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jvkiYAHlrzRXS2dQE3D9WlOnXfJ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F467DAD-7B9A-4348-AB07-16E4F0D43BEF}">
  <a:tblStyle styleId="{AF467DAD-7B9A-4348-AB07-16E4F0D43BEF}"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156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Training and development plays a very important role in human resources management that help to enhance the performance level of the employees and increase productivity rates to accomplish organisational goals and objectives. To increase the performance level and efficiency rate of an HR officer, it is very important to provide proper training and development process that can enhance the knowledge and skills of the officer to accomplish the roles and responsibilities in organisations. The present study will discuss the importance of training and development in developing the performance level of the HR officers.</a:t>
            </a:r>
            <a:endParaRPr/>
          </a:p>
          <a:p>
            <a:pPr marL="0" lvl="0" indent="0" algn="l" rtl="0">
              <a:spcBef>
                <a:spcPts val="0"/>
              </a:spcBef>
              <a:spcAft>
                <a:spcPts val="0"/>
              </a:spcAft>
              <a:buNone/>
            </a:pPr>
            <a:endParaRPr/>
          </a:p>
        </p:txBody>
      </p:sp>
      <p:sp>
        <p:nvSpPr>
          <p:cNvPr id="93" name="Google Shape;93;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HR professionals are responsible to manage and direct the workforce of business organisations to meet the goals and objectives of the company. The HR professionals need to have effective knowledge about the culture of the organisations that help to promote equality and diversity in the organisation. They need to understand the policies and procedures of the organisations that help to implement them in developing productivity rates. The HR professional also needs to have the knowledge of negotiation to solve organisational challenges regarding pay and work environment.</a:t>
            </a:r>
            <a:endParaRPr/>
          </a:p>
          <a:p>
            <a:pPr marL="0" lvl="0" indent="0" algn="l" rtl="0">
              <a:spcBef>
                <a:spcPts val="0"/>
              </a:spcBef>
              <a:spcAft>
                <a:spcPts val="0"/>
              </a:spcAft>
              <a:buNone/>
            </a:pPr>
            <a:endParaRPr/>
          </a:p>
        </p:txBody>
      </p:sp>
      <p:sp>
        <p:nvSpPr>
          <p:cNvPr id="100" name="Google Shape;100;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 name="Google Shape;108;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To gain success in the professional field, HR professionals need to develop communication skills that help to present their opinions about different issues regarding pay and remuneration as well as develop effective bonding with the employees. They have to develop team management skills to work closely with different departments and to develop diverse teams. They have to develop information technology skills to maintain the recruitment process and important information by using technological tools. The HR officers also need to develop problem-solving skills to understand the problems of the employees and to provide effective solutions to mitigate those challenges.</a:t>
            </a:r>
            <a:endParaRPr/>
          </a:p>
          <a:p>
            <a:pPr marL="0" lvl="0" indent="0" algn="l" rtl="0">
              <a:spcBef>
                <a:spcPts val="0"/>
              </a:spcBef>
              <a:spcAft>
                <a:spcPts val="0"/>
              </a:spcAft>
              <a:buNone/>
            </a:pPr>
            <a:endParaRPr/>
          </a:p>
        </p:txBody>
      </p:sp>
      <p:sp>
        <p:nvSpPr>
          <p:cNvPr id="109" name="Google Shape;109;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HR officers have to develop administrating behaviour to maintain payroll and employee records. They also have to develop convincing behaviour that helps to manage workers as well as maintain their performance with health and safety in the workplace. The HR officers need to develop leadership behaviour that helps to analyse the training needs of the workers and solve different organisational issues regarding what environment, performance management, discipline, and many more responsibilities. </a:t>
            </a:r>
            <a:endParaRPr/>
          </a:p>
          <a:p>
            <a:pPr marL="0" lvl="0" indent="0" algn="l" rtl="0">
              <a:spcBef>
                <a:spcPts val="0"/>
              </a:spcBef>
              <a:spcAft>
                <a:spcPts val="0"/>
              </a:spcAft>
              <a:buNone/>
            </a:pPr>
            <a:endParaRPr/>
          </a:p>
        </p:txBody>
      </p:sp>
      <p:sp>
        <p:nvSpPr>
          <p:cNvPr id="118" name="Google Shape;118;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According to the personal SWOT analysis,  effective communication skill and team management skills can help to understand the problems of the employees and manage team members. Technological skills can help to increase opportunities to track the performance level of the employees. However, a lack of time management skills and new recruitment of HR officers can create challenges in the workplace.</a:t>
            </a:r>
            <a:endParaRPr/>
          </a:p>
          <a:p>
            <a:pPr marL="0" lvl="0" indent="0" algn="l" rtl="0">
              <a:spcBef>
                <a:spcPts val="0"/>
              </a:spcBef>
              <a:spcAft>
                <a:spcPts val="0"/>
              </a:spcAft>
              <a:buNone/>
            </a:pPr>
            <a:endParaRPr/>
          </a:p>
        </p:txBody>
      </p:sp>
      <p:sp>
        <p:nvSpPr>
          <p:cNvPr id="125" name="Google Shape;125;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Training and development are very important to enhance the knowledge, skills, and behaviour of the HR officers. By providing proper training and development programs,  HR officers can manage diversity in the workplace and maintain equality among the employees. It also helps to develop technical skills of the HR managers that can help them to track work progress and the performance level of the employees to accomplish organisational goals and objectives.</a:t>
            </a:r>
            <a:endParaRPr/>
          </a:p>
          <a:p>
            <a:pPr marL="0" lvl="0" indent="0" algn="l" rtl="0">
              <a:spcBef>
                <a:spcPts val="0"/>
              </a:spcBef>
              <a:spcAft>
                <a:spcPts val="0"/>
              </a:spcAft>
              <a:buNone/>
            </a:pPr>
            <a:endParaRPr/>
          </a:p>
        </p:txBody>
      </p:sp>
      <p:sp>
        <p:nvSpPr>
          <p:cNvPr id="133" name="Google Shape;133;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By providing effective training and development to the HR officers, organisations  can develop effective Human Resource Management. It also helps  to establish organisational policies and enhance the recruitment process to attract new skilled employees. By adopting </a:t>
            </a:r>
            <a:r>
              <a:rPr lang="en-IN" sz="1200" b="1" i="1">
                <a:solidFill>
                  <a:schemeClr val="dk1"/>
                </a:solidFill>
                <a:latin typeface="Calibri"/>
                <a:ea typeface="Calibri"/>
                <a:cs typeface="Calibri"/>
                <a:sym typeface="Calibri"/>
              </a:rPr>
              <a:t>Constructivist Learning Theory</a:t>
            </a:r>
            <a:r>
              <a:rPr lang="en-IN" sz="1200">
                <a:solidFill>
                  <a:schemeClr val="dk1"/>
                </a:solidFill>
                <a:latin typeface="Calibri"/>
                <a:ea typeface="Calibri"/>
                <a:cs typeface="Calibri"/>
                <a:sym typeface="Calibri"/>
              </a:rPr>
              <a:t>,  the HR officers can develop an active learning process by developing experience and collaboration with the employees. This theory can also help  to collect information by developing communication that can help to accomplish organisational goals and objectives. </a:t>
            </a:r>
            <a:endParaRPr/>
          </a:p>
          <a:p>
            <a:pPr marL="0" lvl="0" indent="0" algn="l" rtl="0">
              <a:spcBef>
                <a:spcPts val="0"/>
              </a:spcBef>
              <a:spcAft>
                <a:spcPts val="0"/>
              </a:spcAft>
              <a:buNone/>
            </a:pPr>
            <a:endParaRPr/>
          </a:p>
        </p:txBody>
      </p:sp>
      <p:sp>
        <p:nvSpPr>
          <p:cNvPr id="142" name="Google Shape;142;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5" name="Google Shape;155;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1" name="Google Shape;161;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
        <p:cNvGrpSpPr/>
        <p:nvPr/>
      </p:nvGrpSpPr>
      <p:grpSpPr>
        <a:xfrm>
          <a:off x="0" y="0"/>
          <a:ext cx="0" cy="0"/>
          <a:chOff x="0" y="0"/>
          <a:chExt cx="0" cy="0"/>
        </a:xfrm>
      </p:grpSpPr>
      <p:sp>
        <p:nvSpPr>
          <p:cNvPr id="16" name="Google Shape;16;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6"/>
        <p:cNvGrpSpPr/>
        <p:nvPr/>
      </p:nvGrpSpPr>
      <p:grpSpPr>
        <a:xfrm>
          <a:off x="0" y="0"/>
          <a:ext cx="0" cy="0"/>
          <a:chOff x="0" y="0"/>
          <a:chExt cx="0" cy="0"/>
        </a:xfrm>
      </p:grpSpPr>
      <p:sp>
        <p:nvSpPr>
          <p:cNvPr id="27" name="Google Shape;27;p1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29" name="Google Shape;29;p1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30" name="Google Shape;30;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3"/>
        <p:cNvGrpSpPr/>
        <p:nvPr/>
      </p:nvGrpSpPr>
      <p:grpSpPr>
        <a:xfrm>
          <a:off x="0" y="0"/>
          <a:ext cx="0" cy="0"/>
          <a:chOff x="0" y="0"/>
          <a:chExt cx="0" cy="0"/>
        </a:xfrm>
      </p:grpSpPr>
      <p:sp>
        <p:nvSpPr>
          <p:cNvPr id="34" name="Google Shape;34;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36" name="Google Shape;36;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18"/>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18"/>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42" name="Google Shape;42;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9"/>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8" name="Google Shape;48;p19"/>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9" name="Google Shape;49;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5" name="Google Shape;55;p2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6" name="Google Shape;56;p2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7" name="Google Shape;57;p2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8" name="Google Shape;58;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1"/>
        <p:cNvGrpSpPr/>
        <p:nvPr/>
      </p:nvGrpSpPr>
      <p:grpSpPr>
        <a:xfrm>
          <a:off x="0" y="0"/>
          <a:ext cx="0" cy="0"/>
          <a:chOff x="0" y="0"/>
          <a:chExt cx="0" cy="0"/>
        </a:xfrm>
      </p:grpSpPr>
      <p:sp>
        <p:nvSpPr>
          <p:cNvPr id="62" name="Google Shape;62;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1792288" y="612775"/>
            <a:ext cx="5486400" cy="4114800"/>
          </a:xfrm>
          <a:prstGeom prst="rect">
            <a:avLst/>
          </a:prstGeom>
          <a:noFill/>
          <a:ln>
            <a:noFill/>
          </a:ln>
        </p:spPr>
      </p:sp>
      <p:sp>
        <p:nvSpPr>
          <p:cNvPr id="68" name="Google Shape;68;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mt="33000"/>
          </a:blip>
          <a:stretch>
            <a:fillRect/>
          </a:stretch>
        </a:blip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title"/>
          </p:nvPr>
        </p:nvSpPr>
        <p:spPr>
          <a:xfrm>
            <a:off x="475488" y="23320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2800"/>
              <a:buFont typeface="Times New Roman"/>
              <a:buNone/>
            </a:pPr>
            <a:br>
              <a:rPr lang="en-IN" sz="2800" b="1">
                <a:latin typeface="Times New Roman"/>
                <a:ea typeface="Times New Roman"/>
                <a:cs typeface="Times New Roman"/>
                <a:sym typeface="Times New Roman"/>
              </a:rPr>
            </a:br>
            <a:r>
              <a:rPr lang="en-IN" sz="2800" b="1">
                <a:latin typeface="Arial"/>
                <a:ea typeface="Arial"/>
                <a:cs typeface="Arial"/>
                <a:sym typeface="Arial"/>
              </a:rPr>
              <a:t>Individual Presentation on - ‘Training and Development needs for an HR officer’</a:t>
            </a:r>
            <a:br>
              <a:rPr lang="en-IN" sz="2800" b="1">
                <a:latin typeface="Arial"/>
                <a:ea typeface="Arial"/>
                <a:cs typeface="Arial"/>
                <a:sym typeface="Arial"/>
              </a:rPr>
            </a:br>
            <a:endParaRPr sz="2800">
              <a:latin typeface="Arial"/>
              <a:ea typeface="Arial"/>
              <a:cs typeface="Arial"/>
              <a:sym typeface="Arial"/>
            </a:endParaRPr>
          </a:p>
        </p:txBody>
      </p:sp>
      <p:sp>
        <p:nvSpPr>
          <p:cNvPr id="89" name="Google Shape;89;p1"/>
          <p:cNvSpPr txBox="1"/>
          <p:nvPr/>
        </p:nvSpPr>
        <p:spPr>
          <a:xfrm>
            <a:off x="1931550" y="4001900"/>
            <a:ext cx="5555100" cy="2001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600">
                <a:latin typeface="Calibri"/>
                <a:ea typeface="Calibri"/>
                <a:cs typeface="Calibri"/>
                <a:sym typeface="Calibri"/>
              </a:rPr>
              <a:t>Gregorio Bernardo</a:t>
            </a:r>
            <a:endParaRPr sz="2600">
              <a:latin typeface="Calibri"/>
              <a:ea typeface="Calibri"/>
              <a:cs typeface="Calibri"/>
              <a:sym typeface="Calibri"/>
            </a:endParaRPr>
          </a:p>
          <a:p>
            <a:pPr marL="0" lvl="0" indent="0" algn="l" rtl="0">
              <a:spcBef>
                <a:spcPts val="0"/>
              </a:spcBef>
              <a:spcAft>
                <a:spcPts val="0"/>
              </a:spcAft>
              <a:buNone/>
            </a:pPr>
            <a:r>
              <a:rPr lang="en-IN" sz="2600">
                <a:latin typeface="Calibri"/>
                <a:ea typeface="Calibri"/>
                <a:cs typeface="Calibri"/>
                <a:sym typeface="Calibri"/>
              </a:rPr>
              <a:t>Studente number : 1913504</a:t>
            </a:r>
            <a:endParaRPr sz="2600">
              <a:latin typeface="Calibri"/>
              <a:ea typeface="Calibri"/>
              <a:cs typeface="Calibri"/>
              <a:sym typeface="Calibri"/>
            </a:endParaRPr>
          </a:p>
          <a:p>
            <a:pPr marL="0" lvl="0" indent="0" algn="l" rtl="0">
              <a:spcBef>
                <a:spcPts val="0"/>
              </a:spcBef>
              <a:spcAft>
                <a:spcPts val="0"/>
              </a:spcAft>
              <a:buNone/>
            </a:pPr>
            <a:r>
              <a:rPr lang="en-IN" sz="2600">
                <a:latin typeface="Calibri"/>
                <a:ea typeface="Calibri"/>
                <a:cs typeface="Calibri"/>
                <a:sym typeface="Calibri"/>
              </a:rPr>
              <a:t>Developing Relationship and Workplace</a:t>
            </a:r>
            <a:endParaRPr sz="2600">
              <a:latin typeface="Calibri"/>
              <a:ea typeface="Calibri"/>
              <a:cs typeface="Calibri"/>
              <a:sym typeface="Calibri"/>
            </a:endParaRPr>
          </a:p>
          <a:p>
            <a:pPr marL="0" lvl="0" indent="0" algn="l" rtl="0">
              <a:spcBef>
                <a:spcPts val="0"/>
              </a:spcBef>
              <a:spcAft>
                <a:spcPts val="0"/>
              </a:spcAft>
              <a:buNone/>
            </a:pPr>
            <a:r>
              <a:rPr lang="en-IN" sz="2600">
                <a:latin typeface="Calibri"/>
                <a:ea typeface="Calibri"/>
                <a:cs typeface="Calibri"/>
                <a:sym typeface="Calibri"/>
              </a:rPr>
              <a:t>BMSW5102</a:t>
            </a:r>
            <a:endParaRPr sz="2600">
              <a:latin typeface="Calibri"/>
              <a:ea typeface="Calibri"/>
              <a:cs typeface="Calibri"/>
              <a:sym typeface="Calibri"/>
            </a:endParaRPr>
          </a:p>
          <a:p>
            <a:pPr marL="0" lvl="0" indent="0" algn="l" rtl="0">
              <a:spcBef>
                <a:spcPts val="0"/>
              </a:spcBef>
              <a:spcAft>
                <a:spcPts val="0"/>
              </a:spcAft>
              <a:buNone/>
            </a:pPr>
            <a:endParaRPr>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200"/>
              <a:buFont typeface="Arial"/>
              <a:buNone/>
            </a:pPr>
            <a:r>
              <a:rPr lang="en-IN" sz="3200" b="1">
                <a:latin typeface="Arial"/>
                <a:ea typeface="Arial"/>
                <a:cs typeface="Arial"/>
                <a:sym typeface="Arial"/>
              </a:rPr>
              <a:t>Introduction</a:t>
            </a:r>
            <a:endParaRPr/>
          </a:p>
        </p:txBody>
      </p:sp>
      <p:sp>
        <p:nvSpPr>
          <p:cNvPr id="96" name="Google Shape;96;p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200"/>
              <a:buFont typeface="Noto Sans Symbols"/>
              <a:buChar char="⮚"/>
            </a:pPr>
            <a:r>
              <a:rPr lang="en-IN" sz="2200">
                <a:latin typeface="Arial"/>
                <a:ea typeface="Arial"/>
                <a:cs typeface="Arial"/>
                <a:sym typeface="Arial"/>
              </a:rPr>
              <a:t>Training and development play a very important role in human resources management</a:t>
            </a:r>
            <a:endParaRPr/>
          </a:p>
          <a:p>
            <a:pPr marL="342900" lvl="0" indent="-342900" algn="l" rtl="0">
              <a:spcBef>
                <a:spcPts val="440"/>
              </a:spcBef>
              <a:spcAft>
                <a:spcPts val="0"/>
              </a:spcAft>
              <a:buClr>
                <a:schemeClr val="dk1"/>
              </a:buClr>
              <a:buSzPts val="2200"/>
              <a:buFont typeface="Noto Sans Symbols"/>
              <a:buChar char="⮚"/>
            </a:pPr>
            <a:r>
              <a:rPr lang="en-IN" sz="2200">
                <a:latin typeface="Arial"/>
                <a:ea typeface="Arial"/>
                <a:cs typeface="Arial"/>
                <a:sym typeface="Arial"/>
              </a:rPr>
              <a:t>It helps to enhance the performance level of the employees and increase productivity rates (Manresa</a:t>
            </a:r>
            <a:r>
              <a:rPr lang="en-IN" sz="2200" i="1">
                <a:latin typeface="Arial"/>
                <a:ea typeface="Arial"/>
                <a:cs typeface="Arial"/>
                <a:sym typeface="Arial"/>
              </a:rPr>
              <a:t> et al</a:t>
            </a:r>
            <a:r>
              <a:rPr lang="en-IN" sz="2200">
                <a:latin typeface="Arial"/>
                <a:ea typeface="Arial"/>
                <a:cs typeface="Arial"/>
                <a:sym typeface="Arial"/>
              </a:rPr>
              <a:t>., 2018)</a:t>
            </a:r>
            <a:endParaRPr/>
          </a:p>
          <a:p>
            <a:pPr marL="342900" lvl="0" indent="-342900" algn="l" rtl="0">
              <a:spcBef>
                <a:spcPts val="440"/>
              </a:spcBef>
              <a:spcAft>
                <a:spcPts val="0"/>
              </a:spcAft>
              <a:buClr>
                <a:schemeClr val="dk1"/>
              </a:buClr>
              <a:buSzPts val="2200"/>
              <a:buFont typeface="Noto Sans Symbols"/>
              <a:buChar char="⮚"/>
            </a:pPr>
            <a:r>
              <a:rPr lang="en-IN" sz="2200">
                <a:latin typeface="Arial"/>
                <a:ea typeface="Arial"/>
                <a:cs typeface="Arial"/>
                <a:sym typeface="Arial"/>
              </a:rPr>
              <a:t>Training and development help the HR managers enhance their knowledge and skills</a:t>
            </a:r>
            <a:endParaRPr/>
          </a:p>
          <a:p>
            <a:pPr marL="342900" lvl="0" indent="-342900" algn="l" rtl="0">
              <a:spcBef>
                <a:spcPts val="440"/>
              </a:spcBef>
              <a:spcAft>
                <a:spcPts val="0"/>
              </a:spcAft>
              <a:buClr>
                <a:schemeClr val="dk1"/>
              </a:buClr>
              <a:buSzPts val="2200"/>
              <a:buFont typeface="Noto Sans Symbols"/>
              <a:buChar char="⮚"/>
            </a:pPr>
            <a:r>
              <a:rPr lang="en-IN" sz="2200">
                <a:latin typeface="Arial"/>
                <a:ea typeface="Arial"/>
                <a:cs typeface="Arial"/>
                <a:sym typeface="Arial"/>
              </a:rPr>
              <a:t> It also provides an understanding of the roles and responsibilities of the HR officers</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3"/>
          <p:cNvSpPr txBox="1">
            <a:spLocks noGrp="1"/>
          </p:cNvSpPr>
          <p:nvPr>
            <p:ph type="title"/>
          </p:nvPr>
        </p:nvSpPr>
        <p:spPr>
          <a:xfrm>
            <a:off x="457200" y="273050"/>
            <a:ext cx="8219256" cy="923702"/>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2400"/>
              <a:buFont typeface="Times New Roman"/>
              <a:buNone/>
            </a:pPr>
            <a:br>
              <a:rPr lang="en-IN" sz="2400">
                <a:latin typeface="Times New Roman"/>
                <a:ea typeface="Times New Roman"/>
                <a:cs typeface="Times New Roman"/>
                <a:sym typeface="Times New Roman"/>
              </a:rPr>
            </a:br>
            <a:r>
              <a:rPr lang="en-IN" sz="2400">
                <a:latin typeface="Arial"/>
                <a:ea typeface="Arial"/>
                <a:cs typeface="Arial"/>
                <a:sym typeface="Arial"/>
              </a:rPr>
              <a:t>Evaluate appropriate knowledge, skills, and behaviour that are required by HR professionals</a:t>
            </a:r>
            <a:br>
              <a:rPr lang="en-IN" sz="2400">
                <a:latin typeface="Arial"/>
                <a:ea typeface="Arial"/>
                <a:cs typeface="Arial"/>
                <a:sym typeface="Arial"/>
              </a:rPr>
            </a:br>
            <a:endParaRPr sz="2400">
              <a:latin typeface="Arial"/>
              <a:ea typeface="Arial"/>
              <a:cs typeface="Arial"/>
              <a:sym typeface="Arial"/>
            </a:endParaRPr>
          </a:p>
        </p:txBody>
      </p:sp>
      <p:sp>
        <p:nvSpPr>
          <p:cNvPr id="103" name="Google Shape;103;p3"/>
          <p:cNvSpPr txBox="1">
            <a:spLocks noGrp="1"/>
          </p:cNvSpPr>
          <p:nvPr>
            <p:ph type="body" idx="1"/>
          </p:nvPr>
        </p:nvSpPr>
        <p:spPr>
          <a:xfrm>
            <a:off x="4716016" y="1412776"/>
            <a:ext cx="3970784" cy="4713387"/>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endParaRPr sz="1400" b="1">
              <a:latin typeface="Times New Roman"/>
              <a:ea typeface="Times New Roman"/>
              <a:cs typeface="Times New Roman"/>
              <a:sym typeface="Times New Roman"/>
            </a:endParaRPr>
          </a:p>
          <a:p>
            <a:pPr marL="0" lvl="0" indent="0" algn="ctr" rtl="0">
              <a:spcBef>
                <a:spcPts val="280"/>
              </a:spcBef>
              <a:spcAft>
                <a:spcPts val="0"/>
              </a:spcAft>
              <a:buClr>
                <a:schemeClr val="dk1"/>
              </a:buClr>
              <a:buSzPts val="1400"/>
              <a:buNone/>
            </a:pPr>
            <a:r>
              <a:rPr lang="en-IN" sz="1400" b="1">
                <a:latin typeface="Arial"/>
                <a:ea typeface="Arial"/>
                <a:cs typeface="Arial"/>
                <a:sym typeface="Arial"/>
              </a:rPr>
              <a:t>Figure: Appropriate knowledge for HR Professionals</a:t>
            </a:r>
            <a:endParaRPr/>
          </a:p>
          <a:p>
            <a:pPr marL="0" lvl="0" indent="0" algn="ctr" rtl="0">
              <a:spcBef>
                <a:spcPts val="280"/>
              </a:spcBef>
              <a:spcAft>
                <a:spcPts val="0"/>
              </a:spcAft>
              <a:buClr>
                <a:schemeClr val="dk1"/>
              </a:buClr>
              <a:buSzPts val="1400"/>
              <a:buNone/>
            </a:pPr>
            <a:r>
              <a:rPr lang="en-IN" sz="1400">
                <a:latin typeface="Arial"/>
                <a:ea typeface="Arial"/>
                <a:cs typeface="Arial"/>
                <a:sym typeface="Arial"/>
              </a:rPr>
              <a:t>(Source: Malik </a:t>
            </a:r>
            <a:r>
              <a:rPr lang="en-IN" sz="1400" i="1">
                <a:latin typeface="Arial"/>
                <a:ea typeface="Arial"/>
                <a:cs typeface="Arial"/>
                <a:sym typeface="Arial"/>
              </a:rPr>
              <a:t>et al</a:t>
            </a:r>
            <a:r>
              <a:rPr lang="en-IN" sz="1400">
                <a:latin typeface="Arial"/>
                <a:ea typeface="Arial"/>
                <a:cs typeface="Arial"/>
                <a:sym typeface="Arial"/>
              </a:rPr>
              <a:t>., 2020)</a:t>
            </a:r>
            <a:endParaRPr sz="1400">
              <a:latin typeface="Arial"/>
              <a:ea typeface="Arial"/>
              <a:cs typeface="Arial"/>
              <a:sym typeface="Arial"/>
            </a:endParaRPr>
          </a:p>
        </p:txBody>
      </p:sp>
      <p:sp>
        <p:nvSpPr>
          <p:cNvPr id="104" name="Google Shape;104;p3"/>
          <p:cNvSpPr txBox="1">
            <a:spLocks noGrp="1"/>
          </p:cNvSpPr>
          <p:nvPr>
            <p:ph type="body" idx="2"/>
          </p:nvPr>
        </p:nvSpPr>
        <p:spPr>
          <a:xfrm>
            <a:off x="457200" y="1435100"/>
            <a:ext cx="4042792" cy="469106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None/>
            </a:pPr>
            <a:r>
              <a:rPr lang="en-IN" sz="1800" b="1">
                <a:latin typeface="Arial"/>
                <a:ea typeface="Arial"/>
                <a:cs typeface="Arial"/>
                <a:sym typeface="Arial"/>
              </a:rPr>
              <a:t>Appropriate knowledge that is required by HR professionals</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 HR professionals need to have effective knowledge about the culture of the organisations </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They need to understand the policies and procedures of the organisations </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 HR professional also needs to have the knowledge of negotiation (Ojo </a:t>
            </a:r>
            <a:r>
              <a:rPr lang="en-IN" sz="1600" i="1">
                <a:latin typeface="Arial"/>
                <a:ea typeface="Arial"/>
                <a:cs typeface="Arial"/>
                <a:sym typeface="Arial"/>
              </a:rPr>
              <a:t>et al</a:t>
            </a:r>
            <a:r>
              <a:rPr lang="en-IN" sz="1600">
                <a:latin typeface="Arial"/>
                <a:ea typeface="Arial"/>
                <a:cs typeface="Arial"/>
                <a:sym typeface="Arial"/>
              </a:rPr>
              <a:t>., 2020)</a:t>
            </a:r>
            <a:endParaRPr/>
          </a:p>
          <a:p>
            <a:pPr marL="0" lvl="0" indent="0" algn="l" rtl="0">
              <a:spcBef>
                <a:spcPts val="280"/>
              </a:spcBef>
              <a:spcAft>
                <a:spcPts val="0"/>
              </a:spcAft>
              <a:buClr>
                <a:schemeClr val="dk1"/>
              </a:buClr>
              <a:buSzPts val="1400"/>
              <a:buNone/>
            </a:pPr>
            <a:endParaRPr/>
          </a:p>
        </p:txBody>
      </p:sp>
      <p:pic>
        <p:nvPicPr>
          <p:cNvPr id="105" name="Google Shape;105;p3" descr="Knowledge-HR' archetype | Download Scientific Diagram"/>
          <p:cNvPicPr preferRelativeResize="0"/>
          <p:nvPr/>
        </p:nvPicPr>
        <p:blipFill rotWithShape="1">
          <a:blip r:embed="rId3">
            <a:alphaModFix/>
          </a:blip>
          <a:srcRect/>
          <a:stretch/>
        </p:blipFill>
        <p:spPr>
          <a:xfrm>
            <a:off x="5076056" y="1772816"/>
            <a:ext cx="3291840" cy="2592288"/>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4"/>
          <p:cNvSpPr txBox="1">
            <a:spLocks noGrp="1"/>
          </p:cNvSpPr>
          <p:nvPr>
            <p:ph type="title"/>
          </p:nvPr>
        </p:nvSpPr>
        <p:spPr>
          <a:xfrm>
            <a:off x="457200" y="273050"/>
            <a:ext cx="8219256" cy="85169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2400"/>
              <a:buFont typeface="Arial"/>
              <a:buNone/>
            </a:pPr>
            <a:r>
              <a:rPr lang="en-IN" sz="2400">
                <a:latin typeface="Arial"/>
                <a:ea typeface="Arial"/>
                <a:cs typeface="Arial"/>
                <a:sym typeface="Arial"/>
              </a:rPr>
              <a:t>Evaluate appropriate knowledge, skills, and behaviour that are required by HR professionals</a:t>
            </a:r>
            <a:br>
              <a:rPr lang="en-IN" sz="2400">
                <a:latin typeface="Arial"/>
                <a:ea typeface="Arial"/>
                <a:cs typeface="Arial"/>
                <a:sym typeface="Arial"/>
              </a:rPr>
            </a:br>
            <a:endParaRPr sz="2400">
              <a:latin typeface="Arial"/>
              <a:ea typeface="Arial"/>
              <a:cs typeface="Arial"/>
              <a:sym typeface="Arial"/>
            </a:endParaRPr>
          </a:p>
        </p:txBody>
      </p:sp>
      <p:sp>
        <p:nvSpPr>
          <p:cNvPr id="112" name="Google Shape;112;p4"/>
          <p:cNvSpPr txBox="1">
            <a:spLocks noGrp="1"/>
          </p:cNvSpPr>
          <p:nvPr>
            <p:ph type="body" idx="1"/>
          </p:nvPr>
        </p:nvSpPr>
        <p:spPr>
          <a:xfrm>
            <a:off x="4860032" y="1412776"/>
            <a:ext cx="3826768" cy="4713387"/>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r>
              <a:rPr lang="en-IN" sz="1400" b="1">
                <a:latin typeface="Arial"/>
                <a:ea typeface="Arial"/>
                <a:cs typeface="Arial"/>
                <a:sym typeface="Arial"/>
              </a:rPr>
              <a:t>Figure: Appropriate skills for HR Professionals</a:t>
            </a:r>
            <a:endParaRPr/>
          </a:p>
          <a:p>
            <a:pPr marL="0" lvl="0" indent="0" algn="ctr" rtl="0">
              <a:spcBef>
                <a:spcPts val="280"/>
              </a:spcBef>
              <a:spcAft>
                <a:spcPts val="0"/>
              </a:spcAft>
              <a:buClr>
                <a:schemeClr val="dk1"/>
              </a:buClr>
              <a:buSzPts val="1400"/>
              <a:buNone/>
            </a:pPr>
            <a:r>
              <a:rPr lang="en-IN" sz="1400">
                <a:latin typeface="Arial"/>
                <a:ea typeface="Arial"/>
                <a:cs typeface="Arial"/>
                <a:sym typeface="Arial"/>
              </a:rPr>
              <a:t>(Source: Sung and Choi, 2018)</a:t>
            </a:r>
            <a:endParaRPr/>
          </a:p>
          <a:p>
            <a:pPr marL="0" lvl="0" indent="0" algn="l" rtl="0">
              <a:spcBef>
                <a:spcPts val="640"/>
              </a:spcBef>
              <a:spcAft>
                <a:spcPts val="0"/>
              </a:spcAft>
              <a:buClr>
                <a:schemeClr val="dk1"/>
              </a:buClr>
              <a:buSzPts val="3200"/>
              <a:buNone/>
            </a:pPr>
            <a:endParaRPr/>
          </a:p>
        </p:txBody>
      </p:sp>
      <p:sp>
        <p:nvSpPr>
          <p:cNvPr id="113" name="Google Shape;113;p4"/>
          <p:cNvSpPr txBox="1">
            <a:spLocks noGrp="1"/>
          </p:cNvSpPr>
          <p:nvPr>
            <p:ph type="body" idx="2"/>
          </p:nvPr>
        </p:nvSpPr>
        <p:spPr>
          <a:xfrm>
            <a:off x="457200" y="1435100"/>
            <a:ext cx="4114800" cy="469106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600"/>
              <a:buNone/>
            </a:pPr>
            <a:r>
              <a:rPr lang="en-IN" sz="1600" b="1" i="1">
                <a:latin typeface="Arial"/>
                <a:ea typeface="Arial"/>
                <a:cs typeface="Arial"/>
                <a:sym typeface="Arial"/>
              </a:rPr>
              <a:t>Appropriate skills that are required by HR professionals</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 HR professionals need to develop communication skills to develop effective bonding with the employees</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They have to develop team management skills to work closely with different departments (Sheeba and Christopher, 2020)</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They have to develop information technology skills to maintain the recruitment process </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 The HR officers also need to develop problem-solving skills to  provide effective solutions to mitigate those challenges</a:t>
            </a:r>
            <a:endParaRPr/>
          </a:p>
          <a:p>
            <a:pPr marL="0" lvl="0" indent="0" algn="l" rtl="0">
              <a:spcBef>
                <a:spcPts val="320"/>
              </a:spcBef>
              <a:spcAft>
                <a:spcPts val="0"/>
              </a:spcAft>
              <a:buClr>
                <a:schemeClr val="dk1"/>
              </a:buClr>
              <a:buSzPts val="1600"/>
              <a:buNone/>
            </a:pPr>
            <a:endParaRPr sz="1600" b="1" i="1">
              <a:latin typeface="Arial"/>
              <a:ea typeface="Arial"/>
              <a:cs typeface="Arial"/>
              <a:sym typeface="Arial"/>
            </a:endParaRPr>
          </a:p>
        </p:txBody>
      </p:sp>
      <p:pic>
        <p:nvPicPr>
          <p:cNvPr id="114" name="Google Shape;114;p4"/>
          <p:cNvPicPr preferRelativeResize="0"/>
          <p:nvPr/>
        </p:nvPicPr>
        <p:blipFill rotWithShape="1">
          <a:blip r:embed="rId3">
            <a:alphaModFix/>
          </a:blip>
          <a:srcRect/>
          <a:stretch/>
        </p:blipFill>
        <p:spPr>
          <a:xfrm>
            <a:off x="4932040" y="2060848"/>
            <a:ext cx="3456384" cy="2664693"/>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2400"/>
              <a:buFont typeface="Arial"/>
              <a:buNone/>
            </a:pPr>
            <a:r>
              <a:rPr lang="en-IN" sz="2400" b="1">
                <a:latin typeface="Arial"/>
                <a:ea typeface="Arial"/>
                <a:cs typeface="Arial"/>
                <a:sym typeface="Arial"/>
              </a:rPr>
              <a:t>Evaluate appropriate knowledge, skills, and behaviour that are required by HR professionals</a:t>
            </a:r>
            <a:endParaRPr sz="2400" b="1"/>
          </a:p>
        </p:txBody>
      </p:sp>
      <p:sp>
        <p:nvSpPr>
          <p:cNvPr id="121" name="Google Shape;121;p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None/>
            </a:pPr>
            <a:r>
              <a:rPr lang="en-IN" sz="1800" b="1" i="1">
                <a:latin typeface="Arial"/>
                <a:ea typeface="Arial"/>
                <a:cs typeface="Arial"/>
                <a:sym typeface="Arial"/>
              </a:rPr>
              <a:t>Appropriate behaviours that are required by HR professionals</a:t>
            </a:r>
            <a:endParaRPr/>
          </a:p>
          <a:p>
            <a:pPr marL="342900" lvl="0" indent="-342900" algn="l" rtl="0">
              <a:spcBef>
                <a:spcPts val="360"/>
              </a:spcBef>
              <a:spcAft>
                <a:spcPts val="0"/>
              </a:spcAft>
              <a:buClr>
                <a:schemeClr val="dk1"/>
              </a:buClr>
              <a:buSzPts val="1800"/>
              <a:buChar char="•"/>
            </a:pPr>
            <a:r>
              <a:rPr lang="en-IN" sz="1800">
                <a:latin typeface="Arial"/>
                <a:ea typeface="Arial"/>
                <a:cs typeface="Arial"/>
                <a:sym typeface="Arial"/>
              </a:rPr>
              <a:t>The HR officers have to develop administrating behaviour to maintain payroll and employee records</a:t>
            </a:r>
            <a:endParaRPr/>
          </a:p>
          <a:p>
            <a:pPr marL="342900" lvl="0" indent="-342900" algn="l" rtl="0">
              <a:spcBef>
                <a:spcPts val="360"/>
              </a:spcBef>
              <a:spcAft>
                <a:spcPts val="0"/>
              </a:spcAft>
              <a:buClr>
                <a:schemeClr val="dk1"/>
              </a:buClr>
              <a:buSzPts val="1800"/>
              <a:buChar char="•"/>
            </a:pPr>
            <a:r>
              <a:rPr lang="en-IN" sz="1800">
                <a:latin typeface="Arial"/>
                <a:ea typeface="Arial"/>
                <a:cs typeface="Arial"/>
                <a:sym typeface="Arial"/>
              </a:rPr>
              <a:t>They also have to develop convincing behaviour that helps to manage workers (Mira </a:t>
            </a:r>
            <a:r>
              <a:rPr lang="en-IN" sz="1800" i="1">
                <a:latin typeface="Arial"/>
                <a:ea typeface="Arial"/>
                <a:cs typeface="Arial"/>
                <a:sym typeface="Arial"/>
              </a:rPr>
              <a:t>et al</a:t>
            </a:r>
            <a:r>
              <a:rPr lang="en-IN" sz="1800">
                <a:latin typeface="Arial"/>
                <a:ea typeface="Arial"/>
                <a:cs typeface="Arial"/>
                <a:sym typeface="Arial"/>
              </a:rPr>
              <a:t>., 2019)</a:t>
            </a:r>
            <a:endParaRPr/>
          </a:p>
          <a:p>
            <a:pPr marL="342900" lvl="0" indent="-342900" algn="l" rtl="0">
              <a:spcBef>
                <a:spcPts val="360"/>
              </a:spcBef>
              <a:spcAft>
                <a:spcPts val="0"/>
              </a:spcAft>
              <a:buClr>
                <a:schemeClr val="dk1"/>
              </a:buClr>
              <a:buSzPts val="1800"/>
              <a:buChar char="•"/>
            </a:pPr>
            <a:r>
              <a:rPr lang="en-IN" sz="1800">
                <a:latin typeface="Arial"/>
                <a:ea typeface="Arial"/>
                <a:cs typeface="Arial"/>
                <a:sym typeface="Arial"/>
              </a:rPr>
              <a:t>The HR officers need to develop leadership behaviour that helps to analyse the training needs of the workers </a:t>
            </a:r>
            <a:endParaRPr/>
          </a:p>
          <a:p>
            <a:pPr marL="0" lvl="0" indent="0" algn="l" rtl="0">
              <a:spcBef>
                <a:spcPts val="360"/>
              </a:spcBef>
              <a:spcAft>
                <a:spcPts val="0"/>
              </a:spcAft>
              <a:buClr>
                <a:schemeClr val="dk1"/>
              </a:buClr>
              <a:buSzPts val="1800"/>
              <a:buNone/>
            </a:pPr>
            <a:endParaRPr sz="1800" b="1" i="1">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3600"/>
              <a:buFont typeface="Arial"/>
              <a:buNone/>
            </a:pPr>
            <a:r>
              <a:rPr lang="en-IN" sz="3600" b="1">
                <a:latin typeface="Arial"/>
                <a:ea typeface="Arial"/>
                <a:cs typeface="Arial"/>
                <a:sym typeface="Arial"/>
              </a:rPr>
              <a:t>A personal skills audit</a:t>
            </a:r>
            <a:br>
              <a:rPr lang="en-IN" sz="3600" b="1">
                <a:latin typeface="Arial"/>
                <a:ea typeface="Arial"/>
                <a:cs typeface="Arial"/>
                <a:sym typeface="Arial"/>
              </a:rPr>
            </a:br>
            <a:endParaRPr sz="3600">
              <a:latin typeface="Arial"/>
              <a:ea typeface="Arial"/>
              <a:cs typeface="Arial"/>
              <a:sym typeface="Arial"/>
            </a:endParaRPr>
          </a:p>
        </p:txBody>
      </p:sp>
      <p:sp>
        <p:nvSpPr>
          <p:cNvPr id="128" name="Google Shape;128;p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000"/>
              <a:buNone/>
            </a:pPr>
            <a:r>
              <a:rPr lang="en-IN" sz="2000" b="1" i="1">
                <a:latin typeface="Arial"/>
                <a:ea typeface="Arial"/>
                <a:cs typeface="Arial"/>
                <a:sym typeface="Arial"/>
              </a:rPr>
              <a:t>Personal SWOT analysis</a:t>
            </a:r>
            <a:endParaRPr sz="2000">
              <a:latin typeface="Arial"/>
              <a:ea typeface="Arial"/>
              <a:cs typeface="Arial"/>
              <a:sym typeface="Arial"/>
            </a:endParaRPr>
          </a:p>
          <a:p>
            <a:pPr marL="0" lvl="0" indent="0" algn="l" rtl="0">
              <a:spcBef>
                <a:spcPts val="400"/>
              </a:spcBef>
              <a:spcAft>
                <a:spcPts val="0"/>
              </a:spcAft>
              <a:buClr>
                <a:schemeClr val="dk1"/>
              </a:buClr>
              <a:buSzPts val="2000"/>
              <a:buNone/>
            </a:pPr>
            <a:endParaRPr sz="2000">
              <a:latin typeface="Arial"/>
              <a:ea typeface="Arial"/>
              <a:cs typeface="Arial"/>
              <a:sym typeface="Arial"/>
            </a:endParaRPr>
          </a:p>
        </p:txBody>
      </p:sp>
      <p:graphicFrame>
        <p:nvGraphicFramePr>
          <p:cNvPr id="129" name="Google Shape;129;p6"/>
          <p:cNvGraphicFramePr/>
          <p:nvPr/>
        </p:nvGraphicFramePr>
        <p:xfrm>
          <a:off x="611560" y="2478880"/>
          <a:ext cx="3000000" cy="3000000"/>
        </p:xfrm>
        <a:graphic>
          <a:graphicData uri="http://schemas.openxmlformats.org/drawingml/2006/table">
            <a:tbl>
              <a:tblPr>
                <a:noFill/>
                <a:tableStyleId>{AF467DAD-7B9A-4348-AB07-16E4F0D43BEF}</a:tableStyleId>
              </a:tblPr>
              <a:tblGrid>
                <a:gridCol w="3744425">
                  <a:extLst>
                    <a:ext uri="{9D8B030D-6E8A-4147-A177-3AD203B41FA5}">
                      <a16:colId xmlns:a16="http://schemas.microsoft.com/office/drawing/2014/main" val="20000"/>
                    </a:ext>
                  </a:extLst>
                </a:gridCol>
                <a:gridCol w="3744425">
                  <a:extLst>
                    <a:ext uri="{9D8B030D-6E8A-4147-A177-3AD203B41FA5}">
                      <a16:colId xmlns:a16="http://schemas.microsoft.com/office/drawing/2014/main" val="20001"/>
                    </a:ext>
                  </a:extLst>
                </a:gridCol>
              </a:tblGrid>
              <a:tr h="1425350">
                <a:tc>
                  <a:txBody>
                    <a:bodyPr/>
                    <a:lstStyle/>
                    <a:p>
                      <a:pPr marL="0" marR="0" lvl="0" indent="0" algn="l" rtl="0">
                        <a:lnSpc>
                          <a:spcPct val="150000"/>
                        </a:lnSpc>
                        <a:spcBef>
                          <a:spcPts val="0"/>
                        </a:spcBef>
                        <a:spcAft>
                          <a:spcPts val="0"/>
                        </a:spcAft>
                        <a:buNone/>
                      </a:pPr>
                      <a:r>
                        <a:rPr lang="en-IN" sz="1400" u="none" strike="noStrike" cap="none">
                          <a:latin typeface="Arial"/>
                          <a:ea typeface="Arial"/>
                          <a:cs typeface="Arial"/>
                          <a:sym typeface="Arial"/>
                        </a:rPr>
                        <a:t>Strengths</a:t>
                      </a:r>
                      <a:endParaRPr/>
                    </a:p>
                    <a:p>
                      <a:pPr marL="342900" marR="0" lvl="0" indent="-342900" algn="l" rtl="0">
                        <a:lnSpc>
                          <a:spcPct val="150000"/>
                        </a:lnSpc>
                        <a:spcBef>
                          <a:spcPts val="0"/>
                        </a:spcBef>
                        <a:spcAft>
                          <a:spcPts val="0"/>
                        </a:spcAft>
                        <a:buClr>
                          <a:schemeClr val="dk1"/>
                        </a:buClr>
                        <a:buSzPts val="1400"/>
                        <a:buFont typeface="Arial"/>
                        <a:buChar char="●"/>
                      </a:pPr>
                      <a:r>
                        <a:rPr lang="en-IN" sz="1400" u="none" strike="noStrike" cap="none">
                          <a:latin typeface="Arial"/>
                          <a:ea typeface="Arial"/>
                          <a:cs typeface="Arial"/>
                          <a:sym typeface="Arial"/>
                        </a:rPr>
                        <a:t>Team Management skill that helps to manage workforce</a:t>
                      </a:r>
                      <a:endParaRPr/>
                    </a:p>
                    <a:p>
                      <a:pPr marL="342900" marR="0" lvl="0" indent="-342900" algn="l" rtl="0">
                        <a:lnSpc>
                          <a:spcPct val="150000"/>
                        </a:lnSpc>
                        <a:spcBef>
                          <a:spcPts val="0"/>
                        </a:spcBef>
                        <a:spcAft>
                          <a:spcPts val="0"/>
                        </a:spcAft>
                        <a:buClr>
                          <a:schemeClr val="dk1"/>
                        </a:buClr>
                        <a:buSzPts val="1400"/>
                        <a:buFont typeface="Arial"/>
                        <a:buChar char="●"/>
                      </a:pPr>
                      <a:r>
                        <a:rPr lang="en-IN" sz="1400" u="none" strike="noStrike" cap="none">
                          <a:latin typeface="Arial"/>
                          <a:ea typeface="Arial"/>
                          <a:cs typeface="Arial"/>
                          <a:sym typeface="Arial"/>
                        </a:rPr>
                        <a:t>Communication skill that helps to understand the problems of employees</a:t>
                      </a:r>
                      <a:endParaRPr sz="1400" u="none" strike="noStrike" cap="none">
                        <a:latin typeface="Arial"/>
                        <a:ea typeface="Arial"/>
                        <a:cs typeface="Arial"/>
                        <a:sym typeface="Arial"/>
                      </a:endParaRPr>
                    </a:p>
                  </a:txBody>
                  <a:tcPr marL="63500" marR="63500" marT="63500" marB="63500"/>
                </a:tc>
                <a:tc>
                  <a:txBody>
                    <a:bodyPr/>
                    <a:lstStyle/>
                    <a:p>
                      <a:pPr marL="0" marR="0" lvl="0" indent="0" algn="l" rtl="0">
                        <a:lnSpc>
                          <a:spcPct val="150000"/>
                        </a:lnSpc>
                        <a:spcBef>
                          <a:spcPts val="0"/>
                        </a:spcBef>
                        <a:spcAft>
                          <a:spcPts val="0"/>
                        </a:spcAft>
                        <a:buNone/>
                      </a:pPr>
                      <a:r>
                        <a:rPr lang="en-IN" sz="1400" u="none" strike="noStrike" cap="none">
                          <a:latin typeface="Arial"/>
                          <a:ea typeface="Arial"/>
                          <a:cs typeface="Arial"/>
                          <a:sym typeface="Arial"/>
                        </a:rPr>
                        <a:t>Weaknesses</a:t>
                      </a:r>
                      <a:endParaRPr/>
                    </a:p>
                    <a:p>
                      <a:pPr marL="342900" marR="0" lvl="0" indent="-342900" algn="l" rtl="0">
                        <a:lnSpc>
                          <a:spcPct val="150000"/>
                        </a:lnSpc>
                        <a:spcBef>
                          <a:spcPts val="0"/>
                        </a:spcBef>
                        <a:spcAft>
                          <a:spcPts val="0"/>
                        </a:spcAft>
                        <a:buClr>
                          <a:schemeClr val="dk1"/>
                        </a:buClr>
                        <a:buSzPts val="1400"/>
                        <a:buFont typeface="Arial"/>
                        <a:buChar char="●"/>
                      </a:pPr>
                      <a:r>
                        <a:rPr lang="en-IN" sz="1400" u="none" strike="noStrike" cap="none">
                          <a:latin typeface="Arial"/>
                          <a:ea typeface="Arial"/>
                          <a:cs typeface="Arial"/>
                          <a:sym typeface="Arial"/>
                        </a:rPr>
                        <a:t>Time management skill that can create challenges to finish the project works before deadlines</a:t>
                      </a:r>
                      <a:endParaRPr sz="1400" u="none" strike="noStrike" cap="none">
                        <a:latin typeface="Arial"/>
                        <a:ea typeface="Arial"/>
                        <a:cs typeface="Arial"/>
                        <a:sym typeface="Arial"/>
                      </a:endParaRPr>
                    </a:p>
                  </a:txBody>
                  <a:tcPr marL="63500" marR="63500" marT="63500" marB="63500"/>
                </a:tc>
                <a:extLst>
                  <a:ext uri="{0D108BD9-81ED-4DB2-BD59-A6C34878D82A}">
                    <a16:rowId xmlns:a16="http://schemas.microsoft.com/office/drawing/2014/main" val="10000"/>
                  </a:ext>
                </a:extLst>
              </a:tr>
              <a:tr h="1108950">
                <a:tc>
                  <a:txBody>
                    <a:bodyPr/>
                    <a:lstStyle/>
                    <a:p>
                      <a:pPr marL="0" marR="0" lvl="0" indent="0" algn="l" rtl="0">
                        <a:lnSpc>
                          <a:spcPct val="150000"/>
                        </a:lnSpc>
                        <a:spcBef>
                          <a:spcPts val="0"/>
                        </a:spcBef>
                        <a:spcAft>
                          <a:spcPts val="0"/>
                        </a:spcAft>
                        <a:buNone/>
                      </a:pPr>
                      <a:r>
                        <a:rPr lang="en-IN" sz="1400" u="none" strike="noStrike" cap="none">
                          <a:latin typeface="Arial"/>
                          <a:ea typeface="Arial"/>
                          <a:cs typeface="Arial"/>
                          <a:sym typeface="Arial"/>
                        </a:rPr>
                        <a:t>Opportunities</a:t>
                      </a:r>
                      <a:endParaRPr/>
                    </a:p>
                    <a:p>
                      <a:pPr marL="342900" marR="0" lvl="0" indent="-342900" algn="l" rtl="0">
                        <a:lnSpc>
                          <a:spcPct val="150000"/>
                        </a:lnSpc>
                        <a:spcBef>
                          <a:spcPts val="0"/>
                        </a:spcBef>
                        <a:spcAft>
                          <a:spcPts val="0"/>
                        </a:spcAft>
                        <a:buClr>
                          <a:schemeClr val="dk1"/>
                        </a:buClr>
                        <a:buSzPts val="1400"/>
                        <a:buFont typeface="Arial"/>
                        <a:buChar char="●"/>
                      </a:pPr>
                      <a:r>
                        <a:rPr lang="en-IN" sz="1400" u="none" strike="noStrike" cap="none">
                          <a:latin typeface="Arial"/>
                          <a:ea typeface="Arial"/>
                          <a:cs typeface="Arial"/>
                          <a:sym typeface="Arial"/>
                        </a:rPr>
                        <a:t>Technological skills that help to track the growth of the project work and the performance level of employees</a:t>
                      </a:r>
                      <a:endParaRPr sz="1400" u="none" strike="noStrike" cap="none">
                        <a:latin typeface="Arial"/>
                        <a:ea typeface="Arial"/>
                        <a:cs typeface="Arial"/>
                        <a:sym typeface="Arial"/>
                      </a:endParaRPr>
                    </a:p>
                  </a:txBody>
                  <a:tcPr marL="63500" marR="63500" marT="63500" marB="63500"/>
                </a:tc>
                <a:tc>
                  <a:txBody>
                    <a:bodyPr/>
                    <a:lstStyle/>
                    <a:p>
                      <a:pPr marL="0" marR="0" lvl="0" indent="0" algn="l" rtl="0">
                        <a:lnSpc>
                          <a:spcPct val="150000"/>
                        </a:lnSpc>
                        <a:spcBef>
                          <a:spcPts val="0"/>
                        </a:spcBef>
                        <a:spcAft>
                          <a:spcPts val="0"/>
                        </a:spcAft>
                        <a:buNone/>
                      </a:pPr>
                      <a:r>
                        <a:rPr lang="en-IN" sz="1400" u="none" strike="noStrike" cap="none">
                          <a:latin typeface="Arial"/>
                          <a:ea typeface="Arial"/>
                          <a:cs typeface="Arial"/>
                          <a:sym typeface="Arial"/>
                        </a:rPr>
                        <a:t>Threats</a:t>
                      </a:r>
                      <a:endParaRPr/>
                    </a:p>
                    <a:p>
                      <a:pPr marL="342900" marR="0" lvl="0" indent="-342900" algn="l" rtl="0">
                        <a:lnSpc>
                          <a:spcPct val="150000"/>
                        </a:lnSpc>
                        <a:spcBef>
                          <a:spcPts val="0"/>
                        </a:spcBef>
                        <a:spcAft>
                          <a:spcPts val="0"/>
                        </a:spcAft>
                        <a:buClr>
                          <a:schemeClr val="dk1"/>
                        </a:buClr>
                        <a:buSzPts val="1400"/>
                        <a:buFont typeface="Arial"/>
                        <a:buChar char="●"/>
                      </a:pPr>
                      <a:r>
                        <a:rPr lang="en-IN" sz="1400" u="none" strike="noStrike" cap="none">
                          <a:latin typeface="Arial"/>
                          <a:ea typeface="Arial"/>
                          <a:cs typeface="Arial"/>
                          <a:sym typeface="Arial"/>
                        </a:rPr>
                        <a:t>New recruitment of HR officers that can increase the competition level</a:t>
                      </a:r>
                      <a:endParaRPr sz="1400" u="none" strike="noStrike" cap="none">
                        <a:latin typeface="Arial"/>
                        <a:ea typeface="Arial"/>
                        <a:cs typeface="Arial"/>
                        <a:sym typeface="Arial"/>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7"/>
          <p:cNvSpPr txBox="1">
            <a:spLocks noGrp="1"/>
          </p:cNvSpPr>
          <p:nvPr>
            <p:ph type="title"/>
          </p:nvPr>
        </p:nvSpPr>
        <p:spPr>
          <a:xfrm>
            <a:off x="457200" y="273050"/>
            <a:ext cx="8219256" cy="923702"/>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2400"/>
              <a:buFont typeface="Arial"/>
              <a:buNone/>
            </a:pPr>
            <a:r>
              <a:rPr lang="en-IN" sz="2400">
                <a:latin typeface="Arial"/>
                <a:ea typeface="Arial"/>
                <a:cs typeface="Arial"/>
                <a:sym typeface="Arial"/>
              </a:rPr>
              <a:t>Identify training and development need considering the knowledge, skills and behaviours</a:t>
            </a:r>
            <a:br>
              <a:rPr lang="en-IN" sz="2400">
                <a:latin typeface="Arial"/>
                <a:ea typeface="Arial"/>
                <a:cs typeface="Arial"/>
                <a:sym typeface="Arial"/>
              </a:rPr>
            </a:br>
            <a:endParaRPr sz="2400">
              <a:latin typeface="Arial"/>
              <a:ea typeface="Arial"/>
              <a:cs typeface="Arial"/>
              <a:sym typeface="Arial"/>
            </a:endParaRPr>
          </a:p>
        </p:txBody>
      </p:sp>
      <p:sp>
        <p:nvSpPr>
          <p:cNvPr id="136" name="Google Shape;136;p7"/>
          <p:cNvSpPr txBox="1">
            <a:spLocks noGrp="1"/>
          </p:cNvSpPr>
          <p:nvPr>
            <p:ph type="body" idx="1"/>
          </p:nvPr>
        </p:nvSpPr>
        <p:spPr>
          <a:xfrm>
            <a:off x="4572000" y="1412776"/>
            <a:ext cx="4114800" cy="4713387"/>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endParaRPr sz="1400" b="1">
              <a:latin typeface="Arial"/>
              <a:ea typeface="Arial"/>
              <a:cs typeface="Arial"/>
              <a:sym typeface="Arial"/>
            </a:endParaRPr>
          </a:p>
          <a:p>
            <a:pPr marL="0" lvl="0" indent="0" algn="ctr" rtl="0">
              <a:spcBef>
                <a:spcPts val="280"/>
              </a:spcBef>
              <a:spcAft>
                <a:spcPts val="0"/>
              </a:spcAft>
              <a:buClr>
                <a:schemeClr val="dk1"/>
              </a:buClr>
              <a:buSzPts val="1400"/>
              <a:buNone/>
            </a:pPr>
            <a:r>
              <a:rPr lang="en-IN" sz="1400" b="1">
                <a:latin typeface="Arial"/>
                <a:ea typeface="Arial"/>
                <a:cs typeface="Arial"/>
                <a:sym typeface="Arial"/>
              </a:rPr>
              <a:t>Figure: Need for Training</a:t>
            </a:r>
            <a:endParaRPr sz="1400" b="1">
              <a:latin typeface="Arial"/>
              <a:ea typeface="Arial"/>
              <a:cs typeface="Arial"/>
              <a:sym typeface="Arial"/>
            </a:endParaRPr>
          </a:p>
          <a:p>
            <a:pPr marL="0" lvl="0" indent="0" algn="ctr" rtl="0">
              <a:spcBef>
                <a:spcPts val="280"/>
              </a:spcBef>
              <a:spcAft>
                <a:spcPts val="0"/>
              </a:spcAft>
              <a:buClr>
                <a:schemeClr val="dk1"/>
              </a:buClr>
              <a:buSzPts val="1400"/>
              <a:buNone/>
            </a:pPr>
            <a:r>
              <a:rPr lang="en-IN" sz="1400">
                <a:latin typeface="Arial"/>
                <a:ea typeface="Arial"/>
                <a:cs typeface="Arial"/>
                <a:sym typeface="Arial"/>
              </a:rPr>
              <a:t>(Source: Bhatti </a:t>
            </a:r>
            <a:r>
              <a:rPr lang="en-IN" sz="1400" i="1">
                <a:latin typeface="Arial"/>
                <a:ea typeface="Arial"/>
                <a:cs typeface="Arial"/>
                <a:sym typeface="Arial"/>
              </a:rPr>
              <a:t>et al</a:t>
            </a:r>
            <a:r>
              <a:rPr lang="en-IN" sz="1400">
                <a:latin typeface="Arial"/>
                <a:ea typeface="Arial"/>
                <a:cs typeface="Arial"/>
                <a:sym typeface="Arial"/>
              </a:rPr>
              <a:t>., 2018)</a:t>
            </a:r>
            <a:endParaRPr sz="1400"/>
          </a:p>
        </p:txBody>
      </p:sp>
      <p:sp>
        <p:nvSpPr>
          <p:cNvPr id="137" name="Google Shape;137;p7"/>
          <p:cNvSpPr txBox="1">
            <a:spLocks noGrp="1"/>
          </p:cNvSpPr>
          <p:nvPr>
            <p:ph type="body" idx="2"/>
          </p:nvPr>
        </p:nvSpPr>
        <p:spPr>
          <a:xfrm>
            <a:off x="457200" y="1435100"/>
            <a:ext cx="3970784" cy="4691063"/>
          </a:xfrm>
          <a:prstGeom prst="rect">
            <a:avLst/>
          </a:prstGeom>
          <a:noFill/>
          <a:ln>
            <a:noFill/>
          </a:ln>
        </p:spPr>
        <p:txBody>
          <a:bodyPr spcFirstLastPara="1" wrap="square" lIns="91425" tIns="45700" rIns="91425" bIns="45700" anchor="t" anchorCtr="0">
            <a:normAutofit/>
          </a:bodyPr>
          <a:lstStyle/>
          <a:p>
            <a:pPr marL="285750" lvl="0" indent="-285750" algn="l" rtl="0">
              <a:spcBef>
                <a:spcPts val="0"/>
              </a:spcBef>
              <a:spcAft>
                <a:spcPts val="0"/>
              </a:spcAft>
              <a:buClr>
                <a:schemeClr val="dk1"/>
              </a:buClr>
              <a:buSzPts val="1600"/>
              <a:buFont typeface="Noto Sans Symbols"/>
              <a:buChar char="⮚"/>
            </a:pPr>
            <a:r>
              <a:rPr lang="en-IN" sz="1600">
                <a:latin typeface="Arial"/>
                <a:ea typeface="Arial"/>
                <a:cs typeface="Arial"/>
                <a:sym typeface="Arial"/>
              </a:rPr>
              <a:t>By providing proper training and development programs,  HR officers can manage diversity in the workplace (Dakhan </a:t>
            </a:r>
            <a:r>
              <a:rPr lang="en-IN" sz="1600" i="1">
                <a:latin typeface="Arial"/>
                <a:ea typeface="Arial"/>
                <a:cs typeface="Arial"/>
                <a:sym typeface="Arial"/>
              </a:rPr>
              <a:t>et al</a:t>
            </a:r>
            <a:r>
              <a:rPr lang="en-IN" sz="1600">
                <a:latin typeface="Arial"/>
                <a:ea typeface="Arial"/>
                <a:cs typeface="Arial"/>
                <a:sym typeface="Arial"/>
              </a:rPr>
              <a:t>., 2020)</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It helps to maintain equality among employees and establish organisational policies</a:t>
            </a:r>
            <a:endParaRPr/>
          </a:p>
          <a:p>
            <a:pPr marL="285750" lvl="0" indent="-285750" algn="l" rtl="0">
              <a:spcBef>
                <a:spcPts val="320"/>
              </a:spcBef>
              <a:spcAft>
                <a:spcPts val="0"/>
              </a:spcAft>
              <a:buClr>
                <a:schemeClr val="dk1"/>
              </a:buClr>
              <a:buSzPts val="1600"/>
              <a:buFont typeface="Noto Sans Symbols"/>
              <a:buChar char="⮚"/>
            </a:pPr>
            <a:r>
              <a:rPr lang="en-IN" sz="1600">
                <a:latin typeface="Arial"/>
                <a:ea typeface="Arial"/>
                <a:cs typeface="Arial"/>
                <a:sym typeface="Arial"/>
              </a:rPr>
              <a:t>It also helps to develop technical skills of the HR managers to track work progress and the performance level of employees </a:t>
            </a:r>
            <a:endParaRPr/>
          </a:p>
          <a:p>
            <a:pPr marL="0" lvl="0" indent="0" algn="l" rtl="0">
              <a:spcBef>
                <a:spcPts val="280"/>
              </a:spcBef>
              <a:spcAft>
                <a:spcPts val="0"/>
              </a:spcAft>
              <a:buClr>
                <a:schemeClr val="dk1"/>
              </a:buClr>
              <a:buSzPts val="1400"/>
              <a:buNone/>
            </a:pPr>
            <a:endParaRPr/>
          </a:p>
        </p:txBody>
      </p:sp>
      <p:pic>
        <p:nvPicPr>
          <p:cNvPr id="138" name="Google Shape;138;p7"/>
          <p:cNvPicPr preferRelativeResize="0"/>
          <p:nvPr/>
        </p:nvPicPr>
        <p:blipFill rotWithShape="1">
          <a:blip r:embed="rId3">
            <a:alphaModFix/>
          </a:blip>
          <a:srcRect/>
          <a:stretch/>
        </p:blipFill>
        <p:spPr>
          <a:xfrm>
            <a:off x="4860032" y="1844824"/>
            <a:ext cx="3384376" cy="28054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2400"/>
              <a:buFont typeface="Arial"/>
              <a:buNone/>
            </a:pPr>
            <a:r>
              <a:rPr lang="en-IN" sz="2400" b="1">
                <a:latin typeface="Arial"/>
                <a:ea typeface="Arial"/>
                <a:cs typeface="Arial"/>
                <a:sym typeface="Arial"/>
              </a:rPr>
              <a:t>Analyse the benefits of the organisation by developing an HR officer through effective training and development</a:t>
            </a:r>
            <a:br>
              <a:rPr lang="en-IN" sz="2400" b="1">
                <a:latin typeface="Arial"/>
                <a:ea typeface="Arial"/>
                <a:cs typeface="Arial"/>
                <a:sym typeface="Arial"/>
              </a:rPr>
            </a:br>
            <a:endParaRPr sz="2400">
              <a:latin typeface="Arial"/>
              <a:ea typeface="Arial"/>
              <a:cs typeface="Arial"/>
              <a:sym typeface="Arial"/>
            </a:endParaRPr>
          </a:p>
        </p:txBody>
      </p:sp>
      <p:sp>
        <p:nvSpPr>
          <p:cNvPr id="145" name="Google Shape;145;p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000"/>
              <a:buFont typeface="Noto Sans Symbols"/>
              <a:buChar char="⮚"/>
            </a:pPr>
            <a:r>
              <a:rPr lang="en-IN" sz="2000">
                <a:latin typeface="Arial"/>
                <a:ea typeface="Arial"/>
                <a:cs typeface="Arial"/>
                <a:sym typeface="Arial"/>
              </a:rPr>
              <a:t>By providing effective training and development to the HR officers, organisations  can develop effective Human Resource Management</a:t>
            </a:r>
            <a:endParaRPr/>
          </a:p>
          <a:p>
            <a:pPr marL="342900" lvl="0" indent="-342900" algn="l" rtl="0">
              <a:spcBef>
                <a:spcPts val="400"/>
              </a:spcBef>
              <a:spcAft>
                <a:spcPts val="0"/>
              </a:spcAft>
              <a:buClr>
                <a:schemeClr val="dk1"/>
              </a:buClr>
              <a:buSzPts val="2000"/>
              <a:buFont typeface="Noto Sans Symbols"/>
              <a:buChar char="⮚"/>
            </a:pPr>
            <a:r>
              <a:rPr lang="en-IN" sz="2000">
                <a:latin typeface="Arial"/>
                <a:ea typeface="Arial"/>
                <a:cs typeface="Arial"/>
                <a:sym typeface="Arial"/>
              </a:rPr>
              <a:t>It also helps  to establish organisational policies and enhance the recruitment process</a:t>
            </a:r>
            <a:endParaRPr/>
          </a:p>
          <a:p>
            <a:pPr marL="342900" lvl="0" indent="-342900" algn="l" rtl="0">
              <a:spcBef>
                <a:spcPts val="400"/>
              </a:spcBef>
              <a:spcAft>
                <a:spcPts val="0"/>
              </a:spcAft>
              <a:buClr>
                <a:schemeClr val="dk1"/>
              </a:buClr>
              <a:buSzPts val="2000"/>
              <a:buFont typeface="Noto Sans Symbols"/>
              <a:buChar char="⮚"/>
            </a:pPr>
            <a:r>
              <a:rPr lang="en-IN" sz="2000">
                <a:latin typeface="Arial"/>
                <a:ea typeface="Arial"/>
                <a:cs typeface="Arial"/>
                <a:sym typeface="Arial"/>
              </a:rPr>
              <a:t>By adopting </a:t>
            </a:r>
            <a:r>
              <a:rPr lang="en-IN" sz="2000" b="1" i="1">
                <a:latin typeface="Arial"/>
                <a:ea typeface="Arial"/>
                <a:cs typeface="Arial"/>
                <a:sym typeface="Arial"/>
              </a:rPr>
              <a:t>Constructivist Learning Theory</a:t>
            </a:r>
            <a:r>
              <a:rPr lang="en-IN" sz="2000">
                <a:latin typeface="Arial"/>
                <a:ea typeface="Arial"/>
                <a:cs typeface="Arial"/>
                <a:sym typeface="Arial"/>
              </a:rPr>
              <a:t>,  the HR officers can develop an active learning process by developing experience (Krithika </a:t>
            </a:r>
            <a:r>
              <a:rPr lang="en-IN" sz="2000" i="1">
                <a:latin typeface="Arial"/>
                <a:ea typeface="Arial"/>
                <a:cs typeface="Arial"/>
                <a:sym typeface="Arial"/>
              </a:rPr>
              <a:t>et a</a:t>
            </a:r>
            <a:r>
              <a:rPr lang="en-IN" sz="2000">
                <a:latin typeface="Arial"/>
                <a:ea typeface="Arial"/>
                <a:cs typeface="Arial"/>
                <a:sym typeface="Arial"/>
              </a:rPr>
              <a:t>l., 2019)</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2800"/>
              <a:buFont typeface="Arial"/>
              <a:buNone/>
            </a:pPr>
            <a:r>
              <a:rPr lang="en-IN" sz="2800" b="1">
                <a:latin typeface="Arial"/>
                <a:ea typeface="Arial"/>
                <a:cs typeface="Arial"/>
                <a:sym typeface="Arial"/>
              </a:rPr>
              <a:t>Conclusion</a:t>
            </a:r>
            <a:endParaRPr/>
          </a:p>
        </p:txBody>
      </p:sp>
      <p:sp>
        <p:nvSpPr>
          <p:cNvPr id="151" name="Google Shape;151;p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000"/>
              <a:buFont typeface="Noto Sans Symbols"/>
              <a:buChar char="⮚"/>
            </a:pPr>
            <a:r>
              <a:rPr lang="en-IN" sz="2000">
                <a:latin typeface="Arial"/>
                <a:ea typeface="Arial"/>
                <a:cs typeface="Arial"/>
                <a:sym typeface="Arial"/>
              </a:rPr>
              <a:t>Training and development  are very important to enhance the knowledge, skills, and behaviours of the HR officers</a:t>
            </a:r>
            <a:endParaRPr/>
          </a:p>
          <a:p>
            <a:pPr marL="342900" lvl="0" indent="-342900" algn="l" rtl="0">
              <a:spcBef>
                <a:spcPts val="400"/>
              </a:spcBef>
              <a:spcAft>
                <a:spcPts val="0"/>
              </a:spcAft>
              <a:buClr>
                <a:schemeClr val="dk1"/>
              </a:buClr>
              <a:buSzPts val="2000"/>
              <a:buFont typeface="Noto Sans Symbols"/>
              <a:buChar char="⮚"/>
            </a:pPr>
            <a:r>
              <a:rPr lang="en-IN" sz="2000">
                <a:latin typeface="Arial"/>
                <a:ea typeface="Arial"/>
                <a:cs typeface="Arial"/>
                <a:sym typeface="Arial"/>
              </a:rPr>
              <a:t>Training and development can also be beneficial for the organisation by managing human resources</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200"/>
              <a:buFont typeface="Arial"/>
              <a:buNone/>
            </a:pPr>
            <a:r>
              <a:rPr lang="en-IN" sz="3200">
                <a:latin typeface="Arial"/>
                <a:ea typeface="Arial"/>
                <a:cs typeface="Arial"/>
                <a:sym typeface="Arial"/>
              </a:rPr>
              <a:t>References</a:t>
            </a:r>
            <a:endParaRPr/>
          </a:p>
        </p:txBody>
      </p:sp>
      <p:sp>
        <p:nvSpPr>
          <p:cNvPr id="158" name="Google Shape;158;p1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fontScale="40000" lnSpcReduction="20000"/>
          </a:bodyPr>
          <a:lstStyle/>
          <a:p>
            <a:pPr marL="342900" lvl="0" indent="-342900" algn="l" rtl="0">
              <a:spcBef>
                <a:spcPts val="0"/>
              </a:spcBef>
              <a:spcAft>
                <a:spcPts val="0"/>
              </a:spcAft>
              <a:buClr>
                <a:schemeClr val="dk1"/>
              </a:buClr>
              <a:buSzPct val="100000"/>
              <a:buFont typeface="Noto Sans Symbols"/>
              <a:buChar char="⮚"/>
            </a:pPr>
            <a:r>
              <a:rPr lang="en-IN">
                <a:latin typeface="Arial"/>
                <a:ea typeface="Arial"/>
                <a:cs typeface="Arial"/>
                <a:sym typeface="Arial"/>
              </a:rPr>
              <a:t>Bhatti, M.A., Alshagawi, M., Zakariya, A. and Juhari, A.S., 2018. Do multicultural faculty members perform well in higher educational institutions? Examining the roles of psychological diversity climate, HRM practices and personality traits (big five). European Journal of Training and Development.</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Dakhan, S.A., Sohu, J.M., Jabeen, A., Mirani, M.A., Shaikh, J.A. and Iqbal, S., 2020. Impact of Green HRM on employees pro-environmental behavior: mediating role of women environmental knowledge at higher education institutions. IJCSNS Int. J. Comput. Sci. Netw. Secur, 20(12), pp.202-208.</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Krithika, J., DivyaPriyadharshini, N. and GokulaPriya, J., 2019. Green HRM-Practices In Organisations. IOSR Journal of Business and Management (IOSR-JBM), 21(3), p.74.</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Malik, A., Froese, F.J. and Sharma, P., 2020. Role of HRM in knowledge integration: Towards a conceptual framework. Journal of Business Research, 109, pp.524-535.</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Manresa, A., Bikfalvi, A. and Simon, A., 2018. The use and determinants of training and development for creativity and innovation. International Journal of Innovation Management, 22(07), p.1850062.</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Mira, M., Choong, Y. and Thim, C., 2019. The effect of HRM practices and employees’ job satisfaction on employee performance. Management Science Letters, 9(6), pp.771-786.</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Ojo, A.O., Tan, C.N.L. and Alias, M., 2020. Linking green HRM practices to environmental performance through pro-environment behaviour in the information technology sector. Social Responsibility Journal.</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Shaban, S., 2019. Reviewing the concept of green HRM (GHRM) and its application practices (Green Staffing) with suggested research agenda: A review from literature background and testing construction perspective. International Business Research, 12(5), pp.86-94.</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Sheeba, M.J. and Christopher, P.B., 2020. Exploring the role of training and development in creating innovative work behaviors and accomplishing non-routine cognitive jobs for organizational effectiveness. Journal of critical reviews, 7(4), pp.263-267.</a:t>
            </a:r>
            <a:endParaRPr/>
          </a:p>
          <a:p>
            <a:pPr marL="342900" lvl="0" indent="-342900" algn="l" rtl="0">
              <a:spcBef>
                <a:spcPts val="256"/>
              </a:spcBef>
              <a:spcAft>
                <a:spcPts val="0"/>
              </a:spcAft>
              <a:buClr>
                <a:schemeClr val="dk1"/>
              </a:buClr>
              <a:buSzPct val="100000"/>
              <a:buFont typeface="Noto Sans Symbols"/>
              <a:buChar char="⮚"/>
            </a:pPr>
            <a:r>
              <a:rPr lang="en-IN">
                <a:latin typeface="Arial"/>
                <a:ea typeface="Arial"/>
                <a:cs typeface="Arial"/>
                <a:sym typeface="Arial"/>
              </a:rPr>
              <a:t>Sung, S.Y. and Choi, J.N., 2018. Effects of training and development on employee outcomes and firm innovative performance: Moderating roles of voluntary participation and evaluation. Human resource management, 57(6), pp.1339-1353.</a:t>
            </a:r>
            <a:endParaRPr/>
          </a:p>
          <a:p>
            <a:pPr marL="342900" lvl="0" indent="-261620" algn="l" rtl="0">
              <a:spcBef>
                <a:spcPts val="256"/>
              </a:spcBef>
              <a:spcAft>
                <a:spcPts val="0"/>
              </a:spcAft>
              <a:buClr>
                <a:schemeClr val="dk1"/>
              </a:buClr>
              <a:buSzPct val="1000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Arial"/>
              <a:buNone/>
            </a:pPr>
            <a:r>
              <a:rPr lang="en-IN" sz="3600" b="1">
                <a:latin typeface="Arial"/>
                <a:ea typeface="Arial"/>
                <a:cs typeface="Arial"/>
                <a:sym typeface="Arial"/>
              </a:rPr>
              <a:t>Appendix</a:t>
            </a:r>
            <a:endParaRPr/>
          </a:p>
        </p:txBody>
      </p:sp>
      <p:sp>
        <p:nvSpPr>
          <p:cNvPr id="164" name="Google Shape;164;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None/>
            </a:pPr>
            <a:r>
              <a:rPr lang="en-IN" sz="1800" b="1" i="1">
                <a:latin typeface="Arial"/>
                <a:ea typeface="Arial"/>
                <a:cs typeface="Arial"/>
                <a:sym typeface="Arial"/>
              </a:rPr>
              <a:t>Personal skills audit</a:t>
            </a:r>
            <a:endParaRPr sz="1800" i="1">
              <a:latin typeface="Arial"/>
              <a:ea typeface="Arial"/>
              <a:cs typeface="Arial"/>
              <a:sym typeface="Arial"/>
            </a:endParaRPr>
          </a:p>
          <a:p>
            <a:pPr marL="0" lvl="0" indent="0" algn="l" rtl="0">
              <a:spcBef>
                <a:spcPts val="640"/>
              </a:spcBef>
              <a:spcAft>
                <a:spcPts val="0"/>
              </a:spcAft>
              <a:buClr>
                <a:schemeClr val="dk1"/>
              </a:buClr>
              <a:buSzPts val="3200"/>
              <a:buNone/>
            </a:pPr>
            <a:endParaRPr/>
          </a:p>
        </p:txBody>
      </p:sp>
      <p:pic>
        <p:nvPicPr>
          <p:cNvPr id="165" name="Google Shape;165;p11"/>
          <p:cNvPicPr preferRelativeResize="0"/>
          <p:nvPr/>
        </p:nvPicPr>
        <p:blipFill rotWithShape="1">
          <a:blip r:embed="rId3">
            <a:alphaModFix/>
          </a:blip>
          <a:srcRect/>
          <a:stretch/>
        </p:blipFill>
        <p:spPr>
          <a:xfrm>
            <a:off x="467544" y="2132856"/>
            <a:ext cx="3744416" cy="2088232"/>
          </a:xfrm>
          <a:prstGeom prst="rect">
            <a:avLst/>
          </a:prstGeom>
          <a:noFill/>
          <a:ln w="9525" cap="flat" cmpd="sng">
            <a:solidFill>
              <a:schemeClr val="dk1"/>
            </a:solidFill>
            <a:prstDash val="solid"/>
            <a:miter lim="800000"/>
            <a:headEnd type="none" w="sm" len="sm"/>
            <a:tailEnd type="none" w="sm" len="sm"/>
          </a:ln>
        </p:spPr>
      </p:pic>
      <p:pic>
        <p:nvPicPr>
          <p:cNvPr id="166" name="Google Shape;166;p11"/>
          <p:cNvPicPr preferRelativeResize="0"/>
          <p:nvPr/>
        </p:nvPicPr>
        <p:blipFill rotWithShape="1">
          <a:blip r:embed="rId4">
            <a:alphaModFix/>
          </a:blip>
          <a:srcRect/>
          <a:stretch/>
        </p:blipFill>
        <p:spPr>
          <a:xfrm>
            <a:off x="4572000" y="2069992"/>
            <a:ext cx="3913361" cy="2151096"/>
          </a:xfrm>
          <a:prstGeom prst="rect">
            <a:avLst/>
          </a:prstGeom>
          <a:noFill/>
          <a:ln w="9525" cap="flat" cmpd="sng">
            <a:solidFill>
              <a:schemeClr val="dk1"/>
            </a:solidFill>
            <a:prstDash val="solid"/>
            <a:miter lim="800000"/>
            <a:headEnd type="none" w="sm" len="sm"/>
            <a:tailEnd type="none" w="sm" len="sm"/>
          </a:ln>
        </p:spPr>
      </p:pic>
      <p:pic>
        <p:nvPicPr>
          <p:cNvPr id="167" name="Google Shape;167;p11"/>
          <p:cNvPicPr preferRelativeResize="0"/>
          <p:nvPr/>
        </p:nvPicPr>
        <p:blipFill rotWithShape="1">
          <a:blip r:embed="rId5">
            <a:alphaModFix/>
          </a:blip>
          <a:srcRect/>
          <a:stretch/>
        </p:blipFill>
        <p:spPr>
          <a:xfrm>
            <a:off x="1259632" y="4509120"/>
            <a:ext cx="6831013" cy="2220899"/>
          </a:xfrm>
          <a:prstGeom prst="rect">
            <a:avLst/>
          </a:prstGeom>
          <a:noFill/>
          <a:ln w="9525" cap="flat" cmpd="sng">
            <a:solidFill>
              <a:schemeClr val="dk1"/>
            </a:solidFill>
            <a:prstDash val="solid"/>
            <a:miter lim="800000"/>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2"/>
          <p:cNvSpPr txBox="1">
            <a:spLocks noGrp="1"/>
          </p:cNvSpPr>
          <p:nvPr>
            <p:ph type="title"/>
          </p:nvPr>
        </p:nvSpPr>
        <p:spPr>
          <a:xfrm>
            <a:off x="539552" y="242088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Arial"/>
              <a:buNone/>
            </a:pPr>
            <a:r>
              <a:rPr lang="en-IN" b="1" i="1">
                <a:latin typeface="Arial"/>
                <a:ea typeface="Arial"/>
                <a:cs typeface="Arial"/>
                <a:sym typeface="Arial"/>
              </a:rPr>
              <a:t>Thank You</a:t>
            </a:r>
            <a:endParaRPr b="1" i="1">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1683</Words>
  <Application>Microsoft Office PowerPoint</Application>
  <PresentationFormat>On-screen Show (4:3)</PresentationFormat>
  <Paragraphs>126</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Noto Sans Symbols</vt:lpstr>
      <vt:lpstr>Times New Roman</vt:lpstr>
      <vt:lpstr>Office Theme</vt:lpstr>
      <vt:lpstr> Individual Presentation on - ‘Training and Development needs for an HR officer’ </vt:lpstr>
      <vt:lpstr>Introduction</vt:lpstr>
      <vt:lpstr> Evaluate appropriate knowledge, skills, and behaviour that are required by HR professionals </vt:lpstr>
      <vt:lpstr>Evaluate appropriate knowledge, skills, and behaviour that are required by HR professionals </vt:lpstr>
      <vt:lpstr>Evaluate appropriate knowledge, skills, and behaviour that are required by HR professionals</vt:lpstr>
      <vt:lpstr>A personal skills audit </vt:lpstr>
      <vt:lpstr>Identify training and development need considering the knowledge, skills and behaviours </vt:lpstr>
      <vt:lpstr>Analyse the benefits of the organisation by developing an HR officer through effective training and development </vt:lpstr>
      <vt:lpstr>Conclusion</vt:lpstr>
      <vt:lpstr>References</vt:lpstr>
      <vt:lpstr>Appendix</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Individual Presentation on - ‘Training and Development needs for an HR officer’ </dc:title>
  <dc:creator>USER</dc:creator>
  <cp:lastModifiedBy>gregorio bello</cp:lastModifiedBy>
  <cp:revision>1</cp:revision>
  <dcterms:created xsi:type="dcterms:W3CDTF">2022-04-12T11:51:39Z</dcterms:created>
  <dcterms:modified xsi:type="dcterms:W3CDTF">2022-04-26T22:54:57Z</dcterms:modified>
</cp:coreProperties>
</file>