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7"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74"/>
  </p:normalViewPr>
  <p:slideViewPr>
    <p:cSldViewPr snapToGrid="0" snapToObjects="1">
      <p:cViewPr>
        <p:scale>
          <a:sx n="50" d="100"/>
          <a:sy n="50" d="100"/>
        </p:scale>
        <p:origin x="-43" y="6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997E09-9BC1-4E8D-A00A-FE377391FA49}" type="datetimeFigureOut">
              <a:rPr lang="en-US" smtClean="0"/>
              <a:t>1/20/2022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EF8B63-82DE-45C3-B3D3-F43078BAFEEE}" type="slidenum">
              <a:rPr lang="en-US" smtClean="0"/>
              <a:t>‹#›</a:t>
            </a:fld>
            <a:endParaRPr lang="en-US"/>
          </a:p>
        </p:txBody>
      </p:sp>
    </p:spTree>
    <p:extLst>
      <p:ext uri="{BB962C8B-B14F-4D97-AF65-F5344CB8AC3E}">
        <p14:creationId xmlns:p14="http://schemas.microsoft.com/office/powerpoint/2010/main" val="3972486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EEF8B63-82DE-45C3-B3D3-F43078BAFEEE}" type="slidenum">
              <a:rPr lang="en-US" smtClean="0"/>
              <a:t>9</a:t>
            </a:fld>
            <a:endParaRPr lang="en-US"/>
          </a:p>
        </p:txBody>
      </p:sp>
    </p:spTree>
    <p:extLst>
      <p:ext uri="{BB962C8B-B14F-4D97-AF65-F5344CB8AC3E}">
        <p14:creationId xmlns:p14="http://schemas.microsoft.com/office/powerpoint/2010/main" val="658937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1/19/2022</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1/19/2022</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1/19/2022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1/19/2022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1/19/2022</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1/19/2022</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1/19/2022</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etswales.org.uk/registration-of-youth-workers-with-the-education-workforce-council" TargetMode="External"/><Relationship Id="rId2" Type="http://schemas.openxmlformats.org/officeDocument/2006/relationships/hyperlink" Target="https://www.cwvys.org.uk/about/" TargetMode="External"/><Relationship Id="rId1" Type="http://schemas.openxmlformats.org/officeDocument/2006/relationships/slideLayout" Target="../slideLayouts/slideLayout2.xml"/><Relationship Id="rId6" Type="http://schemas.openxmlformats.org/officeDocument/2006/relationships/hyperlink" Target="https://caerphilly.observer/news/950925/trecenydd-residents-to-raise-cash-for-park-that-is-not-fit-to-play-in/" TargetMode="External"/><Relationship Id="rId5" Type="http://schemas.openxmlformats.org/officeDocument/2006/relationships/hyperlink" Target="https://gov.wales/sites/default/files/publications/2019-06/youth-work-strategy-for-wales.pdf" TargetMode="External"/><Relationship Id="rId4" Type="http://schemas.openxmlformats.org/officeDocument/2006/relationships/hyperlink" Target="http://www.youthworkwales.org.uk/wp-content/uploads/2017/11/curriculum_statement1992eng.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D21332B-FE15-41A6-8919-8563A89EA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C4EF47A2-E208-AC4C-AC24-B426D37BD13F}"/>
              </a:ext>
            </a:extLst>
          </p:cNvPr>
          <p:cNvSpPr>
            <a:spLocks noGrp="1"/>
          </p:cNvSpPr>
          <p:nvPr>
            <p:ph type="ctrTitle"/>
          </p:nvPr>
        </p:nvSpPr>
        <p:spPr>
          <a:xfrm>
            <a:off x="1028901" y="3741641"/>
            <a:ext cx="10134198" cy="1857901"/>
          </a:xfrm>
        </p:spPr>
        <p:txBody>
          <a:bodyPr anchor="t">
            <a:normAutofit/>
          </a:bodyPr>
          <a:lstStyle/>
          <a:p>
            <a:r>
              <a:rPr lang="en-GB" sz="6100"/>
              <a:t>Milestones in youth work </a:t>
            </a:r>
            <a:endParaRPr lang="en-US" sz="6100"/>
          </a:p>
        </p:txBody>
      </p:sp>
      <p:sp>
        <p:nvSpPr>
          <p:cNvPr id="3" name="Subtitle 2">
            <a:extLst>
              <a:ext uri="{FF2B5EF4-FFF2-40B4-BE49-F238E27FC236}">
                <a16:creationId xmlns:a16="http://schemas.microsoft.com/office/drawing/2014/main" id="{D88236E5-3B0A-E348-8692-E5DD891B73AD}"/>
              </a:ext>
            </a:extLst>
          </p:cNvPr>
          <p:cNvSpPr>
            <a:spLocks noGrp="1"/>
          </p:cNvSpPr>
          <p:nvPr>
            <p:ph type="subTitle" idx="1"/>
          </p:nvPr>
        </p:nvSpPr>
        <p:spPr>
          <a:xfrm>
            <a:off x="2073314" y="5715000"/>
            <a:ext cx="8045373" cy="660679"/>
          </a:xfrm>
        </p:spPr>
        <p:txBody>
          <a:bodyPr>
            <a:normAutofit fontScale="92500" lnSpcReduction="20000"/>
          </a:bodyPr>
          <a:lstStyle/>
          <a:p>
            <a:r>
              <a:rPr lang="en-GB" dirty="0"/>
              <a:t>By </a:t>
            </a:r>
            <a:r>
              <a:rPr lang="en-GB" dirty="0" err="1"/>
              <a:t>caiden</a:t>
            </a:r>
            <a:r>
              <a:rPr lang="en-GB" dirty="0"/>
              <a:t> Thomas (2106794 )</a:t>
            </a:r>
          </a:p>
          <a:p>
            <a:r>
              <a:rPr lang="en-GB" dirty="0"/>
              <a:t>(ECYW4002)</a:t>
            </a:r>
          </a:p>
          <a:p>
            <a:endParaRPr lang="en-US" dirty="0"/>
          </a:p>
        </p:txBody>
      </p:sp>
      <p:sp>
        <p:nvSpPr>
          <p:cNvPr id="12" name="Freeform 6">
            <a:extLst>
              <a:ext uri="{FF2B5EF4-FFF2-40B4-BE49-F238E27FC236}">
                <a16:creationId xmlns:a16="http://schemas.microsoft.com/office/drawing/2014/main" id="{439F6CA3-780D-4C3A-A889-C705E7E7D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pic>
        <p:nvPicPr>
          <p:cNvPr id="5" name="Graphic 5" descr="Aspiration outline">
            <a:extLst>
              <a:ext uri="{FF2B5EF4-FFF2-40B4-BE49-F238E27FC236}">
                <a16:creationId xmlns:a16="http://schemas.microsoft.com/office/drawing/2014/main" id="{5FC3561B-3AAC-354D-A1BB-1A327A9A2E6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52271" y="941544"/>
            <a:ext cx="2487458" cy="2487458"/>
          </a:xfrm>
          <a:prstGeom prst="rect">
            <a:avLst/>
          </a:prstGeom>
        </p:spPr>
      </p:pic>
      <p:sp>
        <p:nvSpPr>
          <p:cNvPr id="14" name="Rectangle 13">
            <a:extLst>
              <a:ext uri="{FF2B5EF4-FFF2-40B4-BE49-F238E27FC236}">
                <a16:creationId xmlns:a16="http://schemas.microsoft.com/office/drawing/2014/main" id="{E6335BA4-3C40-424B-A885-29B1007B80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40505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8A87E-4236-1741-9552-A6E15929E365}"/>
              </a:ext>
            </a:extLst>
          </p:cNvPr>
          <p:cNvSpPr>
            <a:spLocks noGrp="1"/>
          </p:cNvSpPr>
          <p:nvPr>
            <p:ph type="title"/>
          </p:nvPr>
        </p:nvSpPr>
        <p:spPr/>
        <p:txBody>
          <a:bodyPr/>
          <a:lstStyle/>
          <a:p>
            <a:r>
              <a:rPr lang="en-GB" dirty="0"/>
              <a:t>Introduction </a:t>
            </a:r>
            <a:endParaRPr lang="en-US" dirty="0"/>
          </a:p>
        </p:txBody>
      </p:sp>
      <p:sp>
        <p:nvSpPr>
          <p:cNvPr id="3" name="Content Placeholder 2">
            <a:extLst>
              <a:ext uri="{FF2B5EF4-FFF2-40B4-BE49-F238E27FC236}">
                <a16:creationId xmlns:a16="http://schemas.microsoft.com/office/drawing/2014/main" id="{A440B468-A510-A144-8D9B-6917A90E7AF9}"/>
              </a:ext>
            </a:extLst>
          </p:cNvPr>
          <p:cNvSpPr>
            <a:spLocks noGrp="1"/>
          </p:cNvSpPr>
          <p:nvPr>
            <p:ph idx="1"/>
          </p:nvPr>
        </p:nvSpPr>
        <p:spPr>
          <a:xfrm>
            <a:off x="1406900" y="1495778"/>
            <a:ext cx="10178322" cy="4341481"/>
          </a:xfrm>
        </p:spPr>
        <p:txBody>
          <a:bodyPr/>
          <a:lstStyle/>
          <a:p>
            <a:r>
              <a:rPr lang="en-GB" dirty="0"/>
              <a:t>During this seminar I will be discussing the different milestones within youth work over a specific decade. Some of the milestones may seem small but they always home an effect on youth work and the young people. </a:t>
            </a:r>
          </a:p>
          <a:p>
            <a:r>
              <a:rPr lang="en-GB" dirty="0"/>
              <a:t>For this seminar I have chosen to talk about the 90s, I have no specific reason behind my choice, only that I find it interesting.</a:t>
            </a:r>
          </a:p>
          <a:p>
            <a:r>
              <a:rPr lang="en-GB" dirty="0"/>
              <a:t>I will also be outlining how each milestone effected youth work and the young people that we work with “If there was any effects”.</a:t>
            </a:r>
            <a:endParaRPr lang="en-US" dirty="0"/>
          </a:p>
          <a:p>
            <a:r>
              <a:rPr lang="en-US" dirty="0"/>
              <a:t>Pleas aske me any questions, I will try my best to answer them.</a:t>
            </a:r>
            <a:endParaRPr lang="en-GB" dirty="0"/>
          </a:p>
        </p:txBody>
      </p:sp>
    </p:spTree>
    <p:extLst>
      <p:ext uri="{BB962C8B-B14F-4D97-AF65-F5344CB8AC3E}">
        <p14:creationId xmlns:p14="http://schemas.microsoft.com/office/powerpoint/2010/main" val="1002412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2CCD6-7D86-494C-ACB6-2423B6235A97}"/>
              </a:ext>
            </a:extLst>
          </p:cNvPr>
          <p:cNvSpPr>
            <a:spLocks noGrp="1"/>
          </p:cNvSpPr>
          <p:nvPr>
            <p:ph type="title"/>
          </p:nvPr>
        </p:nvSpPr>
        <p:spPr/>
        <p:txBody>
          <a:bodyPr>
            <a:normAutofit/>
          </a:bodyPr>
          <a:lstStyle/>
          <a:p>
            <a:r>
              <a:rPr lang="en-GB" sz="3600" dirty="0"/>
              <a:t>1991” council for education and training of youth and community workers</a:t>
            </a:r>
            <a:endParaRPr lang="en-US" sz="3600" dirty="0"/>
          </a:p>
        </p:txBody>
      </p:sp>
      <p:sp>
        <p:nvSpPr>
          <p:cNvPr id="3" name="Content Placeholder 2">
            <a:extLst>
              <a:ext uri="{FF2B5EF4-FFF2-40B4-BE49-F238E27FC236}">
                <a16:creationId xmlns:a16="http://schemas.microsoft.com/office/drawing/2014/main" id="{60D65282-B46E-D649-8582-B26E6FDB81F9}"/>
              </a:ext>
            </a:extLst>
          </p:cNvPr>
          <p:cNvSpPr>
            <a:spLocks noGrp="1"/>
          </p:cNvSpPr>
          <p:nvPr>
            <p:ph idx="1"/>
          </p:nvPr>
        </p:nvSpPr>
        <p:spPr>
          <a:xfrm>
            <a:off x="1006839" y="2356557"/>
            <a:ext cx="10178322" cy="3593591"/>
          </a:xfrm>
        </p:spPr>
        <p:txBody>
          <a:bodyPr/>
          <a:lstStyle/>
          <a:p>
            <a:pPr marL="0" indent="0">
              <a:buNone/>
            </a:pPr>
            <a:r>
              <a:rPr lang="en-US" dirty="0"/>
              <a:t>Accredited training and educational courses provided for youth workers so that they can qualify and train.</a:t>
            </a:r>
          </a:p>
          <a:p>
            <a:pPr marL="0" indent="0">
              <a:buNone/>
            </a:pPr>
            <a:endParaRPr lang="en-US" dirty="0"/>
          </a:p>
          <a:p>
            <a:pPr marL="0" indent="0">
              <a:buNone/>
            </a:pPr>
            <a:r>
              <a:rPr lang="en-US" dirty="0"/>
              <a:t>This allowed people, to become accredited trained youth workers by attending institutes of education, leading to an increase of youth workers and offering more opportunities for individuals to follow the career path of a youth worker. </a:t>
            </a:r>
          </a:p>
          <a:p>
            <a:pPr marL="0" indent="0">
              <a:buNone/>
            </a:pPr>
            <a:endParaRPr lang="en-US" dirty="0"/>
          </a:p>
          <a:p>
            <a:pPr marL="0" indent="0">
              <a:buNone/>
            </a:pPr>
            <a:r>
              <a:rPr lang="en-US" dirty="0"/>
              <a:t>In order to become something as important as a youth worker, training and education is key. Having courses accredited professionally and recognized opened more doors for people.</a:t>
            </a:r>
          </a:p>
        </p:txBody>
      </p:sp>
    </p:spTree>
    <p:extLst>
      <p:ext uri="{BB962C8B-B14F-4D97-AF65-F5344CB8AC3E}">
        <p14:creationId xmlns:p14="http://schemas.microsoft.com/office/powerpoint/2010/main" val="2249559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1D799-8C40-3149-8B2E-1CF6AB12A593}"/>
              </a:ext>
            </a:extLst>
          </p:cNvPr>
          <p:cNvSpPr>
            <a:spLocks noGrp="1"/>
          </p:cNvSpPr>
          <p:nvPr>
            <p:ph type="title"/>
          </p:nvPr>
        </p:nvSpPr>
        <p:spPr/>
        <p:txBody>
          <a:bodyPr/>
          <a:lstStyle/>
          <a:p>
            <a:r>
              <a:rPr lang="en-GB" dirty="0"/>
              <a:t>1991” welsh federation of boy’s and girl’s clubs founded </a:t>
            </a:r>
            <a:endParaRPr lang="en-US" dirty="0"/>
          </a:p>
        </p:txBody>
      </p:sp>
      <p:sp>
        <p:nvSpPr>
          <p:cNvPr id="3" name="Content Placeholder 2">
            <a:extLst>
              <a:ext uri="{FF2B5EF4-FFF2-40B4-BE49-F238E27FC236}">
                <a16:creationId xmlns:a16="http://schemas.microsoft.com/office/drawing/2014/main" id="{477A8272-53EF-1845-9090-31CDD907BAAA}"/>
              </a:ext>
            </a:extLst>
          </p:cNvPr>
          <p:cNvSpPr>
            <a:spLocks noGrp="1"/>
          </p:cNvSpPr>
          <p:nvPr>
            <p:ph idx="1"/>
          </p:nvPr>
        </p:nvSpPr>
        <p:spPr>
          <a:xfrm>
            <a:off x="1251678" y="2229557"/>
            <a:ext cx="10178322" cy="3593591"/>
          </a:xfrm>
        </p:spPr>
        <p:txBody>
          <a:bodyPr>
            <a:normAutofit fontScale="92500" lnSpcReduction="10000"/>
          </a:bodyPr>
          <a:lstStyle/>
          <a:p>
            <a:pPr marL="0" indent="0">
              <a:buNone/>
            </a:pPr>
            <a:r>
              <a:rPr lang="en-US" dirty="0"/>
              <a:t>In 1991 a charitable children's charity that ran events and raised money for young people was only catered towards boys, meaning that “girls” were not allowed. </a:t>
            </a:r>
          </a:p>
          <a:p>
            <a:pPr marL="0" indent="0">
              <a:buNone/>
            </a:pPr>
            <a:r>
              <a:rPr lang="en-US" dirty="0"/>
              <a:t>Because of this there had to be separate clubs for both boys and girls. This caused a major segregation between boys and girls and could have left youngsters feeling left out, or not good enough. </a:t>
            </a:r>
          </a:p>
          <a:p>
            <a:pPr marL="0" indent="0">
              <a:buNone/>
            </a:pPr>
            <a:r>
              <a:rPr lang="en-US" dirty="0"/>
              <a:t>Thankfully in 1991 the club officially changed its name to “Welsh Federation of Boy’s and Girl’s Clubs” meaning both boys and girls could participate in the same club, without the need of being separated. </a:t>
            </a:r>
          </a:p>
          <a:p>
            <a:pPr marL="0" indent="0">
              <a:buNone/>
            </a:pPr>
            <a:endParaRPr lang="en-US" dirty="0"/>
          </a:p>
          <a:p>
            <a:pPr marL="0" indent="0">
              <a:buNone/>
            </a:pPr>
            <a:r>
              <a:rPr lang="en-US" dirty="0"/>
              <a:t>Because of this young people would have felt more included and offered the ability to </a:t>
            </a:r>
            <a:r>
              <a:rPr lang="en-US" dirty="0" err="1"/>
              <a:t>socialise</a:t>
            </a:r>
            <a:r>
              <a:rPr lang="en-US" dirty="0"/>
              <a:t> and work with a bigger environment. </a:t>
            </a:r>
          </a:p>
          <a:p>
            <a:pPr marL="0" indent="0">
              <a:buNone/>
            </a:pPr>
            <a:r>
              <a:rPr lang="en-US" dirty="0"/>
              <a:t>The boy’s and girls club goes as far back as the 1920s</a:t>
            </a:r>
          </a:p>
        </p:txBody>
      </p:sp>
    </p:spTree>
    <p:extLst>
      <p:ext uri="{BB962C8B-B14F-4D97-AF65-F5344CB8AC3E}">
        <p14:creationId xmlns:p14="http://schemas.microsoft.com/office/powerpoint/2010/main" val="2347188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9DC3A-5C23-9343-B5C7-FEDFD2C2EC7B}"/>
              </a:ext>
            </a:extLst>
          </p:cNvPr>
          <p:cNvSpPr>
            <a:spLocks noGrp="1"/>
          </p:cNvSpPr>
          <p:nvPr>
            <p:ph type="title"/>
          </p:nvPr>
        </p:nvSpPr>
        <p:spPr/>
        <p:txBody>
          <a:bodyPr>
            <a:normAutofit fontScale="90000"/>
          </a:bodyPr>
          <a:lstStyle/>
          <a:p>
            <a:r>
              <a:rPr lang="en-GB" dirty="0"/>
              <a:t>1992” Wales Youth Agency set up</a:t>
            </a:r>
            <a:br>
              <a:rPr lang="en-GB" dirty="0"/>
            </a:br>
            <a:r>
              <a:rPr lang="en-GB" dirty="0"/>
              <a:t>“Curriculum statement for wales”</a:t>
            </a:r>
            <a:endParaRPr lang="en-US" dirty="0"/>
          </a:p>
        </p:txBody>
      </p:sp>
      <p:sp>
        <p:nvSpPr>
          <p:cNvPr id="3" name="Content Placeholder 2">
            <a:extLst>
              <a:ext uri="{FF2B5EF4-FFF2-40B4-BE49-F238E27FC236}">
                <a16:creationId xmlns:a16="http://schemas.microsoft.com/office/drawing/2014/main" id="{67DFAA21-7307-6D47-9475-66848DA95DAC}"/>
              </a:ext>
            </a:extLst>
          </p:cNvPr>
          <p:cNvSpPr>
            <a:spLocks noGrp="1"/>
          </p:cNvSpPr>
          <p:nvPr>
            <p:ph idx="1"/>
          </p:nvPr>
        </p:nvSpPr>
        <p:spPr/>
        <p:txBody>
          <a:bodyPr>
            <a:normAutofit/>
          </a:bodyPr>
          <a:lstStyle/>
          <a:p>
            <a:pPr marL="0" indent="0">
              <a:buNone/>
            </a:pPr>
            <a:r>
              <a:rPr lang="en-US" sz="1200" dirty="0">
                <a:latin typeface="Times New Roman" panose="02020603050405020304" pitchFamily="18" charset="0"/>
                <a:cs typeface="Times New Roman" panose="02020603050405020304" pitchFamily="18" charset="0"/>
              </a:rPr>
              <a:t>In May 1992 the curriculum statement was produced by a working group consisting of members of the council for Wales Voluntary Youth Services, the Welsh Association of Full-time youth and community workers, the further education and youth service association of Wales, the Welsh Joint Education Community and the Wales Youth Forum.</a:t>
            </a:r>
          </a:p>
          <a:p>
            <a:pPr marL="0" indent="0">
              <a:buNone/>
            </a:pPr>
            <a:endParaRPr lang="en-US" sz="1200" dirty="0">
              <a:latin typeface="Times New Roman" panose="02020603050405020304" pitchFamily="18" charset="0"/>
              <a:cs typeface="Times New Roman" panose="02020603050405020304" pitchFamily="18" charset="0"/>
            </a:endParaRPr>
          </a:p>
          <a:p>
            <a:pPr marL="0" indent="0">
              <a:buNone/>
            </a:pPr>
            <a:r>
              <a:rPr lang="en-US" sz="1200" dirty="0">
                <a:latin typeface="Times New Roman" panose="02020603050405020304" pitchFamily="18" charset="0"/>
                <a:cs typeface="Times New Roman" panose="02020603050405020304" pitchFamily="18" charset="0"/>
              </a:rPr>
              <a:t>The whole purpose of this statement was to outline and establish the main purposes of youth work within Wales, inform those outside the service of the purposes of youth work, provide common and mutual understanding of these purposes, providing a means of development of practice and determining of priorities and lastly to create a means in which progress is measured and targets are hit.</a:t>
            </a:r>
          </a:p>
          <a:p>
            <a:pPr marL="0" indent="0">
              <a:buNone/>
            </a:pPr>
            <a:endParaRPr lang="en-US" sz="1200" dirty="0">
              <a:latin typeface="Times New Roman" panose="02020603050405020304" pitchFamily="18" charset="0"/>
              <a:cs typeface="Times New Roman" panose="02020603050405020304" pitchFamily="18" charset="0"/>
            </a:endParaRPr>
          </a:p>
          <a:p>
            <a:pPr marL="0" indent="0">
              <a:buNone/>
            </a:pPr>
            <a:r>
              <a:rPr lang="en-US" sz="1200" dirty="0">
                <a:latin typeface="Times New Roman" panose="02020603050405020304" pitchFamily="18" charset="0"/>
                <a:cs typeface="Times New Roman" panose="02020603050405020304" pitchFamily="18" charset="0"/>
              </a:rPr>
              <a:t>Overall, this statement offered youth workers advice, education and guidelines on how to practice efficiently, along with opening new doors for those who wished to become youth workers by making people aware of the roles and principles that make a youth worker.</a:t>
            </a:r>
          </a:p>
          <a:p>
            <a:pPr marL="0" indent="0">
              <a:buNone/>
            </a:pPr>
            <a:r>
              <a:rPr lang="en-US" sz="1200" dirty="0">
                <a:latin typeface="Times New Roman" panose="02020603050405020304" pitchFamily="18" charset="0"/>
                <a:cs typeface="Times New Roman" panose="02020603050405020304" pitchFamily="18" charset="0"/>
              </a:rPr>
              <a:t>It also outlines the priorities and need for youth work within Wales, and the importance of youth work practice, especially how efficiently it is delivered and what is delivered. It also outlines the very idea of what a youth worker is. </a:t>
            </a:r>
          </a:p>
        </p:txBody>
      </p:sp>
    </p:spTree>
    <p:extLst>
      <p:ext uri="{BB962C8B-B14F-4D97-AF65-F5344CB8AC3E}">
        <p14:creationId xmlns:p14="http://schemas.microsoft.com/office/powerpoint/2010/main" val="4081243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56649-9844-314C-BA0A-5B506DCDD9FE}"/>
              </a:ext>
            </a:extLst>
          </p:cNvPr>
          <p:cNvSpPr>
            <a:spLocks noGrp="1"/>
          </p:cNvSpPr>
          <p:nvPr>
            <p:ph type="title"/>
          </p:nvPr>
        </p:nvSpPr>
        <p:spPr/>
        <p:txBody>
          <a:bodyPr/>
          <a:lstStyle/>
          <a:p>
            <a:r>
              <a:rPr lang="en-GB" dirty="0"/>
              <a:t>1993” Youth work in rural areas </a:t>
            </a:r>
            <a:endParaRPr lang="en-US" dirty="0"/>
          </a:p>
        </p:txBody>
      </p:sp>
      <p:sp>
        <p:nvSpPr>
          <p:cNvPr id="3" name="Content Placeholder 2">
            <a:extLst>
              <a:ext uri="{FF2B5EF4-FFF2-40B4-BE49-F238E27FC236}">
                <a16:creationId xmlns:a16="http://schemas.microsoft.com/office/drawing/2014/main" id="{8CA93F58-658B-7341-99E1-55E37C92EDA1}"/>
              </a:ext>
            </a:extLst>
          </p:cNvPr>
          <p:cNvSpPr>
            <a:spLocks noGrp="1"/>
          </p:cNvSpPr>
          <p:nvPr>
            <p:ph idx="1"/>
          </p:nvPr>
        </p:nvSpPr>
        <p:spPr>
          <a:xfrm>
            <a:off x="1251678" y="1632204"/>
            <a:ext cx="10178322" cy="3593591"/>
          </a:xfrm>
        </p:spPr>
        <p:txBody>
          <a:bodyPr/>
          <a:lstStyle/>
          <a:p>
            <a:pPr marL="0" indent="0">
              <a:buNone/>
            </a:pPr>
            <a:r>
              <a:rPr lang="en-US" dirty="0"/>
              <a:t>Youth work in rural areas has always been difficult, especially with the lack of funding and recognition of the “rural” areas.  Young people in rural areas where very much overlooked until in 1993 they were given recognition and “some” attention. </a:t>
            </a:r>
          </a:p>
          <a:p>
            <a:pPr marL="0" indent="0">
              <a:buNone/>
            </a:pPr>
            <a:r>
              <a:rPr lang="en-US" dirty="0"/>
              <a:t>Youngsters who live in rural areas are still neglected when it comes to youth work and support, though there are things in place that are trying to fix this major issue. </a:t>
            </a:r>
          </a:p>
          <a:p>
            <a:pPr marL="0" indent="0">
              <a:buNone/>
            </a:pPr>
            <a:endParaRPr lang="en-US" dirty="0"/>
          </a:p>
          <a:p>
            <a:pPr marL="0" indent="0">
              <a:buNone/>
            </a:pPr>
            <a:r>
              <a:rPr lang="en-US" dirty="0"/>
              <a:t>Sadly, even in 2021 this is still a major concern as there is still a lack of youth work within rural areas, and this is  because of government budget cuts and the lack of funding for certain rural areas of  Wales.</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830280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EA236-C282-B04B-9E8F-C439540F0597}"/>
              </a:ext>
            </a:extLst>
          </p:cNvPr>
          <p:cNvSpPr>
            <a:spLocks noGrp="1"/>
          </p:cNvSpPr>
          <p:nvPr>
            <p:ph type="title"/>
          </p:nvPr>
        </p:nvSpPr>
        <p:spPr/>
        <p:txBody>
          <a:bodyPr>
            <a:normAutofit fontScale="90000"/>
          </a:bodyPr>
          <a:lstStyle/>
          <a:p>
            <a:r>
              <a:rPr lang="en-GB" dirty="0"/>
              <a:t>1994” Quality standards for implementing the youth work curriculum statement for Wales </a:t>
            </a:r>
            <a:endParaRPr lang="en-US" dirty="0"/>
          </a:p>
        </p:txBody>
      </p:sp>
      <p:sp>
        <p:nvSpPr>
          <p:cNvPr id="3" name="Content Placeholder 2">
            <a:extLst>
              <a:ext uri="{FF2B5EF4-FFF2-40B4-BE49-F238E27FC236}">
                <a16:creationId xmlns:a16="http://schemas.microsoft.com/office/drawing/2014/main" id="{A878F8E7-A17C-334D-861D-A3EC71D8D529}"/>
              </a:ext>
            </a:extLst>
          </p:cNvPr>
          <p:cNvSpPr>
            <a:spLocks noGrp="1"/>
          </p:cNvSpPr>
          <p:nvPr>
            <p:ph idx="1"/>
          </p:nvPr>
        </p:nvSpPr>
        <p:spPr>
          <a:xfrm>
            <a:off x="1364567" y="2737557"/>
            <a:ext cx="10178322" cy="3593591"/>
          </a:xfrm>
        </p:spPr>
        <p:txBody>
          <a:bodyPr/>
          <a:lstStyle/>
          <a:p>
            <a:pPr marL="0" indent="0">
              <a:buNone/>
            </a:pPr>
            <a:r>
              <a:rPr lang="en-US" dirty="0"/>
              <a:t>During the implementation of the curriculum statement there were to “quality standards” outlined to begin with, just the overall purpose of a youth worker. </a:t>
            </a:r>
          </a:p>
          <a:p>
            <a:pPr marL="0" indent="0">
              <a:buNone/>
            </a:pPr>
            <a:endParaRPr lang="en-US" dirty="0"/>
          </a:p>
          <a:p>
            <a:pPr marL="0" indent="0">
              <a:buNone/>
            </a:pPr>
            <a:r>
              <a:rPr lang="en-US" dirty="0"/>
              <a:t>All youth workers need to be working at a specific standard and delivering a professional level of practice, this is more so common knowledge, however the statement for Wales also outlined the standards of youth work and the quality in which it needs to be delivered. </a:t>
            </a:r>
          </a:p>
          <a:p>
            <a:pPr marL="0" indent="0">
              <a:buNone/>
            </a:pPr>
            <a:r>
              <a:rPr lang="en-US" dirty="0"/>
              <a:t>These standards can be seen universally in the “Youth Work Strategy For Wales”</a:t>
            </a:r>
          </a:p>
        </p:txBody>
      </p:sp>
    </p:spTree>
    <p:extLst>
      <p:ext uri="{BB962C8B-B14F-4D97-AF65-F5344CB8AC3E}">
        <p14:creationId xmlns:p14="http://schemas.microsoft.com/office/powerpoint/2010/main" val="3763060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84802-4B54-0242-8D51-7410C7EEA02C}"/>
              </a:ext>
            </a:extLst>
          </p:cNvPr>
          <p:cNvSpPr>
            <a:spLocks noGrp="1"/>
          </p:cNvSpPr>
          <p:nvPr>
            <p:ph type="title"/>
          </p:nvPr>
        </p:nvSpPr>
        <p:spPr/>
        <p:txBody>
          <a:bodyPr>
            <a:normAutofit fontScale="90000"/>
          </a:bodyPr>
          <a:lstStyle/>
          <a:p>
            <a:r>
              <a:rPr lang="en-GB" dirty="0"/>
              <a:t>1995” scheme for the validation of initial-part time youth work training introduced (</a:t>
            </a:r>
            <a:r>
              <a:rPr lang="en-GB" dirty="0" err="1"/>
              <a:t>wjec</a:t>
            </a:r>
            <a:r>
              <a:rPr lang="en-GB" dirty="0"/>
              <a:t>)</a:t>
            </a:r>
            <a:endParaRPr lang="en-US" dirty="0"/>
          </a:p>
        </p:txBody>
      </p:sp>
      <p:sp>
        <p:nvSpPr>
          <p:cNvPr id="3" name="Content Placeholder 2">
            <a:extLst>
              <a:ext uri="{FF2B5EF4-FFF2-40B4-BE49-F238E27FC236}">
                <a16:creationId xmlns:a16="http://schemas.microsoft.com/office/drawing/2014/main" id="{3CE30FAD-37A3-4D4D-A96C-4EC3B04B83CB}"/>
              </a:ext>
            </a:extLst>
          </p:cNvPr>
          <p:cNvSpPr>
            <a:spLocks noGrp="1"/>
          </p:cNvSpPr>
          <p:nvPr>
            <p:ph idx="1"/>
          </p:nvPr>
        </p:nvSpPr>
        <p:spPr/>
        <p:txBody>
          <a:bodyPr>
            <a:normAutofit fontScale="85000" lnSpcReduction="20000"/>
          </a:bodyPr>
          <a:lstStyle/>
          <a:p>
            <a:pPr marL="0" indent="0">
              <a:buNone/>
            </a:pPr>
            <a:r>
              <a:rPr lang="en-US" dirty="0"/>
              <a:t>In 1995, a scheme was developed to validate the qualifications of youth workers who did not participate in the Degree after 1995.</a:t>
            </a:r>
          </a:p>
          <a:p>
            <a:pPr marL="0" indent="0">
              <a:buNone/>
            </a:pPr>
            <a:endParaRPr lang="en-US" dirty="0"/>
          </a:p>
          <a:p>
            <a:pPr marL="0" indent="0">
              <a:buNone/>
            </a:pPr>
            <a:r>
              <a:rPr lang="en-US" dirty="0"/>
              <a:t>Part-time youth workers who worked before 1995 were working based on training and experience, but because of the implementation of the education and training in 1992 most of their experience and training didn’t mean they where “Qualified”</a:t>
            </a:r>
          </a:p>
          <a:p>
            <a:pPr marL="0" indent="0">
              <a:buNone/>
            </a:pPr>
            <a:r>
              <a:rPr lang="en-US" dirty="0"/>
              <a:t>Thankfully in 1995 this was changed when the government decided to recognize older qualifications allowing part-time youth workers to be validated as qualified. </a:t>
            </a:r>
          </a:p>
          <a:p>
            <a:pPr marL="0" indent="0">
              <a:buNone/>
            </a:pPr>
            <a:endParaRPr lang="en-US" dirty="0"/>
          </a:p>
          <a:p>
            <a:pPr marL="0" indent="0">
              <a:buNone/>
            </a:pPr>
            <a:r>
              <a:rPr lang="en-US" dirty="0"/>
              <a:t>However, this also made it harder for people to become youth workers, because now in order to practice or be qualified you are required to have a degree, instead of it being based on experience. Youth work can be done in numerous ways, even if its working in a small community center once a week, that is still youth work. We are now short on youth workers in parts of Wales because people can’t afford to be “qualified”. </a:t>
            </a:r>
          </a:p>
        </p:txBody>
      </p:sp>
    </p:spTree>
    <p:extLst>
      <p:ext uri="{BB962C8B-B14F-4D97-AF65-F5344CB8AC3E}">
        <p14:creationId xmlns:p14="http://schemas.microsoft.com/office/powerpoint/2010/main" val="4221648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C1CEF-2F7D-46F8-A483-057801A957B4}"/>
              </a:ext>
            </a:extLst>
          </p:cNvPr>
          <p:cNvSpPr>
            <a:spLocks noGrp="1"/>
          </p:cNvSpPr>
          <p:nvPr>
            <p:ph type="title"/>
          </p:nvPr>
        </p:nvSpPr>
        <p:spPr>
          <a:xfrm>
            <a:off x="1251678" y="382385"/>
            <a:ext cx="10178322" cy="1492132"/>
          </a:xfrm>
        </p:spPr>
        <p:txBody>
          <a:bodyPr>
            <a:normAutofit/>
          </a:bodyPr>
          <a:lstStyle/>
          <a:p>
            <a:r>
              <a:rPr lang="en-US" dirty="0"/>
              <a:t>Why the 90s ?</a:t>
            </a:r>
          </a:p>
        </p:txBody>
      </p:sp>
      <p:sp>
        <p:nvSpPr>
          <p:cNvPr id="71" name="Freeform 6">
            <a:extLst>
              <a:ext uri="{FF2B5EF4-FFF2-40B4-BE49-F238E27FC236}">
                <a16:creationId xmlns:a16="http://schemas.microsoft.com/office/drawing/2014/main" id="{CBA85B1C-8413-4C7D-98D0-7956747EA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A1F0AB10-B10B-4A6A-B428-2F4AD531A4F9}"/>
              </a:ext>
            </a:extLst>
          </p:cNvPr>
          <p:cNvSpPr>
            <a:spLocks noGrp="1"/>
          </p:cNvSpPr>
          <p:nvPr>
            <p:ph idx="1"/>
          </p:nvPr>
        </p:nvSpPr>
        <p:spPr>
          <a:xfrm>
            <a:off x="1251678" y="2286001"/>
            <a:ext cx="6015897" cy="3593591"/>
          </a:xfrm>
        </p:spPr>
        <p:txBody>
          <a:bodyPr>
            <a:normAutofit/>
          </a:bodyPr>
          <a:lstStyle/>
          <a:p>
            <a:pPr marL="0" indent="0">
              <a:lnSpc>
                <a:spcPct val="100000"/>
              </a:lnSpc>
              <a:buNone/>
            </a:pPr>
            <a:r>
              <a:rPr lang="en-US" sz="1100" dirty="0"/>
              <a:t>A decade is a long time, not just for youth work but in general, as a rule a lot can happen in 10 years, take a look at technology and social media, it leaped way ahead of its time in less than a decade. </a:t>
            </a:r>
          </a:p>
          <a:p>
            <a:pPr marL="0" indent="0">
              <a:lnSpc>
                <a:spcPct val="100000"/>
              </a:lnSpc>
              <a:buNone/>
            </a:pPr>
            <a:r>
              <a:rPr lang="en-US" sz="1100" dirty="0"/>
              <a:t>The 90s was a slow time for youth work as not an awful lot was done, especially in the terms of youth work. This shows the lack of care that was provided to youth workers and the lack of attention that the government paid to youth work.</a:t>
            </a:r>
          </a:p>
          <a:p>
            <a:pPr marL="0" indent="0">
              <a:lnSpc>
                <a:spcPct val="100000"/>
              </a:lnSpc>
              <a:buNone/>
            </a:pPr>
            <a:r>
              <a:rPr lang="en-US" sz="1100" dirty="0"/>
              <a:t>After reading and researching all of the different milestones within the 90s, they largely consist of “Validation” and “recognition” of youth work, along with some outlines of what youth work is. </a:t>
            </a:r>
          </a:p>
          <a:p>
            <a:pPr marL="0" indent="0">
              <a:lnSpc>
                <a:spcPct val="100000"/>
              </a:lnSpc>
              <a:buNone/>
            </a:pPr>
            <a:r>
              <a:rPr lang="en-US" sz="1100" dirty="0"/>
              <a:t>To this very day we still see a lack of youth work in surrounding areas of Wales like in </a:t>
            </a:r>
            <a:r>
              <a:rPr lang="en-US" sz="1100" dirty="0" err="1"/>
              <a:t>Trecenydd</a:t>
            </a:r>
            <a:r>
              <a:rPr lang="en-US" sz="1100" dirty="0"/>
              <a:t>, </a:t>
            </a:r>
            <a:r>
              <a:rPr lang="en-US" sz="1100" dirty="0" err="1"/>
              <a:t>Caerphilly</a:t>
            </a:r>
            <a:r>
              <a:rPr lang="en-US" sz="1100" dirty="0"/>
              <a:t> where the local housing association had to raise their own money by organizing events just to have a new park, and more importantly a swing that was designed for a disabled persons access. This is evidential proof that local governments and authorities are a ocean way from providing the necessary support for youngsters and communities and because of this youth workers and social workers have to pick up the “slack” whilst being underfunded because of the lack of care and attention from our local and national government. </a:t>
            </a:r>
          </a:p>
          <a:p>
            <a:pPr marL="0" indent="0">
              <a:lnSpc>
                <a:spcPct val="100000"/>
              </a:lnSpc>
              <a:buNone/>
            </a:pPr>
            <a:r>
              <a:rPr lang="en-US" sz="1100" dirty="0"/>
              <a:t>Where this is not linked to the 90s it still shows how even though some of the milestones from the 90s were to show recognition on rural communities. We still have the issue where they are neglected the care that they are entitled too.</a:t>
            </a:r>
          </a:p>
        </p:txBody>
      </p:sp>
      <p:pic>
        <p:nvPicPr>
          <p:cNvPr id="1026" name="Picture 2" descr="ANGRY: Residents and children with drawings of their dream park ">
            <a:extLst>
              <a:ext uri="{FF2B5EF4-FFF2-40B4-BE49-F238E27FC236}">
                <a16:creationId xmlns:a16="http://schemas.microsoft.com/office/drawing/2014/main" id="{06224CFA-001F-4B0B-82D0-530DBE1E1E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055" r="23628" b="3"/>
          <a:stretch/>
        </p:blipFill>
        <p:spPr bwMode="auto">
          <a:xfrm>
            <a:off x="7598400" y="2197353"/>
            <a:ext cx="3860171" cy="3855489"/>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649C214-D583-4DF7-88CA-1EE5EA0DD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25944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028EF-267E-064E-8CF0-AE04BB536A72}"/>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id="{28CDB9F7-2F73-9C42-B189-8C1303A01CCE}"/>
              </a:ext>
            </a:extLst>
          </p:cNvPr>
          <p:cNvSpPr>
            <a:spLocks noGrp="1"/>
          </p:cNvSpPr>
          <p:nvPr>
            <p:ph idx="1"/>
          </p:nvPr>
        </p:nvSpPr>
        <p:spPr>
          <a:xfrm>
            <a:off x="1392790" y="1874517"/>
            <a:ext cx="10178322" cy="3593591"/>
          </a:xfrm>
        </p:spPr>
        <p:txBody>
          <a:bodyPr/>
          <a:lstStyle/>
          <a:p>
            <a:pPr marL="0" indent="0">
              <a:buNone/>
            </a:pPr>
            <a:r>
              <a:rPr lang="en-US" dirty="0"/>
              <a:t>Youth work in Wales has always been something that sparks debates, especially within smaller communities and rural communities. </a:t>
            </a:r>
          </a:p>
          <a:p>
            <a:pPr marL="0" indent="0">
              <a:buNone/>
            </a:pPr>
            <a:r>
              <a:rPr lang="en-US" dirty="0"/>
              <a:t>Legislation and government acts only ever try to improve the standards of youth workers however, government legislations that impact funding can have a detrimental effect on a lot of service provided by youth workers, especially since they function on charity work too. </a:t>
            </a:r>
          </a:p>
          <a:p>
            <a:pPr marL="0" indent="0">
              <a:buNone/>
            </a:pPr>
            <a:endParaRPr lang="en-US" dirty="0"/>
          </a:p>
          <a:p>
            <a:pPr marL="0" indent="0">
              <a:buNone/>
            </a:pPr>
            <a:r>
              <a:rPr lang="en-US" dirty="0"/>
              <a:t>In conclusion, the 90s wasn’t exactly a breath-taking year for youthwork, and after conducting research it shows that despite some of the milestones in the 90s, we didn’t see any major changes,. </a:t>
            </a:r>
          </a:p>
        </p:txBody>
      </p:sp>
    </p:spTree>
    <p:extLst>
      <p:ext uri="{BB962C8B-B14F-4D97-AF65-F5344CB8AC3E}">
        <p14:creationId xmlns:p14="http://schemas.microsoft.com/office/powerpoint/2010/main" val="2070653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DA3C0-D406-9344-B0F9-39F7749FCFCF}"/>
              </a:ext>
            </a:extLst>
          </p:cNvPr>
          <p:cNvSpPr>
            <a:spLocks noGrp="1"/>
          </p:cNvSpPr>
          <p:nvPr>
            <p:ph type="title"/>
          </p:nvPr>
        </p:nvSpPr>
        <p:spPr/>
        <p:txBody>
          <a:bodyPr/>
          <a:lstStyle/>
          <a:p>
            <a:r>
              <a:rPr lang="en-GB" dirty="0"/>
              <a:t>Bibliography </a:t>
            </a:r>
            <a:endParaRPr lang="en-US" dirty="0"/>
          </a:p>
        </p:txBody>
      </p:sp>
      <p:sp>
        <p:nvSpPr>
          <p:cNvPr id="3" name="Content Placeholder 2">
            <a:extLst>
              <a:ext uri="{FF2B5EF4-FFF2-40B4-BE49-F238E27FC236}">
                <a16:creationId xmlns:a16="http://schemas.microsoft.com/office/drawing/2014/main" id="{6F1F7D3D-AF53-8E43-99E1-11B98DCCEF5B}"/>
              </a:ext>
            </a:extLst>
          </p:cNvPr>
          <p:cNvSpPr>
            <a:spLocks noGrp="1"/>
          </p:cNvSpPr>
          <p:nvPr>
            <p:ph idx="1"/>
          </p:nvPr>
        </p:nvSpPr>
        <p:spPr/>
        <p:txBody>
          <a:bodyPr/>
          <a:lstStyle/>
          <a:p>
            <a:r>
              <a:rPr lang="en-US" dirty="0">
                <a:hlinkClick r:id="rId2"/>
              </a:rPr>
              <a:t>https://www.cwvys.org.uk/about/</a:t>
            </a:r>
            <a:endParaRPr lang="en-US" dirty="0"/>
          </a:p>
          <a:p>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EtsWales</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8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3"/>
              </a:rPr>
              <a:t>https://www.etswales.org.uk/registration-of-youth-workers-with-the-education-workforce-council</a:t>
            </a:r>
            <a:endParaRPr lang="en-US" dirty="0"/>
          </a:p>
          <a:p>
            <a:r>
              <a:rPr lang="en-GB" sz="18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4"/>
              </a:rPr>
              <a:t>http://www.youthworkwales.org.uk/wp-content/uploads/2017/11/curriculum_statement1992eng.pdf</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GB" sz="18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5"/>
              </a:rPr>
              <a:t>https://gov.wales/sites/default/files/publications/2019-06/youth-work-strategy-for-wales.pdf</a:t>
            </a:r>
            <a:endParaRPr lang="en-US" dirty="0"/>
          </a:p>
          <a:p>
            <a:r>
              <a:rPr lang="en-US" dirty="0" err="1"/>
              <a:t>Trecenydd</a:t>
            </a:r>
            <a:r>
              <a:rPr lang="en-US" dirty="0"/>
              <a:t> Park: </a:t>
            </a:r>
            <a:r>
              <a:rPr lang="en-US" dirty="0">
                <a:hlinkClick r:id="rId6"/>
              </a:rPr>
              <a:t>https://caerphilly.observer/news/950925/trecenydd-residents-to-raise-cash-for-park-that-is-not-fit-to-play-in/</a:t>
            </a:r>
            <a:endParaRPr lang="en-US" dirty="0"/>
          </a:p>
          <a:p>
            <a:endParaRPr lang="en-US" dirty="0"/>
          </a:p>
        </p:txBody>
      </p:sp>
    </p:spTree>
    <p:extLst>
      <p:ext uri="{BB962C8B-B14F-4D97-AF65-F5344CB8AC3E}">
        <p14:creationId xmlns:p14="http://schemas.microsoft.com/office/powerpoint/2010/main" val="3981805838"/>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1511</Words>
  <Application>Microsoft Office PowerPoint</Application>
  <PresentationFormat>Widescreen</PresentationFormat>
  <Paragraphs>64</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Gill Sans MT</vt:lpstr>
      <vt:lpstr>Impact</vt:lpstr>
      <vt:lpstr>Times New Roman</vt:lpstr>
      <vt:lpstr>Badge</vt:lpstr>
      <vt:lpstr>Milestones in youth work </vt:lpstr>
      <vt:lpstr>Introduction </vt:lpstr>
      <vt:lpstr>1991” council for education and training of youth and community workers</vt:lpstr>
      <vt:lpstr>1991” welsh federation of boy’s and girl’s clubs founded </vt:lpstr>
      <vt:lpstr>1992” Wales Youth Agency set up “Curriculum statement for wales”</vt:lpstr>
      <vt:lpstr>1993” Youth work in rural areas </vt:lpstr>
      <vt:lpstr>1994” Quality standards for implementing the youth work curriculum statement for Wales </vt:lpstr>
      <vt:lpstr>1995” scheme for the validation of initial-part time youth work training introduced (wjec)</vt:lpstr>
      <vt:lpstr>Why the 90s ?</vt:lpstr>
      <vt:lpstr>Conclusion </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Milestones in youth work </dc:title>
  <dc:creator>caiden thomas</dc:creator>
  <cp:lastModifiedBy>Kayden Thomas (2106794)</cp:lastModifiedBy>
  <cp:revision>7</cp:revision>
  <dcterms:created xsi:type="dcterms:W3CDTF">2022-01-17T18:24:26Z</dcterms:created>
  <dcterms:modified xsi:type="dcterms:W3CDTF">2022-01-20T01:53:13Z</dcterms:modified>
</cp:coreProperties>
</file>