
<file path=[Content_Types].xml><?xml version="1.0" encoding="utf-8"?>
<Types xmlns="http://schemas.openxmlformats.org/package/2006/content-types">
  <Default Extension="2"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77" r:id="rId2"/>
    <p:sldMasterId id="2147483781" r:id="rId3"/>
  </p:sldMasterIdLst>
  <p:notesMasterIdLst>
    <p:notesMasterId r:id="rId53"/>
  </p:notesMasterIdLst>
  <p:sldIdLst>
    <p:sldId id="257" r:id="rId4"/>
    <p:sldId id="266" r:id="rId5"/>
    <p:sldId id="953" r:id="rId6"/>
    <p:sldId id="954" r:id="rId7"/>
    <p:sldId id="955" r:id="rId8"/>
    <p:sldId id="956" r:id="rId9"/>
    <p:sldId id="957" r:id="rId10"/>
    <p:sldId id="1009" r:id="rId11"/>
    <p:sldId id="959" r:id="rId12"/>
    <p:sldId id="960" r:id="rId13"/>
    <p:sldId id="1025" r:id="rId14"/>
    <p:sldId id="1010" r:id="rId15"/>
    <p:sldId id="1011" r:id="rId16"/>
    <p:sldId id="1012" r:id="rId17"/>
    <p:sldId id="1026" r:id="rId18"/>
    <p:sldId id="1013" r:id="rId19"/>
    <p:sldId id="1014" r:id="rId20"/>
    <p:sldId id="989" r:id="rId21"/>
    <p:sldId id="1015" r:id="rId22"/>
    <p:sldId id="1027" r:id="rId23"/>
    <p:sldId id="1016" r:id="rId24"/>
    <p:sldId id="1017" r:id="rId25"/>
    <p:sldId id="1028" r:id="rId26"/>
    <p:sldId id="1029" r:id="rId27"/>
    <p:sldId id="1018" r:id="rId28"/>
    <p:sldId id="961" r:id="rId29"/>
    <p:sldId id="972" r:id="rId30"/>
    <p:sldId id="975" r:id="rId31"/>
    <p:sldId id="980" r:id="rId32"/>
    <p:sldId id="976" r:id="rId33"/>
    <p:sldId id="977" r:id="rId34"/>
    <p:sldId id="978" r:id="rId35"/>
    <p:sldId id="979" r:id="rId36"/>
    <p:sldId id="981" r:id="rId37"/>
    <p:sldId id="1019" r:id="rId38"/>
    <p:sldId id="988" r:id="rId39"/>
    <p:sldId id="1020" r:id="rId40"/>
    <p:sldId id="1008" r:id="rId41"/>
    <p:sldId id="1021" r:id="rId42"/>
    <p:sldId id="1022" r:id="rId43"/>
    <p:sldId id="1023" r:id="rId44"/>
    <p:sldId id="984" r:id="rId45"/>
    <p:sldId id="1065" r:id="rId46"/>
    <p:sldId id="1066" r:id="rId47"/>
    <p:sldId id="1067" r:id="rId48"/>
    <p:sldId id="986" r:id="rId49"/>
    <p:sldId id="1064" r:id="rId50"/>
    <p:sldId id="1024" r:id="rId51"/>
    <p:sldId id="1063" r:id="rId52"/>
  </p:sldIdLst>
  <p:sldSz cx="12192000" cy="6858000"/>
  <p:notesSz cx="6858000" cy="9144000"/>
  <p:custDataLst>
    <p:tags r:id="rId5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24DC6A-0DFE-495F-8FC6-553F20F8D65A}" v="222" dt="2026-09-28T08:50:35.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81" autoAdjust="0"/>
    <p:restoredTop sz="83377" autoAdjust="0"/>
  </p:normalViewPr>
  <p:slideViewPr>
    <p:cSldViewPr snapToGrid="0">
      <p:cViewPr varScale="1">
        <p:scale>
          <a:sx n="86" d="100"/>
          <a:sy n="86" d="100"/>
        </p:scale>
        <p:origin x="324" y="78"/>
      </p:cViewPr>
      <p:guideLst/>
    </p:cSldViewPr>
  </p:slideViewPr>
  <p:notesTextViewPr>
    <p:cViewPr>
      <p:scale>
        <a:sx n="1" d="1"/>
        <a:sy n="1" d="1"/>
      </p:scale>
      <p:origin x="0" y="-26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heme" Target="theme/theme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redo custSel addSld delSld modSld sldOrd">
      <pc:chgData name="Jessica Newport" userId="dede3334-717e-4998-a1ad-2432f5a188d4" providerId="ADAL" clId="{71450B28-6A91-49C5-BC88-2D7784511A7D}" dt="2026-09-28T08:50:35.222" v="19052" actId="20577"/>
      <pc:docMkLst>
        <pc:docMk/>
      </pc:docMkLst>
      <pc:sldChg chg="modNotesTx">
        <pc:chgData name="Jessica Newport" userId="dede3334-717e-4998-a1ad-2432f5a188d4" providerId="ADAL" clId="{71450B28-6A91-49C5-BC88-2D7784511A7D}" dt="2026-09-28T08:50:35.222" v="19052" actId="20577"/>
        <pc:sldMkLst>
          <pc:docMk/>
          <pc:sldMk cId="2448762436" sldId="955"/>
        </pc:sldMkLst>
      </pc:sldChg>
      <pc:sldChg chg="modSp mod modNotesTx">
        <pc:chgData name="Jessica Newport" userId="dede3334-717e-4998-a1ad-2432f5a188d4" providerId="ADAL" clId="{71450B28-6A91-49C5-BC88-2D7784511A7D}" dt="2026-09-10T14:13:13.968" v="12470" actId="20577"/>
        <pc:sldMkLst>
          <pc:docMk/>
          <pc:sldMk cId="3426081227" sldId="960"/>
        </pc:sldMkLst>
        <pc:spChg chg="mod">
          <ac:chgData name="Jessica Newport" userId="dede3334-717e-4998-a1ad-2432f5a188d4" providerId="ADAL" clId="{71450B28-6A91-49C5-BC88-2D7784511A7D}" dt="2026-09-10T14:13:13.968" v="12470" actId="20577"/>
          <ac:spMkLst>
            <pc:docMk/>
            <pc:sldMk cId="3426081227" sldId="960"/>
            <ac:spMk id="10" creationId="{4A5D905F-BA0A-AECD-CF53-B37CAAA5A441}"/>
          </ac:spMkLst>
        </pc:spChg>
      </pc:sldChg>
      <pc:sldChg chg="modSp mod ord">
        <pc:chgData name="Jessica Newport" userId="dede3334-717e-4998-a1ad-2432f5a188d4" providerId="ADAL" clId="{71450B28-6A91-49C5-BC88-2D7784511A7D}" dt="2026-09-16T15:05:41.804" v="18451" actId="20577"/>
        <pc:sldMkLst>
          <pc:docMk/>
          <pc:sldMk cId="135738062" sldId="984"/>
        </pc:sldMkLst>
        <pc:spChg chg="mod">
          <ac:chgData name="Jessica Newport" userId="dede3334-717e-4998-a1ad-2432f5a188d4" providerId="ADAL" clId="{71450B28-6A91-49C5-BC88-2D7784511A7D}" dt="2026-09-16T15:05:41.804" v="18451" actId="20577"/>
          <ac:spMkLst>
            <pc:docMk/>
            <pc:sldMk cId="135738062" sldId="984"/>
            <ac:spMk id="15" creationId="{3481DA94-551A-D4D1-30BC-996ED4652C24}"/>
          </ac:spMkLst>
        </pc:spChg>
      </pc:sldChg>
      <pc:sldChg chg="modSp mod">
        <pc:chgData name="Jessica Newport" userId="dede3334-717e-4998-a1ad-2432f5a188d4" providerId="ADAL" clId="{71450B28-6A91-49C5-BC88-2D7784511A7D}" dt="2026-09-10T14:29:00.168" v="15135" actId="1076"/>
        <pc:sldMkLst>
          <pc:docMk/>
          <pc:sldMk cId="2367876820" sldId="989"/>
        </pc:sldMkLst>
        <pc:spChg chg="mod">
          <ac:chgData name="Jessica Newport" userId="dede3334-717e-4998-a1ad-2432f5a188d4" providerId="ADAL" clId="{71450B28-6A91-49C5-BC88-2D7784511A7D}" dt="2026-09-10T14:29:00.168" v="15135" actId="1076"/>
          <ac:spMkLst>
            <pc:docMk/>
            <pc:sldMk cId="2367876820" sldId="989"/>
            <ac:spMk id="10" creationId="{7CA715E3-18AC-9983-76DC-55414DB04C12}"/>
          </ac:spMkLst>
        </pc:spChg>
      </pc:sldChg>
      <pc:sldChg chg="modSp mod">
        <pc:chgData name="Jessica Newport" userId="dede3334-717e-4998-a1ad-2432f5a188d4" providerId="ADAL" clId="{71450B28-6A91-49C5-BC88-2D7784511A7D}" dt="2026-09-10T14:17:03.983" v="13241" actId="20577"/>
        <pc:sldMkLst>
          <pc:docMk/>
          <pc:sldMk cId="4118499249" sldId="1010"/>
        </pc:sldMkLst>
        <pc:spChg chg="mod">
          <ac:chgData name="Jessica Newport" userId="dede3334-717e-4998-a1ad-2432f5a188d4" providerId="ADAL" clId="{71450B28-6A91-49C5-BC88-2D7784511A7D}" dt="2026-09-10T14:17:03.983" v="13241" actId="20577"/>
          <ac:spMkLst>
            <pc:docMk/>
            <pc:sldMk cId="4118499249" sldId="1010"/>
            <ac:spMk id="10" creationId="{19AF90D2-5A20-BCFC-2AA6-6AA0C5D5D1B4}"/>
          </ac:spMkLst>
        </pc:spChg>
      </pc:sldChg>
      <pc:sldChg chg="modSp mod">
        <pc:chgData name="Jessica Newport" userId="dede3334-717e-4998-a1ad-2432f5a188d4" providerId="ADAL" clId="{71450B28-6A91-49C5-BC88-2D7784511A7D}" dt="2026-09-10T14:18:51.672" v="13546" actId="1076"/>
        <pc:sldMkLst>
          <pc:docMk/>
          <pc:sldMk cId="1051447296" sldId="1011"/>
        </pc:sldMkLst>
        <pc:spChg chg="mod">
          <ac:chgData name="Jessica Newport" userId="dede3334-717e-4998-a1ad-2432f5a188d4" providerId="ADAL" clId="{71450B28-6A91-49C5-BC88-2D7784511A7D}" dt="2026-09-10T14:18:51.672" v="13546" actId="1076"/>
          <ac:spMkLst>
            <pc:docMk/>
            <pc:sldMk cId="1051447296" sldId="1011"/>
            <ac:spMk id="10" creationId="{8780C7D5-BDAF-23CD-A677-D53F32388EA7}"/>
          </ac:spMkLst>
        </pc:spChg>
      </pc:sldChg>
      <pc:sldChg chg="modSp mod">
        <pc:chgData name="Jessica Newport" userId="dede3334-717e-4998-a1ad-2432f5a188d4" providerId="ADAL" clId="{71450B28-6A91-49C5-BC88-2D7784511A7D}" dt="2026-09-10T14:20:44.339" v="13947" actId="1076"/>
        <pc:sldMkLst>
          <pc:docMk/>
          <pc:sldMk cId="1334868132" sldId="1012"/>
        </pc:sldMkLst>
        <pc:spChg chg="mod">
          <ac:chgData name="Jessica Newport" userId="dede3334-717e-4998-a1ad-2432f5a188d4" providerId="ADAL" clId="{71450B28-6A91-49C5-BC88-2D7784511A7D}" dt="2026-09-10T14:20:44.339" v="13947" actId="1076"/>
          <ac:spMkLst>
            <pc:docMk/>
            <pc:sldMk cId="1334868132" sldId="1012"/>
            <ac:spMk id="10" creationId="{FBCCAD21-FF68-F10D-5A97-6268848CC387}"/>
          </ac:spMkLst>
        </pc:spChg>
      </pc:sldChg>
      <pc:sldChg chg="modSp mod">
        <pc:chgData name="Jessica Newport" userId="dede3334-717e-4998-a1ad-2432f5a188d4" providerId="ADAL" clId="{71450B28-6A91-49C5-BC88-2D7784511A7D}" dt="2026-09-10T14:23:38.992" v="14685" actId="1076"/>
        <pc:sldMkLst>
          <pc:docMk/>
          <pc:sldMk cId="3056934582" sldId="1013"/>
        </pc:sldMkLst>
        <pc:spChg chg="mod">
          <ac:chgData name="Jessica Newport" userId="dede3334-717e-4998-a1ad-2432f5a188d4" providerId="ADAL" clId="{71450B28-6A91-49C5-BC88-2D7784511A7D}" dt="2026-09-10T14:23:38.992" v="14685" actId="1076"/>
          <ac:spMkLst>
            <pc:docMk/>
            <pc:sldMk cId="3056934582" sldId="1013"/>
            <ac:spMk id="10" creationId="{5E995CAA-D4B4-2605-3554-745C52B0E35B}"/>
          </ac:spMkLst>
        </pc:spChg>
      </pc:sldChg>
      <pc:sldChg chg="modSp mod">
        <pc:chgData name="Jessica Newport" userId="dede3334-717e-4998-a1ad-2432f5a188d4" providerId="ADAL" clId="{71450B28-6A91-49C5-BC88-2D7784511A7D}" dt="2026-09-10T14:23:58.062" v="14687" actId="113"/>
        <pc:sldMkLst>
          <pc:docMk/>
          <pc:sldMk cId="391903554" sldId="1014"/>
        </pc:sldMkLst>
        <pc:spChg chg="mod">
          <ac:chgData name="Jessica Newport" userId="dede3334-717e-4998-a1ad-2432f5a188d4" providerId="ADAL" clId="{71450B28-6A91-49C5-BC88-2D7784511A7D}" dt="2026-09-10T14:23:58.062" v="14687" actId="113"/>
          <ac:spMkLst>
            <pc:docMk/>
            <pc:sldMk cId="391903554" sldId="1014"/>
            <ac:spMk id="10" creationId="{7CFF8637-D41C-69ED-6BEE-76E2048353AA}"/>
          </ac:spMkLst>
        </pc:spChg>
      </pc:sldChg>
      <pc:sldChg chg="modSp mod">
        <pc:chgData name="Jessica Newport" userId="dede3334-717e-4998-a1ad-2432f5a188d4" providerId="ADAL" clId="{71450B28-6A91-49C5-BC88-2D7784511A7D}" dt="2026-09-10T14:31:28.144" v="15789" actId="20577"/>
        <pc:sldMkLst>
          <pc:docMk/>
          <pc:sldMk cId="896533633" sldId="1015"/>
        </pc:sldMkLst>
        <pc:spChg chg="mod">
          <ac:chgData name="Jessica Newport" userId="dede3334-717e-4998-a1ad-2432f5a188d4" providerId="ADAL" clId="{71450B28-6A91-49C5-BC88-2D7784511A7D}" dt="2026-09-10T14:31:28.144" v="15789" actId="20577"/>
          <ac:spMkLst>
            <pc:docMk/>
            <pc:sldMk cId="896533633" sldId="1015"/>
            <ac:spMk id="10" creationId="{03AAE8A2-CD9A-53BE-90D8-89C001C0CB38}"/>
          </ac:spMkLst>
        </pc:spChg>
      </pc:sldChg>
      <pc:sldChg chg="modSp mod">
        <pc:chgData name="Jessica Newport" userId="dede3334-717e-4998-a1ad-2432f5a188d4" providerId="ADAL" clId="{71450B28-6A91-49C5-BC88-2D7784511A7D}" dt="2026-09-10T15:18:17.355" v="16947" actId="113"/>
        <pc:sldMkLst>
          <pc:docMk/>
          <pc:sldMk cId="1271198095" sldId="1016"/>
        </pc:sldMkLst>
        <pc:spChg chg="mod">
          <ac:chgData name="Jessica Newport" userId="dede3334-717e-4998-a1ad-2432f5a188d4" providerId="ADAL" clId="{71450B28-6A91-49C5-BC88-2D7784511A7D}" dt="2026-09-10T15:18:17.355" v="16947" actId="113"/>
          <ac:spMkLst>
            <pc:docMk/>
            <pc:sldMk cId="1271198095" sldId="1016"/>
            <ac:spMk id="10" creationId="{773ACDEB-632C-B2A8-5583-7C040DBB0074}"/>
          </ac:spMkLst>
        </pc:spChg>
      </pc:sldChg>
      <pc:sldChg chg="modSp mod">
        <pc:chgData name="Jessica Newport" userId="dede3334-717e-4998-a1ad-2432f5a188d4" providerId="ADAL" clId="{71450B28-6A91-49C5-BC88-2D7784511A7D}" dt="2026-09-10T15:20:29.798" v="17242" actId="1076"/>
        <pc:sldMkLst>
          <pc:docMk/>
          <pc:sldMk cId="934364399" sldId="1017"/>
        </pc:sldMkLst>
        <pc:spChg chg="mod">
          <ac:chgData name="Jessica Newport" userId="dede3334-717e-4998-a1ad-2432f5a188d4" providerId="ADAL" clId="{71450B28-6A91-49C5-BC88-2D7784511A7D}" dt="2026-09-10T15:20:29.798" v="17242" actId="1076"/>
          <ac:spMkLst>
            <pc:docMk/>
            <pc:sldMk cId="934364399" sldId="1017"/>
            <ac:spMk id="10" creationId="{479D7E4A-CBF3-2D57-90A2-EC3BBD5FDD12}"/>
          </ac:spMkLst>
        </pc:spChg>
      </pc:sldChg>
      <pc:sldChg chg="modSp mod">
        <pc:chgData name="Jessica Newport" userId="dede3334-717e-4998-a1ad-2432f5a188d4" providerId="ADAL" clId="{71450B28-6A91-49C5-BC88-2D7784511A7D}" dt="2026-09-10T15:25:44.518" v="18200" actId="1076"/>
        <pc:sldMkLst>
          <pc:docMk/>
          <pc:sldMk cId="2236500572" sldId="1018"/>
        </pc:sldMkLst>
        <pc:spChg chg="mod">
          <ac:chgData name="Jessica Newport" userId="dede3334-717e-4998-a1ad-2432f5a188d4" providerId="ADAL" clId="{71450B28-6A91-49C5-BC88-2D7784511A7D}" dt="2026-09-10T15:25:44.518" v="18200" actId="1076"/>
          <ac:spMkLst>
            <pc:docMk/>
            <pc:sldMk cId="2236500572" sldId="1018"/>
            <ac:spMk id="10" creationId="{39FEF4C4-F1F1-8951-74BF-2EDEDB9E28CC}"/>
          </ac:spMkLst>
        </pc:spChg>
      </pc:sldChg>
      <pc:sldChg chg="modSp mod">
        <pc:chgData name="Jessica Newport" userId="dede3334-717e-4998-a1ad-2432f5a188d4" providerId="ADAL" clId="{71450B28-6A91-49C5-BC88-2D7784511A7D}" dt="2026-09-18T10:15:22.061" v="18829" actId="14100"/>
        <pc:sldMkLst>
          <pc:docMk/>
          <pc:sldMk cId="1032168545" sldId="1024"/>
        </pc:sldMkLst>
        <pc:spChg chg="mod">
          <ac:chgData name="Jessica Newport" userId="dede3334-717e-4998-a1ad-2432f5a188d4" providerId="ADAL" clId="{71450B28-6A91-49C5-BC88-2D7784511A7D}" dt="2026-09-18T10:15:22.061" v="18829" actId="14100"/>
          <ac:spMkLst>
            <pc:docMk/>
            <pc:sldMk cId="1032168545" sldId="1024"/>
            <ac:spMk id="15" creationId="{48AC07C7-72A7-DD2F-90A5-4814B59C864D}"/>
          </ac:spMkLst>
        </pc:spChg>
      </pc:sldChg>
      <pc:sldChg chg="modSp add mod">
        <pc:chgData name="Jessica Newport" userId="dede3334-717e-4998-a1ad-2432f5a188d4" providerId="ADAL" clId="{71450B28-6A91-49C5-BC88-2D7784511A7D}" dt="2026-09-10T14:16:10.877" v="13127" actId="255"/>
        <pc:sldMkLst>
          <pc:docMk/>
          <pc:sldMk cId="3003571650" sldId="1025"/>
        </pc:sldMkLst>
        <pc:spChg chg="mod">
          <ac:chgData name="Jessica Newport" userId="dede3334-717e-4998-a1ad-2432f5a188d4" providerId="ADAL" clId="{71450B28-6A91-49C5-BC88-2D7784511A7D}" dt="2026-09-10T14:16:10.877" v="13127" actId="255"/>
          <ac:spMkLst>
            <pc:docMk/>
            <pc:sldMk cId="3003571650" sldId="1025"/>
            <ac:spMk id="10" creationId="{8BC2A8D1-81C9-C9EB-3B09-1D1E65C9C28F}"/>
          </ac:spMkLst>
        </pc:spChg>
      </pc:sldChg>
      <pc:sldChg chg="modSp add mod">
        <pc:chgData name="Jessica Newport" userId="dede3334-717e-4998-a1ad-2432f5a188d4" providerId="ADAL" clId="{71450B28-6A91-49C5-BC88-2D7784511A7D}" dt="2026-09-10T14:22:09.145" v="14274" actId="20577"/>
        <pc:sldMkLst>
          <pc:docMk/>
          <pc:sldMk cId="2398955636" sldId="1026"/>
        </pc:sldMkLst>
        <pc:spChg chg="mod">
          <ac:chgData name="Jessica Newport" userId="dede3334-717e-4998-a1ad-2432f5a188d4" providerId="ADAL" clId="{71450B28-6A91-49C5-BC88-2D7784511A7D}" dt="2026-09-10T14:22:09.145" v="14274" actId="20577"/>
          <ac:spMkLst>
            <pc:docMk/>
            <pc:sldMk cId="2398955636" sldId="1026"/>
            <ac:spMk id="10" creationId="{D0A3A2F7-48F1-6FA3-4A6A-39B7BA45280D}"/>
          </ac:spMkLst>
        </pc:spChg>
      </pc:sldChg>
      <pc:sldChg chg="modSp add mod">
        <pc:chgData name="Jessica Newport" userId="dede3334-717e-4998-a1ad-2432f5a188d4" providerId="ADAL" clId="{71450B28-6A91-49C5-BC88-2D7784511A7D}" dt="2026-09-10T14:33:04.429" v="16116" actId="1076"/>
        <pc:sldMkLst>
          <pc:docMk/>
          <pc:sldMk cId="4220619430" sldId="1027"/>
        </pc:sldMkLst>
        <pc:spChg chg="mod">
          <ac:chgData name="Jessica Newport" userId="dede3334-717e-4998-a1ad-2432f5a188d4" providerId="ADAL" clId="{71450B28-6A91-49C5-BC88-2D7784511A7D}" dt="2026-09-10T14:33:04.429" v="16116" actId="1076"/>
          <ac:spMkLst>
            <pc:docMk/>
            <pc:sldMk cId="4220619430" sldId="1027"/>
            <ac:spMk id="10" creationId="{11A53014-9106-2F99-DC4A-499206776094}"/>
          </ac:spMkLst>
        </pc:spChg>
      </pc:sldChg>
      <pc:sldChg chg="modSp add mod">
        <pc:chgData name="Jessica Newport" userId="dede3334-717e-4998-a1ad-2432f5a188d4" providerId="ADAL" clId="{71450B28-6A91-49C5-BC88-2D7784511A7D}" dt="2026-09-10T15:23:03.794" v="17727" actId="113"/>
        <pc:sldMkLst>
          <pc:docMk/>
          <pc:sldMk cId="2113227484" sldId="1028"/>
        </pc:sldMkLst>
        <pc:spChg chg="mod">
          <ac:chgData name="Jessica Newport" userId="dede3334-717e-4998-a1ad-2432f5a188d4" providerId="ADAL" clId="{71450B28-6A91-49C5-BC88-2D7784511A7D}" dt="2026-09-10T15:23:03.794" v="17727" actId="113"/>
          <ac:spMkLst>
            <pc:docMk/>
            <pc:sldMk cId="2113227484" sldId="1028"/>
            <ac:spMk id="10" creationId="{DA8862ED-AB5E-C838-2862-6AB0AC4746AD}"/>
          </ac:spMkLst>
        </pc:spChg>
      </pc:sldChg>
      <pc:sldChg chg="modSp add mod">
        <pc:chgData name="Jessica Newport" userId="dede3334-717e-4998-a1ad-2432f5a188d4" providerId="ADAL" clId="{71450B28-6A91-49C5-BC88-2D7784511A7D}" dt="2026-09-10T15:25:17.571" v="18198" actId="113"/>
        <pc:sldMkLst>
          <pc:docMk/>
          <pc:sldMk cId="3574751483" sldId="1029"/>
        </pc:sldMkLst>
        <pc:spChg chg="mod">
          <ac:chgData name="Jessica Newport" userId="dede3334-717e-4998-a1ad-2432f5a188d4" providerId="ADAL" clId="{71450B28-6A91-49C5-BC88-2D7784511A7D}" dt="2026-09-10T15:25:17.571" v="18198" actId="113"/>
          <ac:spMkLst>
            <pc:docMk/>
            <pc:sldMk cId="3574751483" sldId="1029"/>
            <ac:spMk id="10" creationId="{EF4910F6-CCA6-676E-A7CB-150841E78C0E}"/>
          </ac:spMkLst>
        </pc:spChg>
      </pc:sldChg>
      <pc:sldChg chg="modSp add mod">
        <pc:chgData name="Jessica Newport" userId="dede3334-717e-4998-a1ad-2432f5a188d4" providerId="ADAL" clId="{71450B28-6A91-49C5-BC88-2D7784511A7D}" dt="2026-09-25T11:31:43.370" v="18830" actId="2711"/>
        <pc:sldMkLst>
          <pc:docMk/>
          <pc:sldMk cId="2905352407" sldId="1063"/>
        </pc:sldMkLst>
        <pc:spChg chg="mod">
          <ac:chgData name="Jessica Newport" userId="dede3334-717e-4998-a1ad-2432f5a188d4" providerId="ADAL" clId="{71450B28-6A91-49C5-BC88-2D7784511A7D}" dt="2026-09-25T11:31:43.370" v="18830" actId="2711"/>
          <ac:spMkLst>
            <pc:docMk/>
            <pc:sldMk cId="2905352407" sldId="1063"/>
            <ac:spMk id="6" creationId="{CBC739D6-7EAD-8FB0-4FC9-74DCDE435522}"/>
          </ac:spMkLst>
        </pc:spChg>
      </pc:sldChg>
      <pc:sldChg chg="add">
        <pc:chgData name="Jessica Newport" userId="dede3334-717e-4998-a1ad-2432f5a188d4" providerId="ADAL" clId="{71450B28-6A91-49C5-BC88-2D7784511A7D}" dt="2026-09-16T15:05:09.638" v="18391" actId="2890"/>
        <pc:sldMkLst>
          <pc:docMk/>
          <pc:sldMk cId="747537477" sldId="1064"/>
        </pc:sldMkLst>
      </pc:sldChg>
      <pc:sldChg chg="addSp delSp modSp add mod modAnim">
        <pc:chgData name="Jessica Newport" userId="dede3334-717e-4998-a1ad-2432f5a188d4" providerId="ADAL" clId="{71450B28-6A91-49C5-BC88-2D7784511A7D}" dt="2026-09-16T15:07:40.078" v="18458" actId="1076"/>
        <pc:sldMkLst>
          <pc:docMk/>
          <pc:sldMk cId="2853192932" sldId="1065"/>
        </pc:sldMkLst>
        <pc:picChg chg="add mod">
          <ac:chgData name="Jessica Newport" userId="dede3334-717e-4998-a1ad-2432f5a188d4" providerId="ADAL" clId="{71450B28-6A91-49C5-BC88-2D7784511A7D}" dt="2026-09-16T15:07:40.078" v="18458" actId="1076"/>
          <ac:picMkLst>
            <pc:docMk/>
            <pc:sldMk cId="2853192932" sldId="1065"/>
            <ac:picMk id="2" creationId="{6B9BCFF5-EDA3-A4DB-8D3E-5415BBF8092D}"/>
          </ac:picMkLst>
        </pc:picChg>
      </pc:sldChg>
      <pc:sldChg chg="addSp delSp modSp add mod delAnim modAnim">
        <pc:chgData name="Jessica Newport" userId="dede3334-717e-4998-a1ad-2432f5a188d4" providerId="ADAL" clId="{71450B28-6A91-49C5-BC88-2D7784511A7D}" dt="2026-09-16T16:00:19.101" v="18599" actId="1076"/>
        <pc:sldMkLst>
          <pc:docMk/>
          <pc:sldMk cId="3745445817" sldId="1066"/>
        </pc:sldMkLst>
        <pc:picChg chg="add mod">
          <ac:chgData name="Jessica Newport" userId="dede3334-717e-4998-a1ad-2432f5a188d4" providerId="ADAL" clId="{71450B28-6A91-49C5-BC88-2D7784511A7D}" dt="2026-09-16T16:00:19.101" v="18599" actId="1076"/>
          <ac:picMkLst>
            <pc:docMk/>
            <pc:sldMk cId="3745445817" sldId="1066"/>
            <ac:picMk id="3" creationId="{4FE66C2C-40CE-DBF4-EEFE-150AB5A5ACAA}"/>
          </ac:picMkLst>
        </pc:picChg>
      </pc:sldChg>
      <pc:sldChg chg="addSp delSp modSp add mod delAnim modAnim">
        <pc:chgData name="Jessica Newport" userId="dede3334-717e-4998-a1ad-2432f5a188d4" providerId="ADAL" clId="{71450B28-6A91-49C5-BC88-2D7784511A7D}" dt="2026-09-17T08:01:53.526" v="18717" actId="1076"/>
        <pc:sldMkLst>
          <pc:docMk/>
          <pc:sldMk cId="3455454340" sldId="1067"/>
        </pc:sldMkLst>
        <pc:picChg chg="add mod">
          <ac:chgData name="Jessica Newport" userId="dede3334-717e-4998-a1ad-2432f5a188d4" providerId="ADAL" clId="{71450B28-6A91-49C5-BC88-2D7784511A7D}" dt="2026-09-17T08:01:53.526" v="18717" actId="1076"/>
          <ac:picMkLst>
            <pc:docMk/>
            <pc:sldMk cId="3455454340" sldId="1067"/>
            <ac:picMk id="2" creationId="{8554FCFE-1EF6-030A-2E79-DBEF32B4A66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Ice breaker that gets them up and moving. Assign one side of room to each answer, stay in the middle if neutral.</a:t>
            </a:r>
          </a:p>
          <a:p>
            <a:endParaRPr lang="en-GB" dirty="0"/>
          </a:p>
          <a:p>
            <a:r>
              <a:rPr lang="en-GB" dirty="0"/>
              <a:t>Questions:</a:t>
            </a:r>
          </a:p>
          <a:p>
            <a:endParaRPr lang="en-GB" dirty="0"/>
          </a:p>
          <a:p>
            <a:pPr marL="171450" indent="-171450">
              <a:buFont typeface="Arial" panose="020B0604020202020204" pitchFamily="34" charset="0"/>
              <a:buChar char="•"/>
            </a:pPr>
            <a:r>
              <a:rPr lang="en-GB" dirty="0"/>
              <a:t>How confident do you feel beginning your second year of study? Answers: Very/Not at all/Neutral. Alex – Neutral  Florin – Very. </a:t>
            </a:r>
          </a:p>
          <a:p>
            <a:pPr marL="171450" indent="-171450">
              <a:buFont typeface="Arial" panose="020B0604020202020204" pitchFamily="34" charset="0"/>
              <a:buChar char="•"/>
            </a:pPr>
            <a:r>
              <a:rPr lang="en-GB" dirty="0"/>
              <a:t>I am already seeing practical benefits because of my studies. Answers: Yes/No/Neutral. Alex – No Florin - Yes</a:t>
            </a:r>
          </a:p>
          <a:p>
            <a:pPr marL="171450" indent="-171450">
              <a:buFont typeface="Arial" panose="020B0604020202020204" pitchFamily="34" charset="0"/>
              <a:buChar char="•"/>
            </a:pPr>
            <a:r>
              <a:rPr lang="en-GB" dirty="0"/>
              <a:t>I prefer interactive learning where I can actively participate. Yes/No/Neutral. Alex – Neutral Florin - Yes </a:t>
            </a:r>
          </a:p>
          <a:p>
            <a:pPr marL="171450" indent="-171450">
              <a:buFont typeface="Arial" panose="020B0604020202020204" pitchFamily="34" charset="0"/>
              <a:buChar char="•"/>
            </a:pPr>
            <a:r>
              <a:rPr lang="en-GB" dirty="0"/>
              <a:t>Will you share a memorable story from your first year of study? Yes/No. My story – talk about how I juggled degree studies with full time job, promotion etc and my pride at my achievements. Alex – linking theory to practice – nice to see I have knowledge. Florin – learn new information, nice to </a:t>
            </a:r>
            <a:r>
              <a:rPr lang="en-GB"/>
              <a:t>expand knowledge. </a:t>
            </a: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3651405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0F077-5E1A-BAC8-E294-68543CF08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12829-1934-A8F9-00F0-3ADC676377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EC4A3A-CC24-A876-F55E-F902002ED8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39EC7D-480B-FA4D-5BE6-F75F88712F51}"/>
              </a:ext>
            </a:extLst>
          </p:cNvPr>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3533033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B7E07-B8F9-AFEE-EFC4-9CD3596F4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9AB854-2E7E-DDAF-0449-153CA0B79D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8BB1E0-6F16-875A-33F0-07740B4CA6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027760-209D-48B4-EF0F-2C73293AF41E}"/>
              </a:ext>
            </a:extLst>
          </p:cNvPr>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739094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7A8A8-B4CB-87F0-8601-D69167AAE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43C5A1-FEA3-8F3E-6952-247032D859D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C3D432-C53E-350A-1A3A-4A34C658DB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0D6A9D-D208-EC37-09F4-EF799ED3D792}"/>
              </a:ext>
            </a:extLst>
          </p:cNvPr>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3214615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2091F-D537-2122-57E4-16A67EA4A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27ACF-598E-42C7-57C6-83BF01DF5E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386003-4B2C-16F1-A389-6FB1906968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C8000B-D655-FCFB-452B-73DE26E29917}"/>
              </a:ext>
            </a:extLst>
          </p:cNvPr>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174175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8B2D2-3347-B08A-35F8-17A53593C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BFDA9-BFAE-E0BC-5953-B93E8EC60A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A42D87-9B98-A4F7-E5B7-BEB0CF9223CE}"/>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F63C6196-AE91-998F-299C-F0C9C13FBFC3}"/>
              </a:ext>
            </a:extLst>
          </p:cNvPr>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3378040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BF03-CE36-026C-DD55-B47FF8BAD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162B99-BB27-5857-AFFB-0F22FB8905D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22A3D9-AB92-3F71-8296-AC765F1B4ED2}"/>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E93397AF-6823-CE6D-FA77-925196B0A1B9}"/>
              </a:ext>
            </a:extLst>
          </p:cNvPr>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2800750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9605B-0621-3F59-C83B-D8DDB4E071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2356A2-A2FB-57F8-E4E3-C6F617FD912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E819613-2B0F-E30B-DCBF-C639D401622D}"/>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0DACEF38-A54C-902C-C967-78E1513F8861}"/>
              </a:ext>
            </a:extLst>
          </p:cNvPr>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3615183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394BB-498E-0C52-DD7E-E88D6859C4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549692-AB52-9B3E-201B-9DE529985AA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79BDEE-22D6-C866-4A5C-FFF15A630D02}"/>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3755A153-C8DC-7E27-5F32-D43D870B8BA9}"/>
              </a:ext>
            </a:extLst>
          </p:cNvPr>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1484313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AD35B-680C-6C14-EF70-971001AB20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579EA5-612C-EC73-C234-7CEFF74D614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1E577A0-5FD2-7D20-AFBB-A5833FD70EBA}"/>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200E8C67-030D-C230-9821-1F93302E3172}"/>
              </a:ext>
            </a:extLst>
          </p:cNvPr>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1054211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4C38C-FF0F-64CC-A3A6-107EDBCAD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3BE2F-5B65-A3E0-6A7A-BF6134BB91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4E0B3FE-33AB-AD5F-31EF-014C38A8B866}"/>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62F80BBA-0DC7-ABCF-AE93-97F31D3B8228}"/>
              </a:ext>
            </a:extLst>
          </p:cNvPr>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846435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6D705-BD96-2414-C180-87F61CF2C2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C12197-FCD0-4A42-0D71-9C2676B6E85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33B341-D55B-F25C-6E29-6FF0DC938507}"/>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D2B10B0D-5965-B2A3-95E8-D04C21EA04DA}"/>
              </a:ext>
            </a:extLst>
          </p:cNvPr>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1569982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AA307-2576-3ABE-E1FD-69C285486E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182A95-E8CE-3E78-D1FB-DBB245FABF0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B18E9B7-35B2-C252-EFC7-04FF7DE74C68}"/>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73584704-1687-DA79-9DCE-556F4AF478B2}"/>
              </a:ext>
            </a:extLst>
          </p:cNvPr>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4646424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A63FB-D6BC-8FC0-A241-673369CC22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B96622-5AE7-313E-EC00-FC916BE118C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829D31-B278-97D9-B06D-23ED77B29642}"/>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33563561-3E8E-BD70-242C-4E48016C76AA}"/>
              </a:ext>
            </a:extLst>
          </p:cNvPr>
          <p:cNvSpPr>
            <a:spLocks noGrp="1"/>
          </p:cNvSpPr>
          <p:nvPr>
            <p:ph type="sldNum" sz="quarter" idx="5"/>
          </p:nvPr>
        </p:nvSpPr>
        <p:spPr/>
        <p:txBody>
          <a:bodyPr/>
          <a:lstStyle/>
          <a:p>
            <a:fld id="{AC1AE680-CCF8-44A4-99B7-5694A4EA13A5}" type="slidenum">
              <a:rPr lang="en-GB" smtClean="0"/>
              <a:t>18</a:t>
            </a:fld>
            <a:endParaRPr lang="en-GB"/>
          </a:p>
        </p:txBody>
      </p:sp>
    </p:spTree>
    <p:extLst>
      <p:ext uri="{BB962C8B-B14F-4D97-AF65-F5344CB8AC3E}">
        <p14:creationId xmlns:p14="http://schemas.microsoft.com/office/powerpoint/2010/main" val="16114787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ED6B4-3EC5-A1FE-0273-1D9823D54F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BB29C8-03A0-9B35-244E-3D42FBE2B80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94DC10-4F1E-2E20-5DBA-3466A368D5B1}"/>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027D81A5-0692-7220-AD49-B39FBCFF0844}"/>
              </a:ext>
            </a:extLst>
          </p:cNvPr>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9701352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16514-8850-5F42-81DB-E373D1F270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C64242-0163-4329-154A-76CC851704D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A70DF51-BA4F-BE9C-AD9B-CE79D5E09EE9}"/>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51D5CF4F-99CB-6D9F-806D-FF52AE9C49DB}"/>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9164525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CA80A-1EEB-DC13-6965-FBB6E0C21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69C2C0-8227-CB2F-719C-FBD73A58DF9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B51796C-ED89-C25B-5DAC-473144D2556D}"/>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F2B39AB3-9E6F-0276-1182-3B3E4795B3DF}"/>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2238309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FAEE6-3E28-38EC-7827-86BAEB5C71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743890-8D2A-DDED-655C-D41C973C654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0C82C68-7126-9974-B809-5F058CF91836}"/>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F7E8F687-4633-284F-06D0-61F602BF8D50}"/>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16358480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9AD21-C4E7-FA67-8E48-C58567739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E37BD7-5A83-6D96-EBF8-323AB2C172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F82FA51-DAAB-0C81-C057-066AD4E6B255}"/>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B5409FBF-299A-3779-CB78-D48ABEC5055F}"/>
              </a:ext>
            </a:extLst>
          </p:cNvPr>
          <p:cNvSpPr>
            <a:spLocks noGrp="1"/>
          </p:cNvSpPr>
          <p:nvPr>
            <p:ph type="sldNum" sz="quarter" idx="5"/>
          </p:nvPr>
        </p:nvSpPr>
        <p:spPr/>
        <p:txBody>
          <a:bodyPr/>
          <a:lstStyle/>
          <a:p>
            <a:fld id="{AC1AE680-CCF8-44A4-99B7-5694A4EA13A5}" type="slidenum">
              <a:rPr lang="en-GB" smtClean="0"/>
              <a:t>23</a:t>
            </a:fld>
            <a:endParaRPr lang="en-GB"/>
          </a:p>
        </p:txBody>
      </p:sp>
    </p:spTree>
    <p:extLst>
      <p:ext uri="{BB962C8B-B14F-4D97-AF65-F5344CB8AC3E}">
        <p14:creationId xmlns:p14="http://schemas.microsoft.com/office/powerpoint/2010/main" val="26266943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68DD2-C85C-786C-CCEC-5D7BA0DF36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DFD4BD-8316-2D1F-4CDF-83F9392206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99AF8A0-2791-36E8-207F-7230C1552C60}"/>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98D1CB5B-94A7-25F2-3807-47CB323C3D05}"/>
              </a:ext>
            </a:extLst>
          </p:cNvPr>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1263116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249F3-4F9D-F1BC-DC2D-DC220A4294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2CF5B-9C67-FBDE-D393-0809D314FB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622731A-820F-A9BF-1D57-5289F7C6D2DC}"/>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4C3BE32A-D097-2A60-4E6D-9889A5E19258}"/>
              </a:ext>
            </a:extLst>
          </p:cNvPr>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4237095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DF831-21E8-8896-1AFC-6638256A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FFE58-93C8-B241-53D3-6ECDA95842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72CC21D-A6A7-E42D-8C15-76956648CD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9D8F11-8F75-EEDC-C87B-1966D4C81F0B}"/>
              </a:ext>
            </a:extLst>
          </p:cNvPr>
          <p:cNvSpPr>
            <a:spLocks noGrp="1"/>
          </p:cNvSpPr>
          <p:nvPr>
            <p:ph type="sldNum" sz="quarter" idx="5"/>
          </p:nvPr>
        </p:nvSpPr>
        <p:spPr/>
        <p:txBody>
          <a:bodyPr/>
          <a:lstStyle/>
          <a:p>
            <a:fld id="{AC1AE680-CCF8-44A4-99B7-5694A4EA13A5}" type="slidenum">
              <a:rPr lang="en-GB" smtClean="0"/>
              <a:t>26</a:t>
            </a:fld>
            <a:endParaRPr lang="en-GB"/>
          </a:p>
        </p:txBody>
      </p:sp>
    </p:spTree>
    <p:extLst>
      <p:ext uri="{BB962C8B-B14F-4D97-AF65-F5344CB8AC3E}">
        <p14:creationId xmlns:p14="http://schemas.microsoft.com/office/powerpoint/2010/main" val="27120740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71BA2-CD92-0BDE-A5C8-2568DFE92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9EA9B7-CB0F-4F82-B4AA-8966FF5043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2C3E9C-C992-203C-04E5-2EC065A92B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F2463-EF9D-A8A6-1A70-AE27EA774D72}"/>
              </a:ext>
            </a:extLst>
          </p:cNvPr>
          <p:cNvSpPr>
            <a:spLocks noGrp="1"/>
          </p:cNvSpPr>
          <p:nvPr>
            <p:ph type="sldNum" sz="quarter" idx="5"/>
          </p:nvPr>
        </p:nvSpPr>
        <p:spPr/>
        <p:txBody>
          <a:bodyPr/>
          <a:lstStyle/>
          <a:p>
            <a:fld id="{AC1AE680-CCF8-44A4-99B7-5694A4EA13A5}" type="slidenum">
              <a:rPr lang="en-GB" smtClean="0"/>
              <a:t>27</a:t>
            </a:fld>
            <a:endParaRPr lang="en-GB"/>
          </a:p>
        </p:txBody>
      </p:sp>
    </p:spTree>
    <p:extLst>
      <p:ext uri="{BB962C8B-B14F-4D97-AF65-F5344CB8AC3E}">
        <p14:creationId xmlns:p14="http://schemas.microsoft.com/office/powerpoint/2010/main" val="243582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0458D-0D4E-A264-8195-D6D8EFE93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3055D-F927-1C11-7069-BE58CB17B14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90EA4D-59DF-7578-0B68-9915F2C74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181774-D30F-0A27-EEB2-A62A353C4B10}"/>
              </a:ext>
            </a:extLst>
          </p:cNvPr>
          <p:cNvSpPr>
            <a:spLocks noGrp="1"/>
          </p:cNvSpPr>
          <p:nvPr>
            <p:ph type="sldNum" sz="quarter" idx="5"/>
          </p:nvPr>
        </p:nvSpPr>
        <p:spPr/>
        <p:txBody>
          <a:bodyPr/>
          <a:lstStyle/>
          <a:p>
            <a:fld id="{AC1AE680-CCF8-44A4-99B7-5694A4EA13A5}" type="slidenum">
              <a:rPr lang="en-GB" smtClean="0"/>
              <a:t>28</a:t>
            </a:fld>
            <a:endParaRPr lang="en-GB"/>
          </a:p>
        </p:txBody>
      </p:sp>
    </p:spTree>
    <p:extLst>
      <p:ext uri="{BB962C8B-B14F-4D97-AF65-F5344CB8AC3E}">
        <p14:creationId xmlns:p14="http://schemas.microsoft.com/office/powerpoint/2010/main" val="31184157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4403A-853D-FE94-DE8E-5AED34EF6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A544D-C36A-10CF-B3AC-93405BB21F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74182CC-A374-0933-E24D-3F52F1F2C8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1A1EC1-0C64-FE02-0409-1CB22EC7017D}"/>
              </a:ext>
            </a:extLst>
          </p:cNvPr>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4172878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798D4-713B-9C30-0401-5DB91FA4A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D85A3-2F90-6DE1-E9E7-7E82B155F1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FA4D5F-D974-8D44-6225-9EDB81201C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F8D684-A8FD-5470-40BD-35573B345BD9}"/>
              </a:ext>
            </a:extLst>
          </p:cNvPr>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13762717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FA8BC-7C0F-D942-78C6-EF81A80FD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9148A-8686-14AF-7A15-B10AC6CC2D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B8FF0C-E4A0-5A49-A061-91A28EB0A4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2CEC74-E9CB-9D95-DB85-3DDDF3B9AC8D}"/>
              </a:ext>
            </a:extLst>
          </p:cNvPr>
          <p:cNvSpPr>
            <a:spLocks noGrp="1"/>
          </p:cNvSpPr>
          <p:nvPr>
            <p:ph type="sldNum" sz="quarter" idx="5"/>
          </p:nvPr>
        </p:nvSpPr>
        <p:spPr/>
        <p:txBody>
          <a:bodyPr/>
          <a:lstStyle/>
          <a:p>
            <a:fld id="{AC1AE680-CCF8-44A4-99B7-5694A4EA13A5}" type="slidenum">
              <a:rPr lang="en-GB" smtClean="0"/>
              <a:t>31</a:t>
            </a:fld>
            <a:endParaRPr lang="en-GB"/>
          </a:p>
        </p:txBody>
      </p:sp>
    </p:spTree>
    <p:extLst>
      <p:ext uri="{BB962C8B-B14F-4D97-AF65-F5344CB8AC3E}">
        <p14:creationId xmlns:p14="http://schemas.microsoft.com/office/powerpoint/2010/main" val="13401533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871B1-F8AC-6A37-B289-4AEE50501C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6F6D37-D712-A7C2-B31F-7106632BC1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3513417-E637-E4D9-235D-4BF988B56B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649E9A-BE2D-7AB2-8BC4-41FDB69B9A2F}"/>
              </a:ext>
            </a:extLst>
          </p:cNvPr>
          <p:cNvSpPr>
            <a:spLocks noGrp="1"/>
          </p:cNvSpPr>
          <p:nvPr>
            <p:ph type="sldNum" sz="quarter" idx="5"/>
          </p:nvPr>
        </p:nvSpPr>
        <p:spPr/>
        <p:txBody>
          <a:bodyPr/>
          <a:lstStyle/>
          <a:p>
            <a:fld id="{AC1AE680-CCF8-44A4-99B7-5694A4EA13A5}" type="slidenum">
              <a:rPr lang="en-GB" smtClean="0"/>
              <a:t>32</a:t>
            </a:fld>
            <a:endParaRPr lang="en-GB"/>
          </a:p>
        </p:txBody>
      </p:sp>
    </p:spTree>
    <p:extLst>
      <p:ext uri="{BB962C8B-B14F-4D97-AF65-F5344CB8AC3E}">
        <p14:creationId xmlns:p14="http://schemas.microsoft.com/office/powerpoint/2010/main" val="29436644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9EBF8-E035-01CA-0A11-C39C986107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E2CD8-59E9-02A1-B327-2A44F502431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9D0318-143D-E91B-DF7D-50029216CD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657351-B8B2-DF39-9542-11C1F7E5E4A6}"/>
              </a:ext>
            </a:extLst>
          </p:cNvPr>
          <p:cNvSpPr>
            <a:spLocks noGrp="1"/>
          </p:cNvSpPr>
          <p:nvPr>
            <p:ph type="sldNum" sz="quarter" idx="5"/>
          </p:nvPr>
        </p:nvSpPr>
        <p:spPr/>
        <p:txBody>
          <a:bodyPr/>
          <a:lstStyle/>
          <a:p>
            <a:fld id="{AC1AE680-CCF8-44A4-99B7-5694A4EA13A5}" type="slidenum">
              <a:rPr lang="en-GB" smtClean="0"/>
              <a:t>33</a:t>
            </a:fld>
            <a:endParaRPr lang="en-GB"/>
          </a:p>
        </p:txBody>
      </p:sp>
    </p:spTree>
    <p:extLst>
      <p:ext uri="{BB962C8B-B14F-4D97-AF65-F5344CB8AC3E}">
        <p14:creationId xmlns:p14="http://schemas.microsoft.com/office/powerpoint/2010/main" val="36164623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DA27-D775-6411-5BCF-78E852EEF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E64B56-6B30-9D06-D0C0-09BA0020B5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0D3357-4C35-6B0D-4411-CF728F0904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3D7205-8355-1345-A6AF-FC5FE2FF47C1}"/>
              </a:ext>
            </a:extLst>
          </p:cNvPr>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16583782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9BCDF-DF69-F345-EB63-60D88E95BA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CD3DF-09A2-38B1-D041-F0A5B356E5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AAB0EA-C2DA-A39A-0715-815B4D0BC8F8}"/>
              </a:ext>
            </a:extLst>
          </p:cNvPr>
          <p:cNvSpPr>
            <a:spLocks noGrp="1"/>
          </p:cNvSpPr>
          <p:nvPr>
            <p:ph type="body" idx="1"/>
          </p:nvPr>
        </p:nvSpPr>
        <p:spPr/>
        <p:txBody>
          <a:bodyPr/>
          <a:lstStyle/>
          <a:p>
            <a:r>
              <a:rPr lang="en-GB" dirty="0"/>
              <a:t>Sustainability = the practice of using resources to meet current needs without harming future generations. Living &amp; working to protect the earth, support fairness &amp; keep economies strong.</a:t>
            </a:r>
          </a:p>
          <a:p>
            <a:endParaRPr lang="en-GB" dirty="0"/>
          </a:p>
          <a:p>
            <a:r>
              <a:rPr lang="en-GB" dirty="0"/>
              <a:t>Sustainable Hospitality = the practice of running hospitality establishments in a way that protects the earth, helps local people, and keeps businesses thriving in the long-term.</a:t>
            </a:r>
          </a:p>
          <a:p>
            <a:endParaRPr lang="en-GB" dirty="0"/>
          </a:p>
          <a:p>
            <a:r>
              <a:rPr lang="en-GB" dirty="0"/>
              <a:t>Principles of Sustainability = preserving &amp; restoring natural systems to ensure they continue to function, safeguarding biodiversity such as climate fluctuations to protect vital resources such as food and clean water, use resources efficiently including reduction of waste/increase of recycling and supporting sustainable agriculture or developing renewable energy sources, adopt sustainable practices such as pollution reduction through reduced emissions, incorporating sustainable technologies into businesses, adopt legacy planning to positively impact on future generations, foster environmental awareness through education on sustainability.</a:t>
            </a:r>
          </a:p>
          <a:p>
            <a:endParaRPr lang="en-GB" dirty="0"/>
          </a:p>
          <a:p>
            <a:r>
              <a:rPr lang="en-GB" dirty="0"/>
              <a:t>Pillars of Sustainability = Environmental (natural world, carbon emissions, pollution, waste, water, clean air &amp; habitats)/Social (human health, justice, well-being, fair treatment, safety, human rights for workers, equal access to good education and healthcare)/Economic (planet, people &amp; profit. These three core aspects must work together for long-term growth and to protect the earth. Long term financial health &amp; growth, fair trade, job creation, using resources wisely so future generations do not run out).  </a:t>
            </a:r>
          </a:p>
          <a:p>
            <a:endParaRPr lang="en-GB" dirty="0"/>
          </a:p>
          <a:p>
            <a:r>
              <a:rPr lang="en-GB" dirty="0"/>
              <a:t>Corporate Social Responsibility (CSR) = a business model that helps a company hold itself accountable to public, stakeholders, environment. Instead of only focusing on money, a CSR plan aims to have a good impact on the world. </a:t>
            </a:r>
          </a:p>
          <a:p>
            <a:endParaRPr lang="en-GB" dirty="0"/>
          </a:p>
          <a:p>
            <a:r>
              <a:rPr lang="en-GB" dirty="0"/>
              <a:t>Greening your business = changing how a company operates to lower its negative impact on the natural world. Key aspects include reducing waste, saving energy &amp; using eco-friendly materials.</a:t>
            </a:r>
          </a:p>
          <a:p>
            <a:endParaRPr lang="en-GB" dirty="0"/>
          </a:p>
          <a:p>
            <a:r>
              <a:rPr lang="en-GB" dirty="0"/>
              <a:t>The Circular Economy = an economic model that removes waste, replacing the traditional ‘take/make/dispose’ to instead focus on sharing, reusing, repairing &amp; recycling. “Make, use, return, renew”. </a:t>
            </a:r>
          </a:p>
          <a:p>
            <a:endParaRPr lang="en-GB" dirty="0"/>
          </a:p>
          <a:p>
            <a:r>
              <a:rPr lang="en-GB" dirty="0"/>
              <a:t>Doxey’s Irridex or Irritation Index = established by Doxey in 1975. Based on understanding how residents feel about tourists &amp; the development of tourism in different stages of a destination’s life cycle. It suggests that residents initially hold a positive attitude (expect great things for local economy), but this changes to negative feelings of apathy, annoyance and antagonistic reactions due to overcrowding, traffic, littering, investment on tourism not matching investments on needs of local's day to day. </a:t>
            </a:r>
          </a:p>
        </p:txBody>
      </p:sp>
      <p:sp>
        <p:nvSpPr>
          <p:cNvPr id="4" name="Slide Number Placeholder 3">
            <a:extLst>
              <a:ext uri="{FF2B5EF4-FFF2-40B4-BE49-F238E27FC236}">
                <a16:creationId xmlns:a16="http://schemas.microsoft.com/office/drawing/2014/main" id="{FF27F391-E735-7B4E-A194-87952FDE5532}"/>
              </a:ext>
            </a:extLst>
          </p:cNvPr>
          <p:cNvSpPr>
            <a:spLocks noGrp="1"/>
          </p:cNvSpPr>
          <p:nvPr>
            <p:ph type="sldNum" sz="quarter" idx="5"/>
          </p:nvPr>
        </p:nvSpPr>
        <p:spPr/>
        <p:txBody>
          <a:bodyPr/>
          <a:lstStyle/>
          <a:p>
            <a:fld id="{AC1AE680-CCF8-44A4-99B7-5694A4EA13A5}" type="slidenum">
              <a:rPr lang="en-GB" smtClean="0"/>
              <a:t>35</a:t>
            </a:fld>
            <a:endParaRPr lang="en-GB"/>
          </a:p>
        </p:txBody>
      </p:sp>
    </p:spTree>
    <p:extLst>
      <p:ext uri="{BB962C8B-B14F-4D97-AF65-F5344CB8AC3E}">
        <p14:creationId xmlns:p14="http://schemas.microsoft.com/office/powerpoint/2010/main" val="15659040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8F763-D849-8B8E-1B48-39E3296CC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223C-C48A-72B6-675B-7820B6D5DC0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A49F42-33EB-1A8C-0EB7-5837D3A69F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A199FD-001C-31F9-7C80-1B4AAD12A539}"/>
              </a:ext>
            </a:extLst>
          </p:cNvPr>
          <p:cNvSpPr>
            <a:spLocks noGrp="1"/>
          </p:cNvSpPr>
          <p:nvPr>
            <p:ph type="sldNum" sz="quarter" idx="5"/>
          </p:nvPr>
        </p:nvSpPr>
        <p:spPr/>
        <p:txBody>
          <a:bodyPr/>
          <a:lstStyle/>
          <a:p>
            <a:fld id="{AC1AE680-CCF8-44A4-99B7-5694A4EA13A5}" type="slidenum">
              <a:rPr lang="en-GB" smtClean="0"/>
              <a:t>36</a:t>
            </a:fld>
            <a:endParaRPr lang="en-GB"/>
          </a:p>
        </p:txBody>
      </p:sp>
    </p:spTree>
    <p:extLst>
      <p:ext uri="{BB962C8B-B14F-4D97-AF65-F5344CB8AC3E}">
        <p14:creationId xmlns:p14="http://schemas.microsoft.com/office/powerpoint/2010/main" val="34498756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need to make a note of their answers so we can revisit at the end of the semester and see if answers have changed or not. Encourage them to participate now and discuss if they agree or disagree, if they are not comfortable to do so then they can just jot down their answers privately or perhaps drafted on an email that they send to me for us to revisit at the end of the semester. </a:t>
            </a:r>
          </a:p>
        </p:txBody>
      </p:sp>
      <p:sp>
        <p:nvSpPr>
          <p:cNvPr id="4" name="Slide Number Placeholder 3"/>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1985982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57B4D-77EF-1B5A-503E-9D098EC0AF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21DA3A-AB4D-D0C5-D9D8-ADCE3511D38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CEBFED9-70C5-755D-A286-A7BEBD6E9C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882A37-EAEC-D34B-76DC-E7ADBB0CE471}"/>
              </a:ext>
            </a:extLst>
          </p:cNvPr>
          <p:cNvSpPr>
            <a:spLocks noGrp="1"/>
          </p:cNvSpPr>
          <p:nvPr>
            <p:ph type="sldNum" sz="quarter" idx="5"/>
          </p:nvPr>
        </p:nvSpPr>
        <p:spPr/>
        <p:txBody>
          <a:bodyPr/>
          <a:lstStyle/>
          <a:p>
            <a:fld id="{AC1AE680-CCF8-44A4-99B7-5694A4EA13A5}" type="slidenum">
              <a:rPr lang="en-GB" smtClean="0"/>
              <a:t>38</a:t>
            </a:fld>
            <a:endParaRPr lang="en-GB"/>
          </a:p>
        </p:txBody>
      </p:sp>
    </p:spTree>
    <p:extLst>
      <p:ext uri="{BB962C8B-B14F-4D97-AF65-F5344CB8AC3E}">
        <p14:creationId xmlns:p14="http://schemas.microsoft.com/office/powerpoint/2010/main" val="30751271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F68B8-B6A7-119E-32E8-08D6E2C7F5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FFDBC5-2D46-0005-3700-C6E96E589B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105B09-63D3-B021-0E5E-BF65E2D893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73CC9A-B13B-D9FC-8369-B158B6F51905}"/>
              </a:ext>
            </a:extLst>
          </p:cNvPr>
          <p:cNvSpPr>
            <a:spLocks noGrp="1"/>
          </p:cNvSpPr>
          <p:nvPr>
            <p:ph type="sldNum" sz="quarter" idx="5"/>
          </p:nvPr>
        </p:nvSpPr>
        <p:spPr/>
        <p:txBody>
          <a:bodyPr/>
          <a:lstStyle/>
          <a:p>
            <a:fld id="{AC1AE680-CCF8-44A4-99B7-5694A4EA13A5}" type="slidenum">
              <a:rPr lang="en-GB" smtClean="0"/>
              <a:t>39</a:t>
            </a:fld>
            <a:endParaRPr lang="en-GB"/>
          </a:p>
        </p:txBody>
      </p:sp>
    </p:spTree>
    <p:extLst>
      <p:ext uri="{BB962C8B-B14F-4D97-AF65-F5344CB8AC3E}">
        <p14:creationId xmlns:p14="http://schemas.microsoft.com/office/powerpoint/2010/main" val="40739905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69C64-094B-C8EF-B5C6-63F783A326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7C9B9-4620-DA99-F9FD-E9EC209219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F2F8D3-9DE2-EE9E-DDB2-29D909DEB1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34D1DC-88AB-3410-2B1F-7386FA44441D}"/>
              </a:ext>
            </a:extLst>
          </p:cNvPr>
          <p:cNvSpPr>
            <a:spLocks noGrp="1"/>
          </p:cNvSpPr>
          <p:nvPr>
            <p:ph type="sldNum" sz="quarter" idx="5"/>
          </p:nvPr>
        </p:nvSpPr>
        <p:spPr/>
        <p:txBody>
          <a:bodyPr/>
          <a:lstStyle/>
          <a:p>
            <a:fld id="{AC1AE680-CCF8-44A4-99B7-5694A4EA13A5}" type="slidenum">
              <a:rPr lang="en-GB" smtClean="0"/>
              <a:t>40</a:t>
            </a:fld>
            <a:endParaRPr lang="en-GB"/>
          </a:p>
        </p:txBody>
      </p:sp>
    </p:spTree>
    <p:extLst>
      <p:ext uri="{BB962C8B-B14F-4D97-AF65-F5344CB8AC3E}">
        <p14:creationId xmlns:p14="http://schemas.microsoft.com/office/powerpoint/2010/main" val="30200817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9E0E00-E4CB-49E4-AC5A-996E114492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00202-148F-DB28-92B8-20F2A13927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5626A2-917D-CC54-A1D5-65F207445F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086A2F-67CC-B7D2-84CD-E87CF264C33A}"/>
              </a:ext>
            </a:extLst>
          </p:cNvPr>
          <p:cNvSpPr>
            <a:spLocks noGrp="1"/>
          </p:cNvSpPr>
          <p:nvPr>
            <p:ph type="sldNum" sz="quarter" idx="5"/>
          </p:nvPr>
        </p:nvSpPr>
        <p:spPr/>
        <p:txBody>
          <a:bodyPr/>
          <a:lstStyle/>
          <a:p>
            <a:fld id="{AC1AE680-CCF8-44A4-99B7-5694A4EA13A5}" type="slidenum">
              <a:rPr lang="en-GB" smtClean="0"/>
              <a:t>41</a:t>
            </a:fld>
            <a:endParaRPr lang="en-GB"/>
          </a:p>
        </p:txBody>
      </p:sp>
    </p:spTree>
    <p:extLst>
      <p:ext uri="{BB962C8B-B14F-4D97-AF65-F5344CB8AC3E}">
        <p14:creationId xmlns:p14="http://schemas.microsoft.com/office/powerpoint/2010/main" val="16999366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29F75-0E28-7CEB-2A87-80BEDC347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9285E-28C7-B91D-4462-2210F4328C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21BAEC-F01D-24E9-B5A7-A65C0FA762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947835-6A8F-F877-0C7B-AF427062092B}"/>
              </a:ext>
            </a:extLst>
          </p:cNvPr>
          <p:cNvSpPr>
            <a:spLocks noGrp="1"/>
          </p:cNvSpPr>
          <p:nvPr>
            <p:ph type="sldNum" sz="quarter" idx="5"/>
          </p:nvPr>
        </p:nvSpPr>
        <p:spPr/>
        <p:txBody>
          <a:bodyPr/>
          <a:lstStyle/>
          <a:p>
            <a:fld id="{AC1AE680-CCF8-44A4-99B7-5694A4EA13A5}" type="slidenum">
              <a:rPr lang="en-GB" smtClean="0"/>
              <a:t>42</a:t>
            </a:fld>
            <a:endParaRPr lang="en-GB"/>
          </a:p>
        </p:txBody>
      </p:sp>
    </p:spTree>
    <p:extLst>
      <p:ext uri="{BB962C8B-B14F-4D97-AF65-F5344CB8AC3E}">
        <p14:creationId xmlns:p14="http://schemas.microsoft.com/office/powerpoint/2010/main" val="16021194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74A9E-BE26-5918-BFA8-FE357B61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EEF16-DDDC-B976-FAE4-51C0801B62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33E60C1-18E7-E1AA-EC0A-2DA61D750F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2AE50A-8246-4604-441F-9DDB22A11DC1}"/>
              </a:ext>
            </a:extLst>
          </p:cNvPr>
          <p:cNvSpPr>
            <a:spLocks noGrp="1"/>
          </p:cNvSpPr>
          <p:nvPr>
            <p:ph type="sldNum" sz="quarter" idx="5"/>
          </p:nvPr>
        </p:nvSpPr>
        <p:spPr/>
        <p:txBody>
          <a:bodyPr/>
          <a:lstStyle/>
          <a:p>
            <a:fld id="{AC1AE680-CCF8-44A4-99B7-5694A4EA13A5}" type="slidenum">
              <a:rPr lang="en-GB" smtClean="0"/>
              <a:t>43</a:t>
            </a:fld>
            <a:endParaRPr lang="en-GB"/>
          </a:p>
        </p:txBody>
      </p:sp>
    </p:spTree>
    <p:extLst>
      <p:ext uri="{BB962C8B-B14F-4D97-AF65-F5344CB8AC3E}">
        <p14:creationId xmlns:p14="http://schemas.microsoft.com/office/powerpoint/2010/main" val="14012539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74A9E-BE26-5918-BFA8-FE357B61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EEF16-DDDC-B976-FAE4-51C0801B62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33E60C1-18E7-E1AA-EC0A-2DA61D750F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2AE50A-8246-4604-441F-9DDB22A11DC1}"/>
              </a:ext>
            </a:extLst>
          </p:cNvPr>
          <p:cNvSpPr>
            <a:spLocks noGrp="1"/>
          </p:cNvSpPr>
          <p:nvPr>
            <p:ph type="sldNum" sz="quarter" idx="5"/>
          </p:nvPr>
        </p:nvSpPr>
        <p:spPr/>
        <p:txBody>
          <a:bodyPr/>
          <a:lstStyle/>
          <a:p>
            <a:fld id="{AC1AE680-CCF8-44A4-99B7-5694A4EA13A5}" type="slidenum">
              <a:rPr lang="en-GB" smtClean="0"/>
              <a:t>44</a:t>
            </a:fld>
            <a:endParaRPr lang="en-GB"/>
          </a:p>
        </p:txBody>
      </p:sp>
    </p:spTree>
    <p:extLst>
      <p:ext uri="{BB962C8B-B14F-4D97-AF65-F5344CB8AC3E}">
        <p14:creationId xmlns:p14="http://schemas.microsoft.com/office/powerpoint/2010/main" val="17458340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74A9E-BE26-5918-BFA8-FE357B61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EEF16-DDDC-B976-FAE4-51C0801B62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33E60C1-18E7-E1AA-EC0A-2DA61D750F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2AE50A-8246-4604-441F-9DDB22A11DC1}"/>
              </a:ext>
            </a:extLst>
          </p:cNvPr>
          <p:cNvSpPr>
            <a:spLocks noGrp="1"/>
          </p:cNvSpPr>
          <p:nvPr>
            <p:ph type="sldNum" sz="quarter" idx="5"/>
          </p:nvPr>
        </p:nvSpPr>
        <p:spPr/>
        <p:txBody>
          <a:bodyPr/>
          <a:lstStyle/>
          <a:p>
            <a:fld id="{AC1AE680-CCF8-44A4-99B7-5694A4EA13A5}" type="slidenum">
              <a:rPr lang="en-GB" smtClean="0"/>
              <a:t>45</a:t>
            </a:fld>
            <a:endParaRPr lang="en-GB"/>
          </a:p>
        </p:txBody>
      </p:sp>
    </p:spTree>
    <p:extLst>
      <p:ext uri="{BB962C8B-B14F-4D97-AF65-F5344CB8AC3E}">
        <p14:creationId xmlns:p14="http://schemas.microsoft.com/office/powerpoint/2010/main" val="11918832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6B388-6F92-5FC1-1D2D-EEBC901ED8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625210-1240-522C-7AF9-F85E4F0451B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0AAE925-FDF0-825A-066C-E282597419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9DD8B0-6535-81EE-664F-F02BDEB04D0F}"/>
              </a:ext>
            </a:extLst>
          </p:cNvPr>
          <p:cNvSpPr>
            <a:spLocks noGrp="1"/>
          </p:cNvSpPr>
          <p:nvPr>
            <p:ph type="sldNum" sz="quarter" idx="5"/>
          </p:nvPr>
        </p:nvSpPr>
        <p:spPr/>
        <p:txBody>
          <a:bodyPr/>
          <a:lstStyle/>
          <a:p>
            <a:fld id="{AC1AE680-CCF8-44A4-99B7-5694A4EA13A5}" type="slidenum">
              <a:rPr lang="en-GB" smtClean="0"/>
              <a:t>47</a:t>
            </a:fld>
            <a:endParaRPr lang="en-GB"/>
          </a:p>
        </p:txBody>
      </p:sp>
    </p:spTree>
    <p:extLst>
      <p:ext uri="{BB962C8B-B14F-4D97-AF65-F5344CB8AC3E}">
        <p14:creationId xmlns:p14="http://schemas.microsoft.com/office/powerpoint/2010/main" val="333919733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209F-FE7F-1F8F-950B-1315B24E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E721E-4A1C-DDAF-CF45-51235CE23C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BB844D-30B0-6DEA-C5F6-B19F3B4CA8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340987-7C7D-04A4-DF6C-2C2904050867}"/>
              </a:ext>
            </a:extLst>
          </p:cNvPr>
          <p:cNvSpPr>
            <a:spLocks noGrp="1"/>
          </p:cNvSpPr>
          <p:nvPr>
            <p:ph type="sldNum" sz="quarter" idx="5"/>
          </p:nvPr>
        </p:nvSpPr>
        <p:spPr/>
        <p:txBody>
          <a:bodyPr/>
          <a:lstStyle/>
          <a:p>
            <a:fld id="{AC1AE680-CCF8-44A4-99B7-5694A4EA13A5}" type="slidenum">
              <a:rPr lang="en-GB" smtClean="0"/>
              <a:t>48</a:t>
            </a:fld>
            <a:endParaRPr lang="en-GB"/>
          </a:p>
        </p:txBody>
      </p:sp>
    </p:spTree>
    <p:extLst>
      <p:ext uri="{BB962C8B-B14F-4D97-AF65-F5344CB8AC3E}">
        <p14:creationId xmlns:p14="http://schemas.microsoft.com/office/powerpoint/2010/main" val="39012897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ECF43-4E46-0B22-6977-7A3D831F3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041FA-E2C0-9FD5-DEA5-8F4CD2508A5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D4C890-7997-16F8-CE39-0F6F5C75DF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4700B-60E7-C586-824B-01F876016563}"/>
              </a:ext>
            </a:extLst>
          </p:cNvPr>
          <p:cNvSpPr>
            <a:spLocks noGrp="1"/>
          </p:cNvSpPr>
          <p:nvPr>
            <p:ph type="sldNum" sz="quarter" idx="5"/>
          </p:nvPr>
        </p:nvSpPr>
        <p:spPr/>
        <p:txBody>
          <a:bodyPr/>
          <a:lstStyle/>
          <a:p>
            <a:fld id="{AC1AE680-CCF8-44A4-99B7-5694A4EA13A5}" type="slidenum">
              <a:rPr lang="en-GB" smtClean="0"/>
              <a:t>49</a:t>
            </a:fld>
            <a:endParaRPr lang="en-GB"/>
          </a:p>
        </p:txBody>
      </p:sp>
    </p:spTree>
    <p:extLst>
      <p:ext uri="{BB962C8B-B14F-4D97-AF65-F5344CB8AC3E}">
        <p14:creationId xmlns:p14="http://schemas.microsoft.com/office/powerpoint/2010/main" val="1534950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6898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601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9/28/2026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4661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708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05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3868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796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886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198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96454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9/28/2026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84658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9/28/2026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0842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8738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theme" Target="../theme/theme3.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068900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672780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blender.stackexchange.com/questions/24493/is-it-possible-to-make-visible-spotlight-lightrays" TargetMode="External"/><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2"/><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www.rawpixel.com/image/459175/free-photo-image-lead-leading-achievem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researth.iars.info/index.php/curie/aim-n-scop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blogs.ubc.ca/chendricks/tag/fin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blogs.ubc.ca/chendricks/tag/fin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hyperlink" Target="https://www.piqsels.com/en/public-domain-photo-sdezt"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 TargetMode="External"/><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5.xml"/><Relationship Id="rId1" Type="http://schemas.openxmlformats.org/officeDocument/2006/relationships/video" Target="https://www.youtube.com/embed/RzxOiD8ucaw?feature=oembed" TargetMode="External"/><Relationship Id="rId4" Type="http://schemas.openxmlformats.org/officeDocument/2006/relationships/image" Target="../media/image14.jpeg"/></Relationships>
</file>

<file path=ppt/slides/_rels/slide4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8.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video" Target="https://www.youtube.com/embed/eJ89At9Xxws?start=45&amp;feature=oembed" TargetMode="External"/><Relationship Id="rId4" Type="http://schemas.openxmlformats.org/officeDocument/2006/relationships/image" Target="../media/image15.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video" Target="https://www.youtube.com/embed/G8cbWeXUg_E?feature=oembed" TargetMode="External"/><Relationship Id="rId4" Type="http://schemas.openxmlformats.org/officeDocument/2006/relationships/image" Target="../media/image16.jpe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video" Target="https://www.youtube.com/embed/0BnfGplfxL4?feature=oembed" TargetMode="External"/><Relationship Id="rId4" Type="http://schemas.openxmlformats.org/officeDocument/2006/relationships/image" Target="../media/image17.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2.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3.png"/><Relationship Id="rId4" Type="http://schemas.openxmlformats.org/officeDocument/2006/relationships/hyperlink" Target="https://www.publicdomainpictures.net/en/view-image.php?image=26470&amp;picture=flying-frying-pan"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hyperlink" Target="https://www.pxfuel.com/en/free-photo-quaez"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G8cbWeXUg_E" TargetMode="External"/><Relationship Id="rId2" Type="http://schemas.openxmlformats.org/officeDocument/2006/relationships/notesSlide" Target="../notesSlides/notesSlide44.xml"/><Relationship Id="rId1" Type="http://schemas.openxmlformats.org/officeDocument/2006/relationships/slideLayout" Target="../slideLayouts/slideLayout5.xml"/><Relationship Id="rId6" Type="http://schemas.openxmlformats.org/officeDocument/2006/relationships/hyperlink" Target="https://www.youtube.com/watch?v=0BnfGplfxL4" TargetMode="External"/><Relationship Id="rId5" Type="http://schemas.openxmlformats.org/officeDocument/2006/relationships/hyperlink" Target="https://www.youtube.com/watch?v=eJ89At9Xxws&amp;t=45s" TargetMode="External"/><Relationship Id="rId4" Type="http://schemas.openxmlformats.org/officeDocument/2006/relationships/hyperlink" Target="https://www.youtube.com/watch?v=RzxOiD8uc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583341" y="712334"/>
            <a:ext cx="7984882" cy="5170646"/>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Embedding Sustainability within Organisations</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a:t>
            </a:r>
            <a:r>
              <a:rPr lang="en-GB" sz="4000" dirty="0">
                <a:solidFill>
                  <a:prstClr val="white"/>
                </a:solidFill>
                <a:latin typeface="Raleway" pitchFamily="2" charset="0"/>
              </a:rPr>
              <a:t>GM5000</a:t>
            </a: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/D]</a:t>
            </a:r>
          </a:p>
          <a:p>
            <a:pPr marL="0" marR="0" lvl="0" indent="0" algn="l" defTabSz="370332" rtl="0" eaLnBrk="1" fontAlgn="auto" latinLnBrk="0" hangingPunct="1">
              <a:lnSpc>
                <a:spcPct val="150000"/>
              </a:lnSpc>
              <a:spcBef>
                <a:spcPts val="0"/>
              </a:spcBef>
              <a:spcAft>
                <a:spcPts val="60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583341" y="4246660"/>
            <a:ext cx="7750966"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1 – Welcome to the module</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319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050590" y="1401711"/>
            <a:ext cx="10090818" cy="4339650"/>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Introductions</a:t>
            </a:r>
          </a:p>
          <a:p>
            <a:pPr marR="0" lvl="0" algn="l" defTabSz="914400" rtl="0" eaLnBrk="1" fontAlgn="auto" latinLnBrk="0" hangingPunct="1">
              <a:lnSpc>
                <a:spcPct val="100000"/>
              </a:lnSpc>
              <a:spcBef>
                <a:spcPts val="0"/>
              </a:spcBef>
              <a:spcAft>
                <a:spcPts val="0"/>
              </a:spcAft>
              <a:buClrTx/>
              <a:buSzTx/>
              <a:tabLst/>
              <a:defRPr/>
            </a:pPr>
            <a:endPar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MO" sz="2800" dirty="0">
                <a:solidFill>
                  <a:prstClr val="black"/>
                </a:solidFill>
                <a:latin typeface="Raleway" pitchFamily="2" charset="0"/>
                <a:ea typeface="新細明體" panose="02020500000000000000" pitchFamily="18" charset="-120"/>
              </a:rPr>
              <a:t>Module Overview &amp; content to be covered</a:t>
            </a:r>
          </a:p>
          <a:p>
            <a:pPr marR="0" lvl="0" algn="l" defTabSz="914400" rtl="0" eaLnBrk="1" fontAlgn="auto" latinLnBrk="0" hangingPunct="1">
              <a:lnSpc>
                <a:spcPct val="100000"/>
              </a:lnSpc>
              <a:spcBef>
                <a:spcPts val="0"/>
              </a:spcBef>
              <a:spcAft>
                <a:spcPts val="0"/>
              </a:spcAft>
              <a:buClrTx/>
              <a:buSzTx/>
              <a:tabLst/>
              <a:defRPr/>
            </a:pPr>
            <a:endPar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Module Handbook &amp; Assessments</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What is sustainability?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ＭＳ Ｐゴシック"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Introduction of key terms</a:t>
            </a: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C3C5F-5E22-7360-C5FD-FF6CC2A9A05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59B1C7-E3EB-4261-7090-11B03EA27E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E674A27-7140-F99C-83AA-11CBCDC0D4D0}"/>
              </a:ext>
            </a:extLst>
          </p:cNvPr>
          <p:cNvSpPr txBox="1"/>
          <p:nvPr/>
        </p:nvSpPr>
        <p:spPr>
          <a:xfrm>
            <a:off x="1125092" y="2598002"/>
            <a:ext cx="323898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am I?</a:t>
            </a:r>
          </a:p>
        </p:txBody>
      </p:sp>
      <p:pic>
        <p:nvPicPr>
          <p:cNvPr id="3" name="Picture 2" descr="A person smiling at the camera&#10;&#10;AI-generated content may be incorrect.">
            <a:extLst>
              <a:ext uri="{FF2B5EF4-FFF2-40B4-BE49-F238E27FC236}">
                <a16:creationId xmlns:a16="http://schemas.microsoft.com/office/drawing/2014/main" id="{A0FB9903-C72E-48F9-E1DD-B5B3778CA9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0327" y="1861832"/>
            <a:ext cx="4885173" cy="3134335"/>
          </a:xfrm>
          <a:prstGeom prst="rect">
            <a:avLst/>
          </a:prstGeom>
        </p:spPr>
      </p:pic>
    </p:spTree>
    <p:extLst>
      <p:ext uri="{BB962C8B-B14F-4D97-AF65-F5344CB8AC3E}">
        <p14:creationId xmlns:p14="http://schemas.microsoft.com/office/powerpoint/2010/main" val="132886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BDA6C-DA9E-1321-7EF3-525527510EA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B73986-0CBC-EEA3-7BC3-3D547168919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FB6E2A4-FB53-292D-5673-287C4C33376D}"/>
              </a:ext>
            </a:extLst>
          </p:cNvPr>
          <p:cNvSpPr txBox="1"/>
          <p:nvPr/>
        </p:nvSpPr>
        <p:spPr>
          <a:xfrm>
            <a:off x="923073" y="2598003"/>
            <a:ext cx="419118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are you?</a:t>
            </a:r>
          </a:p>
        </p:txBody>
      </p:sp>
      <p:pic>
        <p:nvPicPr>
          <p:cNvPr id="5" name="Picture 4">
            <a:extLst>
              <a:ext uri="{FF2B5EF4-FFF2-40B4-BE49-F238E27FC236}">
                <a16:creationId xmlns:a16="http://schemas.microsoft.com/office/drawing/2014/main" id="{E964B389-B9BE-7D15-2B84-8D20990865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07185" y="1729120"/>
            <a:ext cx="4533013" cy="3399760"/>
          </a:xfrm>
          <a:prstGeom prst="rect">
            <a:avLst/>
          </a:prstGeom>
        </p:spPr>
      </p:pic>
    </p:spTree>
    <p:extLst>
      <p:ext uri="{BB962C8B-B14F-4D97-AF65-F5344CB8AC3E}">
        <p14:creationId xmlns:p14="http://schemas.microsoft.com/office/powerpoint/2010/main" val="660628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4C6E6-F08A-ADD1-AE7B-0EF81B7B6E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5CDC90-4C3E-4172-0D24-44BDA273051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7E046E1-55DF-DA89-B698-572ED858E1BB}"/>
              </a:ext>
            </a:extLst>
          </p:cNvPr>
          <p:cNvSpPr txBox="1"/>
          <p:nvPr/>
        </p:nvSpPr>
        <p:spPr>
          <a:xfrm>
            <a:off x="384357" y="2228671"/>
            <a:ext cx="571164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0" i="0" u="none" strike="noStrike" kern="1200" cap="none" spc="0" normalizeH="0" baseline="0" noProof="0" dirty="0">
                <a:ln>
                  <a:noFill/>
                </a:ln>
                <a:solidFill>
                  <a:prstClr val="black"/>
                </a:solidFill>
                <a:effectLst/>
                <a:uLnTx/>
                <a:uFillTx/>
                <a:latin typeface="Raleway" pitchFamily="2" charset="0"/>
              </a:rPr>
              <a:t>Pick a side</a:t>
            </a:r>
          </a:p>
        </p:txBody>
      </p:sp>
      <p:pic>
        <p:nvPicPr>
          <p:cNvPr id="3" name="Picture 2">
            <a:extLst>
              <a:ext uri="{FF2B5EF4-FFF2-40B4-BE49-F238E27FC236}">
                <a16:creationId xmlns:a16="http://schemas.microsoft.com/office/drawing/2014/main" id="{33A9DE74-AEC0-1931-9D1A-8DEB9CFDD1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3600" y="1506288"/>
            <a:ext cx="5454501" cy="3845423"/>
          </a:xfrm>
          <a:prstGeom prst="rect">
            <a:avLst/>
          </a:prstGeom>
        </p:spPr>
      </p:pic>
    </p:spTree>
    <p:extLst>
      <p:ext uri="{BB962C8B-B14F-4D97-AF65-F5344CB8AC3E}">
        <p14:creationId xmlns:p14="http://schemas.microsoft.com/office/powerpoint/2010/main" val="2448762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B24E8-CFBA-6157-4444-723FC672D49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4BE28E-B988-6AF8-DAC1-F84DC506D8B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66DC3B7-3C28-7CB8-C411-D8D2E6491AD5}"/>
              </a:ext>
            </a:extLst>
          </p:cNvPr>
          <p:cNvSpPr txBox="1"/>
          <p:nvPr/>
        </p:nvSpPr>
        <p:spPr>
          <a:xfrm>
            <a:off x="6902528" y="270123"/>
            <a:ext cx="467758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black"/>
                </a:solidFill>
                <a:effectLst/>
                <a:uLnTx/>
                <a:uFillTx/>
                <a:latin typeface="Raleway" pitchFamily="2" charset="0"/>
              </a:rPr>
              <a:t>Module Aim</a:t>
            </a:r>
          </a:p>
        </p:txBody>
      </p:sp>
      <p:pic>
        <p:nvPicPr>
          <p:cNvPr id="8" name="Picture 7">
            <a:extLst>
              <a:ext uri="{FF2B5EF4-FFF2-40B4-BE49-F238E27FC236}">
                <a16:creationId xmlns:a16="http://schemas.microsoft.com/office/drawing/2014/main" id="{3FC9DEE8-53E1-E499-C4AE-CD82D404D2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89750" y="1745181"/>
            <a:ext cx="5193466" cy="3367638"/>
          </a:xfrm>
          <a:prstGeom prst="rect">
            <a:avLst/>
          </a:prstGeom>
        </p:spPr>
      </p:pic>
      <p:sp>
        <p:nvSpPr>
          <p:cNvPr id="10" name="TextBox 9">
            <a:extLst>
              <a:ext uri="{FF2B5EF4-FFF2-40B4-BE49-F238E27FC236}">
                <a16:creationId xmlns:a16="http://schemas.microsoft.com/office/drawing/2014/main" id="{923C8526-9FB4-A67D-5019-F7B62678E1A4}"/>
              </a:ext>
            </a:extLst>
          </p:cNvPr>
          <p:cNvSpPr txBox="1"/>
          <p:nvPr/>
        </p:nvSpPr>
        <p:spPr>
          <a:xfrm>
            <a:off x="102573" y="2209117"/>
            <a:ext cx="6799955" cy="2246769"/>
          </a:xfrm>
          <a:prstGeom prst="rect">
            <a:avLst/>
          </a:prstGeom>
          <a:noFill/>
        </p:spPr>
        <p:txBody>
          <a:bodyPr wrap="square" rtlCol="0">
            <a:spAutoFit/>
          </a:bodyPr>
          <a:lstStyle/>
          <a:p>
            <a:r>
              <a:rPr lang="en-GB" sz="2800" dirty="0">
                <a:latin typeface="Raleway" pitchFamily="2" charset="0"/>
              </a:rPr>
              <a:t>To gain a comparative overview of sustainable hospitality developments both nationally and internationally and to review appropriate policy and strategy frameworks.</a:t>
            </a:r>
          </a:p>
        </p:txBody>
      </p:sp>
    </p:spTree>
    <p:extLst>
      <p:ext uri="{BB962C8B-B14F-4D97-AF65-F5344CB8AC3E}">
        <p14:creationId xmlns:p14="http://schemas.microsoft.com/office/powerpoint/2010/main" val="3280841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D5981-A84C-F1D7-1D4E-97BE60F41B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977CD2-6D19-FB2A-B185-167C402B5C6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3E8EEBC-60D8-F5E0-1A1B-455C92AC3936}"/>
              </a:ext>
            </a:extLst>
          </p:cNvPr>
          <p:cNvSpPr txBox="1"/>
          <p:nvPr/>
        </p:nvSpPr>
        <p:spPr>
          <a:xfrm>
            <a:off x="389860" y="57443"/>
            <a:ext cx="1180214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uLnTx/>
                <a:uFillTx/>
                <a:latin typeface="Raleway" pitchFamily="2" charset="0"/>
              </a:rPr>
              <a:t>Module </a:t>
            </a:r>
            <a:r>
              <a:rPr lang="en-GB" sz="6600" b="1" dirty="0">
                <a:solidFill>
                  <a:prstClr val="black"/>
                </a:solidFill>
                <a:latin typeface="Raleway" pitchFamily="2" charset="0"/>
              </a:rPr>
              <a:t>Learning Outcomes</a:t>
            </a:r>
            <a:endParaRPr kumimoji="0" lang="en-GB" sz="6600" b="1" i="0" u="none" strike="noStrike" kern="1200" cap="none" spc="0" normalizeH="0" baseline="0" noProof="0" dirty="0">
              <a:ln>
                <a:noFill/>
              </a:ln>
              <a:solidFill>
                <a:prstClr val="black"/>
              </a:solidFill>
              <a:effectLst/>
              <a:uLnTx/>
              <a:uFillTx/>
              <a:latin typeface="Raleway" pitchFamily="2" charset="0"/>
            </a:endParaRPr>
          </a:p>
        </p:txBody>
      </p:sp>
      <p:sp>
        <p:nvSpPr>
          <p:cNvPr id="10" name="TextBox 9">
            <a:extLst>
              <a:ext uri="{FF2B5EF4-FFF2-40B4-BE49-F238E27FC236}">
                <a16:creationId xmlns:a16="http://schemas.microsoft.com/office/drawing/2014/main" id="{F3AFD32D-F4DF-07EF-DD66-D668460BC8EA}"/>
              </a:ext>
            </a:extLst>
          </p:cNvPr>
          <p:cNvSpPr txBox="1"/>
          <p:nvPr/>
        </p:nvSpPr>
        <p:spPr>
          <a:xfrm>
            <a:off x="225489" y="1443841"/>
            <a:ext cx="7671981" cy="3970318"/>
          </a:xfrm>
          <a:prstGeom prst="rect">
            <a:avLst/>
          </a:prstGeom>
          <a:noFill/>
        </p:spPr>
        <p:txBody>
          <a:bodyPr wrap="square" rtlCol="0">
            <a:spAutoFit/>
          </a:bodyPr>
          <a:lstStyle/>
          <a:p>
            <a:pPr marL="457200" indent="-457200">
              <a:buFont typeface="Wingdings" panose="05000000000000000000" pitchFamily="2" charset="2"/>
              <a:buChar char="ü"/>
            </a:pPr>
            <a:r>
              <a:rPr lang="en-GB" sz="2800" dirty="0">
                <a:latin typeface="Raleway" pitchFamily="2" charset="0"/>
              </a:rPr>
              <a:t>Demonstrate a critical understanding of the term “sustainability” and apply it within the context of restaurant management and hospitality.</a:t>
            </a:r>
          </a:p>
          <a:p>
            <a:endParaRPr lang="en-GB" sz="2800" dirty="0">
              <a:latin typeface="Raleway" pitchFamily="2" charset="0"/>
            </a:endParaRPr>
          </a:p>
          <a:p>
            <a:pPr marL="457200" indent="-457200">
              <a:buFont typeface="Wingdings" panose="05000000000000000000" pitchFamily="2" charset="2"/>
              <a:buChar char="ü"/>
            </a:pPr>
            <a:r>
              <a:rPr lang="en-GB" sz="2800" dirty="0">
                <a:latin typeface="Raleway" pitchFamily="2" charset="0"/>
              </a:rPr>
              <a:t>Analyse concepts of “sustainable good practice” within professional kitchens and restaurants and the wider hospitality industry.</a:t>
            </a:r>
          </a:p>
        </p:txBody>
      </p:sp>
      <p:pic>
        <p:nvPicPr>
          <p:cNvPr id="3" name="Picture 2">
            <a:extLst>
              <a:ext uri="{FF2B5EF4-FFF2-40B4-BE49-F238E27FC236}">
                <a16:creationId xmlns:a16="http://schemas.microsoft.com/office/drawing/2014/main" id="{538F6928-BDEA-4DC7-8246-C034815F8E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0521" y="1769095"/>
            <a:ext cx="3624779" cy="3624779"/>
          </a:xfrm>
          <a:prstGeom prst="rect">
            <a:avLst/>
          </a:prstGeom>
        </p:spPr>
      </p:pic>
    </p:spTree>
    <p:extLst>
      <p:ext uri="{BB962C8B-B14F-4D97-AF65-F5344CB8AC3E}">
        <p14:creationId xmlns:p14="http://schemas.microsoft.com/office/powerpoint/2010/main" val="3865072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FAD5B-4DCB-75CD-D920-C09DF9F2DEA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1966D67-CDCD-EC05-62F8-F2583FDB841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BD7389A-827C-7AE7-5360-EACDAD7BFEDB}"/>
              </a:ext>
            </a:extLst>
          </p:cNvPr>
          <p:cNvSpPr txBox="1"/>
          <p:nvPr/>
        </p:nvSpPr>
        <p:spPr>
          <a:xfrm>
            <a:off x="389860" y="57443"/>
            <a:ext cx="1180214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uLnTx/>
                <a:uFillTx/>
                <a:latin typeface="Raleway" pitchFamily="2" charset="0"/>
              </a:rPr>
              <a:t>Module </a:t>
            </a:r>
            <a:r>
              <a:rPr lang="en-GB" sz="6600" b="1" dirty="0">
                <a:solidFill>
                  <a:prstClr val="black"/>
                </a:solidFill>
                <a:latin typeface="Raleway" pitchFamily="2" charset="0"/>
              </a:rPr>
              <a:t>Learning Outcomes</a:t>
            </a:r>
            <a:endParaRPr kumimoji="0" lang="en-GB" sz="6600" b="1" i="0" u="none" strike="noStrike" kern="1200" cap="none" spc="0" normalizeH="0" baseline="0" noProof="0" dirty="0">
              <a:ln>
                <a:noFill/>
              </a:ln>
              <a:solidFill>
                <a:prstClr val="black"/>
              </a:solidFill>
              <a:effectLst/>
              <a:uLnTx/>
              <a:uFillTx/>
              <a:latin typeface="Raleway" pitchFamily="2" charset="0"/>
            </a:endParaRPr>
          </a:p>
        </p:txBody>
      </p:sp>
      <p:sp>
        <p:nvSpPr>
          <p:cNvPr id="10" name="TextBox 9">
            <a:extLst>
              <a:ext uri="{FF2B5EF4-FFF2-40B4-BE49-F238E27FC236}">
                <a16:creationId xmlns:a16="http://schemas.microsoft.com/office/drawing/2014/main" id="{F61F1DEC-2CB5-F7A2-6F68-AF2A0A15FF28}"/>
              </a:ext>
            </a:extLst>
          </p:cNvPr>
          <p:cNvSpPr txBox="1"/>
          <p:nvPr/>
        </p:nvSpPr>
        <p:spPr>
          <a:xfrm>
            <a:off x="225489" y="1503992"/>
            <a:ext cx="7671981" cy="4154984"/>
          </a:xfrm>
          <a:prstGeom prst="rect">
            <a:avLst/>
          </a:prstGeom>
          <a:noFill/>
        </p:spPr>
        <p:txBody>
          <a:bodyPr wrap="square" rtlCol="0">
            <a:spAutoFit/>
          </a:bodyPr>
          <a:lstStyle/>
          <a:p>
            <a:pPr marL="457200" indent="-457200">
              <a:buFont typeface="Wingdings" panose="05000000000000000000" pitchFamily="2" charset="2"/>
              <a:buChar char="ü"/>
            </a:pPr>
            <a:r>
              <a:rPr lang="en-GB" sz="2400" dirty="0">
                <a:latin typeface="Raleway" pitchFamily="2" charset="0"/>
              </a:rPr>
              <a:t>Critically understand international consumer behaviour to enhance guest service delivery, through gaining a knowledge of global customs and culture and the impact of these on sustainability practices and change management.</a:t>
            </a:r>
          </a:p>
          <a:p>
            <a:endParaRPr lang="en-GB" sz="2400" dirty="0">
              <a:latin typeface="Raleway" pitchFamily="2" charset="0"/>
            </a:endParaRPr>
          </a:p>
          <a:p>
            <a:pPr marL="457200" indent="-457200">
              <a:buFont typeface="Wingdings" panose="05000000000000000000" pitchFamily="2" charset="2"/>
              <a:buChar char="ü"/>
            </a:pPr>
            <a:r>
              <a:rPr lang="en-GB" sz="2400" dirty="0">
                <a:latin typeface="Raleway" pitchFamily="2" charset="0"/>
              </a:rPr>
              <a:t>Analyse concepts of sustainable business practices, by investigating appropriate sourcing production and restaurant business operations, via case studies of market providers, sustainable producers, and fine dining restaurants.</a:t>
            </a:r>
          </a:p>
        </p:txBody>
      </p:sp>
      <p:pic>
        <p:nvPicPr>
          <p:cNvPr id="3" name="Picture 2">
            <a:extLst>
              <a:ext uri="{FF2B5EF4-FFF2-40B4-BE49-F238E27FC236}">
                <a16:creationId xmlns:a16="http://schemas.microsoft.com/office/drawing/2014/main" id="{F97637D5-ED26-1AF9-D2C2-FB835F75827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0521" y="1769095"/>
            <a:ext cx="3624779" cy="3624779"/>
          </a:xfrm>
          <a:prstGeom prst="rect">
            <a:avLst/>
          </a:prstGeom>
        </p:spPr>
      </p:pic>
    </p:spTree>
    <p:extLst>
      <p:ext uri="{BB962C8B-B14F-4D97-AF65-F5344CB8AC3E}">
        <p14:creationId xmlns:p14="http://schemas.microsoft.com/office/powerpoint/2010/main" val="389868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84079-8CB7-A400-F0BF-751B54805E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2B0D8C0-CE80-8886-09AD-730F99CE7C3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D0BDCB9-8BE2-ECC5-54D5-7FAF4C40ACC9}"/>
              </a:ext>
            </a:extLst>
          </p:cNvPr>
          <p:cNvSpPr txBox="1"/>
          <p:nvPr/>
        </p:nvSpPr>
        <p:spPr>
          <a:xfrm>
            <a:off x="449764" y="225431"/>
            <a:ext cx="1152514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Module Assignments &amp; Deadlines</a:t>
            </a:r>
          </a:p>
        </p:txBody>
      </p:sp>
      <p:sp>
        <p:nvSpPr>
          <p:cNvPr id="10" name="TextBox 9">
            <a:extLst>
              <a:ext uri="{FF2B5EF4-FFF2-40B4-BE49-F238E27FC236}">
                <a16:creationId xmlns:a16="http://schemas.microsoft.com/office/drawing/2014/main" id="{7D1709EB-B510-3AD3-818B-1540A1707FB2}"/>
              </a:ext>
            </a:extLst>
          </p:cNvPr>
          <p:cNvSpPr txBox="1"/>
          <p:nvPr/>
        </p:nvSpPr>
        <p:spPr>
          <a:xfrm>
            <a:off x="104816" y="1597729"/>
            <a:ext cx="8124024" cy="3662541"/>
          </a:xfrm>
          <a:prstGeom prst="rect">
            <a:avLst/>
          </a:prstGeom>
          <a:noFill/>
        </p:spPr>
        <p:txBody>
          <a:bodyPr wrap="square" rtlCol="0">
            <a:spAutoFit/>
          </a:bodyPr>
          <a:lstStyle/>
          <a:p>
            <a:r>
              <a:rPr lang="en-GB" sz="2800" b="1" dirty="0">
                <a:latin typeface="Raleway" pitchFamily="2" charset="0"/>
              </a:rPr>
              <a:t>Assessment Component 1 Essay – 50%</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19/11/2026 by 23:59</a:t>
            </a:r>
          </a:p>
          <a:p>
            <a:endParaRPr lang="en-GB" sz="3200" dirty="0">
              <a:latin typeface="Raleway" pitchFamily="2" charset="0"/>
            </a:endParaRPr>
          </a:p>
          <a:p>
            <a:r>
              <a:rPr lang="en-GB" sz="2800" b="1" dirty="0">
                <a:latin typeface="Raleway" pitchFamily="2" charset="0"/>
              </a:rPr>
              <a:t>Assessment Component 2 Report – 50%</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21/01/2027 by 23:59</a:t>
            </a:r>
          </a:p>
          <a:p>
            <a:endParaRPr lang="en-GB" sz="3200" dirty="0">
              <a:latin typeface="Raleway" pitchFamily="2" charset="0"/>
            </a:endParaRPr>
          </a:p>
        </p:txBody>
      </p:sp>
      <p:pic>
        <p:nvPicPr>
          <p:cNvPr id="3" name="Picture 2" descr="Hands of person wearing grey sweater typing on laptop with a tablet, digital pen, and cup of coffee">
            <a:extLst>
              <a:ext uri="{FF2B5EF4-FFF2-40B4-BE49-F238E27FC236}">
                <a16:creationId xmlns:a16="http://schemas.microsoft.com/office/drawing/2014/main" id="{A8995422-93BC-9B8A-1BE5-76714BC38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4196" y="1829711"/>
            <a:ext cx="4790714" cy="3198576"/>
          </a:xfrm>
          <a:prstGeom prst="rect">
            <a:avLst/>
          </a:prstGeom>
        </p:spPr>
      </p:pic>
    </p:spTree>
    <p:extLst>
      <p:ext uri="{BB962C8B-B14F-4D97-AF65-F5344CB8AC3E}">
        <p14:creationId xmlns:p14="http://schemas.microsoft.com/office/powerpoint/2010/main" val="555078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558D-EF01-5616-E7BE-935DD210141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002E00-51EF-D1AC-0149-104266F377F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726F66A-7249-E0E2-DDEC-238F7FE3E7B6}"/>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4A5D905F-BA0A-AECD-CF53-B37CAAA5A441}"/>
              </a:ext>
            </a:extLst>
          </p:cNvPr>
          <p:cNvSpPr txBox="1"/>
          <p:nvPr/>
        </p:nvSpPr>
        <p:spPr>
          <a:xfrm>
            <a:off x="384357" y="1012954"/>
            <a:ext cx="11423286" cy="4832092"/>
          </a:xfrm>
          <a:prstGeom prst="rect">
            <a:avLst/>
          </a:prstGeom>
          <a:noFill/>
        </p:spPr>
        <p:txBody>
          <a:bodyPr wrap="square" rtlCol="0">
            <a:spAutoFit/>
          </a:bodyPr>
          <a:lstStyle/>
          <a:p>
            <a:r>
              <a:rPr lang="en-GB" sz="2800" dirty="0">
                <a:latin typeface="Raleway" pitchFamily="2" charset="0"/>
              </a:rPr>
              <a:t>Critically evaluate how restaurants are responding to sustainability challenges within the sector, such as changing consumer expectations, economic pressures, and operational challenges. Examine the environmental, social and economic dimensions of sustainability and assess the extent to which current restaurant practices provide meaningful and long-term solutions.</a:t>
            </a:r>
          </a:p>
          <a:p>
            <a:endParaRPr lang="en-GB" sz="2800" dirty="0">
              <a:latin typeface="Raleway" pitchFamily="2" charset="0"/>
            </a:endParaRPr>
          </a:p>
          <a:p>
            <a:r>
              <a:rPr lang="en-GB" sz="2800" dirty="0">
                <a:latin typeface="Raleway" pitchFamily="2" charset="0"/>
              </a:rPr>
              <a:t>Discuss relevant industry trends and factors that are driving or preventing sustainable change. Evaluate real examples of restaurants that are demonstrating either effective or ineffective approaches to sustainability.</a:t>
            </a:r>
          </a:p>
        </p:txBody>
      </p:sp>
    </p:spTree>
    <p:extLst>
      <p:ext uri="{BB962C8B-B14F-4D97-AF65-F5344CB8AC3E}">
        <p14:creationId xmlns:p14="http://schemas.microsoft.com/office/powerpoint/2010/main" val="3426081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898CD-7666-7B13-3060-3D0592FF8C5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02C8EC-C90A-A3DE-63C2-C12A7A43F3A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0FD88C9-1BB6-AA3A-42E1-C48D4A69F20E}"/>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8BC2A8D1-81C9-C9EB-3B09-1D1E65C9C28F}"/>
              </a:ext>
            </a:extLst>
          </p:cNvPr>
          <p:cNvSpPr txBox="1"/>
          <p:nvPr/>
        </p:nvSpPr>
        <p:spPr>
          <a:xfrm>
            <a:off x="384357" y="1012954"/>
            <a:ext cx="11423286" cy="4893647"/>
          </a:xfrm>
          <a:prstGeom prst="rect">
            <a:avLst/>
          </a:prstGeom>
          <a:noFill/>
        </p:spPr>
        <p:txBody>
          <a:bodyPr wrap="square" rtlCol="0">
            <a:spAutoFit/>
          </a:bodyPr>
          <a:lstStyle/>
          <a:p>
            <a:r>
              <a:rPr lang="en-GB" sz="2400" dirty="0">
                <a:latin typeface="Raleway" pitchFamily="2" charset="0"/>
              </a:rPr>
              <a:t>Things to consider:</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The meaning and importance of sustainability within the Restaurant Industry.</a:t>
            </a:r>
          </a:p>
          <a:p>
            <a:pPr marL="457200" indent="-457200">
              <a:buFont typeface="Arial" panose="020B0604020202020204" pitchFamily="34" charset="0"/>
              <a:buChar char="•"/>
            </a:pPr>
            <a:r>
              <a:rPr lang="en-GB" sz="2400" dirty="0">
                <a:latin typeface="Raleway" pitchFamily="2" charset="0"/>
              </a:rPr>
              <a:t>The environmental, social and economic dimensions of sustainable restaurant operations.</a:t>
            </a:r>
          </a:p>
          <a:p>
            <a:pPr marL="457200" indent="-457200">
              <a:buFont typeface="Arial" panose="020B0604020202020204" pitchFamily="34" charset="0"/>
              <a:buChar char="•"/>
            </a:pPr>
            <a:r>
              <a:rPr lang="en-GB" sz="2400" dirty="0">
                <a:latin typeface="Raleway" pitchFamily="2" charset="0"/>
              </a:rPr>
              <a:t>Emerging trends, strategies and innovations within the sector.</a:t>
            </a:r>
          </a:p>
          <a:p>
            <a:pPr marL="457200" indent="-457200">
              <a:buFont typeface="Arial" panose="020B0604020202020204" pitchFamily="34" charset="0"/>
              <a:buChar char="•"/>
            </a:pPr>
            <a:r>
              <a:rPr lang="en-GB" sz="2400" dirty="0">
                <a:latin typeface="Raleway" pitchFamily="2" charset="0"/>
              </a:rPr>
              <a:t>Drivers &amp; Barriers to Sustainability.</a:t>
            </a:r>
          </a:p>
          <a:p>
            <a:pPr marL="457200" indent="-457200">
              <a:buFont typeface="Arial" panose="020B0604020202020204" pitchFamily="34" charset="0"/>
              <a:buChar char="•"/>
            </a:pPr>
            <a:r>
              <a:rPr lang="en-GB" sz="2400" dirty="0">
                <a:latin typeface="Raleway" pitchFamily="2" charset="0"/>
              </a:rPr>
              <a:t>Real-world examples from Practice.</a:t>
            </a:r>
          </a:p>
          <a:p>
            <a:pPr marL="457200" indent="-457200">
              <a:buFont typeface="Arial" panose="020B0604020202020204" pitchFamily="34" charset="0"/>
              <a:buChar char="•"/>
            </a:pPr>
            <a:r>
              <a:rPr lang="en-GB" sz="2400" dirty="0">
                <a:latin typeface="Raleway" pitchFamily="2" charset="0"/>
              </a:rPr>
              <a:t>A critical assessment of whether current initiatives are promoting positive change or primarily acting as a response to pressures such as consumer expectations and the actions of competitors.</a:t>
            </a:r>
          </a:p>
          <a:p>
            <a:pPr marL="457200" indent="-457200">
              <a:buFont typeface="Arial" panose="020B0604020202020204" pitchFamily="34" charset="0"/>
              <a:buChar char="•"/>
            </a:pPr>
            <a:r>
              <a:rPr lang="en-GB" sz="2400" dirty="0">
                <a:latin typeface="Raleway" pitchFamily="2" charset="0"/>
              </a:rPr>
              <a:t>What the potential future direction of sustainability is within the restaurant industry.</a:t>
            </a:r>
          </a:p>
        </p:txBody>
      </p:sp>
    </p:spTree>
    <p:extLst>
      <p:ext uri="{BB962C8B-B14F-4D97-AF65-F5344CB8AC3E}">
        <p14:creationId xmlns:p14="http://schemas.microsoft.com/office/powerpoint/2010/main" val="3003571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AA100-01BB-F00E-E9AB-064B6F86A82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11599AC-1457-B064-04C7-E9E812C4AA7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C314725-439B-0B86-3117-9CA32C43DD79}"/>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19AF90D2-5A20-BCFC-2AA6-6AA0C5D5D1B4}"/>
              </a:ext>
            </a:extLst>
          </p:cNvPr>
          <p:cNvSpPr txBox="1"/>
          <p:nvPr/>
        </p:nvSpPr>
        <p:spPr>
          <a:xfrm>
            <a:off x="384357" y="1228397"/>
            <a:ext cx="11423286" cy="3970318"/>
          </a:xfrm>
          <a:prstGeom prst="rect">
            <a:avLst/>
          </a:prstGeom>
          <a:noFill/>
        </p:spPr>
        <p:txBody>
          <a:bodyPr wrap="square" rtlCol="0">
            <a:spAutoFit/>
          </a:bodyPr>
          <a:lstStyle/>
          <a:p>
            <a:r>
              <a:rPr lang="en-GB" sz="2800" dirty="0">
                <a:latin typeface="Raleway" pitchFamily="2" charset="0"/>
              </a:rPr>
              <a:t>You must present your essay with a front page; this needs to include:</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The title of the essay – Embedding Sustainability in the Restaurant Industry: Evaluating Environmental, Social and Economic Responses.</a:t>
            </a:r>
          </a:p>
          <a:p>
            <a:pPr marL="457200" indent="-457200">
              <a:buFont typeface="Arial" panose="020B0604020202020204" pitchFamily="34" charset="0"/>
              <a:buChar char="•"/>
            </a:pPr>
            <a:r>
              <a:rPr lang="en-GB" sz="2800" dirty="0">
                <a:latin typeface="Raleway" pitchFamily="2" charset="0"/>
              </a:rPr>
              <a:t>Your name</a:t>
            </a:r>
          </a:p>
          <a:p>
            <a:pPr marL="457200" indent="-457200">
              <a:buFont typeface="Arial" panose="020B0604020202020204" pitchFamily="34" charset="0"/>
              <a:buChar char="•"/>
            </a:pPr>
            <a:r>
              <a:rPr lang="en-GB" sz="2800" dirty="0">
                <a:latin typeface="Raleway" pitchFamily="2" charset="0"/>
              </a:rPr>
              <a:t>The module title and module code</a:t>
            </a:r>
          </a:p>
          <a:p>
            <a:pPr marL="457200" indent="-457200">
              <a:buFont typeface="Arial" panose="020B0604020202020204" pitchFamily="34" charset="0"/>
              <a:buChar char="•"/>
            </a:pPr>
            <a:r>
              <a:rPr lang="en-GB" sz="2800" dirty="0">
                <a:latin typeface="Raleway" pitchFamily="2" charset="0"/>
              </a:rPr>
              <a:t>Your lecturer’s name</a:t>
            </a:r>
          </a:p>
        </p:txBody>
      </p:sp>
    </p:spTree>
    <p:extLst>
      <p:ext uri="{BB962C8B-B14F-4D97-AF65-F5344CB8AC3E}">
        <p14:creationId xmlns:p14="http://schemas.microsoft.com/office/powerpoint/2010/main" val="4118499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FDC9B-5545-922F-2897-CBDF585ED43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FF822DD-AC90-BF28-B68B-3FED66BE26D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B795EF7-A12A-A05B-3E2B-7EB7F4C9EF65}"/>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8780C7D5-BDAF-23CD-A677-D53F32388EA7}"/>
              </a:ext>
            </a:extLst>
          </p:cNvPr>
          <p:cNvSpPr txBox="1"/>
          <p:nvPr/>
        </p:nvSpPr>
        <p:spPr>
          <a:xfrm>
            <a:off x="384357" y="1228397"/>
            <a:ext cx="11423286" cy="4401205"/>
          </a:xfrm>
          <a:prstGeom prst="rect">
            <a:avLst/>
          </a:prstGeom>
          <a:noFill/>
        </p:spPr>
        <p:txBody>
          <a:bodyPr wrap="square" rtlCol="0">
            <a:spAutoFit/>
          </a:bodyPr>
          <a:lstStyle/>
          <a:p>
            <a:r>
              <a:rPr lang="en-GB" sz="2800" dirty="0">
                <a:latin typeface="Raleway" pitchFamily="2" charset="0"/>
              </a:rPr>
              <a:t>You should structure your work in the following way;</a:t>
            </a:r>
          </a:p>
          <a:p>
            <a:endParaRPr lang="en-GB" sz="2800" dirty="0">
              <a:latin typeface="Raleway" pitchFamily="2" charset="0"/>
            </a:endParaRPr>
          </a:p>
          <a:p>
            <a:r>
              <a:rPr lang="en-GB" sz="2800" b="1" dirty="0">
                <a:latin typeface="Raleway" pitchFamily="2" charset="0"/>
              </a:rPr>
              <a:t>Introduction</a:t>
            </a:r>
            <a:r>
              <a:rPr lang="en-GB" sz="2800" dirty="0">
                <a:latin typeface="Raleway" pitchFamily="2" charset="0"/>
              </a:rPr>
              <a:t> (approx. 200 words)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A brief overview of sustainability and its significance within the restaurant industry.</a:t>
            </a:r>
          </a:p>
          <a:p>
            <a:pPr marL="457200" indent="-457200">
              <a:buFont typeface="Arial" panose="020B0604020202020204" pitchFamily="34" charset="0"/>
              <a:buChar char="•"/>
            </a:pPr>
            <a:r>
              <a:rPr lang="en-GB" sz="2800" dirty="0">
                <a:latin typeface="Raleway" pitchFamily="2" charset="0"/>
              </a:rPr>
              <a:t>An introduction to the three pillars of sustainability: environmental, social, and economic.</a:t>
            </a:r>
          </a:p>
          <a:p>
            <a:pPr marL="457200" indent="-457200">
              <a:buFont typeface="Arial" panose="020B0604020202020204" pitchFamily="34" charset="0"/>
              <a:buChar char="•"/>
            </a:pPr>
            <a:r>
              <a:rPr lang="en-GB" sz="2800" dirty="0">
                <a:latin typeface="Raleway" pitchFamily="2" charset="0"/>
              </a:rPr>
              <a:t>A clear outline of the essay’s structure and main objectives, with an overview of the areas that will be analysed.</a:t>
            </a:r>
          </a:p>
        </p:txBody>
      </p:sp>
    </p:spTree>
    <p:extLst>
      <p:ext uri="{BB962C8B-B14F-4D97-AF65-F5344CB8AC3E}">
        <p14:creationId xmlns:p14="http://schemas.microsoft.com/office/powerpoint/2010/main" val="1051447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1474C-DFC7-705F-DE31-A93CCD99BB2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8617223-56B4-457B-9E72-F65055BF8B7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5381C3E-E923-D0CE-73F6-DF52D5CF4297}"/>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FBCCAD21-FF68-F10D-5A97-6268848CC387}"/>
              </a:ext>
            </a:extLst>
          </p:cNvPr>
          <p:cNvSpPr txBox="1"/>
          <p:nvPr/>
        </p:nvSpPr>
        <p:spPr>
          <a:xfrm>
            <a:off x="384357" y="1166842"/>
            <a:ext cx="11423286" cy="4524315"/>
          </a:xfrm>
          <a:prstGeom prst="rect">
            <a:avLst/>
          </a:prstGeom>
          <a:noFill/>
        </p:spPr>
        <p:txBody>
          <a:bodyPr wrap="square" rtlCol="0">
            <a:spAutoFit/>
          </a:bodyPr>
          <a:lstStyle/>
          <a:p>
            <a:r>
              <a:rPr lang="en-GB" sz="2400" dirty="0">
                <a:latin typeface="Raleway" pitchFamily="2" charset="0"/>
              </a:rPr>
              <a:t>You should structure your work in the following way;</a:t>
            </a:r>
          </a:p>
          <a:p>
            <a:endParaRPr lang="en-GB" sz="2400" dirty="0">
              <a:latin typeface="Raleway" pitchFamily="2" charset="0"/>
            </a:endParaRPr>
          </a:p>
          <a:p>
            <a:r>
              <a:rPr lang="en-GB" sz="2400" b="1" dirty="0">
                <a:latin typeface="Raleway" pitchFamily="2" charset="0"/>
              </a:rPr>
              <a:t>Main body</a:t>
            </a:r>
            <a:r>
              <a:rPr lang="en-GB" sz="2400" dirty="0">
                <a:latin typeface="Raleway" pitchFamily="2" charset="0"/>
              </a:rPr>
              <a:t> (approx. 1600 words)</a:t>
            </a:r>
          </a:p>
          <a:p>
            <a:endParaRPr lang="en-GB" sz="2400" dirty="0">
              <a:latin typeface="Raleway" pitchFamily="2" charset="0"/>
            </a:endParaRPr>
          </a:p>
          <a:p>
            <a:r>
              <a:rPr lang="en-GB" sz="2400" dirty="0">
                <a:latin typeface="Raleway" pitchFamily="2" charset="0"/>
              </a:rPr>
              <a:t>This section should critically explore the following key areas:</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Define sustainability in the context of the restaurant industry.</a:t>
            </a:r>
          </a:p>
          <a:p>
            <a:pPr marL="457200" indent="-457200">
              <a:buFont typeface="Arial" panose="020B0604020202020204" pitchFamily="34" charset="0"/>
              <a:buChar char="•"/>
            </a:pPr>
            <a:r>
              <a:rPr lang="en-GB" sz="2400" dirty="0">
                <a:latin typeface="Raleway" pitchFamily="2" charset="0"/>
              </a:rPr>
              <a:t>Consider how sustainability extends to areas including people, communities, employees, suppliers, customers and financial constraints.</a:t>
            </a:r>
          </a:p>
          <a:p>
            <a:pPr marL="457200" indent="-457200">
              <a:buFont typeface="Arial" panose="020B0604020202020204" pitchFamily="34" charset="0"/>
              <a:buChar char="•"/>
            </a:pPr>
            <a:r>
              <a:rPr lang="en-GB" sz="2400" dirty="0">
                <a:latin typeface="Raleway" pitchFamily="2" charset="0"/>
              </a:rPr>
              <a:t>Discuss whether the pillars of sustainability can be realistically balanced within the restaurant industry.</a:t>
            </a:r>
          </a:p>
          <a:p>
            <a:pPr marL="457200" indent="-457200">
              <a:buFont typeface="Arial" panose="020B0604020202020204" pitchFamily="34" charset="0"/>
              <a:buChar char="•"/>
            </a:pPr>
            <a:r>
              <a:rPr lang="en-GB" sz="2400" dirty="0">
                <a:latin typeface="Raleway" pitchFamily="2" charset="0"/>
              </a:rPr>
              <a:t>Current trends and innovations in sustainable restaurant management.</a:t>
            </a:r>
          </a:p>
        </p:txBody>
      </p:sp>
    </p:spTree>
    <p:extLst>
      <p:ext uri="{BB962C8B-B14F-4D97-AF65-F5344CB8AC3E}">
        <p14:creationId xmlns:p14="http://schemas.microsoft.com/office/powerpoint/2010/main" val="1334868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E8487-DA30-981C-6C45-C09C42F2DFB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A48BE43-B967-E433-5BE4-32EA6244AEF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0B8D772-4ABB-4AAD-7223-91BE0C2B3AF9}"/>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D0A3A2F7-48F1-6FA3-4A6A-39B7BA45280D}"/>
              </a:ext>
            </a:extLst>
          </p:cNvPr>
          <p:cNvSpPr txBox="1"/>
          <p:nvPr/>
        </p:nvSpPr>
        <p:spPr>
          <a:xfrm>
            <a:off x="384357" y="1166842"/>
            <a:ext cx="11423286" cy="4154984"/>
          </a:xfrm>
          <a:prstGeom prst="rect">
            <a:avLst/>
          </a:prstGeom>
          <a:noFill/>
        </p:spPr>
        <p:txBody>
          <a:bodyPr wrap="square" rtlCol="0">
            <a:spAutoFit/>
          </a:bodyPr>
          <a:lstStyle/>
          <a:p>
            <a:r>
              <a:rPr lang="en-GB" sz="2400" dirty="0">
                <a:latin typeface="Raleway" pitchFamily="2" charset="0"/>
              </a:rPr>
              <a:t>You should structure your work in the following way;</a:t>
            </a:r>
          </a:p>
          <a:p>
            <a:endParaRPr lang="en-GB" sz="2400" dirty="0">
              <a:latin typeface="Raleway" pitchFamily="2" charset="0"/>
            </a:endParaRPr>
          </a:p>
          <a:p>
            <a:r>
              <a:rPr lang="en-GB" sz="2400" b="1" dirty="0">
                <a:latin typeface="Raleway" pitchFamily="2" charset="0"/>
              </a:rPr>
              <a:t>Main body</a:t>
            </a:r>
            <a:r>
              <a:rPr lang="en-GB" sz="2400" dirty="0">
                <a:latin typeface="Raleway" pitchFamily="2" charset="0"/>
              </a:rPr>
              <a:t> (approx. 1600 words)</a:t>
            </a:r>
          </a:p>
          <a:p>
            <a:endParaRPr lang="en-GB" sz="2400" dirty="0">
              <a:latin typeface="Raleway" pitchFamily="2" charset="0"/>
            </a:endParaRPr>
          </a:p>
          <a:p>
            <a:r>
              <a:rPr lang="en-GB" sz="2400" dirty="0">
                <a:latin typeface="Raleway" pitchFamily="2" charset="0"/>
              </a:rPr>
              <a:t>This section should critically explore the following key areas:</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Key drivers and barriers influencing sustainability in the industry.</a:t>
            </a:r>
          </a:p>
          <a:p>
            <a:pPr marL="457200" indent="-457200">
              <a:buFont typeface="Arial" panose="020B0604020202020204" pitchFamily="34" charset="0"/>
              <a:buChar char="•"/>
            </a:pPr>
            <a:r>
              <a:rPr lang="en-GB" sz="2400" dirty="0">
                <a:latin typeface="Raleway" pitchFamily="2" charset="0"/>
              </a:rPr>
              <a:t>Real-world examples of sustainability practices, highlighting both effective and ineffective approaches.</a:t>
            </a:r>
          </a:p>
          <a:p>
            <a:pPr marL="457200" indent="-457200">
              <a:buFont typeface="Arial" panose="020B0604020202020204" pitchFamily="34" charset="0"/>
              <a:buChar char="•"/>
            </a:pPr>
            <a:r>
              <a:rPr lang="en-GB" sz="2400" dirty="0">
                <a:latin typeface="Raleway" pitchFamily="2" charset="0"/>
              </a:rPr>
              <a:t>An equal emphasis on the effectiveness and ineffectiveness of embedding sustainability to satisfy the requirements of critical analysis.</a:t>
            </a:r>
          </a:p>
        </p:txBody>
      </p:sp>
    </p:spTree>
    <p:extLst>
      <p:ext uri="{BB962C8B-B14F-4D97-AF65-F5344CB8AC3E}">
        <p14:creationId xmlns:p14="http://schemas.microsoft.com/office/powerpoint/2010/main" val="2398955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87766-246B-4F09-9023-32B8552393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40E6C0E-2F63-CFA6-C076-888F124AB1E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13DC3E4-6899-0247-FAA5-432162FAC40A}"/>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5E995CAA-D4B4-2605-3554-745C52B0E35B}"/>
              </a:ext>
            </a:extLst>
          </p:cNvPr>
          <p:cNvSpPr txBox="1"/>
          <p:nvPr/>
        </p:nvSpPr>
        <p:spPr>
          <a:xfrm>
            <a:off x="384357" y="1113112"/>
            <a:ext cx="11423286" cy="5201424"/>
          </a:xfrm>
          <a:prstGeom prst="rect">
            <a:avLst/>
          </a:prstGeom>
          <a:noFill/>
        </p:spPr>
        <p:txBody>
          <a:bodyPr wrap="square" rtlCol="0">
            <a:spAutoFit/>
          </a:bodyPr>
          <a:lstStyle/>
          <a:p>
            <a:r>
              <a:rPr lang="en-GB" sz="2800" dirty="0">
                <a:latin typeface="Raleway" pitchFamily="2" charset="0"/>
              </a:rPr>
              <a:t>You should structure your work in the following way;</a:t>
            </a:r>
          </a:p>
          <a:p>
            <a:endParaRPr lang="en-GB" sz="2800" dirty="0">
              <a:latin typeface="Raleway" pitchFamily="2" charset="0"/>
            </a:endParaRPr>
          </a:p>
          <a:p>
            <a:r>
              <a:rPr lang="en-GB" sz="2800" b="1" dirty="0">
                <a:latin typeface="Raleway" pitchFamily="2" charset="0"/>
              </a:rPr>
              <a:t>Conclusion </a:t>
            </a:r>
            <a:r>
              <a:rPr lang="en-GB" sz="2800" dirty="0">
                <a:latin typeface="Raleway" pitchFamily="2" charset="0"/>
              </a:rPr>
              <a:t>(approx. 200 words)</a:t>
            </a:r>
          </a:p>
          <a:p>
            <a:endParaRPr lang="en-GB" sz="2800" dirty="0">
              <a:latin typeface="Raleway" pitchFamily="2" charset="0"/>
            </a:endParaRPr>
          </a:p>
          <a:p>
            <a:r>
              <a:rPr lang="en-GB" sz="2800" dirty="0">
                <a:latin typeface="Raleway" pitchFamily="2" charset="0"/>
              </a:rPr>
              <a:t>This is where you summarise the key points discussed in the essay; there will be no new material introduced. Reflect on the current extent to which sustainability is being achieved within the restaurant industry and what the future direction is likely to be. Make recommendations on potential improvements or innovations that restaurants could implement to improve their sustainability performance.</a:t>
            </a:r>
          </a:p>
          <a:p>
            <a:endParaRPr lang="en-GB" sz="2400" dirty="0">
              <a:latin typeface="Raleway" pitchFamily="2" charset="0"/>
            </a:endParaRPr>
          </a:p>
        </p:txBody>
      </p:sp>
    </p:spTree>
    <p:extLst>
      <p:ext uri="{BB962C8B-B14F-4D97-AF65-F5344CB8AC3E}">
        <p14:creationId xmlns:p14="http://schemas.microsoft.com/office/powerpoint/2010/main" val="3056934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E96C7-74CC-5096-90EF-5F59D10450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E579721-70C0-BEF4-0C9C-D8F2E81F605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5328F96-23F3-0E1B-6D1F-667E3542061F}"/>
              </a:ext>
            </a:extLst>
          </p:cNvPr>
          <p:cNvSpPr txBox="1"/>
          <p:nvPr/>
        </p:nvSpPr>
        <p:spPr>
          <a:xfrm>
            <a:off x="384357" y="189000"/>
            <a:ext cx="1142328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Assessment 1 – Essay 2000 words +/- 10%</a:t>
            </a:r>
          </a:p>
        </p:txBody>
      </p:sp>
      <p:sp>
        <p:nvSpPr>
          <p:cNvPr id="10" name="TextBox 9">
            <a:extLst>
              <a:ext uri="{FF2B5EF4-FFF2-40B4-BE49-F238E27FC236}">
                <a16:creationId xmlns:a16="http://schemas.microsoft.com/office/drawing/2014/main" id="{7CFF8637-D41C-69ED-6BEE-76E2048353AA}"/>
              </a:ext>
            </a:extLst>
          </p:cNvPr>
          <p:cNvSpPr txBox="1"/>
          <p:nvPr/>
        </p:nvSpPr>
        <p:spPr>
          <a:xfrm>
            <a:off x="384357" y="1474619"/>
            <a:ext cx="11423286" cy="4770537"/>
          </a:xfrm>
          <a:prstGeom prst="rect">
            <a:avLst/>
          </a:prstGeom>
          <a:noFill/>
        </p:spPr>
        <p:txBody>
          <a:bodyPr wrap="square" rtlCol="0">
            <a:spAutoFit/>
          </a:bodyPr>
          <a:lstStyle/>
          <a:p>
            <a:r>
              <a:rPr lang="en-GB" sz="2800" b="1" dirty="0">
                <a:latin typeface="Raleway" pitchFamily="2" charset="0"/>
              </a:rPr>
              <a:t>Microsoft Word settings</a:t>
            </a:r>
            <a:r>
              <a:rPr lang="en-GB" sz="2800" dirty="0">
                <a:latin typeface="Raleway" pitchFamily="2" charset="0"/>
              </a:rPr>
              <a:t>:</a:t>
            </a:r>
          </a:p>
          <a:p>
            <a:endParaRPr lang="en-GB" sz="2800" dirty="0">
              <a:latin typeface="Raleway" pitchFamily="2" charset="0"/>
            </a:endParaRPr>
          </a:p>
          <a:p>
            <a:r>
              <a:rPr lang="en-GB" sz="2800" dirty="0">
                <a:latin typeface="Raleway" pitchFamily="2" charset="0"/>
              </a:rPr>
              <a:t>Please use:</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Arial, Calibri or Times New Roman Font, point size 12</a:t>
            </a:r>
          </a:p>
          <a:p>
            <a:pPr marL="457200" indent="-457200">
              <a:buFont typeface="Arial" panose="020B0604020202020204" pitchFamily="34" charset="0"/>
              <a:buChar char="•"/>
            </a:pPr>
            <a:r>
              <a:rPr lang="en-GB" sz="2800" dirty="0">
                <a:latin typeface="Raleway" pitchFamily="2" charset="0"/>
              </a:rPr>
              <a:t>1.5-line spacing and justified text</a:t>
            </a:r>
          </a:p>
          <a:p>
            <a:pPr marL="457200" indent="-457200">
              <a:buFont typeface="Arial" panose="020B0604020202020204" pitchFamily="34" charset="0"/>
              <a:buChar char="•"/>
            </a:pPr>
            <a:endParaRPr lang="en-GB" sz="2800" dirty="0">
              <a:latin typeface="Raleway" pitchFamily="2" charset="0"/>
            </a:endParaRPr>
          </a:p>
          <a:p>
            <a:r>
              <a:rPr lang="en-GB" sz="2800" b="1" dirty="0">
                <a:latin typeface="Raleway" pitchFamily="2" charset="0"/>
              </a:rPr>
              <a:t>You must include in-text citations, along with a Reference List that conforms to UWTSD’s Harvard Referencing Guide (copy available on Moodle). A minimum of 20 references is required.</a:t>
            </a:r>
          </a:p>
          <a:p>
            <a:endParaRPr lang="en-GB" sz="2400" dirty="0">
              <a:latin typeface="Raleway" pitchFamily="2" charset="0"/>
            </a:endParaRPr>
          </a:p>
        </p:txBody>
      </p:sp>
    </p:spTree>
    <p:extLst>
      <p:ext uri="{BB962C8B-B14F-4D97-AF65-F5344CB8AC3E}">
        <p14:creationId xmlns:p14="http://schemas.microsoft.com/office/powerpoint/2010/main" val="3919035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3C1C4-B6DC-21B8-D091-772C5285495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DAB41BD-2C47-6DB0-0CA0-90CCEEB04A0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9BD1872-E2B0-3E17-14A6-78CC21A05CC3}"/>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7CA715E3-18AC-9983-76DC-55414DB04C12}"/>
              </a:ext>
            </a:extLst>
          </p:cNvPr>
          <p:cNvSpPr txBox="1"/>
          <p:nvPr/>
        </p:nvSpPr>
        <p:spPr>
          <a:xfrm>
            <a:off x="384357" y="1536174"/>
            <a:ext cx="11423286" cy="3785652"/>
          </a:xfrm>
          <a:prstGeom prst="rect">
            <a:avLst/>
          </a:prstGeom>
          <a:noFill/>
        </p:spPr>
        <p:txBody>
          <a:bodyPr wrap="square" rtlCol="0">
            <a:spAutoFit/>
          </a:bodyPr>
          <a:lstStyle/>
          <a:p>
            <a:r>
              <a:rPr lang="en-GB" sz="2400" b="1" dirty="0">
                <a:latin typeface="Raleway" pitchFamily="2" charset="0"/>
              </a:rPr>
              <a:t>Sustainability in Practice: A Critical Restaurant Case Study of </a:t>
            </a:r>
            <a:r>
              <a:rPr lang="en-GB" sz="2400" b="1" dirty="0">
                <a:solidFill>
                  <a:srgbClr val="FF0000"/>
                </a:solidFill>
                <a:latin typeface="Raleway" pitchFamily="2" charset="0"/>
              </a:rPr>
              <a:t>Restaurant of choice (replace red text with your chosen business).</a:t>
            </a:r>
          </a:p>
          <a:p>
            <a:endParaRPr lang="en-GB" sz="2400" dirty="0">
              <a:latin typeface="Raleway" pitchFamily="2" charset="0"/>
            </a:endParaRPr>
          </a:p>
          <a:p>
            <a:r>
              <a:rPr lang="en-GB" sz="2400" dirty="0">
                <a:latin typeface="Raleway" pitchFamily="2" charset="0"/>
              </a:rPr>
              <a:t>Select a restaurant of your choice and undertake critical research regarding its approach to sustainability.</a:t>
            </a:r>
          </a:p>
          <a:p>
            <a:endParaRPr lang="en-GB" sz="2400" dirty="0">
              <a:latin typeface="Raleway" pitchFamily="2" charset="0"/>
            </a:endParaRPr>
          </a:p>
          <a:p>
            <a:r>
              <a:rPr lang="en-GB" sz="2400" dirty="0">
                <a:latin typeface="Raleway" pitchFamily="2" charset="0"/>
              </a:rPr>
              <a:t>Using relevant theories, models and your critical research, evaluate how effectively your chosen organisation integrates sustainability into its day-to-day operations and wider business strategy.</a:t>
            </a:r>
          </a:p>
          <a:p>
            <a:endParaRPr lang="en-GB" sz="2400" dirty="0">
              <a:latin typeface="Raleway" pitchFamily="2" charset="0"/>
            </a:endParaRPr>
          </a:p>
        </p:txBody>
      </p:sp>
    </p:spTree>
    <p:extLst>
      <p:ext uri="{BB962C8B-B14F-4D97-AF65-F5344CB8AC3E}">
        <p14:creationId xmlns:p14="http://schemas.microsoft.com/office/powerpoint/2010/main" val="2367876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DEF13D-4A62-913C-1289-A34C7903506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04D7D92-3169-64D2-67FF-39A0AAD28FF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9359915-EA46-C69B-D7D9-DFA713AB40ED}"/>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03AAE8A2-CD9A-53BE-90D8-89C001C0CB38}"/>
              </a:ext>
            </a:extLst>
          </p:cNvPr>
          <p:cNvSpPr txBox="1"/>
          <p:nvPr/>
        </p:nvSpPr>
        <p:spPr>
          <a:xfrm>
            <a:off x="384357" y="1126229"/>
            <a:ext cx="11423286" cy="4154984"/>
          </a:xfrm>
          <a:prstGeom prst="rect">
            <a:avLst/>
          </a:prstGeom>
          <a:noFill/>
        </p:spPr>
        <p:txBody>
          <a:bodyPr wrap="square" rtlCol="0">
            <a:spAutoFit/>
          </a:bodyPr>
          <a:lstStyle/>
          <a:p>
            <a:r>
              <a:rPr lang="en-GB" sz="2400" dirty="0">
                <a:latin typeface="Raleway" pitchFamily="2" charset="0"/>
              </a:rPr>
              <a:t>Your report should:</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Consider the extent to which the restaurant’s practices contribute to sustainable gastronomy.</a:t>
            </a:r>
          </a:p>
          <a:p>
            <a:pPr marL="342900" indent="-342900">
              <a:buFont typeface="Arial" panose="020B0604020202020204" pitchFamily="34" charset="0"/>
              <a:buChar char="•"/>
            </a:pPr>
            <a:r>
              <a:rPr lang="en-GB" sz="2400" dirty="0">
                <a:latin typeface="Raleway" pitchFamily="2" charset="0"/>
              </a:rPr>
              <a:t>Critically analyse rather than simply describe what the restaurant claims to do. Assess evidence including areas of strength and weakness and consider any associated challenges.</a:t>
            </a:r>
          </a:p>
          <a:p>
            <a:pPr marL="342900" indent="-342900">
              <a:buFont typeface="Arial" panose="020B0604020202020204" pitchFamily="34" charset="0"/>
              <a:buChar char="•"/>
            </a:pPr>
            <a:r>
              <a:rPr lang="en-GB" sz="2400" dirty="0">
                <a:latin typeface="Raleway" pitchFamily="2" charset="0"/>
              </a:rPr>
              <a:t>Examine principles and pillars of sustainable gastronomy. Assess how effectively your chosen restaurant reflects these principles in its operations.</a:t>
            </a:r>
          </a:p>
          <a:p>
            <a:pPr marL="342900" indent="-342900">
              <a:buFont typeface="Arial" panose="020B0604020202020204" pitchFamily="34" charset="0"/>
              <a:buChar char="•"/>
            </a:pPr>
            <a:r>
              <a:rPr lang="en-GB" sz="2400" dirty="0">
                <a:latin typeface="Raleway" pitchFamily="2" charset="0"/>
              </a:rPr>
              <a:t>Identify the relevant regulations and legislation businesses must follow within the sector.</a:t>
            </a:r>
          </a:p>
        </p:txBody>
      </p:sp>
    </p:spTree>
    <p:extLst>
      <p:ext uri="{BB962C8B-B14F-4D97-AF65-F5344CB8AC3E}">
        <p14:creationId xmlns:p14="http://schemas.microsoft.com/office/powerpoint/2010/main" val="896533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8CF9A-AE3F-4A07-A965-3C0704A3942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4766A2C-DB97-CFBB-C5C6-3025F02FD42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E92C06D-A2FF-317C-ED6C-591E21A2C8CA}"/>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11A53014-9106-2F99-DC4A-499206776094}"/>
              </a:ext>
            </a:extLst>
          </p:cNvPr>
          <p:cNvSpPr txBox="1"/>
          <p:nvPr/>
        </p:nvSpPr>
        <p:spPr>
          <a:xfrm>
            <a:off x="384357" y="2090172"/>
            <a:ext cx="11423286" cy="2677656"/>
          </a:xfrm>
          <a:prstGeom prst="rect">
            <a:avLst/>
          </a:prstGeom>
          <a:noFill/>
        </p:spPr>
        <p:txBody>
          <a:bodyPr wrap="square" rtlCol="0">
            <a:spAutoFit/>
          </a:bodyPr>
          <a:lstStyle/>
          <a:p>
            <a:r>
              <a:rPr lang="en-GB" sz="2400" dirty="0">
                <a:latin typeface="Raleway" pitchFamily="2" charset="0"/>
              </a:rPr>
              <a:t>Your report should:</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Examine the concept of the circular economy and its relevance to the operation of your chosen organisation.</a:t>
            </a:r>
          </a:p>
          <a:p>
            <a:pPr marL="342900" indent="-342900">
              <a:buFont typeface="Arial" panose="020B0604020202020204" pitchFamily="34" charset="0"/>
              <a:buChar char="•"/>
            </a:pPr>
            <a:r>
              <a:rPr lang="en-GB" sz="2400" dirty="0">
                <a:latin typeface="Raleway" pitchFamily="2" charset="0"/>
              </a:rPr>
              <a:t>Consider whether there is evidence of meaningful commitment to sustainability within the operations of your chosen restaurant and identify realistic opportunities for improvement.</a:t>
            </a:r>
          </a:p>
        </p:txBody>
      </p:sp>
    </p:spTree>
    <p:extLst>
      <p:ext uri="{BB962C8B-B14F-4D97-AF65-F5344CB8AC3E}">
        <p14:creationId xmlns:p14="http://schemas.microsoft.com/office/powerpoint/2010/main" val="42206194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73EF7-558E-7F33-B1EC-C653C72A15D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271DC6C-F96A-9FF3-74E6-9790484668A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C54833C-4CF5-A5FB-986E-3223841CF2DA}"/>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773ACDEB-632C-B2A8-5583-7C040DBB0074}"/>
              </a:ext>
            </a:extLst>
          </p:cNvPr>
          <p:cNvSpPr txBox="1"/>
          <p:nvPr/>
        </p:nvSpPr>
        <p:spPr>
          <a:xfrm>
            <a:off x="384357" y="913578"/>
            <a:ext cx="11423286" cy="4893647"/>
          </a:xfrm>
          <a:prstGeom prst="rect">
            <a:avLst/>
          </a:prstGeom>
          <a:noFill/>
        </p:spPr>
        <p:txBody>
          <a:bodyPr wrap="square" rtlCol="0">
            <a:spAutoFit/>
          </a:bodyPr>
          <a:lstStyle/>
          <a:p>
            <a:endParaRPr lang="en-GB" sz="2400" dirty="0">
              <a:latin typeface="Raleway" pitchFamily="2" charset="0"/>
            </a:endParaRPr>
          </a:p>
          <a:p>
            <a:r>
              <a:rPr lang="en-GB" sz="2400" dirty="0">
                <a:latin typeface="Raleway" pitchFamily="2" charset="0"/>
              </a:rPr>
              <a:t>Points for Consideration:</a:t>
            </a:r>
          </a:p>
          <a:p>
            <a:endParaRPr lang="en-GB" sz="2400" dirty="0">
              <a:latin typeface="Raleway" pitchFamily="2" charset="0"/>
            </a:endParaRPr>
          </a:p>
          <a:p>
            <a:pPr marL="342900" indent="-342900">
              <a:buFont typeface="Arial" panose="020B0604020202020204" pitchFamily="34" charset="0"/>
              <a:buChar char="•"/>
            </a:pPr>
            <a:r>
              <a:rPr lang="en-GB" sz="2000" b="1" dirty="0">
                <a:latin typeface="Raleway" pitchFamily="2" charset="0"/>
              </a:rPr>
              <a:t>Evidence-Based Analysis</a:t>
            </a:r>
            <a:r>
              <a:rPr lang="en-GB" sz="2000" dirty="0">
                <a:latin typeface="Raleway" pitchFamily="2" charset="0"/>
              </a:rPr>
              <a:t>: Support your discussion using a combination of academic research and industry evidence.</a:t>
            </a:r>
          </a:p>
          <a:p>
            <a:pPr marL="342900" indent="-342900">
              <a:buFont typeface="Arial" panose="020B0604020202020204" pitchFamily="34" charset="0"/>
              <a:buChar char="•"/>
            </a:pPr>
            <a:r>
              <a:rPr lang="en-GB" sz="2000" b="1" dirty="0">
                <a:latin typeface="Raleway" pitchFamily="2" charset="0"/>
              </a:rPr>
              <a:t>Industry Placement/Professional Experience</a:t>
            </a:r>
            <a:r>
              <a:rPr lang="en-GB" sz="2000" dirty="0">
                <a:latin typeface="Raleway" pitchFamily="2" charset="0"/>
              </a:rPr>
              <a:t>: Where relevant include observations from your placement or professional experience to demonstrate how sustainability operates in practice in the restaurant sector. Ensure you support personal observations with relevant and up to date academic sources.</a:t>
            </a:r>
          </a:p>
          <a:p>
            <a:pPr marL="342900" indent="-342900">
              <a:buFont typeface="Arial" panose="020B0604020202020204" pitchFamily="34" charset="0"/>
              <a:buChar char="•"/>
            </a:pPr>
            <a:r>
              <a:rPr lang="en-GB" sz="2000" b="1" dirty="0">
                <a:latin typeface="Raleway" pitchFamily="2" charset="0"/>
              </a:rPr>
              <a:t>Theoretical Frameworks</a:t>
            </a:r>
            <a:r>
              <a:rPr lang="en-GB" sz="2000" dirty="0">
                <a:latin typeface="Raleway" pitchFamily="2" charset="0"/>
              </a:rPr>
              <a:t>: Reference relevant sustainability models and theories within your report.</a:t>
            </a:r>
          </a:p>
          <a:p>
            <a:pPr marL="342900" indent="-342900">
              <a:buFont typeface="Arial" panose="020B0604020202020204" pitchFamily="34" charset="0"/>
              <a:buChar char="•"/>
            </a:pPr>
            <a:r>
              <a:rPr lang="en-GB" sz="2000" b="1" dirty="0">
                <a:latin typeface="Raleway" pitchFamily="2" charset="0"/>
              </a:rPr>
              <a:t>Recommendations:</a:t>
            </a:r>
            <a:r>
              <a:rPr lang="en-GB" sz="2000" dirty="0">
                <a:latin typeface="Raleway" pitchFamily="2" charset="0"/>
              </a:rPr>
              <a:t> Provide realistic, evidence-based recommendations for the future development of sustainability within your chosen restaurant. Ensure recommendations keep sustainability at the centre of the proposed improvements and respond to any identified weaknesses in your analysis.</a:t>
            </a:r>
          </a:p>
        </p:txBody>
      </p:sp>
    </p:spTree>
    <p:extLst>
      <p:ext uri="{BB962C8B-B14F-4D97-AF65-F5344CB8AC3E}">
        <p14:creationId xmlns:p14="http://schemas.microsoft.com/office/powerpoint/2010/main" val="1271198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50E33-8C78-3353-7A09-478FAF716E6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23611F2-193F-F905-F29D-CF2FE3D4FE6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7A1A3D9-A112-1601-71DE-0A9B8A0710CF}"/>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479D7E4A-CBF3-2D57-90A2-EC3BBD5FDD12}"/>
              </a:ext>
            </a:extLst>
          </p:cNvPr>
          <p:cNvSpPr txBox="1"/>
          <p:nvPr/>
        </p:nvSpPr>
        <p:spPr>
          <a:xfrm>
            <a:off x="384357" y="1351508"/>
            <a:ext cx="11423286" cy="4154984"/>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You should write in report format and include the following:</a:t>
            </a:r>
          </a:p>
          <a:p>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Title/Cover Page </a:t>
            </a:r>
            <a:r>
              <a:rPr lang="en-GB" sz="2400" dirty="0">
                <a:latin typeface="Raleway" pitchFamily="2" charset="0"/>
              </a:rPr>
              <a:t>– the title of the report, your name, module name/code, lecturer’s name.</a:t>
            </a:r>
          </a:p>
          <a:p>
            <a:pPr marL="342900" indent="-342900">
              <a:buFont typeface="Arial" panose="020B0604020202020204" pitchFamily="34" charset="0"/>
              <a:buChar char="•"/>
            </a:pPr>
            <a:r>
              <a:rPr lang="en-GB" sz="2400" b="1" dirty="0">
                <a:latin typeface="Raleway" pitchFamily="2" charset="0"/>
              </a:rPr>
              <a:t>Executive Summary (not included in word count)</a:t>
            </a:r>
          </a:p>
          <a:p>
            <a:pPr marL="342900" indent="-342900">
              <a:buFont typeface="Arial" panose="020B0604020202020204" pitchFamily="34" charset="0"/>
              <a:buChar char="•"/>
            </a:pPr>
            <a:r>
              <a:rPr lang="en-GB" sz="2400" b="1" dirty="0">
                <a:latin typeface="Raleway" pitchFamily="2" charset="0"/>
              </a:rPr>
              <a:t>Content table (not included in word count)</a:t>
            </a:r>
          </a:p>
          <a:p>
            <a:pPr marL="342900" indent="-342900">
              <a:buFont typeface="Arial" panose="020B0604020202020204" pitchFamily="34" charset="0"/>
              <a:buChar char="•"/>
            </a:pPr>
            <a:r>
              <a:rPr lang="en-GB" sz="2400" b="1" dirty="0">
                <a:latin typeface="Raleway" pitchFamily="2" charset="0"/>
              </a:rPr>
              <a:t>Introduction (approx. 200 words) </a:t>
            </a:r>
            <a:r>
              <a:rPr lang="en-GB" sz="2400" dirty="0">
                <a:latin typeface="Raleway" pitchFamily="2" charset="0"/>
              </a:rPr>
              <a:t>– briefly introduce the chosen restaurant, explain why sustainability is relevant to this organisation and the restaurant industry and outline the key areas that will be analysed throughout the report.</a:t>
            </a:r>
          </a:p>
        </p:txBody>
      </p:sp>
    </p:spTree>
    <p:extLst>
      <p:ext uri="{BB962C8B-B14F-4D97-AF65-F5344CB8AC3E}">
        <p14:creationId xmlns:p14="http://schemas.microsoft.com/office/powerpoint/2010/main" val="934364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D6E74-6EF3-0514-EBB3-3E7DD7EECC3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95B352A-8E45-EAF8-8AD4-C6D4BEB1EB1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0AE98014-906F-17F4-6330-481CE81E1DC3}"/>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DA8862ED-AB5E-C838-2862-6AB0AC4746AD}"/>
              </a:ext>
            </a:extLst>
          </p:cNvPr>
          <p:cNvSpPr txBox="1"/>
          <p:nvPr/>
        </p:nvSpPr>
        <p:spPr>
          <a:xfrm>
            <a:off x="384357" y="1351508"/>
            <a:ext cx="11423286" cy="4154984"/>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You should write in report format and include the following:</a:t>
            </a:r>
          </a:p>
          <a:p>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Main Body (including all subheadings, approx. 1400 words) </a:t>
            </a:r>
            <a:r>
              <a:rPr lang="en-GB" sz="2400" dirty="0">
                <a:latin typeface="Raleway" pitchFamily="2" charset="0"/>
              </a:rPr>
              <a:t>– organise your analysis with appropriate subheadings and refer to the guidance of what your report should include and the points for consideration for direction and guidance.</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Conclusion (approx. 200 words) </a:t>
            </a:r>
            <a:r>
              <a:rPr lang="en-GB" sz="2400" dirty="0">
                <a:latin typeface="Raleway" pitchFamily="2" charset="0"/>
              </a:rPr>
              <a:t>– summarise the key findings and reflect on the extent to which sustainability is integrated into the organisation’s operations. Do not introduce any new material in this section.</a:t>
            </a:r>
          </a:p>
        </p:txBody>
      </p:sp>
    </p:spTree>
    <p:extLst>
      <p:ext uri="{BB962C8B-B14F-4D97-AF65-F5344CB8AC3E}">
        <p14:creationId xmlns:p14="http://schemas.microsoft.com/office/powerpoint/2010/main" val="2113227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DD1DB-D5F0-912A-5639-A83C1F7F8D5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5B95B87-D8ED-9AE1-2E4A-1AB222E509E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416AAF6-8646-8B7F-29E5-C7C06CBA9C59}"/>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EF4910F6-CCA6-676E-A7CB-150841E78C0E}"/>
              </a:ext>
            </a:extLst>
          </p:cNvPr>
          <p:cNvSpPr txBox="1"/>
          <p:nvPr/>
        </p:nvSpPr>
        <p:spPr>
          <a:xfrm>
            <a:off x="384357" y="1351508"/>
            <a:ext cx="11423286" cy="4154984"/>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You should write in report format and include the following:</a:t>
            </a:r>
          </a:p>
          <a:p>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Recommendations (approx. 200 words) </a:t>
            </a:r>
            <a:r>
              <a:rPr lang="en-GB" sz="2400" dirty="0">
                <a:latin typeface="Raleway" pitchFamily="2" charset="0"/>
              </a:rPr>
              <a:t>– discuss realistic and practical recommendations based directly on your case study analysis findings. Support your suggestions with evidence that demonstrates clear links to your main body analysis.</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Reference List </a:t>
            </a:r>
            <a:r>
              <a:rPr lang="en-GB" sz="2400" dirty="0">
                <a:latin typeface="Raleway" pitchFamily="2" charset="0"/>
              </a:rPr>
              <a:t>– you must include in-text citations, along with a Reference List that conforms to UWTSD’s Harvard Referencing Guide (available on Moodle). A minimum of 20 references is required.</a:t>
            </a:r>
          </a:p>
        </p:txBody>
      </p:sp>
    </p:spTree>
    <p:extLst>
      <p:ext uri="{BB962C8B-B14F-4D97-AF65-F5344CB8AC3E}">
        <p14:creationId xmlns:p14="http://schemas.microsoft.com/office/powerpoint/2010/main" val="3574751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24AD8-C921-E3C2-3396-A783E6CFD5F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8FAC1B3-831A-F9A9-26FF-E24FFC0A5EC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B15F2A1-57C5-F904-1204-C33CF0F6F129}"/>
              </a:ext>
            </a:extLst>
          </p:cNvPr>
          <p:cNvSpPr txBox="1"/>
          <p:nvPr/>
        </p:nvSpPr>
        <p:spPr>
          <a:xfrm>
            <a:off x="384357" y="267247"/>
            <a:ext cx="1142328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Raleway" pitchFamily="2" charset="0"/>
              </a:rPr>
              <a:t>Assessment 2 – Report – 2000 words (+/- 10%)</a:t>
            </a:r>
          </a:p>
        </p:txBody>
      </p:sp>
      <p:sp>
        <p:nvSpPr>
          <p:cNvPr id="10" name="TextBox 9">
            <a:extLst>
              <a:ext uri="{FF2B5EF4-FFF2-40B4-BE49-F238E27FC236}">
                <a16:creationId xmlns:a16="http://schemas.microsoft.com/office/drawing/2014/main" id="{39FEF4C4-F1F1-8951-74BF-2EDEDB9E28CC}"/>
              </a:ext>
            </a:extLst>
          </p:cNvPr>
          <p:cNvSpPr txBox="1"/>
          <p:nvPr/>
        </p:nvSpPr>
        <p:spPr>
          <a:xfrm>
            <a:off x="384357" y="2090172"/>
            <a:ext cx="11423286" cy="2677656"/>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Microsoft Word settings:</a:t>
            </a:r>
          </a:p>
          <a:p>
            <a:endParaRPr lang="en-GB" sz="2400" b="1" dirty="0">
              <a:latin typeface="Raleway" pitchFamily="2" charset="0"/>
            </a:endParaRPr>
          </a:p>
          <a:p>
            <a:r>
              <a:rPr lang="en-GB" sz="2400" dirty="0">
                <a:latin typeface="Raleway" pitchFamily="2" charset="0"/>
              </a:rPr>
              <a:t>Please use:</a:t>
            </a:r>
          </a:p>
          <a:p>
            <a:endParaRPr lang="en-GB" sz="2400" b="1" dirty="0">
              <a:latin typeface="Raleway" pitchFamily="2" charset="0"/>
            </a:endParaRPr>
          </a:p>
          <a:p>
            <a:pPr marL="342900" indent="-342900">
              <a:buFont typeface="Arial" panose="020B0604020202020204" pitchFamily="34" charset="0"/>
              <a:buChar char="•"/>
            </a:pPr>
            <a:r>
              <a:rPr lang="en-GB" sz="2400" dirty="0">
                <a:latin typeface="Raleway" pitchFamily="2" charset="0"/>
              </a:rPr>
              <a:t>Arial, Calibri or Times New Roman Font, point size 12</a:t>
            </a:r>
          </a:p>
          <a:p>
            <a:pPr marL="342900" indent="-342900">
              <a:buFont typeface="Arial" panose="020B0604020202020204" pitchFamily="34" charset="0"/>
              <a:buChar char="•"/>
            </a:pPr>
            <a:r>
              <a:rPr lang="en-GB" sz="2400" dirty="0">
                <a:latin typeface="Raleway" pitchFamily="2" charset="0"/>
              </a:rPr>
              <a:t>1.5-line spacing and justified text</a:t>
            </a:r>
          </a:p>
        </p:txBody>
      </p:sp>
    </p:spTree>
    <p:extLst>
      <p:ext uri="{BB962C8B-B14F-4D97-AF65-F5344CB8AC3E}">
        <p14:creationId xmlns:p14="http://schemas.microsoft.com/office/powerpoint/2010/main" val="2236500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D265E-A480-6655-34F8-CF28A09C5FD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7732529-7E45-3738-A1A8-BA57F4154D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04035CE-9F44-6F4F-6471-C2B9639E35E9}"/>
              </a:ext>
            </a:extLst>
          </p:cNvPr>
          <p:cNvSpPr txBox="1"/>
          <p:nvPr/>
        </p:nvSpPr>
        <p:spPr>
          <a:xfrm>
            <a:off x="384357" y="189000"/>
            <a:ext cx="1142328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Submission</a:t>
            </a:r>
          </a:p>
        </p:txBody>
      </p:sp>
      <p:sp>
        <p:nvSpPr>
          <p:cNvPr id="10" name="TextBox 9">
            <a:extLst>
              <a:ext uri="{FF2B5EF4-FFF2-40B4-BE49-F238E27FC236}">
                <a16:creationId xmlns:a16="http://schemas.microsoft.com/office/drawing/2014/main" id="{1952B388-0CA6-334F-C991-D28B10700E87}"/>
              </a:ext>
            </a:extLst>
          </p:cNvPr>
          <p:cNvSpPr txBox="1"/>
          <p:nvPr/>
        </p:nvSpPr>
        <p:spPr>
          <a:xfrm>
            <a:off x="384357" y="1720840"/>
            <a:ext cx="11423286" cy="3416320"/>
          </a:xfrm>
          <a:prstGeom prst="rect">
            <a:avLst/>
          </a:prstGeom>
          <a:noFill/>
        </p:spPr>
        <p:txBody>
          <a:bodyPr wrap="square" rtlCol="0">
            <a:spAutoFit/>
          </a:bodyPr>
          <a:lstStyle/>
          <a:p>
            <a:r>
              <a:rPr lang="en-GB" sz="2400" dirty="0">
                <a:latin typeface="Raleway" pitchFamily="2" charset="0"/>
              </a:rPr>
              <a:t>Submission File Name should be as follows:</a:t>
            </a:r>
          </a:p>
          <a:p>
            <a:endParaRPr lang="en-GB" sz="2400" dirty="0">
              <a:latin typeface="Raleway" pitchFamily="2" charset="0"/>
            </a:endParaRPr>
          </a:p>
          <a:p>
            <a:r>
              <a:rPr lang="en-GB" sz="2400" b="1" dirty="0">
                <a:solidFill>
                  <a:srgbClr val="FF0000"/>
                </a:solidFill>
                <a:latin typeface="Raleway" pitchFamily="2" charset="0"/>
              </a:rPr>
              <a:t>First </a:t>
            </a:r>
            <a:r>
              <a:rPr lang="en-GB" sz="2400" b="1" dirty="0" err="1">
                <a:solidFill>
                  <a:srgbClr val="FF0000"/>
                </a:solidFill>
                <a:latin typeface="Raleway" pitchFamily="2" charset="0"/>
              </a:rPr>
              <a:t>Name_Last</a:t>
            </a:r>
            <a:r>
              <a:rPr lang="en-GB" sz="2400" b="1" dirty="0">
                <a:solidFill>
                  <a:srgbClr val="FF0000"/>
                </a:solidFill>
                <a:latin typeface="Raleway" pitchFamily="2" charset="0"/>
              </a:rPr>
              <a:t> </a:t>
            </a:r>
            <a:r>
              <a:rPr lang="en-GB" sz="2400" b="1" dirty="0" err="1">
                <a:solidFill>
                  <a:srgbClr val="FF0000"/>
                </a:solidFill>
                <a:latin typeface="Raleway" pitchFamily="2" charset="0"/>
              </a:rPr>
              <a:t>Name_Student</a:t>
            </a:r>
            <a:r>
              <a:rPr lang="en-GB" sz="2400" b="1" dirty="0">
                <a:solidFill>
                  <a:srgbClr val="FF0000"/>
                </a:solidFill>
                <a:latin typeface="Raleway" pitchFamily="2" charset="0"/>
              </a:rPr>
              <a:t> Number</a:t>
            </a:r>
          </a:p>
          <a:p>
            <a:endParaRPr lang="en-GB" sz="2400" dirty="0">
              <a:latin typeface="Raleway" pitchFamily="2" charset="0"/>
            </a:endParaRPr>
          </a:p>
          <a:p>
            <a:r>
              <a:rPr lang="en-GB" sz="2400" dirty="0">
                <a:latin typeface="Raleway" pitchFamily="2" charset="0"/>
              </a:rPr>
              <a:t>Late submission of the assignment will result in a late penalty mark.</a:t>
            </a:r>
          </a:p>
          <a:p>
            <a:endParaRPr lang="en-GB" sz="2400" dirty="0">
              <a:latin typeface="Raleway" pitchFamily="2" charset="0"/>
            </a:endParaRPr>
          </a:p>
          <a:p>
            <a:r>
              <a:rPr lang="en-GB" sz="2400" dirty="0">
                <a:latin typeface="Raleway" pitchFamily="2" charset="0"/>
              </a:rPr>
              <a:t>Penalties for late submission: </a:t>
            </a:r>
            <a:r>
              <a:rPr lang="en-GB" sz="2400" b="1" dirty="0">
                <a:solidFill>
                  <a:srgbClr val="FF0000"/>
                </a:solidFill>
                <a:latin typeface="Raleway" pitchFamily="2" charset="0"/>
              </a:rPr>
              <a:t>Up to one week late, maximum mark of 40%. Over one week late, 0%.</a:t>
            </a:r>
            <a:r>
              <a:rPr lang="en-GB" sz="2400" dirty="0">
                <a:latin typeface="Raleway" pitchFamily="2" charset="0"/>
              </a:rPr>
              <a:t> Only the Extenuating Circumstances Panel may approve a change to submission dates.</a:t>
            </a:r>
          </a:p>
        </p:txBody>
      </p:sp>
    </p:spTree>
    <p:extLst>
      <p:ext uri="{BB962C8B-B14F-4D97-AF65-F5344CB8AC3E}">
        <p14:creationId xmlns:p14="http://schemas.microsoft.com/office/powerpoint/2010/main" val="1645900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755F4-DAC4-BCA3-2230-B386AAC341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5E2A17-1601-9476-E65D-C8857BAC512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3F834A8-AB80-FA82-6C36-3DF00250A9F4}"/>
              </a:ext>
            </a:extLst>
          </p:cNvPr>
          <p:cNvSpPr txBox="1"/>
          <p:nvPr/>
        </p:nvSpPr>
        <p:spPr>
          <a:xfrm>
            <a:off x="384357" y="93307"/>
            <a:ext cx="11423286"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Guidance for Students in the Completion of Tasks</a:t>
            </a:r>
          </a:p>
        </p:txBody>
      </p:sp>
      <p:sp>
        <p:nvSpPr>
          <p:cNvPr id="10" name="TextBox 9">
            <a:extLst>
              <a:ext uri="{FF2B5EF4-FFF2-40B4-BE49-F238E27FC236}">
                <a16:creationId xmlns:a16="http://schemas.microsoft.com/office/drawing/2014/main" id="{CDDF237A-C23C-6B43-08D3-E22E2D5D4958}"/>
              </a:ext>
            </a:extLst>
          </p:cNvPr>
          <p:cNvSpPr txBox="1"/>
          <p:nvPr/>
        </p:nvSpPr>
        <p:spPr>
          <a:xfrm>
            <a:off x="384357" y="1683357"/>
            <a:ext cx="6101503" cy="4278094"/>
          </a:xfrm>
          <a:prstGeom prst="rect">
            <a:avLst/>
          </a:prstGeom>
          <a:noFill/>
        </p:spPr>
        <p:txBody>
          <a:bodyPr wrap="square" rtlCol="0">
            <a:spAutoFit/>
          </a:bodyPr>
          <a:lstStyle/>
          <a:p>
            <a:r>
              <a:rPr lang="en-GB" dirty="0">
                <a:latin typeface="Raleway" pitchFamily="2" charset="0"/>
              </a:rPr>
              <a:t>Do not overlook this section of the module handbook!</a:t>
            </a:r>
          </a:p>
          <a:p>
            <a:endParaRPr lang="en-GB" dirty="0">
              <a:latin typeface="Raleway" pitchFamily="2" charset="0"/>
            </a:endParaRPr>
          </a:p>
          <a:p>
            <a:r>
              <a:rPr lang="en-GB" dirty="0">
                <a:latin typeface="Raleway" pitchFamily="2" charset="0"/>
              </a:rPr>
              <a:t>Familiarise yourself with the ‘Specific to this assignment’ sections – this is where I will be looking when awarding marks. You will increase your marks by ensuring you include these aspects!</a:t>
            </a:r>
          </a:p>
          <a:p>
            <a:endParaRPr lang="en-GB" dirty="0">
              <a:latin typeface="Raleway" pitchFamily="2" charset="0"/>
            </a:endParaRPr>
          </a:p>
          <a:p>
            <a:r>
              <a:rPr lang="en-GB" dirty="0">
                <a:latin typeface="Raleway" pitchFamily="2" charset="0"/>
              </a:rPr>
              <a:t>E.g. Engagement with Literature Skills (component 2): The work should contain at least </a:t>
            </a:r>
            <a:r>
              <a:rPr lang="en-GB" b="1" dirty="0">
                <a:latin typeface="Raleway" pitchFamily="2" charset="0"/>
              </a:rPr>
              <a:t>20 academic references</a:t>
            </a:r>
            <a:r>
              <a:rPr lang="en-GB" dirty="0">
                <a:latin typeface="Raleway" pitchFamily="2" charset="0"/>
              </a:rPr>
              <a:t> in support of your work from a variety of valid and reliable sources. A reference list should be provided using UWTSD’s Harvard referencing conventions. Access relevant and current data from your chosen destination.</a:t>
            </a:r>
          </a:p>
          <a:p>
            <a:endParaRPr lang="en-GB" sz="2000" b="1" dirty="0">
              <a:latin typeface="Raleway" pitchFamily="2" charset="0"/>
            </a:endParaRPr>
          </a:p>
        </p:txBody>
      </p:sp>
      <p:pic>
        <p:nvPicPr>
          <p:cNvPr id="3" name="Picture 2">
            <a:extLst>
              <a:ext uri="{FF2B5EF4-FFF2-40B4-BE49-F238E27FC236}">
                <a16:creationId xmlns:a16="http://schemas.microsoft.com/office/drawing/2014/main" id="{6E9399DB-071C-E623-3C8B-F0E6128D6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87610" y="2091031"/>
            <a:ext cx="4469108" cy="3462747"/>
          </a:xfrm>
          <a:prstGeom prst="rect">
            <a:avLst/>
          </a:prstGeom>
        </p:spPr>
      </p:pic>
    </p:spTree>
    <p:extLst>
      <p:ext uri="{BB962C8B-B14F-4D97-AF65-F5344CB8AC3E}">
        <p14:creationId xmlns:p14="http://schemas.microsoft.com/office/powerpoint/2010/main" val="3219671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5DBB9-C5E3-88B3-6DE0-3067377524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E8AB0DB-8F14-971A-1293-B38FE35B1CA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1502A18-4ECE-A6A8-49A2-978C5183C27E}"/>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Student Support and Wellbeing</a:t>
            </a:r>
          </a:p>
        </p:txBody>
      </p:sp>
      <p:sp>
        <p:nvSpPr>
          <p:cNvPr id="8" name="TextBox 7">
            <a:extLst>
              <a:ext uri="{FF2B5EF4-FFF2-40B4-BE49-F238E27FC236}">
                <a16:creationId xmlns:a16="http://schemas.microsoft.com/office/drawing/2014/main" id="{0FF66A33-7354-9423-FD11-7B971F987105}"/>
              </a:ext>
            </a:extLst>
          </p:cNvPr>
          <p:cNvSpPr txBox="1"/>
          <p:nvPr/>
        </p:nvSpPr>
        <p:spPr>
          <a:xfrm>
            <a:off x="384357" y="1597729"/>
            <a:ext cx="5564372" cy="3662541"/>
          </a:xfrm>
          <a:prstGeom prst="rect">
            <a:avLst/>
          </a:prstGeom>
          <a:noFill/>
        </p:spPr>
        <p:txBody>
          <a:bodyPr wrap="square" rtlCol="0">
            <a:spAutoFit/>
          </a:bodyPr>
          <a:lstStyle/>
          <a:p>
            <a:pPr marL="571500" indent="-571500">
              <a:buFont typeface="Wingdings" panose="05000000000000000000" pitchFamily="2" charset="2"/>
              <a:buChar char="ü"/>
            </a:pPr>
            <a:r>
              <a:rPr lang="en-GB" sz="2800" b="1" dirty="0">
                <a:solidFill>
                  <a:schemeClr val="accent6"/>
                </a:solidFill>
                <a:latin typeface="Raleway" pitchFamily="2" charset="0"/>
              </a:rPr>
              <a:t>Wellbeing Support</a:t>
            </a:r>
          </a:p>
          <a:p>
            <a:pPr marL="571500" indent="-571500">
              <a:buFont typeface="Wingdings" panose="05000000000000000000" pitchFamily="2" charset="2"/>
              <a:buChar char="ü"/>
            </a:pPr>
            <a:r>
              <a:rPr lang="en-GB" sz="2800" b="1" dirty="0">
                <a:solidFill>
                  <a:schemeClr val="accent6"/>
                </a:solidFill>
                <a:latin typeface="Raleway" pitchFamily="2" charset="0"/>
              </a:rPr>
              <a:t>Money Support</a:t>
            </a:r>
          </a:p>
          <a:p>
            <a:pPr marL="571500" indent="-571500">
              <a:buFont typeface="Wingdings" panose="05000000000000000000" pitchFamily="2" charset="2"/>
              <a:buChar char="ü"/>
            </a:pPr>
            <a:r>
              <a:rPr lang="en-GB" sz="2800" b="1" dirty="0">
                <a:solidFill>
                  <a:schemeClr val="accent6"/>
                </a:solidFill>
                <a:latin typeface="Raleway" pitchFamily="2" charset="0"/>
              </a:rPr>
              <a:t>Library &amp; Learning Resources</a:t>
            </a:r>
          </a:p>
          <a:p>
            <a:pPr marL="571500" indent="-571500">
              <a:buFont typeface="Wingdings" panose="05000000000000000000" pitchFamily="2" charset="2"/>
              <a:buChar char="ü"/>
            </a:pPr>
            <a:r>
              <a:rPr lang="en-GB" sz="2800" b="1" dirty="0">
                <a:solidFill>
                  <a:schemeClr val="accent6"/>
                </a:solidFill>
                <a:latin typeface="Raleway" pitchFamily="2" charset="0"/>
              </a:rPr>
              <a:t>Learning Support</a:t>
            </a:r>
          </a:p>
          <a:p>
            <a:pPr marL="571500" indent="-571500">
              <a:buFont typeface="Wingdings" panose="05000000000000000000" pitchFamily="2" charset="2"/>
              <a:buChar char="ü"/>
            </a:pPr>
            <a:r>
              <a:rPr lang="en-GB" sz="2800" b="1" dirty="0">
                <a:solidFill>
                  <a:schemeClr val="accent6"/>
                </a:solidFill>
                <a:latin typeface="Raleway" pitchFamily="2" charset="0"/>
              </a:rPr>
              <a:t>Disability Support</a:t>
            </a:r>
          </a:p>
          <a:p>
            <a:pPr marL="571500" indent="-571500">
              <a:buFont typeface="Wingdings" panose="05000000000000000000" pitchFamily="2" charset="2"/>
              <a:buChar char="ü"/>
            </a:pPr>
            <a:r>
              <a:rPr lang="en-GB" sz="2800" b="1" dirty="0">
                <a:solidFill>
                  <a:schemeClr val="accent6"/>
                </a:solidFill>
                <a:latin typeface="Raleway" pitchFamily="2" charset="0"/>
              </a:rPr>
              <a:t>Student Hwb</a:t>
            </a:r>
          </a:p>
          <a:p>
            <a:pPr marL="571500" indent="-571500">
              <a:buFont typeface="Wingdings" panose="05000000000000000000" pitchFamily="2" charset="2"/>
              <a:buChar char="ü"/>
            </a:pPr>
            <a:r>
              <a:rPr lang="en-GB" sz="2800" b="1" dirty="0">
                <a:solidFill>
                  <a:schemeClr val="accent6"/>
                </a:solidFill>
                <a:latin typeface="Raleway" pitchFamily="2" charset="0"/>
              </a:rPr>
              <a:t>Careers Service</a:t>
            </a:r>
            <a:endParaRPr lang="en-GB" sz="3600" b="1" dirty="0">
              <a:solidFill>
                <a:schemeClr val="accent6"/>
              </a:solidFill>
              <a:latin typeface="Raleway" pitchFamily="2" charset="0"/>
            </a:endParaRPr>
          </a:p>
        </p:txBody>
      </p:sp>
      <p:sp>
        <p:nvSpPr>
          <p:cNvPr id="2" name="TextBox 1">
            <a:extLst>
              <a:ext uri="{FF2B5EF4-FFF2-40B4-BE49-F238E27FC236}">
                <a16:creationId xmlns:a16="http://schemas.microsoft.com/office/drawing/2014/main" id="{EBBB5C66-E744-3667-A9BA-15F724C2C94E}"/>
              </a:ext>
            </a:extLst>
          </p:cNvPr>
          <p:cNvSpPr txBox="1"/>
          <p:nvPr/>
        </p:nvSpPr>
        <p:spPr>
          <a:xfrm>
            <a:off x="6624084" y="1690577"/>
            <a:ext cx="4412511" cy="2246769"/>
          </a:xfrm>
          <a:prstGeom prst="rect">
            <a:avLst/>
          </a:prstGeom>
          <a:noFill/>
        </p:spPr>
        <p:txBody>
          <a:bodyPr wrap="square" rtlCol="0">
            <a:spAutoFit/>
          </a:bodyPr>
          <a:lstStyle/>
          <a:p>
            <a:pPr marL="285750" indent="-285750">
              <a:buFont typeface="Wingdings" panose="05000000000000000000" pitchFamily="2" charset="2"/>
              <a:buChar char="ü"/>
            </a:pPr>
            <a:r>
              <a:rPr lang="en-GB" sz="2800" b="1" dirty="0">
                <a:solidFill>
                  <a:schemeClr val="accent6"/>
                </a:solidFill>
                <a:latin typeface="Raleway" pitchFamily="2" charset="0"/>
              </a:rPr>
              <a:t>Students Union</a:t>
            </a:r>
          </a:p>
          <a:p>
            <a:pPr marL="285750" indent="-285750">
              <a:buFont typeface="Wingdings" panose="05000000000000000000" pitchFamily="2" charset="2"/>
              <a:buChar char="ü"/>
            </a:pPr>
            <a:r>
              <a:rPr lang="en-GB" sz="2800" b="1" dirty="0">
                <a:solidFill>
                  <a:schemeClr val="accent6"/>
                </a:solidFill>
                <a:latin typeface="Raleway" pitchFamily="2" charset="0"/>
              </a:rPr>
              <a:t>Student Ambassadors</a:t>
            </a:r>
          </a:p>
          <a:p>
            <a:pPr marL="285750" indent="-285750">
              <a:buFont typeface="Wingdings" panose="05000000000000000000" pitchFamily="2" charset="2"/>
              <a:buChar char="ü"/>
            </a:pPr>
            <a:r>
              <a:rPr lang="en-GB" sz="2800" b="1" dirty="0">
                <a:solidFill>
                  <a:schemeClr val="accent6"/>
                </a:solidFill>
                <a:latin typeface="Raleway" pitchFamily="2" charset="0"/>
              </a:rPr>
              <a:t>Faith &amp; Spirituality</a:t>
            </a:r>
          </a:p>
          <a:p>
            <a:pPr marL="285750" indent="-285750">
              <a:buFont typeface="Wingdings" panose="05000000000000000000" pitchFamily="2" charset="2"/>
              <a:buChar char="ü"/>
            </a:pPr>
            <a:r>
              <a:rPr lang="en-GB" sz="2800" b="1" dirty="0">
                <a:solidFill>
                  <a:schemeClr val="accent6"/>
                </a:solidFill>
                <a:latin typeface="Raleway" pitchFamily="2" charset="0"/>
              </a:rPr>
              <a:t>Reporting to the University</a:t>
            </a:r>
          </a:p>
        </p:txBody>
      </p:sp>
      <p:sp>
        <p:nvSpPr>
          <p:cNvPr id="5" name="TextBox 4">
            <a:extLst>
              <a:ext uri="{FF2B5EF4-FFF2-40B4-BE49-F238E27FC236}">
                <a16:creationId xmlns:a16="http://schemas.microsoft.com/office/drawing/2014/main" id="{A9A728D6-BBDC-EB53-60CF-E57D5F0BAAB3}"/>
              </a:ext>
            </a:extLst>
          </p:cNvPr>
          <p:cNvSpPr txBox="1"/>
          <p:nvPr/>
        </p:nvSpPr>
        <p:spPr>
          <a:xfrm>
            <a:off x="5462477" y="4611976"/>
            <a:ext cx="6097772" cy="707886"/>
          </a:xfrm>
          <a:prstGeom prst="rect">
            <a:avLst/>
          </a:prstGeom>
          <a:noFill/>
        </p:spPr>
        <p:txBody>
          <a:bodyPr wrap="square">
            <a:spAutoFit/>
          </a:bodyPr>
          <a:lstStyle/>
          <a:p>
            <a:r>
              <a:rPr lang="en-GB" sz="2000" dirty="0">
                <a:latin typeface="Raleway" pitchFamily="2" charset="0"/>
                <a:hlinkClick r:id="rId3"/>
              </a:rPr>
              <a:t>Student Support and Wellbeing | University of Wales Trinity Saint David</a:t>
            </a:r>
            <a:endParaRPr lang="en-GB" sz="2000" dirty="0">
              <a:latin typeface="Raleway" pitchFamily="2" charset="0"/>
            </a:endParaRPr>
          </a:p>
        </p:txBody>
      </p:sp>
    </p:spTree>
    <p:extLst>
      <p:ext uri="{BB962C8B-B14F-4D97-AF65-F5344CB8AC3E}">
        <p14:creationId xmlns:p14="http://schemas.microsoft.com/office/powerpoint/2010/main" val="30144032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95F71-1E35-A4D5-4B86-3C09F6E603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4C082E8-B80A-060B-98F6-6C3EB11467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E538598-9872-1411-17DF-C60CFCCFA62B}"/>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Important dates</a:t>
            </a:r>
          </a:p>
        </p:txBody>
      </p:sp>
      <p:sp>
        <p:nvSpPr>
          <p:cNvPr id="8" name="TextBox 7">
            <a:extLst>
              <a:ext uri="{FF2B5EF4-FFF2-40B4-BE49-F238E27FC236}">
                <a16:creationId xmlns:a16="http://schemas.microsoft.com/office/drawing/2014/main" id="{A9266950-F06F-79A2-E531-6F73A1E689DE}"/>
              </a:ext>
            </a:extLst>
          </p:cNvPr>
          <p:cNvSpPr txBox="1"/>
          <p:nvPr/>
        </p:nvSpPr>
        <p:spPr>
          <a:xfrm>
            <a:off x="384357" y="1720839"/>
            <a:ext cx="6140760" cy="3416320"/>
          </a:xfrm>
          <a:prstGeom prst="rect">
            <a:avLst/>
          </a:prstGeom>
          <a:noFill/>
        </p:spPr>
        <p:txBody>
          <a:bodyPr wrap="square" rtlCol="0">
            <a:spAutoFit/>
          </a:bodyPr>
          <a:lstStyle/>
          <a:p>
            <a:r>
              <a:rPr lang="en-GB" sz="3600" b="1" dirty="0">
                <a:solidFill>
                  <a:schemeClr val="accent6"/>
                </a:solidFill>
                <a:latin typeface="Raleway" pitchFamily="2" charset="0"/>
              </a:rPr>
              <a:t>No classes:</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Reading Week: w/c 26/10</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Christmas Break: w/c 14/12, 21/12, 28/12, 04/01</a:t>
            </a:r>
          </a:p>
        </p:txBody>
      </p:sp>
      <p:pic>
        <p:nvPicPr>
          <p:cNvPr id="10" name="Picture 9" descr="Coloured pins pinned on a calendar">
            <a:extLst>
              <a:ext uri="{FF2B5EF4-FFF2-40B4-BE49-F238E27FC236}">
                <a16:creationId xmlns:a16="http://schemas.microsoft.com/office/drawing/2014/main" id="{541F8FAF-86E4-D838-DC03-A4E0028BC1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410" y="1763608"/>
            <a:ext cx="4994233" cy="3330781"/>
          </a:xfrm>
          <a:prstGeom prst="rect">
            <a:avLst/>
          </a:prstGeom>
        </p:spPr>
      </p:pic>
    </p:spTree>
    <p:extLst>
      <p:ext uri="{BB962C8B-B14F-4D97-AF65-F5344CB8AC3E}">
        <p14:creationId xmlns:p14="http://schemas.microsoft.com/office/powerpoint/2010/main" val="506792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4B018-F14B-4EBD-8093-86C335738787}"/>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A8892569-A9A8-F1D3-F8DF-F624BF4DB5CC}"/>
              </a:ext>
            </a:extLst>
          </p:cNvPr>
          <p:cNvSpPr txBox="1"/>
          <p:nvPr/>
        </p:nvSpPr>
        <p:spPr>
          <a:xfrm>
            <a:off x="427377" y="2642387"/>
            <a:ext cx="6783478" cy="1015663"/>
          </a:xfrm>
          <a:prstGeom prst="rect">
            <a:avLst/>
          </a:prstGeom>
          <a:noFill/>
        </p:spPr>
        <p:txBody>
          <a:bodyPr wrap="square" rtlCol="0">
            <a:spAutoFit/>
          </a:bodyPr>
          <a:lstStyle/>
          <a:p>
            <a:r>
              <a:rPr lang="en-GB" sz="6000" dirty="0">
                <a:latin typeface="Raleway" pitchFamily="2" charset="0"/>
              </a:rPr>
              <a:t>Content Overview</a:t>
            </a:r>
          </a:p>
        </p:txBody>
      </p:sp>
      <p:pic>
        <p:nvPicPr>
          <p:cNvPr id="3" name="Picture 2">
            <a:extLst>
              <a:ext uri="{FF2B5EF4-FFF2-40B4-BE49-F238E27FC236}">
                <a16:creationId xmlns:a16="http://schemas.microsoft.com/office/drawing/2014/main" id="{18454F53-1D86-736E-7CC5-C4E272B5ED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9" name="Picture 8">
            <a:extLst>
              <a:ext uri="{FF2B5EF4-FFF2-40B4-BE49-F238E27FC236}">
                <a16:creationId xmlns:a16="http://schemas.microsoft.com/office/drawing/2014/main" id="{72DCA9DF-8873-92C7-633A-06F28813557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21931" y="1652299"/>
            <a:ext cx="3553401" cy="3553401"/>
          </a:xfrm>
          <a:prstGeom prst="rect">
            <a:avLst/>
          </a:prstGeom>
        </p:spPr>
      </p:pic>
      <p:pic>
        <p:nvPicPr>
          <p:cNvPr id="11" name="Picture 10">
            <a:extLst>
              <a:ext uri="{FF2B5EF4-FFF2-40B4-BE49-F238E27FC236}">
                <a16:creationId xmlns:a16="http://schemas.microsoft.com/office/drawing/2014/main" id="{A1798A86-2302-8AE4-B0E0-F8F363A5AF0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4115276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E7B88-32BE-8EB7-51A8-D6FF9C4627F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AAB7460-F6E6-E047-40E0-102D838F7F2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026F0301-0E61-D4DD-EA9D-8A2DC0EDAED5}"/>
              </a:ext>
            </a:extLst>
          </p:cNvPr>
          <p:cNvSpPr txBox="1"/>
          <p:nvPr/>
        </p:nvSpPr>
        <p:spPr>
          <a:xfrm>
            <a:off x="545804" y="582067"/>
            <a:ext cx="11100391" cy="4832092"/>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1:</a:t>
            </a:r>
            <a:r>
              <a:rPr lang="en-GB" sz="2800" dirty="0">
                <a:solidFill>
                  <a:schemeClr val="accent6"/>
                </a:solidFill>
                <a:latin typeface="Raleway" pitchFamily="2" charset="0"/>
              </a:rPr>
              <a:t> </a:t>
            </a:r>
            <a:r>
              <a:rPr lang="en-GB" sz="2800" dirty="0">
                <a:latin typeface="Raleway" pitchFamily="2" charset="0"/>
              </a:rPr>
              <a:t>Introduction to module.</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2: </a:t>
            </a:r>
            <a:r>
              <a:rPr lang="en-GB" sz="2800" dirty="0">
                <a:latin typeface="Raleway" pitchFamily="2" charset="0"/>
              </a:rPr>
              <a:t>Sustainable Hospitality: definitions/history/changing consumer wants &amp; needs/principles &amp; pillars of sustainability/key global policies.</a:t>
            </a:r>
            <a:endParaRPr lang="en-GB" sz="2800" b="1" dirty="0">
              <a:solidFill>
                <a:schemeClr val="accent6"/>
              </a:solidFill>
              <a:latin typeface="Raleway" pitchFamily="2" charset="0"/>
            </a:endParaRP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3: CSR &amp; Ethical Business Practice: </a:t>
            </a:r>
            <a:r>
              <a:rPr lang="en-GB" sz="2800" dirty="0">
                <a:latin typeface="Raleway" pitchFamily="2" charset="0"/>
              </a:rPr>
              <a:t>responsible leadership/inspiring sustainability &amp; CSR/the changing world &amp; evolution of CSR. Business Ethics: the impact of philosophy on contemporary businesses &amp; decision-making processes/examples of good vs poor practice.</a:t>
            </a:r>
          </a:p>
        </p:txBody>
      </p:sp>
    </p:spTree>
    <p:extLst>
      <p:ext uri="{BB962C8B-B14F-4D97-AF65-F5344CB8AC3E}">
        <p14:creationId xmlns:p14="http://schemas.microsoft.com/office/powerpoint/2010/main" val="887571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5FBAB-4505-DB06-AE84-32F5C90000B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25A520-D5C4-91AA-7AD0-E1971CB7718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5912A457-047C-BC88-457C-879609CAA235}"/>
              </a:ext>
            </a:extLst>
          </p:cNvPr>
          <p:cNvSpPr txBox="1"/>
          <p:nvPr/>
        </p:nvSpPr>
        <p:spPr>
          <a:xfrm>
            <a:off x="545804" y="797510"/>
            <a:ext cx="11100391" cy="4401205"/>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4: </a:t>
            </a:r>
            <a:r>
              <a:rPr lang="en-GB" sz="2800" dirty="0">
                <a:latin typeface="Raleway" pitchFamily="2" charset="0"/>
              </a:rPr>
              <a:t>Assignment Workshop (component 1).</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5: </a:t>
            </a:r>
            <a:r>
              <a:rPr lang="en-GB" sz="2800" dirty="0">
                <a:latin typeface="Raleway" pitchFamily="2" charset="0"/>
              </a:rPr>
              <a:t>Regulations, conduct codes &amp; creative ways of working: “Greening your business”/The Circular Economy.</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6: </a:t>
            </a:r>
            <a:r>
              <a:rPr lang="en-GB" sz="2800" dirty="0">
                <a:latin typeface="Raleway" pitchFamily="2" charset="0"/>
              </a:rPr>
              <a:t>Field Trip/Guest Speaker – Details TBC.</a:t>
            </a:r>
          </a:p>
          <a:p>
            <a:pPr marL="285750" indent="-285750">
              <a:buFont typeface="Arial" panose="020B0604020202020204" pitchFamily="34" charset="0"/>
              <a:buChar char="•"/>
            </a:pPr>
            <a:endParaRPr lang="en-GB" sz="2800" b="1" dirty="0">
              <a:solidFill>
                <a:schemeClr val="accent6"/>
              </a:solidFill>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7: </a:t>
            </a:r>
            <a:r>
              <a:rPr lang="en-GB" sz="2800" dirty="0">
                <a:latin typeface="Raleway" pitchFamily="2" charset="0"/>
              </a:rPr>
              <a:t>Market trends &amp; host populations: international consumer behaviour/Doxey’s Irridex.</a:t>
            </a:r>
          </a:p>
          <a:p>
            <a:endParaRPr lang="en-GB" sz="2800" dirty="0">
              <a:latin typeface="Raleway" pitchFamily="2" charset="0"/>
            </a:endParaRPr>
          </a:p>
        </p:txBody>
      </p:sp>
    </p:spTree>
    <p:extLst>
      <p:ext uri="{BB962C8B-B14F-4D97-AF65-F5344CB8AC3E}">
        <p14:creationId xmlns:p14="http://schemas.microsoft.com/office/powerpoint/2010/main" val="1145847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83B53-9304-FAE6-DF03-75B9396C3AC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EAF724A-E559-2836-2CC9-27078BD5E53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1A477F57-CCDA-31E3-A6DF-1B51EDB90D65}"/>
              </a:ext>
            </a:extLst>
          </p:cNvPr>
          <p:cNvSpPr txBox="1"/>
          <p:nvPr/>
        </p:nvSpPr>
        <p:spPr>
          <a:xfrm>
            <a:off x="545804" y="784622"/>
            <a:ext cx="11100391" cy="4832092"/>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accent6"/>
                </a:solidFill>
                <a:latin typeface="Raleway" pitchFamily="2" charset="0"/>
              </a:rPr>
              <a:t>Week 8: </a:t>
            </a:r>
            <a:r>
              <a:rPr lang="en-GB" sz="2800" dirty="0">
                <a:latin typeface="Raleway" pitchFamily="2" charset="0"/>
              </a:rPr>
              <a:t>Case Study analysis: Bluestone, The Bull Inn, Bibi London.</a:t>
            </a:r>
          </a:p>
          <a:p>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9: </a:t>
            </a:r>
            <a:r>
              <a:rPr lang="en-GB" sz="2800" dirty="0">
                <a:latin typeface="Raleway" pitchFamily="2" charset="0"/>
              </a:rPr>
              <a:t>Current Issues in Sustainability &amp; Future Directions: Farm to fork.</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10: </a:t>
            </a:r>
            <a:r>
              <a:rPr lang="en-GB" sz="2800" dirty="0">
                <a:latin typeface="Raleway" pitchFamily="2" charset="0"/>
              </a:rPr>
              <a:t>Assignment Workshop (component 2).</a:t>
            </a:r>
          </a:p>
          <a:p>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11: </a:t>
            </a:r>
            <a:r>
              <a:rPr lang="en-GB" sz="2800" dirty="0">
                <a:latin typeface="Raleway" pitchFamily="2" charset="0"/>
              </a:rPr>
              <a:t>Revisiting key themes.</a:t>
            </a:r>
          </a:p>
          <a:p>
            <a:pPr marL="457200" indent="-457200">
              <a:buFont typeface="Arial" panose="020B0604020202020204" pitchFamily="34" charset="0"/>
              <a:buChar char="•"/>
            </a:pPr>
            <a:endParaRPr lang="en-GB" sz="2800" b="1" dirty="0">
              <a:solidFill>
                <a:schemeClr val="accent6"/>
              </a:solidFill>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12: </a:t>
            </a:r>
            <a:r>
              <a:rPr lang="en-GB" sz="2800" dirty="0">
                <a:latin typeface="Raleway" pitchFamily="2" charset="0"/>
              </a:rPr>
              <a:t>Wrap up and module evaluation.</a:t>
            </a:r>
          </a:p>
        </p:txBody>
      </p:sp>
    </p:spTree>
    <p:extLst>
      <p:ext uri="{BB962C8B-B14F-4D97-AF65-F5344CB8AC3E}">
        <p14:creationId xmlns:p14="http://schemas.microsoft.com/office/powerpoint/2010/main" val="11519766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F7BB0-7C2F-3E81-0896-EDBB44A856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EC3648-081F-BEC5-739F-FEA51CDDF7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EC9502D1-4EF5-4518-416E-C733184CD142}"/>
              </a:ext>
            </a:extLst>
          </p:cNvPr>
          <p:cNvSpPr txBox="1"/>
          <p:nvPr/>
        </p:nvSpPr>
        <p:spPr>
          <a:xfrm>
            <a:off x="370740" y="2314537"/>
            <a:ext cx="6783478" cy="1938992"/>
          </a:xfrm>
          <a:prstGeom prst="rect">
            <a:avLst/>
          </a:prstGeom>
          <a:noFill/>
        </p:spPr>
        <p:txBody>
          <a:bodyPr wrap="square" rtlCol="0">
            <a:spAutoFit/>
          </a:bodyPr>
          <a:lstStyle/>
          <a:p>
            <a:r>
              <a:rPr lang="en-GB" sz="6000" dirty="0">
                <a:latin typeface="Raleway" pitchFamily="2" charset="0"/>
              </a:rPr>
              <a:t>Introduction of key terms</a:t>
            </a:r>
          </a:p>
        </p:txBody>
      </p:sp>
      <p:pic>
        <p:nvPicPr>
          <p:cNvPr id="5" name="Picture 4">
            <a:extLst>
              <a:ext uri="{FF2B5EF4-FFF2-40B4-BE49-F238E27FC236}">
                <a16:creationId xmlns:a16="http://schemas.microsoft.com/office/drawing/2014/main" id="{E6B28D0B-3F67-3847-EAD6-5CA12F9B70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2585A38A-EEB7-1718-9B0E-BDC735A16F5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4146215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FEE7C-CF92-D5F5-9570-AF9B79A280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A593AAF-4CD6-0E6E-297F-1E46D3721E9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20D482DB-FFCE-8E3E-06EC-A4D6D5ADB69E}"/>
              </a:ext>
            </a:extLst>
          </p:cNvPr>
          <p:cNvSpPr txBox="1"/>
          <p:nvPr/>
        </p:nvSpPr>
        <p:spPr>
          <a:xfrm>
            <a:off x="300789" y="735596"/>
            <a:ext cx="5927312" cy="4678204"/>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Sustainability</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Sustainable Hospitality</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Principles of Sustainability</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Pillars of Sustainability</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Corporate Social Responsibility (CSR)</a:t>
            </a:r>
          </a:p>
          <a:p>
            <a:endParaRPr lang="en-GB" dirty="0">
              <a:latin typeface="Raleway" pitchFamily="2" charset="0"/>
            </a:endParaRPr>
          </a:p>
        </p:txBody>
      </p:sp>
      <p:sp>
        <p:nvSpPr>
          <p:cNvPr id="3" name="TextBox 2">
            <a:extLst>
              <a:ext uri="{FF2B5EF4-FFF2-40B4-BE49-F238E27FC236}">
                <a16:creationId xmlns:a16="http://schemas.microsoft.com/office/drawing/2014/main" id="{3242113E-D30D-B4DD-DEE3-93A81651A301}"/>
              </a:ext>
            </a:extLst>
          </p:cNvPr>
          <p:cNvSpPr txBox="1"/>
          <p:nvPr/>
        </p:nvSpPr>
        <p:spPr>
          <a:xfrm>
            <a:off x="7126706" y="735596"/>
            <a:ext cx="4764505" cy="2677656"/>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Greening your business</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The Circular Economy</a:t>
            </a:r>
          </a:p>
          <a:p>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Doxey’s Irridex or Irritation Index</a:t>
            </a:r>
          </a:p>
        </p:txBody>
      </p:sp>
    </p:spTree>
    <p:extLst>
      <p:ext uri="{BB962C8B-B14F-4D97-AF65-F5344CB8AC3E}">
        <p14:creationId xmlns:p14="http://schemas.microsoft.com/office/powerpoint/2010/main" val="189153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3DFD0-2BB7-DF04-5E34-2C90861143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7F65277-FA0B-C350-DED1-199026A7503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9D299B63-36C6-DAA3-09B9-C581436C0161}"/>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5" name="Picture 4">
            <a:extLst>
              <a:ext uri="{FF2B5EF4-FFF2-40B4-BE49-F238E27FC236}">
                <a16:creationId xmlns:a16="http://schemas.microsoft.com/office/drawing/2014/main" id="{69F431C4-A6F8-6EB8-9166-7956E3A8DEB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9D46C731-E933-27B7-CB4B-CE6D2E0BF1F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9816782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A7A5-653A-2D50-3A12-B0BC2BC4E12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FBA7129-ECC7-5232-6608-15F85DEB250C}"/>
              </a:ext>
            </a:extLst>
          </p:cNvPr>
          <p:cNvSpPr txBox="1"/>
          <p:nvPr/>
        </p:nvSpPr>
        <p:spPr>
          <a:xfrm>
            <a:off x="347470" y="409376"/>
            <a:ext cx="1149705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prstClr val="black"/>
                </a:solidFill>
                <a:latin typeface="Raleway" pitchFamily="2" charset="0"/>
                <a:cs typeface="Arial" panose="020B0604020202020204" pitchFamily="34" charset="0"/>
              </a:rPr>
              <a:t>Your individual perspectives on sustainability</a:t>
            </a:r>
            <a:endParaRPr kumimoji="0" lang="en-GB" sz="36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92AA4D96-7F6D-DF60-3F81-7F23760C5DE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3500E58-F4F2-64BF-F263-13501D241213}"/>
              </a:ext>
            </a:extLst>
          </p:cNvPr>
          <p:cNvSpPr txBox="1"/>
          <p:nvPr/>
        </p:nvSpPr>
        <p:spPr>
          <a:xfrm>
            <a:off x="1050590" y="1659285"/>
            <a:ext cx="10090818" cy="3539430"/>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What comes to mind when you think of sustainability?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How would you define sustainability?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Do you think it is important to adopt sustainable practices both personally and professionally?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If so, why? If not, why not?</a:t>
            </a: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spTree>
    <p:extLst>
      <p:ext uri="{BB962C8B-B14F-4D97-AF65-F5344CB8AC3E}">
        <p14:creationId xmlns:p14="http://schemas.microsoft.com/office/powerpoint/2010/main" val="825122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CDC5A-B6F4-F50E-C753-8CD04787D5C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B9D9C2-B3A9-F9EF-E16D-3698B663384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C21AE3CD-B2AD-2041-D098-5A5DA73BB908}"/>
              </a:ext>
            </a:extLst>
          </p:cNvPr>
          <p:cNvSpPr txBox="1"/>
          <p:nvPr/>
        </p:nvSpPr>
        <p:spPr>
          <a:xfrm>
            <a:off x="795903" y="2314537"/>
            <a:ext cx="6783478" cy="1938992"/>
          </a:xfrm>
          <a:prstGeom prst="rect">
            <a:avLst/>
          </a:prstGeom>
          <a:noFill/>
        </p:spPr>
        <p:txBody>
          <a:bodyPr wrap="square" rtlCol="0">
            <a:spAutoFit/>
          </a:bodyPr>
          <a:lstStyle/>
          <a:p>
            <a:r>
              <a:rPr lang="en-GB" sz="6000" dirty="0">
                <a:latin typeface="Raleway" pitchFamily="2" charset="0"/>
              </a:rPr>
              <a:t>Considering importance</a:t>
            </a:r>
          </a:p>
        </p:txBody>
      </p:sp>
      <p:pic>
        <p:nvPicPr>
          <p:cNvPr id="5" name="Picture 4">
            <a:extLst>
              <a:ext uri="{FF2B5EF4-FFF2-40B4-BE49-F238E27FC236}">
                <a16:creationId xmlns:a16="http://schemas.microsoft.com/office/drawing/2014/main" id="{E5FC1809-4B8C-6874-DA50-8F54F240F4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8EC4060D-8B0B-D6AF-16B8-F8697A8F029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957573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C1F47-2CDF-44A7-86C3-E2D059909A1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2165445-ED51-1CB1-FBB3-8AE05F083D9C}"/>
              </a:ext>
            </a:extLst>
          </p:cNvPr>
          <p:cNvSpPr txBox="1"/>
          <p:nvPr/>
        </p:nvSpPr>
        <p:spPr>
          <a:xfrm>
            <a:off x="3026804" y="304224"/>
            <a:ext cx="613839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prstClr val="black"/>
                </a:solidFill>
                <a:latin typeface="Raleway" pitchFamily="2" charset="0"/>
                <a:cs typeface="Arial" panose="020B0604020202020204" pitchFamily="34" charset="0"/>
              </a:rPr>
              <a:t>What’s all the fuss about?</a:t>
            </a:r>
            <a:endParaRPr kumimoji="0" lang="en-GB" sz="36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00F7C11D-69CE-1C7E-D26B-2C42FFE7434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76EFDA3-BBF7-B3F5-FB75-13068EE0E0D8}"/>
              </a:ext>
            </a:extLst>
          </p:cNvPr>
          <p:cNvSpPr txBox="1"/>
          <p:nvPr/>
        </p:nvSpPr>
        <p:spPr>
          <a:xfrm>
            <a:off x="1050590" y="1228397"/>
            <a:ext cx="10090818" cy="4832092"/>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Since 1970 1/3 of the natural world has been destroyed by human activity.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By 2035 there will be 2 billion cars on the road.</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By 2050 climate change could directly lead to the extinction of 30% of species, the death of 90% of coral reefs &amp; the loss of half the Amazon rainforest.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Seawater is expected to rise 70cm in the next 10 years.</a:t>
            </a: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spTree>
    <p:extLst>
      <p:ext uri="{BB962C8B-B14F-4D97-AF65-F5344CB8AC3E}">
        <p14:creationId xmlns:p14="http://schemas.microsoft.com/office/powerpoint/2010/main" val="4008536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56F00-40A3-1305-B612-9A28CB32AF6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ACADFD6-91E8-D9FE-F590-EC536D0CEDEE}"/>
              </a:ext>
            </a:extLst>
          </p:cNvPr>
          <p:cNvSpPr txBox="1"/>
          <p:nvPr/>
        </p:nvSpPr>
        <p:spPr>
          <a:xfrm>
            <a:off x="2656625" y="258900"/>
            <a:ext cx="848478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prstClr val="black"/>
                </a:solidFill>
                <a:latin typeface="Raleway" pitchFamily="2" charset="0"/>
                <a:cs typeface="Arial" panose="020B0604020202020204" pitchFamily="34" charset="0"/>
              </a:rPr>
              <a:t>Sustainability in Gastronomy</a:t>
            </a:r>
            <a:endParaRPr kumimoji="0" lang="en-GB" sz="36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59EF680F-D31A-04C1-73F9-0184410839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A89565B-2F44-C2C6-06F4-CA8F3DCAB5D8}"/>
              </a:ext>
            </a:extLst>
          </p:cNvPr>
          <p:cNvSpPr txBox="1"/>
          <p:nvPr/>
        </p:nvSpPr>
        <p:spPr>
          <a:xfrm>
            <a:off x="1050590" y="951399"/>
            <a:ext cx="10090818" cy="532453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“Sustainable gastronomy means cuisine that takes into account where the ingredients are from, how the food is grown and how it gets to our markets and eventually onto our plates.” – Food and Agricultural Organization of the United Nations.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Sustainable gastronomy celebrates seasonal ingredients and producers, preserving wildlife as well as culinary traditions.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All cultures &amp; civilisations can contribute to and are crucial enablers of sustainable development.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A common vision for sustainable food &amp; agriculture must equally address social, economic &amp; environmental dimensions.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spTree>
    <p:extLst>
      <p:ext uri="{BB962C8B-B14F-4D97-AF65-F5344CB8AC3E}">
        <p14:creationId xmlns:p14="http://schemas.microsoft.com/office/powerpoint/2010/main" val="683403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BA454-5B8C-5F99-B5C0-E4B79849E19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A861528-D4C2-3007-BBF1-30338BBCEA33}"/>
              </a:ext>
            </a:extLst>
          </p:cNvPr>
          <p:cNvSpPr txBox="1"/>
          <p:nvPr/>
        </p:nvSpPr>
        <p:spPr>
          <a:xfrm>
            <a:off x="1541719" y="258900"/>
            <a:ext cx="910856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prstClr val="black"/>
                </a:solidFill>
                <a:latin typeface="Raleway" pitchFamily="2" charset="0"/>
                <a:cs typeface="Arial" panose="020B0604020202020204" pitchFamily="34" charset="0"/>
              </a:rPr>
              <a:t>Sustainable Gastronomy Day – 18</a:t>
            </a:r>
            <a:r>
              <a:rPr lang="en-GB" sz="3600" b="1" baseline="30000" dirty="0">
                <a:solidFill>
                  <a:prstClr val="black"/>
                </a:solidFill>
                <a:latin typeface="Raleway" pitchFamily="2" charset="0"/>
                <a:cs typeface="Arial" panose="020B0604020202020204" pitchFamily="34" charset="0"/>
              </a:rPr>
              <a:t>th</a:t>
            </a:r>
            <a:r>
              <a:rPr lang="en-GB" sz="3600" b="1" dirty="0">
                <a:solidFill>
                  <a:prstClr val="black"/>
                </a:solidFill>
                <a:latin typeface="Raleway" pitchFamily="2" charset="0"/>
                <a:cs typeface="Arial" panose="020B0604020202020204" pitchFamily="34" charset="0"/>
              </a:rPr>
              <a:t> June</a:t>
            </a:r>
            <a:endParaRPr kumimoji="0" lang="en-GB" sz="36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88D05A7E-A660-A697-D790-407F4CDFD8C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B25C0A3-AAE6-5D2A-7487-B8556FA95D83}"/>
              </a:ext>
            </a:extLst>
          </p:cNvPr>
          <p:cNvSpPr txBox="1"/>
          <p:nvPr/>
        </p:nvSpPr>
        <p:spPr>
          <a:xfrm>
            <a:off x="1084520" y="951399"/>
            <a:ext cx="10056887" cy="2369880"/>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Raleway" pitchFamily="2" charset="0"/>
              </a:rPr>
              <a:t>A celebration that acknowledges “that everyone plays a role in making sustainable choices for healthy diets &amp; a food-secure future.” – Food and Agriculture Organization of the United Nations.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4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pic>
        <p:nvPicPr>
          <p:cNvPr id="3" name="Online Media 2" title="Sustainable Gastronomy Day 2026: Where Food Connects Culture, Health and Planet">
            <a:hlinkClick r:id="" action="ppaction://media"/>
            <a:extLst>
              <a:ext uri="{FF2B5EF4-FFF2-40B4-BE49-F238E27FC236}">
                <a16:creationId xmlns:a16="http://schemas.microsoft.com/office/drawing/2014/main" id="{0880AF66-BA61-A992-1570-5BB04878296D}"/>
              </a:ext>
            </a:extLst>
          </p:cNvPr>
          <p:cNvPicPr>
            <a:picLocks noRot="1" noChangeAspect="1"/>
          </p:cNvPicPr>
          <p:nvPr>
            <a:videoFile r:link="rId1"/>
          </p:nvPr>
        </p:nvPicPr>
        <p:blipFill>
          <a:blip r:embed="rId4"/>
          <a:stretch>
            <a:fillRect/>
          </a:stretch>
        </p:blipFill>
        <p:spPr>
          <a:xfrm>
            <a:off x="2891588" y="2285608"/>
            <a:ext cx="6408822" cy="3620993"/>
          </a:xfrm>
          <a:prstGeom prst="rect">
            <a:avLst/>
          </a:prstGeom>
        </p:spPr>
      </p:pic>
    </p:spTree>
    <p:extLst>
      <p:ext uri="{BB962C8B-B14F-4D97-AF65-F5344CB8AC3E}">
        <p14:creationId xmlns:p14="http://schemas.microsoft.com/office/powerpoint/2010/main" val="179379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26FB9-616B-FD07-CA20-F667263E196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645B7C8-98E7-5B46-B84B-78CCD357123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3481DA94-551A-D4D1-30BC-996ED4652C24}"/>
              </a:ext>
            </a:extLst>
          </p:cNvPr>
          <p:cNvSpPr txBox="1"/>
          <p:nvPr/>
        </p:nvSpPr>
        <p:spPr>
          <a:xfrm>
            <a:off x="370740" y="2459503"/>
            <a:ext cx="6783478" cy="1938992"/>
          </a:xfrm>
          <a:prstGeom prst="rect">
            <a:avLst/>
          </a:prstGeom>
          <a:noFill/>
        </p:spPr>
        <p:txBody>
          <a:bodyPr wrap="square" rtlCol="0">
            <a:spAutoFit/>
          </a:bodyPr>
          <a:lstStyle/>
          <a:p>
            <a:r>
              <a:rPr lang="en-GB" sz="6000" dirty="0">
                <a:latin typeface="Raleway" pitchFamily="2" charset="0"/>
              </a:rPr>
              <a:t>Paths to improvement</a:t>
            </a:r>
          </a:p>
        </p:txBody>
      </p:sp>
      <p:pic>
        <p:nvPicPr>
          <p:cNvPr id="5" name="Picture 4">
            <a:extLst>
              <a:ext uri="{FF2B5EF4-FFF2-40B4-BE49-F238E27FC236}">
                <a16:creationId xmlns:a16="http://schemas.microsoft.com/office/drawing/2014/main" id="{95CA68BA-7611-3561-DA38-8732841246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830BE4BC-2110-5BDA-A41A-8D58E0427DE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357380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59F3F-F66E-4C1F-42D7-32DEDD0080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C10A6C1-BF6E-B024-C7E1-8D763066F18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2" name="Online Media 1" title="Arthur Potts Dawson: A vision for sustainable restaurants">
            <a:hlinkClick r:id="" action="ppaction://media"/>
            <a:extLst>
              <a:ext uri="{FF2B5EF4-FFF2-40B4-BE49-F238E27FC236}">
                <a16:creationId xmlns:a16="http://schemas.microsoft.com/office/drawing/2014/main" id="{6B9BCFF5-EDA3-A4DB-8D3E-5415BBF8092D}"/>
              </a:ext>
            </a:extLst>
          </p:cNvPr>
          <p:cNvPicPr>
            <a:picLocks noRot="1" noChangeAspect="1"/>
          </p:cNvPicPr>
          <p:nvPr>
            <a:videoFile r:link="rId1"/>
          </p:nvPr>
        </p:nvPicPr>
        <p:blipFill>
          <a:blip r:embed="rId4"/>
          <a:stretch>
            <a:fillRect/>
          </a:stretch>
        </p:blipFill>
        <p:spPr>
          <a:xfrm>
            <a:off x="1931571" y="624468"/>
            <a:ext cx="8328857" cy="4705815"/>
          </a:xfrm>
          <a:prstGeom prst="rect">
            <a:avLst/>
          </a:prstGeom>
        </p:spPr>
      </p:pic>
    </p:spTree>
    <p:extLst>
      <p:ext uri="{BB962C8B-B14F-4D97-AF65-F5344CB8AC3E}">
        <p14:creationId xmlns:p14="http://schemas.microsoft.com/office/powerpoint/2010/main" val="2853192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59F3F-F66E-4C1F-42D7-32DEDD0080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C10A6C1-BF6E-B024-C7E1-8D763066F18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2" title="World’s first ‘zero waste’ restaurant | BBC Global">
            <a:hlinkClick r:id="" action="ppaction://media"/>
            <a:extLst>
              <a:ext uri="{FF2B5EF4-FFF2-40B4-BE49-F238E27FC236}">
                <a16:creationId xmlns:a16="http://schemas.microsoft.com/office/drawing/2014/main" id="{4FE66C2C-40CE-DBF4-EEFE-150AB5A5ACAA}"/>
              </a:ext>
            </a:extLst>
          </p:cNvPr>
          <p:cNvPicPr>
            <a:picLocks noRot="1" noChangeAspect="1"/>
          </p:cNvPicPr>
          <p:nvPr>
            <a:videoFile r:link="rId1"/>
          </p:nvPr>
        </p:nvPicPr>
        <p:blipFill>
          <a:blip r:embed="rId4"/>
          <a:stretch>
            <a:fillRect/>
          </a:stretch>
        </p:blipFill>
        <p:spPr>
          <a:xfrm>
            <a:off x="1980517" y="846526"/>
            <a:ext cx="8230966" cy="4650507"/>
          </a:xfrm>
          <a:prstGeom prst="rect">
            <a:avLst/>
          </a:prstGeom>
        </p:spPr>
      </p:pic>
    </p:spTree>
    <p:extLst>
      <p:ext uri="{BB962C8B-B14F-4D97-AF65-F5344CB8AC3E}">
        <p14:creationId xmlns:p14="http://schemas.microsoft.com/office/powerpoint/2010/main" val="374544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59F3F-F66E-4C1F-42D7-32DEDD0080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C10A6C1-BF6E-B024-C7E1-8D763066F18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2" name="Online Media 1" title="Sustainable Dining Is The Future Of Restaurants">
            <a:hlinkClick r:id="" action="ppaction://media"/>
            <a:extLst>
              <a:ext uri="{FF2B5EF4-FFF2-40B4-BE49-F238E27FC236}">
                <a16:creationId xmlns:a16="http://schemas.microsoft.com/office/drawing/2014/main" id="{8554FCFE-1EF6-030A-2E79-DBEF32B4A66E}"/>
              </a:ext>
            </a:extLst>
          </p:cNvPr>
          <p:cNvPicPr>
            <a:picLocks noRot="1" noChangeAspect="1"/>
          </p:cNvPicPr>
          <p:nvPr>
            <a:videoFile r:link="rId1"/>
          </p:nvPr>
        </p:nvPicPr>
        <p:blipFill>
          <a:blip r:embed="rId4"/>
          <a:stretch>
            <a:fillRect/>
          </a:stretch>
        </p:blipFill>
        <p:spPr>
          <a:xfrm>
            <a:off x="2018152" y="867787"/>
            <a:ext cx="8155696" cy="4607979"/>
          </a:xfrm>
          <a:prstGeom prst="rect">
            <a:avLst/>
          </a:prstGeom>
        </p:spPr>
      </p:pic>
    </p:spTree>
    <p:extLst>
      <p:ext uri="{BB962C8B-B14F-4D97-AF65-F5344CB8AC3E}">
        <p14:creationId xmlns:p14="http://schemas.microsoft.com/office/powerpoint/2010/main" val="345545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F7A50-ED6E-2EAA-2488-76E409FDBB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EF6BFB-651F-7303-6DE8-4034FE356CEE}"/>
              </a:ext>
            </a:extLst>
          </p:cNvPr>
          <p:cNvSpPr txBox="1"/>
          <p:nvPr/>
        </p:nvSpPr>
        <p:spPr>
          <a:xfrm>
            <a:off x="234459" y="199136"/>
            <a:ext cx="1172308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 – did we achieve them?</a:t>
            </a:r>
          </a:p>
        </p:txBody>
      </p:sp>
      <p:sp>
        <p:nvSpPr>
          <p:cNvPr id="4" name="TextBox 3">
            <a:extLst>
              <a:ext uri="{FF2B5EF4-FFF2-40B4-BE49-F238E27FC236}">
                <a16:creationId xmlns:a16="http://schemas.microsoft.com/office/drawing/2014/main" id="{4F9F694E-5EAD-8521-F470-967AEFF7BD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A9FD258-1DAC-7DAE-4A22-1CE5CC92D1A1}"/>
              </a:ext>
            </a:extLst>
          </p:cNvPr>
          <p:cNvSpPr txBox="1"/>
          <p:nvPr/>
        </p:nvSpPr>
        <p:spPr>
          <a:xfrm>
            <a:off x="1050590" y="1246139"/>
            <a:ext cx="10090818" cy="4339650"/>
          </a:xfrm>
          <a:prstGeom prst="rect">
            <a:avLst/>
          </a:prstGeom>
          <a:noFill/>
        </p:spPr>
        <p:txBody>
          <a:bodyPr wrap="square" rtlCol="0">
            <a:spAutoFit/>
          </a:bodyPr>
          <a:lstStyle/>
          <a:p>
            <a:pPr marL="342900" lvl="0" indent="-342900">
              <a:buFont typeface="Arial" panose="020B0604020202020204" pitchFamily="34" charset="0"/>
              <a:buChar char="•"/>
              <a:defRPr/>
            </a:pPr>
            <a:r>
              <a:rPr lang="en-US" altLang="zh-MO" sz="2800" dirty="0">
                <a:solidFill>
                  <a:prstClr val="black"/>
                </a:solidFill>
                <a:latin typeface="Raleway" pitchFamily="2" charset="0"/>
              </a:rPr>
              <a:t>Introductions</a:t>
            </a:r>
          </a:p>
          <a:p>
            <a:pPr lvl="0">
              <a:defRPr/>
            </a:pPr>
            <a:endParaRPr lang="en-US" altLang="zh-MO" sz="2800" dirty="0">
              <a:solidFill>
                <a:prstClr val="black"/>
              </a:solidFill>
              <a:latin typeface="Raleway" pitchFamily="2" charset="0"/>
            </a:endParaRPr>
          </a:p>
          <a:p>
            <a:pPr marL="342900" lvl="0" indent="-342900">
              <a:buFont typeface="Arial" panose="020B0604020202020204" pitchFamily="34" charset="0"/>
              <a:buChar char="•"/>
              <a:defRPr/>
            </a:pPr>
            <a:r>
              <a:rPr lang="en-US" altLang="zh-MO" sz="2800" dirty="0">
                <a:solidFill>
                  <a:prstClr val="black"/>
                </a:solidFill>
                <a:latin typeface="Raleway" pitchFamily="2" charset="0"/>
              </a:rPr>
              <a:t>Module Overview &amp; content to be covered</a:t>
            </a:r>
          </a:p>
          <a:p>
            <a:pPr lvl="0">
              <a:defRPr/>
            </a:pPr>
            <a:endParaRPr lang="en-US" altLang="zh-MO" sz="2800" dirty="0">
              <a:solidFill>
                <a:prstClr val="black"/>
              </a:solidFill>
              <a:latin typeface="Raleway" pitchFamily="2"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Module Handbook &amp; Assessments</a:t>
            </a:r>
          </a:p>
          <a:p>
            <a:pPr lvl="0">
              <a:defRPr/>
            </a:pPr>
            <a:endParaRPr lang="en-GB" sz="2800" dirty="0">
              <a:solidFill>
                <a:prstClr val="black"/>
              </a:solidFill>
              <a:latin typeface="Raleway" pitchFamily="2" charset="0"/>
              <a:ea typeface="ＭＳ Ｐゴシック"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What is sustainability?</a:t>
            </a:r>
          </a:p>
          <a:p>
            <a:pPr marL="342900" lvl="0" indent="-342900">
              <a:buFont typeface="Arial" panose="020B0604020202020204" pitchFamily="34" charset="0"/>
              <a:buChar char="•"/>
              <a:defRPr/>
            </a:pPr>
            <a:endParaRPr lang="en-GB" sz="2800" dirty="0">
              <a:solidFill>
                <a:prstClr val="black"/>
              </a:solidFill>
              <a:latin typeface="Raleway" pitchFamily="2" charset="0"/>
              <a:ea typeface="ＭＳ Ｐゴシック"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Introduction of key terms</a:t>
            </a:r>
            <a:endParaRPr lang="en-GB" sz="2800" dirty="0">
              <a:solidFill>
                <a:prstClr val="black"/>
              </a:solidFill>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428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068-F25B-2B08-AF7C-58B7BAA1C7E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9C59661-7943-6FFB-6254-A9D9D4FA1F0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EAF3841C-6FAB-FD3F-C366-73CCDB6D2E0C}"/>
              </a:ext>
            </a:extLst>
          </p:cNvPr>
          <p:cNvSpPr txBox="1"/>
          <p:nvPr/>
        </p:nvSpPr>
        <p:spPr>
          <a:xfrm>
            <a:off x="370740" y="2459503"/>
            <a:ext cx="6783478" cy="1015663"/>
          </a:xfrm>
          <a:prstGeom prst="rect">
            <a:avLst/>
          </a:prstGeom>
          <a:noFill/>
        </p:spPr>
        <p:txBody>
          <a:bodyPr wrap="square" rtlCol="0">
            <a:spAutoFit/>
          </a:bodyPr>
          <a:lstStyle/>
          <a:p>
            <a:r>
              <a:rPr lang="en-GB" sz="6000" dirty="0">
                <a:latin typeface="Raleway" pitchFamily="2" charset="0"/>
              </a:rPr>
              <a:t>Any Questions?</a:t>
            </a:r>
          </a:p>
        </p:txBody>
      </p:sp>
      <p:pic>
        <p:nvPicPr>
          <p:cNvPr id="5" name="Picture 4">
            <a:extLst>
              <a:ext uri="{FF2B5EF4-FFF2-40B4-BE49-F238E27FC236}">
                <a16:creationId xmlns:a16="http://schemas.microsoft.com/office/drawing/2014/main" id="{35AC08BC-3EFA-2E7A-8C74-91B2CE052D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677D0437-44F9-DBF1-C1EF-6DC7C3980B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7475374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2E6BB-20D5-6498-7CFB-DC678501AB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58C4C8-0B10-AB03-7895-6E1CADFD8E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48AC07C7-72A7-DD2F-90A5-4814B59C864D}"/>
              </a:ext>
            </a:extLst>
          </p:cNvPr>
          <p:cNvSpPr txBox="1"/>
          <p:nvPr/>
        </p:nvSpPr>
        <p:spPr>
          <a:xfrm>
            <a:off x="262456" y="222491"/>
            <a:ext cx="5915320" cy="5693866"/>
          </a:xfrm>
          <a:prstGeom prst="rect">
            <a:avLst/>
          </a:prstGeom>
          <a:noFill/>
        </p:spPr>
        <p:txBody>
          <a:bodyPr wrap="square" rtlCol="0">
            <a:spAutoFit/>
          </a:bodyPr>
          <a:lstStyle/>
          <a:p>
            <a:pPr marL="857250" indent="-857250">
              <a:buFont typeface="Wingdings" panose="05000000000000000000" pitchFamily="2" charset="2"/>
              <a:buChar char="Ø"/>
            </a:pPr>
            <a:r>
              <a:rPr lang="en-GB" sz="2800" dirty="0">
                <a:latin typeface="Raleway" pitchFamily="2" charset="0"/>
              </a:rPr>
              <a:t>Sustainable Hospitality</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Definitions </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History</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Changing consumer wants &amp; needs</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Principles &amp; Pillars of sustainability</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Key global policies &amp; players</a:t>
            </a:r>
          </a:p>
        </p:txBody>
      </p:sp>
      <p:pic>
        <p:nvPicPr>
          <p:cNvPr id="3" name="Picture 2">
            <a:extLst>
              <a:ext uri="{FF2B5EF4-FFF2-40B4-BE49-F238E27FC236}">
                <a16:creationId xmlns:a16="http://schemas.microsoft.com/office/drawing/2014/main" id="{A0440F56-ADDF-CC21-219D-43ECE5FBF3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271770"/>
            <a:ext cx="5400675" cy="3595307"/>
          </a:xfrm>
          <a:prstGeom prst="rect">
            <a:avLst/>
          </a:prstGeom>
        </p:spPr>
      </p:pic>
    </p:spTree>
    <p:extLst>
      <p:ext uri="{BB962C8B-B14F-4D97-AF65-F5344CB8AC3E}">
        <p14:creationId xmlns:p14="http://schemas.microsoft.com/office/powerpoint/2010/main" val="10321685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FF236-FB48-81BC-BD40-7ACFE8527CD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BC19260-10B9-08EC-D2BF-149F7CE2710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D93E1EAA-C0CF-886D-2AC1-3FDE2E73C077}"/>
              </a:ext>
            </a:extLst>
          </p:cNvPr>
          <p:cNvSpPr txBox="1"/>
          <p:nvPr/>
        </p:nvSpPr>
        <p:spPr>
          <a:xfrm>
            <a:off x="276447" y="191386"/>
            <a:ext cx="11589488" cy="923330"/>
          </a:xfrm>
          <a:prstGeom prst="rect">
            <a:avLst/>
          </a:prstGeom>
          <a:noFill/>
        </p:spPr>
        <p:txBody>
          <a:bodyPr wrap="square" rtlCol="0">
            <a:spAutoFit/>
          </a:bodyPr>
          <a:lstStyle/>
          <a:p>
            <a:r>
              <a:rPr lang="en-GB" sz="5400" b="1" dirty="0">
                <a:latin typeface="Raleway" pitchFamily="2" charset="0"/>
              </a:rPr>
              <a:t>Reference List</a:t>
            </a:r>
          </a:p>
        </p:txBody>
      </p:sp>
      <p:sp>
        <p:nvSpPr>
          <p:cNvPr id="6" name="TextBox 5">
            <a:extLst>
              <a:ext uri="{FF2B5EF4-FFF2-40B4-BE49-F238E27FC236}">
                <a16:creationId xmlns:a16="http://schemas.microsoft.com/office/drawing/2014/main" id="{CBC739D6-7EAD-8FB0-4FC9-74DCDE435522}"/>
              </a:ext>
            </a:extLst>
          </p:cNvPr>
          <p:cNvSpPr txBox="1"/>
          <p:nvPr/>
        </p:nvSpPr>
        <p:spPr>
          <a:xfrm>
            <a:off x="276447" y="1369529"/>
            <a:ext cx="11589487" cy="4462760"/>
          </a:xfrm>
          <a:prstGeom prst="rect">
            <a:avLst/>
          </a:prstGeom>
          <a:noFill/>
        </p:spPr>
        <p:txBody>
          <a:bodyPr wrap="square">
            <a:spAutoFit/>
          </a:bodyPr>
          <a:lstStyle/>
          <a:p>
            <a:r>
              <a:rPr lang="en-GB" sz="1800" dirty="0">
                <a:effectLst/>
                <a:latin typeface="Raleway" pitchFamily="2" charset="0"/>
              </a:rPr>
              <a:t>BBC Global. (2024). </a:t>
            </a:r>
            <a:r>
              <a:rPr lang="en-GB" dirty="0">
                <a:latin typeface="Raleway" pitchFamily="2" charset="0"/>
              </a:rPr>
              <a:t>World’s first ‘zero waste’ restaurant | BBC Global [online], available at: </a:t>
            </a:r>
            <a:r>
              <a:rPr lang="en-GB" dirty="0">
                <a:latin typeface="Raleway" pitchFamily="2" charset="0"/>
                <a:hlinkClick r:id="rId3"/>
              </a:rPr>
              <a:t>World’s first ‘zero waste’ restaurant | BBC Global</a:t>
            </a:r>
            <a:endParaRPr lang="en-GB" sz="1800" dirty="0">
              <a:effectLst/>
              <a:latin typeface="Raleway" pitchFamily="2" charset="0"/>
            </a:endParaRPr>
          </a:p>
          <a:p>
            <a:endParaRPr lang="en-GB" dirty="0">
              <a:latin typeface="Raleway" pitchFamily="2" charset="0"/>
            </a:endParaRPr>
          </a:p>
          <a:p>
            <a:r>
              <a:rPr lang="en-GB" sz="1800" dirty="0">
                <a:effectLst/>
                <a:latin typeface="Raleway" pitchFamily="2" charset="0"/>
              </a:rPr>
              <a:t>Food and Agriculture Organization of the United Nations. (2026) Sustainable Gastronomy Day 2026: Where Food Connects Culture, Health and Planet [online], available at: </a:t>
            </a:r>
            <a:r>
              <a:rPr lang="en-GB" dirty="0">
                <a:latin typeface="Raleway" pitchFamily="2" charset="0"/>
                <a:hlinkClick r:id="rId4"/>
              </a:rPr>
              <a:t>Sustainable Gastronomy Day 2026: Where Food Connects Culture, Health and Planet</a:t>
            </a:r>
            <a:endParaRPr lang="en-GB" dirty="0">
              <a:latin typeface="Raleway" pitchFamily="2" charset="0"/>
            </a:endParaRPr>
          </a:p>
          <a:p>
            <a:endParaRPr lang="en-GB" sz="1800" dirty="0">
              <a:effectLst/>
              <a:latin typeface="Raleway" pitchFamily="2" charset="0"/>
            </a:endParaRPr>
          </a:p>
          <a:p>
            <a:r>
              <a:rPr lang="en-GB" sz="1800" dirty="0">
                <a:effectLst/>
                <a:latin typeface="Raleway" pitchFamily="2" charset="0"/>
              </a:rPr>
              <a:t>TED. (2010) Arthur Potts Dawson: A vision for sustainable restaurants [online], available at: </a:t>
            </a:r>
            <a:r>
              <a:rPr lang="en-GB" dirty="0">
                <a:latin typeface="Raleway" pitchFamily="2" charset="0"/>
                <a:hlinkClick r:id="rId5"/>
              </a:rPr>
              <a:t>Arthur Potts Dawson: A vision for sustainable restaurants – YouTube</a:t>
            </a:r>
            <a:endParaRPr lang="en-GB" dirty="0">
              <a:latin typeface="Raleway" pitchFamily="2" charset="0"/>
            </a:endParaRPr>
          </a:p>
          <a:p>
            <a:endParaRPr lang="en-GB" dirty="0">
              <a:latin typeface="Raleway" pitchFamily="2" charset="0"/>
            </a:endParaRPr>
          </a:p>
          <a:p>
            <a:r>
              <a:rPr lang="en-GB" dirty="0">
                <a:latin typeface="Raleway" pitchFamily="2" charset="0"/>
              </a:rPr>
              <a:t>Toast, Inc. (2025). Sustainable Dining Is The Future Of Restaurants [online], available at: </a:t>
            </a:r>
            <a:r>
              <a:rPr lang="en-GB" dirty="0">
                <a:latin typeface="Raleway" pitchFamily="2" charset="0"/>
                <a:hlinkClick r:id="rId6"/>
              </a:rPr>
              <a:t>Sustainable Dining Is The Future Of Restaurants – YouTube</a:t>
            </a:r>
            <a:r>
              <a:rPr lang="en-GB" dirty="0">
                <a:latin typeface="Raleway" pitchFamily="2" charset="0"/>
              </a:rPr>
              <a:t> </a:t>
            </a:r>
          </a:p>
          <a:p>
            <a:endParaRPr lang="en-GB" sz="1800" dirty="0">
              <a:effectLst/>
            </a:endParaRPr>
          </a:p>
          <a:p>
            <a:endParaRPr lang="en-GB" sz="1800" dirty="0">
              <a:effectLst/>
            </a:endParaRPr>
          </a:p>
          <a:p>
            <a:endParaRPr lang="en-GB" sz="1800" dirty="0">
              <a:effectLst/>
            </a:endParaRPr>
          </a:p>
          <a:p>
            <a:endParaRPr lang="en-GB" sz="1400" dirty="0">
              <a:effectLst/>
              <a:latin typeface="Raleway" pitchFamily="2" charset="0"/>
            </a:endParaRPr>
          </a:p>
        </p:txBody>
      </p:sp>
    </p:spTree>
    <p:extLst>
      <p:ext uri="{BB962C8B-B14F-4D97-AF65-F5344CB8AC3E}">
        <p14:creationId xmlns:p14="http://schemas.microsoft.com/office/powerpoint/2010/main" val="29053524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3364</Words>
  <Application>Microsoft Office PowerPoint</Application>
  <PresentationFormat>Widescreen</PresentationFormat>
  <Paragraphs>372</Paragraphs>
  <Slides>49</Slides>
  <Notes>44</Notes>
  <HiddenSlides>0</HiddenSlides>
  <MMClips>4</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49</vt:i4>
      </vt:variant>
    </vt:vector>
  </HeadingPairs>
  <TitlesOfParts>
    <vt:vector size="57" baseType="lpstr">
      <vt:lpstr>Arial</vt:lpstr>
      <vt:lpstr>Calibri</vt:lpstr>
      <vt:lpstr>Calibri Light</vt:lpstr>
      <vt:lpstr>Raleway</vt:lpstr>
      <vt:lpstr>Wingdings</vt:lpstr>
      <vt:lpstr>Title Slide 1</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Jessica Newport</cp:lastModifiedBy>
  <cp:revision>49</cp:revision>
  <dcterms:created xsi:type="dcterms:W3CDTF">2022-09-15T13:13:50Z</dcterms:created>
  <dcterms:modified xsi:type="dcterms:W3CDTF">2026-09-28T08:51:02Z</dcterms:modified>
</cp:coreProperties>
</file>