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56" r:id="rId5"/>
    <p:sldId id="257" r:id="rId6"/>
    <p:sldId id="258" r:id="rId7"/>
    <p:sldId id="259" r:id="rId8"/>
    <p:sldId id="260" r:id="rId9"/>
    <p:sldId id="277" r:id="rId10"/>
    <p:sldId id="273" r:id="rId11"/>
    <p:sldId id="278" r:id="rId12"/>
    <p:sldId id="267" r:id="rId13"/>
    <p:sldId id="275"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E74252-44C5-4CA8-8CA6-084864C41005}" v="1473" dt="2024-12-08T13:02:16.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033" autoAdjust="0"/>
  </p:normalViewPr>
  <p:slideViewPr>
    <p:cSldViewPr snapToGrid="0">
      <p:cViewPr varScale="1">
        <p:scale>
          <a:sx n="102" d="100"/>
          <a:sy n="102" d="100"/>
        </p:scale>
        <p:origin x="870" y="114"/>
      </p:cViewPr>
      <p:guideLst/>
    </p:cSldViewPr>
  </p:slideViewPr>
  <p:outlineViewPr>
    <p:cViewPr>
      <p:scale>
        <a:sx n="33" d="100"/>
        <a:sy n="33" d="100"/>
      </p:scale>
      <p:origin x="0" y="-1781"/>
    </p:cViewPr>
  </p:outlineViewPr>
  <p:notesTextViewPr>
    <p:cViewPr>
      <p:scale>
        <a:sx n="1" d="1"/>
        <a:sy n="1" d="1"/>
      </p:scale>
      <p:origin x="0" y="0"/>
    </p:cViewPr>
  </p:notesTextViewPr>
  <p:sorterViewPr>
    <p:cViewPr>
      <p:scale>
        <a:sx n="126" d="100"/>
        <a:sy n="126" d="100"/>
      </p:scale>
      <p:origin x="0" y="0"/>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10/12/2024</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10/12/2024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noProof="0" dirty="0"/>
              <a:t>Good afternoon, thank you for joining me for this short presentation. My name is nadean kennedy and I have produce a report </a:t>
            </a:r>
            <a:r>
              <a:rPr lang="en-GB" sz="1400" dirty="0"/>
              <a:t>regarding the retention of new starters within the sales department of Admiral Insurance company. From the last recruitment drive, it come to light that only 3 out of 12 new starts stayed in the company passed probation period, which is six months. Not only is this worrying for the department but also the company </a:t>
            </a:r>
          </a:p>
          <a:p>
            <a:r>
              <a:rPr lang="en-GB" sz="1400" noProof="0" dirty="0"/>
              <a:t>Training cost</a:t>
            </a:r>
          </a:p>
          <a:p>
            <a:r>
              <a:rPr lang="en-GB" sz="1400" dirty="0"/>
              <a:t>Recruitment costs</a:t>
            </a:r>
          </a:p>
          <a:p>
            <a:r>
              <a:rPr lang="en-GB" sz="1400" noProof="0" dirty="0"/>
              <a:t>Current staff struggle and take on extra loads</a:t>
            </a:r>
          </a:p>
          <a:p>
            <a:r>
              <a:rPr lang="en-GB" sz="1400" dirty="0"/>
              <a:t>Low moral</a:t>
            </a:r>
          </a:p>
          <a:p>
            <a:r>
              <a:rPr lang="en-GB" sz="1400" noProof="0" dirty="0"/>
              <a:t>Bad reputation</a:t>
            </a:r>
          </a:p>
          <a:p>
            <a:r>
              <a:rPr lang="en-GB" sz="1400" dirty="0"/>
              <a:t>This promoted the investigation</a:t>
            </a:r>
          </a:p>
          <a:p>
            <a:r>
              <a:rPr lang="en-GB" sz="1400" dirty="0"/>
              <a:t>Try find what went wrong</a:t>
            </a:r>
          </a:p>
          <a:p>
            <a:r>
              <a:rPr lang="en-GB" sz="1400" dirty="0"/>
              <a:t>Solution/recommendations </a:t>
            </a:r>
            <a:endParaRPr lang="en-GB" sz="1400"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 goal is not</a:t>
            </a:r>
            <a:r>
              <a:rPr lang="en-GB" baseline="0" noProof="0" dirty="0"/>
              <a:t> to eliminate staff turnover. This can actually be healthy for an organisation or department if the reason a person is leaving the organisation is outside of the control of Admiral and the sales department. Life events such as people moving, promotions, or even winning the lotter for example LOL mean people leave. </a:t>
            </a:r>
            <a:r>
              <a:rPr lang="en-GB" noProof="0" dirty="0"/>
              <a:t>What this</a:t>
            </a:r>
            <a:r>
              <a:rPr lang="en-GB" baseline="0" noProof="0" dirty="0"/>
              <a:t> investigation will do is look at current reasons within the departments control for why staff are leaving the department and what areas need to have more focus on. The aim is to help lower staff turnover and insure the correct people are being chosen for the role.</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This graph is from a survey conducted by new starters that have been at the company for less the six months but since the latest recruitment drive. The high’s scoring area with over 75% of those that replied to the survey, felt that they were welcome within the department. This is extremely important in to know that that staff feel welcome and part of the Admiral culture. As you can see however, there are 3</a:t>
            </a:r>
            <a:r>
              <a:rPr lang="en-GB" baseline="0" noProof="0" dirty="0"/>
              <a:t> staff that feel this are was just average or good. Trying to tap into the reasons as to why those employees score that way as important. It may be a simple solution for example if there is a person that doesn’t drink alcohol and all team activities are </a:t>
            </a:r>
            <a:r>
              <a:rPr lang="en-GB" baseline="0" noProof="0" dirty="0" err="1"/>
              <a:t>achohol</a:t>
            </a:r>
            <a:r>
              <a:rPr lang="en-GB" baseline="0" noProof="0" dirty="0"/>
              <a:t> related, maybe bowling or mini golf would be better tea building options. When staff feel included it is easier to find out what issue the employees may be having and to try and find solutions</a:t>
            </a:r>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2706690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1F6C8-D6A2-A1CF-250C-BA09A8A7EC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185376-9C3C-5ADF-A7DE-DDF15972C8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0E1BB6-7F8E-ECC1-2DBA-A376FBCB256A}"/>
              </a:ext>
            </a:extLst>
          </p:cNvPr>
          <p:cNvSpPr>
            <a:spLocks noGrp="1"/>
          </p:cNvSpPr>
          <p:nvPr>
            <p:ph type="body" idx="1"/>
          </p:nvPr>
        </p:nvSpPr>
        <p:spPr/>
        <p:txBody>
          <a:bodyPr/>
          <a:lstStyle/>
          <a:p>
            <a:r>
              <a:rPr lang="en-GB" noProof="0" dirty="0"/>
              <a:t>This graph is from an external independent survey called pulse. All sales staff are required complete the survey. 93% of all staff thought Admiral are a divers and inclusive employer, and 92% of staff said they receive important information and updates from their managers. 89% of employees felt happy with the rewards and benefits of the department. Now all these scores are good scores but there is still room for improvement. It is not realistic to expect 100% scores but to improve is always good.</a:t>
            </a:r>
          </a:p>
        </p:txBody>
      </p:sp>
      <p:sp>
        <p:nvSpPr>
          <p:cNvPr id="4" name="Slide Number Placeholder 3">
            <a:extLst>
              <a:ext uri="{FF2B5EF4-FFF2-40B4-BE49-F238E27FC236}">
                <a16:creationId xmlns:a16="http://schemas.microsoft.com/office/drawing/2014/main" id="{46DF0FA2-73D1-7A73-4CB0-3E91C5C0506C}"/>
              </a:ext>
            </a:extLst>
          </p:cNvPr>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176321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Henty </a:t>
            </a:r>
            <a:r>
              <a:rPr lang="en-GB" noProof="0" dirty="0" err="1"/>
              <a:t>Engalhart</a:t>
            </a:r>
            <a:r>
              <a:rPr lang="en-GB" noProof="0" dirty="0"/>
              <a:t> was the ex CEO of Admiral insurance and believe if staff are happy within their work environment and have all the </a:t>
            </a:r>
            <a:r>
              <a:rPr lang="en-GB" noProof="0" dirty="0" err="1"/>
              <a:t>nessery</a:t>
            </a:r>
            <a:r>
              <a:rPr lang="en-GB" noProof="0" dirty="0"/>
              <a:t> requirements to do their job, they will do it more effectively and enjoy it at the same time</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45824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3C0BC-2298-7B5A-B5D4-D603F6009D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E47765-30F0-52F3-DDC6-958A7FF3D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B0891E-335E-2DBC-96C0-C1C95B571977}"/>
              </a:ext>
            </a:extLst>
          </p:cNvPr>
          <p:cNvSpPr>
            <a:spLocks noGrp="1"/>
          </p:cNvSpPr>
          <p:nvPr>
            <p:ph type="body" idx="1"/>
          </p:nvPr>
        </p:nvSpPr>
        <p:spPr/>
        <p:txBody>
          <a:bodyPr/>
          <a:lstStyle/>
          <a:p>
            <a:r>
              <a:rPr lang="en-GB" noProof="0" dirty="0"/>
              <a:t>Revamp advert information</a:t>
            </a:r>
          </a:p>
          <a:p>
            <a:r>
              <a:rPr lang="en-GB" noProof="0" dirty="0"/>
              <a:t>Task</a:t>
            </a:r>
          </a:p>
          <a:p>
            <a:r>
              <a:rPr lang="en-GB" noProof="0" dirty="0"/>
              <a:t>Including staff in all floor activities and </a:t>
            </a:r>
            <a:r>
              <a:rPr lang="en-GB" noProof="0" dirty="0" err="1"/>
              <a:t>untilis</a:t>
            </a:r>
            <a:r>
              <a:rPr lang="en-GB" noProof="0" dirty="0"/>
              <a:t> fun rep</a:t>
            </a:r>
          </a:p>
          <a:p>
            <a:r>
              <a:rPr lang="en-GB" noProof="0" dirty="0"/>
              <a:t>Try and trial shift patterns and how it will </a:t>
            </a:r>
            <a:r>
              <a:rPr lang="en-GB" noProof="0" dirty="0" err="1"/>
              <a:t>impct</a:t>
            </a:r>
            <a:r>
              <a:rPr lang="en-GB" noProof="0" dirty="0"/>
              <a:t> the department and the answer rate needs</a:t>
            </a:r>
          </a:p>
        </p:txBody>
      </p:sp>
      <p:sp>
        <p:nvSpPr>
          <p:cNvPr id="4" name="Slide Number Placeholder 3">
            <a:extLst>
              <a:ext uri="{FF2B5EF4-FFF2-40B4-BE49-F238E27FC236}">
                <a16:creationId xmlns:a16="http://schemas.microsoft.com/office/drawing/2014/main" id="{C1A29C0F-4C67-D6FE-22F0-9B9FBE18A4AD}"/>
              </a:ext>
            </a:extLst>
          </p:cNvPr>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60443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r>
              <a:rPr lang="en-GB" sz="2800" dirty="0">
                <a:solidFill>
                  <a:srgbClr val="000000"/>
                </a:solidFill>
                <a:effectLst/>
                <a:latin typeface="Tahoma" panose="020B0604030504040204" pitchFamily="34" charset="0"/>
                <a:ea typeface="Calibri" panose="020F0502020204030204" pitchFamily="34" charset="0"/>
                <a:cs typeface="Arial" panose="020B0604020202020204" pitchFamily="34" charset="0"/>
              </a:rPr>
              <a:t>An Investigation into the cause of increased turnover within the sales department of Admiral Insurance. </a:t>
            </a:r>
            <a:br>
              <a:rPr lang="en-GB" sz="2800" dirty="0">
                <a:effectLst/>
                <a:latin typeface="Calibri" panose="020F0502020204030204" pitchFamily="34" charset="0"/>
                <a:ea typeface="Calibri" panose="020F0502020204030204" pitchFamily="34" charset="0"/>
                <a:cs typeface="Arial" panose="020B0604020202020204" pitchFamily="34" charset="0"/>
              </a:rPr>
            </a:br>
            <a:endParaRPr lang="en-GB" sz="2800" dirty="0"/>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rtlCol="0"/>
          <a:lstStyle/>
          <a:p>
            <a:pPr rtl="0"/>
            <a:r>
              <a:rPr lang="en-GB" dirty="0"/>
              <a:t>Nadean Kennedy</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rtl="0"/>
            <a:r>
              <a:rPr lang="en-GB" dirty="0"/>
              <a:t>Introduction</a:t>
            </a:r>
          </a:p>
          <a:p>
            <a:pPr rtl="0"/>
            <a:r>
              <a:rPr lang="en-GB" dirty="0"/>
              <a:t>Primary goals</a:t>
            </a:r>
          </a:p>
          <a:p>
            <a:pPr rtl="0"/>
            <a:r>
              <a:rPr lang="en-GB" dirty="0"/>
              <a:t>What are we doing right?</a:t>
            </a:r>
          </a:p>
          <a:p>
            <a:pPr rtl="0"/>
            <a:r>
              <a:rPr lang="en-GB" dirty="0"/>
              <a:t>Areas </a:t>
            </a:r>
            <a:r>
              <a:rPr lang="en-GB"/>
              <a:t>of focus</a:t>
            </a:r>
            <a:endParaRPr lang="en-GB" dirty="0"/>
          </a:p>
          <a:p>
            <a:pPr rtl="0"/>
            <a:r>
              <a:rPr lang="en-GB" dirty="0"/>
              <a:t>Summary</a:t>
            </a:r>
          </a:p>
          <a:p>
            <a:pPr rtl="0"/>
            <a:endParaRPr lang="en-GB"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dirty="0"/>
              <a:t>01122024</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381001" y="6356350"/>
            <a:ext cx="9195618" cy="365125"/>
          </a:xfrm>
        </p:spPr>
        <p:txBody>
          <a:bodyPr rtlCol="0"/>
          <a:lstStyle/>
          <a:p>
            <a:pPr rtl="0"/>
            <a:r>
              <a:rPr lang="en-GB" dirty="0">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dirty="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pPr rtl="0"/>
            <a:r>
              <a:rPr lang="en-GB"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rtl="0"/>
            <a:r>
              <a:rPr lang="en-GB" dirty="0"/>
              <a:t>An investigation into why the last intake of employees resulted in only a 3 out of 12 new employees stayed passed probational period and recommendation on how to improve high employee turnover within the sales department.</a:t>
            </a:r>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dirty="0"/>
              <a:t>01122024</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2222090" y="6356350"/>
            <a:ext cx="5931310" cy="365125"/>
          </a:xfrm>
        </p:spPr>
        <p:txBody>
          <a:bodyPr rtlCol="0"/>
          <a:lstStyle/>
          <a:p>
            <a:pPr rtl="0"/>
            <a:r>
              <a:rPr lang="en-GB" dirty="0">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dirty="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a:t>3</a:t>
            </a:fld>
            <a:endParaRPr lang="en-GB"/>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1059400"/>
            <a:ext cx="6245912" cy="2387600"/>
          </a:xfrm>
        </p:spPr>
        <p:txBody>
          <a:bodyPr rtlCol="0"/>
          <a:lstStyle/>
          <a:p>
            <a:pPr rtl="0"/>
            <a:r>
              <a:rPr lang="en-GB"/>
              <a:t>Primary goals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1167494" y="3539075"/>
            <a:ext cx="6245912" cy="1406101"/>
          </a:xfrm>
        </p:spPr>
        <p:txBody>
          <a:bodyPr vert="horz" lIns="91440" tIns="45720" rIns="91440" bIns="45720" rtlCol="0" anchor="t">
            <a:normAutofit fontScale="92500" lnSpcReduction="20000"/>
          </a:bodyPr>
          <a:lstStyle/>
          <a:p>
            <a:pPr rtl="0"/>
            <a:r>
              <a:rPr lang="en-GB" dirty="0"/>
              <a:t>Increase the retention within the sales department by implementing adjustments and improvement to current practices.</a:t>
            </a: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167492" y="381000"/>
            <a:ext cx="9779183" cy="1325563"/>
          </a:xfrm>
        </p:spPr>
        <p:txBody>
          <a:bodyPr rtlCol="0" anchor="b">
            <a:normAutofit/>
          </a:bodyPr>
          <a:lstStyle/>
          <a:p>
            <a:pPr rtl="0"/>
            <a:r>
              <a:rPr lang="en-GB" dirty="0"/>
              <a:t>Most positive areas</a:t>
            </a:r>
          </a:p>
        </p:txBody>
      </p:sp>
      <p:pic>
        <p:nvPicPr>
          <p:cNvPr id="9" name="Picture 8" descr="Forms response chart. Question title: 13. Rate how welcomed and included you feel by your team and colleagues?. Number of responses: 13 responses.">
            <a:extLst>
              <a:ext uri="{FF2B5EF4-FFF2-40B4-BE49-F238E27FC236}">
                <a16:creationId xmlns:a16="http://schemas.microsoft.com/office/drawing/2014/main" id="{7F4F982E-5E4D-4A76-B153-3DA89429E6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2513067" y="2087561"/>
            <a:ext cx="7088034" cy="3366815"/>
          </a:xfrm>
          <a:prstGeom prst="rect">
            <a:avLst/>
          </a:prstGeom>
          <a:noFill/>
          <a:ln>
            <a:noFill/>
          </a:ln>
        </p:spPr>
      </p:pic>
      <p:sp>
        <p:nvSpPr>
          <p:cNvPr id="3" name="Date Placeholder 2">
            <a:extLst>
              <a:ext uri="{FF2B5EF4-FFF2-40B4-BE49-F238E27FC236}">
                <a16:creationId xmlns:a16="http://schemas.microsoft.com/office/drawing/2014/main" id="{4E809DF5-56B4-304A-8777-BB8576005AF2}"/>
              </a:ext>
            </a:extLst>
          </p:cNvPr>
          <p:cNvSpPr>
            <a:spLocks noGrp="1"/>
          </p:cNvSpPr>
          <p:nvPr>
            <p:ph type="dt" sz="half" idx="2"/>
          </p:nvPr>
        </p:nvSpPr>
        <p:spPr>
          <a:xfrm>
            <a:off x="381000" y="6356350"/>
            <a:ext cx="1701018" cy="365125"/>
          </a:xfrm>
        </p:spPr>
        <p:txBody>
          <a:bodyPr rtlCol="0" anchor="ctr">
            <a:normAutofit/>
          </a:bodyPr>
          <a:lstStyle/>
          <a:p>
            <a:pPr rtl="0">
              <a:spcAft>
                <a:spcPts val="600"/>
              </a:spcAft>
            </a:pPr>
            <a:r>
              <a:rPr lang="en-GB" dirty="0"/>
              <a:t>01122024</a:t>
            </a:r>
          </a:p>
        </p:txBody>
      </p:sp>
      <p:sp>
        <p:nvSpPr>
          <p:cNvPr id="5" name="Footer Placeholder 4">
            <a:extLst>
              <a:ext uri="{FF2B5EF4-FFF2-40B4-BE49-F238E27FC236}">
                <a16:creationId xmlns:a16="http://schemas.microsoft.com/office/drawing/2014/main" id="{0A79A912-225F-BE40-9F3E-0255524448CD}"/>
              </a:ext>
            </a:extLst>
          </p:cNvPr>
          <p:cNvSpPr>
            <a:spLocks noGrp="1"/>
          </p:cNvSpPr>
          <p:nvPr>
            <p:ph type="ftr" sz="quarter" idx="3"/>
          </p:nvPr>
        </p:nvSpPr>
        <p:spPr>
          <a:xfrm>
            <a:off x="4038600" y="6356350"/>
            <a:ext cx="4114800" cy="365125"/>
          </a:xfrm>
        </p:spPr>
        <p:txBody>
          <a:bodyPr rtlCol="0" anchor="ctr">
            <a:normAutofit fontScale="92500"/>
          </a:bodyPr>
          <a:lstStyle/>
          <a:p>
            <a:pPr rtl="0"/>
            <a:r>
              <a:rPr lang="en-GB">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5</a:t>
            </a:fld>
            <a:endParaRPr lang="en-GB"/>
          </a:p>
        </p:txBody>
      </p:sp>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636C5D-6644-A814-9526-47A7719384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C2CD65-EE16-2916-799F-2DF3C06D241A}"/>
              </a:ext>
            </a:extLst>
          </p:cNvPr>
          <p:cNvSpPr>
            <a:spLocks noGrp="1"/>
          </p:cNvSpPr>
          <p:nvPr>
            <p:ph type="title"/>
          </p:nvPr>
        </p:nvSpPr>
        <p:spPr>
          <a:xfrm>
            <a:off x="1167492" y="381000"/>
            <a:ext cx="9779183" cy="1325563"/>
          </a:xfrm>
        </p:spPr>
        <p:txBody>
          <a:bodyPr rtlCol="0" anchor="b">
            <a:normAutofit/>
          </a:bodyPr>
          <a:lstStyle/>
          <a:p>
            <a:pPr rtl="0"/>
            <a:r>
              <a:rPr lang="en-GB" dirty="0"/>
              <a:t>Most positive areas</a:t>
            </a:r>
          </a:p>
        </p:txBody>
      </p:sp>
      <p:pic>
        <p:nvPicPr>
          <p:cNvPr id="7" name="Picture 6" descr="A screenshot of a computer&#10;&#10;Description automatically generated">
            <a:extLst>
              <a:ext uri="{FF2B5EF4-FFF2-40B4-BE49-F238E27FC236}">
                <a16:creationId xmlns:a16="http://schemas.microsoft.com/office/drawing/2014/main" id="{F00A8920-ABAF-1E87-B0DF-133079A97DE4}"/>
              </a:ext>
            </a:extLst>
          </p:cNvPr>
          <p:cNvPicPr>
            <a:picLocks noChangeAspect="1"/>
          </p:cNvPicPr>
          <p:nvPr/>
        </p:nvPicPr>
        <p:blipFill>
          <a:blip r:embed="rId3"/>
          <a:stretch>
            <a:fillRect/>
          </a:stretch>
        </p:blipFill>
        <p:spPr>
          <a:xfrm>
            <a:off x="2187020" y="2087561"/>
            <a:ext cx="7966256" cy="3366815"/>
          </a:xfrm>
          <a:prstGeom prst="rect">
            <a:avLst/>
          </a:prstGeom>
          <a:noFill/>
        </p:spPr>
      </p:pic>
      <p:sp>
        <p:nvSpPr>
          <p:cNvPr id="3" name="Date Placeholder 2">
            <a:extLst>
              <a:ext uri="{FF2B5EF4-FFF2-40B4-BE49-F238E27FC236}">
                <a16:creationId xmlns:a16="http://schemas.microsoft.com/office/drawing/2014/main" id="{A967D804-A5C0-D3D0-F39B-7B7B20C929B1}"/>
              </a:ext>
            </a:extLst>
          </p:cNvPr>
          <p:cNvSpPr>
            <a:spLocks noGrp="1"/>
          </p:cNvSpPr>
          <p:nvPr>
            <p:ph type="dt" sz="half" idx="2"/>
          </p:nvPr>
        </p:nvSpPr>
        <p:spPr>
          <a:xfrm>
            <a:off x="381000" y="6356350"/>
            <a:ext cx="1701018" cy="365125"/>
          </a:xfrm>
        </p:spPr>
        <p:txBody>
          <a:bodyPr rtlCol="0" anchor="ctr">
            <a:normAutofit/>
          </a:bodyPr>
          <a:lstStyle/>
          <a:p>
            <a:pPr rtl="0">
              <a:spcAft>
                <a:spcPts val="600"/>
              </a:spcAft>
            </a:pPr>
            <a:r>
              <a:rPr lang="en-GB" dirty="0"/>
              <a:t>01122024</a:t>
            </a:r>
          </a:p>
        </p:txBody>
      </p:sp>
      <p:sp>
        <p:nvSpPr>
          <p:cNvPr id="5" name="Footer Placeholder 4">
            <a:extLst>
              <a:ext uri="{FF2B5EF4-FFF2-40B4-BE49-F238E27FC236}">
                <a16:creationId xmlns:a16="http://schemas.microsoft.com/office/drawing/2014/main" id="{04DE9FFB-E2BA-EBA0-83DE-50F6C138BDC1}"/>
              </a:ext>
            </a:extLst>
          </p:cNvPr>
          <p:cNvSpPr>
            <a:spLocks noGrp="1"/>
          </p:cNvSpPr>
          <p:nvPr>
            <p:ph type="ftr" sz="quarter" idx="3"/>
          </p:nvPr>
        </p:nvSpPr>
        <p:spPr>
          <a:xfrm>
            <a:off x="4038600" y="6356350"/>
            <a:ext cx="4114800" cy="365125"/>
          </a:xfrm>
        </p:spPr>
        <p:txBody>
          <a:bodyPr rtlCol="0" anchor="ctr">
            <a:normAutofit/>
          </a:bodyPr>
          <a:lstStyle/>
          <a:p>
            <a:pPr rtl="0">
              <a:spcAft>
                <a:spcPts val="600"/>
              </a:spcAft>
            </a:pPr>
            <a:r>
              <a:rPr lang="en-GB"/>
              <a:t>T</a:t>
            </a:r>
            <a:r>
              <a:rPr lang="en-GB">
                <a:effectLst/>
              </a:rPr>
              <a:t>urnover within the sales department of Admiral Insurance</a:t>
            </a:r>
            <a:endParaRPr lang="en-GB"/>
          </a:p>
        </p:txBody>
      </p:sp>
      <p:sp>
        <p:nvSpPr>
          <p:cNvPr id="6" name="Slide Number Placeholder 5">
            <a:extLst>
              <a:ext uri="{FF2B5EF4-FFF2-40B4-BE49-F238E27FC236}">
                <a16:creationId xmlns:a16="http://schemas.microsoft.com/office/drawing/2014/main" id="{0D785AEA-A0BD-E1A8-3BC8-13786DBC54C4}"/>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6</a:t>
            </a:fld>
            <a:endParaRPr lang="en-GB"/>
          </a:p>
        </p:txBody>
      </p:sp>
    </p:spTree>
    <p:extLst>
      <p:ext uri="{BB962C8B-B14F-4D97-AF65-F5344CB8AC3E}">
        <p14:creationId xmlns:p14="http://schemas.microsoft.com/office/powerpoint/2010/main" val="4142764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65A7-995A-9F45-891C-82D9B9D40801}"/>
              </a:ext>
            </a:extLst>
          </p:cNvPr>
          <p:cNvSpPr>
            <a:spLocks noGrp="1"/>
          </p:cNvSpPr>
          <p:nvPr>
            <p:ph type="title"/>
          </p:nvPr>
        </p:nvSpPr>
        <p:spPr>
          <a:xfrm>
            <a:off x="1889961" y="1791018"/>
            <a:ext cx="8412079" cy="2810460"/>
          </a:xfrm>
        </p:spPr>
        <p:txBody>
          <a:bodyPr rtlCol="0">
            <a:normAutofit/>
          </a:bodyPr>
          <a:lstStyle/>
          <a:p>
            <a:pPr rtl="0"/>
            <a:r>
              <a:rPr lang="en-GB" sz="3600" b="0" i="0" dirty="0">
                <a:solidFill>
                  <a:srgbClr val="373E3E"/>
                </a:solidFill>
                <a:effectLst/>
                <a:highlight>
                  <a:srgbClr val="C0C0C0"/>
                </a:highlight>
                <a:latin typeface="Amazon Ember"/>
              </a:rPr>
              <a:t>‘if people like what they do, they’ll do it better</a:t>
            </a:r>
            <a:r>
              <a:rPr lang="en-GB" sz="1600" b="0" i="0" dirty="0">
                <a:solidFill>
                  <a:srgbClr val="373E3E"/>
                </a:solidFill>
                <a:effectLst/>
                <a:latin typeface="Amazon Ember"/>
              </a:rPr>
              <a:t>’,</a:t>
            </a:r>
            <a:endParaRPr lang="en-GB" sz="4400" dirty="0"/>
          </a:p>
        </p:txBody>
      </p:sp>
      <p:sp>
        <p:nvSpPr>
          <p:cNvPr id="13" name="Text Placeholder 5">
            <a:extLst>
              <a:ext uri="{FF2B5EF4-FFF2-40B4-BE49-F238E27FC236}">
                <a16:creationId xmlns:a16="http://schemas.microsoft.com/office/drawing/2014/main" id="{6118A1B7-08BA-6B43-BBA8-952377DF944D}"/>
              </a:ext>
            </a:extLst>
          </p:cNvPr>
          <p:cNvSpPr>
            <a:spLocks noGrp="1"/>
          </p:cNvSpPr>
          <p:nvPr>
            <p:ph type="body" sz="quarter" idx="13"/>
          </p:nvPr>
        </p:nvSpPr>
        <p:spPr>
          <a:xfrm>
            <a:off x="1502619" y="543354"/>
            <a:ext cx="1364297" cy="1094521"/>
          </a:xfrm>
        </p:spPr>
        <p:txBody>
          <a:bodyPr rtlCol="0"/>
          <a:lstStyle/>
          <a:p>
            <a:pPr rtl="0"/>
            <a:r>
              <a:rPr lang="en-GB" dirty="0"/>
              <a:t>“</a:t>
            </a:r>
          </a:p>
        </p:txBody>
      </p:sp>
      <p:sp>
        <p:nvSpPr>
          <p:cNvPr id="7" name="Text Placeholder 6">
            <a:extLst>
              <a:ext uri="{FF2B5EF4-FFF2-40B4-BE49-F238E27FC236}">
                <a16:creationId xmlns:a16="http://schemas.microsoft.com/office/drawing/2014/main" id="{E178654B-08C9-4C41-8BEC-DFB720245862}"/>
              </a:ext>
            </a:extLst>
          </p:cNvPr>
          <p:cNvSpPr>
            <a:spLocks noGrp="1"/>
          </p:cNvSpPr>
          <p:nvPr>
            <p:ph type="body" sz="quarter" idx="14"/>
          </p:nvPr>
        </p:nvSpPr>
        <p:spPr>
          <a:xfrm>
            <a:off x="5556250" y="4574039"/>
            <a:ext cx="3511550" cy="679450"/>
          </a:xfrm>
        </p:spPr>
        <p:txBody>
          <a:bodyPr rtlCol="0"/>
          <a:lstStyle/>
          <a:p>
            <a:pPr rtl="0"/>
            <a:r>
              <a:rPr lang="en-GB" dirty="0"/>
              <a:t>Henry </a:t>
            </a:r>
            <a:r>
              <a:rPr lang="en-GB" dirty="0" err="1"/>
              <a:t>Engalhart</a:t>
            </a:r>
            <a:endParaRPr lang="en-GB" dirty="0"/>
          </a:p>
          <a:p>
            <a:pPr rtl="0"/>
            <a:endParaRPr lang="en-GB" dirty="0"/>
          </a:p>
        </p:txBody>
      </p:sp>
      <p:sp>
        <p:nvSpPr>
          <p:cNvPr id="14" name="Text Placeholder 7">
            <a:extLst>
              <a:ext uri="{FF2B5EF4-FFF2-40B4-BE49-F238E27FC236}">
                <a16:creationId xmlns:a16="http://schemas.microsoft.com/office/drawing/2014/main" id="{A1F17760-D90A-AB46-A4E0-31B2684E3F5E}"/>
              </a:ext>
            </a:extLst>
          </p:cNvPr>
          <p:cNvSpPr>
            <a:spLocks noGrp="1"/>
          </p:cNvSpPr>
          <p:nvPr>
            <p:ph type="body" sz="quarter" idx="15"/>
          </p:nvPr>
        </p:nvSpPr>
        <p:spPr>
          <a:xfrm>
            <a:off x="9420876" y="3426615"/>
            <a:ext cx="1364297" cy="1094521"/>
          </a:xfrm>
        </p:spPr>
        <p:txBody>
          <a:bodyPr rtlCol="0"/>
          <a:lstStyle/>
          <a:p>
            <a:pPr rtl="0"/>
            <a:r>
              <a:rPr lang="en-GB"/>
              <a:t>”</a:t>
            </a:r>
          </a:p>
        </p:txBody>
      </p:sp>
      <p:sp>
        <p:nvSpPr>
          <p:cNvPr id="3" name="Date Placeholder 2">
            <a:extLst>
              <a:ext uri="{FF2B5EF4-FFF2-40B4-BE49-F238E27FC236}">
                <a16:creationId xmlns:a16="http://schemas.microsoft.com/office/drawing/2014/main" id="{8D3F7063-A64B-CB42-8BBF-BF52424269A8}"/>
              </a:ext>
            </a:extLst>
          </p:cNvPr>
          <p:cNvSpPr>
            <a:spLocks noGrp="1"/>
          </p:cNvSpPr>
          <p:nvPr>
            <p:ph type="dt" sz="half" idx="10"/>
          </p:nvPr>
        </p:nvSpPr>
        <p:spPr/>
        <p:txBody>
          <a:bodyPr rtlCol="0"/>
          <a:lstStyle/>
          <a:p>
            <a:pPr rtl="0"/>
            <a:r>
              <a:rPr lang="en-GB"/>
              <a:t>10/9/2021</a:t>
            </a:r>
          </a:p>
        </p:txBody>
      </p:sp>
      <p:sp>
        <p:nvSpPr>
          <p:cNvPr id="4" name="Footer Placeholder 3">
            <a:extLst>
              <a:ext uri="{FF2B5EF4-FFF2-40B4-BE49-F238E27FC236}">
                <a16:creationId xmlns:a16="http://schemas.microsoft.com/office/drawing/2014/main" id="{6E4EA976-8646-0143-BA18-8675E6FA5EB7}"/>
              </a:ext>
            </a:extLst>
          </p:cNvPr>
          <p:cNvSpPr>
            <a:spLocks noGrp="1"/>
          </p:cNvSpPr>
          <p:nvPr>
            <p:ph type="ftr" sz="quarter" idx="11"/>
          </p:nvPr>
        </p:nvSpPr>
        <p:spPr/>
        <p:txBody>
          <a:bodyPr rtlCol="0"/>
          <a:lstStyle/>
          <a:p>
            <a:pPr rtl="0"/>
            <a:r>
              <a:rPr lang="en-GB">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rtlCol="0"/>
          <a:lstStyle/>
          <a:p>
            <a:pPr rtl="0"/>
            <a:fld id="{294A09A9-5501-47C1-A89A-A340965A2BE2}" type="slidenum">
              <a:rPr lang="en-GB" smtClean="0"/>
              <a:pPr rtl="0"/>
              <a:t>7</a:t>
            </a:fld>
            <a:endParaRPr lang="en-GB"/>
          </a:p>
        </p:txBody>
      </p:sp>
    </p:spTree>
    <p:extLst>
      <p:ext uri="{BB962C8B-B14F-4D97-AF65-F5344CB8AC3E}">
        <p14:creationId xmlns:p14="http://schemas.microsoft.com/office/powerpoint/2010/main" val="263998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7506F-28E1-7BE7-DF25-AEFAAC1D04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2DFAC-B724-75DF-1CF1-485399279A9A}"/>
              </a:ext>
            </a:extLst>
          </p:cNvPr>
          <p:cNvSpPr>
            <a:spLocks noGrp="1"/>
          </p:cNvSpPr>
          <p:nvPr>
            <p:ph type="title"/>
          </p:nvPr>
        </p:nvSpPr>
        <p:spPr>
          <a:xfrm>
            <a:off x="1167492" y="381000"/>
            <a:ext cx="9779183" cy="1325563"/>
          </a:xfrm>
        </p:spPr>
        <p:txBody>
          <a:bodyPr rtlCol="0"/>
          <a:lstStyle/>
          <a:p>
            <a:pPr rtl="0"/>
            <a:r>
              <a:rPr lang="en-GB" dirty="0"/>
              <a:t>Areas of Focus </a:t>
            </a:r>
          </a:p>
        </p:txBody>
      </p:sp>
      <p:sp>
        <p:nvSpPr>
          <p:cNvPr id="3" name="Content Placeholder 2">
            <a:extLst>
              <a:ext uri="{FF2B5EF4-FFF2-40B4-BE49-F238E27FC236}">
                <a16:creationId xmlns:a16="http://schemas.microsoft.com/office/drawing/2014/main" id="{21768DEF-74E0-1E80-318A-0317F40590B6}"/>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Role Clarity at Recruitment</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Training and Support</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Instilling company Culture and Expectations</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Feedback and Communication</a:t>
            </a:r>
          </a:p>
          <a:p>
            <a:pPr marL="342900" lvl="0" indent="-342900">
              <a:lnSpc>
                <a:spcPct val="115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First Impressions</a:t>
            </a:r>
          </a:p>
          <a:p>
            <a:pPr marL="342900" lvl="0" indent="-342900">
              <a:lnSpc>
                <a:spcPct val="115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Arial" panose="020B0604020202020204" pitchFamily="34" charset="0"/>
              </a:rPr>
              <a:t>Shifts</a:t>
            </a:r>
          </a:p>
          <a:p>
            <a:pPr rtl="0"/>
            <a:endParaRPr lang="en-GB" dirty="0"/>
          </a:p>
        </p:txBody>
      </p:sp>
      <p:sp>
        <p:nvSpPr>
          <p:cNvPr id="4" name="Date Placeholder 3">
            <a:extLst>
              <a:ext uri="{FF2B5EF4-FFF2-40B4-BE49-F238E27FC236}">
                <a16:creationId xmlns:a16="http://schemas.microsoft.com/office/drawing/2014/main" id="{BE765483-C155-BE2C-BCC0-9787A7C75DE6}"/>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AB84EE3C-93E9-4578-B683-10EBCA6CD88D}"/>
              </a:ext>
            </a:extLst>
          </p:cNvPr>
          <p:cNvSpPr>
            <a:spLocks noGrp="1"/>
          </p:cNvSpPr>
          <p:nvPr>
            <p:ph type="ftr" sz="quarter" idx="11"/>
          </p:nvPr>
        </p:nvSpPr>
        <p:spPr>
          <a:xfrm>
            <a:off x="4038600" y="6356350"/>
            <a:ext cx="4114800" cy="365125"/>
          </a:xfrm>
        </p:spPr>
        <p:txBody>
          <a:bodyPr rtlCol="0"/>
          <a:lstStyle/>
          <a:p>
            <a:pPr rtl="0"/>
            <a:r>
              <a:rPr lang="en-GB">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6" name="Slide Number Placeholder 5">
            <a:extLst>
              <a:ext uri="{FF2B5EF4-FFF2-40B4-BE49-F238E27FC236}">
                <a16:creationId xmlns:a16="http://schemas.microsoft.com/office/drawing/2014/main" id="{65B7B8AD-BBF6-FB17-BCA0-52869303A9D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8</a:t>
            </a:fld>
            <a:endParaRPr lang="en-GB"/>
          </a:p>
        </p:txBody>
      </p:sp>
    </p:spTree>
    <p:extLst>
      <p:ext uri="{BB962C8B-B14F-4D97-AF65-F5344CB8AC3E}">
        <p14:creationId xmlns:p14="http://schemas.microsoft.com/office/powerpoint/2010/main" val="182436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r>
              <a:rPr lang="en-GB" dirty="0"/>
              <a:t>Summary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2653167"/>
            <a:ext cx="9779183" cy="3436483"/>
          </a:xfrm>
        </p:spPr>
        <p:txBody>
          <a:bodyPr vert="horz" lIns="91440" tIns="45720" rIns="91440" bIns="45720" rtlCol="0" anchor="t">
            <a:normAutofit fontScale="92500"/>
          </a:bodyPr>
          <a:lstStyle/>
          <a:p>
            <a:pPr rtl="0"/>
            <a:r>
              <a:rPr lang="en-GB" b="0" i="0" dirty="0">
                <a:effectLst/>
                <a:latin typeface="Amazon Ember"/>
              </a:rPr>
              <a:t>Admiral is known for having market-leading results and for its award-winning culture and the sales department is the forefront of this being the first a customer has when joi</a:t>
            </a:r>
            <a:r>
              <a:rPr lang="en-GB" dirty="0">
                <a:latin typeface="Amazon Ember"/>
              </a:rPr>
              <a:t>ning the company. Focusing on improving the sales department retention figures will not only ensure the department can continue to service its costumers to the standard they deserve whilst also keeping our staff happy in their roles. “ If people like what they do, they do it better” Henry </a:t>
            </a:r>
            <a:r>
              <a:rPr lang="en-GB" dirty="0" err="1">
                <a:latin typeface="Amazon Ember"/>
              </a:rPr>
              <a:t>Engalhart</a:t>
            </a:r>
            <a:r>
              <a:rPr lang="en-GB" dirty="0">
                <a:latin typeface="Amazon Ember"/>
              </a:rPr>
              <a:t>, CEO Admiral Insurance</a:t>
            </a:r>
          </a:p>
          <a:p>
            <a:pPr rtl="0"/>
            <a:endParaRPr lang="en-GB" dirty="0"/>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pPr rtl="0"/>
            <a:r>
              <a:rPr lang="en-GB">
                <a:solidFill>
                  <a:srgbClr val="000000"/>
                </a:solidFill>
                <a:latin typeface="Tahoma" panose="020B0604030504040204" pitchFamily="34" charset="0"/>
                <a:ea typeface="Calibri" panose="020F0502020204030204" pitchFamily="34" charset="0"/>
                <a:cs typeface="Arial" panose="020B0604020202020204" pitchFamily="34" charset="0"/>
              </a:rPr>
              <a:t>T</a:t>
            </a:r>
            <a:r>
              <a:rPr lang="en-GB" sz="1200">
                <a:solidFill>
                  <a:srgbClr val="000000"/>
                </a:solidFill>
                <a:effectLst/>
                <a:latin typeface="Tahoma" panose="020B0604030504040204" pitchFamily="34" charset="0"/>
                <a:ea typeface="Calibri" panose="020F0502020204030204" pitchFamily="34" charset="0"/>
                <a:cs typeface="Arial" panose="020B0604020202020204" pitchFamily="34" charset="0"/>
              </a:rPr>
              <a:t>urnover within the sales department of Admiral Insurance</a:t>
            </a:r>
            <a:endParaRPr lang="en-GB" dirty="0"/>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9</a:t>
            </a:fld>
            <a:endParaRPr lang="en-GB"/>
          </a:p>
        </p:txBody>
      </p:sp>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rtlCol="0"/>
          <a:lstStyle/>
          <a:p>
            <a:pPr rtl="0"/>
            <a:r>
              <a:rPr lang="en-GB"/>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rtlCol="0">
            <a:normAutofit/>
          </a:bodyPr>
          <a:lstStyle/>
          <a:p>
            <a:pPr rtl="0"/>
            <a:r>
              <a:rPr lang="en-GB" dirty="0"/>
              <a:t>Nadean Kennedy​</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F481468CCF9884A9DC14674B375D20C" ma:contentTypeVersion="11" ma:contentTypeDescription="Create a new document." ma:contentTypeScope="" ma:versionID="3556239b2e2fc9b16808efb6c9bfa07b">
  <xsd:schema xmlns:xsd="http://www.w3.org/2001/XMLSchema" xmlns:xs="http://www.w3.org/2001/XMLSchema" xmlns:p="http://schemas.microsoft.com/office/2006/metadata/properties" xmlns:ns3="d3116da0-9e78-4f18-87b5-1db626d71ad8" xmlns:ns4="6c1b13ea-6625-45a5-bcb2-71a4916863ac" targetNamespace="http://schemas.microsoft.com/office/2006/metadata/properties" ma:root="true" ma:fieldsID="56cf3e6adc2a9acd2a9b25aee5517c76" ns3:_="" ns4:_="">
    <xsd:import namespace="d3116da0-9e78-4f18-87b5-1db626d71ad8"/>
    <xsd:import namespace="6c1b13ea-6625-45a5-bcb2-71a4916863a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3116da0-9e78-4f18-87b5-1db626d71ad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1b13ea-6625-45a5-bcb2-71a4916863a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d3116da0-9e78-4f18-87b5-1db626d71ad8" xsi:nil="true"/>
    <_activity xmlns="d3116da0-9e78-4f18-87b5-1db626d71ad8"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94DD61B1-E534-488B-9470-D8D16C0DB5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3116da0-9e78-4f18-87b5-1db626d71ad8"/>
    <ds:schemaRef ds:uri="6c1b13ea-6625-45a5-bcb2-71a4916863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purl.org/dc/dcmitype/"/>
    <ds:schemaRef ds:uri="http://schemas.microsoft.com/office/2006/metadata/properties"/>
    <ds:schemaRef ds:uri="http://schemas.microsoft.com/office/infopath/2007/PartnerControls"/>
    <ds:schemaRef ds:uri="http://purl.org/dc/terms/"/>
    <ds:schemaRef ds:uri="http://purl.org/dc/elements/1.1/"/>
    <ds:schemaRef ds:uri="6c1b13ea-6625-45a5-bcb2-71a4916863ac"/>
    <ds:schemaRef ds:uri="http://schemas.microsoft.com/office/2006/documentManagement/types"/>
    <ds:schemaRef ds:uri="d3116da0-9e78-4f18-87b5-1db626d71ad8"/>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{EC0A62F1-96E4-4C56-9184-04C1CE03A029}tf45331398_win32</Template>
  <TotalTime>163</TotalTime>
  <Words>867</Words>
  <Application>Microsoft Office PowerPoint</Application>
  <PresentationFormat>Widescreen</PresentationFormat>
  <Paragraphs>77</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Amazon Ember</vt:lpstr>
      <vt:lpstr>Arial</vt:lpstr>
      <vt:lpstr>Calibri</vt:lpstr>
      <vt:lpstr>Symbol</vt:lpstr>
      <vt:lpstr>Tahoma</vt:lpstr>
      <vt:lpstr>Tenorite</vt:lpstr>
      <vt:lpstr>Office Theme</vt:lpstr>
      <vt:lpstr>An Investigation into the cause of increased turnover within the sales department of Admiral Insurance.  </vt:lpstr>
      <vt:lpstr>Agenda</vt:lpstr>
      <vt:lpstr>Introduction</vt:lpstr>
      <vt:lpstr>Primary goals</vt:lpstr>
      <vt:lpstr>Most positive areas</vt:lpstr>
      <vt:lpstr>Most positive areas</vt:lpstr>
      <vt:lpstr>‘if people like what they do, they’ll do it better’,</vt:lpstr>
      <vt:lpstr>Areas of Focus </vt:lpstr>
      <vt:lpstr>Summary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Nadean Kennedy (1815021)</dc:creator>
  <cp:lastModifiedBy>Paul Tinkler</cp:lastModifiedBy>
  <cp:revision>2</cp:revision>
  <dcterms:created xsi:type="dcterms:W3CDTF">2024-12-08T11:44:06Z</dcterms:created>
  <dcterms:modified xsi:type="dcterms:W3CDTF">2024-12-10T08:02:16Z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0x010100CF481468CCF9884A9DC14674B375D20C</vt:lpwstr>
  </property>
</Properties>
</file>