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3"/>
  </p:notesMasterIdLst>
  <p:sldIdLst>
    <p:sldId id="256" r:id="rId5"/>
    <p:sldId id="431" r:id="rId6"/>
    <p:sldId id="555" r:id="rId7"/>
    <p:sldId id="563" r:id="rId8"/>
    <p:sldId id="544" r:id="rId9"/>
    <p:sldId id="565" r:id="rId10"/>
    <p:sldId id="564" r:id="rId11"/>
    <p:sldId id="568" r:id="rId12"/>
    <p:sldId id="566" r:id="rId13"/>
    <p:sldId id="569" r:id="rId14"/>
    <p:sldId id="570" r:id="rId15"/>
    <p:sldId id="567" r:id="rId16"/>
    <p:sldId id="572" r:id="rId17"/>
    <p:sldId id="574" r:id="rId18"/>
    <p:sldId id="576" r:id="rId19"/>
    <p:sldId id="577" r:id="rId20"/>
    <p:sldId id="578" r:id="rId21"/>
    <p:sldId id="579" r:id="rId2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85" autoAdjust="0"/>
    <p:restoredTop sz="81143" autoAdjust="0"/>
  </p:normalViewPr>
  <p:slideViewPr>
    <p:cSldViewPr>
      <p:cViewPr varScale="1">
        <p:scale>
          <a:sx n="59" d="100"/>
          <a:sy n="59" d="100"/>
        </p:scale>
        <p:origin x="1680" y="7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D6E71FD-4EFB-41B2-9A53-590C74A24502}" type="datetimeFigureOut">
              <a:rPr lang="en-GB"/>
              <a:pPr>
                <a:defRPr/>
              </a:pPr>
              <a:t>30/11/2017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ABB3F080-605A-43E5-B800-45DB380867D2}" type="slidenum">
              <a:rPr lang="en-GB"/>
              <a:pPr>
                <a:defRPr/>
              </a:pPr>
              <a:t>‹#›</a:t>
            </a:fld>
            <a:endParaRPr lang="en-GB"/>
          </a:p>
        </p:txBody>
      </p:sp>
    </p:spTree>
    <p:extLst>
      <p:ext uri="{BB962C8B-B14F-4D97-AF65-F5344CB8AC3E}">
        <p14:creationId xmlns:p14="http://schemas.microsoft.com/office/powerpoint/2010/main" val="268212824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0632CCE-6D4B-4B15-9B10-9EDBA81E69E6}" type="slidenum">
              <a:rPr lang="en-GB" smtClean="0"/>
              <a:pPr fontAlgn="base">
                <a:spcBef>
                  <a:spcPct val="0"/>
                </a:spcBef>
                <a:spcAft>
                  <a:spcPct val="0"/>
                </a:spcAft>
                <a:defRPr/>
              </a:pPr>
              <a:t>1</a:t>
            </a:fld>
            <a:endParaRPr lang="en-GB" dirty="0"/>
          </a:p>
        </p:txBody>
      </p:sp>
    </p:spTree>
    <p:extLst>
      <p:ext uri="{BB962C8B-B14F-4D97-AF65-F5344CB8AC3E}">
        <p14:creationId xmlns:p14="http://schemas.microsoft.com/office/powerpoint/2010/main" val="405700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a:defRPr/>
            </a:pPr>
            <a:fld id="{D9E0E15B-7DFE-40F9-9A3D-37C6B9F87FAD}" type="slidenum">
              <a:rPr lang="en-GB" smtClean="0"/>
              <a:pPr>
                <a:defRPr/>
              </a:pPr>
              <a:t>2</a:t>
            </a:fld>
            <a:endParaRPr lang="en-GB"/>
          </a:p>
        </p:txBody>
      </p:sp>
    </p:spTree>
    <p:extLst>
      <p:ext uri="{BB962C8B-B14F-4D97-AF65-F5344CB8AC3E}">
        <p14:creationId xmlns:p14="http://schemas.microsoft.com/office/powerpoint/2010/main" val="1148329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a:defRPr/>
            </a:pPr>
            <a:fld id="{8288AFCB-9FE9-4EF2-AE54-765F5C6B3A71}" type="slidenum">
              <a:rPr lang="en-GB" smtClean="0"/>
              <a:pPr>
                <a:defRPr/>
              </a:pPr>
              <a:t>3</a:t>
            </a:fld>
            <a:endParaRPr lang="en-GB"/>
          </a:p>
        </p:txBody>
      </p:sp>
    </p:spTree>
    <p:extLst>
      <p:ext uri="{BB962C8B-B14F-4D97-AF65-F5344CB8AC3E}">
        <p14:creationId xmlns:p14="http://schemas.microsoft.com/office/powerpoint/2010/main" val="2190991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a:defRPr/>
            </a:pPr>
            <a:fld id="{D9E0E15B-7DFE-40F9-9A3D-37C6B9F87FAD}" type="slidenum">
              <a:rPr lang="en-GB" smtClean="0"/>
              <a:pPr>
                <a:defRPr/>
              </a:pPr>
              <a:t>4</a:t>
            </a:fld>
            <a:endParaRPr lang="en-GB"/>
          </a:p>
        </p:txBody>
      </p:sp>
    </p:spTree>
    <p:extLst>
      <p:ext uri="{BB962C8B-B14F-4D97-AF65-F5344CB8AC3E}">
        <p14:creationId xmlns:p14="http://schemas.microsoft.com/office/powerpoint/2010/main" val="23130614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3E95588A-5D65-4E20-A7F5-C543C7670BCF}" type="slidenum">
              <a:rPr lang="en-GB" altLang="en-US" sz="1200"/>
              <a:pPr/>
              <a:t>13</a:t>
            </a:fld>
            <a:endParaRPr lang="en-GB"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575040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5A3A75FA-441A-4145-8001-ED867B02B73A}" type="slidenum">
              <a:rPr lang="en-GB" altLang="en-US" sz="1200"/>
              <a:pPr/>
              <a:t>14</a:t>
            </a:fld>
            <a:endParaRPr lang="en-GB" altLang="en-US" sz="12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508086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24953045-208C-48AF-A3C7-51B65FBBA218}" type="slidenum">
              <a:rPr lang="en-GB" altLang="en-US" sz="1200"/>
              <a:pPr/>
              <a:t>15</a:t>
            </a:fld>
            <a:endParaRPr lang="en-GB" altLang="en-US" sz="12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7880019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94776FDD-96CB-43B6-AB71-ACF6F1A18ADF}" type="datetime1">
              <a:rPr lang="en-GB"/>
              <a:pPr>
                <a:defRPr/>
              </a:pPr>
              <a:t>30/11/2017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ED3E926-50DC-4C6E-BF44-1AEEEEB57248}" type="slidenum">
              <a:rPr lang="en-GB"/>
              <a:pPr>
                <a:defRPr/>
              </a:pPr>
              <a:t>‹#›</a:t>
            </a:fld>
            <a:endParaRPr lang="en-GB"/>
          </a:p>
        </p:txBody>
      </p:sp>
    </p:spTree>
    <p:extLst>
      <p:ext uri="{BB962C8B-B14F-4D97-AF65-F5344CB8AC3E}">
        <p14:creationId xmlns:p14="http://schemas.microsoft.com/office/powerpoint/2010/main" val="2430982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0BE29B5-E0EA-4353-BD61-8523A2CAA349}" type="datetime1">
              <a:rPr lang="en-GB"/>
              <a:pPr>
                <a:defRPr/>
              </a:pPr>
              <a:t>30/11/2017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5A0FFDF-B1E6-4363-BE10-29AB1719E104}" type="slidenum">
              <a:rPr lang="en-GB"/>
              <a:pPr>
                <a:defRPr/>
              </a:pPr>
              <a:t>‹#›</a:t>
            </a:fld>
            <a:endParaRPr lang="en-GB"/>
          </a:p>
        </p:txBody>
      </p:sp>
    </p:spTree>
    <p:extLst>
      <p:ext uri="{BB962C8B-B14F-4D97-AF65-F5344CB8AC3E}">
        <p14:creationId xmlns:p14="http://schemas.microsoft.com/office/powerpoint/2010/main" val="329981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563B8582-4968-4F51-BEAD-B0F2B39FB172}" type="datetime1">
              <a:rPr lang="en-GB"/>
              <a:pPr>
                <a:defRPr/>
              </a:pPr>
              <a:t>30/11/2017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95A953AA-7C55-40D0-9785-0EA308D54FD9}" type="slidenum">
              <a:rPr lang="en-GB"/>
              <a:pPr>
                <a:defRPr/>
              </a:pPr>
              <a:t>‹#›</a:t>
            </a:fld>
            <a:endParaRPr lang="en-GB"/>
          </a:p>
        </p:txBody>
      </p:sp>
    </p:spTree>
    <p:extLst>
      <p:ext uri="{BB962C8B-B14F-4D97-AF65-F5344CB8AC3E}">
        <p14:creationId xmlns:p14="http://schemas.microsoft.com/office/powerpoint/2010/main" val="1316296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284CBDF9-F84A-42CD-92E0-B38EFD9DC8EF}" type="datetime1">
              <a:rPr lang="en-GB"/>
              <a:pPr>
                <a:defRPr/>
              </a:pPr>
              <a:t>30/11/2017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7310E5E6-2A9E-4FAE-B00D-E368026C432C}" type="slidenum">
              <a:rPr lang="en-GB"/>
              <a:pPr>
                <a:defRPr/>
              </a:pPr>
              <a:t>‹#›</a:t>
            </a:fld>
            <a:endParaRPr lang="en-GB"/>
          </a:p>
        </p:txBody>
      </p:sp>
    </p:spTree>
    <p:extLst>
      <p:ext uri="{BB962C8B-B14F-4D97-AF65-F5344CB8AC3E}">
        <p14:creationId xmlns:p14="http://schemas.microsoft.com/office/powerpoint/2010/main" val="2119175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CEB3D44C-F310-43F9-8BC6-BBA830758ECF}" type="datetime1">
              <a:rPr lang="en-GB"/>
              <a:pPr>
                <a:defRPr/>
              </a:pPr>
              <a:t>30/11/2017</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4ADB1A0A-E9A4-49FB-B761-BFF14A967868}" type="slidenum">
              <a:rPr lang="en-GB"/>
              <a:pPr>
                <a:defRPr/>
              </a:pPr>
              <a:t>‹#›</a:t>
            </a:fld>
            <a:endParaRPr lang="en-GB"/>
          </a:p>
        </p:txBody>
      </p:sp>
    </p:spTree>
    <p:extLst>
      <p:ext uri="{BB962C8B-B14F-4D97-AF65-F5344CB8AC3E}">
        <p14:creationId xmlns:p14="http://schemas.microsoft.com/office/powerpoint/2010/main" val="2571364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B357C79-270F-4D2C-9BD7-0F9A0509B31D}" type="datetime1">
              <a:rPr lang="en-GB"/>
              <a:pPr>
                <a:defRPr/>
              </a:pPr>
              <a:t>30/11/2017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22EA285-6574-448C-9ED4-9FB99966851A}" type="slidenum">
              <a:rPr lang="en-GB"/>
              <a:pPr>
                <a:defRPr/>
              </a:pPr>
              <a:t>‹#›</a:t>
            </a:fld>
            <a:endParaRPr lang="en-GB"/>
          </a:p>
        </p:txBody>
      </p:sp>
    </p:spTree>
    <p:extLst>
      <p:ext uri="{BB962C8B-B14F-4D97-AF65-F5344CB8AC3E}">
        <p14:creationId xmlns:p14="http://schemas.microsoft.com/office/powerpoint/2010/main" val="412946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B2B73FB2-1684-4210-97F1-7B1A7DB09A19}" type="datetime1">
              <a:rPr lang="en-GB"/>
              <a:pPr>
                <a:defRPr/>
              </a:pPr>
              <a:t>30/11/2017</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6F00E060-4DC8-4819-8704-330636CCD694}" type="slidenum">
              <a:rPr lang="en-GB"/>
              <a:pPr>
                <a:defRPr/>
              </a:pPr>
              <a:t>‹#›</a:t>
            </a:fld>
            <a:endParaRPr lang="en-GB"/>
          </a:p>
        </p:txBody>
      </p:sp>
    </p:spTree>
    <p:extLst>
      <p:ext uri="{BB962C8B-B14F-4D97-AF65-F5344CB8AC3E}">
        <p14:creationId xmlns:p14="http://schemas.microsoft.com/office/powerpoint/2010/main" val="1629570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7999510-6E5C-4C1D-8C5E-1F688686462D}" type="datetime1">
              <a:rPr lang="en-GB"/>
              <a:pPr>
                <a:defRPr/>
              </a:pPr>
              <a:t>30/11/2017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F08E7C3-5252-4CEF-8F12-217EEF862581}" type="slidenum">
              <a:rPr lang="en-GB"/>
              <a:pPr>
                <a:defRPr/>
              </a:pPr>
              <a:t>‹#›</a:t>
            </a:fld>
            <a:endParaRPr lang="en-GB"/>
          </a:p>
        </p:txBody>
      </p:sp>
    </p:spTree>
    <p:extLst>
      <p:ext uri="{BB962C8B-B14F-4D97-AF65-F5344CB8AC3E}">
        <p14:creationId xmlns:p14="http://schemas.microsoft.com/office/powerpoint/2010/main" val="3560926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353EE6C-2EAA-483F-BCCA-4F682CB12FF7}" type="datetime1">
              <a:rPr lang="en-GB"/>
              <a:pPr>
                <a:defRPr/>
              </a:pPr>
              <a:t>30/11/2017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A0F8E2EB-F563-448A-8583-6E932B751EED}" type="slidenum">
              <a:rPr lang="en-GB"/>
              <a:pPr>
                <a:defRPr/>
              </a:pPr>
              <a:t>‹#›</a:t>
            </a:fld>
            <a:endParaRPr lang="en-GB"/>
          </a:p>
        </p:txBody>
      </p:sp>
    </p:spTree>
    <p:extLst>
      <p:ext uri="{BB962C8B-B14F-4D97-AF65-F5344CB8AC3E}">
        <p14:creationId xmlns:p14="http://schemas.microsoft.com/office/powerpoint/2010/main" val="551100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19C2516A-0834-4BFF-A4E3-BBF6E15B3AAA}" type="datetime1">
              <a:rPr lang="en-GB"/>
              <a:pPr>
                <a:defRPr/>
              </a:pPr>
              <a:t>30/11/2017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0E96B8-F322-4992-97D5-F3D8572EA4D6}" type="slidenum">
              <a:rPr lang="en-GB"/>
              <a:pPr>
                <a:defRPr/>
              </a:pPr>
              <a:t>‹#›</a:t>
            </a:fld>
            <a:endParaRPr lang="en-GB"/>
          </a:p>
        </p:txBody>
      </p:sp>
    </p:spTree>
    <p:extLst>
      <p:ext uri="{BB962C8B-B14F-4D97-AF65-F5344CB8AC3E}">
        <p14:creationId xmlns:p14="http://schemas.microsoft.com/office/powerpoint/2010/main" val="2798534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195F67B-673C-4F57-B06E-8B29F8DF5A54}" type="datetime1">
              <a:rPr lang="en-GB"/>
              <a:pPr>
                <a:defRPr/>
              </a:pPr>
              <a:t>30/11/2017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84103AE-0374-487A-9125-2389AEE31168}" type="slidenum">
              <a:rPr lang="en-GB"/>
              <a:pPr>
                <a:defRPr/>
              </a:pPr>
              <a:t>‹#›</a:t>
            </a:fld>
            <a:endParaRPr lang="en-GB"/>
          </a:p>
        </p:txBody>
      </p:sp>
    </p:spTree>
    <p:extLst>
      <p:ext uri="{BB962C8B-B14F-4D97-AF65-F5344CB8AC3E}">
        <p14:creationId xmlns:p14="http://schemas.microsoft.com/office/powerpoint/2010/main" val="26896509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rtlCol="0">
            <a:normAutofit/>
          </a:bodyPr>
          <a:lstStyle/>
          <a:p>
            <a:pPr lvl="0"/>
            <a:r>
              <a:rPr lang="en-US" noProof="0" dirty="0"/>
              <a:t>Click icon to add clip art</a:t>
            </a:r>
            <a:endParaRPr lang="en-GB" noProof="0" dirty="0"/>
          </a:p>
        </p:txBody>
      </p:sp>
      <p:sp>
        <p:nvSpPr>
          <p:cNvPr id="5" name="Slide Number Placeholder 4"/>
          <p:cNvSpPr>
            <a:spLocks noGrp="1" noChangeArrowheads="1"/>
          </p:cNvSpPr>
          <p:nvPr>
            <p:ph type="sldNum" sz="quarter" idx="10"/>
          </p:nvPr>
        </p:nvSpPr>
        <p:spPr>
          <a:xfrm>
            <a:off x="6553200" y="6356350"/>
            <a:ext cx="2133600" cy="365125"/>
          </a:xfrm>
          <a:prstGeom prst="rect">
            <a:avLst/>
          </a:prstGeom>
        </p:spPr>
        <p:txBody>
          <a:bodyPr/>
          <a:lstStyle>
            <a:lvl1pPr>
              <a:defRPr smtClean="0"/>
            </a:lvl1pPr>
          </a:lstStyle>
          <a:p>
            <a:pPr>
              <a:defRPr/>
            </a:pPr>
            <a:fld id="{C6B052CB-4451-4003-B802-78763773A140}" type="slidenum">
              <a:rPr lang="en-US" altLang="en-US"/>
              <a:pPr>
                <a:defRPr/>
              </a:pPr>
              <a:t>‹#›</a:t>
            </a:fld>
            <a:endParaRPr lang="en-US" altLang="en-US"/>
          </a:p>
        </p:txBody>
      </p:sp>
    </p:spTree>
    <p:extLst>
      <p:ext uri="{BB962C8B-B14F-4D97-AF65-F5344CB8AC3E}">
        <p14:creationId xmlns:p14="http://schemas.microsoft.com/office/powerpoint/2010/main" val="3376866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302C7BAD-A305-4A5C-9CEA-1DB01A94212A}" type="datetime1">
              <a:rPr lang="en-GB"/>
              <a:pPr>
                <a:defRPr/>
              </a:pPr>
              <a:t>30/11/2017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C0E9D9D4-DD66-41E0-B940-566E4FF4BDA1}"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hyperlink" Target="http://www.bbc.co.uk/iplayer/episode/b07k1bhf/the-muslim-poun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x9PcuZSUxnk" TargetMode="External"/><Relationship Id="rId2" Type="http://schemas.openxmlformats.org/officeDocument/2006/relationships/hyperlink" Target="https://www.youtube.com/watch?v=7owMXrLu2d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265559" y="1772816"/>
            <a:ext cx="8496300" cy="4536504"/>
          </a:xfrm>
        </p:spPr>
        <p:txBody>
          <a:bodyPr/>
          <a:lstStyle/>
          <a:p>
            <a:pPr eaLnBrk="1" hangingPunct="1">
              <a:defRPr/>
            </a:pPr>
            <a:r>
              <a:rPr lang="en-GB" altLang="en-US" sz="4000" i="1" dirty="0"/>
              <a:t>Welcome to your learning journey</a:t>
            </a:r>
            <a:r>
              <a:rPr lang="en-GB" altLang="en-US" sz="4000" b="1" i="1" dirty="0"/>
              <a:t/>
            </a:r>
            <a:br>
              <a:rPr lang="en-GB" altLang="en-US" sz="4000" b="1" i="1" dirty="0"/>
            </a:br>
            <a:r>
              <a:rPr lang="en-GB" altLang="en-US" sz="4000" i="1" dirty="0"/>
              <a:t/>
            </a:r>
            <a:br>
              <a:rPr lang="en-GB" altLang="en-US" sz="4000" i="1" dirty="0"/>
            </a:br>
            <a:r>
              <a:rPr lang="en-GB" altLang="en-US" sz="4000" b="1" dirty="0">
                <a:effectLst>
                  <a:outerShdw blurRad="38100" dist="38100" dir="2700000" algn="tl">
                    <a:srgbClr val="000000">
                      <a:alpha val="43137"/>
                    </a:srgbClr>
                  </a:outerShdw>
                </a:effectLst>
              </a:rPr>
              <a:t>CertHE Skills for the Workplace</a:t>
            </a:r>
            <a:r>
              <a:rPr lang="en-GB" altLang="en-US" sz="4000" dirty="0"/>
              <a:t/>
            </a:r>
            <a:br>
              <a:rPr lang="en-GB" altLang="en-US" sz="4000" dirty="0"/>
            </a:br>
            <a:r>
              <a:rPr lang="en-GB" altLang="en-US" sz="4000" dirty="0"/>
              <a:t/>
            </a:r>
            <a:br>
              <a:rPr lang="en-GB" altLang="en-US" sz="4000" dirty="0"/>
            </a:br>
            <a:r>
              <a:rPr lang="en-GB" altLang="en-US" sz="4000" dirty="0"/>
              <a:t>Module: EMPL4008 </a:t>
            </a:r>
            <a:br>
              <a:rPr lang="en-GB" altLang="en-US" sz="4000" dirty="0"/>
            </a:br>
            <a:r>
              <a:rPr lang="en-GB" sz="4000" b="1" dirty="0"/>
              <a:t>Problem Solving</a:t>
            </a:r>
            <a:br>
              <a:rPr lang="en-GB" sz="4000" b="1" dirty="0"/>
            </a:br>
            <a:r>
              <a:rPr lang="en-GB" altLang="en-US" sz="2000" dirty="0"/>
              <a:t/>
            </a:r>
            <a:br>
              <a:rPr lang="en-GB" altLang="en-US" sz="2000" dirty="0"/>
            </a:br>
            <a:r>
              <a:rPr lang="en-GB" altLang="en-US" sz="2800" dirty="0"/>
              <a:t>Evening Session 1</a:t>
            </a:r>
          </a:p>
        </p:txBody>
      </p:sp>
      <p:pic>
        <p:nvPicPr>
          <p:cNvPr id="2051"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6035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lstStyle/>
          <a:p>
            <a:pPr algn="l">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Aim of the course</a:t>
            </a:r>
            <a:endPar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5843" name="Content Placeholder 2"/>
          <p:cNvSpPr>
            <a:spLocks noGrp="1"/>
          </p:cNvSpPr>
          <p:nvPr>
            <p:ph idx="1"/>
          </p:nvPr>
        </p:nvSpPr>
        <p:spPr>
          <a:xfrm>
            <a:off x="900113" y="1557338"/>
            <a:ext cx="7993062" cy="4033837"/>
          </a:xfrm>
        </p:spPr>
        <p:txBody>
          <a:bodyPr/>
          <a:lstStyle/>
          <a:p>
            <a:pPr marL="0" indent="0">
              <a:buFont typeface="Arial" charset="0"/>
              <a:buNone/>
            </a:pPr>
            <a:endParaRPr lang="en-GB" altLang="en-US" sz="800" dirty="0">
              <a:latin typeface="Arial" charset="0"/>
              <a:cs typeface="Arial" charset="0"/>
            </a:endParaRPr>
          </a:p>
          <a:p>
            <a:r>
              <a:rPr lang="en-GB" sz="2800" dirty="0"/>
              <a:t>To introduce students to </a:t>
            </a:r>
            <a:r>
              <a:rPr lang="en-GB" sz="2800" dirty="0" smtClean="0"/>
              <a:t>the various </a:t>
            </a:r>
            <a:r>
              <a:rPr lang="en-GB" sz="2800" dirty="0"/>
              <a:t>ways in which they can </a:t>
            </a:r>
            <a:r>
              <a:rPr lang="en-GB" sz="2800" dirty="0" smtClean="0"/>
              <a:t>analyse and take advantage of changes </a:t>
            </a:r>
            <a:r>
              <a:rPr lang="en-GB" sz="2800" dirty="0"/>
              <a:t>in </a:t>
            </a:r>
            <a:r>
              <a:rPr lang="en-GB" sz="2800" dirty="0" smtClean="0"/>
              <a:t>their business environment.</a:t>
            </a:r>
          </a:p>
          <a:p>
            <a:r>
              <a:rPr lang="en-GB" sz="2800" dirty="0" smtClean="0"/>
              <a:t>To understand the fact that this can </a:t>
            </a:r>
            <a:r>
              <a:rPr lang="en-GB" sz="2800" dirty="0"/>
              <a:t>create great opportunities for </a:t>
            </a:r>
            <a:r>
              <a:rPr lang="en-GB" sz="2800" dirty="0" smtClean="0"/>
              <a:t>their organization </a:t>
            </a:r>
            <a:r>
              <a:rPr lang="en-GB" sz="2800" dirty="0"/>
              <a:t>– and cause significant threats</a:t>
            </a:r>
            <a:r>
              <a:rPr lang="en-GB" sz="2800" dirty="0" smtClean="0"/>
              <a:t>.</a:t>
            </a: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77425FFB-2F86-474B-AF09-EC4BC1BE3B8D}" type="slidenum">
              <a:rPr lang="en-GB" smtClean="0"/>
              <a:pPr>
                <a:defRPr/>
              </a:pPr>
              <a:t>2</a:t>
            </a:fld>
            <a:endParaRPr lang="en-GB" dirty="0"/>
          </a:p>
        </p:txBody>
      </p:sp>
      <p:pic>
        <p:nvPicPr>
          <p:cNvPr id="307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lstStyle/>
          <a:p>
            <a:pPr algn="l">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Outcomes</a:t>
            </a:r>
            <a:endPar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5843" name="Content Placeholder 2"/>
          <p:cNvSpPr>
            <a:spLocks noGrp="1"/>
          </p:cNvSpPr>
          <p:nvPr>
            <p:ph idx="1"/>
          </p:nvPr>
        </p:nvSpPr>
        <p:spPr>
          <a:xfrm>
            <a:off x="755650" y="1844675"/>
            <a:ext cx="8208963" cy="4176713"/>
          </a:xfrm>
        </p:spPr>
        <p:txBody>
          <a:bodyPr/>
          <a:lstStyle/>
          <a:p>
            <a:pPr marL="0" indent="0">
              <a:buFont typeface="Arial" charset="0"/>
              <a:buNone/>
            </a:pPr>
            <a:endParaRPr lang="en-GB" altLang="en-US" sz="1200" dirty="0">
              <a:latin typeface="Arial" charset="0"/>
              <a:cs typeface="Arial" charset="0"/>
            </a:endParaRPr>
          </a:p>
          <a:p>
            <a:pPr marL="0" indent="0">
              <a:buNone/>
            </a:pPr>
            <a:r>
              <a:rPr lang="en-GB" sz="2800" dirty="0"/>
              <a:t>By the end of this </a:t>
            </a:r>
            <a:r>
              <a:rPr lang="en-GB" sz="2800" dirty="0" smtClean="0"/>
              <a:t>lectures the students </a:t>
            </a:r>
            <a:r>
              <a:rPr lang="en-GB" sz="2800" dirty="0"/>
              <a:t>should be able to: </a:t>
            </a:r>
            <a:endParaRPr lang="en-GB" sz="2800" dirty="0" smtClean="0"/>
          </a:p>
          <a:p>
            <a:pPr marL="0" indent="0">
              <a:buNone/>
            </a:pPr>
            <a:r>
              <a:rPr lang="en-GB" sz="2800" dirty="0" smtClean="0"/>
              <a:t>1) Understand the business environment and how to analyse </a:t>
            </a:r>
            <a:r>
              <a:rPr lang="en-GB" sz="2800" dirty="0" smtClean="0"/>
              <a:t>it</a:t>
            </a:r>
            <a:endParaRPr lang="en-GB" sz="2800" dirty="0" smtClean="0"/>
          </a:p>
          <a:p>
            <a:pPr marL="0" indent="0">
              <a:buNone/>
            </a:pPr>
            <a:r>
              <a:rPr lang="en-GB" sz="2800" dirty="0" smtClean="0"/>
              <a:t>2) Understand what is PEST </a:t>
            </a:r>
            <a:r>
              <a:rPr lang="en-GB" sz="2800" dirty="0" smtClean="0"/>
              <a:t>analysis</a:t>
            </a:r>
            <a:endParaRPr lang="en-GB" sz="2800" dirty="0" smtClean="0"/>
          </a:p>
          <a:p>
            <a:pPr marL="0" indent="0">
              <a:buNone/>
            </a:pPr>
            <a:r>
              <a:rPr lang="en-GB" sz="2800" dirty="0" smtClean="0"/>
              <a:t>3) Understand how to take advantage of it (opportunities) and manage the threats such changes might present. </a:t>
            </a: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1200" dirty="0">
              <a:latin typeface="Arial" charset="0"/>
              <a:cs typeface="Arial" charset="0"/>
            </a:endParaRPr>
          </a:p>
          <a:p>
            <a:pPr marL="0" indent="0">
              <a:buFont typeface="Arial" charset="0"/>
              <a:buNone/>
            </a:pPr>
            <a:endParaRPr lang="en-GB" altLang="en-US" dirty="0">
              <a:latin typeface="Arial" charset="0"/>
              <a:cs typeface="Arial" charset="0"/>
            </a:endParaRPr>
          </a:p>
          <a:p>
            <a:pPr marL="0" indent="0">
              <a:buFont typeface="Arial" charset="0"/>
              <a:buNone/>
            </a:pPr>
            <a:endParaRPr lang="en-GB" altLang="en-US"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90F82542-767F-4295-9335-F8442E9EB699}" type="slidenum">
              <a:rPr lang="en-GB" smtClean="0"/>
              <a:pPr>
                <a:defRPr/>
              </a:pPr>
              <a:t>3</a:t>
            </a:fld>
            <a:endParaRPr lang="en-GB" dirty="0"/>
          </a:p>
        </p:txBody>
      </p:sp>
      <p:pic>
        <p:nvPicPr>
          <p:cNvPr id="4101"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2" name="Picture 2" descr="http://www.disneycoloringsheets.com/wp-content/uploads/2011/10/Scooby-Doo-and-Shaggy-Scared-Coloring-Pages-452x50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24528" y="-58738"/>
            <a:ext cx="1720850" cy="190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lstStyle/>
          <a:p>
            <a:pPr algn="l">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Content</a:t>
            </a:r>
            <a:endPar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5843" name="Content Placeholder 2"/>
          <p:cNvSpPr>
            <a:spLocks noGrp="1"/>
          </p:cNvSpPr>
          <p:nvPr>
            <p:ph idx="1"/>
          </p:nvPr>
        </p:nvSpPr>
        <p:spPr>
          <a:xfrm>
            <a:off x="467544" y="1557338"/>
            <a:ext cx="8425631" cy="4799012"/>
          </a:xfrm>
        </p:spPr>
        <p:txBody>
          <a:bodyPr/>
          <a:lstStyle/>
          <a:p>
            <a:pPr marL="0" indent="0">
              <a:buFont typeface="Arial" charset="0"/>
              <a:buNone/>
            </a:pPr>
            <a:endParaRPr lang="en-GB" altLang="en-US" sz="800" dirty="0">
              <a:latin typeface="Arial" charset="0"/>
              <a:cs typeface="Arial" charset="0"/>
            </a:endParaRPr>
          </a:p>
          <a:p>
            <a:r>
              <a:rPr lang="en-GB" sz="6000" dirty="0">
                <a:solidFill>
                  <a:srgbClr val="FF0000"/>
                </a:solidFill>
              </a:rPr>
              <a:t>PEST and </a:t>
            </a:r>
            <a:r>
              <a:rPr lang="en-GB" sz="6000" dirty="0" smtClean="0">
                <a:solidFill>
                  <a:srgbClr val="FF0000"/>
                </a:solidFill>
              </a:rPr>
              <a:t>SWOT </a:t>
            </a:r>
            <a:r>
              <a:rPr lang="en-GB" sz="6000" dirty="0">
                <a:solidFill>
                  <a:srgbClr val="FF0000"/>
                </a:solidFill>
              </a:rPr>
              <a:t>analysis</a:t>
            </a:r>
            <a:r>
              <a:rPr lang="en-GB" sz="2800" dirty="0"/>
              <a:t>. </a:t>
            </a:r>
          </a:p>
          <a:p>
            <a:r>
              <a:rPr lang="en-GB" altLang="en-US" sz="2800" dirty="0" smtClean="0">
                <a:latin typeface="Arial" charset="0"/>
                <a:cs typeface="Arial" charset="0"/>
              </a:rPr>
              <a:t>What is PEST and SWOT analysis? </a:t>
            </a:r>
          </a:p>
          <a:p>
            <a:r>
              <a:rPr lang="en-GB" altLang="en-US" sz="2800" dirty="0" smtClean="0">
                <a:latin typeface="Arial" charset="0"/>
                <a:cs typeface="Arial" charset="0"/>
              </a:rPr>
              <a:t>How can they be analysed and how can an effective analysis benefit your organisation?</a:t>
            </a:r>
          </a:p>
          <a:p>
            <a:r>
              <a:rPr lang="en-GB" altLang="en-US" sz="2800" dirty="0" smtClean="0">
                <a:latin typeface="Arial" charset="0"/>
                <a:cs typeface="Arial" charset="0"/>
              </a:rPr>
              <a:t>These are the issues we will discuss in this lecture. </a:t>
            </a: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77425FFB-2F86-474B-AF09-EC4BC1BE3B8D}" type="slidenum">
              <a:rPr lang="en-GB" smtClean="0"/>
              <a:pPr>
                <a:defRPr/>
              </a:pPr>
              <a:t>4</a:t>
            </a:fld>
            <a:endParaRPr lang="en-GB" dirty="0"/>
          </a:p>
        </p:txBody>
      </p:sp>
      <p:pic>
        <p:nvPicPr>
          <p:cNvPr id="307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3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p:txBody>
          <a:bodyPr/>
          <a:lstStyle/>
          <a:p>
            <a:pPr fontAlgn="auto">
              <a:spcAft>
                <a:spcPts val="0"/>
              </a:spcAft>
              <a:defRPr/>
            </a:pPr>
            <a:r>
              <a:rPr lang="en-US"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 Analysis</a:t>
            </a:r>
            <a:endParaRPr lang="en-AU"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0243" name="Rectangle 3"/>
          <p:cNvSpPr>
            <a:spLocks noGrp="1" noChangeArrowheads="1"/>
          </p:cNvSpPr>
          <p:nvPr>
            <p:ph idx="1"/>
          </p:nvPr>
        </p:nvSpPr>
        <p:spPr>
          <a:xfrm>
            <a:off x="179513" y="1600200"/>
            <a:ext cx="8896226" cy="4572000"/>
          </a:xfrm>
        </p:spPr>
        <p:txBody>
          <a:bodyPr/>
          <a:lstStyle/>
          <a:p>
            <a:pPr marL="0" indent="0">
              <a:buNone/>
            </a:pPr>
            <a:r>
              <a:rPr lang="en-GB" altLang="en-US" dirty="0" smtClean="0">
                <a:latin typeface="Arial" charset="0"/>
                <a:cs typeface="Arial" charset="0"/>
              </a:rPr>
              <a:t>PEST - acronym </a:t>
            </a:r>
            <a:r>
              <a:rPr lang="en-GB" altLang="en-US" dirty="0">
                <a:latin typeface="Arial" charset="0"/>
                <a:cs typeface="Arial" charset="0"/>
              </a:rPr>
              <a:t>for political, economic, social and </a:t>
            </a:r>
            <a:r>
              <a:rPr lang="en-GB" altLang="en-US" dirty="0" smtClean="0">
                <a:latin typeface="Arial" charset="0"/>
                <a:cs typeface="Arial" charset="0"/>
              </a:rPr>
              <a:t>technological.</a:t>
            </a:r>
          </a:p>
          <a:p>
            <a:pPr marL="0" indent="0">
              <a:buNone/>
            </a:pPr>
            <a:r>
              <a:rPr lang="en-GB" altLang="en-US" dirty="0" smtClean="0">
                <a:latin typeface="Arial" charset="0"/>
                <a:cs typeface="Arial" charset="0"/>
              </a:rPr>
              <a:t>These are external </a:t>
            </a:r>
            <a:r>
              <a:rPr lang="en-GB" altLang="en-US" dirty="0">
                <a:latin typeface="Arial" charset="0"/>
                <a:cs typeface="Arial" charset="0"/>
              </a:rPr>
              <a:t>factors that commonly affect business activities and performance. </a:t>
            </a:r>
            <a:endParaRPr lang="en-GB" altLang="en-US" dirty="0" smtClean="0">
              <a:latin typeface="Arial" charset="0"/>
              <a:cs typeface="Arial" charset="0"/>
            </a:endParaRPr>
          </a:p>
          <a:p>
            <a:pPr marL="0" indent="0">
              <a:buNone/>
            </a:pPr>
            <a:r>
              <a:rPr lang="en-GB" altLang="en-US" dirty="0" smtClean="0">
                <a:latin typeface="Arial" charset="0"/>
                <a:cs typeface="Arial" charset="0"/>
              </a:rPr>
              <a:t>Harvard </a:t>
            </a:r>
            <a:r>
              <a:rPr lang="en-GB" altLang="en-US" dirty="0">
                <a:latin typeface="Arial" charset="0"/>
                <a:cs typeface="Arial" charset="0"/>
              </a:rPr>
              <a:t>professor Francis Aguilar is thought to be the creator of PEST Analysis. He included a scanning tool called ETPS in his 1967 book, "Scanning the Business Environment." The name was later tweaked to create the current acronym</a:t>
            </a:r>
            <a:r>
              <a:rPr lang="en-GB" altLang="en-US" dirty="0" smtClean="0">
                <a:latin typeface="Arial" charset="0"/>
                <a:cs typeface="Arial" charset="0"/>
              </a:rPr>
              <a:t>.</a:t>
            </a:r>
            <a:endParaRPr lang="en-GB" altLang="en-US" dirty="0">
              <a:latin typeface="Arial" charset="0"/>
              <a:cs typeface="Arial" charset="0"/>
            </a:endParaRPr>
          </a:p>
        </p:txBody>
      </p:sp>
      <p:pic>
        <p:nvPicPr>
          <p:cNvPr id="614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Slide Number Placeholder 3"/>
          <p:cNvSpPr>
            <a:spLocks noGrp="1"/>
          </p:cNvSpPr>
          <p:nvPr>
            <p:ph type="sldNum" sz="quarter" idx="12"/>
          </p:nvPr>
        </p:nvSpPr>
        <p:spPr/>
        <p:txBody>
          <a:bodyPr/>
          <a:lstStyle/>
          <a:p>
            <a:pPr>
              <a:defRPr/>
            </a:pPr>
            <a:fld id="{F76BBF7D-6BBC-46DD-A4BB-5ED687950EFC}" type="slidenum">
              <a:rPr lang="en-GB" smtClean="0"/>
              <a:pPr>
                <a:defRPr/>
              </a:pPr>
              <a:t>5</a:t>
            </a:fld>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 </a:t>
            </a:r>
            <a:r>
              <a:rPr lang="en-US" altLang="en-US"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Analysis Continued</a:t>
            </a:r>
            <a:endParaRPr lang="en-GB" dirty="0"/>
          </a:p>
        </p:txBody>
      </p:sp>
      <p:sp>
        <p:nvSpPr>
          <p:cNvPr id="3" name="Content Placeholder 2"/>
          <p:cNvSpPr>
            <a:spLocks noGrp="1"/>
          </p:cNvSpPr>
          <p:nvPr>
            <p:ph idx="1"/>
          </p:nvPr>
        </p:nvSpPr>
        <p:spPr>
          <a:xfrm>
            <a:off x="179512" y="1844824"/>
            <a:ext cx="9145016" cy="4680520"/>
          </a:xfrm>
        </p:spPr>
        <p:txBody>
          <a:bodyPr/>
          <a:lstStyle/>
          <a:p>
            <a:r>
              <a:rPr lang="en-GB" altLang="en-US" dirty="0" smtClean="0">
                <a:latin typeface="Arial" charset="0"/>
                <a:cs typeface="Arial" charset="0"/>
              </a:rPr>
              <a:t>PEST </a:t>
            </a:r>
            <a:r>
              <a:rPr lang="en-GB" altLang="en-US" dirty="0">
                <a:latin typeface="Arial" charset="0"/>
                <a:cs typeface="Arial" charset="0"/>
              </a:rPr>
              <a:t>can help companies improve their decision-making and </a:t>
            </a:r>
            <a:r>
              <a:rPr lang="en-GB" altLang="en-US" dirty="0" smtClean="0">
                <a:latin typeface="Arial" charset="0"/>
                <a:cs typeface="Arial" charset="0"/>
              </a:rPr>
              <a:t>timing.</a:t>
            </a:r>
          </a:p>
          <a:p>
            <a:r>
              <a:rPr lang="en-GB" altLang="en-US" dirty="0" err="1" smtClean="0">
                <a:latin typeface="Arial" charset="0"/>
                <a:cs typeface="Arial" charset="0"/>
              </a:rPr>
              <a:t>e.g</a:t>
            </a:r>
            <a:r>
              <a:rPr lang="en-GB" altLang="en-US" dirty="0" smtClean="0">
                <a:latin typeface="Arial" charset="0"/>
                <a:cs typeface="Arial" charset="0"/>
              </a:rPr>
              <a:t> </a:t>
            </a:r>
            <a:r>
              <a:rPr lang="en-GB" altLang="en-US" dirty="0" smtClean="0">
                <a:latin typeface="Arial" charset="0"/>
                <a:cs typeface="Arial" charset="0"/>
              </a:rPr>
              <a:t>New Technologies can create “opportunities” for you to invest in new </a:t>
            </a:r>
            <a:r>
              <a:rPr lang="en-GB" altLang="en-US" dirty="0" smtClean="0">
                <a:latin typeface="Arial" charset="0"/>
                <a:cs typeface="Arial" charset="0"/>
              </a:rPr>
              <a:t>equipment </a:t>
            </a:r>
            <a:r>
              <a:rPr lang="en-GB" altLang="en-US" dirty="0" smtClean="0">
                <a:latin typeface="Arial" charset="0"/>
                <a:cs typeface="Arial" charset="0"/>
              </a:rPr>
              <a:t>or/access other markets.</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6</a:t>
            </a:fld>
            <a:endParaRPr lang="en-GB"/>
          </a:p>
        </p:txBody>
      </p:sp>
    </p:spTree>
    <p:extLst>
      <p:ext uri="{BB962C8B-B14F-4D97-AF65-F5344CB8AC3E}">
        <p14:creationId xmlns:p14="http://schemas.microsoft.com/office/powerpoint/2010/main" val="4324374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 Analysis Continued</a:t>
            </a:r>
            <a:endParaRPr lang="en-GB" dirty="0"/>
          </a:p>
        </p:txBody>
      </p:sp>
      <p:sp>
        <p:nvSpPr>
          <p:cNvPr id="3" name="Content Placeholder 2"/>
          <p:cNvSpPr>
            <a:spLocks noGrp="1"/>
          </p:cNvSpPr>
          <p:nvPr>
            <p:ph idx="1"/>
          </p:nvPr>
        </p:nvSpPr>
        <p:spPr/>
        <p:txBody>
          <a:bodyPr/>
          <a:lstStyle/>
          <a:p>
            <a:r>
              <a:rPr lang="en-GB" dirty="0" smtClean="0"/>
              <a:t>Deregulation </a:t>
            </a:r>
            <a:r>
              <a:rPr lang="en-GB" dirty="0"/>
              <a:t>can create threats/challenges as </a:t>
            </a:r>
            <a:r>
              <a:rPr lang="en-GB" dirty="0" smtClean="0"/>
              <a:t>it exposes a business to </a:t>
            </a:r>
            <a:r>
              <a:rPr lang="en-GB" dirty="0"/>
              <a:t>intensified competition; a shrinking market; or increases to interest rates, which can cause problems if your company is burdened by debt.</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7</a:t>
            </a:fld>
            <a:endParaRPr lang="en-GB"/>
          </a:p>
        </p:txBody>
      </p:sp>
    </p:spTree>
    <p:extLst>
      <p:ext uri="{BB962C8B-B14F-4D97-AF65-F5344CB8AC3E}">
        <p14:creationId xmlns:p14="http://schemas.microsoft.com/office/powerpoint/2010/main" val="25821013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 Analysis</a:t>
            </a:r>
            <a:endParaRPr lang="en-GB" dirty="0"/>
          </a:p>
        </p:txBody>
      </p:sp>
      <p:sp>
        <p:nvSpPr>
          <p:cNvPr id="3" name="Content Placeholder 2"/>
          <p:cNvSpPr>
            <a:spLocks noGrp="1"/>
          </p:cNvSpPr>
          <p:nvPr>
            <p:ph idx="1"/>
          </p:nvPr>
        </p:nvSpPr>
        <p:spPr>
          <a:xfrm>
            <a:off x="0" y="1417638"/>
            <a:ext cx="9144000" cy="5107706"/>
          </a:xfrm>
        </p:spPr>
        <p:txBody>
          <a:bodyPr/>
          <a:lstStyle/>
          <a:p>
            <a:r>
              <a:rPr lang="en-GB" altLang="en-US" dirty="0">
                <a:latin typeface="Arial" charset="0"/>
                <a:cs typeface="Arial" charset="0"/>
              </a:rPr>
              <a:t>PEST Analysis is a simple and widely used tool that helps you </a:t>
            </a:r>
            <a:r>
              <a:rPr lang="en-GB" altLang="en-US" dirty="0" smtClean="0">
                <a:latin typeface="Arial" charset="0"/>
                <a:cs typeface="Arial" charset="0"/>
              </a:rPr>
              <a:t>analyse </a:t>
            </a:r>
            <a:r>
              <a:rPr lang="en-GB" altLang="en-US" dirty="0">
                <a:latin typeface="Arial" charset="0"/>
                <a:cs typeface="Arial" charset="0"/>
              </a:rPr>
              <a:t>the Political, Economic, Socio-Cultural, and Technological changes in your business environment. This helps you understand the "big picture" forces of change that you're exposed to, and, from this, take advantage of the opportunities that they present</a:t>
            </a:r>
            <a:r>
              <a:rPr lang="en-GB" altLang="en-US" dirty="0" smtClean="0">
                <a:latin typeface="Arial" charset="0"/>
                <a:cs typeface="Arial" charset="0"/>
              </a:rPr>
              <a:t>.</a:t>
            </a:r>
          </a:p>
          <a:p>
            <a:r>
              <a:rPr lang="en-GB" altLang="en-US" dirty="0">
                <a:latin typeface="Arial" charset="0"/>
                <a:cs typeface="Arial" charset="0"/>
              </a:rPr>
              <a:t>The strategy a firm selects to gain comparative advantage requires analysis of its environment</a:t>
            </a:r>
          </a:p>
          <a:p>
            <a:endParaRPr lang="en-AU" altLang="en-US" dirty="0">
              <a:latin typeface="Arial" charset="0"/>
              <a:cs typeface="Arial" charset="0"/>
            </a:endParaRPr>
          </a:p>
          <a:p>
            <a:endParaRPr lang="en-GB" dirty="0"/>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8</a:t>
            </a:fld>
            <a:endParaRPr lang="en-GB"/>
          </a:p>
        </p:txBody>
      </p:sp>
    </p:spTree>
    <p:extLst>
      <p:ext uri="{BB962C8B-B14F-4D97-AF65-F5344CB8AC3E}">
        <p14:creationId xmlns:p14="http://schemas.microsoft.com/office/powerpoint/2010/main" val="24672247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best outcome?</a:t>
            </a:r>
            <a:endParaRPr lang="en-GB" dirty="0"/>
          </a:p>
        </p:txBody>
      </p:sp>
      <p:sp>
        <p:nvSpPr>
          <p:cNvPr id="3" name="Content Placeholder 2"/>
          <p:cNvSpPr>
            <a:spLocks noGrp="1"/>
          </p:cNvSpPr>
          <p:nvPr>
            <p:ph idx="1"/>
          </p:nvPr>
        </p:nvSpPr>
        <p:spPr/>
        <p:txBody>
          <a:bodyPr/>
          <a:lstStyle/>
          <a:p>
            <a:r>
              <a:rPr lang="en-GB" dirty="0"/>
              <a:t>The best outcome of the PEST analysis would be if your company is able to make the right decisions at the right time by </a:t>
            </a:r>
            <a:r>
              <a:rPr lang="en-GB" dirty="0" smtClean="0"/>
              <a:t>analysing </a:t>
            </a:r>
            <a:r>
              <a:rPr lang="en-GB" dirty="0"/>
              <a:t>different factors. Another benefit of PEST analysis is it could aid you in predicting the future by looking at the present. </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9</a:t>
            </a:fld>
            <a:endParaRPr lang="en-GB"/>
          </a:p>
        </p:txBody>
      </p:sp>
    </p:spTree>
    <p:extLst>
      <p:ext uri="{BB962C8B-B14F-4D97-AF65-F5344CB8AC3E}">
        <p14:creationId xmlns:p14="http://schemas.microsoft.com/office/powerpoint/2010/main" val="24533032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Environment</a:t>
            </a:r>
            <a:endParaRPr lang="en-GB" dirty="0"/>
          </a:p>
        </p:txBody>
      </p:sp>
      <p:sp>
        <p:nvSpPr>
          <p:cNvPr id="3" name="Content Placeholder 2"/>
          <p:cNvSpPr>
            <a:spLocks noGrp="1"/>
          </p:cNvSpPr>
          <p:nvPr>
            <p:ph idx="1"/>
          </p:nvPr>
        </p:nvSpPr>
        <p:spPr>
          <a:xfrm>
            <a:off x="0" y="1417638"/>
            <a:ext cx="9252520" cy="5440362"/>
          </a:xfrm>
        </p:spPr>
        <p:txBody>
          <a:bodyPr/>
          <a:lstStyle/>
          <a:p>
            <a:r>
              <a:rPr lang="en-GB" dirty="0"/>
              <a:t>Government regulations and legal issues affect a company's ability to be profitable and successful, and this factor looks at how that can happen. Issues that must be considered include tax guidelines, copyright and property law enforcement, political stability, trade regulations, social and environmental policy, employment laws and safety regulations. Companies should also consider their local and federal power structure, and discuss how anticipated shifts in power could affect their business.</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10</a:t>
            </a:fld>
            <a:endParaRPr lang="en-GB"/>
          </a:p>
        </p:txBody>
      </p:sp>
    </p:spTree>
    <p:extLst>
      <p:ext uri="{BB962C8B-B14F-4D97-AF65-F5344CB8AC3E}">
        <p14:creationId xmlns:p14="http://schemas.microsoft.com/office/powerpoint/2010/main" val="10377599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Environment</a:t>
            </a:r>
            <a:endParaRPr lang="en-GB" dirty="0"/>
          </a:p>
        </p:txBody>
      </p:sp>
      <p:sp>
        <p:nvSpPr>
          <p:cNvPr id="3" name="Content Placeholder 2"/>
          <p:cNvSpPr>
            <a:spLocks noGrp="1"/>
          </p:cNvSpPr>
          <p:nvPr>
            <p:ph idx="1"/>
          </p:nvPr>
        </p:nvSpPr>
        <p:spPr>
          <a:xfrm>
            <a:off x="0" y="1600200"/>
            <a:ext cx="9144000" cy="5121275"/>
          </a:xfrm>
        </p:spPr>
        <p:txBody>
          <a:bodyPr/>
          <a:lstStyle/>
          <a:p>
            <a:r>
              <a:rPr lang="en-GB" dirty="0"/>
              <a:t>This factor examines the outside economic issues that can play a role in a company's success. Items to consider include economic growth, exchange, inflation and interest rates, economic stability, anticipated shifts in commodity and resource costs, unemployment policies, credit availability and unemployment policies.</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11</a:t>
            </a:fld>
            <a:endParaRPr lang="en-GB"/>
          </a:p>
        </p:txBody>
      </p:sp>
    </p:spTree>
    <p:extLst>
      <p:ext uri="{BB962C8B-B14F-4D97-AF65-F5344CB8AC3E}">
        <p14:creationId xmlns:p14="http://schemas.microsoft.com/office/powerpoint/2010/main" val="12062928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Environment</a:t>
            </a:r>
            <a:endParaRPr lang="en-GB" dirty="0"/>
          </a:p>
        </p:txBody>
      </p:sp>
      <p:sp>
        <p:nvSpPr>
          <p:cNvPr id="3" name="Content Placeholder 2"/>
          <p:cNvSpPr>
            <a:spLocks noGrp="1"/>
          </p:cNvSpPr>
          <p:nvPr>
            <p:ph idx="1"/>
          </p:nvPr>
        </p:nvSpPr>
        <p:spPr>
          <a:xfrm>
            <a:off x="0" y="1916832"/>
            <a:ext cx="9252520" cy="4804643"/>
          </a:xfrm>
        </p:spPr>
        <p:txBody>
          <a:bodyPr/>
          <a:lstStyle/>
          <a:p>
            <a:r>
              <a:rPr lang="en-GB" dirty="0"/>
              <a:t>The social factor </a:t>
            </a:r>
            <a:r>
              <a:rPr lang="en-GB" dirty="0" err="1"/>
              <a:t>analyzes</a:t>
            </a:r>
            <a:r>
              <a:rPr lang="en-GB" dirty="0"/>
              <a:t> the demographic and cultural aspects of the company's market. These factors help businesses examine consumer needs and determine what pushes them to make purchases. Among the items that should be examined are demographics, population growth rates, age distribution, attitudes towards work and job market trends.</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12</a:t>
            </a:fld>
            <a:endParaRPr lang="en-GB"/>
          </a:p>
        </p:txBody>
      </p:sp>
    </p:spTree>
    <p:extLst>
      <p:ext uri="{BB962C8B-B14F-4D97-AF65-F5344CB8AC3E}">
        <p14:creationId xmlns:p14="http://schemas.microsoft.com/office/powerpoint/2010/main" val="353842480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6" name="Rectangle 3072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solidFill>
            <a:schemeClr val="bg1"/>
          </a:solidFill>
          <a:ln>
            <a:noFill/>
          </a:ln>
          <a:effectLst/>
        </p:spPr>
      </p:sp>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 name="Rectangle 7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22" name="Rectangle 2"/>
          <p:cNvSpPr>
            <a:spLocks noGrp="1" noChangeArrowheads="1"/>
          </p:cNvSpPr>
          <p:nvPr>
            <p:ph type="title"/>
          </p:nvPr>
        </p:nvSpPr>
        <p:spPr>
          <a:xfrm>
            <a:off x="393896" y="365127"/>
            <a:ext cx="8004516" cy="1027576"/>
          </a:xfrm>
        </p:spPr>
        <p:txBody>
          <a:bodyPr vert="horz" lIns="91440" tIns="45720" rIns="91440" bIns="45720" rtlCol="0" anchor="ctr">
            <a:normAutofit/>
          </a:bodyPr>
          <a:lstStyle/>
          <a:p>
            <a:r>
              <a:rPr lang="en-US" altLang="en-US" dirty="0"/>
              <a:t>Culture making a difference</a:t>
            </a:r>
          </a:p>
        </p:txBody>
      </p:sp>
      <p:sp>
        <p:nvSpPr>
          <p:cNvPr id="30723" name="Rectangle 3"/>
          <p:cNvSpPr>
            <a:spLocks noGrp="1" noChangeArrowheads="1"/>
          </p:cNvSpPr>
          <p:nvPr>
            <p:ph type="body" sz="half" idx="1"/>
          </p:nvPr>
        </p:nvSpPr>
        <p:spPr>
          <a:xfrm>
            <a:off x="20" y="1195755"/>
            <a:ext cx="8515330" cy="3337792"/>
          </a:xfrm>
        </p:spPr>
        <p:txBody>
          <a:bodyPr vert="horz" lIns="91440" tIns="45720" rIns="91440" bIns="45720" rtlCol="0">
            <a:normAutofit fontScale="92500" lnSpcReduction="20000"/>
          </a:bodyPr>
          <a:lstStyle/>
          <a:p>
            <a:r>
              <a:rPr lang="en-GB" dirty="0"/>
              <a:t>Mecca-Cola was launched in France, in November 2002 by </a:t>
            </a:r>
            <a:r>
              <a:rPr lang="en-GB" dirty="0" err="1"/>
              <a:t>Tawfik</a:t>
            </a:r>
            <a:r>
              <a:rPr lang="en-GB" dirty="0"/>
              <a:t> </a:t>
            </a:r>
            <a:r>
              <a:rPr lang="en-GB" dirty="0" err="1"/>
              <a:t>Mathlouthi</a:t>
            </a:r>
            <a:r>
              <a:rPr lang="en-GB" dirty="0"/>
              <a:t>.</a:t>
            </a:r>
          </a:p>
          <a:p>
            <a:r>
              <a:rPr lang="en-GB" dirty="0"/>
              <a:t>He had been inspired by a popular Iranian soft drink, </a:t>
            </a:r>
            <a:r>
              <a:rPr lang="en-GB" dirty="0" err="1"/>
              <a:t>Zamzam</a:t>
            </a:r>
            <a:r>
              <a:rPr lang="en-GB" dirty="0"/>
              <a:t> Cola and only decided to launch his own brand when he was unable to agree on terms for a distribution contract with </a:t>
            </a:r>
            <a:r>
              <a:rPr lang="en-GB" dirty="0" err="1"/>
              <a:t>Zam</a:t>
            </a:r>
            <a:r>
              <a:rPr lang="en-GB" dirty="0"/>
              <a:t> </a:t>
            </a:r>
            <a:r>
              <a:rPr lang="en-GB" dirty="0" err="1"/>
              <a:t>Zam</a:t>
            </a:r>
            <a:r>
              <a:rPr lang="en-GB" dirty="0"/>
              <a:t>.</a:t>
            </a:r>
          </a:p>
          <a:p>
            <a:r>
              <a:rPr lang="en-US" altLang="en-US" dirty="0">
                <a:hlinkClick r:id="rId4"/>
              </a:rPr>
              <a:t>http://www.bbc.co.uk/iplayer/episode/b07k1bhf/the-muslim-pound</a:t>
            </a:r>
            <a:endParaRPr lang="en-US" altLang="en-US" dirty="0"/>
          </a:p>
          <a:p>
            <a:endParaRPr lang="en-US" altLang="en-US" dirty="0"/>
          </a:p>
        </p:txBody>
      </p:sp>
      <p:sp>
        <p:nvSpPr>
          <p:cNvPr id="30724" name="Slide Number Placeholder 3"/>
          <p:cNvSpPr>
            <a:spLocks noGrp="1"/>
          </p:cNvSpPr>
          <p:nvPr>
            <p:ph type="sldNum" sz="quarter" idx="10"/>
          </p:nvPr>
        </p:nvSpPr>
        <p:spPr bwMode="auto">
          <a:xfrm>
            <a:off x="6457950" y="6356351"/>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defTabSz="914400">
              <a:defRPr/>
            </a:pPr>
            <a:fld id="{C58A6D33-983F-4C89-B4B1-F779FD77E36D}" type="slidenum">
              <a:rPr lang="en-US" altLang="en-US" sz="1200" smtClean="0">
                <a:solidFill>
                  <a:prstClr val="black">
                    <a:tint val="75000"/>
                  </a:prstClr>
                </a:solidFill>
                <a:latin typeface="Calibri" panose="020F0502020204030204"/>
              </a:rPr>
              <a:pPr defTabSz="914400">
                <a:defRPr/>
              </a:pPr>
              <a:t>13</a:t>
            </a:fld>
            <a:endParaRPr lang="en-US" altLang="en-US" sz="1200">
              <a:solidFill>
                <a:prstClr val="black">
                  <a:tint val="75000"/>
                </a:prstClr>
              </a:solidFill>
              <a:latin typeface="Calibri" panose="020F0502020204030204"/>
            </a:endParaRPr>
          </a:p>
        </p:txBody>
      </p:sp>
      <p:pic>
        <p:nvPicPr>
          <p:cNvPr id="1026" name="Picture 2" descr="http://www.mecca-cola.com/wp-content/uploads/2013/11/arton493.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00775" y="4533546"/>
            <a:ext cx="2628900" cy="227642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6"/>
          <a:stretch>
            <a:fillRect/>
          </a:stretch>
        </p:blipFill>
        <p:spPr>
          <a:xfrm>
            <a:off x="20" y="4262511"/>
            <a:ext cx="1893915" cy="2605808"/>
          </a:xfrm>
          <a:prstGeom prst="rect">
            <a:avLst/>
          </a:prstGeom>
        </p:spPr>
      </p:pic>
    </p:spTree>
    <p:extLst>
      <p:ext uri="{BB962C8B-B14F-4D97-AF65-F5344CB8AC3E}">
        <p14:creationId xmlns:p14="http://schemas.microsoft.com/office/powerpoint/2010/main" val="24345910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4" name="Rectangle 32773"/>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solidFill>
            <a:schemeClr val="bg1"/>
          </a:solidFill>
          <a:ln>
            <a:noFill/>
          </a:ln>
          <a:effectLst/>
        </p:spPr>
      </p:sp>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 name="Rectangle 7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770" name="Rectangle 2"/>
          <p:cNvSpPr>
            <a:spLocks noGrp="1" noChangeArrowheads="1"/>
          </p:cNvSpPr>
          <p:nvPr>
            <p:ph type="title"/>
          </p:nvPr>
        </p:nvSpPr>
        <p:spPr>
          <a:xfrm>
            <a:off x="628650" y="365126"/>
            <a:ext cx="7886700" cy="1325563"/>
          </a:xfrm>
        </p:spPr>
        <p:txBody>
          <a:bodyPr vert="horz" lIns="91440" tIns="45720" rIns="91440" bIns="45720" rtlCol="0" anchor="ctr">
            <a:normAutofit/>
          </a:bodyPr>
          <a:lstStyle/>
          <a:p>
            <a:r>
              <a:rPr lang="en-US" altLang="en-US"/>
              <a:t>MULTI-ETHNIC SOCIETIES</a:t>
            </a:r>
          </a:p>
        </p:txBody>
      </p:sp>
      <p:sp>
        <p:nvSpPr>
          <p:cNvPr id="32771" name="Rectangle 3"/>
          <p:cNvSpPr>
            <a:spLocks noGrp="1" noChangeArrowheads="1"/>
          </p:cNvSpPr>
          <p:nvPr>
            <p:ph type="body" sz="half" idx="1"/>
          </p:nvPr>
        </p:nvSpPr>
        <p:spPr>
          <a:xfrm>
            <a:off x="628650" y="1825625"/>
            <a:ext cx="7886700" cy="4351338"/>
          </a:xfrm>
        </p:spPr>
        <p:txBody>
          <a:bodyPr vert="horz" lIns="91440" tIns="45720" rIns="91440" bIns="45720" rtlCol="0">
            <a:normAutofit/>
          </a:bodyPr>
          <a:lstStyle/>
          <a:p>
            <a:r>
              <a:rPr lang="en-US" altLang="en-US"/>
              <a:t>	New challenges and opportunities for businesses</a:t>
            </a:r>
          </a:p>
          <a:p>
            <a:pPr lvl="1"/>
            <a:r>
              <a:rPr lang="en-US" altLang="en-US"/>
              <a:t>More diverse patterns of demand, e.g. ethnic foods</a:t>
            </a:r>
          </a:p>
          <a:p>
            <a:pPr lvl="1"/>
            <a:r>
              <a:rPr lang="en-US" altLang="en-US"/>
              <a:t>Increasingly multi-ethnic workforce</a:t>
            </a:r>
          </a:p>
          <a:p>
            <a:pPr lvl="1"/>
            <a:endParaRPr lang="en-US" altLang="en-US"/>
          </a:p>
        </p:txBody>
      </p:sp>
      <p:sp>
        <p:nvSpPr>
          <p:cNvPr id="32772" name="Slide Number Placeholder 3"/>
          <p:cNvSpPr>
            <a:spLocks noGrp="1"/>
          </p:cNvSpPr>
          <p:nvPr>
            <p:ph type="sldNum" sz="quarter" idx="10"/>
          </p:nvPr>
        </p:nvSpPr>
        <p:spPr bwMode="auto">
          <a:xfrm>
            <a:off x="6457950" y="6356351"/>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defTabSz="914400">
              <a:defRPr/>
            </a:pPr>
            <a:fld id="{AFEB7E61-4FCB-4BC1-AD2E-41A1E30C9D93}" type="slidenum">
              <a:rPr lang="en-US" altLang="en-US" sz="1200" smtClean="0">
                <a:solidFill>
                  <a:prstClr val="black">
                    <a:tint val="75000"/>
                  </a:prstClr>
                </a:solidFill>
                <a:latin typeface="Calibri" panose="020F0502020204030204"/>
              </a:rPr>
              <a:pPr defTabSz="914400">
                <a:defRPr/>
              </a:pPr>
              <a:t>14</a:t>
            </a:fld>
            <a:endParaRPr lang="en-US" altLang="en-US" sz="1200">
              <a:solidFill>
                <a:prstClr val="black">
                  <a:tint val="75000"/>
                </a:prstClr>
              </a:solidFill>
              <a:latin typeface="Calibri" panose="020F0502020204030204"/>
            </a:endParaRPr>
          </a:p>
        </p:txBody>
      </p:sp>
    </p:spTree>
    <p:extLst>
      <p:ext uri="{BB962C8B-B14F-4D97-AF65-F5344CB8AC3E}">
        <p14:creationId xmlns:p14="http://schemas.microsoft.com/office/powerpoint/2010/main" val="9139183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818" name="Rectangle 2"/>
          <p:cNvSpPr>
            <a:spLocks noGrp="1" noChangeArrowheads="1"/>
          </p:cNvSpPr>
          <p:nvPr>
            <p:ph type="title"/>
          </p:nvPr>
        </p:nvSpPr>
        <p:spPr>
          <a:xfrm>
            <a:off x="628650" y="365126"/>
            <a:ext cx="7886700" cy="1325563"/>
          </a:xfrm>
        </p:spPr>
        <p:txBody>
          <a:bodyPr>
            <a:normAutofit/>
          </a:bodyPr>
          <a:lstStyle/>
          <a:p>
            <a:r>
              <a:rPr lang="en-GB" altLang="en-US"/>
              <a:t>SOCIAL CLASS</a:t>
            </a:r>
          </a:p>
        </p:txBody>
      </p:sp>
      <p:sp>
        <p:nvSpPr>
          <p:cNvPr id="34819" name="Rectangle 3"/>
          <p:cNvSpPr>
            <a:spLocks noGrp="1" noChangeArrowheads="1"/>
          </p:cNvSpPr>
          <p:nvPr>
            <p:ph idx="1"/>
          </p:nvPr>
        </p:nvSpPr>
        <p:spPr>
          <a:xfrm>
            <a:off x="628650" y="1825625"/>
            <a:ext cx="7886700" cy="4351338"/>
          </a:xfrm>
        </p:spPr>
        <p:txBody>
          <a:bodyPr>
            <a:normAutofit/>
          </a:bodyPr>
          <a:lstStyle/>
          <a:p>
            <a:pPr eaLnBrk="1" hangingPunct="1"/>
            <a:r>
              <a:rPr lang="en-GB" altLang="en-US" dirty="0"/>
              <a:t>In most societies, divisions exist between groups of people in terms of their access to privileges and status</a:t>
            </a:r>
          </a:p>
          <a:p>
            <a:pPr eaLnBrk="1" hangingPunct="1"/>
            <a:r>
              <a:rPr lang="en-GB" altLang="en-US" dirty="0"/>
              <a:t>As the size of each class changes, so market segments, which are made up of people who are similar in some important respects, also change</a:t>
            </a:r>
          </a:p>
          <a:p>
            <a:pPr eaLnBrk="1" hangingPunct="1"/>
            <a:r>
              <a:rPr lang="en-GB" altLang="en-US" dirty="0"/>
              <a:t>Is a ‘classless’ society a myth or reality?</a:t>
            </a:r>
          </a:p>
        </p:txBody>
      </p:sp>
      <p:sp>
        <p:nvSpPr>
          <p:cNvPr id="34820"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183415E9-ED4F-425F-8C01-EBAF7E2A5718}" type="slidenum">
              <a:rPr lang="en-US" altLang="en-US" sz="1200" smtClean="0">
                <a:solidFill>
                  <a:prstClr val="black">
                    <a:tint val="75000"/>
                  </a:prstClr>
                </a:solidFill>
              </a:rPr>
              <a:pPr/>
              <a:t>15</a:t>
            </a:fld>
            <a:endParaRPr lang="en-US" altLang="en-US" sz="1200">
              <a:solidFill>
                <a:prstClr val="black">
                  <a:tint val="75000"/>
                </a:prstClr>
              </a:solidFill>
            </a:endParaRPr>
          </a:p>
        </p:txBody>
      </p:sp>
    </p:spTree>
    <p:extLst>
      <p:ext uri="{BB962C8B-B14F-4D97-AF65-F5344CB8AC3E}">
        <p14:creationId xmlns:p14="http://schemas.microsoft.com/office/powerpoint/2010/main" val="36633735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Technological Environment</a:t>
            </a:r>
            <a:endParaRPr lang="en-GB" dirty="0"/>
          </a:p>
        </p:txBody>
      </p:sp>
      <p:sp>
        <p:nvSpPr>
          <p:cNvPr id="3" name="Content Placeholder 2"/>
          <p:cNvSpPr>
            <a:spLocks noGrp="1"/>
          </p:cNvSpPr>
          <p:nvPr>
            <p:ph idx="1"/>
          </p:nvPr>
        </p:nvSpPr>
        <p:spPr/>
        <p:txBody>
          <a:bodyPr/>
          <a:lstStyle/>
          <a:p>
            <a:r>
              <a:rPr lang="en-GB" dirty="0"/>
              <a:t>Technology issues affect how an organization delivers its product or service to the marketplace. Specific items that need to be scrutinized include, but are not limited to, government spending on technological research, the life cycle of current technology, the role of the internet and how any changes to it may play out, and the impact of potential information technology changes. </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16</a:t>
            </a:fld>
            <a:endParaRPr lang="en-GB"/>
          </a:p>
        </p:txBody>
      </p:sp>
    </p:spTree>
    <p:extLst>
      <p:ext uri="{BB962C8B-B14F-4D97-AF65-F5344CB8AC3E}">
        <p14:creationId xmlns:p14="http://schemas.microsoft.com/office/powerpoint/2010/main" val="12916226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Technological Environment</a:t>
            </a:r>
            <a:endParaRPr lang="en-GB" dirty="0"/>
          </a:p>
        </p:txBody>
      </p:sp>
      <p:sp>
        <p:nvSpPr>
          <p:cNvPr id="3" name="Content Placeholder 2"/>
          <p:cNvSpPr>
            <a:spLocks noGrp="1"/>
          </p:cNvSpPr>
          <p:nvPr>
            <p:ph idx="1"/>
          </p:nvPr>
        </p:nvSpPr>
        <p:spPr/>
        <p:txBody>
          <a:bodyPr/>
          <a:lstStyle/>
          <a:p>
            <a:r>
              <a:rPr lang="en-GB" dirty="0"/>
              <a:t>Just like the other factors, companies should consider generational shifts and their related technological expectation to figure out how they will affect who will use their product and how it's delivered</a:t>
            </a:r>
            <a:r>
              <a:rPr lang="en-GB" dirty="0" smtClean="0"/>
              <a:t>.</a:t>
            </a:r>
          </a:p>
          <a:p>
            <a:endParaRPr lang="en-GB" dirty="0"/>
          </a:p>
          <a:p>
            <a:endParaRPr lang="en-GB" dirty="0"/>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17</a:t>
            </a:fld>
            <a:endParaRPr lang="en-GB"/>
          </a:p>
        </p:txBody>
      </p:sp>
    </p:spTree>
    <p:extLst>
      <p:ext uri="{BB962C8B-B14F-4D97-AF65-F5344CB8AC3E}">
        <p14:creationId xmlns:p14="http://schemas.microsoft.com/office/powerpoint/2010/main" val="27034757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a:t>
            </a:r>
            <a:endParaRPr lang="en-GB" dirty="0"/>
          </a:p>
        </p:txBody>
      </p:sp>
      <p:sp>
        <p:nvSpPr>
          <p:cNvPr id="3" name="Content Placeholder 2"/>
          <p:cNvSpPr>
            <a:spLocks noGrp="1"/>
          </p:cNvSpPr>
          <p:nvPr>
            <p:ph idx="1"/>
          </p:nvPr>
        </p:nvSpPr>
        <p:spPr/>
        <p:txBody>
          <a:bodyPr/>
          <a:lstStyle/>
          <a:p>
            <a:r>
              <a:rPr lang="en-GB" dirty="0">
                <a:hlinkClick r:id="rId2"/>
              </a:rPr>
              <a:t>https://www.youtube.com/watch?v=7owMXrLu2d8</a:t>
            </a:r>
            <a:endParaRPr lang="en-GB" dirty="0"/>
          </a:p>
          <a:p>
            <a:r>
              <a:rPr lang="en-GB" dirty="0">
                <a:hlinkClick r:id="rId3"/>
              </a:rPr>
              <a:t>https://www.youtube.com/watch?v=x9PcuZSUxnk</a:t>
            </a:r>
            <a:endParaRPr lang="en-GB" dirty="0"/>
          </a:p>
          <a:p>
            <a:r>
              <a:rPr lang="en-GB" dirty="0">
                <a:hlinkClick r:id="rId3"/>
              </a:rPr>
              <a:t>https://www.youtube.com/watch?v=c-KKy-03O5A</a:t>
            </a:r>
            <a:endParaRPr lang="en-GB" dirty="0"/>
          </a:p>
          <a:p>
            <a:endParaRPr lang="en-GB" dirty="0"/>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18</a:t>
            </a:fld>
            <a:endParaRPr lang="en-GB"/>
          </a:p>
        </p:txBody>
      </p:sp>
    </p:spTree>
    <p:extLst>
      <p:ext uri="{BB962C8B-B14F-4D97-AF65-F5344CB8AC3E}">
        <p14:creationId xmlns:p14="http://schemas.microsoft.com/office/powerpoint/2010/main" val="39762548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3" ma:contentTypeDescription="Create a new document." ma:contentTypeScope="" ma:versionID="33441d06a6f9df53d985d95dc10cd9a2">
  <xsd:schema xmlns:xsd="http://www.w3.org/2001/XMLSchema" xmlns:xs="http://www.w3.org/2001/XMLSchema" xmlns:p="http://schemas.microsoft.com/office/2006/metadata/properties" xmlns:ns2="f66716c4-314f-46c1-b01e-5a44c61897d8" targetNamespace="http://schemas.microsoft.com/office/2006/metadata/properties" ma:root="true" ma:fieldsID="9227e18c10602fc443209884f399eda9" ns2:_="">
    <xsd:import namespace="f66716c4-314f-46c1-b01e-5a44c61897d8"/>
    <xsd:element name="properties">
      <xsd:complexType>
        <xsd:sequence>
          <xsd:element name="documentManagement">
            <xsd:complexType>
              <xsd:all>
                <xsd:element ref="ns2:SharedWithUsers" minOccurs="0"/>
                <xsd:element ref="ns2:SharingHintHash"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ED0BEF-7EAB-4C1C-B2DE-369C0D894D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B7DD488-2804-48B8-A458-19E664850B07}">
  <ds:schemaRefs>
    <ds:schemaRef ds:uri="http://purl.org/dc/elements/1.1/"/>
    <ds:schemaRef ds:uri="http://schemas.microsoft.com/office/2006/metadata/properties"/>
    <ds:schemaRef ds:uri="http://purl.org/dc/terms/"/>
    <ds:schemaRef ds:uri="http://schemas.openxmlformats.org/package/2006/metadata/core-properties"/>
    <ds:schemaRef ds:uri="f66716c4-314f-46c1-b01e-5a44c61897d8"/>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B597275D-64FF-4FBA-A9B9-194474CEB19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4078</TotalTime>
  <Words>811</Words>
  <Application>Microsoft Office PowerPoint</Application>
  <PresentationFormat>On-screen Show (4:3)</PresentationFormat>
  <Paragraphs>92</Paragraphs>
  <Slides>18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Times New Roman</vt:lpstr>
      <vt:lpstr>Office Theme</vt:lpstr>
      <vt:lpstr>Welcome to your learning journey  CertHE Skills for the Workplace  Module: EMPL4008  Problem Solving  Evening Session 1</vt:lpstr>
      <vt:lpstr>Aim of the course</vt:lpstr>
      <vt:lpstr>Learning Outcomes</vt:lpstr>
      <vt:lpstr>Content</vt:lpstr>
      <vt:lpstr>PEST Analysis</vt:lpstr>
      <vt:lpstr>PEST Analysis Continued</vt:lpstr>
      <vt:lpstr>PEST Analysis Continued</vt:lpstr>
      <vt:lpstr>PEST Analysis</vt:lpstr>
      <vt:lpstr>What is the best outcome?</vt:lpstr>
      <vt:lpstr>Political Environment</vt:lpstr>
      <vt:lpstr>Economic Environment</vt:lpstr>
      <vt:lpstr>Social Environment</vt:lpstr>
      <vt:lpstr>Culture making a difference</vt:lpstr>
      <vt:lpstr>MULTI-ETHNIC SOCIETIES</vt:lpstr>
      <vt:lpstr>SOCIAL CLASS</vt:lpstr>
      <vt:lpstr>Technological Environment</vt:lpstr>
      <vt:lpstr>Technological Environment</vt:lpstr>
      <vt:lpstr>Video</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Concepts for Self Awareness</dc:title>
  <dc:creator>Bob Wilson</dc:creator>
  <cp:lastModifiedBy>Gregory Cowan</cp:lastModifiedBy>
  <cp:revision>297</cp:revision>
  <dcterms:created xsi:type="dcterms:W3CDTF">2012-10-20T16:04:33Z</dcterms:created>
  <dcterms:modified xsi:type="dcterms:W3CDTF">2017-11-30T16:12:36Z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