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1"/>
  </p:notesMasterIdLst>
  <p:sldIdLst>
    <p:sldId id="256" r:id="rId5"/>
    <p:sldId id="257" r:id="rId6"/>
    <p:sldId id="271" r:id="rId7"/>
    <p:sldId id="272" r:id="rId8"/>
    <p:sldId id="260" r:id="rId9"/>
    <p:sldId id="261" r:id="rId10"/>
    <p:sldId id="269" r:id="rId11"/>
    <p:sldId id="262" r:id="rId12"/>
    <p:sldId id="263" r:id="rId13"/>
    <p:sldId id="258" r:id="rId14"/>
    <p:sldId id="265" r:id="rId15"/>
    <p:sldId id="268" r:id="rId16"/>
    <p:sldId id="270" r:id="rId17"/>
    <p:sldId id="259" r:id="rId18"/>
    <p:sldId id="266" r:id="rId19"/>
    <p:sldId id="26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73E913-2A47-450E-AA13-5426546B39D5}" v="97" dt="2025-12-08T09:50:56.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79" autoAdjust="0"/>
    <p:restoredTop sz="94660"/>
  </p:normalViewPr>
  <p:slideViewPr>
    <p:cSldViewPr snapToGrid="0">
      <p:cViewPr>
        <p:scale>
          <a:sx n="60" d="100"/>
          <a:sy n="60" d="100"/>
        </p:scale>
        <p:origin x="1781"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iya Khanam (2332329)" userId="bdd594a4-2a58-4260-bf0b-9a4f24a9c5bc" providerId="ADAL" clId="{06E4A20B-A614-455C-9AEB-07F42821CCE1}"/>
    <pc:docChg chg="undo redo custSel addSld delSld modSld sldOrd">
      <pc:chgData name="Taniya Khanam (2332329)" userId="bdd594a4-2a58-4260-bf0b-9a4f24a9c5bc" providerId="ADAL" clId="{06E4A20B-A614-455C-9AEB-07F42821CCE1}" dt="2025-12-08T09:58:01.822" v="6954" actId="14100"/>
      <pc:docMkLst>
        <pc:docMk/>
      </pc:docMkLst>
      <pc:sldChg chg="addSp delSp modSp mod ord modTransition delAnim">
        <pc:chgData name="Taniya Khanam (2332329)" userId="bdd594a4-2a58-4260-bf0b-9a4f24a9c5bc" providerId="ADAL" clId="{06E4A20B-A614-455C-9AEB-07F42821CCE1}" dt="2025-12-08T09:58:01.822" v="6954" actId="14100"/>
        <pc:sldMkLst>
          <pc:docMk/>
          <pc:sldMk cId="2048249130" sldId="256"/>
        </pc:sldMkLst>
        <pc:spChg chg="mod">
          <ac:chgData name="Taniya Khanam (2332329)" userId="bdd594a4-2a58-4260-bf0b-9a4f24a9c5bc" providerId="ADAL" clId="{06E4A20B-A614-455C-9AEB-07F42821CCE1}" dt="2025-12-03T13:05:31.397" v="1619" actId="1036"/>
          <ac:spMkLst>
            <pc:docMk/>
            <pc:sldMk cId="2048249130" sldId="256"/>
            <ac:spMk id="2" creationId="{C1515EF4-22B9-F771-4103-8BFE910DD006}"/>
          </ac:spMkLst>
        </pc:spChg>
        <pc:spChg chg="mod">
          <ac:chgData name="Taniya Khanam (2332329)" userId="bdd594a4-2a58-4260-bf0b-9a4f24a9c5bc" providerId="ADAL" clId="{06E4A20B-A614-455C-9AEB-07F42821CCE1}" dt="2025-12-08T09:58:01.822" v="6954" actId="14100"/>
          <ac:spMkLst>
            <pc:docMk/>
            <pc:sldMk cId="2048249130" sldId="256"/>
            <ac:spMk id="3" creationId="{EBF3FA9F-A9E3-BDC0-02C1-D2122866C63F}"/>
          </ac:spMkLst>
        </pc:spChg>
        <pc:picChg chg="add del mod">
          <ac:chgData name="Taniya Khanam (2332329)" userId="bdd594a4-2a58-4260-bf0b-9a4f24a9c5bc" providerId="ADAL" clId="{06E4A20B-A614-455C-9AEB-07F42821CCE1}" dt="2025-12-08T08:59:09.236" v="6857" actId="478"/>
          <ac:picMkLst>
            <pc:docMk/>
            <pc:sldMk cId="2048249130" sldId="256"/>
            <ac:picMk id="11" creationId="{E0B69DDD-26C3-470A-4201-29CD5EDBD545}"/>
          </ac:picMkLst>
        </pc:picChg>
        <pc:picChg chg="add del mod">
          <ac:chgData name="Taniya Khanam (2332329)" userId="bdd594a4-2a58-4260-bf0b-9a4f24a9c5bc" providerId="ADAL" clId="{06E4A20B-A614-455C-9AEB-07F42821CCE1}" dt="2025-12-08T08:59:44.238" v="6860"/>
          <ac:picMkLst>
            <pc:docMk/>
            <pc:sldMk cId="2048249130" sldId="256"/>
            <ac:picMk id="16" creationId="{12FB9692-1F52-D6AE-CC5F-940F18C65527}"/>
          </ac:picMkLst>
        </pc:picChg>
        <pc:picChg chg="add mod">
          <ac:chgData name="Taniya Khanam (2332329)" userId="bdd594a4-2a58-4260-bf0b-9a4f24a9c5bc" providerId="ADAL" clId="{06E4A20B-A614-455C-9AEB-07F42821CCE1}" dt="2025-12-08T08:59:44.238" v="6860"/>
          <ac:picMkLst>
            <pc:docMk/>
            <pc:sldMk cId="2048249130" sldId="256"/>
            <ac:picMk id="17" creationId="{9F430FF9-CC93-3F63-52D5-E66C9E437C02}"/>
          </ac:picMkLst>
        </pc:picChg>
      </pc:sldChg>
      <pc:sldChg chg="addSp modSp mod">
        <pc:chgData name="Taniya Khanam (2332329)" userId="bdd594a4-2a58-4260-bf0b-9a4f24a9c5bc" providerId="ADAL" clId="{06E4A20B-A614-455C-9AEB-07F42821CCE1}" dt="2025-12-08T09:00:24.652" v="6861"/>
        <pc:sldMkLst>
          <pc:docMk/>
          <pc:sldMk cId="4157069445" sldId="257"/>
        </pc:sldMkLst>
        <pc:spChg chg="mod">
          <ac:chgData name="Taniya Khanam (2332329)" userId="bdd594a4-2a58-4260-bf0b-9a4f24a9c5bc" providerId="ADAL" clId="{06E4A20B-A614-455C-9AEB-07F42821CCE1}" dt="2025-12-07T15:27:53.749" v="6793" actId="122"/>
          <ac:spMkLst>
            <pc:docMk/>
            <pc:sldMk cId="4157069445" sldId="257"/>
            <ac:spMk id="2" creationId="{3E008F86-2F65-2927-5995-C1C6F7C8AA08}"/>
          </ac:spMkLst>
        </pc:spChg>
        <pc:spChg chg="mod">
          <ac:chgData name="Taniya Khanam (2332329)" userId="bdd594a4-2a58-4260-bf0b-9a4f24a9c5bc" providerId="ADAL" clId="{06E4A20B-A614-455C-9AEB-07F42821CCE1}" dt="2025-12-07T15:30:44.206" v="6851" actId="20577"/>
          <ac:spMkLst>
            <pc:docMk/>
            <pc:sldMk cId="4157069445" sldId="257"/>
            <ac:spMk id="3" creationId="{9C6A0641-3EFF-4138-92CC-A8FFBA696052}"/>
          </ac:spMkLst>
        </pc:spChg>
        <pc:picChg chg="add mod">
          <ac:chgData name="Taniya Khanam (2332329)" userId="bdd594a4-2a58-4260-bf0b-9a4f24a9c5bc" providerId="ADAL" clId="{06E4A20B-A614-455C-9AEB-07F42821CCE1}" dt="2025-12-08T09:00:24.652" v="6861"/>
          <ac:picMkLst>
            <pc:docMk/>
            <pc:sldMk cId="4157069445" sldId="257"/>
            <ac:picMk id="12" creationId="{EE37C4D7-E067-020F-8639-E606B1ED02DD}"/>
          </ac:picMkLst>
        </pc:picChg>
      </pc:sldChg>
      <pc:sldChg chg="addSp delSp modSp mod modTransition delAnim">
        <pc:chgData name="Taniya Khanam (2332329)" userId="bdd594a4-2a58-4260-bf0b-9a4f24a9c5bc" providerId="ADAL" clId="{06E4A20B-A614-455C-9AEB-07F42821CCE1}" dt="2025-12-08T09:27:35.864" v="6891"/>
        <pc:sldMkLst>
          <pc:docMk/>
          <pc:sldMk cId="2649858459" sldId="258"/>
        </pc:sldMkLst>
        <pc:spChg chg="mod">
          <ac:chgData name="Taniya Khanam (2332329)" userId="bdd594a4-2a58-4260-bf0b-9a4f24a9c5bc" providerId="ADAL" clId="{06E4A20B-A614-455C-9AEB-07F42821CCE1}" dt="2025-12-07T15:17:01.476" v="6741" actId="255"/>
          <ac:spMkLst>
            <pc:docMk/>
            <pc:sldMk cId="2649858459" sldId="258"/>
            <ac:spMk id="3" creationId="{C43BD9A5-B337-EC36-24D6-0EC3CF126963}"/>
          </ac:spMkLst>
        </pc:spChg>
        <pc:picChg chg="add mod">
          <ac:chgData name="Taniya Khanam (2332329)" userId="bdd594a4-2a58-4260-bf0b-9a4f24a9c5bc" providerId="ADAL" clId="{06E4A20B-A614-455C-9AEB-07F42821CCE1}" dt="2025-12-03T13:00:31.642" v="1503" actId="1035"/>
          <ac:picMkLst>
            <pc:docMk/>
            <pc:sldMk cId="2649858459" sldId="258"/>
            <ac:picMk id="4" creationId="{54BC8F70-CE2D-3382-CA3B-4FB7808ABC53}"/>
          </ac:picMkLst>
        </pc:picChg>
        <pc:picChg chg="add del mod">
          <ac:chgData name="Taniya Khanam (2332329)" userId="bdd594a4-2a58-4260-bf0b-9a4f24a9c5bc" providerId="ADAL" clId="{06E4A20B-A614-455C-9AEB-07F42821CCE1}" dt="2025-12-08T09:25:59.817" v="6888" actId="478"/>
          <ac:picMkLst>
            <pc:docMk/>
            <pc:sldMk cId="2649858459" sldId="258"/>
            <ac:picMk id="7" creationId="{DA2BE946-6C0F-E3EB-43C0-4446B2C35EEF}"/>
          </ac:picMkLst>
        </pc:picChg>
        <pc:picChg chg="add del mod">
          <ac:chgData name="Taniya Khanam (2332329)" userId="bdd594a4-2a58-4260-bf0b-9a4f24a9c5bc" providerId="ADAL" clId="{06E4A20B-A614-455C-9AEB-07F42821CCE1}" dt="2025-12-08T09:27:35.864" v="6891"/>
          <ac:picMkLst>
            <pc:docMk/>
            <pc:sldMk cId="2649858459" sldId="258"/>
            <ac:picMk id="14" creationId="{1667B764-518B-E2DE-C21B-3767B058900A}"/>
          </ac:picMkLst>
        </pc:picChg>
        <pc:picChg chg="add mod">
          <ac:chgData name="Taniya Khanam (2332329)" userId="bdd594a4-2a58-4260-bf0b-9a4f24a9c5bc" providerId="ADAL" clId="{06E4A20B-A614-455C-9AEB-07F42821CCE1}" dt="2025-12-08T09:27:35.864" v="6891"/>
          <ac:picMkLst>
            <pc:docMk/>
            <pc:sldMk cId="2649858459" sldId="258"/>
            <ac:picMk id="15" creationId="{9D13A2D1-A2C7-B6B8-24C1-60B661FBE0BE}"/>
          </ac:picMkLst>
        </pc:picChg>
      </pc:sldChg>
      <pc:sldChg chg="addSp modSp mod ord">
        <pc:chgData name="Taniya Khanam (2332329)" userId="bdd594a4-2a58-4260-bf0b-9a4f24a9c5bc" providerId="ADAL" clId="{06E4A20B-A614-455C-9AEB-07F42821CCE1}" dt="2025-12-08T09:24:35.675" v="6885"/>
        <pc:sldMkLst>
          <pc:docMk/>
          <pc:sldMk cId="1033303478" sldId="259"/>
        </pc:sldMkLst>
        <pc:spChg chg="mod">
          <ac:chgData name="Taniya Khanam (2332329)" userId="bdd594a4-2a58-4260-bf0b-9a4f24a9c5bc" providerId="ADAL" clId="{06E4A20B-A614-455C-9AEB-07F42821CCE1}" dt="2025-12-07T15:25:02.254" v="6779" actId="113"/>
          <ac:spMkLst>
            <pc:docMk/>
            <pc:sldMk cId="1033303478" sldId="259"/>
            <ac:spMk id="2" creationId="{B1539451-EBA5-9F30-441E-3B98DF67DBDA}"/>
          </ac:spMkLst>
        </pc:spChg>
        <pc:spChg chg="mod">
          <ac:chgData name="Taniya Khanam (2332329)" userId="bdd594a4-2a58-4260-bf0b-9a4f24a9c5bc" providerId="ADAL" clId="{06E4A20B-A614-455C-9AEB-07F42821CCE1}" dt="2025-12-07T15:23:55.966" v="6773" actId="207"/>
          <ac:spMkLst>
            <pc:docMk/>
            <pc:sldMk cId="1033303478" sldId="259"/>
            <ac:spMk id="3" creationId="{DBFB299B-422D-4588-3B57-57A76B5EB2E4}"/>
          </ac:spMkLst>
        </pc:spChg>
        <pc:picChg chg="add mod">
          <ac:chgData name="Taniya Khanam (2332329)" userId="bdd594a4-2a58-4260-bf0b-9a4f24a9c5bc" providerId="ADAL" clId="{06E4A20B-A614-455C-9AEB-07F42821CCE1}" dt="2025-12-08T09:24:35.675" v="6885"/>
          <ac:picMkLst>
            <pc:docMk/>
            <pc:sldMk cId="1033303478" sldId="259"/>
            <ac:picMk id="6" creationId="{83980B06-03F0-13AC-8DED-C43FDDEA87DF}"/>
          </ac:picMkLst>
        </pc:picChg>
      </pc:sldChg>
      <pc:sldChg chg="addSp modSp new mod">
        <pc:chgData name="Taniya Khanam (2332329)" userId="bdd594a4-2a58-4260-bf0b-9a4f24a9c5bc" providerId="ADAL" clId="{06E4A20B-A614-455C-9AEB-07F42821CCE1}" dt="2025-12-08T09:06:39.437" v="6864"/>
        <pc:sldMkLst>
          <pc:docMk/>
          <pc:sldMk cId="2020902767" sldId="260"/>
        </pc:sldMkLst>
        <pc:spChg chg="add mod">
          <ac:chgData name="Taniya Khanam (2332329)" userId="bdd594a4-2a58-4260-bf0b-9a4f24a9c5bc" providerId="ADAL" clId="{06E4A20B-A614-455C-9AEB-07F42821CCE1}" dt="2025-12-07T15:14:59.753" v="6719" actId="20577"/>
          <ac:spMkLst>
            <pc:docMk/>
            <pc:sldMk cId="2020902767" sldId="260"/>
            <ac:spMk id="2" creationId="{D3645E06-059D-D95E-7DD0-B07A583866B9}"/>
          </ac:spMkLst>
        </pc:spChg>
        <pc:spChg chg="add mod">
          <ac:chgData name="Taniya Khanam (2332329)" userId="bdd594a4-2a58-4260-bf0b-9a4f24a9c5bc" providerId="ADAL" clId="{06E4A20B-A614-455C-9AEB-07F42821CCE1}" dt="2025-12-07T15:26:03.667" v="6783" actId="114"/>
          <ac:spMkLst>
            <pc:docMk/>
            <pc:sldMk cId="2020902767" sldId="260"/>
            <ac:spMk id="3" creationId="{FA7C4BCB-D741-DC2F-15E4-DED5B8591EF4}"/>
          </ac:spMkLst>
        </pc:spChg>
        <pc:picChg chg="add mod">
          <ac:chgData name="Taniya Khanam (2332329)" userId="bdd594a4-2a58-4260-bf0b-9a4f24a9c5bc" providerId="ADAL" clId="{06E4A20B-A614-455C-9AEB-07F42821CCE1}" dt="2025-12-08T09:06:39.437" v="6864"/>
          <ac:picMkLst>
            <pc:docMk/>
            <pc:sldMk cId="2020902767" sldId="260"/>
            <ac:picMk id="8" creationId="{CC434C38-C077-6515-3DD3-52F6A134C9F2}"/>
          </ac:picMkLst>
        </pc:picChg>
      </pc:sldChg>
      <pc:sldChg chg="addSp delSp modSp new mod ord setBg">
        <pc:chgData name="Taniya Khanam (2332329)" userId="bdd594a4-2a58-4260-bf0b-9a4f24a9c5bc" providerId="ADAL" clId="{06E4A20B-A614-455C-9AEB-07F42821CCE1}" dt="2025-12-08T09:08:00.174" v="6865"/>
        <pc:sldMkLst>
          <pc:docMk/>
          <pc:sldMk cId="1584224913" sldId="261"/>
        </pc:sldMkLst>
        <pc:spChg chg="add mod ord">
          <ac:chgData name="Taniya Khanam (2332329)" userId="bdd594a4-2a58-4260-bf0b-9a4f24a9c5bc" providerId="ADAL" clId="{06E4A20B-A614-455C-9AEB-07F42821CCE1}" dt="2025-12-07T15:11:01.435" v="6681" actId="113"/>
          <ac:spMkLst>
            <pc:docMk/>
            <pc:sldMk cId="1584224913" sldId="261"/>
            <ac:spMk id="4" creationId="{B0E467FC-8C98-DDFF-739F-FFA58FB320A8}"/>
          </ac:spMkLst>
        </pc:spChg>
        <pc:spChg chg="add mod">
          <ac:chgData name="Taniya Khanam (2332329)" userId="bdd594a4-2a58-4260-bf0b-9a4f24a9c5bc" providerId="ADAL" clId="{06E4A20B-A614-455C-9AEB-07F42821CCE1}" dt="2025-12-07T15:26:24.502" v="6786" actId="114"/>
          <ac:spMkLst>
            <pc:docMk/>
            <pc:sldMk cId="1584224913" sldId="261"/>
            <ac:spMk id="5" creationId="{D72FB861-B34F-D1F4-3BD5-2432508D6C6A}"/>
          </ac:spMkLst>
        </pc:spChg>
        <pc:spChg chg="add mod">
          <ac:chgData name="Taniya Khanam (2332329)" userId="bdd594a4-2a58-4260-bf0b-9a4f24a9c5bc" providerId="ADAL" clId="{06E4A20B-A614-455C-9AEB-07F42821CCE1}" dt="2025-12-03T13:48:44.991" v="3055" actId="1035"/>
          <ac:spMkLst>
            <pc:docMk/>
            <pc:sldMk cId="1584224913" sldId="261"/>
            <ac:spMk id="6" creationId="{AC225B6A-87FB-A1AF-190D-B1D6E4666A50}"/>
          </ac:spMkLst>
        </pc:spChg>
        <pc:grpChg chg="add">
          <ac:chgData name="Taniya Khanam (2332329)" userId="bdd594a4-2a58-4260-bf0b-9a4f24a9c5bc" providerId="ADAL" clId="{06E4A20B-A614-455C-9AEB-07F42821CCE1}" dt="2025-12-03T13:47:38.467" v="3022" actId="26606"/>
          <ac:grpSpMkLst>
            <pc:docMk/>
            <pc:sldMk cId="1584224913" sldId="261"/>
            <ac:grpSpMk id="2055" creationId="{1F2B4773-3207-44CC-B7AC-892B70498211}"/>
          </ac:grpSpMkLst>
        </pc:grpChg>
        <pc:picChg chg="add mod">
          <ac:chgData name="Taniya Khanam (2332329)" userId="bdd594a4-2a58-4260-bf0b-9a4f24a9c5bc" providerId="ADAL" clId="{06E4A20B-A614-455C-9AEB-07F42821CCE1}" dt="2025-12-08T09:08:00.174" v="6865"/>
          <ac:picMkLst>
            <pc:docMk/>
            <pc:sldMk cId="1584224913" sldId="261"/>
            <ac:picMk id="11" creationId="{D5702296-061E-F4E5-D605-3F6FEEBBB92A}"/>
          </ac:picMkLst>
        </pc:picChg>
        <pc:picChg chg="add mod">
          <ac:chgData name="Taniya Khanam (2332329)" userId="bdd594a4-2a58-4260-bf0b-9a4f24a9c5bc" providerId="ADAL" clId="{06E4A20B-A614-455C-9AEB-07F42821CCE1}" dt="2025-12-06T21:18:00.094" v="6268" actId="1076"/>
          <ac:picMkLst>
            <pc:docMk/>
            <pc:sldMk cId="1584224913" sldId="261"/>
            <ac:picMk id="2050" creationId="{56FBF1E0-8590-12D6-F858-E310835C09B3}"/>
          </ac:picMkLst>
        </pc:picChg>
      </pc:sldChg>
      <pc:sldChg chg="addSp delSp modSp new mod modTransition delAnim">
        <pc:chgData name="Taniya Khanam (2332329)" userId="bdd594a4-2a58-4260-bf0b-9a4f24a9c5bc" providerId="ADAL" clId="{06E4A20B-A614-455C-9AEB-07F42821CCE1}" dt="2025-12-08T09:51:42.846" v="6953" actId="207"/>
        <pc:sldMkLst>
          <pc:docMk/>
          <pc:sldMk cId="2417994254" sldId="262"/>
        </pc:sldMkLst>
        <pc:spChg chg="add mod">
          <ac:chgData name="Taniya Khanam (2332329)" userId="bdd594a4-2a58-4260-bf0b-9a4f24a9c5bc" providerId="ADAL" clId="{06E4A20B-A614-455C-9AEB-07F42821CCE1}" dt="2025-12-07T15:24:36.685" v="6776" actId="114"/>
          <ac:spMkLst>
            <pc:docMk/>
            <pc:sldMk cId="2417994254" sldId="262"/>
            <ac:spMk id="2" creationId="{0C19D28E-A350-C4D6-8CCE-7AD1B6F2893C}"/>
          </ac:spMkLst>
        </pc:spChg>
        <pc:spChg chg="add mod">
          <ac:chgData name="Taniya Khanam (2332329)" userId="bdd594a4-2a58-4260-bf0b-9a4f24a9c5bc" providerId="ADAL" clId="{06E4A20B-A614-455C-9AEB-07F42821CCE1}" dt="2025-12-08T09:51:42.846" v="6953" actId="207"/>
          <ac:spMkLst>
            <pc:docMk/>
            <pc:sldMk cId="2417994254" sldId="262"/>
            <ac:spMk id="3" creationId="{F1C49AA7-7893-1DF9-462B-FE8CFBEA3427}"/>
          </ac:spMkLst>
        </pc:spChg>
        <pc:picChg chg="add del mod">
          <ac:chgData name="Taniya Khanam (2332329)" userId="bdd594a4-2a58-4260-bf0b-9a4f24a9c5bc" providerId="ADAL" clId="{06E4A20B-A614-455C-9AEB-07F42821CCE1}" dt="2025-12-08T09:48:30.861" v="6938" actId="478"/>
          <ac:picMkLst>
            <pc:docMk/>
            <pc:sldMk cId="2417994254" sldId="262"/>
            <ac:picMk id="7" creationId="{95BD127C-B211-29E8-C3C6-923CA578EFB1}"/>
          </ac:picMkLst>
        </pc:picChg>
        <pc:picChg chg="add del mod">
          <ac:chgData name="Taniya Khanam (2332329)" userId="bdd594a4-2a58-4260-bf0b-9a4f24a9c5bc" providerId="ADAL" clId="{06E4A20B-A614-455C-9AEB-07F42821CCE1}" dt="2025-12-08T09:48:58.078" v="6941"/>
          <ac:picMkLst>
            <pc:docMk/>
            <pc:sldMk cId="2417994254" sldId="262"/>
            <ac:picMk id="14" creationId="{D8EE2053-BF47-1CE1-8C35-E6C3D58D129E}"/>
          </ac:picMkLst>
        </pc:picChg>
        <pc:picChg chg="add del mod">
          <ac:chgData name="Taniya Khanam (2332329)" userId="bdd594a4-2a58-4260-bf0b-9a4f24a9c5bc" providerId="ADAL" clId="{06E4A20B-A614-455C-9AEB-07F42821CCE1}" dt="2025-12-08T09:49:01.085" v="6942" actId="478"/>
          <ac:picMkLst>
            <pc:docMk/>
            <pc:sldMk cId="2417994254" sldId="262"/>
            <ac:picMk id="15" creationId="{66C6A404-F9A5-645B-6F6B-65012D1B8DC9}"/>
          </ac:picMkLst>
        </pc:picChg>
        <pc:picChg chg="add del mod">
          <ac:chgData name="Taniya Khanam (2332329)" userId="bdd594a4-2a58-4260-bf0b-9a4f24a9c5bc" providerId="ADAL" clId="{06E4A20B-A614-455C-9AEB-07F42821CCE1}" dt="2025-12-08T09:49:30.100" v="6945"/>
          <ac:picMkLst>
            <pc:docMk/>
            <pc:sldMk cId="2417994254" sldId="262"/>
            <ac:picMk id="19" creationId="{11B377D4-7789-CCE2-DEB1-5C0A093AF948}"/>
          </ac:picMkLst>
        </pc:picChg>
        <pc:picChg chg="add del mod">
          <ac:chgData name="Taniya Khanam (2332329)" userId="bdd594a4-2a58-4260-bf0b-9a4f24a9c5bc" providerId="ADAL" clId="{06E4A20B-A614-455C-9AEB-07F42821CCE1}" dt="2025-12-08T09:49:33.263" v="6946" actId="478"/>
          <ac:picMkLst>
            <pc:docMk/>
            <pc:sldMk cId="2417994254" sldId="262"/>
            <ac:picMk id="20" creationId="{723668E2-909A-7352-5921-D8F1872BCF84}"/>
          </ac:picMkLst>
        </pc:picChg>
        <pc:picChg chg="add del mod">
          <ac:chgData name="Taniya Khanam (2332329)" userId="bdd594a4-2a58-4260-bf0b-9a4f24a9c5bc" providerId="ADAL" clId="{06E4A20B-A614-455C-9AEB-07F42821CCE1}" dt="2025-12-08T09:50:56.529" v="6949"/>
          <ac:picMkLst>
            <pc:docMk/>
            <pc:sldMk cId="2417994254" sldId="262"/>
            <ac:picMk id="24" creationId="{3BB887A2-61FD-2BD8-F654-BDFC9E98F41B}"/>
          </ac:picMkLst>
        </pc:picChg>
        <pc:picChg chg="add mod">
          <ac:chgData name="Taniya Khanam (2332329)" userId="bdd594a4-2a58-4260-bf0b-9a4f24a9c5bc" providerId="ADAL" clId="{06E4A20B-A614-455C-9AEB-07F42821CCE1}" dt="2025-12-08T09:50:56.529" v="6949"/>
          <ac:picMkLst>
            <pc:docMk/>
            <pc:sldMk cId="2417994254" sldId="262"/>
            <ac:picMk id="25" creationId="{FB08E4F9-22D0-6728-C241-12C3B052DAF3}"/>
          </ac:picMkLst>
        </pc:picChg>
      </pc:sldChg>
      <pc:sldChg chg="addSp delSp modSp new mod ord">
        <pc:chgData name="Taniya Khanam (2332329)" userId="bdd594a4-2a58-4260-bf0b-9a4f24a9c5bc" providerId="ADAL" clId="{06E4A20B-A614-455C-9AEB-07F42821CCE1}" dt="2025-12-08T09:12:19.760" v="6868"/>
        <pc:sldMkLst>
          <pc:docMk/>
          <pc:sldMk cId="2029531483" sldId="263"/>
        </pc:sldMkLst>
        <pc:spChg chg="add mod">
          <ac:chgData name="Taniya Khanam (2332329)" userId="bdd594a4-2a58-4260-bf0b-9a4f24a9c5bc" providerId="ADAL" clId="{06E4A20B-A614-455C-9AEB-07F42821CCE1}" dt="2025-12-07T15:24:23.680" v="6775" actId="114"/>
          <ac:spMkLst>
            <pc:docMk/>
            <pc:sldMk cId="2029531483" sldId="263"/>
            <ac:spMk id="2" creationId="{8A18AC73-8DD3-62E9-5533-B893658E7ADE}"/>
          </ac:spMkLst>
        </pc:spChg>
        <pc:picChg chg="add mod">
          <ac:chgData name="Taniya Khanam (2332329)" userId="bdd594a4-2a58-4260-bf0b-9a4f24a9c5bc" providerId="ADAL" clId="{06E4A20B-A614-455C-9AEB-07F42821CCE1}" dt="2025-12-03T12:59:39.696" v="1488" actId="1037"/>
          <ac:picMkLst>
            <pc:docMk/>
            <pc:sldMk cId="2029531483" sldId="263"/>
            <ac:picMk id="3" creationId="{D3BE00DD-A181-D197-69C4-9AA83B8F8CBC}"/>
          </ac:picMkLst>
        </pc:picChg>
        <pc:picChg chg="add mod">
          <ac:chgData name="Taniya Khanam (2332329)" userId="bdd594a4-2a58-4260-bf0b-9a4f24a9c5bc" providerId="ADAL" clId="{06E4A20B-A614-455C-9AEB-07F42821CCE1}" dt="2025-12-08T09:12:19.760" v="6868"/>
          <ac:picMkLst>
            <pc:docMk/>
            <pc:sldMk cId="2029531483" sldId="263"/>
            <ac:picMk id="9" creationId="{0CCB74ED-5BE2-C94A-792F-84BDE969D2A1}"/>
          </ac:picMkLst>
        </pc:picChg>
      </pc:sldChg>
      <pc:sldChg chg="addSp delSp modSp new mod ord">
        <pc:chgData name="Taniya Khanam (2332329)" userId="bdd594a4-2a58-4260-bf0b-9a4f24a9c5bc" providerId="ADAL" clId="{06E4A20B-A614-455C-9AEB-07F42821CCE1}" dt="2025-12-07T15:23:35.018" v="6772" actId="207"/>
        <pc:sldMkLst>
          <pc:docMk/>
          <pc:sldMk cId="3032426393" sldId="264"/>
        </pc:sldMkLst>
        <pc:spChg chg="add mod">
          <ac:chgData name="Taniya Khanam (2332329)" userId="bdd594a4-2a58-4260-bf0b-9a4f24a9c5bc" providerId="ADAL" clId="{06E4A20B-A614-455C-9AEB-07F42821CCE1}" dt="2025-12-07T15:23:35.018" v="6772" actId="207"/>
          <ac:spMkLst>
            <pc:docMk/>
            <pc:sldMk cId="3032426393" sldId="264"/>
            <ac:spMk id="3" creationId="{0DC3CB09-A38E-CBB2-A7B8-DD20393A0AB2}"/>
          </ac:spMkLst>
        </pc:spChg>
      </pc:sldChg>
      <pc:sldChg chg="addSp delSp modSp new mod modTransition delAnim">
        <pc:chgData name="Taniya Khanam (2332329)" userId="bdd594a4-2a58-4260-bf0b-9a4f24a9c5bc" providerId="ADAL" clId="{06E4A20B-A614-455C-9AEB-07F42821CCE1}" dt="2025-12-08T09:29:53.553" v="6898"/>
        <pc:sldMkLst>
          <pc:docMk/>
          <pc:sldMk cId="785883611" sldId="265"/>
        </pc:sldMkLst>
        <pc:spChg chg="mod">
          <ac:chgData name="Taniya Khanam (2332329)" userId="bdd594a4-2a58-4260-bf0b-9a4f24a9c5bc" providerId="ADAL" clId="{06E4A20B-A614-455C-9AEB-07F42821CCE1}" dt="2025-12-07T15:17:18.281" v="6743" actId="113"/>
          <ac:spMkLst>
            <pc:docMk/>
            <pc:sldMk cId="785883611" sldId="265"/>
            <ac:spMk id="3" creationId="{F75F9DC0-37C3-1961-F3B6-00C9D2F5EA37}"/>
          </ac:spMkLst>
        </pc:spChg>
        <pc:picChg chg="add del mod">
          <ac:chgData name="Taniya Khanam (2332329)" userId="bdd594a4-2a58-4260-bf0b-9a4f24a9c5bc" providerId="ADAL" clId="{06E4A20B-A614-455C-9AEB-07F42821CCE1}" dt="2025-12-08T09:25:17.863" v="6887" actId="478"/>
          <ac:picMkLst>
            <pc:docMk/>
            <pc:sldMk cId="785883611" sldId="265"/>
            <ac:picMk id="6" creationId="{D290D7D0-C0F6-DD44-8FE9-4D78FA78779C}"/>
          </ac:picMkLst>
        </pc:picChg>
        <pc:picChg chg="add del mod">
          <ac:chgData name="Taniya Khanam (2332329)" userId="bdd594a4-2a58-4260-bf0b-9a4f24a9c5bc" providerId="ADAL" clId="{06E4A20B-A614-455C-9AEB-07F42821CCE1}" dt="2025-12-08T09:28:23.162" v="6894"/>
          <ac:picMkLst>
            <pc:docMk/>
            <pc:sldMk cId="785883611" sldId="265"/>
            <ac:picMk id="21" creationId="{0DB3DE47-7C3F-B945-D71A-23C6D300DDA9}"/>
          </ac:picMkLst>
        </pc:picChg>
        <pc:picChg chg="add del mod">
          <ac:chgData name="Taniya Khanam (2332329)" userId="bdd594a4-2a58-4260-bf0b-9a4f24a9c5bc" providerId="ADAL" clId="{06E4A20B-A614-455C-9AEB-07F42821CCE1}" dt="2025-12-08T09:28:31.370" v="6895" actId="478"/>
          <ac:picMkLst>
            <pc:docMk/>
            <pc:sldMk cId="785883611" sldId="265"/>
            <ac:picMk id="22" creationId="{0059234A-9F67-6E2F-6FB0-B7117F0C13D3}"/>
          </ac:picMkLst>
        </pc:picChg>
        <pc:picChg chg="add del mod">
          <ac:chgData name="Taniya Khanam (2332329)" userId="bdd594a4-2a58-4260-bf0b-9a4f24a9c5bc" providerId="ADAL" clId="{06E4A20B-A614-455C-9AEB-07F42821CCE1}" dt="2025-12-08T09:29:53.553" v="6898"/>
          <ac:picMkLst>
            <pc:docMk/>
            <pc:sldMk cId="785883611" sldId="265"/>
            <ac:picMk id="26" creationId="{A8C0924D-6838-77A8-F8A6-532F4FB27D68}"/>
          </ac:picMkLst>
        </pc:picChg>
        <pc:picChg chg="add mod">
          <ac:chgData name="Taniya Khanam (2332329)" userId="bdd594a4-2a58-4260-bf0b-9a4f24a9c5bc" providerId="ADAL" clId="{06E4A20B-A614-455C-9AEB-07F42821CCE1}" dt="2025-12-08T09:29:53.553" v="6898"/>
          <ac:picMkLst>
            <pc:docMk/>
            <pc:sldMk cId="785883611" sldId="265"/>
            <ac:picMk id="27" creationId="{30E4657C-CC27-153D-6E4D-CF28025F18C1}"/>
          </ac:picMkLst>
        </pc:picChg>
      </pc:sldChg>
      <pc:sldChg chg="addSp delSp modSp new mod">
        <pc:chgData name="Taniya Khanam (2332329)" userId="bdd594a4-2a58-4260-bf0b-9a4f24a9c5bc" providerId="ADAL" clId="{06E4A20B-A614-455C-9AEB-07F42821CCE1}" dt="2025-12-07T15:23:16.222" v="6771" actId="207"/>
        <pc:sldMkLst>
          <pc:docMk/>
          <pc:sldMk cId="695167392" sldId="266"/>
        </pc:sldMkLst>
        <pc:spChg chg="add mod">
          <ac:chgData name="Taniya Khanam (2332329)" userId="bdd594a4-2a58-4260-bf0b-9a4f24a9c5bc" providerId="ADAL" clId="{06E4A20B-A614-455C-9AEB-07F42821CCE1}" dt="2025-12-07T15:23:16.222" v="6771" actId="207"/>
          <ac:spMkLst>
            <pc:docMk/>
            <pc:sldMk cId="695167392" sldId="266"/>
            <ac:spMk id="2" creationId="{DA4AE2D4-6D5E-50AB-9676-08E44E926A15}"/>
          </ac:spMkLst>
        </pc:spChg>
      </pc:sldChg>
      <pc:sldChg chg="addSp delSp modSp new add del mod modTransition delAnim modAnim">
        <pc:chgData name="Taniya Khanam (2332329)" userId="bdd594a4-2a58-4260-bf0b-9a4f24a9c5bc" providerId="ADAL" clId="{06E4A20B-A614-455C-9AEB-07F42821CCE1}" dt="2025-12-08T09:47:27.599" v="6937"/>
        <pc:sldMkLst>
          <pc:docMk/>
          <pc:sldMk cId="315450868" sldId="268"/>
        </pc:sldMkLst>
        <pc:spChg chg="add mod">
          <ac:chgData name="Taniya Khanam (2332329)" userId="bdd594a4-2a58-4260-bf0b-9a4f24a9c5bc" providerId="ADAL" clId="{06E4A20B-A614-455C-9AEB-07F42821CCE1}" dt="2025-12-08T09:16:06.673" v="6873" actId="20577"/>
          <ac:spMkLst>
            <pc:docMk/>
            <pc:sldMk cId="315450868" sldId="268"/>
            <ac:spMk id="3" creationId="{FB50178A-2A80-E544-A021-CA3C4A79B330}"/>
          </ac:spMkLst>
        </pc:spChg>
        <pc:picChg chg="add del mod">
          <ac:chgData name="Taniya Khanam (2332329)" userId="bdd594a4-2a58-4260-bf0b-9a4f24a9c5bc" providerId="ADAL" clId="{06E4A20B-A614-455C-9AEB-07F42821CCE1}" dt="2025-12-08T09:15:59.890" v="6872" actId="478"/>
          <ac:picMkLst>
            <pc:docMk/>
            <pc:sldMk cId="315450868" sldId="268"/>
            <ac:picMk id="7" creationId="{94EA909D-B884-C53F-AD16-0EB37C46F19E}"/>
          </ac:picMkLst>
        </pc:picChg>
        <pc:picChg chg="add del mod">
          <ac:chgData name="Taniya Khanam (2332329)" userId="bdd594a4-2a58-4260-bf0b-9a4f24a9c5bc" providerId="ADAL" clId="{06E4A20B-A614-455C-9AEB-07F42821CCE1}" dt="2025-12-08T09:17:23.011" v="6876"/>
          <ac:picMkLst>
            <pc:docMk/>
            <pc:sldMk cId="315450868" sldId="268"/>
            <ac:picMk id="11" creationId="{F8911B1E-3A09-ED23-8D27-F4950036C679}"/>
          </ac:picMkLst>
        </pc:picChg>
        <pc:picChg chg="add del mod">
          <ac:chgData name="Taniya Khanam (2332329)" userId="bdd594a4-2a58-4260-bf0b-9a4f24a9c5bc" providerId="ADAL" clId="{06E4A20B-A614-455C-9AEB-07F42821CCE1}" dt="2025-12-08T09:18:53.395" v="6877" actId="478"/>
          <ac:picMkLst>
            <pc:docMk/>
            <pc:sldMk cId="315450868" sldId="268"/>
            <ac:picMk id="12" creationId="{134DAD07-88A4-353C-B249-C1DFD0DBB2FA}"/>
          </ac:picMkLst>
        </pc:picChg>
        <pc:picChg chg="add del mod">
          <ac:chgData name="Taniya Khanam (2332329)" userId="bdd594a4-2a58-4260-bf0b-9a4f24a9c5bc" providerId="ADAL" clId="{06E4A20B-A614-455C-9AEB-07F42821CCE1}" dt="2025-12-08T09:19:49.055" v="6880"/>
          <ac:picMkLst>
            <pc:docMk/>
            <pc:sldMk cId="315450868" sldId="268"/>
            <ac:picMk id="16" creationId="{484BDBD6-47D1-1DBC-84C9-4936CF2E9984}"/>
          </ac:picMkLst>
        </pc:picChg>
        <pc:picChg chg="add del mod">
          <ac:chgData name="Taniya Khanam (2332329)" userId="bdd594a4-2a58-4260-bf0b-9a4f24a9c5bc" providerId="ADAL" clId="{06E4A20B-A614-455C-9AEB-07F42821CCE1}" dt="2025-12-08T09:20:01.056" v="6882"/>
          <ac:picMkLst>
            <pc:docMk/>
            <pc:sldMk cId="315450868" sldId="268"/>
            <ac:picMk id="17" creationId="{7A1F1894-AE2B-6440-4EFD-6E83C0AD758F}"/>
          </ac:picMkLst>
        </pc:picChg>
        <pc:picChg chg="add del mod ord">
          <ac:chgData name="Taniya Khanam (2332329)" userId="bdd594a4-2a58-4260-bf0b-9a4f24a9c5bc" providerId="ADAL" clId="{06E4A20B-A614-455C-9AEB-07F42821CCE1}" dt="2025-12-08T09:22:33.886" v="6883"/>
          <ac:picMkLst>
            <pc:docMk/>
            <pc:sldMk cId="315450868" sldId="268"/>
            <ac:picMk id="20" creationId="{9D08785B-8151-5153-91B4-AA430834A3C6}"/>
          </ac:picMkLst>
        </pc:picChg>
        <pc:picChg chg="add del mod">
          <ac:chgData name="Taniya Khanam (2332329)" userId="bdd594a4-2a58-4260-bf0b-9a4f24a9c5bc" providerId="ADAL" clId="{06E4A20B-A614-455C-9AEB-07F42821CCE1}" dt="2025-12-08T09:24:56.468" v="6886" actId="478"/>
          <ac:picMkLst>
            <pc:docMk/>
            <pc:sldMk cId="315450868" sldId="268"/>
            <ac:picMk id="21" creationId="{79066A5C-BDE3-58D9-ECB0-45444CBE462B}"/>
          </ac:picMkLst>
        </pc:picChg>
        <pc:picChg chg="add del mod">
          <ac:chgData name="Taniya Khanam (2332329)" userId="bdd594a4-2a58-4260-bf0b-9a4f24a9c5bc" providerId="ADAL" clId="{06E4A20B-A614-455C-9AEB-07F42821CCE1}" dt="2025-12-08T09:30:51.919" v="6901"/>
          <ac:picMkLst>
            <pc:docMk/>
            <pc:sldMk cId="315450868" sldId="268"/>
            <ac:picMk id="32" creationId="{3E90757C-6C9E-8D6C-5D2B-A3A62E89C0F0}"/>
          </ac:picMkLst>
        </pc:picChg>
        <pc:picChg chg="add del mod">
          <ac:chgData name="Taniya Khanam (2332329)" userId="bdd594a4-2a58-4260-bf0b-9a4f24a9c5bc" providerId="ADAL" clId="{06E4A20B-A614-455C-9AEB-07F42821CCE1}" dt="2025-12-08T09:30:57.440" v="6902" actId="478"/>
          <ac:picMkLst>
            <pc:docMk/>
            <pc:sldMk cId="315450868" sldId="268"/>
            <ac:picMk id="33" creationId="{BCE10B89-6961-BA77-1F99-F39380214C7F}"/>
          </ac:picMkLst>
        </pc:picChg>
        <pc:picChg chg="add del mod">
          <ac:chgData name="Taniya Khanam (2332329)" userId="bdd594a4-2a58-4260-bf0b-9a4f24a9c5bc" providerId="ADAL" clId="{06E4A20B-A614-455C-9AEB-07F42821CCE1}" dt="2025-12-08T09:31:44.002" v="6905"/>
          <ac:picMkLst>
            <pc:docMk/>
            <pc:sldMk cId="315450868" sldId="268"/>
            <ac:picMk id="37" creationId="{36CB9616-B006-B3DB-7BE5-25E74C04BE7F}"/>
          </ac:picMkLst>
        </pc:picChg>
        <pc:picChg chg="add del mod">
          <ac:chgData name="Taniya Khanam (2332329)" userId="bdd594a4-2a58-4260-bf0b-9a4f24a9c5bc" providerId="ADAL" clId="{06E4A20B-A614-455C-9AEB-07F42821CCE1}" dt="2025-12-08T09:34:55.573" v="6910" actId="478"/>
          <ac:picMkLst>
            <pc:docMk/>
            <pc:sldMk cId="315450868" sldId="268"/>
            <ac:picMk id="38" creationId="{69E7BE50-641B-E713-ED00-20930839FB52}"/>
          </ac:picMkLst>
        </pc:picChg>
        <pc:picChg chg="add del mod">
          <ac:chgData name="Taniya Khanam (2332329)" userId="bdd594a4-2a58-4260-bf0b-9a4f24a9c5bc" providerId="ADAL" clId="{06E4A20B-A614-455C-9AEB-07F42821CCE1}" dt="2025-12-08T09:36:40.290" v="6913"/>
          <ac:picMkLst>
            <pc:docMk/>
            <pc:sldMk cId="315450868" sldId="268"/>
            <ac:picMk id="44" creationId="{DBA9BEC3-78D6-2744-3FD7-02B327CDA239}"/>
          </ac:picMkLst>
        </pc:picChg>
        <pc:picChg chg="add del mod">
          <ac:chgData name="Taniya Khanam (2332329)" userId="bdd594a4-2a58-4260-bf0b-9a4f24a9c5bc" providerId="ADAL" clId="{06E4A20B-A614-455C-9AEB-07F42821CCE1}" dt="2025-12-08T09:36:45.583" v="6914" actId="478"/>
          <ac:picMkLst>
            <pc:docMk/>
            <pc:sldMk cId="315450868" sldId="268"/>
            <ac:picMk id="45" creationId="{95C0E6B5-16DD-6A0F-C0A8-3199F63F67E1}"/>
          </ac:picMkLst>
        </pc:picChg>
        <pc:picChg chg="add del mod">
          <ac:chgData name="Taniya Khanam (2332329)" userId="bdd594a4-2a58-4260-bf0b-9a4f24a9c5bc" providerId="ADAL" clId="{06E4A20B-A614-455C-9AEB-07F42821CCE1}" dt="2025-12-08T09:37:45.550" v="6917"/>
          <ac:picMkLst>
            <pc:docMk/>
            <pc:sldMk cId="315450868" sldId="268"/>
            <ac:picMk id="49" creationId="{5C6CD285-FC98-A799-405A-9C6E1407EFBC}"/>
          </ac:picMkLst>
        </pc:picChg>
        <pc:picChg chg="add del mod">
          <ac:chgData name="Taniya Khanam (2332329)" userId="bdd594a4-2a58-4260-bf0b-9a4f24a9c5bc" providerId="ADAL" clId="{06E4A20B-A614-455C-9AEB-07F42821CCE1}" dt="2025-12-08T09:37:49.664" v="6918" actId="478"/>
          <ac:picMkLst>
            <pc:docMk/>
            <pc:sldMk cId="315450868" sldId="268"/>
            <ac:picMk id="50" creationId="{89B0E9E3-DD19-2BBD-E157-BC3EF098DDC1}"/>
          </ac:picMkLst>
        </pc:picChg>
        <pc:picChg chg="add del mod">
          <ac:chgData name="Taniya Khanam (2332329)" userId="bdd594a4-2a58-4260-bf0b-9a4f24a9c5bc" providerId="ADAL" clId="{06E4A20B-A614-455C-9AEB-07F42821CCE1}" dt="2025-12-08T09:39:23.450" v="6921"/>
          <ac:picMkLst>
            <pc:docMk/>
            <pc:sldMk cId="315450868" sldId="268"/>
            <ac:picMk id="54" creationId="{05201E1B-A45E-DCC6-1F07-1EA623E000D7}"/>
          </ac:picMkLst>
        </pc:picChg>
        <pc:picChg chg="add del mod">
          <ac:chgData name="Taniya Khanam (2332329)" userId="bdd594a4-2a58-4260-bf0b-9a4f24a9c5bc" providerId="ADAL" clId="{06E4A20B-A614-455C-9AEB-07F42821CCE1}" dt="2025-12-08T09:41:03.647" v="6922" actId="478"/>
          <ac:picMkLst>
            <pc:docMk/>
            <pc:sldMk cId="315450868" sldId="268"/>
            <ac:picMk id="55" creationId="{7B1A715B-68BB-5F41-3FBE-3A9A1BD4215D}"/>
          </ac:picMkLst>
        </pc:picChg>
        <pc:picChg chg="add del mod">
          <ac:chgData name="Taniya Khanam (2332329)" userId="bdd594a4-2a58-4260-bf0b-9a4f24a9c5bc" providerId="ADAL" clId="{06E4A20B-A614-455C-9AEB-07F42821CCE1}" dt="2025-12-08T09:41:44.493" v="6925"/>
          <ac:picMkLst>
            <pc:docMk/>
            <pc:sldMk cId="315450868" sldId="268"/>
            <ac:picMk id="62" creationId="{78E7688C-DA8B-FEAF-B328-6046661D6850}"/>
          </ac:picMkLst>
        </pc:picChg>
        <pc:picChg chg="add del mod">
          <ac:chgData name="Taniya Khanam (2332329)" userId="bdd594a4-2a58-4260-bf0b-9a4f24a9c5bc" providerId="ADAL" clId="{06E4A20B-A614-455C-9AEB-07F42821CCE1}" dt="2025-12-08T09:41:47.893" v="6926" actId="478"/>
          <ac:picMkLst>
            <pc:docMk/>
            <pc:sldMk cId="315450868" sldId="268"/>
            <ac:picMk id="63" creationId="{05CE2678-3B31-A552-149B-41D4E8A3D775}"/>
          </ac:picMkLst>
        </pc:picChg>
        <pc:picChg chg="add del mod">
          <ac:chgData name="Taniya Khanam (2332329)" userId="bdd594a4-2a58-4260-bf0b-9a4f24a9c5bc" providerId="ADAL" clId="{06E4A20B-A614-455C-9AEB-07F42821CCE1}" dt="2025-12-08T09:43:25.130" v="6929"/>
          <ac:picMkLst>
            <pc:docMk/>
            <pc:sldMk cId="315450868" sldId="268"/>
            <ac:picMk id="67" creationId="{8D2872A0-CFBF-E64C-5F9A-70A16C198F94}"/>
          </ac:picMkLst>
        </pc:picChg>
        <pc:picChg chg="add del mod">
          <ac:chgData name="Taniya Khanam (2332329)" userId="bdd594a4-2a58-4260-bf0b-9a4f24a9c5bc" providerId="ADAL" clId="{06E4A20B-A614-455C-9AEB-07F42821CCE1}" dt="2025-12-08T09:43:38.397" v="6930" actId="478"/>
          <ac:picMkLst>
            <pc:docMk/>
            <pc:sldMk cId="315450868" sldId="268"/>
            <ac:picMk id="68" creationId="{1837A722-E4B2-B591-CB96-8D4BA37829E3}"/>
          </ac:picMkLst>
        </pc:picChg>
        <pc:picChg chg="add del mod">
          <ac:chgData name="Taniya Khanam (2332329)" userId="bdd594a4-2a58-4260-bf0b-9a4f24a9c5bc" providerId="ADAL" clId="{06E4A20B-A614-455C-9AEB-07F42821CCE1}" dt="2025-12-08T09:45:23.890" v="6933"/>
          <ac:picMkLst>
            <pc:docMk/>
            <pc:sldMk cId="315450868" sldId="268"/>
            <ac:picMk id="72" creationId="{322142FB-CAED-37BF-54F0-643231C68CF6}"/>
          </ac:picMkLst>
        </pc:picChg>
        <pc:picChg chg="add del mod">
          <ac:chgData name="Taniya Khanam (2332329)" userId="bdd594a4-2a58-4260-bf0b-9a4f24a9c5bc" providerId="ADAL" clId="{06E4A20B-A614-455C-9AEB-07F42821CCE1}" dt="2025-12-08T09:45:28.702" v="6934" actId="478"/>
          <ac:picMkLst>
            <pc:docMk/>
            <pc:sldMk cId="315450868" sldId="268"/>
            <ac:picMk id="73" creationId="{E50745CC-643F-EC9C-7B9B-4D094C5D6A19}"/>
          </ac:picMkLst>
        </pc:picChg>
        <pc:picChg chg="add del mod">
          <ac:chgData name="Taniya Khanam (2332329)" userId="bdd594a4-2a58-4260-bf0b-9a4f24a9c5bc" providerId="ADAL" clId="{06E4A20B-A614-455C-9AEB-07F42821CCE1}" dt="2025-12-08T09:47:27.599" v="6937"/>
          <ac:picMkLst>
            <pc:docMk/>
            <pc:sldMk cId="315450868" sldId="268"/>
            <ac:picMk id="77" creationId="{BFB5BAC7-0A63-14E0-571F-885A2CA11C22}"/>
          </ac:picMkLst>
        </pc:picChg>
        <pc:picChg chg="add mod">
          <ac:chgData name="Taniya Khanam (2332329)" userId="bdd594a4-2a58-4260-bf0b-9a4f24a9c5bc" providerId="ADAL" clId="{06E4A20B-A614-455C-9AEB-07F42821CCE1}" dt="2025-12-08T09:47:27.599" v="6937"/>
          <ac:picMkLst>
            <pc:docMk/>
            <pc:sldMk cId="315450868" sldId="268"/>
            <ac:picMk id="78" creationId="{BCEFC3E6-E71D-606B-6BBD-35A3AB8925CD}"/>
          </ac:picMkLst>
        </pc:picChg>
      </pc:sldChg>
      <pc:sldChg chg="addSp modSp new mod setBg">
        <pc:chgData name="Taniya Khanam (2332329)" userId="bdd594a4-2a58-4260-bf0b-9a4f24a9c5bc" providerId="ADAL" clId="{06E4A20B-A614-455C-9AEB-07F42821CCE1}" dt="2025-12-08T09:09:32.008" v="6866"/>
        <pc:sldMkLst>
          <pc:docMk/>
          <pc:sldMk cId="3019959034" sldId="269"/>
        </pc:sldMkLst>
        <pc:spChg chg="mod">
          <ac:chgData name="Taniya Khanam (2332329)" userId="bdd594a4-2a58-4260-bf0b-9a4f24a9c5bc" providerId="ADAL" clId="{06E4A20B-A614-455C-9AEB-07F42821CCE1}" dt="2025-12-07T15:26:16.465" v="6785" actId="2711"/>
          <ac:spMkLst>
            <pc:docMk/>
            <pc:sldMk cId="3019959034" sldId="269"/>
            <ac:spMk id="2" creationId="{69264FE9-3268-CB36-D269-A5700AA432B2}"/>
          </ac:spMkLst>
        </pc:spChg>
        <pc:spChg chg="add">
          <ac:chgData name="Taniya Khanam (2332329)" userId="bdd594a4-2a58-4260-bf0b-9a4f24a9c5bc" providerId="ADAL" clId="{06E4A20B-A614-455C-9AEB-07F42821CCE1}" dt="2025-12-03T13:19:23.667" v="2026" actId="26606"/>
          <ac:spMkLst>
            <pc:docMk/>
            <pc:sldMk cId="3019959034" sldId="269"/>
            <ac:spMk id="20" creationId="{AA330523-F25B-4007-B3E5-ABB5637D160A}"/>
          </ac:spMkLst>
        </pc:spChg>
        <pc:grpChg chg="add">
          <ac:chgData name="Taniya Khanam (2332329)" userId="bdd594a4-2a58-4260-bf0b-9a4f24a9c5bc" providerId="ADAL" clId="{06E4A20B-A614-455C-9AEB-07F42821CCE1}" dt="2025-12-03T13:19:23.667" v="2026" actId="26606"/>
          <ac:grpSpMkLst>
            <pc:docMk/>
            <pc:sldMk cId="3019959034" sldId="269"/>
            <ac:grpSpMk id="8" creationId="{B4DE830A-B531-4A3B-96F6-0ECE88B08555}"/>
          </ac:grpSpMkLst>
        </pc:grpChg>
        <pc:graphicFrameChg chg="add mod modGraphic">
          <ac:chgData name="Taniya Khanam (2332329)" userId="bdd594a4-2a58-4260-bf0b-9a4f24a9c5bc" providerId="ADAL" clId="{06E4A20B-A614-455C-9AEB-07F42821CCE1}" dt="2025-12-07T15:15:53.713" v="6727" actId="113"/>
          <ac:graphicFrameMkLst>
            <pc:docMk/>
            <pc:sldMk cId="3019959034" sldId="269"/>
            <ac:graphicFrameMk id="3" creationId="{DCBBED67-2AF4-E7D1-73C2-D0176E82984A}"/>
          </ac:graphicFrameMkLst>
        </pc:graphicFrameChg>
        <pc:picChg chg="add mod">
          <ac:chgData name="Taniya Khanam (2332329)" userId="bdd594a4-2a58-4260-bf0b-9a4f24a9c5bc" providerId="ADAL" clId="{06E4A20B-A614-455C-9AEB-07F42821CCE1}" dt="2025-12-08T09:09:32.008" v="6866"/>
          <ac:picMkLst>
            <pc:docMk/>
            <pc:sldMk cId="3019959034" sldId="269"/>
            <ac:picMk id="7" creationId="{82C8D34A-E926-A7DA-FAC8-0A98B348811C}"/>
          </ac:picMkLst>
        </pc:picChg>
      </pc:sldChg>
      <pc:sldChg chg="addSp delSp modSp new add del mod modTransition delAnim">
        <pc:chgData name="Taniya Khanam (2332329)" userId="bdd594a4-2a58-4260-bf0b-9a4f24a9c5bc" providerId="ADAL" clId="{06E4A20B-A614-455C-9AEB-07F42821CCE1}" dt="2025-12-08T09:32:42.305" v="6909"/>
        <pc:sldMkLst>
          <pc:docMk/>
          <pc:sldMk cId="1579388298" sldId="270"/>
        </pc:sldMkLst>
        <pc:spChg chg="add del mod">
          <ac:chgData name="Taniya Khanam (2332329)" userId="bdd594a4-2a58-4260-bf0b-9a4f24a9c5bc" providerId="ADAL" clId="{06E4A20B-A614-455C-9AEB-07F42821CCE1}" dt="2025-12-07T15:18:08" v="6748" actId="2711"/>
          <ac:spMkLst>
            <pc:docMk/>
            <pc:sldMk cId="1579388298" sldId="270"/>
            <ac:spMk id="2" creationId="{68D1DE49-C2B9-564F-9B24-F1C3FF56C418}"/>
          </ac:spMkLst>
        </pc:spChg>
        <pc:picChg chg="add del mod">
          <ac:chgData name="Taniya Khanam (2332329)" userId="bdd594a4-2a58-4260-bf0b-9a4f24a9c5bc" providerId="ADAL" clId="{06E4A20B-A614-455C-9AEB-07F42821CCE1}" dt="2025-12-08T09:32:01.851" v="6906" actId="478"/>
          <ac:picMkLst>
            <pc:docMk/>
            <pc:sldMk cId="1579388298" sldId="270"/>
            <ac:picMk id="9" creationId="{3EFED243-CCF2-5B8D-4278-7E41E014C25D}"/>
          </ac:picMkLst>
        </pc:picChg>
        <pc:picChg chg="add del mod">
          <ac:chgData name="Taniya Khanam (2332329)" userId="bdd594a4-2a58-4260-bf0b-9a4f24a9c5bc" providerId="ADAL" clId="{06E4A20B-A614-455C-9AEB-07F42821CCE1}" dt="2025-12-08T09:32:42.305" v="6909"/>
          <ac:picMkLst>
            <pc:docMk/>
            <pc:sldMk cId="1579388298" sldId="270"/>
            <ac:picMk id="17" creationId="{66BC50C9-1680-12C1-3A1A-1DF51F527825}"/>
          </ac:picMkLst>
        </pc:picChg>
        <pc:picChg chg="add mod">
          <ac:chgData name="Taniya Khanam (2332329)" userId="bdd594a4-2a58-4260-bf0b-9a4f24a9c5bc" providerId="ADAL" clId="{06E4A20B-A614-455C-9AEB-07F42821CCE1}" dt="2025-12-08T09:32:42.305" v="6909"/>
          <ac:picMkLst>
            <pc:docMk/>
            <pc:sldMk cId="1579388298" sldId="270"/>
            <ac:picMk id="18" creationId="{76092259-750A-C8A8-D38A-C8284EFBA660}"/>
          </ac:picMkLst>
        </pc:picChg>
      </pc:sldChg>
      <pc:sldChg chg="addSp delSp modSp new mod ord">
        <pc:chgData name="Taniya Khanam (2332329)" userId="bdd594a4-2a58-4260-bf0b-9a4f24a9c5bc" providerId="ADAL" clId="{06E4A20B-A614-455C-9AEB-07F42821CCE1}" dt="2025-12-08T09:02:06.347" v="6862"/>
        <pc:sldMkLst>
          <pc:docMk/>
          <pc:sldMk cId="1752314390" sldId="271"/>
        </pc:sldMkLst>
        <pc:spChg chg="add mod">
          <ac:chgData name="Taniya Khanam (2332329)" userId="bdd594a4-2a58-4260-bf0b-9a4f24a9c5bc" providerId="ADAL" clId="{06E4A20B-A614-455C-9AEB-07F42821CCE1}" dt="2025-12-07T15:14:21.117" v="6715" actId="113"/>
          <ac:spMkLst>
            <pc:docMk/>
            <pc:sldMk cId="1752314390" sldId="271"/>
            <ac:spMk id="2" creationId="{376BE4D6-25B9-1BB0-C351-D15813716C57}"/>
          </ac:spMkLst>
        </pc:spChg>
        <pc:spChg chg="add mod">
          <ac:chgData name="Taniya Khanam (2332329)" userId="bdd594a4-2a58-4260-bf0b-9a4f24a9c5bc" providerId="ADAL" clId="{06E4A20B-A614-455C-9AEB-07F42821CCE1}" dt="2025-12-07T15:25:44.451" v="6782" actId="114"/>
          <ac:spMkLst>
            <pc:docMk/>
            <pc:sldMk cId="1752314390" sldId="271"/>
            <ac:spMk id="4" creationId="{72F89E56-E6C9-9503-F772-DCCBB37B91C0}"/>
          </ac:spMkLst>
        </pc:spChg>
        <pc:picChg chg="add mod">
          <ac:chgData name="Taniya Khanam (2332329)" userId="bdd594a4-2a58-4260-bf0b-9a4f24a9c5bc" providerId="ADAL" clId="{06E4A20B-A614-455C-9AEB-07F42821CCE1}" dt="2025-12-08T09:02:06.347" v="6862"/>
          <ac:picMkLst>
            <pc:docMk/>
            <pc:sldMk cId="1752314390" sldId="271"/>
            <ac:picMk id="9" creationId="{A73E6A0B-DAED-2093-146D-8AC54BEA0E59}"/>
          </ac:picMkLst>
        </pc:picChg>
      </pc:sldChg>
      <pc:sldChg chg="addSp modSp new mod">
        <pc:chgData name="Taniya Khanam (2332329)" userId="bdd594a4-2a58-4260-bf0b-9a4f24a9c5bc" providerId="ADAL" clId="{06E4A20B-A614-455C-9AEB-07F42821CCE1}" dt="2025-12-08T09:03:41.066" v="6863"/>
        <pc:sldMkLst>
          <pc:docMk/>
          <pc:sldMk cId="1539079456" sldId="272"/>
        </pc:sldMkLst>
        <pc:spChg chg="add mod">
          <ac:chgData name="Taniya Khanam (2332329)" userId="bdd594a4-2a58-4260-bf0b-9a4f24a9c5bc" providerId="ADAL" clId="{06E4A20B-A614-455C-9AEB-07F42821CCE1}" dt="2025-12-07T15:14:09.211" v="6713" actId="113"/>
          <ac:spMkLst>
            <pc:docMk/>
            <pc:sldMk cId="1539079456" sldId="272"/>
            <ac:spMk id="2" creationId="{A9245070-2341-128B-684B-E6409771E0B8}"/>
          </ac:spMkLst>
        </pc:spChg>
        <pc:picChg chg="add mod">
          <ac:chgData name="Taniya Khanam (2332329)" userId="bdd594a4-2a58-4260-bf0b-9a4f24a9c5bc" providerId="ADAL" clId="{06E4A20B-A614-455C-9AEB-07F42821CCE1}" dt="2025-12-08T09:03:41.066" v="6863"/>
          <ac:picMkLst>
            <pc:docMk/>
            <pc:sldMk cId="1539079456" sldId="272"/>
            <ac:picMk id="6" creationId="{40D9D70B-7073-808F-9E72-77A4DDFE19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41FF56-BB6C-4548-859C-0BE4295E57B8}"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6C993-3F6F-4A5F-994E-B72183792E7C}" type="slidenum">
              <a:rPr lang="en-GB" smtClean="0"/>
              <a:t>‹#›</a:t>
            </a:fld>
            <a:endParaRPr lang="en-GB"/>
          </a:p>
        </p:txBody>
      </p:sp>
    </p:spTree>
    <p:extLst>
      <p:ext uri="{BB962C8B-B14F-4D97-AF65-F5344CB8AC3E}">
        <p14:creationId xmlns:p14="http://schemas.microsoft.com/office/powerpoint/2010/main" val="1980138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C6C993-3F6F-4A5F-994E-B72183792E7C}" type="slidenum">
              <a:rPr lang="en-GB" smtClean="0"/>
              <a:t>14</a:t>
            </a:fld>
            <a:endParaRPr lang="en-GB"/>
          </a:p>
        </p:txBody>
      </p:sp>
    </p:spTree>
    <p:extLst>
      <p:ext uri="{BB962C8B-B14F-4D97-AF65-F5344CB8AC3E}">
        <p14:creationId xmlns:p14="http://schemas.microsoft.com/office/powerpoint/2010/main" val="3744958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5745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72042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198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11/24/2025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1621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11/24/2025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2855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11/24/2025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7093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11/24/2025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3628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11/24/2025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8412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11/24/2025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4860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54063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2526639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273682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2502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931357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3229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11/24/2025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3327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11/24/2025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7733628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hyperlink" Target="https://www.diabetes.co.uk/body/endocrine-system.html" TargetMode="External"/><Relationship Id="rId4" Type="http://schemas.openxmlformats.org/officeDocument/2006/relationships/notesSlide" Target="../notesSlides/notesSlide1.xml"/></Relationships>
</file>

<file path=ppt/slides/_rels/slide15.xml.rels><?xml version="1.0" encoding="UTF-8" standalone="yes"?>
<Relationships xmlns="http://schemas.openxmlformats.org/package/2006/relationships"><Relationship Id="rId3" Type="http://schemas.openxmlformats.org/officeDocument/2006/relationships/hyperlink" Target="https://www.mayoclinic.org/diseases-conditions/type-1-diabetes/symptoms-causes/syc-20353011" TargetMode="External"/><Relationship Id="rId2" Type="http://schemas.openxmlformats.org/officeDocument/2006/relationships/hyperlink" Target="https://www.nhs.uk/conditions/type-1-diabetes/complications/" TargetMode="External"/><Relationship Id="rId1" Type="http://schemas.openxmlformats.org/officeDocument/2006/relationships/slideLayout" Target="../slideLayouts/slideLayout7.xml"/><Relationship Id="rId4" Type="http://schemas.openxmlformats.org/officeDocument/2006/relationships/hyperlink" Target="https://www.webmd.com/diabetes/diabetes-complication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search?q=one%20system%20of%20the%20body%20related%20to%20the%20diabetes&amp;qs=n&amp;form=QBRE&amp;sp=-1&amp;lq=0&amp;pq=one%20system%20of%20the%20body%20related%20to%20the%20diabetes&amp;sc=0-46&amp;sk=&amp;cvid=91308E69DCE54430AA510A2B26EA0217" TargetMode="External"/><Relationship Id="rId2" Type="http://schemas.openxmlformats.org/officeDocument/2006/relationships/hyperlink" Target="https://www.verywellhealth.com/organs-affected-by-diabetes-511806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15EF4-22B9-F771-4103-8BFE910DD006}"/>
              </a:ext>
            </a:extLst>
          </p:cNvPr>
          <p:cNvSpPr>
            <a:spLocks noGrp="1"/>
          </p:cNvSpPr>
          <p:nvPr>
            <p:ph type="ctrTitle"/>
          </p:nvPr>
        </p:nvSpPr>
        <p:spPr>
          <a:xfrm>
            <a:off x="-944882" y="1607901"/>
            <a:ext cx="12595125" cy="3932903"/>
          </a:xfrm>
        </p:spPr>
        <p:txBody>
          <a:bodyPr>
            <a:normAutofit fontScale="90000"/>
          </a:bodyPr>
          <a:lstStyle/>
          <a:p>
            <a:pPr algn="ctr"/>
            <a:r>
              <a:rPr lang="en-GB" dirty="0">
                <a:effectLst>
                  <a:outerShdw blurRad="38100" dist="19050" dir="2700000" algn="tl">
                    <a:schemeClr val="dk1">
                      <a:alpha val="40000"/>
                    </a:schemeClr>
                  </a:outerShdw>
                </a:effectLst>
              </a:rPr>
              <a:t>Taniya Khanam </a:t>
            </a:r>
            <a:br>
              <a:rPr lang="en-GB" dirty="0"/>
            </a:br>
            <a:r>
              <a:rPr lang="en-GB" dirty="0">
                <a:effectLst>
                  <a:outerShdw blurRad="38100" dist="19050" dir="2700000" algn="tl">
                    <a:schemeClr val="dk1">
                      <a:alpha val="40000"/>
                    </a:schemeClr>
                  </a:outerShdw>
                </a:effectLst>
              </a:rPr>
              <a:t>2332329</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100" b="1" dirty="0">
                <a:latin typeface="Arial" panose="020B0604020202020204" pitchFamily="34" charset="0"/>
                <a:cs typeface="Arial" panose="020B0604020202020204" pitchFamily="34" charset="0"/>
              </a:rPr>
              <a:t>Taniya Khanam  </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2332329  </a:t>
            </a:r>
            <a:br>
              <a:rPr lang="en-GB" sz="3100" b="1" dirty="0">
                <a:latin typeface="Arial" panose="020B0604020202020204" pitchFamily="34" charset="0"/>
                <a:cs typeface="Arial" panose="020B0604020202020204" pitchFamily="34" charset="0"/>
              </a:rPr>
            </a:br>
            <a:r>
              <a:rPr lang="en-GB" sz="31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t>BMHP5023 </a:t>
            </a:r>
            <a:br>
              <a:rPr lang="en-GB" sz="31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br>
            <a:r>
              <a:rPr lang="en-GB" sz="31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t>Introduction to Physiology</a:t>
            </a:r>
            <a:br>
              <a:rPr lang="en-GB" sz="3100" b="1" dirty="0"/>
            </a:br>
            <a:br>
              <a:rPr lang="en-GB" sz="3100" b="1" dirty="0"/>
            </a:br>
            <a:r>
              <a:rPr lang="en-GB" sz="3100" b="1" dirty="0"/>
              <a:t> </a:t>
            </a:r>
            <a:br>
              <a:rPr lang="en-GB" sz="3100" b="1" dirty="0"/>
            </a:br>
            <a:r>
              <a:rPr lang="en-GB" sz="2200" dirty="0"/>
              <a:t> </a:t>
            </a:r>
            <a:br>
              <a:rPr lang="en-GB" sz="2200" dirty="0"/>
            </a:br>
            <a:endParaRPr lang="en-GB" sz="2200" dirty="0">
              <a:solidFill>
                <a:srgbClr val="FFFFFF"/>
              </a:solidFill>
            </a:endParaRPr>
          </a:p>
        </p:txBody>
      </p:sp>
      <p:sp>
        <p:nvSpPr>
          <p:cNvPr id="3" name="Subtitle 2">
            <a:extLst>
              <a:ext uri="{FF2B5EF4-FFF2-40B4-BE49-F238E27FC236}">
                <a16:creationId xmlns:a16="http://schemas.microsoft.com/office/drawing/2014/main" id="{EBF3FA9F-A9E3-BDC0-02C1-D2122866C63F}"/>
              </a:ext>
            </a:extLst>
          </p:cNvPr>
          <p:cNvSpPr>
            <a:spLocks noGrp="1"/>
          </p:cNvSpPr>
          <p:nvPr>
            <p:ph type="subTitle" idx="1"/>
          </p:nvPr>
        </p:nvSpPr>
        <p:spPr>
          <a:xfrm>
            <a:off x="1366685" y="1607902"/>
            <a:ext cx="8897019" cy="2922312"/>
          </a:xfrm>
        </p:spPr>
        <p:txBody>
          <a:bodyPr>
            <a:normAutofit/>
          </a:bodyPr>
          <a:lstStyle/>
          <a:p>
            <a:pPr algn="ctr"/>
            <a:r>
              <a:rPr lang="en-GB" sz="2000" dirty="0">
                <a:highlight>
                  <a:srgbClr val="000000"/>
                </a:highlight>
              </a:rPr>
              <a:t> </a:t>
            </a:r>
            <a:endParaRPr lang="en-GB" sz="4000" b="1" dirty="0">
              <a:solidFill>
                <a:srgbClr val="FFFFFF"/>
              </a:solidFill>
            </a:endParaRPr>
          </a:p>
        </p:txBody>
      </p:sp>
      <p:pic>
        <p:nvPicPr>
          <p:cNvPr id="17" name="Audio 16">
            <a:hlinkClick r:id="" action="ppaction://media"/>
            <a:extLst>
              <a:ext uri="{FF2B5EF4-FFF2-40B4-BE49-F238E27FC236}">
                <a16:creationId xmlns:a16="http://schemas.microsoft.com/office/drawing/2014/main" id="{9F430FF9-CC93-3F63-52D5-E66C9E437C0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82491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8458"/>
    </mc:Choice>
    <mc:Fallback>
      <p:transition spd="slow" advTm="18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8F86-2F65-2927-5995-C1C6F7C8AA08}"/>
              </a:ext>
            </a:extLst>
          </p:cNvPr>
          <p:cNvSpPr>
            <a:spLocks noGrp="1"/>
          </p:cNvSpPr>
          <p:nvPr>
            <p:ph type="title"/>
          </p:nvPr>
        </p:nvSpPr>
        <p:spPr>
          <a:xfrm>
            <a:off x="1632374" y="863600"/>
            <a:ext cx="6508326" cy="1320800"/>
          </a:xfrm>
        </p:spPr>
        <p:txBody>
          <a:bodyPr>
            <a:normAutofit/>
          </a:bodyPr>
          <a:lstStyle/>
          <a:p>
            <a:pPr algn="ctr"/>
            <a:r>
              <a:rPr lang="en-GB" sz="2400" b="1"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9C6A0641-3EFF-4138-92CC-A8FFBA696052}"/>
              </a:ext>
            </a:extLst>
          </p:cNvPr>
          <p:cNvSpPr>
            <a:spLocks noGrp="1"/>
          </p:cNvSpPr>
          <p:nvPr>
            <p:ph idx="1"/>
          </p:nvPr>
        </p:nvSpPr>
        <p:spPr>
          <a:xfrm>
            <a:off x="139700" y="1685246"/>
            <a:ext cx="9816473" cy="4880654"/>
          </a:xfrm>
        </p:spPr>
        <p:txBody>
          <a:bodyPr/>
          <a:lstStyle/>
          <a:p>
            <a:pPr>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Understanding the Diabetes and different types of Diabetes </a:t>
            </a:r>
          </a:p>
          <a:p>
            <a:pPr>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 knowledge and understanding of body functioning in Diabetes</a:t>
            </a:r>
            <a:endParaRPr lang="en-US" sz="1400" b="1" i="1" dirty="0">
              <a:solidFill>
                <a:schemeClr val="tx1"/>
              </a:solidFill>
              <a:latin typeface="Arial" panose="020B0604020202020204" pitchFamily="34" charset="0"/>
              <a:cs typeface="Arial" panose="020B0604020202020204" pitchFamily="34" charset="0"/>
            </a:endParaRPr>
          </a:p>
          <a:p>
            <a:pPr>
              <a:lnSpc>
                <a:spcPct val="90000"/>
              </a:lnSpc>
              <a:spcBef>
                <a:spcPct val="0"/>
              </a:spcBef>
              <a:spcAft>
                <a:spcPts val="600"/>
              </a:spcAft>
              <a:buFont typeface="Wingdings" panose="05000000000000000000" pitchFamily="2" charset="2"/>
              <a:buChar char="Ø"/>
            </a:pPr>
            <a:r>
              <a:rPr lang="en-US" sz="1400" b="1" i="1" dirty="0">
                <a:solidFill>
                  <a:schemeClr val="tx1"/>
                </a:solidFill>
                <a:latin typeface="Arial" panose="020B0604020202020204" pitchFamily="34" charset="0"/>
                <a:cs typeface="Arial" panose="020B0604020202020204" pitchFamily="34" charset="0"/>
              </a:rPr>
              <a:t>An important example of negative feedback is the control of blood sugar.</a:t>
            </a:r>
          </a:p>
          <a:p>
            <a:pPr>
              <a:lnSpc>
                <a:spcPct val="90000"/>
              </a:lnSpc>
              <a:spcBef>
                <a:spcPct val="0"/>
              </a:spcBef>
              <a:spcAft>
                <a:spcPts val="600"/>
              </a:spcAft>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An important example of negative feedback is the control of blood sugar.</a:t>
            </a:r>
          </a:p>
          <a:p>
            <a:pPr>
              <a:lnSpc>
                <a:spcPct val="90000"/>
              </a:lnSpc>
              <a:spcBef>
                <a:spcPct val="0"/>
              </a:spcBef>
              <a:spcAft>
                <a:spcPts val="600"/>
              </a:spcAft>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 Describing the relevant anatomy and physiology </a:t>
            </a:r>
          </a:p>
          <a:p>
            <a:pPr>
              <a:lnSpc>
                <a:spcPct val="90000"/>
              </a:lnSpc>
              <a:spcBef>
                <a:spcPct val="0"/>
              </a:spcBef>
              <a:spcAft>
                <a:spcPts val="600"/>
              </a:spcAft>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 one system of the body related to the</a:t>
            </a:r>
          </a:p>
          <a:p>
            <a:pPr>
              <a:lnSpc>
                <a:spcPct val="90000"/>
              </a:lnSpc>
              <a:spcBef>
                <a:spcPct val="0"/>
              </a:spcBef>
              <a:spcAft>
                <a:spcPts val="600"/>
              </a:spcAft>
              <a:buFont typeface="Wingdings" panose="05000000000000000000" pitchFamily="2" charset="2"/>
              <a:buChar char="Ø"/>
            </a:pPr>
            <a:r>
              <a:rPr lang="en-GB" sz="1400" b="1" dirty="0">
                <a:solidFill>
                  <a:schemeClr val="tx1"/>
                </a:solidFill>
                <a:latin typeface="Arial" panose="020B0604020202020204" pitchFamily="34" charset="0"/>
                <a:cs typeface="Arial" panose="020B0604020202020204" pitchFamily="34" charset="0"/>
              </a:rPr>
              <a:t> Health issue in diabetes</a:t>
            </a:r>
          </a:p>
          <a:p>
            <a:pPr>
              <a:buFont typeface="Wingdings" panose="05000000000000000000" pitchFamily="2" charset="2"/>
              <a:buChar char="Ø"/>
            </a:pPr>
            <a:endParaRPr lang="en-GB" sz="1400" b="1"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pic>
        <p:nvPicPr>
          <p:cNvPr id="12" name="Audio 11">
            <a:hlinkClick r:id="" action="ppaction://media"/>
            <a:extLst>
              <a:ext uri="{FF2B5EF4-FFF2-40B4-BE49-F238E27FC236}">
                <a16:creationId xmlns:a16="http://schemas.microsoft.com/office/drawing/2014/main" id="{EE37C4D7-E067-020F-8639-E606B1ED02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7069445"/>
      </p:ext>
    </p:extLst>
  </p:cSld>
  <p:clrMapOvr>
    <a:masterClrMapping/>
  </p:clrMapOvr>
  <mc:AlternateContent xmlns:mc="http://schemas.openxmlformats.org/markup-compatibility/2006">
    <mc:Choice xmlns:p14="http://schemas.microsoft.com/office/powerpoint/2010/main" Requires="p14">
      <p:transition spd="slow" p14:dur="2000" advTm="27924"/>
    </mc:Choice>
    <mc:Fallback>
      <p:transition spd="slow" advTm="27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6BE4D6-25B9-1BB0-C351-D15813716C57}"/>
              </a:ext>
            </a:extLst>
          </p:cNvPr>
          <p:cNvSpPr txBox="1"/>
          <p:nvPr/>
        </p:nvSpPr>
        <p:spPr>
          <a:xfrm>
            <a:off x="655320" y="1717040"/>
            <a:ext cx="10881360" cy="2677656"/>
          </a:xfrm>
          <a:prstGeom prst="rect">
            <a:avLst/>
          </a:prstGeom>
          <a:noFill/>
        </p:spPr>
        <p:txBody>
          <a:bodyPr wrap="square" rtlCol="0">
            <a:spAutoFit/>
          </a:bodyPr>
          <a:lstStyle/>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To understand diabetes, it is important to understand what insulin is and what it does-diabetes happens when a hormone named insulin cannot be produced or where it makes too much. Insulin helps the body to use glucose for energy and without insulin the level of glucose spikes in blood.</a:t>
            </a:r>
          </a:p>
          <a:p>
            <a:r>
              <a:rPr lang="en-GB" sz="14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Lifestyle affects diabetes in daily life by inducing blood glucose levels through with diet, exercise, stress, and sleep. Good supervision involves balancing carbohydrates, monitoring blood sugar before and after activity, and keeping a consistent sleep schedule to keep levels firm and prevent complications like high blood pressure, heart disease, and fatigue. </a:t>
            </a: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There is a difference between type 1 and type 2 diabetes; type 1 currently has no cure and cannot be prevented but can be managed by checking glucose regularly and adjusting insulin according to what is being eaten and drunk. </a:t>
            </a:r>
          </a:p>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Type 2 diabetes can be prevented and manged through exercise, medication, losing weight and improving diet</a:t>
            </a:r>
          </a:p>
        </p:txBody>
      </p:sp>
      <p:sp>
        <p:nvSpPr>
          <p:cNvPr id="4" name="TextBox 3">
            <a:extLst>
              <a:ext uri="{FF2B5EF4-FFF2-40B4-BE49-F238E27FC236}">
                <a16:creationId xmlns:a16="http://schemas.microsoft.com/office/drawing/2014/main" id="{72F89E56-E6C9-9503-F772-DCCBB37B91C0}"/>
              </a:ext>
            </a:extLst>
          </p:cNvPr>
          <p:cNvSpPr txBox="1"/>
          <p:nvPr/>
        </p:nvSpPr>
        <p:spPr>
          <a:xfrm>
            <a:off x="2524760" y="801943"/>
            <a:ext cx="6101080" cy="461665"/>
          </a:xfrm>
          <a:prstGeom prst="rect">
            <a:avLst/>
          </a:prstGeom>
          <a:noFill/>
        </p:spPr>
        <p:txBody>
          <a:bodyPr wrap="square">
            <a:spAutoFit/>
          </a:bodyPr>
          <a:lstStyle/>
          <a:p>
            <a:r>
              <a:rPr lang="en-GB" sz="2400" b="1" dirty="0">
                <a:solidFill>
                  <a:schemeClr val="accent1"/>
                </a:solidFill>
                <a:latin typeface="Arial" panose="020B0604020202020204" pitchFamily="34" charset="0"/>
                <a:cs typeface="Arial" panose="020B0604020202020204" pitchFamily="34" charset="0"/>
              </a:rPr>
              <a:t>Understanding the Diabetes </a:t>
            </a:r>
          </a:p>
        </p:txBody>
      </p:sp>
      <p:pic>
        <p:nvPicPr>
          <p:cNvPr id="9" name="Audio 8">
            <a:hlinkClick r:id="" action="ppaction://media"/>
            <a:extLst>
              <a:ext uri="{FF2B5EF4-FFF2-40B4-BE49-F238E27FC236}">
                <a16:creationId xmlns:a16="http://schemas.microsoft.com/office/drawing/2014/main" id="{A73E6A0B-DAED-2093-146D-8AC54BEA0E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2314390"/>
      </p:ext>
    </p:extLst>
  </p:cSld>
  <p:clrMapOvr>
    <a:masterClrMapping/>
  </p:clrMapOvr>
  <mc:AlternateContent xmlns:mc="http://schemas.openxmlformats.org/markup-compatibility/2006">
    <mc:Choice xmlns:p14="http://schemas.microsoft.com/office/powerpoint/2010/main" Requires="p14">
      <p:transition spd="slow" p14:dur="2000" advTm="90968"/>
    </mc:Choice>
    <mc:Fallback>
      <p:transition spd="slow" advTm="90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245070-2341-128B-684B-E6409771E0B8}"/>
              </a:ext>
            </a:extLst>
          </p:cNvPr>
          <p:cNvSpPr txBox="1"/>
          <p:nvPr/>
        </p:nvSpPr>
        <p:spPr>
          <a:xfrm>
            <a:off x="929640" y="1280160"/>
            <a:ext cx="10637520" cy="4216539"/>
          </a:xfrm>
          <a:prstGeom prst="rect">
            <a:avLst/>
          </a:prstGeom>
          <a:noFill/>
        </p:spPr>
        <p:txBody>
          <a:bodyPr wrap="square" rtlCol="0">
            <a:spAutoFit/>
          </a:bodyPr>
          <a:lstStyle/>
          <a:p>
            <a:pPr marL="285750" indent="-285750">
              <a:buFont typeface="Wingdings" panose="05000000000000000000" pitchFamily="2" charset="2"/>
              <a:buChar char="Ø"/>
            </a:pPr>
            <a:r>
              <a:rPr lang="en-GB" dirty="0"/>
              <a:t> </a:t>
            </a:r>
            <a:r>
              <a:rPr lang="en-GB" sz="1400" b="1" dirty="0">
                <a:latin typeface="Arial" panose="020B0604020202020204" pitchFamily="34" charset="0"/>
                <a:cs typeface="Arial" panose="020B0604020202020204" pitchFamily="34" charset="0"/>
              </a:rPr>
              <a:t>Type 1 diabetes usually starts in childhood or as young adults, however, can happen at any age.</a:t>
            </a:r>
          </a:p>
          <a:p>
            <a:r>
              <a:rPr lang="en-GB" sz="1400" b="1" dirty="0">
                <a:latin typeface="Arial" panose="020B0604020202020204" pitchFamily="34" charset="0"/>
                <a:cs typeface="Arial" panose="020B0604020202020204" pitchFamily="34" charset="0"/>
              </a:rPr>
              <a:t>      - At a higher risk if there are problems with immune system ( autoimmune conditions) </a:t>
            </a:r>
          </a:p>
          <a:p>
            <a:r>
              <a:rPr lang="en-GB" sz="1400" b="1" dirty="0">
                <a:latin typeface="Arial" panose="020B0604020202020204" pitchFamily="34" charset="0"/>
                <a:cs typeface="Arial" panose="020B0604020202020204" pitchFamily="34" charset="0"/>
              </a:rPr>
              <a:t>      - Other family members have any form of autoimmune conditions or have type 1 diabetes </a:t>
            </a:r>
          </a:p>
          <a:p>
            <a:r>
              <a:rPr lang="en-GB" sz="1400" b="1" dirty="0">
                <a:latin typeface="Arial" panose="020B0604020202020204" pitchFamily="34" charset="0"/>
                <a:cs typeface="Arial" panose="020B0604020202020204" pitchFamily="34" charset="0"/>
              </a:rPr>
              <a:t>      - The symptoms develop quickly and if not treated can lead to a serious condition called Diabetic   </a:t>
            </a:r>
          </a:p>
          <a:p>
            <a:r>
              <a:rPr lang="en-GB" sz="1400" b="1" dirty="0">
                <a:latin typeface="Arial" panose="020B0604020202020204" pitchFamily="34" charset="0"/>
                <a:cs typeface="Arial" panose="020B0604020202020204" pitchFamily="34" charset="0"/>
              </a:rPr>
              <a:t>         Ketoacidosis.  </a:t>
            </a:r>
          </a:p>
          <a:p>
            <a:r>
              <a:rPr lang="en-GB" sz="1400" b="1" dirty="0">
                <a:latin typeface="Arial" panose="020B0604020202020204" pitchFamily="34" charset="0"/>
                <a:cs typeface="Arial" panose="020B0604020202020204" pitchFamily="34" charset="0"/>
              </a:rPr>
              <a:t>      - The four symptoms to remember are the 4 Ts: Toilet- peeing more than usual, Thirsty- feeling </a:t>
            </a:r>
          </a:p>
          <a:p>
            <a:r>
              <a:rPr lang="en-GB" sz="1400" b="1" dirty="0">
                <a:latin typeface="Arial" panose="020B0604020202020204" pitchFamily="34" charset="0"/>
                <a:cs typeface="Arial" panose="020B0604020202020204" pitchFamily="34" charset="0"/>
              </a:rPr>
              <a:t>         very thirsty, Tired- feeling extremely tired and Thinner- losing weight quickly without trying </a:t>
            </a:r>
          </a:p>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 people who are at higher risk of getting type 2 diabetes would include: </a:t>
            </a:r>
          </a:p>
          <a:p>
            <a:r>
              <a:rPr lang="en-GB" sz="1400" b="1" dirty="0">
                <a:latin typeface="Arial" panose="020B0604020202020204" pitchFamily="34" charset="0"/>
                <a:cs typeface="Arial" panose="020B0604020202020204" pitchFamily="34" charset="0"/>
              </a:rPr>
              <a:t>     - If white and over 40 </a:t>
            </a:r>
          </a:p>
          <a:p>
            <a:r>
              <a:rPr lang="en-GB" sz="1400" b="1" dirty="0">
                <a:latin typeface="Arial" panose="020B0604020202020204" pitchFamily="34" charset="0"/>
                <a:cs typeface="Arial" panose="020B0604020202020204" pitchFamily="34" charset="0"/>
              </a:rPr>
              <a:t>     - Over 25 and from South Asian, Chinese, Black African or Black Caribbean ethnic background</a:t>
            </a:r>
          </a:p>
          <a:p>
            <a:r>
              <a:rPr lang="en-GB" sz="1400" b="1" dirty="0">
                <a:latin typeface="Arial" panose="020B0604020202020204" pitchFamily="34" charset="0"/>
                <a:cs typeface="Arial" panose="020B0604020202020204" pitchFamily="34" charset="0"/>
              </a:rPr>
              <a:t>     - A parent or sibling already has it  </a:t>
            </a:r>
          </a:p>
          <a:p>
            <a:r>
              <a:rPr lang="en-GB" sz="1400" b="1" dirty="0">
                <a:latin typeface="Arial" panose="020B0604020202020204" pitchFamily="34" charset="0"/>
                <a:cs typeface="Arial" panose="020B0604020202020204" pitchFamily="34" charset="0"/>
              </a:rPr>
              <a:t>     - Overweight and are not physically active </a:t>
            </a:r>
          </a:p>
          <a:p>
            <a:r>
              <a:rPr lang="en-GB" sz="1400" b="1" dirty="0">
                <a:latin typeface="Arial" panose="020B0604020202020204" pitchFamily="34" charset="0"/>
                <a:cs typeface="Arial" panose="020B0604020202020204" pitchFamily="34" charset="0"/>
              </a:rPr>
              <a:t>     - Already have condition such as high blood pressure etc which increase the risk </a:t>
            </a: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 Type 2 diabetes is less common in children but the factors above can increase the chance.</a:t>
            </a:r>
          </a:p>
          <a:p>
            <a:endParaRPr lang="en-GB" dirty="0"/>
          </a:p>
          <a:p>
            <a:r>
              <a:rPr lang="en-GB" dirty="0"/>
              <a:t> </a:t>
            </a:r>
          </a:p>
          <a:p>
            <a:r>
              <a:rPr lang="en-GB" dirty="0"/>
              <a:t>      </a:t>
            </a:r>
          </a:p>
        </p:txBody>
      </p:sp>
      <p:pic>
        <p:nvPicPr>
          <p:cNvPr id="6" name="Audio 5">
            <a:hlinkClick r:id="" action="ppaction://media"/>
            <a:extLst>
              <a:ext uri="{FF2B5EF4-FFF2-40B4-BE49-F238E27FC236}">
                <a16:creationId xmlns:a16="http://schemas.microsoft.com/office/drawing/2014/main" id="{40D9D70B-7073-808F-9E72-77A4DDFE19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9079456"/>
      </p:ext>
    </p:extLst>
  </p:cSld>
  <p:clrMapOvr>
    <a:masterClrMapping/>
  </p:clrMapOvr>
  <mc:AlternateContent xmlns:mc="http://schemas.openxmlformats.org/markup-compatibility/2006">
    <mc:Choice xmlns:p14="http://schemas.microsoft.com/office/powerpoint/2010/main" Requires="p14">
      <p:transition spd="slow" p14:dur="2000" advTm="86763"/>
    </mc:Choice>
    <mc:Fallback>
      <p:transition spd="slow" advTm="8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645E06-059D-D95E-7DD0-B07A583866B9}"/>
              </a:ext>
            </a:extLst>
          </p:cNvPr>
          <p:cNvSpPr txBox="1"/>
          <p:nvPr/>
        </p:nvSpPr>
        <p:spPr>
          <a:xfrm>
            <a:off x="544215" y="1369424"/>
            <a:ext cx="11103569" cy="3323987"/>
          </a:xfrm>
          <a:prstGeom prst="rect">
            <a:avLst/>
          </a:prstGeom>
          <a:noFill/>
        </p:spPr>
        <p:txBody>
          <a:bodyPr wrap="square" rtlCol="0">
            <a:spAutoFit/>
          </a:bodyPr>
          <a:lstStyle/>
          <a:p>
            <a:endParaRPr lang="en-GB" sz="1400" b="1" dirty="0">
              <a:solidFill>
                <a:schemeClr val="accent1"/>
              </a:solidFill>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Diabetes is a long-term condition where the body cannot properly manage blood sugar (glucose) levels which happens when enough insulin is not being produced, ineffective insulin use (insulin resistance), or both.  This affects the body functions and impacts major organ systems over time. </a:t>
            </a:r>
          </a:p>
          <a:p>
            <a:r>
              <a:rPr lang="en-GB" sz="1400" b="1" dirty="0">
                <a:latin typeface="Arial" panose="020B0604020202020204" pitchFamily="34" charset="0"/>
                <a:cs typeface="Arial" panose="020B0604020202020204" pitchFamily="34" charset="0"/>
              </a:rPr>
              <a:t>Types of diabetes:</a:t>
            </a: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Type 1 diabetes </a:t>
            </a:r>
            <a:r>
              <a:rPr lang="en-GB" sz="1400" b="1" dirty="0">
                <a:latin typeface="Arial" panose="020B0604020202020204" pitchFamily="34" charset="0"/>
                <a:cs typeface="Arial" panose="020B0604020202020204" pitchFamily="34" charset="0"/>
              </a:rPr>
              <a:t>is a condition where your body cannot make insulin which causes the level of glucose (sugar) in your blood to get too high.</a:t>
            </a: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Type 2 diabetes </a:t>
            </a:r>
            <a:r>
              <a:rPr lang="en-GB" sz="1400" b="1" dirty="0">
                <a:latin typeface="Arial" panose="020B0604020202020204" pitchFamily="34" charset="0"/>
                <a:cs typeface="Arial" panose="020B0604020202020204" pitchFamily="34" charset="0"/>
              </a:rPr>
              <a:t>is when insulin does not work properly or there is not enough of it. This causes the level of glucose (sugar) in your blood to become too high. It affects adults and sometimes children. </a:t>
            </a: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Gestational diabetes </a:t>
            </a:r>
            <a:r>
              <a:rPr lang="en-GB" sz="1400" b="1" dirty="0">
                <a:latin typeface="Arial" panose="020B0604020202020204" pitchFamily="34" charset="0"/>
                <a:cs typeface="Arial" panose="020B0604020202020204" pitchFamily="34" charset="0"/>
              </a:rPr>
              <a:t>is where women develop diabetes around the 24</a:t>
            </a:r>
            <a:r>
              <a:rPr lang="en-GB" sz="1400" b="1" baseline="30000" dirty="0">
                <a:latin typeface="Arial" panose="020B0604020202020204" pitchFamily="34" charset="0"/>
                <a:cs typeface="Arial" panose="020B0604020202020204" pitchFamily="34" charset="0"/>
              </a:rPr>
              <a:t>th</a:t>
            </a:r>
            <a:r>
              <a:rPr lang="en-GB" sz="1400" b="1" dirty="0">
                <a:latin typeface="Arial" panose="020B0604020202020204" pitchFamily="34" charset="0"/>
                <a:cs typeface="Arial" panose="020B0604020202020204" pitchFamily="34" charset="0"/>
              </a:rPr>
              <a:t> to 28</a:t>
            </a:r>
            <a:r>
              <a:rPr lang="en-GB" sz="1400" b="1" baseline="30000" dirty="0">
                <a:latin typeface="Arial" panose="020B0604020202020204" pitchFamily="34" charset="0"/>
                <a:cs typeface="Arial" panose="020B0604020202020204" pitchFamily="34" charset="0"/>
              </a:rPr>
              <a:t>th</a:t>
            </a:r>
            <a:r>
              <a:rPr lang="en-GB" sz="1400" b="1" dirty="0">
                <a:latin typeface="Arial" panose="020B0604020202020204" pitchFamily="34" charset="0"/>
                <a:cs typeface="Arial" panose="020B0604020202020204" pitchFamily="34" charset="0"/>
              </a:rPr>
              <a:t> week of pregnancy because pregnancy related hormones interfere with how insulin works. The condition usually disappears after the end of the pregnancy however, those who get gestational diabetes are at a greater risk of developing type 2 diabetes later in life. </a:t>
            </a: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Prediabetes </a:t>
            </a:r>
            <a:r>
              <a:rPr lang="en-GB" sz="1400" b="1" dirty="0">
                <a:latin typeface="Arial" panose="020B0604020202020204" pitchFamily="34" charset="0"/>
                <a:cs typeface="Arial" panose="020B0604020202020204" pitchFamily="34" charset="0"/>
              </a:rPr>
              <a:t>is where the body makes insulin but does not use it properly and leads to increase in sugar levels but are not as high as it would be if it was type 2 diabetes. Being prediabetic increase the chance of developing type 2 diabetes along with other health issues; lifestyle changes and delay or prevent that from happening. </a:t>
            </a:r>
            <a:endParaRPr lang="en-GB" sz="1400" b="1" i="1" dirty="0">
              <a:solidFill>
                <a:schemeClr val="accent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A7C4BCB-D741-DC2F-15E4-DED5B8591EF4}"/>
              </a:ext>
            </a:extLst>
          </p:cNvPr>
          <p:cNvSpPr txBox="1"/>
          <p:nvPr/>
        </p:nvSpPr>
        <p:spPr>
          <a:xfrm>
            <a:off x="1298069" y="348707"/>
            <a:ext cx="8778240" cy="1107996"/>
          </a:xfrm>
          <a:prstGeom prst="rect">
            <a:avLst/>
          </a:prstGeom>
          <a:noFill/>
        </p:spPr>
        <p:txBody>
          <a:bodyPr wrap="square" rtlCol="0">
            <a:spAutoFit/>
          </a:bodyPr>
          <a:lstStyle/>
          <a:p>
            <a:pPr algn="ctr"/>
            <a:r>
              <a:rPr lang="en-GB" sz="2400" b="1" dirty="0">
                <a:solidFill>
                  <a:schemeClr val="accent1"/>
                </a:solidFill>
                <a:latin typeface="Arial" panose="020B0604020202020204" pitchFamily="34" charset="0"/>
                <a:cs typeface="Arial" panose="020B0604020202020204" pitchFamily="34" charset="0"/>
              </a:rPr>
              <a:t>knowledge and understanding of body functioning in Diabetes</a:t>
            </a:r>
          </a:p>
          <a:p>
            <a:pPr algn="ctr"/>
            <a:endParaRPr lang="en-GB" i="1" dirty="0"/>
          </a:p>
        </p:txBody>
      </p:sp>
      <p:pic>
        <p:nvPicPr>
          <p:cNvPr id="8" name="Audio 7">
            <a:hlinkClick r:id="" action="ppaction://media"/>
            <a:extLst>
              <a:ext uri="{FF2B5EF4-FFF2-40B4-BE49-F238E27FC236}">
                <a16:creationId xmlns:a16="http://schemas.microsoft.com/office/drawing/2014/main" id="{CC434C38-C077-6515-3DD3-52F6A134C9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0902767"/>
      </p:ext>
    </p:extLst>
  </p:cSld>
  <p:clrMapOvr>
    <a:masterClrMapping/>
  </p:clrMapOvr>
  <mc:AlternateContent xmlns:mc="http://schemas.openxmlformats.org/markup-compatibility/2006">
    <mc:Choice xmlns:p14="http://schemas.microsoft.com/office/powerpoint/2010/main" Requires="p14">
      <p:transition spd="slow" p14:dur="2000" advTm="120494"/>
    </mc:Choice>
    <mc:Fallback>
      <p:transition spd="slow" advTm="120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6" name="Straight Connector 205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Isosceles Triangle 205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Isosceles Triangle 206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D72FB861-B34F-D1F4-3BD5-2432508D6C6A}"/>
              </a:ext>
            </a:extLst>
          </p:cNvPr>
          <p:cNvSpPr txBox="1"/>
          <p:nvPr/>
        </p:nvSpPr>
        <p:spPr>
          <a:xfrm>
            <a:off x="370114" y="595491"/>
            <a:ext cx="7478486" cy="1066305"/>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3400" b="1" dirty="0">
                <a:solidFill>
                  <a:schemeClr val="accent1"/>
                </a:solidFill>
                <a:latin typeface="Arial" panose="020B0604020202020204" pitchFamily="34" charset="0"/>
                <a:ea typeface="+mj-ea"/>
                <a:cs typeface="Arial" panose="020B0604020202020204" pitchFamily="34" charset="0"/>
              </a:rPr>
              <a:t>Diabetes: Type 1 and Type 2</a:t>
            </a:r>
          </a:p>
          <a:p>
            <a:pPr>
              <a:lnSpc>
                <a:spcPct val="90000"/>
              </a:lnSpc>
              <a:spcBef>
                <a:spcPct val="0"/>
              </a:spcBef>
              <a:spcAft>
                <a:spcPts val="600"/>
              </a:spcAft>
            </a:pPr>
            <a:r>
              <a:rPr lang="en-US" sz="3400" b="1" dirty="0">
                <a:solidFill>
                  <a:schemeClr val="accent1"/>
                </a:solidFill>
                <a:latin typeface="Arial" panose="020B0604020202020204" pitchFamily="34" charset="0"/>
                <a:ea typeface="+mj-ea"/>
                <a:cs typeface="Arial" panose="020B0604020202020204" pitchFamily="34" charset="0"/>
              </a:rPr>
              <a:t>An important example of negative feedback is the control of blood sugar.</a:t>
            </a:r>
          </a:p>
          <a:p>
            <a:pPr>
              <a:lnSpc>
                <a:spcPct val="90000"/>
              </a:lnSpc>
              <a:spcBef>
                <a:spcPct val="0"/>
              </a:spcBef>
              <a:spcAft>
                <a:spcPts val="600"/>
              </a:spcAft>
            </a:pPr>
            <a:endParaRPr lang="en-US" sz="1700" b="1" dirty="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B0E467FC-8C98-DDFF-739F-FFA58FB320A8}"/>
              </a:ext>
            </a:extLst>
          </p:cNvPr>
          <p:cNvSpPr txBox="1"/>
          <p:nvPr/>
        </p:nvSpPr>
        <p:spPr>
          <a:xfrm>
            <a:off x="685166" y="2160589"/>
            <a:ext cx="4916221" cy="356073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An example of negative feedback would be: </a:t>
            </a:r>
          </a:p>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After a meal, the small intestine absorbs glucose from digested food. Blood glucose levels rise.</a:t>
            </a:r>
          </a:p>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Increased blood glucose levels stimulate beta cells in the pancreas to produce insulin.</a:t>
            </a:r>
          </a:p>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Insulin triggers liver, muscle, and fat tissue cells to absorb glucose, where it is stored. As glucose is absorbed, blood glucose levels fall.</a:t>
            </a:r>
          </a:p>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Once glucose levels drop below a threshold, there is no longer a sufficient stimulus for insulin release, and the beta cells stop releasing insulin.</a:t>
            </a: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p:txBody>
      </p:sp>
      <p:pic>
        <p:nvPicPr>
          <p:cNvPr id="2050" name="Picture 2" descr="A flowchart to demonstrate negative feedback">
            <a:extLst>
              <a:ext uri="{FF2B5EF4-FFF2-40B4-BE49-F238E27FC236}">
                <a16:creationId xmlns:a16="http://schemas.microsoft.com/office/drawing/2014/main" id="{56FBF1E0-8590-12D6-F858-E310835C09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7410" y="1261989"/>
            <a:ext cx="5893221" cy="46913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C225B6A-87FB-A1AF-190D-B1D6E4666A50}"/>
              </a:ext>
            </a:extLst>
          </p:cNvPr>
          <p:cNvSpPr txBox="1"/>
          <p:nvPr/>
        </p:nvSpPr>
        <p:spPr>
          <a:xfrm>
            <a:off x="6675120" y="5989875"/>
            <a:ext cx="3200400" cy="369332"/>
          </a:xfrm>
          <a:prstGeom prst="rect">
            <a:avLst/>
          </a:prstGeom>
          <a:noFill/>
        </p:spPr>
        <p:txBody>
          <a:bodyPr wrap="square" rtlCol="0">
            <a:spAutoFit/>
          </a:bodyPr>
          <a:lstStyle/>
          <a:p>
            <a:r>
              <a:rPr lang="en-GB" dirty="0"/>
              <a:t>BBC Bitesize 2025 </a:t>
            </a:r>
          </a:p>
        </p:txBody>
      </p:sp>
      <p:pic>
        <p:nvPicPr>
          <p:cNvPr id="11" name="Audio 10">
            <a:hlinkClick r:id="" action="ppaction://media"/>
            <a:extLst>
              <a:ext uri="{FF2B5EF4-FFF2-40B4-BE49-F238E27FC236}">
                <a16:creationId xmlns:a16="http://schemas.microsoft.com/office/drawing/2014/main" id="{D5702296-061E-F4E5-D605-3F6FEEBBB92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4224913"/>
      </p:ext>
    </p:extLst>
  </p:cSld>
  <p:clrMapOvr>
    <a:masterClrMapping/>
  </p:clrMapOvr>
  <mc:AlternateContent xmlns:mc="http://schemas.openxmlformats.org/markup-compatibility/2006">
    <mc:Choice xmlns:p14="http://schemas.microsoft.com/office/powerpoint/2010/main" Requires="p14">
      <p:transition spd="slow" p14:dur="2000" advTm="69338"/>
    </mc:Choice>
    <mc:Fallback>
      <p:transition spd="slow" advTm="6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9264FE9-3268-CB36-D269-A5700AA432B2}"/>
              </a:ext>
            </a:extLst>
          </p:cNvPr>
          <p:cNvSpPr>
            <a:spLocks noGrp="1"/>
          </p:cNvSpPr>
          <p:nvPr>
            <p:ph type="title"/>
          </p:nvPr>
        </p:nvSpPr>
        <p:spPr>
          <a:xfrm>
            <a:off x="4202836" y="243839"/>
            <a:ext cx="3497565" cy="839893"/>
          </a:xfrm>
        </p:spPr>
        <p:txBody>
          <a:bodyPr vert="horz" lIns="91440" tIns="45720" rIns="91440" bIns="45720" rtlCol="0" anchor="b">
            <a:normAutofit/>
          </a:bodyPr>
          <a:lstStyle/>
          <a:p>
            <a:r>
              <a:rPr lang="en-US" sz="2400" b="1" kern="1200" dirty="0">
                <a:solidFill>
                  <a:schemeClr val="accent1"/>
                </a:solidFill>
                <a:latin typeface="Arial" panose="020B0604020202020204" pitchFamily="34" charset="0"/>
                <a:cs typeface="Arial" panose="020B0604020202020204" pitchFamily="34" charset="0"/>
              </a:rPr>
              <a:t>Terminology </a:t>
            </a:r>
          </a:p>
        </p:txBody>
      </p:sp>
      <p:sp>
        <p:nvSpPr>
          <p:cNvPr id="20" name="Isosceles Triangle 19">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 name="Table 2">
            <a:extLst>
              <a:ext uri="{FF2B5EF4-FFF2-40B4-BE49-F238E27FC236}">
                <a16:creationId xmlns:a16="http://schemas.microsoft.com/office/drawing/2014/main" id="{DCBBED67-2AF4-E7D1-73C2-D0176E82984A}"/>
              </a:ext>
            </a:extLst>
          </p:cNvPr>
          <p:cNvGraphicFramePr>
            <a:graphicFrameLocks noGrp="1"/>
          </p:cNvGraphicFramePr>
          <p:nvPr>
            <p:extLst>
              <p:ext uri="{D42A27DB-BD31-4B8C-83A1-F6EECF244321}">
                <p14:modId xmlns:p14="http://schemas.microsoft.com/office/powerpoint/2010/main" val="852406886"/>
              </p:ext>
            </p:extLst>
          </p:nvPr>
        </p:nvGraphicFramePr>
        <p:xfrm>
          <a:off x="1270000" y="1269105"/>
          <a:ext cx="8204200" cy="4733070"/>
        </p:xfrm>
        <a:graphic>
          <a:graphicData uri="http://schemas.openxmlformats.org/drawingml/2006/table">
            <a:tbl>
              <a:tblPr/>
              <a:tblGrid>
                <a:gridCol w="2510838">
                  <a:extLst>
                    <a:ext uri="{9D8B030D-6E8A-4147-A177-3AD203B41FA5}">
                      <a16:colId xmlns:a16="http://schemas.microsoft.com/office/drawing/2014/main" val="2072958934"/>
                    </a:ext>
                  </a:extLst>
                </a:gridCol>
                <a:gridCol w="5693362">
                  <a:extLst>
                    <a:ext uri="{9D8B030D-6E8A-4147-A177-3AD203B41FA5}">
                      <a16:colId xmlns:a16="http://schemas.microsoft.com/office/drawing/2014/main" val="3544236019"/>
                    </a:ext>
                  </a:extLst>
                </a:gridCol>
              </a:tblGrid>
              <a:tr h="325518">
                <a:tc>
                  <a:txBody>
                    <a:bodyPr/>
                    <a:lstStyle/>
                    <a:p>
                      <a:pPr algn="ctr" fontAlgn="ctr">
                        <a:buNone/>
                      </a:pPr>
                      <a:r>
                        <a:rPr lang="en-GB" sz="1300" b="1" i="0" u="none" strike="noStrike">
                          <a:effectLst/>
                          <a:latin typeface="Arial" panose="020B0604020202020204" pitchFamily="34" charset="0"/>
                        </a:rPr>
                        <a:t>Term</a:t>
                      </a:r>
                      <a:endParaRPr lang="en-GB" sz="1300" b="0" i="0" u="none" strike="noStrike">
                        <a:effectLst/>
                        <a:latin typeface="Arial" panose="020B0604020202020204" pitchFamily="34" charset="0"/>
                      </a:endParaRPr>
                    </a:p>
                  </a:txBody>
                  <a:tcPr marL="54409" marR="54409" marT="38087" marB="38087" anchor="ctr">
                    <a:lnL>
                      <a:noFill/>
                    </a:lnL>
                    <a:lnR w="7620" cap="flat" cmpd="sng" algn="ctr">
                      <a:solidFill>
                        <a:srgbClr val="DDDDDD"/>
                      </a:solidFill>
                      <a:prstDash val="solid"/>
                      <a:round/>
                      <a:headEnd type="none" w="med" len="med"/>
                      <a:tailEnd type="none" w="med" len="med"/>
                    </a:lnR>
                    <a:lnT>
                      <a:noFill/>
                    </a:lnT>
                    <a:lnB w="15240" cap="flat" cmpd="sng" algn="ctr">
                      <a:solidFill>
                        <a:srgbClr val="767474"/>
                      </a:solidFill>
                      <a:prstDash val="solid"/>
                      <a:round/>
                      <a:headEnd type="none" w="med" len="med"/>
                      <a:tailEnd type="none" w="med" len="med"/>
                    </a:lnB>
                    <a:noFill/>
                  </a:tcPr>
                </a:tc>
                <a:tc>
                  <a:txBody>
                    <a:bodyPr/>
                    <a:lstStyle/>
                    <a:p>
                      <a:pPr algn="ctr" fontAlgn="ctr">
                        <a:buNone/>
                      </a:pPr>
                      <a:r>
                        <a:rPr lang="en-GB" sz="1300" b="1" i="0" u="none" strike="noStrike">
                          <a:effectLst/>
                          <a:latin typeface="Arial" panose="020B0604020202020204" pitchFamily="34" charset="0"/>
                        </a:rPr>
                        <a:t>Definition</a:t>
                      </a:r>
                      <a:endParaRPr lang="en-GB" sz="1300" b="0" i="0" u="none" strike="noStrike">
                        <a:effectLst/>
                        <a:latin typeface="Arial" panose="020B0604020202020204" pitchFamily="34" charset="0"/>
                      </a:endParaRPr>
                    </a:p>
                  </a:txBody>
                  <a:tcPr marL="54409" marR="54409" marT="38087" marB="38087" anchor="ctr">
                    <a:lnL w="7620" cap="flat" cmpd="sng" algn="ctr">
                      <a:solidFill>
                        <a:srgbClr val="DDDDDD"/>
                      </a:solidFill>
                      <a:prstDash val="solid"/>
                      <a:round/>
                      <a:headEnd type="none" w="med" len="med"/>
                      <a:tailEnd type="none" w="med" len="med"/>
                    </a:lnL>
                    <a:lnR>
                      <a:noFill/>
                    </a:lnR>
                    <a:lnT>
                      <a:noFill/>
                    </a:lnT>
                    <a:lnB w="15240" cap="flat" cmpd="sng" algn="ctr">
                      <a:solidFill>
                        <a:srgbClr val="767474"/>
                      </a:solidFill>
                      <a:prstDash val="solid"/>
                      <a:round/>
                      <a:headEnd type="none" w="med" len="med"/>
                      <a:tailEnd type="none" w="med" len="med"/>
                    </a:lnB>
                    <a:noFill/>
                  </a:tcPr>
                </a:tc>
                <a:extLst>
                  <a:ext uri="{0D108BD9-81ED-4DB2-BD59-A6C34878D82A}">
                    <a16:rowId xmlns:a16="http://schemas.microsoft.com/office/drawing/2014/main" val="3394245425"/>
                  </a:ext>
                </a:extLst>
              </a:tr>
              <a:tr h="539361">
                <a:tc>
                  <a:txBody>
                    <a:bodyPr/>
                    <a:lstStyle/>
                    <a:p>
                      <a:pPr algn="l" fontAlgn="ctr">
                        <a:buNone/>
                      </a:pPr>
                      <a:r>
                        <a:rPr lang="en-GB" sz="1400" b="1" i="0" u="none" strike="noStrike" dirty="0">
                          <a:effectLst/>
                          <a:latin typeface="Arial" panose="020B0604020202020204" pitchFamily="34" charset="0"/>
                        </a:rPr>
                        <a:t>Glucose</a:t>
                      </a:r>
                      <a:endParaRPr lang="en-GB" sz="1400" b="0" i="0" u="none" strike="noStrike" dirty="0">
                        <a:effectLst/>
                        <a:latin typeface="Arial" panose="020B0604020202020204" pitchFamily="34" charset="0"/>
                      </a:endParaRPr>
                    </a:p>
                  </a:txBody>
                  <a:tcPr marL="54409" marR="54409" marT="38087" marB="38087" anchor="ctr">
                    <a:lnL>
                      <a:noFill/>
                    </a:lnL>
                    <a:lnR w="15240" cap="flat" cmpd="sng" algn="ctr">
                      <a:solidFill>
                        <a:srgbClr val="767474"/>
                      </a:solidFill>
                      <a:prstDash val="solid"/>
                      <a:round/>
                      <a:headEnd type="none" w="med" len="med"/>
                      <a:tailEnd type="none" w="med" len="med"/>
                    </a:lnR>
                    <a:lnT w="15240" cap="flat" cmpd="sng" algn="ctr">
                      <a:solidFill>
                        <a:srgbClr val="767474"/>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7F7F7"/>
                    </a:solidFill>
                  </a:tcPr>
                </a:tc>
                <a:tc>
                  <a:txBody>
                    <a:bodyPr/>
                    <a:lstStyle/>
                    <a:p>
                      <a:pPr algn="l" fontAlgn="ctr">
                        <a:buNone/>
                      </a:pPr>
                      <a:r>
                        <a:rPr lang="en-GB" sz="1400" b="1" i="0" u="none" strike="noStrike" dirty="0">
                          <a:effectLst/>
                          <a:latin typeface="Arial" panose="020B0604020202020204" pitchFamily="34" charset="0"/>
                        </a:rPr>
                        <a:t>sugar that travels through your blood to fuel your cells</a:t>
                      </a:r>
                    </a:p>
                  </a:txBody>
                  <a:tcPr marL="54409" marR="54409" marT="43528" marB="32646" anchor="ctr">
                    <a:lnL w="15240" cap="flat" cmpd="sng" algn="ctr">
                      <a:solidFill>
                        <a:srgbClr val="767474"/>
                      </a:solidFill>
                      <a:prstDash val="solid"/>
                      <a:round/>
                      <a:headEnd type="none" w="med" len="med"/>
                      <a:tailEnd type="none" w="med" len="med"/>
                    </a:lnL>
                    <a:lnR>
                      <a:noFill/>
                    </a:lnR>
                    <a:lnT w="15240" cap="flat" cmpd="sng" algn="ctr">
                      <a:solidFill>
                        <a:srgbClr val="767474"/>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336098593"/>
                  </a:ext>
                </a:extLst>
              </a:tr>
              <a:tr h="967048">
                <a:tc>
                  <a:txBody>
                    <a:bodyPr/>
                    <a:lstStyle/>
                    <a:p>
                      <a:pPr algn="l" fontAlgn="ctr">
                        <a:buNone/>
                      </a:pPr>
                      <a:r>
                        <a:rPr lang="en-GB" sz="1400" b="1" i="0" u="none" strike="noStrike" dirty="0">
                          <a:effectLst/>
                          <a:latin typeface="Arial" panose="020B0604020202020204" pitchFamily="34" charset="0"/>
                        </a:rPr>
                        <a:t>Insulin</a:t>
                      </a:r>
                      <a:endParaRPr lang="en-GB" sz="1400" b="0" i="0" u="none" strike="noStrike" dirty="0">
                        <a:effectLst/>
                        <a:latin typeface="Arial" panose="020B0604020202020204" pitchFamily="34" charset="0"/>
                      </a:endParaRPr>
                    </a:p>
                  </a:txBody>
                  <a:tcPr marL="54409" marR="54409" marT="38087" marB="38087" anchor="ctr">
                    <a:lnL>
                      <a:noFill/>
                    </a:lnL>
                    <a:lnR w="15240" cap="flat" cmpd="sng" algn="ctr">
                      <a:solidFill>
                        <a:srgbClr val="767474"/>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noFill/>
                  </a:tcPr>
                </a:tc>
                <a:tc>
                  <a:txBody>
                    <a:bodyPr/>
                    <a:lstStyle/>
                    <a:p>
                      <a:pPr algn="l" fontAlgn="ctr">
                        <a:buNone/>
                      </a:pPr>
                      <a:r>
                        <a:rPr lang="en-GB" sz="1400" b="1" i="0" u="none" strike="noStrike" dirty="0">
                          <a:effectLst/>
                          <a:latin typeface="Arial" panose="020B0604020202020204" pitchFamily="34" charset="0"/>
                        </a:rPr>
                        <a:t>a hormone that tells your cells either to take glucose from your blood for energy or to store it for later use</a:t>
                      </a:r>
                    </a:p>
                  </a:txBody>
                  <a:tcPr marL="54409" marR="54409" marT="43528" marB="32646" anchor="ctr">
                    <a:lnL w="15240" cap="flat" cmpd="sng" algn="ctr">
                      <a:solidFill>
                        <a:srgbClr val="767474"/>
                      </a:solidFill>
                      <a:prstDash val="solid"/>
                      <a:round/>
                      <a:headEnd type="none" w="med" len="med"/>
                      <a:tailEnd type="none" w="med" len="med"/>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1715324858"/>
                  </a:ext>
                </a:extLst>
              </a:tr>
              <a:tr h="967048">
                <a:tc>
                  <a:txBody>
                    <a:bodyPr/>
                    <a:lstStyle/>
                    <a:p>
                      <a:pPr algn="l" fontAlgn="ctr">
                        <a:buNone/>
                      </a:pPr>
                      <a:r>
                        <a:rPr lang="en-GB" sz="1400" b="1" i="0" u="none" strike="noStrike" dirty="0">
                          <a:effectLst/>
                          <a:latin typeface="Arial" panose="020B0604020202020204" pitchFamily="34" charset="0"/>
                        </a:rPr>
                        <a:t>Glycogen</a:t>
                      </a:r>
                      <a:endParaRPr lang="en-GB" sz="1400" b="0" i="0" u="none" strike="noStrike" dirty="0">
                        <a:effectLst/>
                        <a:latin typeface="Arial" panose="020B0604020202020204" pitchFamily="34" charset="0"/>
                      </a:endParaRPr>
                    </a:p>
                  </a:txBody>
                  <a:tcPr marL="54409" marR="54409" marT="38087" marB="38087" anchor="ctr">
                    <a:lnL>
                      <a:noFill/>
                    </a:lnL>
                    <a:lnR w="15240" cap="flat" cmpd="sng" algn="ctr">
                      <a:solidFill>
                        <a:srgbClr val="767474"/>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7F7F7"/>
                    </a:solidFill>
                  </a:tcPr>
                </a:tc>
                <a:tc>
                  <a:txBody>
                    <a:bodyPr/>
                    <a:lstStyle/>
                    <a:p>
                      <a:pPr algn="l" fontAlgn="ctr">
                        <a:buNone/>
                      </a:pPr>
                      <a:r>
                        <a:rPr lang="en-GB" sz="1400" b="1" i="0" u="none" strike="noStrike" dirty="0">
                          <a:effectLst/>
                          <a:latin typeface="Arial" panose="020B0604020202020204" pitchFamily="34" charset="0"/>
                        </a:rPr>
                        <a:t>a substance made from glucose that’s stored in your liver and muscle cells to be used later for energy</a:t>
                      </a:r>
                    </a:p>
                  </a:txBody>
                  <a:tcPr marL="54409" marR="54409" marT="43528" marB="32646" anchor="ctr">
                    <a:lnL w="15240" cap="flat" cmpd="sng" algn="ctr">
                      <a:solidFill>
                        <a:srgbClr val="767474"/>
                      </a:solidFill>
                      <a:prstDash val="solid"/>
                      <a:round/>
                      <a:headEnd type="none" w="med" len="med"/>
                      <a:tailEnd type="none" w="med" len="med"/>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764176600"/>
                  </a:ext>
                </a:extLst>
              </a:tr>
              <a:tr h="1180891">
                <a:tc>
                  <a:txBody>
                    <a:bodyPr/>
                    <a:lstStyle/>
                    <a:p>
                      <a:pPr algn="l" fontAlgn="ctr">
                        <a:buNone/>
                      </a:pPr>
                      <a:r>
                        <a:rPr lang="en-GB" sz="1400" b="1" i="0" u="none" strike="noStrike" dirty="0">
                          <a:effectLst/>
                          <a:latin typeface="Arial" panose="020B0604020202020204" pitchFamily="34" charset="0"/>
                        </a:rPr>
                        <a:t>Glucagon</a:t>
                      </a:r>
                      <a:endParaRPr lang="en-GB" sz="1400" b="0" i="0" u="none" strike="noStrike" dirty="0">
                        <a:effectLst/>
                        <a:latin typeface="Arial" panose="020B0604020202020204" pitchFamily="34" charset="0"/>
                      </a:endParaRPr>
                    </a:p>
                  </a:txBody>
                  <a:tcPr marL="54409" marR="54409" marT="38087" marB="38087" anchor="ctr">
                    <a:lnL>
                      <a:noFill/>
                    </a:lnL>
                    <a:lnR w="15240" cap="flat" cmpd="sng" algn="ctr">
                      <a:solidFill>
                        <a:srgbClr val="767474"/>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noFill/>
                  </a:tcPr>
                </a:tc>
                <a:tc>
                  <a:txBody>
                    <a:bodyPr/>
                    <a:lstStyle/>
                    <a:p>
                      <a:pPr algn="l" fontAlgn="ctr">
                        <a:buNone/>
                      </a:pPr>
                      <a:r>
                        <a:rPr lang="en-GB" sz="1400" b="1" i="0" u="none" strike="noStrike">
                          <a:effectLst/>
                          <a:latin typeface="Arial" panose="020B0604020202020204" pitchFamily="34" charset="0"/>
                        </a:rPr>
                        <a:t>a hormone that tells cells in your liver and muscles to convert glycogen into glucose and release it into your blood so your cells can use it for energy</a:t>
                      </a:r>
                    </a:p>
                  </a:txBody>
                  <a:tcPr marL="54409" marR="54409" marT="43528" marB="32646" anchor="ctr">
                    <a:lnL w="15240" cap="flat" cmpd="sng" algn="ctr">
                      <a:solidFill>
                        <a:srgbClr val="767474"/>
                      </a:solidFill>
                      <a:prstDash val="solid"/>
                      <a:round/>
                      <a:headEnd type="none" w="med" len="med"/>
                      <a:tailEnd type="none" w="med" len="med"/>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198366775"/>
                  </a:ext>
                </a:extLst>
              </a:tr>
              <a:tr h="753204">
                <a:tc>
                  <a:txBody>
                    <a:bodyPr/>
                    <a:lstStyle/>
                    <a:p>
                      <a:pPr algn="l" fontAlgn="ctr">
                        <a:buNone/>
                      </a:pPr>
                      <a:r>
                        <a:rPr lang="en-GB" sz="1400" b="1" i="0" u="none" strike="noStrike" dirty="0">
                          <a:effectLst/>
                          <a:latin typeface="Arial" panose="020B0604020202020204" pitchFamily="34" charset="0"/>
                        </a:rPr>
                        <a:t>Pancreas</a:t>
                      </a:r>
                      <a:endParaRPr lang="en-GB" sz="1400" b="0" i="0" u="none" strike="noStrike" dirty="0">
                        <a:effectLst/>
                        <a:latin typeface="Arial" panose="020B0604020202020204" pitchFamily="34" charset="0"/>
                      </a:endParaRPr>
                    </a:p>
                  </a:txBody>
                  <a:tcPr marL="54409" marR="54409" marT="38087" marB="38087" anchor="ctr">
                    <a:lnL>
                      <a:noFill/>
                    </a:lnL>
                    <a:lnR w="15240" cap="flat" cmpd="sng" algn="ctr">
                      <a:solidFill>
                        <a:srgbClr val="767474"/>
                      </a:solidFill>
                      <a:prstDash val="solid"/>
                      <a:round/>
                      <a:headEnd type="none" w="med" len="med"/>
                      <a:tailEnd type="none" w="med" len="med"/>
                    </a:lnR>
                    <a:lnT w="7620" cap="flat" cmpd="sng" algn="ctr">
                      <a:solidFill>
                        <a:srgbClr val="DDDDDD"/>
                      </a:solidFill>
                      <a:prstDash val="solid"/>
                      <a:round/>
                      <a:headEnd type="none" w="med" len="med"/>
                      <a:tailEnd type="none" w="med" len="med"/>
                    </a:lnT>
                    <a:lnB>
                      <a:noFill/>
                    </a:lnB>
                    <a:solidFill>
                      <a:srgbClr val="F7F7F7"/>
                    </a:solidFill>
                  </a:tcPr>
                </a:tc>
                <a:tc>
                  <a:txBody>
                    <a:bodyPr/>
                    <a:lstStyle/>
                    <a:p>
                      <a:pPr algn="l" fontAlgn="ctr">
                        <a:buNone/>
                      </a:pPr>
                      <a:r>
                        <a:rPr lang="en-GB" sz="1400" b="1" i="0" u="none" strike="noStrike" dirty="0">
                          <a:effectLst/>
                          <a:latin typeface="Arial" panose="020B0604020202020204" pitchFamily="34" charset="0"/>
                        </a:rPr>
                        <a:t>an organ in your abdomen that makes and releases insulin and glucagon</a:t>
                      </a:r>
                    </a:p>
                  </a:txBody>
                  <a:tcPr marL="54409" marR="54409" marT="43528" marB="32646" anchor="ctr">
                    <a:lnL w="15240" cap="flat" cmpd="sng" algn="ctr">
                      <a:solidFill>
                        <a:srgbClr val="767474"/>
                      </a:solidFill>
                      <a:prstDash val="solid"/>
                      <a:round/>
                      <a:headEnd type="none" w="med" len="med"/>
                      <a:tailEnd type="none" w="med" len="med"/>
                    </a:lnL>
                    <a:lnR>
                      <a:noFill/>
                    </a:lnR>
                    <a:lnT w="7620" cap="flat" cmpd="sng" algn="ctr">
                      <a:solidFill>
                        <a:srgbClr val="DDDDDD"/>
                      </a:solidFill>
                      <a:prstDash val="solid"/>
                      <a:round/>
                      <a:headEnd type="none" w="med" len="med"/>
                      <a:tailEnd type="none" w="med" len="med"/>
                    </a:lnT>
                    <a:lnB>
                      <a:noFill/>
                    </a:lnB>
                    <a:solidFill>
                      <a:srgbClr val="F7F7F7"/>
                    </a:solidFill>
                  </a:tcPr>
                </a:tc>
                <a:extLst>
                  <a:ext uri="{0D108BD9-81ED-4DB2-BD59-A6C34878D82A}">
                    <a16:rowId xmlns:a16="http://schemas.microsoft.com/office/drawing/2014/main" val="1441130065"/>
                  </a:ext>
                </a:extLst>
              </a:tr>
            </a:tbl>
          </a:graphicData>
        </a:graphic>
      </p:graphicFrame>
      <p:pic>
        <p:nvPicPr>
          <p:cNvPr id="7" name="Audio 6">
            <a:hlinkClick r:id="" action="ppaction://media"/>
            <a:extLst>
              <a:ext uri="{FF2B5EF4-FFF2-40B4-BE49-F238E27FC236}">
                <a16:creationId xmlns:a16="http://schemas.microsoft.com/office/drawing/2014/main" id="{82C8D34A-E926-A7DA-FAC8-0A98B348811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9959034"/>
      </p:ext>
    </p:extLst>
  </p:cSld>
  <p:clrMapOvr>
    <a:masterClrMapping/>
  </p:clrMapOvr>
  <mc:AlternateContent xmlns:mc="http://schemas.openxmlformats.org/markup-compatibility/2006">
    <mc:Choice xmlns:p14="http://schemas.microsoft.com/office/powerpoint/2010/main" Requires="p14">
      <p:transition spd="slow" p14:dur="2000" advTm="82833"/>
    </mc:Choice>
    <mc:Fallback>
      <p:transition spd="slow" advTm="82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C49AA7-7893-1DF9-462B-FE8CFBEA3427}"/>
              </a:ext>
            </a:extLst>
          </p:cNvPr>
          <p:cNvSpPr txBox="1"/>
          <p:nvPr/>
        </p:nvSpPr>
        <p:spPr>
          <a:xfrm>
            <a:off x="336346" y="1302543"/>
            <a:ext cx="10967573" cy="4278094"/>
          </a:xfrm>
          <a:prstGeom prst="rect">
            <a:avLst/>
          </a:prstGeom>
          <a:noFill/>
        </p:spPr>
        <p:txBody>
          <a:bodyPr wrap="square">
            <a:spAutoFit/>
          </a:bodyPr>
          <a:lstStyle/>
          <a:p>
            <a:endParaRPr lang="en-GB" sz="1600" dirty="0">
              <a:solidFill>
                <a:schemeClr val="accent1"/>
              </a:solidFill>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Diabetes mellitus is a chronic metabolic disorder characterized by high blood glucose levels due to insufficient insulin production, ineffective use of insulin, or both. The body's inability to regulate glucose effectively can lead to severe complications affecting various organ systems. Understanding the anatomy and physiology of diabetes is crucial for developing effective treatments and mitigating long-term complications. </a:t>
            </a:r>
          </a:p>
          <a:p>
            <a:r>
              <a:rPr lang="en-GB" sz="1400" b="1" dirty="0">
                <a:latin typeface="Arial" panose="020B0604020202020204" pitchFamily="34" charset="0"/>
                <a:cs typeface="Arial" panose="020B0604020202020204" pitchFamily="34" charset="0"/>
              </a:rPr>
              <a:t>Lumen Learning</a:t>
            </a:r>
          </a:p>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dirty="0">
                <a:solidFill>
                  <a:schemeClr val="accent1"/>
                </a:solidFill>
                <a:latin typeface="Arial" panose="020B0604020202020204" pitchFamily="34" charset="0"/>
                <a:cs typeface="Arial" panose="020B0604020202020204" pitchFamily="34" charset="0"/>
              </a:rPr>
              <a:t>Insulin Production</a:t>
            </a:r>
            <a:r>
              <a:rPr lang="en-GB" sz="1400" b="1" dirty="0">
                <a:latin typeface="Arial" panose="020B0604020202020204" pitchFamily="34" charset="0"/>
                <a:cs typeface="Arial" panose="020B0604020202020204" pitchFamily="34" charset="0"/>
              </a:rPr>
              <a:t>: Insulin is secreted by pancreatic beta cells in response to rising blood glucose levels. In diabetes, these processes become dysfunctional due to insulin resistance or beta-cell failure. </a:t>
            </a:r>
          </a:p>
          <a:p>
            <a:pPr marL="285750" indent="-285750">
              <a:buFont typeface="Arial" panose="020B0604020202020204" pitchFamily="34" charset="0"/>
              <a:buChar char="•"/>
            </a:pPr>
            <a:r>
              <a:rPr lang="en-GB" sz="1400" b="1" dirty="0">
                <a:solidFill>
                  <a:schemeClr val="accent1"/>
                </a:solidFill>
                <a:latin typeface="Arial" panose="020B0604020202020204" pitchFamily="34" charset="0"/>
                <a:cs typeface="Arial" panose="020B0604020202020204" pitchFamily="34" charset="0"/>
              </a:rPr>
              <a:t>Insulin Action</a:t>
            </a:r>
            <a:r>
              <a:rPr lang="en-GB" sz="1400" b="1" dirty="0">
                <a:latin typeface="Arial" panose="020B0604020202020204" pitchFamily="34" charset="0"/>
                <a:cs typeface="Arial" panose="020B0604020202020204" pitchFamily="34" charset="0"/>
              </a:rPr>
              <a:t>: Insulin facilitates glucose uptake into muscle and adipose tissues while inhibiting hepatic glucose production. In diabetes, these processes become dysfunctional due to insulin resistance or beta-cell failure. </a:t>
            </a:r>
          </a:p>
          <a:p>
            <a:pPr marL="285750" indent="-285750">
              <a:buFont typeface="Arial" panose="020B0604020202020204" pitchFamily="34" charset="0"/>
              <a:buChar char="•"/>
            </a:pPr>
            <a:r>
              <a:rPr lang="en-GB" sz="1400" b="1" dirty="0">
                <a:solidFill>
                  <a:schemeClr val="accent1"/>
                </a:solidFill>
                <a:latin typeface="Arial" panose="020B0604020202020204" pitchFamily="34" charset="0"/>
                <a:cs typeface="Arial" panose="020B0604020202020204" pitchFamily="34" charset="0"/>
              </a:rPr>
              <a:t>Glucose Homeostasis</a:t>
            </a:r>
            <a:r>
              <a:rPr lang="en-GB" sz="1400" b="1" dirty="0">
                <a:latin typeface="Arial" panose="020B0604020202020204" pitchFamily="34" charset="0"/>
                <a:cs typeface="Arial" panose="020B0604020202020204" pitchFamily="34" charset="0"/>
              </a:rPr>
              <a:t>: Glucose metabolism is tightly regulated by insulin, a hormone secreted by pancreatic beta cells in response to rising blood glucose levels. </a:t>
            </a:r>
          </a:p>
          <a:p>
            <a:pPr marL="285750" indent="-285750">
              <a:buFont typeface="Arial" panose="020B0604020202020204" pitchFamily="34" charset="0"/>
              <a:buChar char="•"/>
            </a:pPr>
            <a:r>
              <a:rPr lang="en-GB" sz="1400" b="1" dirty="0">
                <a:solidFill>
                  <a:schemeClr val="accent1"/>
                </a:solidFill>
                <a:latin typeface="Arial" panose="020B0604020202020204" pitchFamily="34" charset="0"/>
                <a:cs typeface="Arial" panose="020B0604020202020204" pitchFamily="34" charset="0"/>
              </a:rPr>
              <a:t>Organ System Impacts</a:t>
            </a:r>
            <a:r>
              <a:rPr lang="en-GB" sz="1400" b="1" dirty="0">
                <a:latin typeface="Arial" panose="020B0604020202020204" pitchFamily="34" charset="0"/>
                <a:cs typeface="Arial" panose="020B0604020202020204" pitchFamily="34" charset="0"/>
              </a:rPr>
              <a:t>: Chronic high blood sugar levels in diabetes can lead to complications such as cardiovascular disease, kidney damage, nerve damage, and eye problems. </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Understanding these mechanisms is essential for developing targeted interventions to mitigate disease burden and improve patient outcomes. </a:t>
            </a:r>
          </a:p>
          <a:p>
            <a:endParaRPr lang="en-GB" dirty="0">
              <a:solidFill>
                <a:schemeClr val="accent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C19D28E-A350-C4D6-8CCE-7AD1B6F2893C}"/>
              </a:ext>
            </a:extLst>
          </p:cNvPr>
          <p:cNvSpPr txBox="1"/>
          <p:nvPr/>
        </p:nvSpPr>
        <p:spPr>
          <a:xfrm>
            <a:off x="1736203" y="416689"/>
            <a:ext cx="6898511" cy="1446550"/>
          </a:xfrm>
          <a:prstGeom prst="rect">
            <a:avLst/>
          </a:prstGeom>
          <a:noFill/>
        </p:spPr>
        <p:txBody>
          <a:bodyPr wrap="square" rtlCol="0">
            <a:spAutoFit/>
          </a:bodyPr>
          <a:lstStyle/>
          <a:p>
            <a:pPr algn="ctr"/>
            <a:r>
              <a:rPr lang="en-GB" sz="3200" b="1" i="1" dirty="0">
                <a:solidFill>
                  <a:schemeClr val="accent1"/>
                </a:solidFill>
                <a:latin typeface="+mj-lt"/>
                <a:cs typeface="Arial" panose="020B0604020202020204" pitchFamily="34" charset="0"/>
              </a:rPr>
              <a:t> </a:t>
            </a:r>
            <a:r>
              <a:rPr lang="en-GB" sz="2400" b="1" dirty="0">
                <a:solidFill>
                  <a:schemeClr val="accent1"/>
                </a:solidFill>
                <a:latin typeface="Arial" panose="020B0604020202020204" pitchFamily="34" charset="0"/>
                <a:cs typeface="Arial" panose="020B0604020202020204" pitchFamily="34" charset="0"/>
              </a:rPr>
              <a:t>Describing the relevant anatomy and physiology</a:t>
            </a:r>
          </a:p>
          <a:p>
            <a:pPr algn="ctr"/>
            <a:endParaRPr lang="en-GB" sz="3200" i="1" dirty="0">
              <a:latin typeface="+mj-lt"/>
            </a:endParaRPr>
          </a:p>
        </p:txBody>
      </p:sp>
      <p:pic>
        <p:nvPicPr>
          <p:cNvPr id="25" name="Audio 24">
            <a:hlinkClick r:id="" action="ppaction://media"/>
            <a:extLst>
              <a:ext uri="{FF2B5EF4-FFF2-40B4-BE49-F238E27FC236}">
                <a16:creationId xmlns:a16="http://schemas.microsoft.com/office/drawing/2014/main" id="{FB08E4F9-22D0-6728-C241-12C3B052DA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7994254"/>
      </p:ext>
    </p:extLst>
  </p:cSld>
  <p:clrMapOvr>
    <a:masterClrMapping/>
  </p:clrMapOvr>
  <mc:AlternateContent xmlns:mc="http://schemas.openxmlformats.org/markup-compatibility/2006">
    <mc:Choice xmlns:p14="http://schemas.microsoft.com/office/powerpoint/2010/main" Requires="p14">
      <p:transition spd="slow" p14:dur="2000" advTm="71219"/>
    </mc:Choice>
    <mc:Fallback>
      <p:transition spd="slow" advTm="71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18AC73-8DD3-62E9-5533-B893658E7ADE}"/>
              </a:ext>
            </a:extLst>
          </p:cNvPr>
          <p:cNvSpPr txBox="1"/>
          <p:nvPr/>
        </p:nvSpPr>
        <p:spPr>
          <a:xfrm>
            <a:off x="383836" y="429181"/>
            <a:ext cx="11808164" cy="2523768"/>
          </a:xfrm>
          <a:prstGeom prst="rect">
            <a:avLst/>
          </a:prstGeom>
          <a:noFill/>
        </p:spPr>
        <p:txBody>
          <a:bodyPr wrap="square" rtlCol="0">
            <a:spAutoFit/>
          </a:bodyPr>
          <a:lstStyle/>
          <a:p>
            <a:r>
              <a:rPr lang="en-GB" sz="2400" b="1" dirty="0">
                <a:solidFill>
                  <a:schemeClr val="accent1"/>
                </a:solidFill>
                <a:latin typeface="Arial" panose="020B0604020202020204" pitchFamily="34" charset="0"/>
                <a:cs typeface="Arial" panose="020B0604020202020204" pitchFamily="34" charset="0"/>
              </a:rPr>
              <a:t>One system of the body related to Diabetes </a:t>
            </a:r>
          </a:p>
          <a:p>
            <a:endParaRPr lang="en-GB" b="1" dirty="0">
              <a:solidFill>
                <a:schemeClr val="accent1"/>
              </a:solidFill>
            </a:endParaRPr>
          </a:p>
          <a:p>
            <a:r>
              <a:rPr lang="en-GB" sz="1400" b="1" dirty="0">
                <a:latin typeface="Arial" panose="020B0604020202020204" pitchFamily="34" charset="0"/>
                <a:cs typeface="Arial" panose="020B0604020202020204" pitchFamily="34" charset="0"/>
              </a:rPr>
              <a:t>Endocrine system: </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The endocrine system is significantly affected by diabetes. Diabetes mainly affects the pancreas, which is responsible for producing insulin and crucial for regulating blood sugar levels. When insulin production is low or ineffective glucose levels can become extremely high and can lead to various health complications. Additionally, diabetes can disrupt the balance of other hormones in the endocrine system, potentially affecting growth, metabolism, and overall health. </a:t>
            </a:r>
          </a:p>
          <a:p>
            <a:endParaRPr lang="en-GB" sz="1400" b="1" dirty="0">
              <a:latin typeface="Arial" panose="020B0604020202020204" pitchFamily="34" charset="0"/>
              <a:cs typeface="Arial" panose="020B0604020202020204" pitchFamily="34" charset="0"/>
            </a:endParaRPr>
          </a:p>
          <a:p>
            <a:endParaRPr lang="en-GB" dirty="0"/>
          </a:p>
        </p:txBody>
      </p:sp>
      <p:pic>
        <p:nvPicPr>
          <p:cNvPr id="3" name="Picture 2">
            <a:extLst>
              <a:ext uri="{FF2B5EF4-FFF2-40B4-BE49-F238E27FC236}">
                <a16:creationId xmlns:a16="http://schemas.microsoft.com/office/drawing/2014/main" id="{D3BE00DD-A181-D197-69C4-9AA83B8F8CBC}"/>
              </a:ext>
            </a:extLst>
          </p:cNvPr>
          <p:cNvPicPr>
            <a:picLocks noChangeAspect="1"/>
          </p:cNvPicPr>
          <p:nvPr/>
        </p:nvPicPr>
        <p:blipFill>
          <a:blip r:embed="rId4"/>
          <a:stretch>
            <a:fillRect/>
          </a:stretch>
        </p:blipFill>
        <p:spPr>
          <a:xfrm>
            <a:off x="3143666" y="3156824"/>
            <a:ext cx="5421086" cy="3271995"/>
          </a:xfrm>
          <a:prstGeom prst="rect">
            <a:avLst/>
          </a:prstGeom>
        </p:spPr>
      </p:pic>
      <p:pic>
        <p:nvPicPr>
          <p:cNvPr id="9" name="Audio 8">
            <a:hlinkClick r:id="" action="ppaction://media"/>
            <a:extLst>
              <a:ext uri="{FF2B5EF4-FFF2-40B4-BE49-F238E27FC236}">
                <a16:creationId xmlns:a16="http://schemas.microsoft.com/office/drawing/2014/main" id="{0CCB74ED-5BE2-C94A-792F-84BDE969D2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9531483"/>
      </p:ext>
    </p:extLst>
  </p:cSld>
  <p:clrMapOvr>
    <a:masterClrMapping/>
  </p:clrMapOvr>
  <mc:AlternateContent xmlns:mc="http://schemas.openxmlformats.org/markup-compatibility/2006">
    <mc:Choice xmlns:p14="http://schemas.microsoft.com/office/powerpoint/2010/main" Requires="p14">
      <p:transition spd="slow" p14:dur="2000" advTm="61168"/>
    </mc:Choice>
    <mc:Fallback>
      <p:transition spd="slow" advTm="6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BD9A5-B337-EC36-24D6-0EC3CF126963}"/>
              </a:ext>
            </a:extLst>
          </p:cNvPr>
          <p:cNvSpPr>
            <a:spLocks noGrp="1"/>
          </p:cNvSpPr>
          <p:nvPr>
            <p:ph idx="1"/>
          </p:nvPr>
        </p:nvSpPr>
        <p:spPr>
          <a:xfrm>
            <a:off x="216036" y="914399"/>
            <a:ext cx="10909163" cy="4502355"/>
          </a:xfrm>
        </p:spPr>
        <p:txBody>
          <a:bodyPr>
            <a:normAutofit fontScale="25000" lnSpcReduction="20000"/>
          </a:bodyPr>
          <a:lstStyle/>
          <a:p>
            <a:pPr>
              <a:buFont typeface="Wingdings" panose="05000000000000000000" pitchFamily="2" charset="2"/>
              <a:buChar char="Ø"/>
            </a:pPr>
            <a:endParaRPr lang="en-GB" sz="5600" b="1"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5600" b="1"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     The endocrine system consists of several different </a:t>
            </a:r>
          </a:p>
          <a:p>
            <a:pPr marL="0" indent="0">
              <a:buNone/>
            </a:pPr>
            <a:r>
              <a:rPr lang="en-GB" sz="5600" b="1" dirty="0">
                <a:latin typeface="Arial" panose="020B0604020202020204" pitchFamily="34" charset="0"/>
                <a:cs typeface="Arial" panose="020B0604020202020204" pitchFamily="34" charset="0"/>
              </a:rPr>
              <a:t>      glands which secrete hormones that dictate how cells </a:t>
            </a:r>
          </a:p>
          <a:p>
            <a:pPr marL="0" indent="0">
              <a:buNone/>
            </a:pPr>
            <a:r>
              <a:rPr lang="en-GB" sz="5600" b="1" dirty="0">
                <a:latin typeface="Arial" panose="020B0604020202020204" pitchFamily="34" charset="0"/>
                <a:cs typeface="Arial" panose="020B0604020202020204" pitchFamily="34" charset="0"/>
              </a:rPr>
              <a:t>      and organs behave.</a:t>
            </a:r>
          </a:p>
          <a:p>
            <a:pPr marL="0" indent="0">
              <a:buNone/>
            </a:pPr>
            <a:r>
              <a:rPr lang="en-GB" sz="5600" b="1" dirty="0">
                <a:latin typeface="Arial" panose="020B0604020202020204" pitchFamily="34" charset="0"/>
                <a:cs typeface="Arial" panose="020B0604020202020204" pitchFamily="34" charset="0"/>
              </a:rPr>
              <a:t>     The hormones produced by the endocrine system help the body to regulate growth,</a:t>
            </a:r>
          </a:p>
          <a:p>
            <a:pPr marL="0" indent="0">
              <a:buNone/>
            </a:pPr>
            <a:r>
              <a:rPr lang="en-GB" sz="5600" b="1" dirty="0">
                <a:latin typeface="Arial" panose="020B0604020202020204" pitchFamily="34" charset="0"/>
                <a:cs typeface="Arial" panose="020B0604020202020204" pitchFamily="34" charset="0"/>
              </a:rPr>
              <a:t>     sexual function, mood and metabolism.</a:t>
            </a:r>
          </a:p>
          <a:p>
            <a:pPr marL="0" indent="0">
              <a:buNone/>
            </a:pPr>
            <a:r>
              <a:rPr lang="en-GB" sz="5600" b="1" dirty="0">
                <a:solidFill>
                  <a:schemeClr val="accent1"/>
                </a:solidFill>
                <a:latin typeface="Arial" panose="020B0604020202020204" pitchFamily="34" charset="0"/>
                <a:cs typeface="Arial" panose="020B0604020202020204" pitchFamily="34" charset="0"/>
              </a:rPr>
              <a:t>    The role of the endocrine system</a:t>
            </a:r>
          </a:p>
          <a:p>
            <a:pPr marL="0" indent="0">
              <a:buNone/>
            </a:pPr>
            <a:r>
              <a:rPr lang="en-GB" sz="5600" b="1" dirty="0">
                <a:latin typeface="Arial" panose="020B0604020202020204" pitchFamily="34" charset="0"/>
                <a:cs typeface="Arial" panose="020B0604020202020204" pitchFamily="34" charset="0"/>
              </a:rPr>
              <a:t>    The endocrine system is responsible for regulating many of the body’s processes.</a:t>
            </a:r>
          </a:p>
          <a:p>
            <a:pPr marL="0" indent="0">
              <a:buNone/>
            </a:pPr>
            <a:r>
              <a:rPr lang="en-GB" sz="5600" b="1" dirty="0">
                <a:latin typeface="Arial" panose="020B0604020202020204" pitchFamily="34" charset="0"/>
                <a:cs typeface="Arial" panose="020B0604020202020204" pitchFamily="34" charset="0"/>
              </a:rPr>
              <a:t>    The list below provides a selection of the roles of glands in the endocrine system:</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Pancreas </a:t>
            </a:r>
            <a:r>
              <a:rPr lang="en-GB" sz="5600" b="1" dirty="0">
                <a:latin typeface="Arial" panose="020B0604020202020204" pitchFamily="34" charset="0"/>
                <a:cs typeface="Arial" panose="020B0604020202020204" pitchFamily="34" charset="0"/>
              </a:rPr>
              <a:t>– regulates blood glucose levels</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Adrenal gland </a:t>
            </a:r>
            <a:r>
              <a:rPr lang="en-GB" sz="5600" b="1" dirty="0">
                <a:latin typeface="Arial" panose="020B0604020202020204" pitchFamily="34" charset="0"/>
                <a:cs typeface="Arial" panose="020B0604020202020204" pitchFamily="34" charset="0"/>
              </a:rPr>
              <a:t>– increases blood glucose levels and speeds up heart rate</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Thyroid gland </a:t>
            </a:r>
            <a:r>
              <a:rPr lang="en-GB" sz="5600" b="1" dirty="0">
                <a:latin typeface="Arial" panose="020B0604020202020204" pitchFamily="34" charset="0"/>
                <a:cs typeface="Arial" panose="020B0604020202020204" pitchFamily="34" charset="0"/>
              </a:rPr>
              <a:t>– helps to regulate our metabolism</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Pituitary gland </a:t>
            </a:r>
            <a:r>
              <a:rPr lang="en-GB" sz="5600" b="1" dirty="0">
                <a:latin typeface="Arial" panose="020B0604020202020204" pitchFamily="34" charset="0"/>
                <a:cs typeface="Arial" panose="020B0604020202020204" pitchFamily="34" charset="0"/>
              </a:rPr>
              <a:t>– stimulates growth</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Pineal gland </a:t>
            </a:r>
            <a:r>
              <a:rPr lang="en-GB" sz="5600" b="1" dirty="0">
                <a:latin typeface="Arial" panose="020B0604020202020204" pitchFamily="34" charset="0"/>
                <a:cs typeface="Arial" panose="020B0604020202020204" pitchFamily="34" charset="0"/>
              </a:rPr>
              <a:t>– helps to regulate our sleep patterns</a:t>
            </a:r>
          </a:p>
          <a:p>
            <a:pPr>
              <a:buFont typeface="Wingdings" panose="05000000000000000000" pitchFamily="2" charset="2"/>
              <a:buChar char="Ø"/>
            </a:pPr>
            <a:r>
              <a:rPr lang="en-GB" sz="5600" b="1" dirty="0">
                <a:solidFill>
                  <a:schemeClr val="accent1"/>
                </a:solidFill>
                <a:latin typeface="Arial" panose="020B0604020202020204" pitchFamily="34" charset="0"/>
                <a:cs typeface="Arial" panose="020B0604020202020204" pitchFamily="34" charset="0"/>
              </a:rPr>
              <a:t>Ovaries</a:t>
            </a:r>
            <a:r>
              <a:rPr lang="en-GB" sz="5600" b="1" dirty="0">
                <a:latin typeface="Arial" panose="020B0604020202020204" pitchFamily="34" charset="0"/>
                <a:cs typeface="Arial" panose="020B0604020202020204" pitchFamily="34" charset="0"/>
              </a:rPr>
              <a:t> – promote development of female sex characteristics</a:t>
            </a:r>
          </a:p>
          <a:p>
            <a:pPr marL="0" indent="0">
              <a:buNone/>
            </a:pPr>
            <a:r>
              <a:rPr lang="en-GB" sz="2300" dirty="0"/>
              <a:t>  </a:t>
            </a:r>
          </a:p>
        </p:txBody>
      </p:sp>
      <p:pic>
        <p:nvPicPr>
          <p:cNvPr id="4" name="Picture 3">
            <a:extLst>
              <a:ext uri="{FF2B5EF4-FFF2-40B4-BE49-F238E27FC236}">
                <a16:creationId xmlns:a16="http://schemas.microsoft.com/office/drawing/2014/main" id="{54BC8F70-CE2D-3382-CA3B-4FB7808ABC53}"/>
              </a:ext>
            </a:extLst>
          </p:cNvPr>
          <p:cNvPicPr>
            <a:picLocks noChangeAspect="1"/>
          </p:cNvPicPr>
          <p:nvPr/>
        </p:nvPicPr>
        <p:blipFill>
          <a:blip r:embed="rId4"/>
          <a:stretch>
            <a:fillRect/>
          </a:stretch>
        </p:blipFill>
        <p:spPr>
          <a:xfrm>
            <a:off x="7633004" y="180637"/>
            <a:ext cx="3620321" cy="1891353"/>
          </a:xfrm>
          <a:prstGeom prst="rect">
            <a:avLst/>
          </a:prstGeom>
        </p:spPr>
      </p:pic>
      <p:pic>
        <p:nvPicPr>
          <p:cNvPr id="15" name="Audio 14">
            <a:hlinkClick r:id="" action="ppaction://media"/>
            <a:extLst>
              <a:ext uri="{FF2B5EF4-FFF2-40B4-BE49-F238E27FC236}">
                <a16:creationId xmlns:a16="http://schemas.microsoft.com/office/drawing/2014/main" id="{9D13A2D1-A2C7-B6B8-24C1-60B661FBE0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9858459"/>
      </p:ext>
    </p:extLst>
  </p:cSld>
  <p:clrMapOvr>
    <a:masterClrMapping/>
  </p:clrMapOvr>
  <mc:AlternateContent xmlns:mc="http://schemas.openxmlformats.org/markup-compatibility/2006">
    <mc:Choice xmlns:p14="http://schemas.microsoft.com/office/powerpoint/2010/main" Requires="p14">
      <p:transition spd="slow" p14:dur="2000" advTm="59316"/>
    </mc:Choice>
    <mc:Fallback>
      <p:transition spd="slow" advTm="59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5F9DC0-37C3-1961-F3B6-00C9D2F5EA37}"/>
              </a:ext>
            </a:extLst>
          </p:cNvPr>
          <p:cNvSpPr>
            <a:spLocks noGrp="1"/>
          </p:cNvSpPr>
          <p:nvPr>
            <p:ph idx="1"/>
          </p:nvPr>
        </p:nvSpPr>
        <p:spPr>
          <a:xfrm>
            <a:off x="550606" y="462117"/>
            <a:ext cx="10723136" cy="5579246"/>
          </a:xfrm>
        </p:spPr>
        <p:txBody>
          <a:bodyPr>
            <a:normAutofit/>
          </a:bodyPr>
          <a:lstStyle/>
          <a:p>
            <a:pPr marL="0" indent="0">
              <a:buNone/>
            </a:pPr>
            <a:r>
              <a:rPr lang="en-GB" sz="1400" b="1" i="1" dirty="0">
                <a:solidFill>
                  <a:schemeClr val="accent1"/>
                </a:solidFill>
                <a:latin typeface="Arial" panose="020B0604020202020204" pitchFamily="34" charset="0"/>
                <a:cs typeface="Arial" panose="020B0604020202020204" pitchFamily="34" charset="0"/>
              </a:rPr>
              <a:t>The endocrine system and energy metabolism</a:t>
            </a:r>
          </a:p>
          <a:p>
            <a:pPr marL="0" indent="0">
              <a:buNone/>
            </a:pPr>
            <a:r>
              <a:rPr lang="en-GB" sz="1400" b="1" dirty="0">
                <a:latin typeface="Arial" panose="020B0604020202020204" pitchFamily="34" charset="0"/>
                <a:cs typeface="Arial" panose="020B0604020202020204" pitchFamily="34" charset="0"/>
              </a:rPr>
              <a:t>Metabolism encompasses all the chemical reactions which enable the body to sustain life. Energy metabolism is one of these processes and is vital for life. The body can use fat, protein and carbohydrate to provide energy.</a:t>
            </a:r>
          </a:p>
          <a:p>
            <a:pPr marL="0" indent="0">
              <a:buNone/>
            </a:pPr>
            <a:r>
              <a:rPr lang="en-GB" sz="1400" b="1" dirty="0">
                <a:latin typeface="Arial" panose="020B0604020202020204" pitchFamily="34" charset="0"/>
                <a:cs typeface="Arial" panose="020B0604020202020204" pitchFamily="34" charset="0"/>
              </a:rPr>
              <a:t>The pancreas plays an important part in energy metabolism by secreting the hormones insulin and glucagon which respectively make glucose and fatty acids available for cells to use for energy.</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i="1" dirty="0">
                <a:solidFill>
                  <a:schemeClr val="accent1"/>
                </a:solidFill>
                <a:latin typeface="Arial" panose="020B0604020202020204" pitchFamily="34" charset="0"/>
                <a:cs typeface="Arial" panose="020B0604020202020204" pitchFamily="34" charset="0"/>
              </a:rPr>
              <a:t>The endocrine system and diabetes</a:t>
            </a:r>
          </a:p>
          <a:p>
            <a:pPr marL="0" indent="0">
              <a:buNone/>
            </a:pPr>
            <a:r>
              <a:rPr lang="en-GB" sz="1400" b="1" dirty="0">
                <a:latin typeface="Arial" panose="020B0604020202020204" pitchFamily="34" charset="0"/>
                <a:cs typeface="Arial" panose="020B0604020202020204" pitchFamily="34" charset="0"/>
              </a:rPr>
              <a:t>Diabetes affects how the body regulates blood glucose levels. Insulin helps to reduce levels of blood glucose whereas glucagon’s role is to increase blood glucose levels. In people without diabetes, insulin and glucagon work together to keep blood glucose levels balanced.</a:t>
            </a:r>
          </a:p>
          <a:p>
            <a:pPr marL="0" indent="0">
              <a:buNone/>
            </a:pPr>
            <a:r>
              <a:rPr lang="en-GB" sz="1400" b="1" dirty="0">
                <a:latin typeface="Arial" panose="020B0604020202020204" pitchFamily="34" charset="0"/>
                <a:cs typeface="Arial" panose="020B0604020202020204" pitchFamily="34" charset="0"/>
              </a:rPr>
              <a:t>In diabetes, the body either doesn’t produce enough insulin or doesn’t respond properly to insulin causing an imbalance between the effects of insulin and glucagon.</a:t>
            </a:r>
          </a:p>
        </p:txBody>
      </p:sp>
      <p:pic>
        <p:nvPicPr>
          <p:cNvPr id="27" name="Audio 26">
            <a:hlinkClick r:id="" action="ppaction://media"/>
            <a:extLst>
              <a:ext uri="{FF2B5EF4-FFF2-40B4-BE49-F238E27FC236}">
                <a16:creationId xmlns:a16="http://schemas.microsoft.com/office/drawing/2014/main" id="{30E4657C-CC27-153D-6E4D-CF28025F18C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5883611"/>
      </p:ext>
    </p:extLst>
  </p:cSld>
  <p:clrMapOvr>
    <a:masterClrMapping/>
  </p:clrMapOvr>
  <mc:AlternateContent xmlns:mc="http://schemas.openxmlformats.org/markup-compatibility/2006">
    <mc:Choice xmlns:p14="http://schemas.microsoft.com/office/powerpoint/2010/main" Requires="p14">
      <p:transition spd="slow" p14:dur="2000" advTm="72928"/>
    </mc:Choice>
    <mc:Fallback>
      <p:transition spd="slow" advTm="72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50178A-2A80-E544-A021-CA3C4A79B330}"/>
              </a:ext>
            </a:extLst>
          </p:cNvPr>
          <p:cNvSpPr txBox="1"/>
          <p:nvPr/>
        </p:nvSpPr>
        <p:spPr>
          <a:xfrm>
            <a:off x="481781" y="235974"/>
            <a:ext cx="11474245" cy="4708981"/>
          </a:xfrm>
          <a:prstGeom prst="rect">
            <a:avLst/>
          </a:prstGeom>
          <a:noFill/>
        </p:spPr>
        <p:txBody>
          <a:bodyPr wrap="square" rtlCol="0">
            <a:spAutoFit/>
          </a:bodyPr>
          <a:lstStyle/>
          <a:p>
            <a:r>
              <a:rPr lang="en-GB" sz="2400" b="1" dirty="0">
                <a:solidFill>
                  <a:schemeClr val="accent1"/>
                </a:solidFill>
                <a:latin typeface="Arial" panose="020B0604020202020204" pitchFamily="34" charset="0"/>
                <a:cs typeface="Arial" panose="020B0604020202020204" pitchFamily="34" charset="0"/>
              </a:rPr>
              <a:t>Health issue in diabetes and common complications of both types of  diabetes</a:t>
            </a:r>
          </a:p>
          <a:p>
            <a:r>
              <a:rPr lang="en-GB" sz="1400" b="1" dirty="0">
                <a:latin typeface="Arial" panose="020B0604020202020204" pitchFamily="34" charset="0"/>
                <a:cs typeface="Arial" panose="020B0604020202020204" pitchFamily="34" charset="0"/>
              </a:rPr>
              <a:t>Diabetes can lead to various health issues and usually the main cause is prolonged high blood sugar levels.</a:t>
            </a:r>
          </a:p>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Cardiovascular Disease: </a:t>
            </a:r>
            <a:r>
              <a:rPr lang="en-GB" sz="1400" b="1" dirty="0">
                <a:latin typeface="Arial" panose="020B0604020202020204" pitchFamily="34" charset="0"/>
                <a:cs typeface="Arial" panose="020B0604020202020204" pitchFamily="34" charset="0"/>
              </a:rPr>
              <a:t>Individuals with type 1 diabetes are at a higher risk of developing heart-related issues, including coronary artery disease, heart attacks, and strokes. This risk is exacerbated by factors such as high blood pressure and cholesterol levels, which can damage blood vessels over time. </a:t>
            </a:r>
          </a:p>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Neuropathy: </a:t>
            </a:r>
            <a:r>
              <a:rPr lang="en-GB" sz="1400" b="1" dirty="0">
                <a:latin typeface="Arial" panose="020B0604020202020204" pitchFamily="34" charset="0"/>
                <a:cs typeface="Arial" panose="020B0604020202020204" pitchFamily="34" charset="0"/>
              </a:rPr>
              <a:t>High blood sugar can damage the nerves, leading to diabetic neuropathy. Symptoms may include tingling, numbness, or pain, particularly in the extremities. This condition can also affect the digestive system and lead to issues such as nausea and constipation. </a:t>
            </a: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Kidney Damage (Nephropathy): </a:t>
            </a:r>
            <a:r>
              <a:rPr lang="en-GB" sz="1400" b="1" dirty="0">
                <a:latin typeface="Arial" panose="020B0604020202020204" pitchFamily="34" charset="0"/>
                <a:cs typeface="Arial" panose="020B0604020202020204" pitchFamily="34" charset="0"/>
              </a:rPr>
              <a:t>The kidneys contain many tiny blood vessels that can be damaged by high blood sugar levels, leading to kidney disease. This can progress to kidney failure if not managed properly. </a:t>
            </a: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Eye Problems: </a:t>
            </a:r>
            <a:r>
              <a:rPr lang="en-GB" sz="1400" b="1" dirty="0">
                <a:latin typeface="Arial" panose="020B0604020202020204" pitchFamily="34" charset="0"/>
                <a:cs typeface="Arial" panose="020B0604020202020204" pitchFamily="34" charset="0"/>
              </a:rPr>
              <a:t>Type 1 diabetes increases the risk of diabetic retinopathy, which can lead to vision loss. Individuals may also be more susceptible to cataracts and glaucoma. Regular eye exams are crucial for early detection and management. </a:t>
            </a:r>
          </a:p>
          <a:p>
            <a:pPr marL="285750" indent="-285750">
              <a:buFont typeface="Arial" panose="020B0604020202020204" pitchFamily="34" charset="0"/>
              <a:buChar char="•"/>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i="1" dirty="0">
                <a:solidFill>
                  <a:schemeClr val="accent1"/>
                </a:solidFill>
                <a:latin typeface="Arial" panose="020B0604020202020204" pitchFamily="34" charset="0"/>
                <a:cs typeface="Arial" panose="020B0604020202020204" pitchFamily="34" charset="0"/>
              </a:rPr>
              <a:t>Thyroid Disorders: </a:t>
            </a:r>
            <a:r>
              <a:rPr lang="en-GB" sz="1400" b="1" dirty="0">
                <a:latin typeface="Arial" panose="020B0604020202020204" pitchFamily="34" charset="0"/>
                <a:cs typeface="Arial" panose="020B0604020202020204" pitchFamily="34" charset="0"/>
              </a:rPr>
              <a:t>There is a higher prevalence of thyroid issues, particularly hypothyroidism, among individuals with type 1 diabetes. This is often due to the autoimmune nature of both conditions.</a:t>
            </a:r>
          </a:p>
        </p:txBody>
      </p:sp>
      <p:pic>
        <p:nvPicPr>
          <p:cNvPr id="78" name="Audio 77">
            <a:hlinkClick r:id="" action="ppaction://media"/>
            <a:extLst>
              <a:ext uri="{FF2B5EF4-FFF2-40B4-BE49-F238E27FC236}">
                <a16:creationId xmlns:a16="http://schemas.microsoft.com/office/drawing/2014/main" id="{BCEFC3E6-E71D-606B-6BBD-35A3AB8925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450868"/>
      </p:ext>
    </p:extLst>
  </p:cSld>
  <p:clrMapOvr>
    <a:masterClrMapping/>
  </p:clrMapOvr>
  <mc:AlternateContent xmlns:mc="http://schemas.openxmlformats.org/markup-compatibility/2006">
    <mc:Choice xmlns:p14="http://schemas.microsoft.com/office/powerpoint/2010/main" Requires="p14">
      <p:transition spd="slow" p14:dur="2000" advTm="110823"/>
    </mc:Choice>
    <mc:Fallback>
      <p:transition spd="slow" advTm="11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D1DE49-C2B9-564F-9B24-F1C3FF56C418}"/>
              </a:ext>
            </a:extLst>
          </p:cNvPr>
          <p:cNvSpPr txBox="1"/>
          <p:nvPr/>
        </p:nvSpPr>
        <p:spPr>
          <a:xfrm>
            <a:off x="284480" y="462280"/>
            <a:ext cx="10586720" cy="2031325"/>
          </a:xfrm>
          <a:prstGeom prst="rect">
            <a:avLst/>
          </a:prstGeom>
          <a:noFill/>
        </p:spPr>
        <p:txBody>
          <a:bodyPr wrap="square" rtlCol="0">
            <a:spAutoFit/>
          </a:bodyPr>
          <a:lstStyle/>
          <a:p>
            <a:r>
              <a:rPr lang="en-GB" sz="1400" b="1" dirty="0">
                <a:solidFill>
                  <a:schemeClr val="accent1"/>
                </a:solidFill>
                <a:latin typeface="Arial" panose="020B0604020202020204" pitchFamily="34" charset="0"/>
                <a:cs typeface="Arial" panose="020B0604020202020204" pitchFamily="34" charset="0"/>
              </a:rPr>
              <a:t>Nerve Damage </a:t>
            </a:r>
            <a:r>
              <a:rPr lang="en-GB" sz="1400" b="1" dirty="0">
                <a:latin typeface="Arial" panose="020B0604020202020204" pitchFamily="34" charset="0"/>
                <a:cs typeface="Arial" panose="020B0604020202020204" pitchFamily="34" charset="0"/>
              </a:rPr>
              <a:t>(Diabetic Neuropathy): High blood sugar can damage nerves throughout the body, leading to symptoms such as numbness, tingling, or pain, particularly in the feet and hands. This can also affect digestion and sexual function. </a:t>
            </a:r>
          </a:p>
          <a:p>
            <a:endParaRPr lang="en-GB" sz="1400" b="1" dirty="0">
              <a:latin typeface="Arial" panose="020B0604020202020204" pitchFamily="34" charset="0"/>
              <a:cs typeface="Arial" panose="020B0604020202020204" pitchFamily="34" charset="0"/>
            </a:endParaRPr>
          </a:p>
          <a:p>
            <a:r>
              <a:rPr lang="en-GB" sz="1400" b="1" dirty="0">
                <a:solidFill>
                  <a:schemeClr val="accent1"/>
                </a:solidFill>
                <a:latin typeface="Arial" panose="020B0604020202020204" pitchFamily="34" charset="0"/>
                <a:cs typeface="Arial" panose="020B0604020202020204" pitchFamily="34" charset="0"/>
              </a:rPr>
              <a:t>Skin and Oral Health Issues: </a:t>
            </a:r>
            <a:r>
              <a:rPr lang="en-GB" sz="1400" b="1" dirty="0">
                <a:latin typeface="Arial" panose="020B0604020202020204" pitchFamily="34" charset="0"/>
                <a:cs typeface="Arial" panose="020B0604020202020204" pitchFamily="34" charset="0"/>
              </a:rPr>
              <a:t>People with diabetes are more susceptible to skin infections and gum disease. High blood sugar levels can impair the body's ability to fight infections, making it crucial to maintain good hygiene and regular dental check-ups. </a:t>
            </a:r>
          </a:p>
          <a:p>
            <a:endParaRPr lang="en-GB" sz="1400" b="1" dirty="0">
              <a:latin typeface="Arial" panose="020B0604020202020204" pitchFamily="34" charset="0"/>
              <a:cs typeface="Arial" panose="020B0604020202020204" pitchFamily="34" charset="0"/>
            </a:endParaRPr>
          </a:p>
          <a:p>
            <a:r>
              <a:rPr lang="en-GB" sz="1400" b="1" dirty="0">
                <a:solidFill>
                  <a:schemeClr val="accent1"/>
                </a:solidFill>
                <a:latin typeface="Arial" panose="020B0604020202020204" pitchFamily="34" charset="0"/>
                <a:cs typeface="Arial" panose="020B0604020202020204" pitchFamily="34" charset="0"/>
              </a:rPr>
              <a:t>Foot Damage: </a:t>
            </a:r>
            <a:r>
              <a:rPr lang="en-GB" sz="1400" b="1" dirty="0">
                <a:latin typeface="Arial" panose="020B0604020202020204" pitchFamily="34" charset="0"/>
                <a:cs typeface="Arial" panose="020B0604020202020204" pitchFamily="34" charset="0"/>
              </a:rPr>
              <a:t>Nerve damage and poor blood flow can lead to foot problems, including infections and ulcers, which may result in amputations if not treated promptly. </a:t>
            </a:r>
          </a:p>
        </p:txBody>
      </p:sp>
      <p:pic>
        <p:nvPicPr>
          <p:cNvPr id="18" name="Audio 17">
            <a:hlinkClick r:id="" action="ppaction://media"/>
            <a:extLst>
              <a:ext uri="{FF2B5EF4-FFF2-40B4-BE49-F238E27FC236}">
                <a16:creationId xmlns:a16="http://schemas.microsoft.com/office/drawing/2014/main" id="{76092259-750A-C8A8-D38A-C8284EFBA6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9388298"/>
      </p:ext>
    </p:extLst>
  </p:cSld>
  <p:clrMapOvr>
    <a:masterClrMapping/>
  </p:clrMapOvr>
  <mc:AlternateContent xmlns:mc="http://schemas.openxmlformats.org/markup-compatibility/2006">
    <mc:Choice xmlns:p14="http://schemas.microsoft.com/office/powerpoint/2010/main" Requires="p14">
      <p:transition spd="slow" p14:dur="2000" advTm="25967"/>
    </mc:Choice>
    <mc:Fallback>
      <p:transition spd="slow" advTm="25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9451-EBA5-9F30-441E-3B98DF67DBDA}"/>
              </a:ext>
            </a:extLst>
          </p:cNvPr>
          <p:cNvSpPr>
            <a:spLocks noGrp="1"/>
          </p:cNvSpPr>
          <p:nvPr>
            <p:ph type="title"/>
          </p:nvPr>
        </p:nvSpPr>
        <p:spPr>
          <a:xfrm>
            <a:off x="688220" y="315687"/>
            <a:ext cx="2403323" cy="533400"/>
          </a:xfrm>
        </p:spPr>
        <p:txBody>
          <a:bodyPr>
            <a:normAutofit/>
          </a:bodyPr>
          <a:lstStyle/>
          <a:p>
            <a:r>
              <a:rPr lang="en-GB" sz="2400" b="1" dirty="0"/>
              <a:t>Reference </a:t>
            </a:r>
          </a:p>
        </p:txBody>
      </p:sp>
      <p:sp>
        <p:nvSpPr>
          <p:cNvPr id="3" name="Content Placeholder 2">
            <a:extLst>
              <a:ext uri="{FF2B5EF4-FFF2-40B4-BE49-F238E27FC236}">
                <a16:creationId xmlns:a16="http://schemas.microsoft.com/office/drawing/2014/main" id="{DBFB299B-422D-4588-3B57-57A76B5EB2E4}"/>
              </a:ext>
            </a:extLst>
          </p:cNvPr>
          <p:cNvSpPr>
            <a:spLocks noGrp="1"/>
          </p:cNvSpPr>
          <p:nvPr>
            <p:ph idx="1"/>
          </p:nvPr>
        </p:nvSpPr>
        <p:spPr>
          <a:xfrm>
            <a:off x="830943" y="1115786"/>
            <a:ext cx="11234057" cy="4931228"/>
          </a:xfrm>
        </p:spPr>
        <p:txBody>
          <a:bodyPr>
            <a:normAutofit fontScale="92500" lnSpcReduction="20000"/>
          </a:bodyPr>
          <a:lstStyle/>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(2019). </a:t>
            </a:r>
            <a:r>
              <a:rPr lang="en-GB" sz="1500" b="1" i="1" dirty="0">
                <a:solidFill>
                  <a:schemeClr val="accent1"/>
                </a:solidFill>
                <a:latin typeface="Arial" panose="020B0604020202020204" pitchFamily="34" charset="0"/>
                <a:cs typeface="Arial" panose="020B0604020202020204" pitchFamily="34" charset="0"/>
              </a:rPr>
              <a:t>Type 1 diabetes</a:t>
            </a:r>
            <a:r>
              <a:rPr lang="en-GB" sz="1500" b="1" dirty="0">
                <a:solidFill>
                  <a:schemeClr val="accent1"/>
                </a:solidFill>
                <a:latin typeface="Arial" panose="020B0604020202020204" pitchFamily="34" charset="0"/>
                <a:cs typeface="Arial" panose="020B0604020202020204" pitchFamily="34" charset="0"/>
              </a:rPr>
              <a:t>. [online] NHS. Available at: https://www.nhs.uk/conditions/type-1-diabetes/.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(2025). </a:t>
            </a:r>
            <a:r>
              <a:rPr lang="en-GB" sz="1500" b="1" i="1" dirty="0">
                <a:solidFill>
                  <a:schemeClr val="accent1"/>
                </a:solidFill>
                <a:latin typeface="Arial" panose="020B0604020202020204" pitchFamily="34" charset="0"/>
                <a:cs typeface="Arial" panose="020B0604020202020204" pitchFamily="34" charset="0"/>
              </a:rPr>
              <a:t>What is type 2 diabetes?</a:t>
            </a:r>
            <a:r>
              <a:rPr lang="en-GB" sz="1500" b="1" dirty="0">
                <a:solidFill>
                  <a:schemeClr val="accent1"/>
                </a:solidFill>
                <a:latin typeface="Arial" panose="020B0604020202020204" pitchFamily="34" charset="0"/>
                <a:cs typeface="Arial" panose="020B0604020202020204" pitchFamily="34" charset="0"/>
              </a:rPr>
              <a:t> [online] NHS. Available at: https://www.nhs.uk/conditions/type-2-diabetes/what-is-type-2-diabetes/.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(2023). </a:t>
            </a:r>
            <a:r>
              <a:rPr lang="en-GB" sz="1500" b="1" i="1" dirty="0">
                <a:solidFill>
                  <a:schemeClr val="accent1"/>
                </a:solidFill>
                <a:latin typeface="Arial" panose="020B0604020202020204" pitchFamily="34" charset="0"/>
                <a:cs typeface="Arial" panose="020B0604020202020204" pitchFamily="34" charset="0"/>
              </a:rPr>
              <a:t>Diabetes</a:t>
            </a:r>
            <a:r>
              <a:rPr lang="en-GB" sz="1500" b="1" dirty="0">
                <a:solidFill>
                  <a:schemeClr val="accent1"/>
                </a:solidFill>
                <a:latin typeface="Arial" panose="020B0604020202020204" pitchFamily="34" charset="0"/>
                <a:cs typeface="Arial" panose="020B0604020202020204" pitchFamily="34" charset="0"/>
              </a:rPr>
              <a:t>. [online] NHS. Available at: https://www.nhs.uk/conditions/diabetes/.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‌National Health Service (2025). </a:t>
            </a:r>
            <a:r>
              <a:rPr lang="en-GB" sz="1500" b="1" i="1" dirty="0">
                <a:solidFill>
                  <a:schemeClr val="accent1"/>
                </a:solidFill>
                <a:latin typeface="Arial" panose="020B0604020202020204" pitchFamily="34" charset="0"/>
                <a:cs typeface="Arial" panose="020B0604020202020204" pitchFamily="34" charset="0"/>
              </a:rPr>
              <a:t>Symptoms - type 2 diabetes</a:t>
            </a:r>
            <a:r>
              <a:rPr lang="en-GB" sz="1500" b="1" dirty="0">
                <a:solidFill>
                  <a:schemeClr val="accent1"/>
                </a:solidFill>
                <a:latin typeface="Arial" panose="020B0604020202020204" pitchFamily="34" charset="0"/>
                <a:cs typeface="Arial" panose="020B0604020202020204" pitchFamily="34" charset="0"/>
              </a:rPr>
              <a:t>. [online] NHS. Available at: https://www.nhs.uk/conditions/type-2-diabetes/symptoms/.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(2023). </a:t>
            </a:r>
            <a:r>
              <a:rPr lang="en-GB" sz="1500" b="1" i="1" dirty="0">
                <a:solidFill>
                  <a:schemeClr val="accent1"/>
                </a:solidFill>
                <a:latin typeface="Arial" panose="020B0604020202020204" pitchFamily="34" charset="0"/>
                <a:cs typeface="Arial" panose="020B0604020202020204" pitchFamily="34" charset="0"/>
              </a:rPr>
              <a:t>What is type 2 diabetes?</a:t>
            </a:r>
            <a:r>
              <a:rPr lang="en-GB" sz="1500" b="1" dirty="0">
                <a:solidFill>
                  <a:schemeClr val="accent1"/>
                </a:solidFill>
                <a:latin typeface="Arial" panose="020B0604020202020204" pitchFamily="34" charset="0"/>
                <a:cs typeface="Arial" panose="020B0604020202020204" pitchFamily="34" charset="0"/>
              </a:rPr>
              <a:t> [online] NHS. Available at: https://www.nhs.uk/conditions/type-2-diabetes/.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(2024). </a:t>
            </a:r>
            <a:r>
              <a:rPr lang="en-GB" sz="1500" b="1" i="1" dirty="0">
                <a:solidFill>
                  <a:schemeClr val="accent1"/>
                </a:solidFill>
                <a:latin typeface="Arial" panose="020B0604020202020204" pitchFamily="34" charset="0"/>
                <a:cs typeface="Arial" panose="020B0604020202020204" pitchFamily="34" charset="0"/>
              </a:rPr>
              <a:t>What is type 1 diabetes?</a:t>
            </a:r>
            <a:r>
              <a:rPr lang="en-GB" sz="1500" b="1" dirty="0">
                <a:solidFill>
                  <a:schemeClr val="accent1"/>
                </a:solidFill>
                <a:latin typeface="Arial" panose="020B0604020202020204" pitchFamily="34" charset="0"/>
                <a:cs typeface="Arial" panose="020B0604020202020204" pitchFamily="34" charset="0"/>
              </a:rPr>
              <a:t> [online] nhs.uk. Available at: https://www.nhs.uk/conditions/type-1-diabetes/what-is-type-1-diabetes/.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NHS (2024). </a:t>
            </a:r>
            <a:r>
              <a:rPr lang="en-GB" sz="1500" b="1" i="1" dirty="0">
                <a:solidFill>
                  <a:schemeClr val="accent1"/>
                </a:solidFill>
                <a:latin typeface="Arial" panose="020B0604020202020204" pitchFamily="34" charset="0"/>
                <a:cs typeface="Arial" panose="020B0604020202020204" pitchFamily="34" charset="0"/>
              </a:rPr>
              <a:t>Symptoms of type 1 diabetes and how it’s diagnosed</a:t>
            </a:r>
            <a:r>
              <a:rPr lang="en-GB" sz="1500" b="1" dirty="0">
                <a:solidFill>
                  <a:schemeClr val="accent1"/>
                </a:solidFill>
                <a:latin typeface="Arial" panose="020B0604020202020204" pitchFamily="34" charset="0"/>
                <a:cs typeface="Arial" panose="020B0604020202020204" pitchFamily="34" charset="0"/>
              </a:rPr>
              <a:t>. [online] nhs.uk. Available at: https://www.nhs.uk/conditions/type-1-diabetes/symptoms/.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‌Amar Singh (2019). </a:t>
            </a:r>
            <a:r>
              <a:rPr lang="en-GB" sz="1500" b="1" i="1" dirty="0">
                <a:solidFill>
                  <a:schemeClr val="accent1"/>
                </a:solidFill>
                <a:latin typeface="Arial" panose="020B0604020202020204" pitchFamily="34" charset="0"/>
                <a:cs typeface="Arial" panose="020B0604020202020204" pitchFamily="34" charset="0"/>
              </a:rPr>
              <a:t>The Endocrine System and Diabetes - Pancreas, Liver &amp; Kidneys</a:t>
            </a:r>
            <a:r>
              <a:rPr lang="en-GB" sz="1500" b="1" dirty="0">
                <a:solidFill>
                  <a:schemeClr val="accent1"/>
                </a:solidFill>
                <a:latin typeface="Arial" panose="020B0604020202020204" pitchFamily="34" charset="0"/>
                <a:cs typeface="Arial" panose="020B0604020202020204" pitchFamily="34" charset="0"/>
              </a:rPr>
              <a:t>. [online] Diabetes.co.uk. Available at: </a:t>
            </a:r>
            <a:r>
              <a:rPr lang="en-GB" sz="1500" b="1"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https://www.diabetes.co.uk/body/endocrine-system.html</a:t>
            </a:r>
            <a:r>
              <a:rPr lang="en-GB" sz="1500" b="1" dirty="0">
                <a:solidFill>
                  <a:schemeClr val="accent1"/>
                </a:solidFill>
                <a:latin typeface="Arial" panose="020B0604020202020204" pitchFamily="34" charset="0"/>
                <a:cs typeface="Arial" panose="020B0604020202020204" pitchFamily="34" charset="0"/>
              </a:rPr>
              <a:t>.</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‌World Health Organization (2024). Diabetes. [online] World Health Organization. Available at: https://www.who.int/news-room/fact-sheets/detail/diabetes.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Diabetes UK (2024). Differences between Type 1 and Type 2 diabetes. [online] Diabetes UK. Available at: https://www.diabetes.org.uk/diabetes-the-basics/differences-between-type-1-and-type-2-diabetes.</a:t>
            </a:r>
          </a:p>
          <a:p>
            <a:pPr>
              <a:buFont typeface="Wingdings" panose="05000000000000000000" pitchFamily="2" charset="2"/>
              <a:buChar char="Ø"/>
            </a:pPr>
            <a:r>
              <a:rPr lang="en-GB" sz="15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pPr>
              <a:buFont typeface="Wingdings" panose="05000000000000000000" pitchFamily="2" charset="2"/>
              <a:buChar char="Ø"/>
            </a:pPr>
            <a:endParaRPr lang="en-GB" sz="1400" dirty="0">
              <a:solidFill>
                <a:schemeClr val="accent1"/>
              </a:solidFill>
            </a:endParaRPr>
          </a:p>
        </p:txBody>
      </p:sp>
      <p:pic>
        <p:nvPicPr>
          <p:cNvPr id="6" name="Audio 5">
            <a:hlinkClick r:id="" action="ppaction://media"/>
            <a:extLst>
              <a:ext uri="{FF2B5EF4-FFF2-40B4-BE49-F238E27FC236}">
                <a16:creationId xmlns:a16="http://schemas.microsoft.com/office/drawing/2014/main" id="{83980B06-03F0-13AC-8DED-C43FDDEA87D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3303478"/>
      </p:ext>
    </p:extLst>
  </p:cSld>
  <p:clrMapOvr>
    <a:masterClrMapping/>
  </p:clrMapOvr>
  <mc:AlternateContent xmlns:mc="http://schemas.openxmlformats.org/markup-compatibility/2006">
    <mc:Choice xmlns:p14="http://schemas.microsoft.com/office/powerpoint/2010/main" Requires="p14">
      <p:transition spd="slow" p14:dur="2000" advTm="12817"/>
    </mc:Choice>
    <mc:Fallback>
      <p:transition spd="slow" advTm="12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4AE2D4-6D5E-50AB-9676-08E44E926A15}"/>
              </a:ext>
            </a:extLst>
          </p:cNvPr>
          <p:cNvSpPr txBox="1"/>
          <p:nvPr/>
        </p:nvSpPr>
        <p:spPr>
          <a:xfrm>
            <a:off x="179614" y="664028"/>
            <a:ext cx="11832772" cy="6709529"/>
          </a:xfrm>
          <a:prstGeom prst="rect">
            <a:avLst/>
          </a:prstGeom>
          <a:noFill/>
        </p:spPr>
        <p:txBody>
          <a:bodyPr wrap="square" rtlCol="0">
            <a:spAutoFit/>
          </a:bodyPr>
          <a:lstStyle/>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Morris, S.Y. (2014). </a:t>
            </a:r>
            <a:r>
              <a:rPr lang="en-GB" sz="1400" b="1" i="1" dirty="0">
                <a:solidFill>
                  <a:schemeClr val="accent1"/>
                </a:solidFill>
                <a:latin typeface="Arial" panose="020B0604020202020204" pitchFamily="34" charset="0"/>
                <a:cs typeface="Arial" panose="020B0604020202020204" pitchFamily="34" charset="0"/>
              </a:rPr>
              <a:t>How Insulin and Glucagon Work</a:t>
            </a:r>
            <a:r>
              <a:rPr lang="en-GB" sz="1400" b="1" dirty="0">
                <a:solidFill>
                  <a:schemeClr val="accent1"/>
                </a:solidFill>
                <a:latin typeface="Arial" panose="020B0604020202020204" pitchFamily="34" charset="0"/>
                <a:cs typeface="Arial" panose="020B0604020202020204" pitchFamily="34" charset="0"/>
              </a:rPr>
              <a:t>. [online] Healthline. Available at: https://www.healthline.com/health/diabetes/insulin-and-glucagon.‌</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National Institute of Diabetes and Digestive and Kidney Diseases (2023). </a:t>
            </a:r>
            <a:r>
              <a:rPr lang="en-GB" sz="1400" b="1" i="1" dirty="0">
                <a:solidFill>
                  <a:schemeClr val="accent1"/>
                </a:solidFill>
                <a:latin typeface="Arial" panose="020B0604020202020204" pitchFamily="34" charset="0"/>
                <a:cs typeface="Arial" panose="020B0604020202020204" pitchFamily="34" charset="0"/>
              </a:rPr>
              <a:t>Healthy Living with Diabetes</a:t>
            </a:r>
            <a:r>
              <a:rPr lang="en-GB" sz="1400" b="1" dirty="0">
                <a:solidFill>
                  <a:schemeClr val="accent1"/>
                </a:solidFill>
                <a:latin typeface="Arial" panose="020B0604020202020204" pitchFamily="34" charset="0"/>
                <a:cs typeface="Arial" panose="020B0604020202020204" pitchFamily="34" charset="0"/>
              </a:rPr>
              <a:t>. [online] National Institute of Diabetes and Digestive and Kidney Diseases. Available at: https://www.niddk.nih.gov/health-information/diabetes/overview/healthy-living-with-diabetes.‌</a:t>
            </a:r>
          </a:p>
          <a:p>
            <a:pPr marL="285750" indent="-285750">
              <a:buFont typeface="Wingdings" panose="05000000000000000000" pitchFamily="2" charset="2"/>
              <a:buChar char="Ø"/>
            </a:pPr>
            <a:endParaRPr lang="en-GB" sz="1400" b="1" dirty="0">
              <a:solidFill>
                <a:schemeClr val="accent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NHS (2024). </a:t>
            </a:r>
            <a:r>
              <a:rPr lang="en-GB" sz="1400" b="1" i="1" dirty="0">
                <a:solidFill>
                  <a:schemeClr val="accent1"/>
                </a:solidFill>
                <a:latin typeface="Arial" panose="020B0604020202020204" pitchFamily="34" charset="0"/>
                <a:cs typeface="Arial" panose="020B0604020202020204" pitchFamily="34" charset="0"/>
              </a:rPr>
              <a:t>Complications of type 1 diabetes</a:t>
            </a:r>
            <a:r>
              <a:rPr lang="en-GB" sz="1400" b="1" dirty="0">
                <a:solidFill>
                  <a:schemeClr val="accent1"/>
                </a:solidFill>
                <a:latin typeface="Arial" panose="020B0604020202020204" pitchFamily="34" charset="0"/>
                <a:cs typeface="Arial" panose="020B0604020202020204" pitchFamily="34" charset="0"/>
              </a:rPr>
              <a:t>. [online] nhs.uk. Available at: </a:t>
            </a:r>
            <a:r>
              <a:rPr lang="en-GB" sz="1400" b="1"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https://www.nhs.uk/conditions/type-1-diabetes/complications/</a:t>
            </a:r>
            <a:r>
              <a:rPr lang="en-GB" sz="1400" b="1" dirty="0">
                <a:solidFill>
                  <a:schemeClr val="accent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Mayo Clinic (2024). </a:t>
            </a:r>
            <a:r>
              <a:rPr lang="en-GB" sz="1400" b="1" i="1" dirty="0">
                <a:solidFill>
                  <a:schemeClr val="accent1"/>
                </a:solidFill>
                <a:latin typeface="Arial" panose="020B0604020202020204" pitchFamily="34" charset="0"/>
                <a:cs typeface="Arial" panose="020B0604020202020204" pitchFamily="34" charset="0"/>
              </a:rPr>
              <a:t>Type 1 Diabetes - Symptoms and Causes</a:t>
            </a:r>
            <a:r>
              <a:rPr lang="en-GB" sz="1400" b="1" dirty="0">
                <a:solidFill>
                  <a:schemeClr val="accent1"/>
                </a:solidFill>
                <a:latin typeface="Arial" panose="020B0604020202020204" pitchFamily="34" charset="0"/>
                <a:cs typeface="Arial" panose="020B0604020202020204" pitchFamily="34" charset="0"/>
              </a:rPr>
              <a:t>. [online] Mayo Clinic. Available at: </a:t>
            </a:r>
            <a:r>
              <a:rPr lang="en-GB" sz="1400" b="1"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https://www.mayoclinic.org/diseases-conditions/type-1-diabetes/symptoms-causes/syc-20353011</a:t>
            </a:r>
            <a:r>
              <a:rPr lang="en-GB" sz="1400" b="1" dirty="0">
                <a:solidFill>
                  <a:schemeClr val="accent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Ø"/>
            </a:pPr>
            <a:r>
              <a:rPr lang="en-GB" sz="1400" b="1" dirty="0" err="1">
                <a:solidFill>
                  <a:schemeClr val="accent1"/>
                </a:solidFill>
                <a:latin typeface="Arial" panose="020B0604020202020204" pitchFamily="34" charset="0"/>
                <a:cs typeface="Arial" panose="020B0604020202020204" pitchFamily="34" charset="0"/>
              </a:rPr>
              <a:t>Piłaciński</a:t>
            </a:r>
            <a:r>
              <a:rPr lang="en-GB" sz="1400" b="1" dirty="0">
                <a:solidFill>
                  <a:schemeClr val="accent1"/>
                </a:solidFill>
                <a:latin typeface="Arial" panose="020B0604020202020204" pitchFamily="34" charset="0"/>
                <a:cs typeface="Arial" panose="020B0604020202020204" pitchFamily="34" charset="0"/>
              </a:rPr>
              <a:t>, S. and </a:t>
            </a:r>
            <a:r>
              <a:rPr lang="en-GB" sz="1400" b="1" dirty="0" err="1">
                <a:solidFill>
                  <a:schemeClr val="accent1"/>
                </a:solidFill>
                <a:latin typeface="Arial" panose="020B0604020202020204" pitchFamily="34" charset="0"/>
                <a:cs typeface="Arial" panose="020B0604020202020204" pitchFamily="34" charset="0"/>
              </a:rPr>
              <a:t>Zozulińska-Ziółkiewicz</a:t>
            </a:r>
            <a:r>
              <a:rPr lang="en-GB" sz="1400" b="1" dirty="0">
                <a:solidFill>
                  <a:schemeClr val="accent1"/>
                </a:solidFill>
                <a:latin typeface="Arial" panose="020B0604020202020204" pitchFamily="34" charset="0"/>
                <a:cs typeface="Arial" panose="020B0604020202020204" pitchFamily="34" charset="0"/>
              </a:rPr>
              <a:t>, D.A. (2014). State of the Art Paper Influence of Lifestyle on the Course of Type 1 Diabetes Mellitus. </a:t>
            </a:r>
            <a:r>
              <a:rPr lang="en-GB" sz="1400" b="1" i="1" dirty="0">
                <a:solidFill>
                  <a:schemeClr val="accent1"/>
                </a:solidFill>
                <a:latin typeface="Arial" panose="020B0604020202020204" pitchFamily="34" charset="0"/>
                <a:cs typeface="Arial" panose="020B0604020202020204" pitchFamily="34" charset="0"/>
              </a:rPr>
              <a:t>Archives of Medical Science</a:t>
            </a:r>
            <a:r>
              <a:rPr lang="en-GB" sz="1400" b="1" dirty="0">
                <a:solidFill>
                  <a:schemeClr val="accent1"/>
                </a:solidFill>
                <a:latin typeface="Arial" panose="020B0604020202020204" pitchFamily="34" charset="0"/>
                <a:cs typeface="Arial" panose="020B0604020202020204" pitchFamily="34" charset="0"/>
              </a:rPr>
              <a:t>, [online] 1(1), pp.124–134. </a:t>
            </a:r>
            <a:r>
              <a:rPr lang="en-GB" sz="1400" b="1" dirty="0" err="1">
                <a:solidFill>
                  <a:schemeClr val="accent1"/>
                </a:solidFill>
                <a:latin typeface="Arial" panose="020B0604020202020204" pitchFamily="34" charset="0"/>
                <a:cs typeface="Arial" panose="020B0604020202020204" pitchFamily="34" charset="0"/>
              </a:rPr>
              <a:t>doi:https</a:t>
            </a:r>
            <a:r>
              <a:rPr lang="en-GB" sz="1400" b="1" dirty="0">
                <a:solidFill>
                  <a:schemeClr val="accent1"/>
                </a:solidFill>
                <a:latin typeface="Arial" panose="020B0604020202020204" pitchFamily="34" charset="0"/>
                <a:cs typeface="Arial" panose="020B0604020202020204" pitchFamily="34" charset="0"/>
              </a:rPr>
              <a:t>://doi.org/10.5114/aoms.2014.40739.</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Khatri, M. (2022). </a:t>
            </a:r>
            <a:r>
              <a:rPr lang="en-GB" sz="1400" b="1" i="1" dirty="0">
                <a:solidFill>
                  <a:schemeClr val="accent1"/>
                </a:solidFill>
                <a:latin typeface="Arial" panose="020B0604020202020204" pitchFamily="34" charset="0"/>
                <a:cs typeface="Arial" panose="020B0604020202020204" pitchFamily="34" charset="0"/>
              </a:rPr>
              <a:t>Learn About Diabetes Complications</a:t>
            </a:r>
            <a:r>
              <a:rPr lang="en-GB" sz="1400" b="1" dirty="0">
                <a:solidFill>
                  <a:schemeClr val="accent1"/>
                </a:solidFill>
                <a:latin typeface="Arial" panose="020B0604020202020204" pitchFamily="34" charset="0"/>
                <a:cs typeface="Arial" panose="020B0604020202020204" pitchFamily="34" charset="0"/>
              </a:rPr>
              <a:t>. [online] WebMD. Available at: </a:t>
            </a:r>
            <a:r>
              <a:rPr lang="en-GB" sz="1400" b="1"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https://www.webmd.com/diabetes/diabetes-complications</a:t>
            </a:r>
            <a:r>
              <a:rPr lang="en-GB" sz="1400" b="1" dirty="0">
                <a:solidFill>
                  <a:schemeClr val="accent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BBC bitesize (2019). </a:t>
            </a:r>
            <a:r>
              <a:rPr lang="en-GB" sz="1400" b="1" i="1" dirty="0">
                <a:solidFill>
                  <a:schemeClr val="accent1"/>
                </a:solidFill>
                <a:latin typeface="Arial" panose="020B0604020202020204" pitchFamily="34" charset="0"/>
                <a:cs typeface="Arial" panose="020B0604020202020204" pitchFamily="34" charset="0"/>
              </a:rPr>
              <a:t>Coordination and control - The human endocrine system - Edexcel - Revision 7 - GCSE Biology (Single Science) - BBC Bitesize</a:t>
            </a:r>
            <a:r>
              <a:rPr lang="en-GB" sz="1400" b="1" dirty="0">
                <a:solidFill>
                  <a:schemeClr val="accent1"/>
                </a:solidFill>
                <a:latin typeface="Arial" panose="020B0604020202020204" pitchFamily="34" charset="0"/>
                <a:cs typeface="Arial" panose="020B0604020202020204" pitchFamily="34" charset="0"/>
              </a:rPr>
              <a:t>. [online] BBC. Available at: https://www.bbc.co.uk/bitesize/guides/z3gxb82/revision/7.</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Fiveable.me. (2025). Diabetes mellitus Definition - Anatomy and Physiology II Key Term | </a:t>
            </a:r>
            <a:r>
              <a:rPr lang="en-GB" sz="1400" b="1" dirty="0" err="1">
                <a:solidFill>
                  <a:schemeClr val="accent1"/>
                </a:solidFill>
                <a:latin typeface="Arial" panose="020B0604020202020204" pitchFamily="34" charset="0"/>
                <a:cs typeface="Arial" panose="020B0604020202020204" pitchFamily="34" charset="0"/>
              </a:rPr>
              <a:t>Fiveable</a:t>
            </a:r>
            <a:r>
              <a:rPr lang="en-GB" sz="1400" b="1" dirty="0">
                <a:solidFill>
                  <a:schemeClr val="accent1"/>
                </a:solidFill>
                <a:latin typeface="Arial" panose="020B0604020202020204" pitchFamily="34" charset="0"/>
                <a:cs typeface="Arial" panose="020B0604020202020204" pitchFamily="34" charset="0"/>
              </a:rPr>
              <a:t>. [online] Available at: https://fiveable.me/key-terms/anatomy-physiology-ii/diabetes-mellitus [Accessed 6 Dec. 2025].</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 Bottaro, A. (2021). How Are Your Body Organs Affected by Diabetes? [online] </a:t>
            </a:r>
            <a:r>
              <a:rPr lang="en-GB" sz="1400" b="1" dirty="0" err="1">
                <a:solidFill>
                  <a:schemeClr val="accent1"/>
                </a:solidFill>
                <a:latin typeface="Arial" panose="020B0604020202020204" pitchFamily="34" charset="0"/>
                <a:cs typeface="Arial" panose="020B0604020202020204" pitchFamily="34" charset="0"/>
              </a:rPr>
              <a:t>Verywell</a:t>
            </a:r>
            <a:r>
              <a:rPr lang="en-GB" sz="1400" b="1" dirty="0">
                <a:solidFill>
                  <a:schemeClr val="accent1"/>
                </a:solidFill>
                <a:latin typeface="Arial" panose="020B0604020202020204" pitchFamily="34" charset="0"/>
                <a:cs typeface="Arial" panose="020B0604020202020204" pitchFamily="34" charset="0"/>
              </a:rPr>
              <a:t> Health. Available at: https://www.verywellhealth.com/organs-affected-by-diabetes-5118060.</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 admin (2017). </a:t>
            </a:r>
            <a:r>
              <a:rPr lang="en-GB" sz="1400" b="1" dirty="0" err="1">
                <a:solidFill>
                  <a:schemeClr val="accent1"/>
                </a:solidFill>
                <a:latin typeface="Arial" panose="020B0604020202020204" pitchFamily="34" charset="0"/>
                <a:cs typeface="Arial" panose="020B0604020202020204" pitchFamily="34" charset="0"/>
              </a:rPr>
              <a:t>Qtern</a:t>
            </a:r>
            <a:r>
              <a:rPr lang="en-GB" sz="1400" b="1" dirty="0">
                <a:solidFill>
                  <a:schemeClr val="accent1"/>
                </a:solidFill>
                <a:latin typeface="Arial" panose="020B0604020202020204" pitchFamily="34" charset="0"/>
                <a:cs typeface="Arial" panose="020B0604020202020204" pitchFamily="34" charset="0"/>
              </a:rPr>
              <a:t> (dapagliflozin and </a:t>
            </a:r>
            <a:r>
              <a:rPr lang="en-GB" sz="1400" b="1" dirty="0" err="1">
                <a:solidFill>
                  <a:schemeClr val="accent1"/>
                </a:solidFill>
                <a:latin typeface="Arial" panose="020B0604020202020204" pitchFamily="34" charset="0"/>
                <a:cs typeface="Arial" panose="020B0604020202020204" pitchFamily="34" charset="0"/>
              </a:rPr>
              <a:t>saxagliptin</a:t>
            </a:r>
            <a:r>
              <a:rPr lang="en-GB" sz="1400" b="1" dirty="0">
                <a:solidFill>
                  <a:schemeClr val="accent1"/>
                </a:solidFill>
                <a:latin typeface="Arial" panose="020B0604020202020204" pitchFamily="34" charset="0"/>
                <a:cs typeface="Arial" panose="020B0604020202020204" pitchFamily="34" charset="0"/>
              </a:rPr>
              <a:t>) for the Treatment of Type 2 Diabetes. [online] Clinical Trials Arena. Available at: https://www.clinicaltrialsarena.com/projects/qtern-dapagliflozin-and-saxagliptin-for-the-treatment-of-type-2-diabetes/.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(2024). Differences between Type 1 and Type 2 diabetes. [online] Diabetes UK. Available at: https://www.diabetes.org.uk/diabetes-the-basics/differences-between-type-1-and-type-2-diabetes.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pPr marL="285750" indent="-285750">
              <a:buFont typeface="Wingdings" panose="05000000000000000000" pitchFamily="2" charset="2"/>
              <a:buChar char="Ø"/>
            </a:pPr>
            <a:endParaRPr lang="en-GB" sz="1200" dirty="0">
              <a:solidFill>
                <a:schemeClr val="accent1"/>
              </a:solidFill>
            </a:endParaRPr>
          </a:p>
          <a:p>
            <a:endParaRPr lang="en-GB" sz="1200" dirty="0">
              <a:solidFill>
                <a:schemeClr val="accent1"/>
              </a:solidFill>
            </a:endParaRPr>
          </a:p>
          <a:p>
            <a:pPr marL="285750" indent="-285750">
              <a:buFont typeface="Arial" panose="020B0604020202020204" pitchFamily="34" charset="0"/>
              <a:buChar char="•"/>
            </a:pPr>
            <a:endParaRPr lang="en-GB" sz="1200" dirty="0">
              <a:solidFill>
                <a:schemeClr val="accent1"/>
              </a:solidFill>
            </a:endParaRPr>
          </a:p>
          <a:p>
            <a:r>
              <a:rPr lang="en-GB" sz="1200" dirty="0">
                <a:solidFill>
                  <a:schemeClr val="accent1"/>
                </a:solidFill>
              </a:rPr>
              <a:t>‌</a:t>
            </a:r>
          </a:p>
          <a:p>
            <a:pPr marL="285750" indent="-285750">
              <a:buFont typeface="Wingdings" panose="05000000000000000000" pitchFamily="2" charset="2"/>
              <a:buChar char="Ø"/>
            </a:pPr>
            <a:endParaRPr lang="en-GB" dirty="0">
              <a:solidFill>
                <a:schemeClr val="accent1"/>
              </a:solidFill>
            </a:endParaRPr>
          </a:p>
        </p:txBody>
      </p:sp>
    </p:spTree>
    <p:extLst>
      <p:ext uri="{BB962C8B-B14F-4D97-AF65-F5344CB8AC3E}">
        <p14:creationId xmlns:p14="http://schemas.microsoft.com/office/powerpoint/2010/main" val="695167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C3CB09-A38E-CBB2-A7B8-DD20393A0AB2}"/>
              </a:ext>
            </a:extLst>
          </p:cNvPr>
          <p:cNvSpPr txBox="1"/>
          <p:nvPr/>
        </p:nvSpPr>
        <p:spPr>
          <a:xfrm>
            <a:off x="87086" y="948705"/>
            <a:ext cx="11789229" cy="4339650"/>
          </a:xfrm>
          <a:prstGeom prst="rect">
            <a:avLst/>
          </a:prstGeom>
          <a:noFill/>
        </p:spPr>
        <p:txBody>
          <a:bodyPr wrap="square" rtlCol="0">
            <a:spAutoFit/>
          </a:bodyPr>
          <a:lstStyle/>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Fiveable.me. (2025). </a:t>
            </a:r>
            <a:r>
              <a:rPr lang="en-GB" sz="1400" b="1" i="1" dirty="0">
                <a:solidFill>
                  <a:schemeClr val="accent1"/>
                </a:solidFill>
                <a:latin typeface="Arial" panose="020B0604020202020204" pitchFamily="34" charset="0"/>
                <a:cs typeface="Arial" panose="020B0604020202020204" pitchFamily="34" charset="0"/>
              </a:rPr>
              <a:t>Diabetes mellitus Definition - Anatomy and Physiology II Key Term | </a:t>
            </a:r>
            <a:r>
              <a:rPr lang="en-GB" sz="1400" b="1" i="1" dirty="0" err="1">
                <a:solidFill>
                  <a:schemeClr val="accent1"/>
                </a:solidFill>
                <a:latin typeface="Arial" panose="020B0604020202020204" pitchFamily="34" charset="0"/>
                <a:cs typeface="Arial" panose="020B0604020202020204" pitchFamily="34" charset="0"/>
              </a:rPr>
              <a:t>Fiveable</a:t>
            </a:r>
            <a:r>
              <a:rPr lang="en-GB" sz="1400" b="1" dirty="0">
                <a:solidFill>
                  <a:schemeClr val="accent1"/>
                </a:solidFill>
                <a:latin typeface="Arial" panose="020B0604020202020204" pitchFamily="34" charset="0"/>
                <a:cs typeface="Arial" panose="020B0604020202020204" pitchFamily="34" charset="0"/>
              </a:rPr>
              <a:t>. [online] Available at: https://fiveable.me/key-terms/anatomy-physiology-ii/diabetes-mellitus [Accessed 6 Dec. 2025].</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 Bottaro, A. (2021). </a:t>
            </a:r>
            <a:r>
              <a:rPr lang="en-GB" sz="1400" b="1" i="1" dirty="0">
                <a:solidFill>
                  <a:schemeClr val="accent1"/>
                </a:solidFill>
                <a:latin typeface="Arial" panose="020B0604020202020204" pitchFamily="34" charset="0"/>
                <a:cs typeface="Arial" panose="020B0604020202020204" pitchFamily="34" charset="0"/>
              </a:rPr>
              <a:t>How Are Your Body Organs Affected by Diabetes?</a:t>
            </a:r>
            <a:r>
              <a:rPr lang="en-GB" sz="1400" b="1" dirty="0">
                <a:solidFill>
                  <a:schemeClr val="accent1"/>
                </a:solidFill>
                <a:latin typeface="Arial" panose="020B0604020202020204" pitchFamily="34" charset="0"/>
                <a:cs typeface="Arial" panose="020B0604020202020204" pitchFamily="34" charset="0"/>
              </a:rPr>
              <a:t> [online] </a:t>
            </a:r>
            <a:r>
              <a:rPr lang="en-GB" sz="1400" b="1" dirty="0" err="1">
                <a:solidFill>
                  <a:schemeClr val="accent1"/>
                </a:solidFill>
                <a:latin typeface="Arial" panose="020B0604020202020204" pitchFamily="34" charset="0"/>
                <a:cs typeface="Arial" panose="020B0604020202020204" pitchFamily="34" charset="0"/>
              </a:rPr>
              <a:t>Verywell</a:t>
            </a:r>
            <a:r>
              <a:rPr lang="en-GB" sz="1400" b="1" dirty="0">
                <a:solidFill>
                  <a:schemeClr val="accent1"/>
                </a:solidFill>
                <a:latin typeface="Arial" panose="020B0604020202020204" pitchFamily="34" charset="0"/>
                <a:cs typeface="Arial" panose="020B0604020202020204" pitchFamily="34" charset="0"/>
              </a:rPr>
              <a:t> Health. Available at: </a:t>
            </a:r>
            <a:r>
              <a:rPr lang="en-GB" sz="1400" b="1"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https://www.verywellhealth.com/organs-affected-by-diabetes-5118060</a:t>
            </a:r>
            <a:r>
              <a:rPr lang="en-GB" sz="1400" b="1" dirty="0">
                <a:solidFill>
                  <a:schemeClr val="accent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 admin (2017). </a:t>
            </a:r>
            <a:r>
              <a:rPr lang="en-GB" sz="1400" b="1" i="1" dirty="0" err="1">
                <a:solidFill>
                  <a:schemeClr val="accent1"/>
                </a:solidFill>
                <a:latin typeface="Arial" panose="020B0604020202020204" pitchFamily="34" charset="0"/>
                <a:cs typeface="Arial" panose="020B0604020202020204" pitchFamily="34" charset="0"/>
              </a:rPr>
              <a:t>Qtern</a:t>
            </a:r>
            <a:r>
              <a:rPr lang="en-GB" sz="1400" b="1" i="1" dirty="0">
                <a:solidFill>
                  <a:schemeClr val="accent1"/>
                </a:solidFill>
                <a:latin typeface="Arial" panose="020B0604020202020204" pitchFamily="34" charset="0"/>
                <a:cs typeface="Arial" panose="020B0604020202020204" pitchFamily="34" charset="0"/>
              </a:rPr>
              <a:t> (dapagliflozin and </a:t>
            </a:r>
            <a:r>
              <a:rPr lang="en-GB" sz="1400" b="1" i="1" dirty="0" err="1">
                <a:solidFill>
                  <a:schemeClr val="accent1"/>
                </a:solidFill>
                <a:latin typeface="Arial" panose="020B0604020202020204" pitchFamily="34" charset="0"/>
                <a:cs typeface="Arial" panose="020B0604020202020204" pitchFamily="34" charset="0"/>
              </a:rPr>
              <a:t>saxagliptin</a:t>
            </a:r>
            <a:r>
              <a:rPr lang="en-GB" sz="1400" b="1" i="1" dirty="0">
                <a:solidFill>
                  <a:schemeClr val="accent1"/>
                </a:solidFill>
                <a:latin typeface="Arial" panose="020B0604020202020204" pitchFamily="34" charset="0"/>
                <a:cs typeface="Arial" panose="020B0604020202020204" pitchFamily="34" charset="0"/>
              </a:rPr>
              <a:t>) for the Treatment of Type 2 Diabetes</a:t>
            </a:r>
            <a:r>
              <a:rPr lang="en-GB" sz="1400" b="1" dirty="0">
                <a:solidFill>
                  <a:schemeClr val="accent1"/>
                </a:solidFill>
                <a:latin typeface="Arial" panose="020B0604020202020204" pitchFamily="34" charset="0"/>
                <a:cs typeface="Arial" panose="020B0604020202020204" pitchFamily="34" charset="0"/>
              </a:rPr>
              <a:t>. [online] Clinical Trials Arena. Available at: https://www.clinicaltrialsarena.com/projects/qtern-dapagliflozin-and-saxagliptin-for-the-treatment-of-type-2-diabetes/.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Ø"/>
            </a:pPr>
            <a:endParaRPr lang="en-GB" sz="1400" b="1" dirty="0">
              <a:solidFill>
                <a:schemeClr val="accent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(2024). Differences between Type 1 and Type 2 diabetes. [online] Diabetes UK. Available at: https://www.diabetes.org.uk/diabetes-the-basics/differences-between-type-1-and-type-2-diabetes.</a:t>
            </a:r>
          </a:p>
          <a:p>
            <a:pPr marL="285750" indent="-285750">
              <a:buFont typeface="Wingdings" panose="05000000000000000000" pitchFamily="2" charset="2"/>
              <a:buChar char="Ø"/>
            </a:pPr>
            <a:r>
              <a:rPr lang="en-GB" sz="1400" b="1" dirty="0">
                <a:solidFill>
                  <a:schemeClr val="accent1"/>
                </a:solidFill>
                <a:latin typeface="Arial" panose="020B0604020202020204" pitchFamily="34" charset="0"/>
                <a:cs typeface="Arial" panose="020B0604020202020204" pitchFamily="34" charset="0"/>
              </a:rPr>
              <a:t>‌Diabetes UK (2017). Diabetes: the basics. [online] Diabetes UK. Available at: https://www.diabetes.org.uk/about-diabetes.</a:t>
            </a:r>
          </a:p>
          <a:p>
            <a:endParaRPr lang="en-GB" dirty="0">
              <a:solidFill>
                <a:schemeClr val="accent1"/>
              </a:solidFill>
            </a:endParaRPr>
          </a:p>
          <a:p>
            <a:pPr marL="285750" indent="-285750">
              <a:buFont typeface="Arial" panose="020B0604020202020204" pitchFamily="34" charset="0"/>
              <a:buChar char="•"/>
            </a:pPr>
            <a:endParaRPr lang="en-GB" dirty="0"/>
          </a:p>
          <a:p>
            <a:endParaRPr lang="en-GB" dirty="0"/>
          </a:p>
          <a:p>
            <a:r>
              <a:rPr lang="en-GB" dirty="0"/>
              <a:t>‌</a:t>
            </a:r>
            <a:endParaRPr lang="en-GB" dirty="0">
              <a:solidFill>
                <a:schemeClr val="accent1"/>
              </a:solidFill>
              <a:hlinkClick r:id="rId3"/>
            </a:endParaRPr>
          </a:p>
          <a:p>
            <a:endParaRPr lang="en-GB" dirty="0">
              <a:solidFill>
                <a:schemeClr val="accent1"/>
              </a:solidFill>
            </a:endParaRPr>
          </a:p>
          <a:p>
            <a:pPr marL="285750" indent="-285750">
              <a:buFont typeface="Wingdings" panose="05000000000000000000" pitchFamily="2" charset="2"/>
              <a:buChar char="Ø"/>
            </a:pPr>
            <a:endParaRPr lang="en-GB" dirty="0">
              <a:solidFill>
                <a:schemeClr val="accent1"/>
              </a:solidFill>
            </a:endParaRPr>
          </a:p>
        </p:txBody>
      </p:sp>
    </p:spTree>
    <p:extLst>
      <p:ext uri="{BB962C8B-B14F-4D97-AF65-F5344CB8AC3E}">
        <p14:creationId xmlns:p14="http://schemas.microsoft.com/office/powerpoint/2010/main" val="30324263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b6fe6d7e0250c874ba2578d2f1a7888d">
  <xsd:schema xmlns:xsd="http://www.w3.org/2001/XMLSchema" xmlns:xs="http://www.w3.org/2001/XMLSchema" xmlns:p="http://schemas.microsoft.com/office/2006/metadata/properties" xmlns:ns3="0085e1a2-9cbf-4b92-866b-21f3c89040b6" targetNamespace="http://schemas.microsoft.com/office/2006/metadata/properties" ma:root="true" ma:fieldsID="c8425d1131e8312c66fcfe25882b8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17A224-F8E4-4E0C-B522-91FD508BB0A3}">
  <ds:schemaRefs>
    <ds:schemaRef ds:uri="http://schemas.microsoft.com/sharepoint/v3/contenttype/forms"/>
  </ds:schemaRefs>
</ds:datastoreItem>
</file>

<file path=customXml/itemProps2.xml><?xml version="1.0" encoding="utf-8"?>
<ds:datastoreItem xmlns:ds="http://schemas.openxmlformats.org/officeDocument/2006/customXml" ds:itemID="{7C6D02F6-2949-4E09-92D4-95CE3435E613}">
  <ds:schemaRefs>
    <ds:schemaRef ds:uri="http://purl.org/dc/dcmitype/"/>
    <ds:schemaRef ds:uri="http://schemas.openxmlformats.org/package/2006/metadata/core-properties"/>
    <ds:schemaRef ds:uri="http://schemas.microsoft.com/office/2006/metadata/properties"/>
    <ds:schemaRef ds:uri="http://schemas.microsoft.com/office/infopath/2007/PartnerControls"/>
    <ds:schemaRef ds:uri="http://schemas.microsoft.com/office/2006/documentManagement/types"/>
    <ds:schemaRef ds:uri="http://purl.org/dc/terms/"/>
    <ds:schemaRef ds:uri="0085e1a2-9cbf-4b92-866b-21f3c89040b6"/>
    <ds:schemaRef ds:uri="http://www.w3.org/XML/1998/namespace"/>
    <ds:schemaRef ds:uri="http://purl.org/dc/elements/1.1/"/>
  </ds:schemaRefs>
</ds:datastoreItem>
</file>

<file path=customXml/itemProps3.xml><?xml version="1.0" encoding="utf-8"?>
<ds:datastoreItem xmlns:ds="http://schemas.openxmlformats.org/officeDocument/2006/customXml" ds:itemID="{1F1119AC-BDCC-4C5C-AAF9-E59BF6547C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3055</Words>
  <Application>Microsoft Office PowerPoint</Application>
  <PresentationFormat>Widescreen</PresentationFormat>
  <Paragraphs>167</Paragraphs>
  <Slides>16</Slides>
  <Notes>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Trebuchet MS</vt:lpstr>
      <vt:lpstr>Wingdings</vt:lpstr>
      <vt:lpstr>Wingdings 3</vt:lpstr>
      <vt:lpstr>Facet</vt:lpstr>
      <vt:lpstr>Taniya Khanam  2332329                   Taniya Khanam   2332329   BMHP5023  Introduction to Physiology      </vt:lpstr>
      <vt:lpstr>Content Page</vt:lpstr>
      <vt:lpstr>PowerPoint Presentation</vt:lpstr>
      <vt:lpstr>PowerPoint Presentation</vt:lpstr>
      <vt:lpstr>PowerPoint Presentation</vt:lpstr>
      <vt:lpstr>PowerPoint Presentation</vt:lpstr>
      <vt:lpstr>Terminology </vt:lpstr>
      <vt:lpstr>PowerPoint Presentation</vt:lpstr>
      <vt:lpstr>PowerPoint Presentation</vt:lpstr>
      <vt:lpstr>PowerPoint Presentation</vt:lpstr>
      <vt:lpstr>PowerPoint Presentation</vt:lpstr>
      <vt:lpstr>PowerPoint Presentation</vt:lpstr>
      <vt:lpstr>PowerPoint Presentation</vt:lpstr>
      <vt:lpstr>Reference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Taniya Khanam (2332329)</dc:creator>
  <cp:lastModifiedBy>Taniya Khanam (2332329)</cp:lastModifiedBy>
  <cp:revision>1</cp:revision>
  <dcterms:created xsi:type="dcterms:W3CDTF">2025-11-11T09:45:17Z</dcterms:created>
  <dcterms:modified xsi:type="dcterms:W3CDTF">2025-12-08T09:58:10Z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