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25" autoAdjust="0"/>
    <p:restoredTop sz="94660"/>
  </p:normalViewPr>
  <p:slideViewPr>
    <p:cSldViewPr snapToGrid="0">
      <p:cViewPr varScale="1">
        <p:scale>
          <a:sx n="82" d="100"/>
          <a:sy n="82" d="100"/>
        </p:scale>
        <p:origin x="581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9280E9-16DE-4B2B-AB49-812C51561FC6}" type="datetimeFigureOut">
              <a:rPr lang="en-US" smtClean="0"/>
              <a:t>10/14/2026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D0134D-773F-49E0-A51E-F48E6B4529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79479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9280E9-16DE-4B2B-AB49-812C51561FC6}" type="datetimeFigureOut">
              <a:rPr lang="en-US" smtClean="0"/>
              <a:t>10/14/2026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D0134D-773F-49E0-A51E-F48E6B4529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27839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9280E9-16DE-4B2B-AB49-812C51561FC6}" type="datetimeFigureOut">
              <a:rPr lang="en-US" smtClean="0"/>
              <a:t>10/14/2026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D0134D-773F-49E0-A51E-F48E6B4529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22032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9280E9-16DE-4B2B-AB49-812C51561FC6}" type="datetimeFigureOut">
              <a:rPr lang="en-US" smtClean="0"/>
              <a:t>10/14/2026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D0134D-773F-49E0-A51E-F48E6B4529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63410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9280E9-16DE-4B2B-AB49-812C51561FC6}" type="datetimeFigureOut">
              <a:rPr lang="en-US" smtClean="0"/>
              <a:t>10/14/2026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D0134D-773F-49E0-A51E-F48E6B4529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69049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9280E9-16DE-4B2B-AB49-812C51561FC6}" type="datetimeFigureOut">
              <a:rPr lang="en-US" smtClean="0"/>
              <a:t>10/14/2026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D0134D-773F-49E0-A51E-F48E6B4529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28867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9280E9-16DE-4B2B-AB49-812C51561FC6}" type="datetimeFigureOut">
              <a:rPr lang="en-US" smtClean="0"/>
              <a:t>10/14/2026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D0134D-773F-49E0-A51E-F48E6B4529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99007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9280E9-16DE-4B2B-AB49-812C51561FC6}" type="datetimeFigureOut">
              <a:rPr lang="en-US" smtClean="0"/>
              <a:t>10/14/2026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D0134D-773F-49E0-A51E-F48E6B4529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67740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9280E9-16DE-4B2B-AB49-812C51561FC6}" type="datetimeFigureOut">
              <a:rPr lang="en-US" smtClean="0"/>
              <a:t>10/14/2026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D0134D-773F-49E0-A51E-F48E6B4529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69519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9280E9-16DE-4B2B-AB49-812C51561FC6}" type="datetimeFigureOut">
              <a:rPr lang="en-US" smtClean="0"/>
              <a:t>10/14/2026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D0134D-773F-49E0-A51E-F48E6B4529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81395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9280E9-16DE-4B2B-AB49-812C51561FC6}" type="datetimeFigureOut">
              <a:rPr lang="en-US" smtClean="0"/>
              <a:t>10/14/2026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D0134D-773F-49E0-A51E-F48E6B4529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6364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9280E9-16DE-4B2B-AB49-812C51561FC6}" type="datetimeFigureOut">
              <a:rPr lang="en-US" smtClean="0"/>
              <a:t>10/14/2026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9D0134D-773F-49E0-A51E-F48E6B4529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06465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mc.org.uk/globalassets/sitedocuments/data-reports/march-2025/annual-data-report-march-2025.pdf" TargetMode="External"/><Relationship Id="rId2" Type="http://schemas.openxmlformats.org/officeDocument/2006/relationships/hyperlink" Target="https://www.globelocums.co.uk/jobs/vac-119417/locum-mental-health-job-in-chelmsford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doi.org/10.1186/s41077-022-00217-0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6640864" cy="2387600"/>
          </a:xfrm>
          <a:solidFill>
            <a:schemeClr val="accent6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Personal SWOT for a Mental Health Nursing Career (UK)</a:t>
            </a:r>
            <a:b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Task 1: Individual Presentation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6640864" cy="1655762"/>
          </a:xfrm>
          <a:solidFill>
            <a:schemeClr val="accent4">
              <a:lumMod val="20000"/>
              <a:lumOff val="80000"/>
            </a:schemeClr>
          </a:solidFill>
        </p:spPr>
        <p:txBody>
          <a:bodyPr>
            <a:normAutofit fontScale="92500" lnSpcReduction="20000"/>
          </a:bodyPr>
          <a:lstStyle/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Module: Professional Development within Health and Social Care </a:t>
            </a:r>
          </a:p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Module code: LCHS4009 </a:t>
            </a:r>
          </a:p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Student name: Karen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iqbal</a:t>
            </a: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Student </a:t>
            </a:r>
            <a:r>
              <a:rPr lang="en-US" b="1">
                <a:latin typeface="Arial" panose="020B0604020202020204" pitchFamily="34" charset="0"/>
                <a:cs typeface="Arial" panose="020B0604020202020204" pitchFamily="34" charset="0"/>
              </a:rPr>
              <a:t>ID:2525295</a:t>
            </a: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77557" y="963613"/>
            <a:ext cx="3159013" cy="5276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936333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548" y="98089"/>
            <a:ext cx="11882479" cy="468354"/>
          </a:xfrm>
          <a:solidFill>
            <a:schemeClr val="accent4"/>
          </a:solidFill>
        </p:spPr>
        <p:txBody>
          <a:bodyPr>
            <a:normAutofit/>
          </a:bodyPr>
          <a:lstStyle/>
          <a:p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Why mental health nursing, and the advert I chose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310" y="1251091"/>
            <a:ext cx="6897786" cy="2892032"/>
          </a:xfrm>
          <a:solidFill>
            <a:schemeClr val="bg1"/>
          </a:solidFill>
        </p:spPr>
        <p:txBody>
          <a:bodyPr>
            <a:normAutofit/>
          </a:bodyPr>
          <a:lstStyle/>
          <a:p>
            <a:pPr algn="just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It is my aim to be a Registered Mental Health Nurse (RMN), helping mentally ill people with compassion and research-based approach.</a:t>
            </a:r>
          </a:p>
          <a:p>
            <a:pPr algn="just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Live job advert: Locum Mental Health RMN, Band 5, Chelmsford, Permanent (Globe Locums, 2026).</a:t>
            </a:r>
          </a:p>
          <a:p>
            <a:pPr algn="just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Salary: up to £25/hour, up to £28/hour at night and Saturdays, up to £33/hour Sundays and bank holidays (Globe Locums, 2026).</a:t>
            </a:r>
          </a:p>
          <a:p>
            <a:pPr algn="just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Qualifications: 2 years’ post-graduate experience, NMC PIN number, DBS check and fully compliant (Globe Locums, 2026).</a:t>
            </a:r>
          </a:p>
          <a:p>
            <a:pPr algn="just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This advert forms the foundation for my future goal and I am comparing myself to it truthfully.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74144" y="975089"/>
            <a:ext cx="4523449" cy="57170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654060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456" y="0"/>
            <a:ext cx="11777283" cy="655455"/>
          </a:xfrm>
        </p:spPr>
        <p:txBody>
          <a:bodyPr>
            <a:normAutofit/>
          </a:bodyPr>
          <a:lstStyle/>
          <a:p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Personal SWOT analysis — Mental Health Nurse (RMN)</a:t>
            </a:r>
          </a:p>
        </p:txBody>
      </p:sp>
      <p:graphicFrame>
        <p:nvGraphicFramePr>
          <p:cNvPr id="7" name="Content Placeholder 6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55687149"/>
              </p:ext>
            </p:extLst>
          </p:nvPr>
        </p:nvGraphicFramePr>
        <p:xfrm>
          <a:off x="307498" y="938676"/>
          <a:ext cx="11539240" cy="5629378"/>
        </p:xfrm>
        <a:graphic>
          <a:graphicData uri="http://schemas.openxmlformats.org/drawingml/2006/table">
            <a:tbl>
              <a:tblPr/>
              <a:tblGrid>
                <a:gridCol w="288481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88481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88481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88481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303527">
                <a:tc>
                  <a:txBody>
                    <a:bodyPr/>
                    <a:lstStyle/>
                    <a:p>
                      <a:pPr algn="just"/>
                      <a:r>
                        <a:rPr lang="en-US" sz="14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Strengths</a:t>
                      </a:r>
                    </a:p>
                  </a:txBody>
                  <a:tcPr marL="54392" marR="54392" marT="27196" marB="2719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Weaknesses</a:t>
                      </a:r>
                    </a:p>
                  </a:txBody>
                  <a:tcPr marL="54392" marR="54392" marT="27196" marB="2719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Opportunities</a:t>
                      </a:r>
                    </a:p>
                  </a:txBody>
                  <a:tcPr marL="54392" marR="54392" marT="27196" marB="2719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Threats</a:t>
                      </a:r>
                    </a:p>
                  </a:txBody>
                  <a:tcPr marL="54392" marR="54392" marT="27196" marB="2719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270996">
                <a:tc>
                  <a:txBody>
                    <a:bodyPr/>
                    <a:lstStyle/>
                    <a:p>
                      <a:pPr algn="just"/>
                      <a:r>
                        <a:rPr lang="en-US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 am compassionate and want to care for people with mental ill health with dignity.</a:t>
                      </a:r>
                    </a:p>
                  </a:txBody>
                  <a:tcPr marL="54392" marR="54392" marT="27196" marB="2719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 have no clinical mental health experience yet; the advert asks for two years’ postgraduate experience (Globe Locums, 2026).</a:t>
                      </a:r>
                    </a:p>
                  </a:txBody>
                  <a:tcPr marL="54392" marR="54392" marT="27196" marB="2719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High volume of shifts, with 5–6 a week available (Globe Locums, 2026).</a:t>
                      </a:r>
                    </a:p>
                  </a:txBody>
                  <a:tcPr marL="54392" marR="54392" marT="27196" marB="2719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Competition from nurses with two or more years’ experience (Globe Locums, 2026).</a:t>
                      </a:r>
                    </a:p>
                  </a:txBody>
                  <a:tcPr marL="54392" marR="54392" marT="27196" marB="2719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512863">
                <a:tc>
                  <a:txBody>
                    <a:bodyPr/>
                    <a:lstStyle/>
                    <a:p>
                      <a:pPr algn="just"/>
                      <a:r>
                        <a:rPr lang="en-US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 am willing to listen to people’s experiences without judgement and develop empathy, which is important for person-</a:t>
                      </a:r>
                      <a:r>
                        <a:rPr lang="en-US" sz="14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centred</a:t>
                      </a:r>
                      <a:r>
                        <a:rPr lang="en-US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mental health care (Riches et al., 2022).</a:t>
                      </a:r>
                    </a:p>
                  </a:txBody>
                  <a:tcPr marL="54392" marR="54392" marT="27196" marB="2719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 am not on the NMC register yet, so I do not have an NMC PIN.</a:t>
                      </a:r>
                    </a:p>
                  </a:txBody>
                  <a:tcPr marL="54392" marR="54392" marT="27196" marB="2719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Enhanced rates: up to £28 per hour for nights and Saturdays, and up to £33 per hour on Sundays and bank holidays (Globe Locums, 2026).</a:t>
                      </a:r>
                    </a:p>
                  </a:txBody>
                  <a:tcPr marL="54392" marR="54392" marT="27196" marB="2719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Strict compliance checks, including DBS and clearance to work (Globe Locums, 2026).</a:t>
                      </a:r>
                    </a:p>
                  </a:txBody>
                  <a:tcPr marL="54392" marR="54392" marT="27196" marB="2719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270996">
                <a:tc>
                  <a:txBody>
                    <a:bodyPr/>
                    <a:lstStyle/>
                    <a:p>
                      <a:pPr algn="just"/>
                      <a:r>
                        <a:rPr lang="en-US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 take confidentiality and professional conduct seriously, supporting the professional standards expected in nursing (NMC, 2025).</a:t>
                      </a:r>
                    </a:p>
                  </a:txBody>
                  <a:tcPr marL="54392" marR="54392" marT="27196" marB="2719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 have not yet handled emotionally demanding situations in a real clinical setting.</a:t>
                      </a:r>
                    </a:p>
                  </a:txBody>
                  <a:tcPr marL="54392" marR="54392" marT="27196" marB="2719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Mental health staff training can help develop empathy, compassion and understanding of service users’ experiences (Riches et al., 2022).</a:t>
                      </a:r>
                    </a:p>
                  </a:txBody>
                  <a:tcPr marL="54392" marR="54392" marT="27196" marB="2719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Wellbeing pressures: some people leaving the register cite physical or mental health as a reason (NMC, 2025).</a:t>
                      </a:r>
                    </a:p>
                  </a:txBody>
                  <a:tcPr marL="54392" marR="54392" marT="27196" marB="2719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270996">
                <a:tc>
                  <a:txBody>
                    <a:bodyPr/>
                    <a:lstStyle/>
                    <a:p>
                      <a:pPr algn="just"/>
                      <a:r>
                        <a:rPr lang="en-US" sz="14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 am committed to learning: I am a Level 4 Health and Social Care student building my knowledge base.</a:t>
                      </a:r>
                    </a:p>
                  </a:txBody>
                  <a:tcPr marL="54392" marR="54392" marT="27196" marB="2719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 need to develop clinical skills and confidence before taking responsibility for patient care.</a:t>
                      </a:r>
                    </a:p>
                  </a:txBody>
                  <a:tcPr marL="54392" marR="54392" marT="27196" marB="2719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 can pursue an NMC-approved mental health nursing </a:t>
                      </a:r>
                      <a:r>
                        <a:rPr lang="en-US" sz="14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programme</a:t>
                      </a:r>
                      <a:r>
                        <a:rPr lang="en-US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and seek relevant supervised experience.</a:t>
                      </a:r>
                    </a:p>
                  </a:txBody>
                  <a:tcPr marL="54392" marR="54392" marT="27196" marB="2719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The advertised role requires professional registration and relevant experience, which I do not yet have (Globe Locums, 2026).</a:t>
                      </a:r>
                    </a:p>
                  </a:txBody>
                  <a:tcPr marL="54392" marR="54392" marT="27196" marB="2719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8048898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89996"/>
            <a:ext cx="11911476" cy="508815"/>
          </a:xfrm>
          <a:solidFill>
            <a:schemeClr val="accent5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Turning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my strengths into solutions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46278307"/>
              </p:ext>
            </p:extLst>
          </p:nvPr>
        </p:nvGraphicFramePr>
        <p:xfrm>
          <a:off x="4337332" y="1229988"/>
          <a:ext cx="7493223" cy="5203178"/>
        </p:xfrm>
        <a:graphic>
          <a:graphicData uri="http://schemas.openxmlformats.org/drawingml/2006/table">
            <a:tbl>
              <a:tblPr/>
              <a:tblGrid>
                <a:gridCol w="249774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49774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497741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504209">
                <a:tc>
                  <a:txBody>
                    <a:bodyPr/>
                    <a:lstStyle/>
                    <a:p>
                      <a:pPr algn="just"/>
                      <a:r>
                        <a:rPr lang="en-US" sz="14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Challenge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What I will do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Strength I use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169501">
                <a:tc>
                  <a:txBody>
                    <a:bodyPr/>
                    <a:lstStyle/>
                    <a:p>
                      <a:pPr algn="just"/>
                      <a:r>
                        <a:rPr lang="en-US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No mental health experience (Globe Locums, 2026)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Seek mental health placements and volunteering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Commitment to learning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882367">
                <a:tc>
                  <a:txBody>
                    <a:bodyPr/>
                    <a:lstStyle/>
                    <a:p>
                      <a:pPr algn="just"/>
                      <a:r>
                        <a:rPr lang="en-US" sz="14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No NMC PIN yet (Globe Locums, 2026)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Complete my nursing degree, then register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Professional conduct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882367">
                <a:tc>
                  <a:txBody>
                    <a:bodyPr/>
                    <a:lstStyle/>
                    <a:p>
                      <a:pPr algn="just"/>
                      <a:r>
                        <a:rPr lang="en-US" sz="14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Compliance checks (Globe Locums, 2026)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Start my document checklist early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Confidentiality and professionalism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882367">
                <a:tc>
                  <a:txBody>
                    <a:bodyPr/>
                    <a:lstStyle/>
                    <a:p>
                      <a:pPr algn="just"/>
                      <a:r>
                        <a:rPr lang="en-US" sz="14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Competition (Globe Locums, 2026)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Build a portfolio of reflections and feedback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Flexibility and commitment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882367">
                <a:tc>
                  <a:txBody>
                    <a:bodyPr/>
                    <a:lstStyle/>
                    <a:p>
                      <a:pPr algn="just"/>
                      <a:r>
                        <a:rPr lang="en-US" sz="14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Wellbeing pressure (NMC, 2025)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Keep a reflective journal and use supervision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Compassion, including towards myself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2301" y="1125930"/>
            <a:ext cx="3843717" cy="4595139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817296" y="6036658"/>
            <a:ext cx="27270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Brookline college, 2023</a:t>
            </a:r>
            <a:r>
              <a:rPr lang="en-US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385343466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656" y="50695"/>
            <a:ext cx="12046343" cy="499563"/>
          </a:xfrm>
          <a:solidFill>
            <a:schemeClr val="accent6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My route to the RMN role: opportunities and next steps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87220792"/>
              </p:ext>
            </p:extLst>
          </p:nvPr>
        </p:nvGraphicFramePr>
        <p:xfrm>
          <a:off x="2184849" y="857756"/>
          <a:ext cx="9864192" cy="2023010"/>
        </p:xfrm>
        <a:graphic>
          <a:graphicData uri="http://schemas.openxmlformats.org/drawingml/2006/table">
            <a:tbl>
              <a:tblPr/>
              <a:tblGrid>
                <a:gridCol w="328806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28806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28806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449558">
                <a:tc>
                  <a:txBody>
                    <a:bodyPr/>
                    <a:lstStyle/>
                    <a:p>
                      <a:pPr algn="just"/>
                      <a:r>
                        <a:rPr lang="en-US" sz="16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Opportunity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6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Strength I pair it with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6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How I will use it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786726">
                <a:tc>
                  <a:txBody>
                    <a:bodyPr/>
                    <a:lstStyle/>
                    <a:p>
                      <a:pPr algn="just"/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Flexible shifts and enhanced rates (Globe Locums, 2026)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My flexibility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Use shift work to build experience once I am registered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786726">
                <a:tc>
                  <a:txBody>
                    <a:bodyPr/>
                    <a:lstStyle/>
                    <a:p>
                      <a:pPr algn="just"/>
                      <a:r>
                        <a:rPr lang="en-US" sz="16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Strong demand for nurses (NMC, 2025)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My commitment to learning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Use placements to show employers I am ready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sp>
        <p:nvSpPr>
          <p:cNvPr id="6" name="TextBox 5"/>
          <p:cNvSpPr txBox="1"/>
          <p:nvPr/>
        </p:nvSpPr>
        <p:spPr>
          <a:xfrm>
            <a:off x="145656" y="3333918"/>
            <a:ext cx="6416984" cy="2062103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just"/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My timeline</a:t>
            </a:r>
          </a:p>
          <a:p>
            <a:pPr algn="just"/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Now: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build knowledge, gain mental health exposure and keep a reflective portfolio.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Next: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qualify, register with the NMC and start in a supervised newly qualified role.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Later: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gain 2 years’ experience, then apply for roles like this one in Chelmsford.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37175" y="3131945"/>
            <a:ext cx="4911866" cy="3090830"/>
          </a:xfrm>
          <a:prstGeom prst="rect">
            <a:avLst/>
          </a:prstGeom>
        </p:spPr>
      </p:pic>
      <p:sp>
        <p:nvSpPr>
          <p:cNvPr id="8" name="Right Arrow 7"/>
          <p:cNvSpPr/>
          <p:nvPr/>
        </p:nvSpPr>
        <p:spPr>
          <a:xfrm>
            <a:off x="0" y="954855"/>
            <a:ext cx="1294726" cy="380331"/>
          </a:xfrm>
          <a:prstGeom prst="rightArrow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ight Arrow 8"/>
          <p:cNvSpPr/>
          <p:nvPr/>
        </p:nvSpPr>
        <p:spPr>
          <a:xfrm>
            <a:off x="0" y="2156525"/>
            <a:ext cx="1375646" cy="392465"/>
          </a:xfrm>
          <a:prstGeom prst="rightArrow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703880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731" y="98088"/>
            <a:ext cx="11922941" cy="638287"/>
          </a:xfrm>
          <a:solidFill>
            <a:schemeClr val="accent1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Globe Locums (2026) </a:t>
            </a:r>
            <a:r>
              <a:rPr lang="en-US" sz="1900" i="1" dirty="0">
                <a:latin typeface="Arial" panose="020B0604020202020204" pitchFamily="34" charset="0"/>
                <a:cs typeface="Arial" panose="020B0604020202020204" pitchFamily="34" charset="0"/>
              </a:rPr>
              <a:t>VAC-119417 – Locum Mental Health job in Chelmsford</a:t>
            </a: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https://www.globelocums.co.uk/jobs/vac-119417/locum-mental-health-job-in-chelmsford</a:t>
            </a: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algn="just"/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Nursing and Midwifery Council (2025) </a:t>
            </a:r>
            <a:r>
              <a:rPr lang="en-US" sz="1900" i="1" dirty="0">
                <a:latin typeface="Arial" panose="020B0604020202020204" pitchFamily="34" charset="0"/>
                <a:cs typeface="Arial" panose="020B0604020202020204" pitchFamily="34" charset="0"/>
              </a:rPr>
              <a:t>The NMC register: annual data report, 31 March 2025</a:t>
            </a: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https://www.nmc.org.uk/globalassets/sitedocuments/data-reports/march-2025/annual-data-report-march-2025.pdf</a:t>
            </a: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algn="just"/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Riches, S., </a:t>
            </a:r>
            <a:r>
              <a:rPr lang="en-US" sz="1900" dirty="0" err="1">
                <a:latin typeface="Arial" panose="020B0604020202020204" pitchFamily="34" charset="0"/>
                <a:cs typeface="Arial" panose="020B0604020202020204" pitchFamily="34" charset="0"/>
              </a:rPr>
              <a:t>Iannelli</a:t>
            </a: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, H., Reynolds, L., Fisher, H.L., Cross, S. and </a:t>
            </a:r>
            <a:r>
              <a:rPr lang="en-US" sz="1900" dirty="0" err="1">
                <a:latin typeface="Arial" panose="020B0604020202020204" pitchFamily="34" charset="0"/>
                <a:cs typeface="Arial" panose="020B0604020202020204" pitchFamily="34" charset="0"/>
              </a:rPr>
              <a:t>Attoe</a:t>
            </a: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, C. (2022) ‘Virtual reality-based training for mental health staff: a novel approach to increase empathy, compassion, and subjective understanding of service user experience’, </a:t>
            </a:r>
            <a:r>
              <a:rPr lang="en-US" sz="1900" i="1" dirty="0">
                <a:latin typeface="Arial" panose="020B0604020202020204" pitchFamily="34" charset="0"/>
                <a:cs typeface="Arial" panose="020B0604020202020204" pitchFamily="34" charset="0"/>
              </a:rPr>
              <a:t>Advances in Simulation</a:t>
            </a: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, 7, article 19. Available at: </a:t>
            </a: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https://doi.org/10.1186/s41077-022-00217-0</a:t>
            </a: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237566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62</TotalTime>
  <Words>885</Words>
  <Application>Microsoft Office PowerPoint</Application>
  <PresentationFormat>Widescreen</PresentationFormat>
  <Paragraphs>72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Calibri</vt:lpstr>
      <vt:lpstr>Calibri Light</vt:lpstr>
      <vt:lpstr>Office Theme</vt:lpstr>
      <vt:lpstr>Personal SWOT for a Mental Health Nursing Career (UK) Task 1: Individual Presentation</vt:lpstr>
      <vt:lpstr>Why mental health nursing, and the advert I chose</vt:lpstr>
      <vt:lpstr>Personal SWOT analysis — Mental Health Nurse (RMN)</vt:lpstr>
      <vt:lpstr>Turning my strengths into solutions</vt:lpstr>
      <vt:lpstr>My route to the RMN role: opportunities and next steps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SWOT for a Mental Health Nursing Career (UK) Task 1: Individual Presentation</dc:title>
  <dc:creator>karen</dc:creator>
  <cp:lastModifiedBy>Karen Louise Iqbal (2525295)</cp:lastModifiedBy>
  <cp:revision>10</cp:revision>
  <dcterms:created xsi:type="dcterms:W3CDTF">2026-10-12T17:12:35Z</dcterms:created>
  <dcterms:modified xsi:type="dcterms:W3CDTF">2026-10-14T10:15:22Z</dcterms:modified>
</cp:coreProperties>
</file>