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6" r:id="rId2"/>
    <p:sldId id="280" r:id="rId3"/>
    <p:sldId id="278" r:id="rId4"/>
    <p:sldId id="279" r:id="rId5"/>
    <p:sldId id="281" r:id="rId6"/>
    <p:sldId id="282" r:id="rId7"/>
    <p:sldId id="28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74" d="100"/>
          <a:sy n="74" d="100"/>
        </p:scale>
        <p:origin x="8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017540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019850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946913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0F6AC1-9C83-4D48-B2F7-F8E13140474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1262160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0F6AC1-9C83-4D48-B2F7-F8E13140474F}" type="datetimeFigureOut">
              <a:rPr lang="en-GB" smtClean="0"/>
              <a:t>04/12/2019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593893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877022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529234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4251416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F6AC1-9C83-4D48-B2F7-F8E13140474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729461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0F6AC1-9C83-4D48-B2F7-F8E13140474F}" type="datetimeFigureOut">
              <a:rPr lang="en-GB" smtClean="0"/>
              <a:t>04/12/2019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1419886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303917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8425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611375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2117189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6111750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40832572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0F6AC1-9C83-4D48-B2F7-F8E13140474F}" type="datetimeFigureOut">
              <a:rPr lang="en-GB" smtClean="0"/>
              <a:t>04/12/2019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364763-4188-4E72-A32F-107B5550E7C2}" type="slidenum">
              <a:rPr lang="en-GB" smtClean="0"/>
              <a:t>‹#›</a:t>
            </a:fld>
            <a:endParaRPr lang="en-GB"/>
          </a:p>
        </p:txBody>
      </p:sp>
    </p:spTree>
    <p:extLst>
      <p:ext uri="{BB962C8B-B14F-4D97-AF65-F5344CB8AC3E}">
        <p14:creationId xmlns:p14="http://schemas.microsoft.com/office/powerpoint/2010/main" val="3709623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C0F6AC1-9C83-4D48-B2F7-F8E13140474F}" type="datetimeFigureOut">
              <a:rPr lang="en-GB" smtClean="0"/>
              <a:t>04/12/2019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2364763-4188-4E72-A32F-107B5550E7C2}" type="slidenum">
              <a:rPr lang="en-GB" smtClean="0"/>
              <a:t>‹#›</a:t>
            </a:fld>
            <a:endParaRPr lang="en-GB"/>
          </a:p>
        </p:txBody>
      </p:sp>
    </p:spTree>
    <p:extLst>
      <p:ext uri="{BB962C8B-B14F-4D97-AF65-F5344CB8AC3E}">
        <p14:creationId xmlns:p14="http://schemas.microsoft.com/office/powerpoint/2010/main" val="385604570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publications/community-interest-companies-constitutions/cic-model-constitutions-introduction" TargetMode="External"/><Relationship Id="rId2" Type="http://schemas.openxmlformats.org/officeDocument/2006/relationships/hyperlink" Target="https://www.gov.uk/set-up-a-social-enterprise" TargetMode="External"/><Relationship Id="rId1" Type="http://schemas.openxmlformats.org/officeDocument/2006/relationships/slideLayout" Target="../slideLayouts/slideLayout2.xml"/><Relationship Id="rId5" Type="http://schemas.openxmlformats.org/officeDocument/2006/relationships/hyperlink" Target="https://www.google.com/search?rlz=1C1GCEB_enGB878GB878&amp;biw=929&amp;bih=959&amp;tbm=isch&amp;sa=1&amp;ei=zmvmXcOwEqqMlwSmgbaoDg&amp;q=wristband+clasps&amp;oq=wristband+clasps&amp;gs_l=img.3..0i24.22909.25980..26065...3.0..0.65.946.21......0....1..gws-wiz-img.....0..0i67j0j0i131j0i5i30j0i8i30j0i10i24.nIHBZcVI5FA&amp;ved=0ahUKEwjDz_KT05nmAhUqxoUKHaaADeUQ4dUDCAc&amp;uact=5" TargetMode="External"/><Relationship Id="rId4" Type="http://schemas.openxmlformats.org/officeDocument/2006/relationships/hyperlink" Target="https://www.theidbandco.com/Rubber-Medical-Bracele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2808E6-E8E5-47E3-B965-213B759CE09B}"/>
              </a:ext>
            </a:extLst>
          </p:cNvPr>
          <p:cNvSpPr>
            <a:spLocks noGrp="1"/>
          </p:cNvSpPr>
          <p:nvPr/>
        </p:nvSpPr>
        <p:spPr>
          <a:xfrm>
            <a:off x="235567" y="1573264"/>
            <a:ext cx="11175741" cy="3329581"/>
          </a:xfrm>
          <a:prstGeom prst="rect">
            <a:avLst/>
          </a:prstGeom>
        </p:spPr>
        <p:txBody>
          <a:bodyPr vert="horz" lIns="91440" tIns="45720" rIns="91440" bIns="45720" rtlCol="0" anchor="b">
            <a:noAutofit/>
          </a:bodyPr>
          <a:lstStyle>
            <a:lvl1pPr algn="l" defTabSz="457200" rtl="0" eaLnBrk="1" latinLnBrk="0" hangingPunct="1">
              <a:spcBef>
                <a:spcPct val="0"/>
              </a:spcBef>
              <a:buNone/>
              <a:defRPr sz="7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8800"/>
              <a:t>Business</a:t>
            </a:r>
            <a:br>
              <a:rPr lang="en-GB" sz="8800"/>
            </a:br>
            <a:r>
              <a:rPr lang="en-GB" sz="8800"/>
              <a:t>&amp;Graphical Design</a:t>
            </a:r>
          </a:p>
        </p:txBody>
      </p:sp>
      <p:sp>
        <p:nvSpPr>
          <p:cNvPr id="5" name="Title 1">
            <a:extLst>
              <a:ext uri="{FF2B5EF4-FFF2-40B4-BE49-F238E27FC236}">
                <a16:creationId xmlns:a16="http://schemas.microsoft.com/office/drawing/2014/main" id="{C8D67A93-09B5-493A-9DD4-18F565204010}"/>
              </a:ext>
            </a:extLst>
          </p:cNvPr>
          <p:cNvSpPr txBox="1">
            <a:spLocks/>
          </p:cNvSpPr>
          <p:nvPr/>
        </p:nvSpPr>
        <p:spPr>
          <a:xfrm>
            <a:off x="390606" y="4724400"/>
            <a:ext cx="9404723" cy="1400530"/>
          </a:xfrm>
          <a:prstGeom prst="rect">
            <a:avLst/>
          </a:prstGeom>
        </p:spPr>
        <p:txBody>
          <a:bodyPr vert="horz" lIns="91440" tIns="45720" rIns="91440" bIns="45720" rtlCol="0" anchor="b">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4400"/>
              <a:t>Lauren Davies</a:t>
            </a:r>
          </a:p>
          <a:p>
            <a:r>
              <a:rPr lang="en-GB" sz="2400"/>
              <a:t>Networking</a:t>
            </a:r>
          </a:p>
        </p:txBody>
      </p:sp>
    </p:spTree>
    <p:extLst>
      <p:ext uri="{BB962C8B-B14F-4D97-AF65-F5344CB8AC3E}">
        <p14:creationId xmlns:p14="http://schemas.microsoft.com/office/powerpoint/2010/main" val="8954131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64217" y="482081"/>
            <a:ext cx="9404723" cy="1400530"/>
          </a:xfrm>
        </p:spPr>
        <p:txBody>
          <a:bodyPr/>
          <a:lstStyle/>
          <a:p>
            <a:r>
              <a:rPr lang="en-GB" sz="4400"/>
              <a:t>Health Helpers </a:t>
            </a:r>
            <a:r>
              <a:rPr lang="en-GB" sz="2400"/>
              <a:t>(CIPLC)</a:t>
            </a:r>
            <a:r>
              <a:rPr lang="en-GB" sz="4400"/>
              <a:t> </a:t>
            </a:r>
            <a:br>
              <a:rPr lang="en-GB"/>
            </a:br>
            <a:r>
              <a:rPr lang="en-GB" sz="2800"/>
              <a:t>Graphical Design</a:t>
            </a:r>
            <a:endParaRPr lang="en-GB"/>
          </a:p>
        </p:txBody>
      </p:sp>
      <p:sp>
        <p:nvSpPr>
          <p:cNvPr id="3" name="Content Placeholder 2"/>
          <p:cNvSpPr>
            <a:spLocks noGrp="1"/>
          </p:cNvSpPr>
          <p:nvPr>
            <p:ph idx="1"/>
          </p:nvPr>
        </p:nvSpPr>
        <p:spPr>
          <a:xfrm>
            <a:off x="225054" y="2557090"/>
            <a:ext cx="11228030" cy="4974710"/>
          </a:xfrm>
        </p:spPr>
        <p:txBody>
          <a:bodyPr>
            <a:normAutofit lnSpcReduction="10000"/>
          </a:bodyPr>
          <a:lstStyle/>
          <a:p>
            <a:r>
              <a:rPr lang="en-GB"/>
              <a:t>The aim of this product is to supply hospitals(NHS) with medical bracelets which can have medical information stored on it.</a:t>
            </a:r>
          </a:p>
          <a:p>
            <a:endParaRPr lang="en-GB"/>
          </a:p>
          <a:p>
            <a:r>
              <a:rPr lang="en-GB"/>
              <a:t>“Helping you, helping them.” – Not only are you helping yourself by wearing the medical bracelet, you are also helping the paramedics who can acknowledge your medical information quicker.</a:t>
            </a:r>
          </a:p>
          <a:p>
            <a:endParaRPr lang="en-GB"/>
          </a:p>
          <a:p>
            <a:r>
              <a:rPr lang="en-GB"/>
              <a:t>The strap material must be able to be flexible and provide protection for the microchip.</a:t>
            </a:r>
          </a:p>
          <a:p>
            <a:r>
              <a:rPr lang="en-GB"/>
              <a:t>The band must have a clip to ensure that the medical bracelet is secure on the wearer.</a:t>
            </a:r>
          </a:p>
          <a:p>
            <a:r>
              <a:rPr lang="en-GB"/>
              <a:t>The microchip that is used must be able to provide any medical information about the wearer (and have the possibility to locate them in case of emergency) </a:t>
            </a:r>
            <a:br>
              <a:rPr lang="en-GB"/>
            </a:br>
            <a:endParaRPr lang="en-GB"/>
          </a:p>
          <a:p>
            <a:endParaRPr lang="en-GB"/>
          </a:p>
        </p:txBody>
      </p:sp>
      <p:sp>
        <p:nvSpPr>
          <p:cNvPr id="4" name="Title 1">
            <a:extLst>
              <a:ext uri="{FF2B5EF4-FFF2-40B4-BE49-F238E27FC236}">
                <a16:creationId xmlns:a16="http://schemas.microsoft.com/office/drawing/2014/main" id="{CE29D85E-7C32-4762-A29D-B696B98A6D40}"/>
              </a:ext>
            </a:extLst>
          </p:cNvPr>
          <p:cNvSpPr txBox="1">
            <a:spLocks/>
          </p:cNvSpPr>
          <p:nvPr/>
        </p:nvSpPr>
        <p:spPr>
          <a:xfrm>
            <a:off x="330173" y="3240605"/>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a:t>Slogan</a:t>
            </a:r>
          </a:p>
        </p:txBody>
      </p:sp>
      <p:sp>
        <p:nvSpPr>
          <p:cNvPr id="5" name="TextBox 4">
            <a:extLst>
              <a:ext uri="{FF2B5EF4-FFF2-40B4-BE49-F238E27FC236}">
                <a16:creationId xmlns:a16="http://schemas.microsoft.com/office/drawing/2014/main" id="{EC7586BF-617C-42AF-9DEB-AA3E939178D7}"/>
              </a:ext>
            </a:extLst>
          </p:cNvPr>
          <p:cNvSpPr txBox="1"/>
          <p:nvPr/>
        </p:nvSpPr>
        <p:spPr>
          <a:xfrm>
            <a:off x="6391373" y="604894"/>
            <a:ext cx="603315" cy="369332"/>
          </a:xfrm>
          <a:prstGeom prst="rect">
            <a:avLst/>
          </a:prstGeom>
          <a:noFill/>
        </p:spPr>
        <p:txBody>
          <a:bodyPr wrap="square" rtlCol="0">
            <a:spAutoFit/>
          </a:bodyPr>
          <a:lstStyle/>
          <a:p>
            <a:r>
              <a:rPr lang="en-US"/>
              <a:t>(1)</a:t>
            </a:r>
            <a:endParaRPr lang="en-GB"/>
          </a:p>
        </p:txBody>
      </p:sp>
      <p:sp>
        <p:nvSpPr>
          <p:cNvPr id="6" name="TextBox 5">
            <a:extLst>
              <a:ext uri="{FF2B5EF4-FFF2-40B4-BE49-F238E27FC236}">
                <a16:creationId xmlns:a16="http://schemas.microsoft.com/office/drawing/2014/main" id="{7FB207AD-6C24-4047-947C-5457C427A877}"/>
              </a:ext>
            </a:extLst>
          </p:cNvPr>
          <p:cNvSpPr txBox="1"/>
          <p:nvPr/>
        </p:nvSpPr>
        <p:spPr>
          <a:xfrm>
            <a:off x="6654620" y="604894"/>
            <a:ext cx="603315" cy="369332"/>
          </a:xfrm>
          <a:prstGeom prst="rect">
            <a:avLst/>
          </a:prstGeom>
          <a:noFill/>
        </p:spPr>
        <p:txBody>
          <a:bodyPr wrap="square" rtlCol="0">
            <a:spAutoFit/>
          </a:bodyPr>
          <a:lstStyle/>
          <a:p>
            <a:r>
              <a:rPr lang="en-US"/>
              <a:t>(3)</a:t>
            </a:r>
            <a:endParaRPr lang="en-GB"/>
          </a:p>
        </p:txBody>
      </p:sp>
    </p:spTree>
    <p:extLst>
      <p:ext uri="{BB962C8B-B14F-4D97-AF65-F5344CB8AC3E}">
        <p14:creationId xmlns:p14="http://schemas.microsoft.com/office/powerpoint/2010/main" val="341056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87DDB-AD43-465A-9A1D-602F5D07EA7F}"/>
              </a:ext>
            </a:extLst>
          </p:cNvPr>
          <p:cNvSpPr>
            <a:spLocks noGrp="1"/>
          </p:cNvSpPr>
          <p:nvPr>
            <p:ph type="title"/>
          </p:nvPr>
        </p:nvSpPr>
        <p:spPr>
          <a:xfrm>
            <a:off x="684362" y="262937"/>
            <a:ext cx="10476782" cy="1860605"/>
          </a:xfrm>
        </p:spPr>
        <p:txBody>
          <a:bodyPr/>
          <a:lstStyle/>
          <a:p>
            <a:r>
              <a:rPr lang="en-GB" sz="4000"/>
              <a:t>Legal Classification &amp; Mission Statement</a:t>
            </a:r>
          </a:p>
        </p:txBody>
      </p:sp>
      <p:sp>
        <p:nvSpPr>
          <p:cNvPr id="3" name="Content Placeholder 2">
            <a:extLst>
              <a:ext uri="{FF2B5EF4-FFF2-40B4-BE49-F238E27FC236}">
                <a16:creationId xmlns:a16="http://schemas.microsoft.com/office/drawing/2014/main" id="{14FBC6D7-C0EB-4F41-8549-1E86DA0E55B5}"/>
              </a:ext>
            </a:extLst>
          </p:cNvPr>
          <p:cNvSpPr>
            <a:spLocks noGrp="1"/>
          </p:cNvSpPr>
          <p:nvPr>
            <p:ph idx="1"/>
          </p:nvPr>
        </p:nvSpPr>
        <p:spPr>
          <a:xfrm>
            <a:off x="152401" y="3416454"/>
            <a:ext cx="8946541" cy="1115022"/>
          </a:xfrm>
        </p:spPr>
        <p:txBody>
          <a:bodyPr/>
          <a:lstStyle/>
          <a:p>
            <a:r>
              <a:rPr lang="en-GB"/>
              <a:t>We aim to create a Medical bracelet which stores medical information along with important contact information and tracks the wearer</a:t>
            </a:r>
          </a:p>
          <a:p>
            <a:endParaRPr lang="en-GB"/>
          </a:p>
        </p:txBody>
      </p:sp>
      <p:sp>
        <p:nvSpPr>
          <p:cNvPr id="4" name="Title 1">
            <a:extLst>
              <a:ext uri="{FF2B5EF4-FFF2-40B4-BE49-F238E27FC236}">
                <a16:creationId xmlns:a16="http://schemas.microsoft.com/office/drawing/2014/main" id="{6144287C-47AF-47A7-A9BA-760DCDF0AAB3}"/>
              </a:ext>
            </a:extLst>
          </p:cNvPr>
          <p:cNvSpPr txBox="1">
            <a:spLocks/>
          </p:cNvSpPr>
          <p:nvPr/>
        </p:nvSpPr>
        <p:spPr>
          <a:xfrm>
            <a:off x="152399" y="2386560"/>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a:t>Community Interest Company</a:t>
            </a:r>
          </a:p>
        </p:txBody>
      </p:sp>
      <p:sp>
        <p:nvSpPr>
          <p:cNvPr id="5" name="Title 1">
            <a:extLst>
              <a:ext uri="{FF2B5EF4-FFF2-40B4-BE49-F238E27FC236}">
                <a16:creationId xmlns:a16="http://schemas.microsoft.com/office/drawing/2014/main" id="{593C8402-1586-4052-AFDA-CAD9BAEA1CBD}"/>
              </a:ext>
            </a:extLst>
          </p:cNvPr>
          <p:cNvSpPr txBox="1">
            <a:spLocks/>
          </p:cNvSpPr>
          <p:nvPr/>
        </p:nvSpPr>
        <p:spPr>
          <a:xfrm>
            <a:off x="339307" y="3014939"/>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a:t>Community Interest Statement</a:t>
            </a:r>
          </a:p>
        </p:txBody>
      </p:sp>
      <p:sp>
        <p:nvSpPr>
          <p:cNvPr id="6" name="Title 1">
            <a:extLst>
              <a:ext uri="{FF2B5EF4-FFF2-40B4-BE49-F238E27FC236}">
                <a16:creationId xmlns:a16="http://schemas.microsoft.com/office/drawing/2014/main" id="{C4B17310-C59C-4DB9-855D-4FFB8268E507}"/>
              </a:ext>
            </a:extLst>
          </p:cNvPr>
          <p:cNvSpPr txBox="1">
            <a:spLocks/>
          </p:cNvSpPr>
          <p:nvPr/>
        </p:nvSpPr>
        <p:spPr>
          <a:xfrm>
            <a:off x="339305" y="4070227"/>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a:t>Asset Lock</a:t>
            </a:r>
          </a:p>
        </p:txBody>
      </p:sp>
      <p:sp>
        <p:nvSpPr>
          <p:cNvPr id="7" name="Content Placeholder 2">
            <a:extLst>
              <a:ext uri="{FF2B5EF4-FFF2-40B4-BE49-F238E27FC236}">
                <a16:creationId xmlns:a16="http://schemas.microsoft.com/office/drawing/2014/main" id="{ADD1A899-3B27-4783-A5E9-874C1041F41A}"/>
              </a:ext>
            </a:extLst>
          </p:cNvPr>
          <p:cNvSpPr txBox="1">
            <a:spLocks/>
          </p:cNvSpPr>
          <p:nvPr/>
        </p:nvSpPr>
        <p:spPr>
          <a:xfrm>
            <a:off x="51759" y="4640183"/>
            <a:ext cx="8946541" cy="11150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a:t>The company will only being supplying the product to NHS </a:t>
            </a:r>
          </a:p>
        </p:txBody>
      </p:sp>
      <p:sp>
        <p:nvSpPr>
          <p:cNvPr id="8" name="Title 1">
            <a:extLst>
              <a:ext uri="{FF2B5EF4-FFF2-40B4-BE49-F238E27FC236}">
                <a16:creationId xmlns:a16="http://schemas.microsoft.com/office/drawing/2014/main" id="{DD74256C-81A6-4068-B3E2-8700657F8BB3}"/>
              </a:ext>
            </a:extLst>
          </p:cNvPr>
          <p:cNvSpPr txBox="1">
            <a:spLocks/>
          </p:cNvSpPr>
          <p:nvPr/>
        </p:nvSpPr>
        <p:spPr>
          <a:xfrm>
            <a:off x="152399" y="4168803"/>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2400"/>
          </a:p>
          <a:p>
            <a:endParaRPr lang="en-GB" sz="2400"/>
          </a:p>
        </p:txBody>
      </p:sp>
      <p:sp>
        <p:nvSpPr>
          <p:cNvPr id="9" name="Title 1">
            <a:extLst>
              <a:ext uri="{FF2B5EF4-FFF2-40B4-BE49-F238E27FC236}">
                <a16:creationId xmlns:a16="http://schemas.microsoft.com/office/drawing/2014/main" id="{B456C042-78D0-4FB5-A7D6-64362093A278}"/>
              </a:ext>
            </a:extLst>
          </p:cNvPr>
          <p:cNvSpPr txBox="1">
            <a:spLocks/>
          </p:cNvSpPr>
          <p:nvPr/>
        </p:nvSpPr>
        <p:spPr>
          <a:xfrm>
            <a:off x="339305" y="5231018"/>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a:t>Mission Statement</a:t>
            </a:r>
          </a:p>
          <a:p>
            <a:endParaRPr lang="en-GB" sz="2800"/>
          </a:p>
        </p:txBody>
      </p:sp>
      <p:sp>
        <p:nvSpPr>
          <p:cNvPr id="10" name="Content Placeholder 2">
            <a:extLst>
              <a:ext uri="{FF2B5EF4-FFF2-40B4-BE49-F238E27FC236}">
                <a16:creationId xmlns:a16="http://schemas.microsoft.com/office/drawing/2014/main" id="{CA980686-6DCB-4121-A498-B39681ADA0CC}"/>
              </a:ext>
            </a:extLst>
          </p:cNvPr>
          <p:cNvSpPr txBox="1">
            <a:spLocks/>
          </p:cNvSpPr>
          <p:nvPr/>
        </p:nvSpPr>
        <p:spPr>
          <a:xfrm>
            <a:off x="-5750" y="5744048"/>
            <a:ext cx="8946541" cy="111502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a:t>To provide people with a new way to obtain and access medical information in emergencies via a chipped wristband</a:t>
            </a:r>
          </a:p>
        </p:txBody>
      </p:sp>
      <p:sp>
        <p:nvSpPr>
          <p:cNvPr id="12" name="TextBox 11">
            <a:extLst>
              <a:ext uri="{FF2B5EF4-FFF2-40B4-BE49-F238E27FC236}">
                <a16:creationId xmlns:a16="http://schemas.microsoft.com/office/drawing/2014/main" id="{38561CA9-86F5-4B10-9CAE-AABB3FC9E2BD}"/>
              </a:ext>
            </a:extLst>
          </p:cNvPr>
          <p:cNvSpPr txBox="1"/>
          <p:nvPr/>
        </p:nvSpPr>
        <p:spPr>
          <a:xfrm>
            <a:off x="6231117" y="2386560"/>
            <a:ext cx="603315" cy="369332"/>
          </a:xfrm>
          <a:prstGeom prst="rect">
            <a:avLst/>
          </a:prstGeom>
          <a:noFill/>
        </p:spPr>
        <p:txBody>
          <a:bodyPr wrap="square" rtlCol="0">
            <a:spAutoFit/>
          </a:bodyPr>
          <a:lstStyle/>
          <a:p>
            <a:r>
              <a:rPr lang="en-US"/>
              <a:t>(1)</a:t>
            </a:r>
            <a:endParaRPr lang="en-GB"/>
          </a:p>
        </p:txBody>
      </p:sp>
    </p:spTree>
    <p:extLst>
      <p:ext uri="{BB962C8B-B14F-4D97-AF65-F5344CB8AC3E}">
        <p14:creationId xmlns:p14="http://schemas.microsoft.com/office/powerpoint/2010/main" val="3019941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F2285-A2B2-47B2-9E3E-55E02B3788F3}"/>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269D116A-36CB-4BB1-9493-0A4952A87B93}"/>
              </a:ext>
            </a:extLst>
          </p:cNvPr>
          <p:cNvSpPr>
            <a:spLocks noGrp="1"/>
          </p:cNvSpPr>
          <p:nvPr>
            <p:ph idx="1"/>
          </p:nvPr>
        </p:nvSpPr>
        <p:spPr>
          <a:xfrm>
            <a:off x="1579692" y="2568826"/>
            <a:ext cx="8946541" cy="4195481"/>
          </a:xfrm>
        </p:spPr>
        <p:txBody>
          <a:bodyPr vert="horz" lIns="91440" tIns="45720" rIns="91440" bIns="45720" rtlCol="0" anchor="t">
            <a:normAutofit/>
          </a:bodyPr>
          <a:lstStyle/>
          <a:p>
            <a:r>
              <a:rPr lang="en-GB"/>
              <a:t>To be able to provide those with disabilities and their families with the comfort of knowing that their loved one is safe</a:t>
            </a:r>
          </a:p>
          <a:p>
            <a:endParaRPr lang="en-GB"/>
          </a:p>
          <a:p>
            <a:r>
              <a:rPr lang="en-GB"/>
              <a:t>Allow emergency services swift and easy access to medical information</a:t>
            </a:r>
          </a:p>
          <a:p>
            <a:endParaRPr lang="en-GB"/>
          </a:p>
          <a:p>
            <a:r>
              <a:rPr lang="en-GB"/>
              <a:t>Designed to that it is a medical band, but not pointing out that the wearer has a medical issue.</a:t>
            </a:r>
          </a:p>
          <a:p>
            <a:endParaRPr lang="en-GB"/>
          </a:p>
        </p:txBody>
      </p:sp>
      <p:sp>
        <p:nvSpPr>
          <p:cNvPr id="4" name="TextBox 3">
            <a:extLst>
              <a:ext uri="{FF2B5EF4-FFF2-40B4-BE49-F238E27FC236}">
                <a16:creationId xmlns:a16="http://schemas.microsoft.com/office/drawing/2014/main" id="{3DA6638F-123D-4352-9C40-7C86D2464F60}"/>
              </a:ext>
            </a:extLst>
          </p:cNvPr>
          <p:cNvSpPr txBox="1"/>
          <p:nvPr/>
        </p:nvSpPr>
        <p:spPr>
          <a:xfrm>
            <a:off x="3544478" y="887698"/>
            <a:ext cx="603315" cy="369332"/>
          </a:xfrm>
          <a:prstGeom prst="rect">
            <a:avLst/>
          </a:prstGeom>
          <a:noFill/>
        </p:spPr>
        <p:txBody>
          <a:bodyPr wrap="square" rtlCol="0">
            <a:spAutoFit/>
          </a:bodyPr>
          <a:lstStyle/>
          <a:p>
            <a:r>
              <a:rPr lang="en-US"/>
              <a:t>(2)</a:t>
            </a:r>
            <a:endParaRPr lang="en-GB"/>
          </a:p>
        </p:txBody>
      </p:sp>
    </p:spTree>
    <p:extLst>
      <p:ext uri="{BB962C8B-B14F-4D97-AF65-F5344CB8AC3E}">
        <p14:creationId xmlns:p14="http://schemas.microsoft.com/office/powerpoint/2010/main" val="2254510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3F601-E3DD-4943-9C1B-986C73F7E1BF}"/>
              </a:ext>
            </a:extLst>
          </p:cNvPr>
          <p:cNvSpPr>
            <a:spLocks noGrp="1"/>
          </p:cNvSpPr>
          <p:nvPr>
            <p:ph type="title"/>
          </p:nvPr>
        </p:nvSpPr>
        <p:spPr>
          <a:xfrm>
            <a:off x="673668" y="893612"/>
            <a:ext cx="9404723" cy="1400530"/>
          </a:xfrm>
        </p:spPr>
        <p:txBody>
          <a:bodyPr/>
          <a:lstStyle/>
          <a:p>
            <a:r>
              <a:rPr lang="en-GB" sz="3200"/>
              <a:t>Product Concept</a:t>
            </a:r>
          </a:p>
        </p:txBody>
      </p:sp>
      <p:sp>
        <p:nvSpPr>
          <p:cNvPr id="5" name="Title 1">
            <a:extLst>
              <a:ext uri="{FF2B5EF4-FFF2-40B4-BE49-F238E27FC236}">
                <a16:creationId xmlns:a16="http://schemas.microsoft.com/office/drawing/2014/main" id="{E7F656A2-ACF5-4681-8361-D4CAA426A542}"/>
              </a:ext>
            </a:extLst>
          </p:cNvPr>
          <p:cNvSpPr txBox="1">
            <a:spLocks/>
          </p:cNvSpPr>
          <p:nvPr/>
        </p:nvSpPr>
        <p:spPr>
          <a:xfrm>
            <a:off x="673667" y="162966"/>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dirty="0">
                <a:solidFill>
                  <a:schemeClr val="tx1"/>
                </a:solidFill>
              </a:rPr>
              <a:t>Graphical Design</a:t>
            </a:r>
          </a:p>
        </p:txBody>
      </p:sp>
      <p:pic>
        <p:nvPicPr>
          <p:cNvPr id="6" name="Picture 5">
            <a:extLst>
              <a:ext uri="{FF2B5EF4-FFF2-40B4-BE49-F238E27FC236}">
                <a16:creationId xmlns:a16="http://schemas.microsoft.com/office/drawing/2014/main" id="{A6BBB73A-590D-4F74-809A-7B0B191EF4AE}"/>
              </a:ext>
            </a:extLst>
          </p:cNvPr>
          <p:cNvPicPr>
            <a:picLocks noChangeAspect="1"/>
          </p:cNvPicPr>
          <p:nvPr/>
        </p:nvPicPr>
        <p:blipFill>
          <a:blip r:embed="rId2"/>
          <a:stretch>
            <a:fillRect/>
          </a:stretch>
        </p:blipFill>
        <p:spPr>
          <a:xfrm>
            <a:off x="294342" y="3715780"/>
            <a:ext cx="2605088" cy="2434263"/>
          </a:xfrm>
          <a:prstGeom prst="rect">
            <a:avLst/>
          </a:prstGeom>
        </p:spPr>
      </p:pic>
      <p:pic>
        <p:nvPicPr>
          <p:cNvPr id="10" name="Picture 9">
            <a:extLst>
              <a:ext uri="{FF2B5EF4-FFF2-40B4-BE49-F238E27FC236}">
                <a16:creationId xmlns:a16="http://schemas.microsoft.com/office/drawing/2014/main" id="{08113AFC-D390-4A44-999B-ACEF9F1CD292}"/>
              </a:ext>
            </a:extLst>
          </p:cNvPr>
          <p:cNvPicPr>
            <a:picLocks noChangeAspect="1"/>
          </p:cNvPicPr>
          <p:nvPr/>
        </p:nvPicPr>
        <p:blipFill>
          <a:blip r:embed="rId3"/>
          <a:stretch>
            <a:fillRect/>
          </a:stretch>
        </p:blipFill>
        <p:spPr>
          <a:xfrm>
            <a:off x="8658967" y="2660757"/>
            <a:ext cx="3109270" cy="2201507"/>
          </a:xfrm>
          <a:prstGeom prst="rect">
            <a:avLst/>
          </a:prstGeom>
        </p:spPr>
      </p:pic>
      <p:pic>
        <p:nvPicPr>
          <p:cNvPr id="11" name="Picture 10">
            <a:extLst>
              <a:ext uri="{FF2B5EF4-FFF2-40B4-BE49-F238E27FC236}">
                <a16:creationId xmlns:a16="http://schemas.microsoft.com/office/drawing/2014/main" id="{640B1A17-0E64-4DEB-8CB0-8457A6E35E0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92678" y="3422349"/>
            <a:ext cx="1660427" cy="3368192"/>
          </a:xfrm>
          <a:prstGeom prst="rect">
            <a:avLst/>
          </a:prstGeom>
        </p:spPr>
      </p:pic>
      <p:sp>
        <p:nvSpPr>
          <p:cNvPr id="12" name="Title 1">
            <a:extLst>
              <a:ext uri="{FF2B5EF4-FFF2-40B4-BE49-F238E27FC236}">
                <a16:creationId xmlns:a16="http://schemas.microsoft.com/office/drawing/2014/main" id="{21A8839C-DB7D-499A-B3A4-D8D404B64FF6}"/>
              </a:ext>
            </a:extLst>
          </p:cNvPr>
          <p:cNvSpPr txBox="1">
            <a:spLocks/>
          </p:cNvSpPr>
          <p:nvPr/>
        </p:nvSpPr>
        <p:spPr>
          <a:xfrm>
            <a:off x="-5420" y="2427765"/>
            <a:ext cx="7810498"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a:t>The Original Concept was created by Elliot, which was then taken further in progress to create more concepts by myself.</a:t>
            </a:r>
          </a:p>
        </p:txBody>
      </p:sp>
      <p:sp>
        <p:nvSpPr>
          <p:cNvPr id="13" name="TextBox 12">
            <a:extLst>
              <a:ext uri="{FF2B5EF4-FFF2-40B4-BE49-F238E27FC236}">
                <a16:creationId xmlns:a16="http://schemas.microsoft.com/office/drawing/2014/main" id="{B174CC28-7948-45C3-B565-798D8A662739}"/>
              </a:ext>
            </a:extLst>
          </p:cNvPr>
          <p:cNvSpPr txBox="1"/>
          <p:nvPr/>
        </p:nvSpPr>
        <p:spPr>
          <a:xfrm>
            <a:off x="4360805" y="6223180"/>
            <a:ext cx="1592103" cy="369332"/>
          </a:xfrm>
          <a:prstGeom prst="rect">
            <a:avLst/>
          </a:prstGeom>
          <a:noFill/>
        </p:spPr>
        <p:txBody>
          <a:bodyPr wrap="none" rtlCol="0">
            <a:spAutoFit/>
          </a:bodyPr>
          <a:lstStyle/>
          <a:p>
            <a:r>
              <a:rPr lang="en-GB" b="1">
                <a:solidFill>
                  <a:schemeClr val="bg1"/>
                </a:solidFill>
              </a:rPr>
              <a:t>2</a:t>
            </a:r>
            <a:r>
              <a:rPr lang="en-GB" b="1" baseline="30000">
                <a:solidFill>
                  <a:schemeClr val="bg1"/>
                </a:solidFill>
              </a:rPr>
              <a:t>nd</a:t>
            </a:r>
            <a:r>
              <a:rPr lang="en-GB" b="1">
                <a:solidFill>
                  <a:schemeClr val="bg1"/>
                </a:solidFill>
              </a:rPr>
              <a:t> Concept</a:t>
            </a:r>
          </a:p>
        </p:txBody>
      </p:sp>
      <p:sp>
        <p:nvSpPr>
          <p:cNvPr id="14" name="TextBox 13">
            <a:extLst>
              <a:ext uri="{FF2B5EF4-FFF2-40B4-BE49-F238E27FC236}">
                <a16:creationId xmlns:a16="http://schemas.microsoft.com/office/drawing/2014/main" id="{16AB2CF0-215A-40ED-93AF-1F76706B4F1B}"/>
              </a:ext>
            </a:extLst>
          </p:cNvPr>
          <p:cNvSpPr txBox="1"/>
          <p:nvPr/>
        </p:nvSpPr>
        <p:spPr>
          <a:xfrm>
            <a:off x="9624650" y="2149277"/>
            <a:ext cx="2181039" cy="646331"/>
          </a:xfrm>
          <a:prstGeom prst="rect">
            <a:avLst/>
          </a:prstGeom>
          <a:noFill/>
        </p:spPr>
        <p:txBody>
          <a:bodyPr wrap="square" rtlCol="0" anchor="t">
            <a:spAutoFit/>
          </a:bodyPr>
          <a:lstStyle/>
          <a:p>
            <a:r>
              <a:rPr lang="en-GB" b="1">
                <a:solidFill>
                  <a:schemeClr val="accent5">
                    <a:lumMod val="75000"/>
                  </a:schemeClr>
                </a:solidFill>
              </a:rPr>
              <a:t>Kids Band Concept</a:t>
            </a:r>
          </a:p>
        </p:txBody>
      </p:sp>
      <p:pic>
        <p:nvPicPr>
          <p:cNvPr id="15" name="Picture 14">
            <a:extLst>
              <a:ext uri="{FF2B5EF4-FFF2-40B4-BE49-F238E27FC236}">
                <a16:creationId xmlns:a16="http://schemas.microsoft.com/office/drawing/2014/main" id="{67FE632C-F9C8-4C88-A5F1-4EE855C0457E}"/>
              </a:ext>
            </a:extLst>
          </p:cNvPr>
          <p:cNvPicPr>
            <a:picLocks noChangeAspect="1"/>
          </p:cNvPicPr>
          <p:nvPr/>
        </p:nvPicPr>
        <p:blipFill>
          <a:blip r:embed="rId5"/>
          <a:stretch>
            <a:fillRect/>
          </a:stretch>
        </p:blipFill>
        <p:spPr>
          <a:xfrm>
            <a:off x="7268756" y="4834021"/>
            <a:ext cx="1589088" cy="1572790"/>
          </a:xfrm>
          <a:prstGeom prst="rect">
            <a:avLst/>
          </a:prstGeom>
        </p:spPr>
      </p:pic>
      <p:sp>
        <p:nvSpPr>
          <p:cNvPr id="16" name="Title 1">
            <a:extLst>
              <a:ext uri="{FF2B5EF4-FFF2-40B4-BE49-F238E27FC236}">
                <a16:creationId xmlns:a16="http://schemas.microsoft.com/office/drawing/2014/main" id="{9D3E36E4-893E-4B56-99EA-742929619506}"/>
              </a:ext>
            </a:extLst>
          </p:cNvPr>
          <p:cNvSpPr txBox="1">
            <a:spLocks/>
          </p:cNvSpPr>
          <p:nvPr/>
        </p:nvSpPr>
        <p:spPr>
          <a:xfrm>
            <a:off x="9135149" y="5112784"/>
            <a:ext cx="325456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a:t>   Bracelet: </a:t>
            </a:r>
            <a:br>
              <a:rPr lang="en-GB" sz="3200"/>
            </a:br>
            <a:r>
              <a:rPr lang="en-GB" sz="3200"/>
              <a:t>Kids Logo(WIP)</a:t>
            </a:r>
          </a:p>
          <a:p>
            <a:endParaRPr lang="en-GB" sz="3200"/>
          </a:p>
        </p:txBody>
      </p:sp>
      <p:sp>
        <p:nvSpPr>
          <p:cNvPr id="17" name="TextBox 16">
            <a:extLst>
              <a:ext uri="{FF2B5EF4-FFF2-40B4-BE49-F238E27FC236}">
                <a16:creationId xmlns:a16="http://schemas.microsoft.com/office/drawing/2014/main" id="{3A9AE339-1B70-4758-B6EF-63C074692B3F}"/>
              </a:ext>
            </a:extLst>
          </p:cNvPr>
          <p:cNvSpPr txBox="1"/>
          <p:nvPr/>
        </p:nvSpPr>
        <p:spPr>
          <a:xfrm>
            <a:off x="2473106" y="3828295"/>
            <a:ext cx="603315" cy="369332"/>
          </a:xfrm>
          <a:prstGeom prst="rect">
            <a:avLst/>
          </a:prstGeom>
          <a:noFill/>
        </p:spPr>
        <p:txBody>
          <a:bodyPr wrap="square" rtlCol="0">
            <a:spAutoFit/>
          </a:bodyPr>
          <a:lstStyle/>
          <a:p>
            <a:r>
              <a:rPr lang="en-US"/>
              <a:t>(4)</a:t>
            </a:r>
            <a:endParaRPr lang="en-GB"/>
          </a:p>
        </p:txBody>
      </p:sp>
      <p:sp>
        <p:nvSpPr>
          <p:cNvPr id="18" name="TextBox 17">
            <a:extLst>
              <a:ext uri="{FF2B5EF4-FFF2-40B4-BE49-F238E27FC236}">
                <a16:creationId xmlns:a16="http://schemas.microsoft.com/office/drawing/2014/main" id="{D4859BD3-FCB5-4DDE-BD1B-1C3B7681FAC1}"/>
              </a:ext>
            </a:extLst>
          </p:cNvPr>
          <p:cNvSpPr txBox="1"/>
          <p:nvPr/>
        </p:nvSpPr>
        <p:spPr>
          <a:xfrm>
            <a:off x="5794342" y="3128030"/>
            <a:ext cx="603315" cy="369332"/>
          </a:xfrm>
          <a:prstGeom prst="rect">
            <a:avLst/>
          </a:prstGeom>
          <a:noFill/>
        </p:spPr>
        <p:txBody>
          <a:bodyPr wrap="square" rtlCol="0">
            <a:spAutoFit/>
          </a:bodyPr>
          <a:lstStyle/>
          <a:p>
            <a:r>
              <a:rPr lang="en-US"/>
              <a:t>(5)</a:t>
            </a:r>
            <a:endParaRPr lang="en-GB"/>
          </a:p>
        </p:txBody>
      </p:sp>
      <p:sp>
        <p:nvSpPr>
          <p:cNvPr id="19" name="TextBox 18">
            <a:extLst>
              <a:ext uri="{FF2B5EF4-FFF2-40B4-BE49-F238E27FC236}">
                <a16:creationId xmlns:a16="http://schemas.microsoft.com/office/drawing/2014/main" id="{76F43E48-D6DD-4FA7-A3FE-DFF533C3F295}"/>
              </a:ext>
            </a:extLst>
          </p:cNvPr>
          <p:cNvSpPr txBox="1"/>
          <p:nvPr/>
        </p:nvSpPr>
        <p:spPr>
          <a:xfrm>
            <a:off x="8499508" y="4677598"/>
            <a:ext cx="603315" cy="369332"/>
          </a:xfrm>
          <a:prstGeom prst="rect">
            <a:avLst/>
          </a:prstGeom>
          <a:noFill/>
        </p:spPr>
        <p:txBody>
          <a:bodyPr wrap="square" rtlCol="0">
            <a:spAutoFit/>
          </a:bodyPr>
          <a:lstStyle/>
          <a:p>
            <a:r>
              <a:rPr lang="en-US"/>
              <a:t>(5)</a:t>
            </a:r>
            <a:endParaRPr lang="en-GB"/>
          </a:p>
        </p:txBody>
      </p:sp>
      <p:sp>
        <p:nvSpPr>
          <p:cNvPr id="20" name="TextBox 19">
            <a:extLst>
              <a:ext uri="{FF2B5EF4-FFF2-40B4-BE49-F238E27FC236}">
                <a16:creationId xmlns:a16="http://schemas.microsoft.com/office/drawing/2014/main" id="{717736CE-DDBC-4280-9FC2-C4D3A1E68566}"/>
              </a:ext>
            </a:extLst>
          </p:cNvPr>
          <p:cNvSpPr txBox="1"/>
          <p:nvPr/>
        </p:nvSpPr>
        <p:spPr>
          <a:xfrm>
            <a:off x="10877389" y="2795608"/>
            <a:ext cx="603315" cy="369332"/>
          </a:xfrm>
          <a:prstGeom prst="rect">
            <a:avLst/>
          </a:prstGeom>
          <a:noFill/>
        </p:spPr>
        <p:txBody>
          <a:bodyPr wrap="square" rtlCol="0">
            <a:spAutoFit/>
          </a:bodyPr>
          <a:lstStyle/>
          <a:p>
            <a:r>
              <a:rPr lang="en-US"/>
              <a:t>(5)</a:t>
            </a:r>
            <a:endParaRPr lang="en-GB"/>
          </a:p>
        </p:txBody>
      </p:sp>
      <p:sp>
        <p:nvSpPr>
          <p:cNvPr id="22" name="TextBox 21">
            <a:extLst>
              <a:ext uri="{FF2B5EF4-FFF2-40B4-BE49-F238E27FC236}">
                <a16:creationId xmlns:a16="http://schemas.microsoft.com/office/drawing/2014/main" id="{3BCBFEE7-E32A-4BB2-B663-0C1804179400}"/>
              </a:ext>
            </a:extLst>
          </p:cNvPr>
          <p:cNvSpPr txBox="1"/>
          <p:nvPr/>
        </p:nvSpPr>
        <p:spPr>
          <a:xfrm>
            <a:off x="6053945" y="3128030"/>
            <a:ext cx="603315" cy="369332"/>
          </a:xfrm>
          <a:prstGeom prst="rect">
            <a:avLst/>
          </a:prstGeom>
          <a:noFill/>
        </p:spPr>
        <p:txBody>
          <a:bodyPr wrap="square" rtlCol="0">
            <a:spAutoFit/>
          </a:bodyPr>
          <a:lstStyle/>
          <a:p>
            <a:r>
              <a:rPr lang="en-US"/>
              <a:t>(6)</a:t>
            </a:r>
            <a:endParaRPr lang="en-GB"/>
          </a:p>
        </p:txBody>
      </p:sp>
      <p:sp>
        <p:nvSpPr>
          <p:cNvPr id="23" name="TextBox 22">
            <a:extLst>
              <a:ext uri="{FF2B5EF4-FFF2-40B4-BE49-F238E27FC236}">
                <a16:creationId xmlns:a16="http://schemas.microsoft.com/office/drawing/2014/main" id="{D09C92BD-07F0-4C38-94EA-0C90F6E041AD}"/>
              </a:ext>
            </a:extLst>
          </p:cNvPr>
          <p:cNvSpPr txBox="1"/>
          <p:nvPr/>
        </p:nvSpPr>
        <p:spPr>
          <a:xfrm>
            <a:off x="11164922" y="2797464"/>
            <a:ext cx="603315" cy="369332"/>
          </a:xfrm>
          <a:prstGeom prst="rect">
            <a:avLst/>
          </a:prstGeom>
          <a:noFill/>
        </p:spPr>
        <p:txBody>
          <a:bodyPr wrap="square" rtlCol="0">
            <a:spAutoFit/>
          </a:bodyPr>
          <a:lstStyle/>
          <a:p>
            <a:r>
              <a:rPr lang="en-US"/>
              <a:t>(6)</a:t>
            </a:r>
            <a:endParaRPr lang="en-GB"/>
          </a:p>
        </p:txBody>
      </p:sp>
    </p:spTree>
    <p:extLst>
      <p:ext uri="{BB962C8B-B14F-4D97-AF65-F5344CB8AC3E}">
        <p14:creationId xmlns:p14="http://schemas.microsoft.com/office/powerpoint/2010/main" val="2477894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F852AD9-9259-4975-A915-D2B6D0E1B8D7}"/>
              </a:ext>
            </a:extLst>
          </p:cNvPr>
          <p:cNvSpPr txBox="1">
            <a:spLocks/>
          </p:cNvSpPr>
          <p:nvPr/>
        </p:nvSpPr>
        <p:spPr>
          <a:xfrm>
            <a:off x="3479149" y="471976"/>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400" dirty="0">
                <a:solidFill>
                  <a:schemeClr val="tx1"/>
                </a:solidFill>
              </a:rPr>
              <a:t>Graphical Design</a:t>
            </a:r>
          </a:p>
        </p:txBody>
      </p:sp>
      <p:sp>
        <p:nvSpPr>
          <p:cNvPr id="5" name="Title 1">
            <a:extLst>
              <a:ext uri="{FF2B5EF4-FFF2-40B4-BE49-F238E27FC236}">
                <a16:creationId xmlns:a16="http://schemas.microsoft.com/office/drawing/2014/main" id="{55B09F13-AEAC-4338-8BD3-82D280725521}"/>
              </a:ext>
            </a:extLst>
          </p:cNvPr>
          <p:cNvSpPr>
            <a:spLocks noGrp="1"/>
          </p:cNvSpPr>
          <p:nvPr>
            <p:ph type="title"/>
          </p:nvPr>
        </p:nvSpPr>
        <p:spPr>
          <a:xfrm>
            <a:off x="123976" y="2049546"/>
            <a:ext cx="9404723" cy="1400530"/>
          </a:xfrm>
        </p:spPr>
        <p:txBody>
          <a:bodyPr/>
          <a:lstStyle/>
          <a:p>
            <a:r>
              <a:rPr lang="en-GB" sz="3200">
                <a:solidFill>
                  <a:schemeClr val="tx1"/>
                </a:solidFill>
              </a:rPr>
              <a:t>Product Concepts: </a:t>
            </a:r>
          </a:p>
        </p:txBody>
      </p:sp>
      <p:pic>
        <p:nvPicPr>
          <p:cNvPr id="12" name="Picture 11">
            <a:extLst>
              <a:ext uri="{FF2B5EF4-FFF2-40B4-BE49-F238E27FC236}">
                <a16:creationId xmlns:a16="http://schemas.microsoft.com/office/drawing/2014/main" id="{C5EEB39F-F5F8-48DC-A828-F5C56F475394}"/>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6347" b="12986"/>
          <a:stretch/>
        </p:blipFill>
        <p:spPr>
          <a:xfrm>
            <a:off x="5706045" y="4018227"/>
            <a:ext cx="1704980" cy="2477448"/>
          </a:xfrm>
          <a:prstGeom prst="rect">
            <a:avLst/>
          </a:prstGeom>
        </p:spPr>
      </p:pic>
      <p:pic>
        <p:nvPicPr>
          <p:cNvPr id="14" name="Picture 13">
            <a:extLst>
              <a:ext uri="{FF2B5EF4-FFF2-40B4-BE49-F238E27FC236}">
                <a16:creationId xmlns:a16="http://schemas.microsoft.com/office/drawing/2014/main" id="{7341BE36-5C1D-460D-A13A-F3BDA63E0052}"/>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70" t="11761" r="5683" b="34636"/>
          <a:stretch/>
        </p:blipFill>
        <p:spPr>
          <a:xfrm>
            <a:off x="792383" y="4122386"/>
            <a:ext cx="2120502" cy="2506430"/>
          </a:xfrm>
          <a:prstGeom prst="rect">
            <a:avLst/>
          </a:prstGeom>
        </p:spPr>
      </p:pic>
      <p:pic>
        <p:nvPicPr>
          <p:cNvPr id="15" name="Picture 14">
            <a:extLst>
              <a:ext uri="{FF2B5EF4-FFF2-40B4-BE49-F238E27FC236}">
                <a16:creationId xmlns:a16="http://schemas.microsoft.com/office/drawing/2014/main" id="{F2B36DCA-A9E4-41C6-8CA4-2FE569AC7F78}"/>
              </a:ext>
            </a:extLst>
          </p:cNvPr>
          <p:cNvPicPr>
            <a:picLocks noChangeAspect="1"/>
          </p:cNvPicPr>
          <p:nvPr/>
        </p:nvPicPr>
        <p:blipFill>
          <a:blip r:embed="rId4"/>
          <a:stretch>
            <a:fillRect/>
          </a:stretch>
        </p:blipFill>
        <p:spPr>
          <a:xfrm rot="939090">
            <a:off x="8276907" y="3087136"/>
            <a:ext cx="3448050" cy="1181100"/>
          </a:xfrm>
          <a:prstGeom prst="rect">
            <a:avLst/>
          </a:prstGeom>
        </p:spPr>
      </p:pic>
      <p:pic>
        <p:nvPicPr>
          <p:cNvPr id="16" name="Picture 15">
            <a:extLst>
              <a:ext uri="{FF2B5EF4-FFF2-40B4-BE49-F238E27FC236}">
                <a16:creationId xmlns:a16="http://schemas.microsoft.com/office/drawing/2014/main" id="{5CD20304-4E89-431E-9A49-1125CD7FDBA9}"/>
              </a:ext>
            </a:extLst>
          </p:cNvPr>
          <p:cNvPicPr>
            <a:picLocks noChangeAspect="1"/>
          </p:cNvPicPr>
          <p:nvPr/>
        </p:nvPicPr>
        <p:blipFill>
          <a:blip r:embed="rId5"/>
          <a:stretch>
            <a:fillRect/>
          </a:stretch>
        </p:blipFill>
        <p:spPr>
          <a:xfrm>
            <a:off x="8094783" y="4798237"/>
            <a:ext cx="1638551" cy="1549580"/>
          </a:xfrm>
          <a:prstGeom prst="rect">
            <a:avLst/>
          </a:prstGeom>
        </p:spPr>
      </p:pic>
      <p:pic>
        <p:nvPicPr>
          <p:cNvPr id="17" name="Picture 16">
            <a:extLst>
              <a:ext uri="{FF2B5EF4-FFF2-40B4-BE49-F238E27FC236}">
                <a16:creationId xmlns:a16="http://schemas.microsoft.com/office/drawing/2014/main" id="{5B8FD8E4-DC84-4FAA-BE80-131E1E962306}"/>
              </a:ext>
            </a:extLst>
          </p:cNvPr>
          <p:cNvPicPr>
            <a:picLocks noChangeAspect="1"/>
          </p:cNvPicPr>
          <p:nvPr/>
        </p:nvPicPr>
        <p:blipFill>
          <a:blip r:embed="rId6"/>
          <a:stretch>
            <a:fillRect/>
          </a:stretch>
        </p:blipFill>
        <p:spPr>
          <a:xfrm>
            <a:off x="10597778" y="5286000"/>
            <a:ext cx="1362075" cy="1209675"/>
          </a:xfrm>
          <a:prstGeom prst="rect">
            <a:avLst/>
          </a:prstGeom>
        </p:spPr>
      </p:pic>
      <p:sp>
        <p:nvSpPr>
          <p:cNvPr id="18" name="TextBox 17">
            <a:extLst>
              <a:ext uri="{FF2B5EF4-FFF2-40B4-BE49-F238E27FC236}">
                <a16:creationId xmlns:a16="http://schemas.microsoft.com/office/drawing/2014/main" id="{552F0ADA-9155-4DE8-9313-1D0CC2D0D8DD}"/>
              </a:ext>
            </a:extLst>
          </p:cNvPr>
          <p:cNvSpPr txBox="1"/>
          <p:nvPr/>
        </p:nvSpPr>
        <p:spPr>
          <a:xfrm>
            <a:off x="3977033" y="2495416"/>
            <a:ext cx="3459845" cy="523220"/>
          </a:xfrm>
          <a:prstGeom prst="rect">
            <a:avLst/>
          </a:prstGeom>
          <a:noFill/>
        </p:spPr>
        <p:txBody>
          <a:bodyPr wrap="square" rtlCol="0">
            <a:spAutoFit/>
          </a:bodyPr>
          <a:lstStyle/>
          <a:p>
            <a:r>
              <a:rPr lang="en-GB" sz="2800"/>
              <a:t>Clasp Concepts</a:t>
            </a:r>
          </a:p>
        </p:txBody>
      </p:sp>
      <p:sp>
        <p:nvSpPr>
          <p:cNvPr id="19" name="Title 1">
            <a:extLst>
              <a:ext uri="{FF2B5EF4-FFF2-40B4-BE49-F238E27FC236}">
                <a16:creationId xmlns:a16="http://schemas.microsoft.com/office/drawing/2014/main" id="{D5D7D2DC-2399-4377-8437-B323AB8651BC}"/>
              </a:ext>
            </a:extLst>
          </p:cNvPr>
          <p:cNvSpPr txBox="1">
            <a:spLocks/>
          </p:cNvSpPr>
          <p:nvPr/>
        </p:nvSpPr>
        <p:spPr>
          <a:xfrm>
            <a:off x="123976" y="2885904"/>
            <a:ext cx="7810498"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a:t>In order to ensure the medical bracelet is secure, concepts</a:t>
            </a:r>
            <a:br>
              <a:rPr lang="en-GB" sz="2000"/>
            </a:br>
            <a:r>
              <a:rPr lang="en-GB" sz="2000"/>
              <a:t>of the clasps for the bracelet were designed.</a:t>
            </a:r>
          </a:p>
        </p:txBody>
      </p:sp>
      <p:sp>
        <p:nvSpPr>
          <p:cNvPr id="11" name="TextBox 10">
            <a:extLst>
              <a:ext uri="{FF2B5EF4-FFF2-40B4-BE49-F238E27FC236}">
                <a16:creationId xmlns:a16="http://schemas.microsoft.com/office/drawing/2014/main" id="{FCF4E0F4-AF45-4E55-BCFF-EC652F480E29}"/>
              </a:ext>
            </a:extLst>
          </p:cNvPr>
          <p:cNvSpPr txBox="1"/>
          <p:nvPr/>
        </p:nvSpPr>
        <p:spPr>
          <a:xfrm>
            <a:off x="2433088" y="4185364"/>
            <a:ext cx="603315" cy="369332"/>
          </a:xfrm>
          <a:prstGeom prst="rect">
            <a:avLst/>
          </a:prstGeom>
          <a:noFill/>
        </p:spPr>
        <p:txBody>
          <a:bodyPr wrap="square" rtlCol="0">
            <a:spAutoFit/>
          </a:bodyPr>
          <a:lstStyle/>
          <a:p>
            <a:r>
              <a:rPr lang="en-US"/>
              <a:t>(5)</a:t>
            </a:r>
            <a:endParaRPr lang="en-GB"/>
          </a:p>
        </p:txBody>
      </p:sp>
      <p:sp>
        <p:nvSpPr>
          <p:cNvPr id="13" name="TextBox 12">
            <a:extLst>
              <a:ext uri="{FF2B5EF4-FFF2-40B4-BE49-F238E27FC236}">
                <a16:creationId xmlns:a16="http://schemas.microsoft.com/office/drawing/2014/main" id="{096CA7B3-900C-4699-BA40-D4150A1C6A9C}"/>
              </a:ext>
            </a:extLst>
          </p:cNvPr>
          <p:cNvSpPr txBox="1"/>
          <p:nvPr/>
        </p:nvSpPr>
        <p:spPr>
          <a:xfrm>
            <a:off x="6931228" y="3973336"/>
            <a:ext cx="603315" cy="369332"/>
          </a:xfrm>
          <a:prstGeom prst="rect">
            <a:avLst/>
          </a:prstGeom>
          <a:noFill/>
        </p:spPr>
        <p:txBody>
          <a:bodyPr wrap="square" rtlCol="0">
            <a:spAutoFit/>
          </a:bodyPr>
          <a:lstStyle/>
          <a:p>
            <a:r>
              <a:rPr lang="en-US"/>
              <a:t>(5)</a:t>
            </a:r>
            <a:endParaRPr lang="en-GB"/>
          </a:p>
        </p:txBody>
      </p:sp>
      <p:sp>
        <p:nvSpPr>
          <p:cNvPr id="20" name="TextBox 19">
            <a:extLst>
              <a:ext uri="{FF2B5EF4-FFF2-40B4-BE49-F238E27FC236}">
                <a16:creationId xmlns:a16="http://schemas.microsoft.com/office/drawing/2014/main" id="{DEB6862F-E47F-4455-84A4-0BACE274E277}"/>
              </a:ext>
            </a:extLst>
          </p:cNvPr>
          <p:cNvSpPr txBox="1"/>
          <p:nvPr/>
        </p:nvSpPr>
        <p:spPr>
          <a:xfrm>
            <a:off x="10861264" y="2891467"/>
            <a:ext cx="603315" cy="369332"/>
          </a:xfrm>
          <a:prstGeom prst="rect">
            <a:avLst/>
          </a:prstGeom>
          <a:noFill/>
        </p:spPr>
        <p:txBody>
          <a:bodyPr wrap="square" rtlCol="0">
            <a:spAutoFit/>
          </a:bodyPr>
          <a:lstStyle/>
          <a:p>
            <a:r>
              <a:rPr lang="en-US"/>
              <a:t>(5)</a:t>
            </a:r>
            <a:endParaRPr lang="en-GB"/>
          </a:p>
        </p:txBody>
      </p:sp>
      <p:sp>
        <p:nvSpPr>
          <p:cNvPr id="21" name="TextBox 20">
            <a:extLst>
              <a:ext uri="{FF2B5EF4-FFF2-40B4-BE49-F238E27FC236}">
                <a16:creationId xmlns:a16="http://schemas.microsoft.com/office/drawing/2014/main" id="{4D7E167F-CCE4-49E9-B8CE-A54DE441162A}"/>
              </a:ext>
            </a:extLst>
          </p:cNvPr>
          <p:cNvSpPr txBox="1"/>
          <p:nvPr/>
        </p:nvSpPr>
        <p:spPr>
          <a:xfrm>
            <a:off x="9227041" y="4887619"/>
            <a:ext cx="603315" cy="369332"/>
          </a:xfrm>
          <a:prstGeom prst="rect">
            <a:avLst/>
          </a:prstGeom>
          <a:noFill/>
        </p:spPr>
        <p:txBody>
          <a:bodyPr wrap="square" rtlCol="0">
            <a:spAutoFit/>
          </a:bodyPr>
          <a:lstStyle/>
          <a:p>
            <a:r>
              <a:rPr lang="en-US"/>
              <a:t>(5)</a:t>
            </a:r>
            <a:endParaRPr lang="en-GB"/>
          </a:p>
        </p:txBody>
      </p:sp>
      <p:sp>
        <p:nvSpPr>
          <p:cNvPr id="22" name="TextBox 21">
            <a:extLst>
              <a:ext uri="{FF2B5EF4-FFF2-40B4-BE49-F238E27FC236}">
                <a16:creationId xmlns:a16="http://schemas.microsoft.com/office/drawing/2014/main" id="{5229A690-1CB0-4E2F-B04F-68679D5ACFAF}"/>
              </a:ext>
            </a:extLst>
          </p:cNvPr>
          <p:cNvSpPr txBox="1"/>
          <p:nvPr/>
        </p:nvSpPr>
        <p:spPr>
          <a:xfrm>
            <a:off x="10962614" y="4992377"/>
            <a:ext cx="603315" cy="369332"/>
          </a:xfrm>
          <a:prstGeom prst="rect">
            <a:avLst/>
          </a:prstGeom>
          <a:noFill/>
        </p:spPr>
        <p:txBody>
          <a:bodyPr wrap="square" rtlCol="0">
            <a:spAutoFit/>
          </a:bodyPr>
          <a:lstStyle/>
          <a:p>
            <a:r>
              <a:rPr lang="en-US"/>
              <a:t>(5)</a:t>
            </a:r>
            <a:endParaRPr lang="en-GB"/>
          </a:p>
        </p:txBody>
      </p:sp>
      <p:sp>
        <p:nvSpPr>
          <p:cNvPr id="23" name="TextBox 22">
            <a:extLst>
              <a:ext uri="{FF2B5EF4-FFF2-40B4-BE49-F238E27FC236}">
                <a16:creationId xmlns:a16="http://schemas.microsoft.com/office/drawing/2014/main" id="{A9F7AA01-8411-480D-AAA1-D9A83C32C918}"/>
              </a:ext>
            </a:extLst>
          </p:cNvPr>
          <p:cNvSpPr txBox="1"/>
          <p:nvPr/>
        </p:nvSpPr>
        <p:spPr>
          <a:xfrm>
            <a:off x="2818330" y="4185364"/>
            <a:ext cx="603315" cy="369332"/>
          </a:xfrm>
          <a:prstGeom prst="rect">
            <a:avLst/>
          </a:prstGeom>
          <a:noFill/>
        </p:spPr>
        <p:txBody>
          <a:bodyPr wrap="square" rtlCol="0">
            <a:spAutoFit/>
          </a:bodyPr>
          <a:lstStyle/>
          <a:p>
            <a:r>
              <a:rPr lang="en-US"/>
              <a:t>(7)</a:t>
            </a:r>
            <a:endParaRPr lang="en-GB"/>
          </a:p>
        </p:txBody>
      </p:sp>
      <p:sp>
        <p:nvSpPr>
          <p:cNvPr id="24" name="TextBox 23">
            <a:extLst>
              <a:ext uri="{FF2B5EF4-FFF2-40B4-BE49-F238E27FC236}">
                <a16:creationId xmlns:a16="http://schemas.microsoft.com/office/drawing/2014/main" id="{916A0650-8092-447D-B831-9BEC7304DAED}"/>
              </a:ext>
            </a:extLst>
          </p:cNvPr>
          <p:cNvSpPr txBox="1"/>
          <p:nvPr/>
        </p:nvSpPr>
        <p:spPr>
          <a:xfrm>
            <a:off x="7254711" y="3961993"/>
            <a:ext cx="603315" cy="369332"/>
          </a:xfrm>
          <a:prstGeom prst="rect">
            <a:avLst/>
          </a:prstGeom>
          <a:noFill/>
        </p:spPr>
        <p:txBody>
          <a:bodyPr wrap="square" rtlCol="0">
            <a:spAutoFit/>
          </a:bodyPr>
          <a:lstStyle/>
          <a:p>
            <a:r>
              <a:rPr lang="en-US"/>
              <a:t>(7)</a:t>
            </a:r>
            <a:endParaRPr lang="en-GB"/>
          </a:p>
        </p:txBody>
      </p:sp>
      <p:sp>
        <p:nvSpPr>
          <p:cNvPr id="25" name="TextBox 24">
            <a:extLst>
              <a:ext uri="{FF2B5EF4-FFF2-40B4-BE49-F238E27FC236}">
                <a16:creationId xmlns:a16="http://schemas.microsoft.com/office/drawing/2014/main" id="{3B1F6EAA-B7D1-41F5-A697-043FAD19A435}"/>
              </a:ext>
            </a:extLst>
          </p:cNvPr>
          <p:cNvSpPr txBox="1"/>
          <p:nvPr/>
        </p:nvSpPr>
        <p:spPr>
          <a:xfrm>
            <a:off x="9562240" y="4887557"/>
            <a:ext cx="603315" cy="369332"/>
          </a:xfrm>
          <a:prstGeom prst="rect">
            <a:avLst/>
          </a:prstGeom>
          <a:noFill/>
        </p:spPr>
        <p:txBody>
          <a:bodyPr wrap="square" rtlCol="0">
            <a:spAutoFit/>
          </a:bodyPr>
          <a:lstStyle/>
          <a:p>
            <a:r>
              <a:rPr lang="en-US"/>
              <a:t>(7)</a:t>
            </a:r>
            <a:endParaRPr lang="en-GB"/>
          </a:p>
        </p:txBody>
      </p:sp>
      <p:sp>
        <p:nvSpPr>
          <p:cNvPr id="26" name="TextBox 25">
            <a:extLst>
              <a:ext uri="{FF2B5EF4-FFF2-40B4-BE49-F238E27FC236}">
                <a16:creationId xmlns:a16="http://schemas.microsoft.com/office/drawing/2014/main" id="{D92AFAAF-EBAB-4D66-AAEB-BE208B054593}"/>
              </a:ext>
            </a:extLst>
          </p:cNvPr>
          <p:cNvSpPr txBox="1"/>
          <p:nvPr/>
        </p:nvSpPr>
        <p:spPr>
          <a:xfrm>
            <a:off x="11204778" y="2887052"/>
            <a:ext cx="603315" cy="369332"/>
          </a:xfrm>
          <a:prstGeom prst="rect">
            <a:avLst/>
          </a:prstGeom>
          <a:noFill/>
        </p:spPr>
        <p:txBody>
          <a:bodyPr wrap="square" rtlCol="0">
            <a:spAutoFit/>
          </a:bodyPr>
          <a:lstStyle/>
          <a:p>
            <a:r>
              <a:rPr lang="en-US"/>
              <a:t>(7)</a:t>
            </a:r>
            <a:endParaRPr lang="en-GB"/>
          </a:p>
        </p:txBody>
      </p:sp>
      <p:sp>
        <p:nvSpPr>
          <p:cNvPr id="27" name="TextBox 26">
            <a:extLst>
              <a:ext uri="{FF2B5EF4-FFF2-40B4-BE49-F238E27FC236}">
                <a16:creationId xmlns:a16="http://schemas.microsoft.com/office/drawing/2014/main" id="{DFA8A3B8-55D9-45B1-8D8B-9B826E4F1FD5}"/>
              </a:ext>
            </a:extLst>
          </p:cNvPr>
          <p:cNvSpPr txBox="1"/>
          <p:nvPr/>
        </p:nvSpPr>
        <p:spPr>
          <a:xfrm>
            <a:off x="11324959" y="4985494"/>
            <a:ext cx="603315" cy="369332"/>
          </a:xfrm>
          <a:prstGeom prst="rect">
            <a:avLst/>
          </a:prstGeom>
          <a:noFill/>
        </p:spPr>
        <p:txBody>
          <a:bodyPr wrap="square" rtlCol="0">
            <a:spAutoFit/>
          </a:bodyPr>
          <a:lstStyle/>
          <a:p>
            <a:r>
              <a:rPr lang="en-US"/>
              <a:t>(7)</a:t>
            </a:r>
            <a:endParaRPr lang="en-GB"/>
          </a:p>
        </p:txBody>
      </p:sp>
    </p:spTree>
    <p:extLst>
      <p:ext uri="{BB962C8B-B14F-4D97-AF65-F5344CB8AC3E}">
        <p14:creationId xmlns:p14="http://schemas.microsoft.com/office/powerpoint/2010/main" val="2207140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93B6B-2D8E-4ED8-BF17-B08B070A4CC5}"/>
              </a:ext>
            </a:extLst>
          </p:cNvPr>
          <p:cNvSpPr>
            <a:spLocks noGrp="1"/>
          </p:cNvSpPr>
          <p:nvPr>
            <p:ph type="title"/>
          </p:nvPr>
        </p:nvSpPr>
        <p:spPr>
          <a:xfrm>
            <a:off x="5863371" y="218586"/>
            <a:ext cx="9404723" cy="1400530"/>
          </a:xfrm>
        </p:spPr>
        <p:txBody>
          <a:bodyPr/>
          <a:lstStyle/>
          <a:p>
            <a:r>
              <a:rPr lang="en-GB" dirty="0"/>
              <a:t>References</a:t>
            </a:r>
          </a:p>
        </p:txBody>
      </p:sp>
      <p:sp>
        <p:nvSpPr>
          <p:cNvPr id="3" name="Content Placeholder 2">
            <a:extLst>
              <a:ext uri="{FF2B5EF4-FFF2-40B4-BE49-F238E27FC236}">
                <a16:creationId xmlns:a16="http://schemas.microsoft.com/office/drawing/2014/main" id="{6ED1202D-2E4D-45F0-9B06-92EE58E83635}"/>
              </a:ext>
            </a:extLst>
          </p:cNvPr>
          <p:cNvSpPr>
            <a:spLocks noGrp="1"/>
          </p:cNvSpPr>
          <p:nvPr>
            <p:ph idx="1"/>
          </p:nvPr>
        </p:nvSpPr>
        <p:spPr>
          <a:xfrm>
            <a:off x="5863372" y="2389339"/>
            <a:ext cx="6251077" cy="4591231"/>
          </a:xfrm>
        </p:spPr>
        <p:txBody>
          <a:bodyPr>
            <a:normAutofit/>
          </a:bodyPr>
          <a:lstStyle/>
          <a:p>
            <a:pPr marL="0" indent="0">
              <a:buNone/>
            </a:pPr>
            <a:r>
              <a:rPr lang="en-GB" sz="1200">
                <a:hlinkClick r:id="rId2"/>
              </a:rPr>
              <a:t>https://www.gov.uk/set-up-a-social-enterprise</a:t>
            </a:r>
            <a:endParaRPr lang="en-GB" sz="1200"/>
          </a:p>
          <a:p>
            <a:pPr marL="0" indent="0">
              <a:buNone/>
            </a:pPr>
            <a:r>
              <a:rPr lang="en-GB" sz="1200">
                <a:hlinkClick r:id="rId3"/>
              </a:rPr>
              <a:t>https://www.gov.uk/government/publications/community-interest-companies-constitutions/cic-model-constitutions-introduction</a:t>
            </a:r>
            <a:endParaRPr lang="en-GB" sz="1200"/>
          </a:p>
          <a:p>
            <a:pPr marL="0" indent="0">
              <a:buNone/>
            </a:pPr>
            <a:br>
              <a:rPr lang="en-GB"/>
            </a:br>
            <a:br>
              <a:rPr lang="en-GB"/>
            </a:br>
            <a:r>
              <a:rPr lang="en-GB" sz="1800"/>
              <a:t>Team Progress Document</a:t>
            </a:r>
          </a:p>
          <a:p>
            <a:pPr marL="0" indent="0">
              <a:buNone/>
            </a:pPr>
            <a:endParaRPr lang="en-GB" sz="1800"/>
          </a:p>
          <a:p>
            <a:pPr marL="0" indent="0">
              <a:buNone/>
            </a:pPr>
            <a:endParaRPr lang="en-GB"/>
          </a:p>
          <a:p>
            <a:pPr marL="0" indent="0">
              <a:buNone/>
            </a:pPr>
            <a:br>
              <a:rPr lang="en-GB" sz="1400">
                <a:hlinkClick r:id="rId4"/>
              </a:rPr>
            </a:br>
            <a:r>
              <a:rPr lang="en-GB" sz="1400">
                <a:hlinkClick r:id="rId4"/>
              </a:rPr>
              <a:t>https://www.theidbandco.com/Rubber-Medical-Bracelets</a:t>
            </a:r>
            <a:endParaRPr lang="en-GB" sz="1400"/>
          </a:p>
          <a:p>
            <a:pPr marL="0" indent="0">
              <a:buNone/>
            </a:pPr>
            <a:r>
              <a:rPr lang="en-GB" sz="1400">
                <a:hlinkClick r:id="rId5"/>
              </a:rPr>
              <a:t>https://www.google.com/</a:t>
            </a:r>
            <a:r>
              <a:rPr lang="en-GB" sz="1400" err="1">
                <a:hlinkClick r:id="rId5"/>
              </a:rPr>
              <a:t>search?rlz</a:t>
            </a:r>
            <a:r>
              <a:rPr lang="en-GB" sz="1400">
                <a:hlinkClick r:id="rId5"/>
              </a:rPr>
              <a:t>=1C1GCEB_enGB878GB878&amp;biw=929&amp;bih=959&amp;tbm=</a:t>
            </a:r>
            <a:r>
              <a:rPr lang="en-GB" sz="1400" err="1">
                <a:hlinkClick r:id="rId5"/>
              </a:rPr>
              <a:t>isch&amp;sa</a:t>
            </a:r>
            <a:r>
              <a:rPr lang="en-GB" sz="1400">
                <a:hlinkClick r:id="rId5"/>
              </a:rPr>
              <a:t>=1&amp;ei=</a:t>
            </a:r>
            <a:r>
              <a:rPr lang="en-GB" sz="1400" err="1">
                <a:hlinkClick r:id="rId5"/>
              </a:rPr>
              <a:t>zmvmXcOwEqqMlwSmgbaoDg&amp;q</a:t>
            </a:r>
            <a:r>
              <a:rPr lang="en-GB" sz="1400">
                <a:hlinkClick r:id="rId5"/>
              </a:rPr>
              <a:t>=</a:t>
            </a:r>
            <a:r>
              <a:rPr lang="en-GB" sz="1400" err="1">
                <a:hlinkClick r:id="rId5"/>
              </a:rPr>
              <a:t>wristband+clasps&amp;oq</a:t>
            </a:r>
            <a:r>
              <a:rPr lang="en-GB" sz="1400">
                <a:hlinkClick r:id="rId5"/>
              </a:rPr>
              <a:t>=</a:t>
            </a:r>
            <a:r>
              <a:rPr lang="en-GB" sz="1400" err="1">
                <a:hlinkClick r:id="rId5"/>
              </a:rPr>
              <a:t>wristband+clasps&amp;gs_l</a:t>
            </a:r>
            <a:r>
              <a:rPr lang="en-GB" sz="1400">
                <a:hlinkClick r:id="rId5"/>
              </a:rPr>
              <a:t>=img.3..0i24.22909.25980..26065...3.0..0.65.946.21......0....1..gws-wiz-img.....0..0i67j0j0i131j0i5i30j0i8i30j0i10i24.nIHBZcVI5FA&amp;ved=0ahUKEwjDz_KT05nmAhUqxoUKHaaADeUQ4dUDCAc&amp;uact=5</a:t>
            </a:r>
            <a:endParaRPr lang="en-GB" sz="1400"/>
          </a:p>
        </p:txBody>
      </p:sp>
      <p:sp>
        <p:nvSpPr>
          <p:cNvPr id="4" name="Title 1">
            <a:extLst>
              <a:ext uri="{FF2B5EF4-FFF2-40B4-BE49-F238E27FC236}">
                <a16:creationId xmlns:a16="http://schemas.microsoft.com/office/drawing/2014/main" id="{9C2735D0-8228-4C75-9146-3876D7AA28B2}"/>
              </a:ext>
            </a:extLst>
          </p:cNvPr>
          <p:cNvSpPr txBox="1">
            <a:spLocks/>
          </p:cNvSpPr>
          <p:nvPr/>
        </p:nvSpPr>
        <p:spPr>
          <a:xfrm>
            <a:off x="570807" y="772516"/>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solidFill>
                  <a:schemeClr val="tx1"/>
                </a:solidFill>
              </a:rPr>
              <a:t>Conclusion</a:t>
            </a:r>
          </a:p>
        </p:txBody>
      </p:sp>
      <p:sp>
        <p:nvSpPr>
          <p:cNvPr id="5" name="Title 1">
            <a:extLst>
              <a:ext uri="{FF2B5EF4-FFF2-40B4-BE49-F238E27FC236}">
                <a16:creationId xmlns:a16="http://schemas.microsoft.com/office/drawing/2014/main" id="{72A2BB6A-DB4B-44C3-AEB9-A8E625CAC5AF}"/>
              </a:ext>
            </a:extLst>
          </p:cNvPr>
          <p:cNvSpPr txBox="1">
            <a:spLocks/>
          </p:cNvSpPr>
          <p:nvPr/>
        </p:nvSpPr>
        <p:spPr>
          <a:xfrm>
            <a:off x="5736634" y="1654095"/>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chemeClr val="tx1"/>
                </a:solidFill>
              </a:rPr>
              <a:t>Community Interest Statement</a:t>
            </a:r>
          </a:p>
        </p:txBody>
      </p:sp>
      <p:sp>
        <p:nvSpPr>
          <p:cNvPr id="6" name="Title 1">
            <a:extLst>
              <a:ext uri="{FF2B5EF4-FFF2-40B4-BE49-F238E27FC236}">
                <a16:creationId xmlns:a16="http://schemas.microsoft.com/office/drawing/2014/main" id="{FC95768B-F89E-4032-A3C8-4A434B9BCAE0}"/>
              </a:ext>
            </a:extLst>
          </p:cNvPr>
          <p:cNvSpPr txBox="1">
            <a:spLocks/>
          </p:cNvSpPr>
          <p:nvPr/>
        </p:nvSpPr>
        <p:spPr>
          <a:xfrm>
            <a:off x="5863372" y="3162488"/>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a:t>Mission Statement/Objectives</a:t>
            </a:r>
          </a:p>
        </p:txBody>
      </p:sp>
      <p:sp>
        <p:nvSpPr>
          <p:cNvPr id="7" name="Title 1">
            <a:extLst>
              <a:ext uri="{FF2B5EF4-FFF2-40B4-BE49-F238E27FC236}">
                <a16:creationId xmlns:a16="http://schemas.microsoft.com/office/drawing/2014/main" id="{73532C7A-6753-46D6-8C63-EA59D8B3BB60}"/>
              </a:ext>
            </a:extLst>
          </p:cNvPr>
          <p:cNvSpPr txBox="1">
            <a:spLocks/>
          </p:cNvSpPr>
          <p:nvPr/>
        </p:nvSpPr>
        <p:spPr>
          <a:xfrm>
            <a:off x="5863372" y="4109552"/>
            <a:ext cx="9404723" cy="140053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a:t>Graphical Concepts</a:t>
            </a:r>
          </a:p>
          <a:p>
            <a:r>
              <a:rPr lang="en-GB" sz="1600">
                <a:solidFill>
                  <a:schemeClr val="tx1"/>
                </a:solidFill>
              </a:rPr>
              <a:t>Graphic 1 – Elliot concept</a:t>
            </a:r>
            <a:br>
              <a:rPr lang="en-GB" sz="1600">
                <a:solidFill>
                  <a:schemeClr val="tx1"/>
                </a:solidFill>
              </a:rPr>
            </a:br>
            <a:r>
              <a:rPr lang="en-GB" sz="1600">
                <a:solidFill>
                  <a:schemeClr val="tx1"/>
                </a:solidFill>
              </a:rPr>
              <a:t>graphic 2-7 – Lauren concept</a:t>
            </a:r>
          </a:p>
        </p:txBody>
      </p:sp>
      <p:sp>
        <p:nvSpPr>
          <p:cNvPr id="8" name="Content Placeholder 2">
            <a:extLst>
              <a:ext uri="{FF2B5EF4-FFF2-40B4-BE49-F238E27FC236}">
                <a16:creationId xmlns:a16="http://schemas.microsoft.com/office/drawing/2014/main" id="{46CFA4D4-CA04-44D6-A442-2DCEBF4B7397}"/>
              </a:ext>
            </a:extLst>
          </p:cNvPr>
          <p:cNvSpPr txBox="1">
            <a:spLocks/>
          </p:cNvSpPr>
          <p:nvPr/>
        </p:nvSpPr>
        <p:spPr>
          <a:xfrm>
            <a:off x="-395" y="2746542"/>
            <a:ext cx="5556980" cy="468630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None/>
            </a:pPr>
            <a:r>
              <a:rPr lang="en-GB"/>
              <a:t>Overall the work carried out for the project was creating the legal factors to cover the business such as defining the company being a Community Interest Company, as it would only benefit the company that will be receiving the end product. In addition to this further work was done such as implementing and progressing the graphical design of the product (Medical Bracelet).</a:t>
            </a:r>
          </a:p>
        </p:txBody>
      </p:sp>
      <p:sp>
        <p:nvSpPr>
          <p:cNvPr id="9" name="TextBox 8">
            <a:extLst>
              <a:ext uri="{FF2B5EF4-FFF2-40B4-BE49-F238E27FC236}">
                <a16:creationId xmlns:a16="http://schemas.microsoft.com/office/drawing/2014/main" id="{D144F7D0-ED79-4C9F-BDBA-C92D8CE3622F}"/>
              </a:ext>
            </a:extLst>
          </p:cNvPr>
          <p:cNvSpPr txBox="1"/>
          <p:nvPr/>
        </p:nvSpPr>
        <p:spPr>
          <a:xfrm>
            <a:off x="5622132" y="2331177"/>
            <a:ext cx="359924" cy="369332"/>
          </a:xfrm>
          <a:prstGeom prst="rect">
            <a:avLst/>
          </a:prstGeom>
          <a:noFill/>
        </p:spPr>
        <p:txBody>
          <a:bodyPr wrap="square" rtlCol="0">
            <a:spAutoFit/>
          </a:bodyPr>
          <a:lstStyle/>
          <a:p>
            <a:r>
              <a:rPr lang="en-US"/>
              <a:t>1</a:t>
            </a:r>
            <a:endParaRPr lang="en-GB"/>
          </a:p>
        </p:txBody>
      </p:sp>
      <p:sp>
        <p:nvSpPr>
          <p:cNvPr id="10" name="TextBox 9">
            <a:extLst>
              <a:ext uri="{FF2B5EF4-FFF2-40B4-BE49-F238E27FC236}">
                <a16:creationId xmlns:a16="http://schemas.microsoft.com/office/drawing/2014/main" id="{5B81DB03-0627-416B-9C47-205A6127145E}"/>
              </a:ext>
            </a:extLst>
          </p:cNvPr>
          <p:cNvSpPr txBox="1"/>
          <p:nvPr/>
        </p:nvSpPr>
        <p:spPr>
          <a:xfrm>
            <a:off x="5629054" y="2710923"/>
            <a:ext cx="359924" cy="369332"/>
          </a:xfrm>
          <a:prstGeom prst="rect">
            <a:avLst/>
          </a:prstGeom>
          <a:noFill/>
        </p:spPr>
        <p:txBody>
          <a:bodyPr wrap="square" rtlCol="0">
            <a:spAutoFit/>
          </a:bodyPr>
          <a:lstStyle/>
          <a:p>
            <a:r>
              <a:rPr lang="en-US"/>
              <a:t>2</a:t>
            </a:r>
            <a:endParaRPr lang="en-GB"/>
          </a:p>
        </p:txBody>
      </p:sp>
      <p:sp>
        <p:nvSpPr>
          <p:cNvPr id="11" name="TextBox 10">
            <a:extLst>
              <a:ext uri="{FF2B5EF4-FFF2-40B4-BE49-F238E27FC236}">
                <a16:creationId xmlns:a16="http://schemas.microsoft.com/office/drawing/2014/main" id="{6E2F9858-4EBC-4D1D-9A72-71027D294D86}"/>
              </a:ext>
            </a:extLst>
          </p:cNvPr>
          <p:cNvSpPr txBox="1"/>
          <p:nvPr/>
        </p:nvSpPr>
        <p:spPr>
          <a:xfrm>
            <a:off x="5635780" y="3721006"/>
            <a:ext cx="359924" cy="369332"/>
          </a:xfrm>
          <a:prstGeom prst="rect">
            <a:avLst/>
          </a:prstGeom>
          <a:noFill/>
        </p:spPr>
        <p:txBody>
          <a:bodyPr wrap="square" rtlCol="0">
            <a:spAutoFit/>
          </a:bodyPr>
          <a:lstStyle/>
          <a:p>
            <a:r>
              <a:rPr lang="en-US"/>
              <a:t>3</a:t>
            </a:r>
            <a:endParaRPr lang="en-GB"/>
          </a:p>
        </p:txBody>
      </p:sp>
      <p:sp>
        <p:nvSpPr>
          <p:cNvPr id="12" name="TextBox 11">
            <a:extLst>
              <a:ext uri="{FF2B5EF4-FFF2-40B4-BE49-F238E27FC236}">
                <a16:creationId xmlns:a16="http://schemas.microsoft.com/office/drawing/2014/main" id="{43A42D1C-639A-45E4-A32B-C041C1AEE706}"/>
              </a:ext>
            </a:extLst>
          </p:cNvPr>
          <p:cNvSpPr txBox="1"/>
          <p:nvPr/>
        </p:nvSpPr>
        <p:spPr>
          <a:xfrm>
            <a:off x="5606787" y="4445428"/>
            <a:ext cx="290747" cy="369332"/>
          </a:xfrm>
          <a:prstGeom prst="rect">
            <a:avLst/>
          </a:prstGeom>
          <a:noFill/>
        </p:spPr>
        <p:txBody>
          <a:bodyPr wrap="square" rtlCol="0">
            <a:spAutoFit/>
          </a:bodyPr>
          <a:lstStyle/>
          <a:p>
            <a:r>
              <a:rPr lang="en-US"/>
              <a:t>4</a:t>
            </a:r>
            <a:endParaRPr lang="en-GB"/>
          </a:p>
        </p:txBody>
      </p:sp>
      <p:sp>
        <p:nvSpPr>
          <p:cNvPr id="13" name="TextBox 12">
            <a:extLst>
              <a:ext uri="{FF2B5EF4-FFF2-40B4-BE49-F238E27FC236}">
                <a16:creationId xmlns:a16="http://schemas.microsoft.com/office/drawing/2014/main" id="{E050386F-23E1-4C88-BFEC-5D5D71815845}"/>
              </a:ext>
            </a:extLst>
          </p:cNvPr>
          <p:cNvSpPr txBox="1"/>
          <p:nvPr/>
        </p:nvSpPr>
        <p:spPr>
          <a:xfrm>
            <a:off x="5606787" y="4720360"/>
            <a:ext cx="359924" cy="369332"/>
          </a:xfrm>
          <a:prstGeom prst="rect">
            <a:avLst/>
          </a:prstGeom>
          <a:noFill/>
        </p:spPr>
        <p:txBody>
          <a:bodyPr wrap="square" rtlCol="0">
            <a:spAutoFit/>
          </a:bodyPr>
          <a:lstStyle/>
          <a:p>
            <a:r>
              <a:rPr lang="en-US"/>
              <a:t>5</a:t>
            </a:r>
            <a:endParaRPr lang="en-GB"/>
          </a:p>
        </p:txBody>
      </p:sp>
      <p:sp>
        <p:nvSpPr>
          <p:cNvPr id="14" name="TextBox 13">
            <a:extLst>
              <a:ext uri="{FF2B5EF4-FFF2-40B4-BE49-F238E27FC236}">
                <a16:creationId xmlns:a16="http://schemas.microsoft.com/office/drawing/2014/main" id="{BCA6F0BB-673D-4737-B921-0A28548F2A67}"/>
              </a:ext>
            </a:extLst>
          </p:cNvPr>
          <p:cNvSpPr txBox="1"/>
          <p:nvPr/>
        </p:nvSpPr>
        <p:spPr>
          <a:xfrm>
            <a:off x="5622132" y="5113596"/>
            <a:ext cx="359924" cy="369332"/>
          </a:xfrm>
          <a:prstGeom prst="rect">
            <a:avLst/>
          </a:prstGeom>
          <a:noFill/>
        </p:spPr>
        <p:txBody>
          <a:bodyPr wrap="square" rtlCol="0">
            <a:spAutoFit/>
          </a:bodyPr>
          <a:lstStyle/>
          <a:p>
            <a:r>
              <a:rPr lang="en-US"/>
              <a:t>6</a:t>
            </a:r>
            <a:endParaRPr lang="en-GB"/>
          </a:p>
        </p:txBody>
      </p:sp>
      <p:sp>
        <p:nvSpPr>
          <p:cNvPr id="15" name="TextBox 14">
            <a:extLst>
              <a:ext uri="{FF2B5EF4-FFF2-40B4-BE49-F238E27FC236}">
                <a16:creationId xmlns:a16="http://schemas.microsoft.com/office/drawing/2014/main" id="{F57C7A63-3996-4592-8887-160BD1CCA64D}"/>
              </a:ext>
            </a:extLst>
          </p:cNvPr>
          <p:cNvSpPr txBox="1"/>
          <p:nvPr/>
        </p:nvSpPr>
        <p:spPr>
          <a:xfrm>
            <a:off x="5635780" y="5514555"/>
            <a:ext cx="359924" cy="369332"/>
          </a:xfrm>
          <a:prstGeom prst="rect">
            <a:avLst/>
          </a:prstGeom>
          <a:noFill/>
        </p:spPr>
        <p:txBody>
          <a:bodyPr wrap="square" rtlCol="0">
            <a:spAutoFit/>
          </a:bodyPr>
          <a:lstStyle/>
          <a:p>
            <a:r>
              <a:rPr lang="en-US"/>
              <a:t>7</a:t>
            </a:r>
            <a:endParaRPr lang="en-GB"/>
          </a:p>
        </p:txBody>
      </p:sp>
    </p:spTree>
    <p:extLst>
      <p:ext uri="{BB962C8B-B14F-4D97-AF65-F5344CB8AC3E}">
        <p14:creationId xmlns:p14="http://schemas.microsoft.com/office/powerpoint/2010/main" val="18748010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TotalTime>
  <Words>474</Words>
  <Application>Microsoft Office PowerPoint</Application>
  <PresentationFormat>Widescreen</PresentationFormat>
  <Paragraphs>77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Century Gothic</vt:lpstr>
      <vt:lpstr>Wingdings 3</vt:lpstr>
      <vt:lpstr>Ion</vt:lpstr>
      <vt:lpstr>PowerPoint Presentation</vt:lpstr>
      <vt:lpstr>Health Helpers (CIPLC)  Graphical Design</vt:lpstr>
      <vt:lpstr>Legal Classification &amp; Mission Statement</vt:lpstr>
      <vt:lpstr>Objectives</vt:lpstr>
      <vt:lpstr>Product Concept</vt:lpstr>
      <vt:lpstr>Product Concepts: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 Davies (1805950)</dc:creator>
  <cp:lastModifiedBy>Lauren Davies (1805950)</cp:lastModifiedBy>
  <cp:revision>1</cp:revision>
  <dcterms:created xsi:type="dcterms:W3CDTF">2019-12-04T13:31:13Z</dcterms:created>
  <dcterms:modified xsi:type="dcterms:W3CDTF">2019-12-04T13:32:57Z</dcterms:modified>
</cp:coreProperties>
</file>