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5" r:id="rId1"/>
  </p:sldMasterIdLst>
  <p:notesMasterIdLst>
    <p:notesMasterId r:id="rId24"/>
  </p:notesMasterIdLst>
  <p:sldIdLst>
    <p:sldId id="256" r:id="rId2"/>
    <p:sldId id="460" r:id="rId3"/>
    <p:sldId id="468" r:id="rId4"/>
    <p:sldId id="447" r:id="rId5"/>
    <p:sldId id="459" r:id="rId6"/>
    <p:sldId id="448" r:id="rId7"/>
    <p:sldId id="449" r:id="rId8"/>
    <p:sldId id="450" r:id="rId9"/>
    <p:sldId id="451" r:id="rId10"/>
    <p:sldId id="452" r:id="rId11"/>
    <p:sldId id="453" r:id="rId12"/>
    <p:sldId id="454" r:id="rId13"/>
    <p:sldId id="455" r:id="rId14"/>
    <p:sldId id="420" r:id="rId15"/>
    <p:sldId id="378" r:id="rId16"/>
    <p:sldId id="422" r:id="rId17"/>
    <p:sldId id="423" r:id="rId18"/>
    <p:sldId id="424" r:id="rId19"/>
    <p:sldId id="425" r:id="rId20"/>
    <p:sldId id="426" r:id="rId21"/>
    <p:sldId id="446" r:id="rId22"/>
    <p:sldId id="421" r:id="rId23"/>
  </p:sldIdLst>
  <p:sldSz cx="9144000" cy="6858000" type="screen4x3"/>
  <p:notesSz cx="6797675" cy="99282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2" clrIdx="0"/>
  <p:cmAuthor id="1" name="Isabel" initials="BI"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loop="1"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DC3"/>
    <a:srgbClr val="DA0033"/>
    <a:srgbClr val="FF6600"/>
    <a:srgbClr val="8A8AA3"/>
    <a:srgbClr val="E9E8E7"/>
    <a:srgbClr val="FF9933"/>
    <a:srgbClr val="64AA7A"/>
    <a:srgbClr val="4D4D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85" autoAdjust="0"/>
    <p:restoredTop sz="94664" autoAdjust="0"/>
  </p:normalViewPr>
  <p:slideViewPr>
    <p:cSldViewPr>
      <p:cViewPr varScale="1">
        <p:scale>
          <a:sx n="103" d="100"/>
          <a:sy n="103" d="100"/>
        </p:scale>
        <p:origin x="1128" y="-3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411"/>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50443" y="0"/>
            <a:ext cx="2945659" cy="496411"/>
          </a:xfrm>
          <a:prstGeom prst="rect">
            <a:avLst/>
          </a:prstGeom>
        </p:spPr>
        <p:txBody>
          <a:bodyPr vert="horz" lIns="91440" tIns="45720" rIns="91440" bIns="45720" rtlCol="0"/>
          <a:lstStyle>
            <a:lvl1pPr algn="r">
              <a:defRPr sz="1200"/>
            </a:lvl1pPr>
          </a:lstStyle>
          <a:p>
            <a:fld id="{B7A126F7-C520-466E-8A08-C83A624AAD89}" type="datetimeFigureOut">
              <a:rPr lang="en-GB" smtClean="0"/>
              <a:pPr/>
              <a:t>15/06/2020</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768" y="4715907"/>
            <a:ext cx="5438140" cy="4467701"/>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0091"/>
            <a:ext cx="2945659" cy="496411"/>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50443" y="9430091"/>
            <a:ext cx="2945659" cy="496411"/>
          </a:xfrm>
          <a:prstGeom prst="rect">
            <a:avLst/>
          </a:prstGeom>
        </p:spPr>
        <p:txBody>
          <a:bodyPr vert="horz" lIns="91440" tIns="45720" rIns="91440" bIns="45720" rtlCol="0" anchor="b"/>
          <a:lstStyle>
            <a:lvl1pPr algn="r">
              <a:defRPr sz="1200"/>
            </a:lvl1pPr>
          </a:lstStyle>
          <a:p>
            <a:fld id="{D3BD075C-D0CD-4F41-93C9-0B6DF6D55B16}" type="slidenum">
              <a:rPr lang="en-GB" smtClean="0"/>
              <a:pPr/>
              <a:t>‹#›</a:t>
            </a:fld>
            <a:endParaRPr lang="en-GB" dirty="0"/>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4" name="Slide Number Placeholder 3"/>
          <p:cNvSpPr>
            <a:spLocks noGrp="1"/>
          </p:cNvSpPr>
          <p:nvPr>
            <p:ph type="sldNum" sz="quarter" idx="5"/>
          </p:nvPr>
        </p:nvSpPr>
        <p:spPr/>
        <p:txBody>
          <a:bodyPr/>
          <a:lstStyle/>
          <a:p>
            <a:pPr>
              <a:defRPr/>
            </a:pPr>
            <a:fld id="{F639156A-02D3-412D-A453-8109EC340DB2}" type="slidenum">
              <a:rPr lang="en-US" smtClean="0"/>
              <a:pPr>
                <a:defRPr/>
              </a:pPr>
              <a:t>6</a:t>
            </a:fld>
            <a:endParaRPr lang="en-US" dirty="0"/>
          </a:p>
        </p:txBody>
      </p:sp>
    </p:spTree>
    <p:extLst>
      <p:ext uri="{BB962C8B-B14F-4D97-AF65-F5344CB8AC3E}">
        <p14:creationId xmlns:p14="http://schemas.microsoft.com/office/powerpoint/2010/main" val="28680914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4" name="Slide Number Placeholder 3"/>
          <p:cNvSpPr>
            <a:spLocks noGrp="1"/>
          </p:cNvSpPr>
          <p:nvPr>
            <p:ph type="sldNum" sz="quarter" idx="5"/>
          </p:nvPr>
        </p:nvSpPr>
        <p:spPr/>
        <p:txBody>
          <a:bodyPr/>
          <a:lstStyle/>
          <a:p>
            <a:pPr>
              <a:defRPr/>
            </a:pPr>
            <a:fld id="{F639156A-02D3-412D-A453-8109EC340DB2}" type="slidenum">
              <a:rPr lang="en-US" smtClean="0"/>
              <a:pPr>
                <a:defRPr/>
              </a:pPr>
              <a:t>7</a:t>
            </a:fld>
            <a:endParaRPr lang="en-US" dirty="0"/>
          </a:p>
        </p:txBody>
      </p:sp>
    </p:spTree>
    <p:extLst>
      <p:ext uri="{BB962C8B-B14F-4D97-AF65-F5344CB8AC3E}">
        <p14:creationId xmlns:p14="http://schemas.microsoft.com/office/powerpoint/2010/main" val="2541610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4" name="Slide Number Placeholder 3"/>
          <p:cNvSpPr>
            <a:spLocks noGrp="1"/>
          </p:cNvSpPr>
          <p:nvPr>
            <p:ph type="sldNum" sz="quarter" idx="5"/>
          </p:nvPr>
        </p:nvSpPr>
        <p:spPr/>
        <p:txBody>
          <a:bodyPr/>
          <a:lstStyle/>
          <a:p>
            <a:pPr>
              <a:defRPr/>
            </a:pPr>
            <a:fld id="{F639156A-02D3-412D-A453-8109EC340DB2}" type="slidenum">
              <a:rPr lang="en-US" smtClean="0"/>
              <a:pPr>
                <a:defRPr/>
              </a:pPr>
              <a:t>8</a:t>
            </a:fld>
            <a:endParaRPr lang="en-US" dirty="0"/>
          </a:p>
        </p:txBody>
      </p:sp>
    </p:spTree>
    <p:extLst>
      <p:ext uri="{BB962C8B-B14F-4D97-AF65-F5344CB8AC3E}">
        <p14:creationId xmlns:p14="http://schemas.microsoft.com/office/powerpoint/2010/main" val="11567443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4" name="Slide Number Placeholder 3"/>
          <p:cNvSpPr>
            <a:spLocks noGrp="1"/>
          </p:cNvSpPr>
          <p:nvPr>
            <p:ph type="sldNum" sz="quarter" idx="5"/>
          </p:nvPr>
        </p:nvSpPr>
        <p:spPr/>
        <p:txBody>
          <a:bodyPr/>
          <a:lstStyle/>
          <a:p>
            <a:pPr>
              <a:defRPr/>
            </a:pPr>
            <a:fld id="{F639156A-02D3-412D-A453-8109EC340DB2}" type="slidenum">
              <a:rPr lang="en-US" smtClean="0"/>
              <a:pPr>
                <a:defRPr/>
              </a:pPr>
              <a:t>9</a:t>
            </a:fld>
            <a:endParaRPr lang="en-US" dirty="0"/>
          </a:p>
        </p:txBody>
      </p:sp>
    </p:spTree>
    <p:extLst>
      <p:ext uri="{BB962C8B-B14F-4D97-AF65-F5344CB8AC3E}">
        <p14:creationId xmlns:p14="http://schemas.microsoft.com/office/powerpoint/2010/main" val="24594602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4" name="Slide Number Placeholder 3"/>
          <p:cNvSpPr>
            <a:spLocks noGrp="1"/>
          </p:cNvSpPr>
          <p:nvPr>
            <p:ph type="sldNum" sz="quarter" idx="5"/>
          </p:nvPr>
        </p:nvSpPr>
        <p:spPr/>
        <p:txBody>
          <a:bodyPr/>
          <a:lstStyle/>
          <a:p>
            <a:pPr>
              <a:defRPr/>
            </a:pPr>
            <a:fld id="{F639156A-02D3-412D-A453-8109EC340DB2}" type="slidenum">
              <a:rPr lang="en-US" smtClean="0"/>
              <a:pPr>
                <a:defRPr/>
              </a:pPr>
              <a:t>10</a:t>
            </a:fld>
            <a:endParaRPr lang="en-US" dirty="0"/>
          </a:p>
        </p:txBody>
      </p:sp>
    </p:spTree>
    <p:extLst>
      <p:ext uri="{BB962C8B-B14F-4D97-AF65-F5344CB8AC3E}">
        <p14:creationId xmlns:p14="http://schemas.microsoft.com/office/powerpoint/2010/main" val="27399350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4" name="Slide Number Placeholder 3"/>
          <p:cNvSpPr>
            <a:spLocks noGrp="1"/>
          </p:cNvSpPr>
          <p:nvPr>
            <p:ph type="sldNum" sz="quarter" idx="5"/>
          </p:nvPr>
        </p:nvSpPr>
        <p:spPr/>
        <p:txBody>
          <a:bodyPr/>
          <a:lstStyle/>
          <a:p>
            <a:pPr>
              <a:defRPr/>
            </a:pPr>
            <a:fld id="{F639156A-02D3-412D-A453-8109EC340DB2}" type="slidenum">
              <a:rPr lang="en-US" smtClean="0"/>
              <a:pPr>
                <a:defRPr/>
              </a:pPr>
              <a:t>11</a:t>
            </a:fld>
            <a:endParaRPr lang="en-US" dirty="0"/>
          </a:p>
        </p:txBody>
      </p:sp>
    </p:spTree>
    <p:extLst>
      <p:ext uri="{BB962C8B-B14F-4D97-AF65-F5344CB8AC3E}">
        <p14:creationId xmlns:p14="http://schemas.microsoft.com/office/powerpoint/2010/main" val="17431603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4" name="Slide Number Placeholder 3"/>
          <p:cNvSpPr>
            <a:spLocks noGrp="1"/>
          </p:cNvSpPr>
          <p:nvPr>
            <p:ph type="sldNum" sz="quarter" idx="5"/>
          </p:nvPr>
        </p:nvSpPr>
        <p:spPr/>
        <p:txBody>
          <a:bodyPr/>
          <a:lstStyle/>
          <a:p>
            <a:pPr>
              <a:defRPr/>
            </a:pPr>
            <a:fld id="{F639156A-02D3-412D-A453-8109EC340DB2}" type="slidenum">
              <a:rPr lang="en-US" smtClean="0"/>
              <a:pPr>
                <a:defRPr/>
              </a:pPr>
              <a:t>12</a:t>
            </a:fld>
            <a:endParaRPr lang="en-US" dirty="0"/>
          </a:p>
        </p:txBody>
      </p:sp>
    </p:spTree>
    <p:extLst>
      <p:ext uri="{BB962C8B-B14F-4D97-AF65-F5344CB8AC3E}">
        <p14:creationId xmlns:p14="http://schemas.microsoft.com/office/powerpoint/2010/main" val="565053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4" name="Slide Number Placeholder 3"/>
          <p:cNvSpPr>
            <a:spLocks noGrp="1"/>
          </p:cNvSpPr>
          <p:nvPr>
            <p:ph type="sldNum" sz="quarter" idx="5"/>
          </p:nvPr>
        </p:nvSpPr>
        <p:spPr/>
        <p:txBody>
          <a:bodyPr/>
          <a:lstStyle/>
          <a:p>
            <a:pPr>
              <a:defRPr/>
            </a:pPr>
            <a:fld id="{F639156A-02D3-412D-A453-8109EC340DB2}" type="slidenum">
              <a:rPr lang="en-US" smtClean="0"/>
              <a:pPr>
                <a:defRPr/>
              </a:pPr>
              <a:t>13</a:t>
            </a:fld>
            <a:endParaRPr lang="en-US" dirty="0"/>
          </a:p>
        </p:txBody>
      </p:sp>
    </p:spTree>
    <p:extLst>
      <p:ext uri="{BB962C8B-B14F-4D97-AF65-F5344CB8AC3E}">
        <p14:creationId xmlns:p14="http://schemas.microsoft.com/office/powerpoint/2010/main" val="25864177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ln/>
        </p:spPr>
      </p:sp>
      <p:sp>
        <p:nvSpPr>
          <p:cNvPr id="450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4" name="Slide Number Placeholder 3"/>
          <p:cNvSpPr>
            <a:spLocks noGrp="1"/>
          </p:cNvSpPr>
          <p:nvPr>
            <p:ph type="sldNum" sz="quarter" idx="5"/>
          </p:nvPr>
        </p:nvSpPr>
        <p:spPr/>
        <p:txBody>
          <a:bodyPr/>
          <a:lstStyle/>
          <a:p>
            <a:pPr>
              <a:defRPr/>
            </a:pPr>
            <a:fld id="{67D6D2C4-3EA8-4334-B99A-D0A05CCE606E}" type="slidenum">
              <a:rPr lang="en-US" smtClean="0"/>
              <a:pPr>
                <a:defRPr/>
              </a:pPr>
              <a:t>15</a:t>
            </a:fld>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ln/>
        </p:spPr>
      </p:sp>
      <p:sp>
        <p:nvSpPr>
          <p:cNvPr id="460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4" name="Slide Number Placeholder 3"/>
          <p:cNvSpPr>
            <a:spLocks noGrp="1"/>
          </p:cNvSpPr>
          <p:nvPr>
            <p:ph type="sldNum" sz="quarter" idx="5"/>
          </p:nvPr>
        </p:nvSpPr>
        <p:spPr/>
        <p:txBody>
          <a:bodyPr/>
          <a:lstStyle/>
          <a:p>
            <a:pPr>
              <a:defRPr/>
            </a:pPr>
            <a:fld id="{5E97681D-2E0F-437C-B1BA-41C2B00ECD50}" type="slidenum">
              <a:rPr lang="en-US" smtClean="0"/>
              <a:pPr>
                <a:defRPr/>
              </a:pPr>
              <a:t>16</a:t>
            </a:fld>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9DDA3CB4-96CD-49FD-BBA7-4820CE9D0E73}" type="slidenum">
              <a:rPr lang="en-GB" altLang="en-GB"/>
              <a:pPr>
                <a:defRPr/>
              </a:pPr>
              <a:t>21</a:t>
            </a:fld>
            <a:endParaRPr lang="en-GB" altLang="en-GB" dirty="0"/>
          </a:p>
        </p:txBody>
      </p:sp>
      <p:sp>
        <p:nvSpPr>
          <p:cNvPr id="45059" name="Rectangle 2"/>
          <p:cNvSpPr>
            <a:spLocks noGrp="1" noRot="1" noChangeAspect="1" noChangeArrowheads="1" noTextEdit="1"/>
          </p:cNvSpPr>
          <p:nvPr>
            <p:ph type="sldImg"/>
          </p:nvPr>
        </p:nvSpPr>
        <p:spPr>
          <a:xfrm>
            <a:off x="1090613" y="879475"/>
            <a:ext cx="4616450" cy="3463925"/>
          </a:xfrm>
          <a:ln w="12700" cap="flat">
            <a:solidFill>
              <a:schemeClr val="tx1"/>
            </a:solidFill>
          </a:ln>
        </p:spPr>
      </p:sp>
      <p:sp>
        <p:nvSpPr>
          <p:cNvPr id="45060"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965" tIns="46482" rIns="92965" bIns="46482"/>
          <a:lstStyle/>
          <a:p>
            <a:endParaRPr lang="en-GB" altLang="en-US" dirty="0">
              <a:latin typeface="Arial" pitchFamily="34" charset="0"/>
              <a:cs typeface="Arial"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2F21F066-FB85-40E5-8BBD-CFE5C7807B87}" type="datetimeFigureOut">
              <a:rPr lang="en-GB" smtClean="0"/>
              <a:pPr/>
              <a:t>15/06/2020</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
        <p:nvSpPr>
          <p:cNvPr id="7" name="Slide Number Placeholder 5">
            <a:extLst>
              <a:ext uri="{FF2B5EF4-FFF2-40B4-BE49-F238E27FC236}">
                <a16:creationId xmlns:a16="http://schemas.microsoft.com/office/drawing/2014/main" id="{857A4126-CD1C-460A-9A68-B99795B3C84E}"/>
              </a:ext>
            </a:extLst>
          </p:cNvPr>
          <p:cNvSpPr txBox="1">
            <a:spLocks/>
          </p:cNvSpPr>
          <p:nvPr userDrawn="1"/>
        </p:nvSpPr>
        <p:spPr>
          <a:xfrm>
            <a:off x="8582025" y="23058"/>
            <a:ext cx="561975" cy="365125"/>
          </a:xfrm>
          <a:prstGeom prst="rect">
            <a:avLst/>
          </a:prstGeom>
        </p:spPr>
        <p:txBody>
          <a:bodyPr vert="horz" lIns="27432" tIns="45720" rIns="45720" bIns="45720" rtlCol="0" anchor="ctr"/>
          <a:lstStyle>
            <a:defPPr>
              <a:defRPr lang="en-US"/>
            </a:defPPr>
            <a:lvl1pPr marL="0" algn="l" defTabSz="914400" rtl="0" eaLnBrk="1" latinLnBrk="0" hangingPunct="1">
              <a:defRPr sz="1200" kern="1200">
                <a:solidFill>
                  <a:schemeClr val="tx2"/>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C3F65BB1-9206-4D7F-97F9-47DCC7DC6334}" type="slidenum">
              <a:rPr lang="en-GB" b="1" smtClean="0"/>
              <a:pPr algn="r"/>
              <a:t>‹#›</a:t>
            </a:fld>
            <a:endParaRPr lang="en-GB" b="1" dirty="0"/>
          </a:p>
        </p:txBody>
      </p:sp>
    </p:spTree>
    <p:extLst>
      <p:ext uri="{BB962C8B-B14F-4D97-AF65-F5344CB8AC3E}">
        <p14:creationId xmlns:p14="http://schemas.microsoft.com/office/powerpoint/2010/main" val="3548480275"/>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F21F066-FB85-40E5-8BBD-CFE5C7807B87}" type="datetimeFigureOut">
              <a:rPr lang="en-GB" smtClean="0"/>
              <a:pPr/>
              <a:t>15/06/2020</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4448674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F21F066-FB85-40E5-8BBD-CFE5C7807B87}" type="datetimeFigureOut">
              <a:rPr lang="en-GB" smtClean="0"/>
              <a:pPr/>
              <a:t>15/06/2020</a:t>
            </a:fld>
            <a:endParaRPr lang="en-GB" dirty="0"/>
          </a:p>
        </p:txBody>
      </p:sp>
      <p:sp>
        <p:nvSpPr>
          <p:cNvPr id="6" name="Slide Number Placeholder 5"/>
          <p:cNvSpPr>
            <a:spLocks noGrp="1"/>
          </p:cNvSpPr>
          <p:nvPr>
            <p:ph type="sldNum" sz="quarter" idx="12"/>
          </p:nvPr>
        </p:nvSpPr>
        <p:spPr/>
        <p:txBody>
          <a:bodyPr/>
          <a:lstStyle/>
          <a:p>
            <a:pPr algn="r"/>
            <a:fld id="{C3F65BB1-9206-4D7F-97F9-47DCC7DC6334}" type="slidenum">
              <a:rPr lang="en-GB" smtClean="0"/>
              <a:pPr algn="r"/>
              <a:t>‹#›</a:t>
            </a:fld>
            <a:endParaRPr lang="en-GB" dirty="0"/>
          </a:p>
        </p:txBody>
      </p:sp>
    </p:spTree>
    <p:extLst>
      <p:ext uri="{BB962C8B-B14F-4D97-AF65-F5344CB8AC3E}">
        <p14:creationId xmlns:p14="http://schemas.microsoft.com/office/powerpoint/2010/main" val="821921582"/>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F21F066-FB85-40E5-8BBD-CFE5C7807B87}" type="datetimeFigureOut">
              <a:rPr lang="en-GB" smtClean="0"/>
              <a:pPr/>
              <a:t>15/06/2020</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7629821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F21F066-FB85-40E5-8BBD-CFE5C7807B87}" type="datetimeFigureOut">
              <a:rPr lang="en-GB" smtClean="0"/>
              <a:pPr/>
              <a:t>15/06/2020</a:t>
            </a:fld>
            <a:endParaRPr lang="en-GB" dirty="0"/>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3883863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F21F066-FB85-40E5-8BBD-CFE5C7807B87}" type="datetimeFigureOut">
              <a:rPr lang="en-GB" smtClean="0"/>
              <a:pPr/>
              <a:t>15/06/2020</a:t>
            </a:fld>
            <a:endParaRPr lang="en-GB" dirty="0"/>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
        <p:nvSpPr>
          <p:cNvPr id="6" name="Slide Number Placeholder 5">
            <a:extLst>
              <a:ext uri="{FF2B5EF4-FFF2-40B4-BE49-F238E27FC236}">
                <a16:creationId xmlns:a16="http://schemas.microsoft.com/office/drawing/2014/main" id="{513BACFB-F3EC-4674-829A-82C7E296BD59}"/>
              </a:ext>
            </a:extLst>
          </p:cNvPr>
          <p:cNvSpPr txBox="1">
            <a:spLocks/>
          </p:cNvSpPr>
          <p:nvPr userDrawn="1"/>
        </p:nvSpPr>
        <p:spPr>
          <a:xfrm>
            <a:off x="8582025" y="23058"/>
            <a:ext cx="561975" cy="365125"/>
          </a:xfrm>
          <a:prstGeom prst="rect">
            <a:avLst/>
          </a:prstGeom>
        </p:spPr>
        <p:txBody>
          <a:bodyPr vert="horz" lIns="27432" tIns="45720" rIns="45720" bIns="45720" rtlCol="0" anchor="ctr"/>
          <a:lstStyle>
            <a:defPPr>
              <a:defRPr lang="en-US"/>
            </a:defPPr>
            <a:lvl1pPr marL="0" algn="l" defTabSz="914400" rtl="0" eaLnBrk="1" latinLnBrk="0" hangingPunct="1">
              <a:defRPr sz="1200" kern="1200">
                <a:solidFill>
                  <a:schemeClr val="tx2"/>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C3F65BB1-9206-4D7F-97F9-47DCC7DC6334}" type="slidenum">
              <a:rPr lang="en-GB" b="1" smtClean="0"/>
              <a:pPr algn="r"/>
              <a:t>‹#›</a:t>
            </a:fld>
            <a:endParaRPr lang="en-GB" b="1" dirty="0"/>
          </a:p>
        </p:txBody>
      </p:sp>
    </p:spTree>
    <p:extLst>
      <p:ext uri="{BB962C8B-B14F-4D97-AF65-F5344CB8AC3E}">
        <p14:creationId xmlns:p14="http://schemas.microsoft.com/office/powerpoint/2010/main" val="2808117767"/>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F21F066-FB85-40E5-8BBD-CFE5C7807B87}" type="datetimeFigureOut">
              <a:rPr lang="en-GB" smtClean="0"/>
              <a:pPr/>
              <a:t>15/06/2020</a:t>
            </a:fld>
            <a:endParaRPr lang="en-GB" dirty="0"/>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
        <p:nvSpPr>
          <p:cNvPr id="5" name="Slide Number Placeholder 5">
            <a:extLst>
              <a:ext uri="{FF2B5EF4-FFF2-40B4-BE49-F238E27FC236}">
                <a16:creationId xmlns:a16="http://schemas.microsoft.com/office/drawing/2014/main" id="{81104B6C-54B1-4E54-96CC-3E23DC80B735}"/>
              </a:ext>
            </a:extLst>
          </p:cNvPr>
          <p:cNvSpPr txBox="1">
            <a:spLocks/>
          </p:cNvSpPr>
          <p:nvPr userDrawn="1"/>
        </p:nvSpPr>
        <p:spPr>
          <a:xfrm>
            <a:off x="8582025" y="23058"/>
            <a:ext cx="561975" cy="365125"/>
          </a:xfrm>
          <a:prstGeom prst="rect">
            <a:avLst/>
          </a:prstGeom>
        </p:spPr>
        <p:txBody>
          <a:bodyPr vert="horz" lIns="27432" tIns="45720" rIns="45720" bIns="45720" rtlCol="0" anchor="ctr"/>
          <a:lstStyle>
            <a:defPPr>
              <a:defRPr lang="en-US"/>
            </a:defPPr>
            <a:lvl1pPr marL="0" algn="l" defTabSz="914400" rtl="0" eaLnBrk="1" latinLnBrk="0" hangingPunct="1">
              <a:defRPr sz="1200" kern="1200">
                <a:solidFill>
                  <a:schemeClr val="tx2"/>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C3F65BB1-9206-4D7F-97F9-47DCC7DC6334}" type="slidenum">
              <a:rPr lang="en-GB" b="1" smtClean="0"/>
              <a:pPr algn="r"/>
              <a:t>‹#›</a:t>
            </a:fld>
            <a:endParaRPr lang="en-GB" b="1" dirty="0"/>
          </a:p>
        </p:txBody>
      </p:sp>
    </p:spTree>
    <p:extLst>
      <p:ext uri="{BB962C8B-B14F-4D97-AF65-F5344CB8AC3E}">
        <p14:creationId xmlns:p14="http://schemas.microsoft.com/office/powerpoint/2010/main" val="166810507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F21F066-FB85-40E5-8BBD-CFE5C7807B87}" type="datetimeFigureOut">
              <a:rPr lang="en-GB" smtClean="0"/>
              <a:pPr/>
              <a:t>15/06/2020</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
        <p:nvSpPr>
          <p:cNvPr id="8" name="Slide Number Placeholder 5">
            <a:extLst>
              <a:ext uri="{FF2B5EF4-FFF2-40B4-BE49-F238E27FC236}">
                <a16:creationId xmlns:a16="http://schemas.microsoft.com/office/drawing/2014/main" id="{25C98BD2-CCEE-4FE5-AC05-89E37D0D0E55}"/>
              </a:ext>
            </a:extLst>
          </p:cNvPr>
          <p:cNvSpPr txBox="1">
            <a:spLocks/>
          </p:cNvSpPr>
          <p:nvPr userDrawn="1"/>
        </p:nvSpPr>
        <p:spPr>
          <a:xfrm>
            <a:off x="8582025" y="23058"/>
            <a:ext cx="561975" cy="365125"/>
          </a:xfrm>
          <a:prstGeom prst="rect">
            <a:avLst/>
          </a:prstGeom>
        </p:spPr>
        <p:txBody>
          <a:bodyPr vert="horz" lIns="27432" tIns="45720" rIns="45720" bIns="45720" rtlCol="0" anchor="ctr"/>
          <a:lstStyle>
            <a:defPPr>
              <a:defRPr lang="en-US"/>
            </a:defPPr>
            <a:lvl1pPr marL="0" algn="l" defTabSz="914400" rtl="0" eaLnBrk="1" latinLnBrk="0" hangingPunct="1">
              <a:defRPr sz="1200" kern="1200">
                <a:solidFill>
                  <a:schemeClr val="tx2"/>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C3F65BB1-9206-4D7F-97F9-47DCC7DC6334}" type="slidenum">
              <a:rPr lang="en-GB" b="0" smtClean="0"/>
              <a:pPr algn="r"/>
              <a:t>‹#›</a:t>
            </a:fld>
            <a:endParaRPr lang="en-GB" b="0" dirty="0"/>
          </a:p>
        </p:txBody>
      </p:sp>
    </p:spTree>
    <p:extLst>
      <p:ext uri="{BB962C8B-B14F-4D97-AF65-F5344CB8AC3E}">
        <p14:creationId xmlns:p14="http://schemas.microsoft.com/office/powerpoint/2010/main" val="1176624482"/>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F21F066-FB85-40E5-8BBD-CFE5C7807B87}" type="datetimeFigureOut">
              <a:rPr lang="en-GB" smtClean="0"/>
              <a:pPr/>
              <a:t>15/06/2020</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
        <p:nvSpPr>
          <p:cNvPr id="8" name="Slide Number Placeholder 5">
            <a:extLst>
              <a:ext uri="{FF2B5EF4-FFF2-40B4-BE49-F238E27FC236}">
                <a16:creationId xmlns:a16="http://schemas.microsoft.com/office/drawing/2014/main" id="{30096CBA-6238-459E-8649-F0CFB2C00C79}"/>
              </a:ext>
            </a:extLst>
          </p:cNvPr>
          <p:cNvSpPr txBox="1">
            <a:spLocks/>
          </p:cNvSpPr>
          <p:nvPr userDrawn="1"/>
        </p:nvSpPr>
        <p:spPr>
          <a:xfrm>
            <a:off x="8582025" y="23058"/>
            <a:ext cx="561975" cy="365125"/>
          </a:xfrm>
          <a:prstGeom prst="rect">
            <a:avLst/>
          </a:prstGeom>
        </p:spPr>
        <p:txBody>
          <a:bodyPr vert="horz" lIns="27432" tIns="45720" rIns="45720" bIns="45720" rtlCol="0" anchor="ctr"/>
          <a:lstStyle>
            <a:defPPr>
              <a:defRPr lang="en-US"/>
            </a:defPPr>
            <a:lvl1pPr marL="0" algn="l" defTabSz="914400" rtl="0" eaLnBrk="1" latinLnBrk="0" hangingPunct="1">
              <a:defRPr sz="1200" kern="1200">
                <a:solidFill>
                  <a:schemeClr val="tx2"/>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C3F65BB1-9206-4D7F-97F9-47DCC7DC6334}" type="slidenum">
              <a:rPr lang="en-GB" b="0" smtClean="0"/>
              <a:pPr algn="r"/>
              <a:t>‹#›</a:t>
            </a:fld>
            <a:endParaRPr lang="en-GB" b="0" dirty="0"/>
          </a:p>
        </p:txBody>
      </p:sp>
    </p:spTree>
    <p:extLst>
      <p:ext uri="{BB962C8B-B14F-4D97-AF65-F5344CB8AC3E}">
        <p14:creationId xmlns:p14="http://schemas.microsoft.com/office/powerpoint/2010/main" val="1537223024"/>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F21F066-FB85-40E5-8BBD-CFE5C7807B87}" type="datetimeFigureOut">
              <a:rPr lang="en-GB" smtClean="0"/>
              <a:pPr/>
              <a:t>15/06/2020</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
        <p:nvSpPr>
          <p:cNvPr id="7" name="Slide Number Placeholder 5">
            <a:extLst>
              <a:ext uri="{FF2B5EF4-FFF2-40B4-BE49-F238E27FC236}">
                <a16:creationId xmlns:a16="http://schemas.microsoft.com/office/drawing/2014/main" id="{6294FF2B-604B-42E5-88F9-816F28D2CE4A}"/>
              </a:ext>
            </a:extLst>
          </p:cNvPr>
          <p:cNvSpPr txBox="1">
            <a:spLocks/>
          </p:cNvSpPr>
          <p:nvPr userDrawn="1"/>
        </p:nvSpPr>
        <p:spPr>
          <a:xfrm>
            <a:off x="8582025" y="23058"/>
            <a:ext cx="561975" cy="365125"/>
          </a:xfrm>
          <a:prstGeom prst="rect">
            <a:avLst/>
          </a:prstGeom>
        </p:spPr>
        <p:txBody>
          <a:bodyPr vert="horz" lIns="27432" tIns="45720" rIns="45720" bIns="45720" rtlCol="0" anchor="ctr"/>
          <a:lstStyle>
            <a:defPPr>
              <a:defRPr lang="en-US"/>
            </a:defPPr>
            <a:lvl1pPr marL="0" algn="l" defTabSz="914400" rtl="0" eaLnBrk="1" latinLnBrk="0" hangingPunct="1">
              <a:defRPr sz="1200" kern="1200">
                <a:solidFill>
                  <a:schemeClr val="tx2"/>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C3F65BB1-9206-4D7F-97F9-47DCC7DC6334}" type="slidenum">
              <a:rPr lang="en-GB" b="1" smtClean="0"/>
              <a:pPr algn="r"/>
              <a:t>‹#›</a:t>
            </a:fld>
            <a:endParaRPr lang="en-GB" b="1" dirty="0"/>
          </a:p>
        </p:txBody>
      </p:sp>
    </p:spTree>
    <p:extLst>
      <p:ext uri="{BB962C8B-B14F-4D97-AF65-F5344CB8AC3E}">
        <p14:creationId xmlns:p14="http://schemas.microsoft.com/office/powerpoint/2010/main" val="227551592"/>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F21F066-FB85-40E5-8BBD-CFE5C7807B87}" type="datetimeFigureOut">
              <a:rPr lang="en-GB" smtClean="0"/>
              <a:pPr/>
              <a:t>15/06/2020</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
        <p:nvSpPr>
          <p:cNvPr id="7" name="Slide Number Placeholder 5">
            <a:extLst>
              <a:ext uri="{FF2B5EF4-FFF2-40B4-BE49-F238E27FC236}">
                <a16:creationId xmlns:a16="http://schemas.microsoft.com/office/drawing/2014/main" id="{81A714E0-2F20-42CE-8D90-6C4F85131CDA}"/>
              </a:ext>
            </a:extLst>
          </p:cNvPr>
          <p:cNvSpPr txBox="1">
            <a:spLocks/>
          </p:cNvSpPr>
          <p:nvPr userDrawn="1"/>
        </p:nvSpPr>
        <p:spPr>
          <a:xfrm>
            <a:off x="8582025" y="23058"/>
            <a:ext cx="561975" cy="365125"/>
          </a:xfrm>
          <a:prstGeom prst="rect">
            <a:avLst/>
          </a:prstGeom>
        </p:spPr>
        <p:txBody>
          <a:bodyPr vert="horz" lIns="27432" tIns="45720" rIns="45720" bIns="45720" rtlCol="0" anchor="ctr"/>
          <a:lstStyle>
            <a:defPPr>
              <a:defRPr lang="en-US"/>
            </a:defPPr>
            <a:lvl1pPr marL="0" algn="l" defTabSz="914400" rtl="0" eaLnBrk="1" latinLnBrk="0" hangingPunct="1">
              <a:defRPr sz="1200" kern="1200">
                <a:solidFill>
                  <a:schemeClr val="tx2"/>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C3F65BB1-9206-4D7F-97F9-47DCC7DC6334}" type="slidenum">
              <a:rPr lang="en-GB" b="1" smtClean="0"/>
              <a:pPr algn="r"/>
              <a:t>‹#›</a:t>
            </a:fld>
            <a:endParaRPr lang="en-GB" b="1" dirty="0"/>
          </a:p>
        </p:txBody>
      </p:sp>
    </p:spTree>
    <p:extLst>
      <p:ext uri="{BB962C8B-B14F-4D97-AF65-F5344CB8AC3E}">
        <p14:creationId xmlns:p14="http://schemas.microsoft.com/office/powerpoint/2010/main" val="3391761924"/>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21F066-FB85-40E5-8BBD-CFE5C7807B87}" type="datetimeFigureOut">
              <a:rPr lang="en-GB" smtClean="0"/>
              <a:pPr/>
              <a:t>15/06/2020</a:t>
            </a:fld>
            <a:endParaRPr lang="en-GB" dirty="0"/>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
        <p:nvSpPr>
          <p:cNvPr id="8" name="Slide Number Placeholder 5"/>
          <p:cNvSpPr txBox="1">
            <a:spLocks/>
          </p:cNvSpPr>
          <p:nvPr userDrawn="1"/>
        </p:nvSpPr>
        <p:spPr>
          <a:xfrm>
            <a:off x="8582025" y="23058"/>
            <a:ext cx="561975" cy="365125"/>
          </a:xfrm>
          <a:prstGeom prst="rect">
            <a:avLst/>
          </a:prstGeom>
        </p:spPr>
        <p:txBody>
          <a:bodyPr vert="horz" lIns="27432" tIns="45720" rIns="45720" bIns="45720" rtlCol="0" anchor="ctr"/>
          <a:lstStyle>
            <a:defPPr>
              <a:defRPr lang="en-US"/>
            </a:defPPr>
            <a:lvl1pPr marL="0" algn="l" defTabSz="914400" rtl="0" eaLnBrk="1" latinLnBrk="0" hangingPunct="1">
              <a:defRPr sz="1200" kern="1200">
                <a:solidFill>
                  <a:schemeClr val="tx2"/>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C3F65BB1-9206-4D7F-97F9-47DCC7DC6334}" type="slidenum">
              <a:rPr lang="en-GB" b="1" smtClean="0"/>
              <a:pPr algn="r"/>
              <a:t>‹#›</a:t>
            </a:fld>
            <a:endParaRPr lang="en-GB" b="1" dirty="0"/>
          </a:p>
        </p:txBody>
      </p:sp>
    </p:spTree>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2F21F066-FB85-40E5-8BBD-CFE5C7807B87}" type="datetimeFigureOut">
              <a:rPr lang="en-GB" smtClean="0"/>
              <a:pPr/>
              <a:t>15/06/2020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dirty="0"/>
          </a:p>
        </p:txBody>
      </p:sp>
      <p:pic>
        <p:nvPicPr>
          <p:cNvPr id="7" name="Picture 6">
            <a:extLst>
              <a:ext uri="{FF2B5EF4-FFF2-40B4-BE49-F238E27FC236}">
                <a16:creationId xmlns:a16="http://schemas.microsoft.com/office/drawing/2014/main" id="{A00B0BE0-8C07-4B12-A1DC-90959A5E8543}"/>
              </a:ext>
            </a:extLst>
          </p:cNvPr>
          <p:cNvPicPr/>
          <p:nvPr userDrawn="1"/>
        </p:nvPicPr>
        <p:blipFill>
          <a:blip r:embed="rId15"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
        <p:nvSpPr>
          <p:cNvPr id="8" name="Slide Number Placeholder 5">
            <a:extLst>
              <a:ext uri="{FF2B5EF4-FFF2-40B4-BE49-F238E27FC236}">
                <a16:creationId xmlns:a16="http://schemas.microsoft.com/office/drawing/2014/main" id="{4DF847DE-6F93-4602-9060-07AA03EB137B}"/>
              </a:ext>
            </a:extLst>
          </p:cNvPr>
          <p:cNvSpPr txBox="1">
            <a:spLocks/>
          </p:cNvSpPr>
          <p:nvPr userDrawn="1"/>
        </p:nvSpPr>
        <p:spPr>
          <a:xfrm>
            <a:off x="8582025" y="23058"/>
            <a:ext cx="561975" cy="365125"/>
          </a:xfrm>
          <a:prstGeom prst="rect">
            <a:avLst/>
          </a:prstGeom>
        </p:spPr>
        <p:txBody>
          <a:bodyPr vert="horz" lIns="27432" tIns="45720" rIns="45720" bIns="45720" rtlCol="0" anchor="ctr"/>
          <a:lstStyle>
            <a:defPPr>
              <a:defRPr lang="en-US"/>
            </a:defPPr>
            <a:lvl1pPr marL="0" algn="l" defTabSz="914400" rtl="0" eaLnBrk="1" latinLnBrk="0" hangingPunct="1">
              <a:defRPr sz="1200" kern="1200">
                <a:solidFill>
                  <a:schemeClr val="tx2"/>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C3F65BB1-9206-4D7F-97F9-47DCC7DC6334}" type="slidenum">
              <a:rPr lang="en-GB" b="1" smtClean="0"/>
              <a:pPr algn="r"/>
              <a:t>‹#›</a:t>
            </a:fld>
            <a:endParaRPr lang="en-GB" b="1" dirty="0"/>
          </a:p>
        </p:txBody>
      </p:sp>
    </p:spTree>
    <p:extLst>
      <p:ext uri="{BB962C8B-B14F-4D97-AF65-F5344CB8AC3E}">
        <p14:creationId xmlns:p14="http://schemas.microsoft.com/office/powerpoint/2010/main" val="2936946209"/>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62" r:id="rId12"/>
  </p:sldLayoutIdLst>
  <p:transition>
    <p:dissolve/>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youtu.be/NugRZGDbPFU" TargetMode="External"/><Relationship Id="rId2" Type="http://schemas.openxmlformats.org/officeDocument/2006/relationships/hyperlink" Target="https://www.youtube.com/watch?v=D8XMS7n8N9Q"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youtube.com/watch?feature=player_detailpage&amp;v=FSxSinVVRLw"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8.png"/><Relationship Id="rId7" Type="http://schemas.microsoft.com/office/2007/relationships/hdphoto" Target="../media/hdphoto2.wdp"/><Relationship Id="rId2" Type="http://schemas.openxmlformats.org/officeDocument/2006/relationships/hyperlink" Target="http://www.youtube.com/watch?v=QODh5s3XKJE&amp;feature=player_detailpage&amp;t=148" TargetMode="External"/><Relationship Id="rId1" Type="http://schemas.openxmlformats.org/officeDocument/2006/relationships/slideLayout" Target="../slideLayouts/slideLayout2.xml"/><Relationship Id="rId6" Type="http://schemas.openxmlformats.org/officeDocument/2006/relationships/image" Target="../media/image13.png"/><Relationship Id="rId5" Type="http://schemas.microsoft.com/office/2007/relationships/hdphoto" Target="../media/hdphoto1.wdp"/><Relationship Id="rId4" Type="http://schemas.openxmlformats.org/officeDocument/2006/relationships/image" Target="../media/image1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8B4C8-7F3F-44BA-899E-372F95B18DA1}"/>
              </a:ext>
            </a:extLst>
          </p:cNvPr>
          <p:cNvSpPr>
            <a:spLocks noGrp="1"/>
          </p:cNvSpPr>
          <p:nvPr>
            <p:ph type="ctrTitle"/>
          </p:nvPr>
        </p:nvSpPr>
        <p:spPr>
          <a:xfrm>
            <a:off x="683568" y="1988840"/>
            <a:ext cx="8640960" cy="1470025"/>
          </a:xfrm>
        </p:spPr>
        <p:txBody>
          <a:bodyPr>
            <a:noAutofit/>
          </a:bodyPr>
          <a:lstStyle/>
          <a:p>
            <a:r>
              <a:rPr lang="en-GB" sz="4800" b="1" dirty="0">
                <a:solidFill>
                  <a:srgbClr val="FFFF00"/>
                </a:solidFill>
              </a:rPr>
              <a:t>Entrepreneurship for International Hospitality Students</a:t>
            </a:r>
          </a:p>
        </p:txBody>
      </p:sp>
      <p:sp>
        <p:nvSpPr>
          <p:cNvPr id="3" name="Subtitle 2">
            <a:extLst>
              <a:ext uri="{FF2B5EF4-FFF2-40B4-BE49-F238E27FC236}">
                <a16:creationId xmlns:a16="http://schemas.microsoft.com/office/drawing/2014/main" id="{5B3BC343-BF3D-4C48-B82E-631671BD3BB6}"/>
              </a:ext>
            </a:extLst>
          </p:cNvPr>
          <p:cNvSpPr>
            <a:spLocks noGrp="1"/>
          </p:cNvSpPr>
          <p:nvPr>
            <p:ph type="subTitle" idx="1"/>
          </p:nvPr>
        </p:nvSpPr>
        <p:spPr>
          <a:xfrm>
            <a:off x="1259632" y="4221088"/>
            <a:ext cx="6400800" cy="1752600"/>
          </a:xfrm>
        </p:spPr>
        <p:txBody>
          <a:bodyPr/>
          <a:lstStyle/>
          <a:p>
            <a:r>
              <a:rPr lang="en-GB" dirty="0">
                <a:solidFill>
                  <a:schemeClr val="bg1"/>
                </a:solidFill>
              </a:rPr>
              <a:t>Lecture 4: The Business Plan – 2</a:t>
            </a:r>
          </a:p>
          <a:p>
            <a:r>
              <a:rPr lang="en-GB" dirty="0">
                <a:solidFill>
                  <a:schemeClr val="bg1"/>
                </a:solidFill>
              </a:rPr>
              <a:t>Developing ideas</a:t>
            </a:r>
          </a:p>
        </p:txBody>
      </p:sp>
    </p:spTree>
    <p:extLst>
      <p:ext uri="{BB962C8B-B14F-4D97-AF65-F5344CB8AC3E}">
        <p14:creationId xmlns:p14="http://schemas.microsoft.com/office/powerpoint/2010/main" val="680123830"/>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1F0F3-037B-4819-BBB8-7C58EF2D0190}"/>
              </a:ext>
            </a:extLst>
          </p:cNvPr>
          <p:cNvSpPr>
            <a:spLocks noGrp="1"/>
          </p:cNvSpPr>
          <p:nvPr>
            <p:ph type="title"/>
          </p:nvPr>
        </p:nvSpPr>
        <p:spPr>
          <a:solidFill>
            <a:schemeClr val="tx2">
              <a:lumMod val="75000"/>
            </a:schemeClr>
          </a:solidFill>
        </p:spPr>
        <p:txBody>
          <a:bodyPr>
            <a:normAutofit/>
          </a:bodyPr>
          <a:lstStyle/>
          <a:p>
            <a:r>
              <a:rPr lang="en-GB" sz="3600" dirty="0">
                <a:solidFill>
                  <a:schemeClr val="bg1"/>
                </a:solidFill>
              </a:rPr>
              <a:t>The components of the business plan</a:t>
            </a:r>
          </a:p>
        </p:txBody>
      </p:sp>
      <p:sp>
        <p:nvSpPr>
          <p:cNvPr id="3" name="Content Placeholder 2">
            <a:extLst>
              <a:ext uri="{FF2B5EF4-FFF2-40B4-BE49-F238E27FC236}">
                <a16:creationId xmlns:a16="http://schemas.microsoft.com/office/drawing/2014/main" id="{E53D361B-B2B0-4754-BB49-2577519D8321}"/>
              </a:ext>
            </a:extLst>
          </p:cNvPr>
          <p:cNvSpPr>
            <a:spLocks noGrp="1"/>
          </p:cNvSpPr>
          <p:nvPr>
            <p:ph idx="1"/>
          </p:nvPr>
        </p:nvSpPr>
        <p:spPr/>
        <p:txBody>
          <a:bodyPr>
            <a:normAutofit lnSpcReduction="10000"/>
          </a:bodyPr>
          <a:lstStyle/>
          <a:p>
            <a:r>
              <a:rPr lang="en-GB" sz="2400" dirty="0"/>
              <a:t>Lecture 3 -An introduction to sources of finance</a:t>
            </a:r>
          </a:p>
          <a:p>
            <a:pPr marL="0" indent="0">
              <a:buNone/>
            </a:pPr>
            <a:endParaRPr lang="en-GB" sz="2400" dirty="0"/>
          </a:p>
          <a:p>
            <a:r>
              <a:rPr lang="en-GB" sz="2400" dirty="0"/>
              <a:t>Lecture 4 -Generating business ideas</a:t>
            </a:r>
          </a:p>
          <a:p>
            <a:pPr marL="0" indent="0">
              <a:buNone/>
            </a:pPr>
            <a:endParaRPr lang="en-GB" sz="2400" dirty="0"/>
          </a:p>
          <a:p>
            <a:r>
              <a:rPr lang="en-GB" sz="2400" dirty="0"/>
              <a:t>Lecture 5 -Sales and market research</a:t>
            </a:r>
          </a:p>
          <a:p>
            <a:pPr marL="0" indent="0">
              <a:buNone/>
            </a:pPr>
            <a:endParaRPr lang="en-GB" sz="2400" dirty="0"/>
          </a:p>
          <a:p>
            <a:r>
              <a:rPr lang="en-GB" sz="2400" dirty="0"/>
              <a:t>Lecture 6 - Legal structure and further finance</a:t>
            </a:r>
          </a:p>
          <a:p>
            <a:pPr marL="0" indent="0">
              <a:buNone/>
            </a:pPr>
            <a:endParaRPr lang="en-GB" sz="2400" dirty="0"/>
          </a:p>
          <a:p>
            <a:r>
              <a:rPr lang="en-GB" sz="2400" dirty="0"/>
              <a:t>Lecture 7 - Revenues, costs, profit, and forecasts</a:t>
            </a:r>
          </a:p>
          <a:p>
            <a:endParaRPr lang="en-GB" dirty="0"/>
          </a:p>
          <a:p>
            <a:endParaRPr lang="en-GB" dirty="0"/>
          </a:p>
        </p:txBody>
      </p:sp>
    </p:spTree>
    <p:extLst>
      <p:ext uri="{BB962C8B-B14F-4D97-AF65-F5344CB8AC3E}">
        <p14:creationId xmlns:p14="http://schemas.microsoft.com/office/powerpoint/2010/main" val="1627430912"/>
      </p:ext>
    </p:extLst>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 calcmode="lin" valueType="num">
                                      <p:cBhvr additive="base">
                                        <p:cTn id="35" dur="500" fill="hold"/>
                                        <p:tgtEl>
                                          <p:spTgt spid="3">
                                            <p:txEl>
                                              <p:pRg st="8" end="8"/>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8" end="8"/>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2">
              <a:lumMod val="75000"/>
            </a:schemeClr>
          </a:solidFill>
        </p:spPr>
        <p:txBody>
          <a:bodyPr>
            <a:normAutofit/>
          </a:bodyPr>
          <a:lstStyle/>
          <a:p>
            <a:r>
              <a:rPr lang="en-GB" dirty="0">
                <a:solidFill>
                  <a:schemeClr val="bg1"/>
                </a:solidFill>
              </a:rPr>
              <a:t>A couple of videos …</a:t>
            </a:r>
          </a:p>
        </p:txBody>
      </p:sp>
      <p:sp>
        <p:nvSpPr>
          <p:cNvPr id="3" name="Content Placeholder 2"/>
          <p:cNvSpPr>
            <a:spLocks noGrp="1"/>
          </p:cNvSpPr>
          <p:nvPr>
            <p:ph idx="1"/>
          </p:nvPr>
        </p:nvSpPr>
        <p:spPr/>
        <p:txBody>
          <a:bodyPr/>
          <a:lstStyle/>
          <a:p>
            <a:endParaRPr lang="en-GB" dirty="0">
              <a:hlinkClick r:id="rId2"/>
            </a:endParaRPr>
          </a:p>
          <a:p>
            <a:r>
              <a:rPr lang="en-GB" dirty="0">
                <a:hlinkClick r:id="rId2"/>
              </a:rPr>
              <a:t>https://www.youtube.com/watch?v=D8XMS7n8N9Q</a:t>
            </a:r>
            <a:endParaRPr lang="en-GB" dirty="0"/>
          </a:p>
          <a:p>
            <a:endParaRPr lang="en-GB" dirty="0"/>
          </a:p>
          <a:p>
            <a:r>
              <a:rPr lang="en-GB" u="sng" dirty="0">
                <a:hlinkClick r:id="rId3"/>
              </a:rPr>
              <a:t>https://youtu.be/NugRZGDbPFU</a:t>
            </a:r>
            <a:endParaRPr lang="en-GB" dirty="0"/>
          </a:p>
          <a:p>
            <a:endParaRPr lang="en-GB" dirty="0"/>
          </a:p>
          <a:p>
            <a:endParaRPr lang="en-GB" dirty="0"/>
          </a:p>
        </p:txBody>
      </p:sp>
    </p:spTree>
    <p:extLst>
      <p:ext uri="{BB962C8B-B14F-4D97-AF65-F5344CB8AC3E}">
        <p14:creationId xmlns:p14="http://schemas.microsoft.com/office/powerpoint/2010/main" val="15136361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B4D4D-AF3A-4885-85FE-89FB37DA6434}"/>
              </a:ext>
            </a:extLst>
          </p:cNvPr>
          <p:cNvSpPr>
            <a:spLocks noGrp="1"/>
          </p:cNvSpPr>
          <p:nvPr>
            <p:ph type="title"/>
          </p:nvPr>
        </p:nvSpPr>
        <p:spPr>
          <a:xfrm>
            <a:off x="457200" y="116632"/>
            <a:ext cx="8435280" cy="1152128"/>
          </a:xfrm>
          <a:solidFill>
            <a:schemeClr val="tx2">
              <a:lumMod val="75000"/>
            </a:schemeClr>
          </a:solidFill>
        </p:spPr>
        <p:txBody>
          <a:bodyPr>
            <a:noAutofit/>
          </a:bodyPr>
          <a:lstStyle/>
          <a:p>
            <a:r>
              <a:rPr lang="en-GB" sz="3400" dirty="0">
                <a:solidFill>
                  <a:schemeClr val="bg1"/>
                </a:solidFill>
                <a:latin typeface="+mn-lt"/>
                <a:cs typeface="Times New Roman" pitchFamily="18" charset="0"/>
              </a:rPr>
              <a:t>Entrepreneurial opportunity recognition - 1</a:t>
            </a:r>
            <a:endParaRPr lang="en-GB" sz="3400" dirty="0">
              <a:solidFill>
                <a:schemeClr val="bg1"/>
              </a:solidFill>
              <a:latin typeface="+mn-lt"/>
            </a:endParaRPr>
          </a:p>
        </p:txBody>
      </p:sp>
      <p:sp>
        <p:nvSpPr>
          <p:cNvPr id="3" name="Rectangle 2">
            <a:extLst>
              <a:ext uri="{FF2B5EF4-FFF2-40B4-BE49-F238E27FC236}">
                <a16:creationId xmlns:a16="http://schemas.microsoft.com/office/drawing/2014/main" id="{46AD8A2F-CE4D-4F18-92BE-1B413C613446}"/>
              </a:ext>
            </a:extLst>
          </p:cNvPr>
          <p:cNvSpPr/>
          <p:nvPr/>
        </p:nvSpPr>
        <p:spPr>
          <a:xfrm>
            <a:off x="457200" y="1268760"/>
            <a:ext cx="8229600" cy="2185214"/>
          </a:xfrm>
          <a:prstGeom prst="rect">
            <a:avLst/>
          </a:prstGeom>
        </p:spPr>
        <p:txBody>
          <a:bodyPr wrap="square">
            <a:spAutoFit/>
          </a:bodyPr>
          <a:lstStyle/>
          <a:p>
            <a:pPr>
              <a:buNone/>
            </a:pPr>
            <a:r>
              <a:rPr lang="en-GB" sz="2400" b="1" dirty="0">
                <a:solidFill>
                  <a:schemeClr val="tx2">
                    <a:lumMod val="60000"/>
                    <a:lumOff val="40000"/>
                  </a:schemeClr>
                </a:solidFill>
                <a:cs typeface="Times New Roman" pitchFamily="18" charset="0"/>
              </a:rPr>
              <a:t>What is an opportunity?</a:t>
            </a:r>
          </a:p>
          <a:p>
            <a:pPr algn="just"/>
            <a:r>
              <a:rPr lang="en-GB" sz="2400" dirty="0">
                <a:cs typeface="Times New Roman" pitchFamily="18" charset="0"/>
              </a:rPr>
              <a:t>An opportunity is a favourable set of circumstances that creates the need for a new product, service, or a business idea.</a:t>
            </a:r>
          </a:p>
          <a:p>
            <a:endParaRPr lang="en-GB" sz="2000" dirty="0">
              <a:cs typeface="Times New Roman" pitchFamily="18" charset="0"/>
            </a:endParaRPr>
          </a:p>
          <a:p>
            <a:endParaRPr lang="en-GB" sz="2000" i="1" dirty="0">
              <a:cs typeface="Times New Roman" pitchFamily="18" charset="0"/>
            </a:endParaRPr>
          </a:p>
        </p:txBody>
      </p:sp>
      <p:pic>
        <p:nvPicPr>
          <p:cNvPr id="6" name="Picture 5">
            <a:extLst>
              <a:ext uri="{FF2B5EF4-FFF2-40B4-BE49-F238E27FC236}">
                <a16:creationId xmlns:a16="http://schemas.microsoft.com/office/drawing/2014/main" id="{F230969A-F9F2-405C-BA9A-507A554A7754}"/>
              </a:ext>
            </a:extLst>
          </p:cNvPr>
          <p:cNvPicPr>
            <a:picLocks noChangeAspect="1"/>
          </p:cNvPicPr>
          <p:nvPr/>
        </p:nvPicPr>
        <p:blipFill>
          <a:blip r:embed="rId2"/>
          <a:stretch>
            <a:fillRect/>
          </a:stretch>
        </p:blipFill>
        <p:spPr>
          <a:xfrm>
            <a:off x="2339752" y="2595562"/>
            <a:ext cx="6480720" cy="2777654"/>
          </a:xfrm>
          <a:prstGeom prst="rect">
            <a:avLst/>
          </a:prstGeom>
        </p:spPr>
      </p:pic>
    </p:spTree>
    <p:extLst>
      <p:ext uri="{BB962C8B-B14F-4D97-AF65-F5344CB8AC3E}">
        <p14:creationId xmlns:p14="http://schemas.microsoft.com/office/powerpoint/2010/main" val="3061738466"/>
      </p:ext>
    </p:extLst>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6"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wipe(down)">
                                      <p:cBhvr>
                                        <p:cTn id="15" dur="580">
                                          <p:stCondLst>
                                            <p:cond delay="0"/>
                                          </p:stCondLst>
                                        </p:cTn>
                                        <p:tgtEl>
                                          <p:spTgt spid="6"/>
                                        </p:tgtEl>
                                      </p:cBhvr>
                                    </p:animEffect>
                                    <p:anim calcmode="lin" valueType="num">
                                      <p:cBhvr>
                                        <p:cTn id="16"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17"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18"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19"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20"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21" dur="26">
                                          <p:stCondLst>
                                            <p:cond delay="650"/>
                                          </p:stCondLst>
                                        </p:cTn>
                                        <p:tgtEl>
                                          <p:spTgt spid="6"/>
                                        </p:tgtEl>
                                      </p:cBhvr>
                                      <p:to x="100000" y="60000"/>
                                    </p:animScale>
                                    <p:animScale>
                                      <p:cBhvr>
                                        <p:cTn id="22" dur="166" decel="50000">
                                          <p:stCondLst>
                                            <p:cond delay="676"/>
                                          </p:stCondLst>
                                        </p:cTn>
                                        <p:tgtEl>
                                          <p:spTgt spid="6"/>
                                        </p:tgtEl>
                                      </p:cBhvr>
                                      <p:to x="100000" y="100000"/>
                                    </p:animScale>
                                    <p:animScale>
                                      <p:cBhvr>
                                        <p:cTn id="23" dur="26">
                                          <p:stCondLst>
                                            <p:cond delay="1312"/>
                                          </p:stCondLst>
                                        </p:cTn>
                                        <p:tgtEl>
                                          <p:spTgt spid="6"/>
                                        </p:tgtEl>
                                      </p:cBhvr>
                                      <p:to x="100000" y="80000"/>
                                    </p:animScale>
                                    <p:animScale>
                                      <p:cBhvr>
                                        <p:cTn id="24" dur="166" decel="50000">
                                          <p:stCondLst>
                                            <p:cond delay="1338"/>
                                          </p:stCondLst>
                                        </p:cTn>
                                        <p:tgtEl>
                                          <p:spTgt spid="6"/>
                                        </p:tgtEl>
                                      </p:cBhvr>
                                      <p:to x="100000" y="100000"/>
                                    </p:animScale>
                                    <p:animScale>
                                      <p:cBhvr>
                                        <p:cTn id="25" dur="26">
                                          <p:stCondLst>
                                            <p:cond delay="1642"/>
                                          </p:stCondLst>
                                        </p:cTn>
                                        <p:tgtEl>
                                          <p:spTgt spid="6"/>
                                        </p:tgtEl>
                                      </p:cBhvr>
                                      <p:to x="100000" y="90000"/>
                                    </p:animScale>
                                    <p:animScale>
                                      <p:cBhvr>
                                        <p:cTn id="26" dur="166" decel="50000">
                                          <p:stCondLst>
                                            <p:cond delay="1668"/>
                                          </p:stCondLst>
                                        </p:cTn>
                                        <p:tgtEl>
                                          <p:spTgt spid="6"/>
                                        </p:tgtEl>
                                      </p:cBhvr>
                                      <p:to x="100000" y="100000"/>
                                    </p:animScale>
                                    <p:animScale>
                                      <p:cBhvr>
                                        <p:cTn id="27" dur="26">
                                          <p:stCondLst>
                                            <p:cond delay="1808"/>
                                          </p:stCondLst>
                                        </p:cTn>
                                        <p:tgtEl>
                                          <p:spTgt spid="6"/>
                                        </p:tgtEl>
                                      </p:cBhvr>
                                      <p:to x="100000" y="95000"/>
                                    </p:animScale>
                                    <p:animScale>
                                      <p:cBhvr>
                                        <p:cTn id="28" dur="166" decel="50000">
                                          <p:stCondLst>
                                            <p:cond delay="1834"/>
                                          </p:stCondLst>
                                        </p:cTn>
                                        <p:tgtEl>
                                          <p:spTgt spid="6"/>
                                        </p:tgtEl>
                                      </p:cBhvr>
                                      <p:to x="100000" y="100000"/>
                                    </p:animScale>
                                  </p:childTnLst>
                                </p:cTn>
                              </p:par>
                            </p:childTnLst>
                          </p:cTn>
                        </p:par>
                      </p:childTnLst>
                    </p:cTn>
                  </p:par>
                  <p:par>
                    <p:cTn id="29" fill="hold">
                      <p:stCondLst>
                        <p:cond delay="indefinite"/>
                      </p:stCondLst>
                      <p:childTnLst>
                        <p:par>
                          <p:cTn id="30" fill="hold">
                            <p:stCondLst>
                              <p:cond delay="0"/>
                            </p:stCondLst>
                            <p:childTnLst>
                              <p:par>
                                <p:cTn id="31" presetID="6" presetClass="entr" presetSubtype="16" fill="hold" nodeType="clickEffect">
                                  <p:stCondLst>
                                    <p:cond delay="0"/>
                                  </p:stCondLst>
                                  <p:childTnLst>
                                    <p:set>
                                      <p:cBhvr>
                                        <p:cTn id="32" dur="1" fill="hold">
                                          <p:stCondLst>
                                            <p:cond delay="0"/>
                                          </p:stCondLst>
                                        </p:cTn>
                                        <p:tgtEl>
                                          <p:spTgt spid="3">
                                            <p:txEl>
                                              <p:pRg st="1" end="1"/>
                                            </p:txEl>
                                          </p:spTgt>
                                        </p:tgtEl>
                                        <p:attrNameLst>
                                          <p:attrName>style.visibility</p:attrName>
                                        </p:attrNameLst>
                                      </p:cBhvr>
                                      <p:to>
                                        <p:strVal val="visible"/>
                                      </p:to>
                                    </p:set>
                                    <p:animEffect transition="in" filter="circle(in)">
                                      <p:cBhvr>
                                        <p:cTn id="33"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B4D4D-AF3A-4885-85FE-89FB37DA6434}"/>
              </a:ext>
            </a:extLst>
          </p:cNvPr>
          <p:cNvSpPr>
            <a:spLocks noGrp="1"/>
          </p:cNvSpPr>
          <p:nvPr>
            <p:ph type="title"/>
          </p:nvPr>
        </p:nvSpPr>
        <p:spPr>
          <a:xfrm>
            <a:off x="457200" y="13164"/>
            <a:ext cx="8579296" cy="1255595"/>
          </a:xfrm>
          <a:solidFill>
            <a:schemeClr val="tx2">
              <a:lumMod val="75000"/>
            </a:schemeClr>
          </a:solidFill>
        </p:spPr>
        <p:txBody>
          <a:bodyPr>
            <a:noAutofit/>
          </a:bodyPr>
          <a:lstStyle/>
          <a:p>
            <a:r>
              <a:rPr lang="en-GB" sz="3400" dirty="0">
                <a:solidFill>
                  <a:schemeClr val="bg1"/>
                </a:solidFill>
                <a:latin typeface="+mn-lt"/>
                <a:cs typeface="Times New Roman" pitchFamily="18" charset="0"/>
              </a:rPr>
              <a:t>Entrepreneurial opportunity recognition - 2</a:t>
            </a:r>
            <a:endParaRPr lang="en-GB" sz="3400" dirty="0">
              <a:solidFill>
                <a:schemeClr val="bg1"/>
              </a:solidFill>
              <a:latin typeface="+mn-lt"/>
            </a:endParaRPr>
          </a:p>
        </p:txBody>
      </p:sp>
      <p:sp>
        <p:nvSpPr>
          <p:cNvPr id="3" name="Rectangle 2">
            <a:extLst>
              <a:ext uri="{FF2B5EF4-FFF2-40B4-BE49-F238E27FC236}">
                <a16:creationId xmlns:a16="http://schemas.microsoft.com/office/drawing/2014/main" id="{46AD8A2F-CE4D-4F18-92BE-1B413C613446}"/>
              </a:ext>
            </a:extLst>
          </p:cNvPr>
          <p:cNvSpPr/>
          <p:nvPr/>
        </p:nvSpPr>
        <p:spPr>
          <a:xfrm>
            <a:off x="457200" y="1268760"/>
            <a:ext cx="8229600" cy="3785652"/>
          </a:xfrm>
          <a:prstGeom prst="rect">
            <a:avLst/>
          </a:prstGeom>
        </p:spPr>
        <p:txBody>
          <a:bodyPr wrap="square">
            <a:spAutoFit/>
          </a:bodyPr>
          <a:lstStyle/>
          <a:p>
            <a:endParaRPr lang="en-GB" sz="2000" dirty="0">
              <a:cs typeface="Times New Roman" pitchFamily="18" charset="0"/>
            </a:endParaRPr>
          </a:p>
          <a:p>
            <a:r>
              <a:rPr lang="en-GB" sz="2000" dirty="0">
                <a:cs typeface="Times New Roman" pitchFamily="18" charset="0"/>
              </a:rPr>
              <a:t>Most entrepreneurial firms are started in one or two ways…</a:t>
            </a:r>
          </a:p>
          <a:p>
            <a:endParaRPr lang="en-GB" sz="2000" i="1" dirty="0">
              <a:cs typeface="Times New Roman" pitchFamily="18" charset="0"/>
            </a:endParaRPr>
          </a:p>
          <a:p>
            <a:pPr lvl="1">
              <a:buFont typeface="Arial" pitchFamily="34" charset="0"/>
              <a:buChar char="•"/>
            </a:pPr>
            <a:r>
              <a:rPr lang="en-GB" sz="2000" dirty="0">
                <a:cs typeface="Times New Roman" pitchFamily="18" charset="0"/>
              </a:rPr>
              <a:t> An entrepreneur decides to start a firm, searches for and  recognizes an opportunity, then start a business</a:t>
            </a:r>
          </a:p>
          <a:p>
            <a:pPr lvl="1"/>
            <a:endParaRPr lang="en-GB" sz="2000" dirty="0">
              <a:cs typeface="Times New Roman" pitchFamily="18" charset="0"/>
            </a:endParaRPr>
          </a:p>
          <a:p>
            <a:pPr lvl="1">
              <a:buFont typeface="Arial" pitchFamily="34" charset="0"/>
              <a:buChar char="•"/>
            </a:pPr>
            <a:r>
              <a:rPr lang="en-GB" sz="2000" dirty="0">
                <a:cs typeface="Times New Roman" pitchFamily="18" charset="0"/>
              </a:rPr>
              <a:t> An entrepreneur recognizes a problem or an opportunity gap and creates a business to fill it</a:t>
            </a:r>
          </a:p>
          <a:p>
            <a:pPr lvl="1"/>
            <a:endParaRPr lang="en-GB" sz="2000" dirty="0">
              <a:cs typeface="Times New Roman" pitchFamily="18" charset="0"/>
            </a:endParaRPr>
          </a:p>
          <a:p>
            <a:pPr lvl="1">
              <a:buFont typeface="Arial" pitchFamily="34" charset="0"/>
              <a:buChar char="•"/>
            </a:pPr>
            <a:endParaRPr lang="en-GB" sz="2000" dirty="0">
              <a:cs typeface="Times New Roman" pitchFamily="18" charset="0"/>
            </a:endParaRPr>
          </a:p>
          <a:p>
            <a:r>
              <a:rPr lang="en-GB" sz="2000" dirty="0">
                <a:cs typeface="Times New Roman" pitchFamily="18" charset="0"/>
              </a:rPr>
              <a:t>To stay ahead and on top of the market, companies must constantly recognize opportunity as they continue to grow and evolve</a:t>
            </a:r>
          </a:p>
        </p:txBody>
      </p:sp>
    </p:spTree>
    <p:extLst>
      <p:ext uri="{BB962C8B-B14F-4D97-AF65-F5344CB8AC3E}">
        <p14:creationId xmlns:p14="http://schemas.microsoft.com/office/powerpoint/2010/main" val="607556604"/>
      </p:ext>
    </p:extLst>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6"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wipe(down)">
                                      <p:cBhvr>
                                        <p:cTn id="15" dur="580">
                                          <p:stCondLst>
                                            <p:cond delay="0"/>
                                          </p:stCondLst>
                                        </p:cTn>
                                        <p:tgtEl>
                                          <p:spTgt spid="3">
                                            <p:txEl>
                                              <p:pRg st="3" end="3"/>
                                            </p:txEl>
                                          </p:spTgt>
                                        </p:tgtEl>
                                      </p:cBhvr>
                                    </p:animEffect>
                                    <p:anim calcmode="lin" valueType="num">
                                      <p:cBhvr>
                                        <p:cTn id="16"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17"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18"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19"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20"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21" dur="26">
                                          <p:stCondLst>
                                            <p:cond delay="650"/>
                                          </p:stCondLst>
                                        </p:cTn>
                                        <p:tgtEl>
                                          <p:spTgt spid="3">
                                            <p:txEl>
                                              <p:pRg st="3" end="3"/>
                                            </p:txEl>
                                          </p:spTgt>
                                        </p:tgtEl>
                                      </p:cBhvr>
                                      <p:to x="100000" y="60000"/>
                                    </p:animScale>
                                    <p:animScale>
                                      <p:cBhvr>
                                        <p:cTn id="22" dur="166" decel="50000">
                                          <p:stCondLst>
                                            <p:cond delay="676"/>
                                          </p:stCondLst>
                                        </p:cTn>
                                        <p:tgtEl>
                                          <p:spTgt spid="3">
                                            <p:txEl>
                                              <p:pRg st="3" end="3"/>
                                            </p:txEl>
                                          </p:spTgt>
                                        </p:tgtEl>
                                      </p:cBhvr>
                                      <p:to x="100000" y="100000"/>
                                    </p:animScale>
                                    <p:animScale>
                                      <p:cBhvr>
                                        <p:cTn id="23" dur="26">
                                          <p:stCondLst>
                                            <p:cond delay="1312"/>
                                          </p:stCondLst>
                                        </p:cTn>
                                        <p:tgtEl>
                                          <p:spTgt spid="3">
                                            <p:txEl>
                                              <p:pRg st="3" end="3"/>
                                            </p:txEl>
                                          </p:spTgt>
                                        </p:tgtEl>
                                      </p:cBhvr>
                                      <p:to x="100000" y="80000"/>
                                    </p:animScale>
                                    <p:animScale>
                                      <p:cBhvr>
                                        <p:cTn id="24" dur="166" decel="50000">
                                          <p:stCondLst>
                                            <p:cond delay="1338"/>
                                          </p:stCondLst>
                                        </p:cTn>
                                        <p:tgtEl>
                                          <p:spTgt spid="3">
                                            <p:txEl>
                                              <p:pRg st="3" end="3"/>
                                            </p:txEl>
                                          </p:spTgt>
                                        </p:tgtEl>
                                      </p:cBhvr>
                                      <p:to x="100000" y="100000"/>
                                    </p:animScale>
                                    <p:animScale>
                                      <p:cBhvr>
                                        <p:cTn id="25" dur="26">
                                          <p:stCondLst>
                                            <p:cond delay="1642"/>
                                          </p:stCondLst>
                                        </p:cTn>
                                        <p:tgtEl>
                                          <p:spTgt spid="3">
                                            <p:txEl>
                                              <p:pRg st="3" end="3"/>
                                            </p:txEl>
                                          </p:spTgt>
                                        </p:tgtEl>
                                      </p:cBhvr>
                                      <p:to x="100000" y="90000"/>
                                    </p:animScale>
                                    <p:animScale>
                                      <p:cBhvr>
                                        <p:cTn id="26" dur="166" decel="50000">
                                          <p:stCondLst>
                                            <p:cond delay="1668"/>
                                          </p:stCondLst>
                                        </p:cTn>
                                        <p:tgtEl>
                                          <p:spTgt spid="3">
                                            <p:txEl>
                                              <p:pRg st="3" end="3"/>
                                            </p:txEl>
                                          </p:spTgt>
                                        </p:tgtEl>
                                      </p:cBhvr>
                                      <p:to x="100000" y="100000"/>
                                    </p:animScale>
                                    <p:animScale>
                                      <p:cBhvr>
                                        <p:cTn id="27" dur="26">
                                          <p:stCondLst>
                                            <p:cond delay="1808"/>
                                          </p:stCondLst>
                                        </p:cTn>
                                        <p:tgtEl>
                                          <p:spTgt spid="3">
                                            <p:txEl>
                                              <p:pRg st="3" end="3"/>
                                            </p:txEl>
                                          </p:spTgt>
                                        </p:tgtEl>
                                      </p:cBhvr>
                                      <p:to x="100000" y="95000"/>
                                    </p:animScale>
                                    <p:animScale>
                                      <p:cBhvr>
                                        <p:cTn id="28" dur="166" decel="50000">
                                          <p:stCondLst>
                                            <p:cond delay="1834"/>
                                          </p:stCondLst>
                                        </p:cTn>
                                        <p:tgtEl>
                                          <p:spTgt spid="3">
                                            <p:txEl>
                                              <p:pRg st="3" end="3"/>
                                            </p:txEl>
                                          </p:spTgt>
                                        </p:tgtEl>
                                      </p:cBhvr>
                                      <p:to x="100000" y="100000"/>
                                    </p:animScale>
                                  </p:childTnLst>
                                </p:cTn>
                              </p:par>
                            </p:childTnLst>
                          </p:cTn>
                        </p:par>
                      </p:childTnLst>
                    </p:cTn>
                  </p:par>
                  <p:par>
                    <p:cTn id="29" fill="hold">
                      <p:stCondLst>
                        <p:cond delay="indefinite"/>
                      </p:stCondLst>
                      <p:childTnLst>
                        <p:par>
                          <p:cTn id="30" fill="hold">
                            <p:stCondLst>
                              <p:cond delay="0"/>
                            </p:stCondLst>
                            <p:childTnLst>
                              <p:par>
                                <p:cTn id="31" presetID="26" presetClass="entr" presetSubtype="0" fill="hold" nodeType="click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Effect transition="in" filter="wipe(down)">
                                      <p:cBhvr>
                                        <p:cTn id="33" dur="580">
                                          <p:stCondLst>
                                            <p:cond delay="0"/>
                                          </p:stCondLst>
                                        </p:cTn>
                                        <p:tgtEl>
                                          <p:spTgt spid="3">
                                            <p:txEl>
                                              <p:pRg st="5" end="5"/>
                                            </p:txEl>
                                          </p:spTgt>
                                        </p:tgtEl>
                                      </p:cBhvr>
                                    </p:animEffect>
                                    <p:anim calcmode="lin" valueType="num">
                                      <p:cBhvr>
                                        <p:cTn id="34" dur="1822" tmFilter="0,0; 0.14,0.36; 0.43,0.73; 0.71,0.91; 1.0,1.0">
                                          <p:stCondLst>
                                            <p:cond delay="0"/>
                                          </p:stCondLst>
                                        </p:cTn>
                                        <p:tgtEl>
                                          <p:spTgt spid="3">
                                            <p:txEl>
                                              <p:pRg st="5" end="5"/>
                                            </p:txEl>
                                          </p:spTgt>
                                        </p:tgtEl>
                                        <p:attrNameLst>
                                          <p:attrName>ppt_x</p:attrName>
                                        </p:attrNameLst>
                                      </p:cBhvr>
                                      <p:tavLst>
                                        <p:tav tm="0">
                                          <p:val>
                                            <p:strVal val="#ppt_x-0.25"/>
                                          </p:val>
                                        </p:tav>
                                        <p:tav tm="100000">
                                          <p:val>
                                            <p:strVal val="#ppt_x"/>
                                          </p:val>
                                        </p:tav>
                                      </p:tavLst>
                                    </p:anim>
                                    <p:anim calcmode="lin" valueType="num">
                                      <p:cBhvr>
                                        <p:cTn id="35" dur="664" tmFilter="0.0,0.0; 0.25,0.07; 0.50,0.2; 0.75,0.467; 1.0,1.0">
                                          <p:stCondLst>
                                            <p:cond delay="0"/>
                                          </p:stCondLst>
                                        </p:cTn>
                                        <p:tgtEl>
                                          <p:spTgt spid="3">
                                            <p:txEl>
                                              <p:pRg st="5" end="5"/>
                                            </p:txEl>
                                          </p:spTgt>
                                        </p:tgtEl>
                                        <p:attrNameLst>
                                          <p:attrName>ppt_y</p:attrName>
                                        </p:attrNameLst>
                                      </p:cBhvr>
                                      <p:tavLst>
                                        <p:tav tm="0" fmla="#ppt_y-sin(pi*$)/3">
                                          <p:val>
                                            <p:fltVal val="0.5"/>
                                          </p:val>
                                        </p:tav>
                                        <p:tav tm="100000">
                                          <p:val>
                                            <p:fltVal val="1"/>
                                          </p:val>
                                        </p:tav>
                                      </p:tavLst>
                                    </p:anim>
                                    <p:anim calcmode="lin" valueType="num">
                                      <p:cBhvr>
                                        <p:cTn id="36" dur="664" tmFilter="0, 0; 0.125,0.2665; 0.25,0.4; 0.375,0.465; 0.5,0.5;  0.625,0.535; 0.75,0.6; 0.875,0.7335; 1,1">
                                          <p:stCondLst>
                                            <p:cond delay="664"/>
                                          </p:stCondLst>
                                        </p:cTn>
                                        <p:tgtEl>
                                          <p:spTgt spid="3">
                                            <p:txEl>
                                              <p:pRg st="5" end="5"/>
                                            </p:txEl>
                                          </p:spTgt>
                                        </p:tgtEl>
                                        <p:attrNameLst>
                                          <p:attrName>ppt_y</p:attrName>
                                        </p:attrNameLst>
                                      </p:cBhvr>
                                      <p:tavLst>
                                        <p:tav tm="0" fmla="#ppt_y-sin(pi*$)/9">
                                          <p:val>
                                            <p:fltVal val="0"/>
                                          </p:val>
                                        </p:tav>
                                        <p:tav tm="100000">
                                          <p:val>
                                            <p:fltVal val="1"/>
                                          </p:val>
                                        </p:tav>
                                      </p:tavLst>
                                    </p:anim>
                                    <p:anim calcmode="lin" valueType="num">
                                      <p:cBhvr>
                                        <p:cTn id="37" dur="332" tmFilter="0, 0; 0.125,0.2665; 0.25,0.4; 0.375,0.465; 0.5,0.5;  0.625,0.535; 0.75,0.6; 0.875,0.7335; 1,1">
                                          <p:stCondLst>
                                            <p:cond delay="1324"/>
                                          </p:stCondLst>
                                        </p:cTn>
                                        <p:tgtEl>
                                          <p:spTgt spid="3">
                                            <p:txEl>
                                              <p:pRg st="5" end="5"/>
                                            </p:txEl>
                                          </p:spTgt>
                                        </p:tgtEl>
                                        <p:attrNameLst>
                                          <p:attrName>ppt_y</p:attrName>
                                        </p:attrNameLst>
                                      </p:cBhvr>
                                      <p:tavLst>
                                        <p:tav tm="0" fmla="#ppt_y-sin(pi*$)/27">
                                          <p:val>
                                            <p:fltVal val="0"/>
                                          </p:val>
                                        </p:tav>
                                        <p:tav tm="100000">
                                          <p:val>
                                            <p:fltVal val="1"/>
                                          </p:val>
                                        </p:tav>
                                      </p:tavLst>
                                    </p:anim>
                                    <p:anim calcmode="lin" valueType="num">
                                      <p:cBhvr>
                                        <p:cTn id="38" dur="164" tmFilter="0, 0; 0.125,0.2665; 0.25,0.4; 0.375,0.465; 0.5,0.5;  0.625,0.535; 0.75,0.6; 0.875,0.7335; 1,1">
                                          <p:stCondLst>
                                            <p:cond delay="1656"/>
                                          </p:stCondLst>
                                        </p:cTn>
                                        <p:tgtEl>
                                          <p:spTgt spid="3">
                                            <p:txEl>
                                              <p:pRg st="5" end="5"/>
                                            </p:txEl>
                                          </p:spTgt>
                                        </p:tgtEl>
                                        <p:attrNameLst>
                                          <p:attrName>ppt_y</p:attrName>
                                        </p:attrNameLst>
                                      </p:cBhvr>
                                      <p:tavLst>
                                        <p:tav tm="0" fmla="#ppt_y-sin(pi*$)/81">
                                          <p:val>
                                            <p:fltVal val="0"/>
                                          </p:val>
                                        </p:tav>
                                        <p:tav tm="100000">
                                          <p:val>
                                            <p:fltVal val="1"/>
                                          </p:val>
                                        </p:tav>
                                      </p:tavLst>
                                    </p:anim>
                                    <p:animScale>
                                      <p:cBhvr>
                                        <p:cTn id="39" dur="26">
                                          <p:stCondLst>
                                            <p:cond delay="650"/>
                                          </p:stCondLst>
                                        </p:cTn>
                                        <p:tgtEl>
                                          <p:spTgt spid="3">
                                            <p:txEl>
                                              <p:pRg st="5" end="5"/>
                                            </p:txEl>
                                          </p:spTgt>
                                        </p:tgtEl>
                                      </p:cBhvr>
                                      <p:to x="100000" y="60000"/>
                                    </p:animScale>
                                    <p:animScale>
                                      <p:cBhvr>
                                        <p:cTn id="40" dur="166" decel="50000">
                                          <p:stCondLst>
                                            <p:cond delay="676"/>
                                          </p:stCondLst>
                                        </p:cTn>
                                        <p:tgtEl>
                                          <p:spTgt spid="3">
                                            <p:txEl>
                                              <p:pRg st="5" end="5"/>
                                            </p:txEl>
                                          </p:spTgt>
                                        </p:tgtEl>
                                      </p:cBhvr>
                                      <p:to x="100000" y="100000"/>
                                    </p:animScale>
                                    <p:animScale>
                                      <p:cBhvr>
                                        <p:cTn id="41" dur="26">
                                          <p:stCondLst>
                                            <p:cond delay="1312"/>
                                          </p:stCondLst>
                                        </p:cTn>
                                        <p:tgtEl>
                                          <p:spTgt spid="3">
                                            <p:txEl>
                                              <p:pRg st="5" end="5"/>
                                            </p:txEl>
                                          </p:spTgt>
                                        </p:tgtEl>
                                      </p:cBhvr>
                                      <p:to x="100000" y="80000"/>
                                    </p:animScale>
                                    <p:animScale>
                                      <p:cBhvr>
                                        <p:cTn id="42" dur="166" decel="50000">
                                          <p:stCondLst>
                                            <p:cond delay="1338"/>
                                          </p:stCondLst>
                                        </p:cTn>
                                        <p:tgtEl>
                                          <p:spTgt spid="3">
                                            <p:txEl>
                                              <p:pRg st="5" end="5"/>
                                            </p:txEl>
                                          </p:spTgt>
                                        </p:tgtEl>
                                      </p:cBhvr>
                                      <p:to x="100000" y="100000"/>
                                    </p:animScale>
                                    <p:animScale>
                                      <p:cBhvr>
                                        <p:cTn id="43" dur="26">
                                          <p:stCondLst>
                                            <p:cond delay="1642"/>
                                          </p:stCondLst>
                                        </p:cTn>
                                        <p:tgtEl>
                                          <p:spTgt spid="3">
                                            <p:txEl>
                                              <p:pRg st="5" end="5"/>
                                            </p:txEl>
                                          </p:spTgt>
                                        </p:tgtEl>
                                      </p:cBhvr>
                                      <p:to x="100000" y="90000"/>
                                    </p:animScale>
                                    <p:animScale>
                                      <p:cBhvr>
                                        <p:cTn id="44" dur="166" decel="50000">
                                          <p:stCondLst>
                                            <p:cond delay="1668"/>
                                          </p:stCondLst>
                                        </p:cTn>
                                        <p:tgtEl>
                                          <p:spTgt spid="3">
                                            <p:txEl>
                                              <p:pRg st="5" end="5"/>
                                            </p:txEl>
                                          </p:spTgt>
                                        </p:tgtEl>
                                      </p:cBhvr>
                                      <p:to x="100000" y="100000"/>
                                    </p:animScale>
                                    <p:animScale>
                                      <p:cBhvr>
                                        <p:cTn id="45" dur="26">
                                          <p:stCondLst>
                                            <p:cond delay="1808"/>
                                          </p:stCondLst>
                                        </p:cTn>
                                        <p:tgtEl>
                                          <p:spTgt spid="3">
                                            <p:txEl>
                                              <p:pRg st="5" end="5"/>
                                            </p:txEl>
                                          </p:spTgt>
                                        </p:tgtEl>
                                      </p:cBhvr>
                                      <p:to x="100000" y="95000"/>
                                    </p:animScale>
                                    <p:animScale>
                                      <p:cBhvr>
                                        <p:cTn id="46" dur="166" decel="50000">
                                          <p:stCondLst>
                                            <p:cond delay="1834"/>
                                          </p:stCondLst>
                                        </p:cTn>
                                        <p:tgtEl>
                                          <p:spTgt spid="3">
                                            <p:txEl>
                                              <p:pRg st="5" end="5"/>
                                            </p:txEl>
                                          </p:spTgt>
                                        </p:tgtEl>
                                      </p:cBhvr>
                                      <p:to x="100000" y="100000"/>
                                    </p:animScale>
                                  </p:childTnLst>
                                </p:cTn>
                              </p:par>
                            </p:childTnLst>
                          </p:cTn>
                        </p:par>
                      </p:childTnLst>
                    </p:cTn>
                  </p:par>
                  <p:par>
                    <p:cTn id="47" fill="hold">
                      <p:stCondLst>
                        <p:cond delay="indefinite"/>
                      </p:stCondLst>
                      <p:childTnLst>
                        <p:par>
                          <p:cTn id="48" fill="hold">
                            <p:stCondLst>
                              <p:cond delay="0"/>
                            </p:stCondLst>
                            <p:childTnLst>
                              <p:par>
                                <p:cTn id="49" presetID="53" presetClass="entr" presetSubtype="16" fill="hold" nodeType="clickEffect">
                                  <p:stCondLst>
                                    <p:cond delay="0"/>
                                  </p:stCondLst>
                                  <p:childTnLst>
                                    <p:set>
                                      <p:cBhvr>
                                        <p:cTn id="50" dur="1" fill="hold">
                                          <p:stCondLst>
                                            <p:cond delay="0"/>
                                          </p:stCondLst>
                                        </p:cTn>
                                        <p:tgtEl>
                                          <p:spTgt spid="3">
                                            <p:txEl>
                                              <p:pRg st="8" end="8"/>
                                            </p:txEl>
                                          </p:spTgt>
                                        </p:tgtEl>
                                        <p:attrNameLst>
                                          <p:attrName>style.visibility</p:attrName>
                                        </p:attrNameLst>
                                      </p:cBhvr>
                                      <p:to>
                                        <p:strVal val="visible"/>
                                      </p:to>
                                    </p:set>
                                    <p:anim calcmode="lin" valueType="num">
                                      <p:cBhvr>
                                        <p:cTn id="51" dur="500" fill="hold"/>
                                        <p:tgtEl>
                                          <p:spTgt spid="3">
                                            <p:txEl>
                                              <p:pRg st="8" end="8"/>
                                            </p:txEl>
                                          </p:spTgt>
                                        </p:tgtEl>
                                        <p:attrNameLst>
                                          <p:attrName>ppt_w</p:attrName>
                                        </p:attrNameLst>
                                      </p:cBhvr>
                                      <p:tavLst>
                                        <p:tav tm="0">
                                          <p:val>
                                            <p:fltVal val="0"/>
                                          </p:val>
                                        </p:tav>
                                        <p:tav tm="100000">
                                          <p:val>
                                            <p:strVal val="#ppt_w"/>
                                          </p:val>
                                        </p:tav>
                                      </p:tavLst>
                                    </p:anim>
                                    <p:anim calcmode="lin" valueType="num">
                                      <p:cBhvr>
                                        <p:cTn id="52" dur="500" fill="hold"/>
                                        <p:tgtEl>
                                          <p:spTgt spid="3">
                                            <p:txEl>
                                              <p:pRg st="8" end="8"/>
                                            </p:txEl>
                                          </p:spTgt>
                                        </p:tgtEl>
                                        <p:attrNameLst>
                                          <p:attrName>ppt_h</p:attrName>
                                        </p:attrNameLst>
                                      </p:cBhvr>
                                      <p:tavLst>
                                        <p:tav tm="0">
                                          <p:val>
                                            <p:fltVal val="0"/>
                                          </p:val>
                                        </p:tav>
                                        <p:tav tm="100000">
                                          <p:val>
                                            <p:strVal val="#ppt_h"/>
                                          </p:val>
                                        </p:tav>
                                      </p:tavLst>
                                    </p:anim>
                                    <p:animEffect transition="in" filter="fade">
                                      <p:cBhvr>
                                        <p:cTn id="53"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 name="Title 2"/>
          <p:cNvSpPr txBox="1">
            <a:spLocks/>
          </p:cNvSpPr>
          <p:nvPr/>
        </p:nvSpPr>
        <p:spPr>
          <a:xfrm>
            <a:off x="467544" y="152400"/>
            <a:ext cx="8229600" cy="730932"/>
          </a:xfrm>
          <a:prstGeom prst="rect">
            <a:avLst/>
          </a:prstGeom>
          <a:solidFill>
            <a:schemeClr val="tx2">
              <a:lumMod val="75000"/>
            </a:schemeClr>
          </a:solidFill>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600" b="0" dirty="0">
                <a:solidFill>
                  <a:schemeClr val="bg1"/>
                </a:solidFill>
                <a:effectLst/>
              </a:rPr>
              <a:t>How to generate business ideas</a:t>
            </a:r>
          </a:p>
        </p:txBody>
      </p:sp>
      <p:sp>
        <p:nvSpPr>
          <p:cNvPr id="7" name="Content Placeholder 2"/>
          <p:cNvSpPr txBox="1">
            <a:spLocks/>
          </p:cNvSpPr>
          <p:nvPr/>
        </p:nvSpPr>
        <p:spPr bwMode="auto">
          <a:xfrm>
            <a:off x="522099" y="1099332"/>
            <a:ext cx="8424862" cy="45619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lr>
                <a:srgbClr val="FF0000"/>
              </a:buClr>
              <a:buChar char="•"/>
              <a:defRPr sz="3000" b="1">
                <a:solidFill>
                  <a:srgbClr val="4D4D4D"/>
                </a:solidFill>
                <a:latin typeface="+mn-lt"/>
                <a:ea typeface="+mn-ea"/>
                <a:cs typeface="+mn-cs"/>
              </a:defRPr>
            </a:lvl1pPr>
            <a:lvl2pPr marL="742950" indent="-285750" algn="l" rtl="0" eaLnBrk="0" fontAlgn="base" hangingPunct="0">
              <a:spcBef>
                <a:spcPct val="20000"/>
              </a:spcBef>
              <a:spcAft>
                <a:spcPct val="0"/>
              </a:spcAft>
              <a:buClr>
                <a:srgbClr val="292929"/>
              </a:buClr>
              <a:buFont typeface="Arial" charset="0"/>
              <a:buChar char="–"/>
              <a:defRPr sz="2800" b="1">
                <a:solidFill>
                  <a:srgbClr val="4D4D4D"/>
                </a:solidFill>
                <a:latin typeface="+mn-lt"/>
                <a:cs typeface="+mn-cs"/>
              </a:defRPr>
            </a:lvl2pPr>
            <a:lvl3pPr marL="1143000" indent="-228600" algn="l" rtl="0" eaLnBrk="0" fontAlgn="base" hangingPunct="0">
              <a:spcBef>
                <a:spcPct val="20000"/>
              </a:spcBef>
              <a:spcAft>
                <a:spcPct val="0"/>
              </a:spcAft>
              <a:buClr>
                <a:srgbClr val="FF0000"/>
              </a:buClr>
              <a:buChar char="•"/>
              <a:defRPr sz="2400" b="1">
                <a:solidFill>
                  <a:srgbClr val="4D4D4D"/>
                </a:solidFill>
                <a:latin typeface="+mn-lt"/>
                <a:cs typeface="+mn-cs"/>
              </a:defRPr>
            </a:lvl3pPr>
            <a:lvl4pPr marL="1600200" indent="-228600" algn="l" rtl="0" eaLnBrk="0" fontAlgn="base" hangingPunct="0">
              <a:spcBef>
                <a:spcPct val="20000"/>
              </a:spcBef>
              <a:spcAft>
                <a:spcPct val="0"/>
              </a:spcAft>
              <a:buChar char="–"/>
              <a:defRPr sz="2000" b="1">
                <a:solidFill>
                  <a:srgbClr val="4D4D4D"/>
                </a:solidFill>
                <a:latin typeface="+mn-lt"/>
                <a:cs typeface="+mn-cs"/>
              </a:defRPr>
            </a:lvl4pPr>
            <a:lvl5pPr marL="2057400" indent="-228600" algn="l" rtl="0" eaLnBrk="0" fontAlgn="base" hangingPunct="0">
              <a:spcBef>
                <a:spcPct val="20000"/>
              </a:spcBef>
              <a:spcAft>
                <a:spcPct val="0"/>
              </a:spcAft>
              <a:buChar char="»"/>
              <a:defRPr sz="2000" b="1">
                <a:solidFill>
                  <a:srgbClr val="4D4D4D"/>
                </a:solidFill>
                <a:latin typeface="+mn-lt"/>
                <a:cs typeface="+mn-cs"/>
              </a:defRPr>
            </a:lvl5pPr>
            <a:lvl6pPr marL="2514600" indent="-228600" algn="l" rtl="0" fontAlgn="base">
              <a:spcBef>
                <a:spcPct val="20000"/>
              </a:spcBef>
              <a:spcAft>
                <a:spcPct val="0"/>
              </a:spcAft>
              <a:buChar char="»"/>
              <a:defRPr sz="2000" b="1">
                <a:solidFill>
                  <a:srgbClr val="4D4D4D"/>
                </a:solidFill>
                <a:latin typeface="+mn-lt"/>
                <a:cs typeface="+mn-cs"/>
              </a:defRPr>
            </a:lvl6pPr>
            <a:lvl7pPr marL="2971800" indent="-228600" algn="l" rtl="0" fontAlgn="base">
              <a:spcBef>
                <a:spcPct val="20000"/>
              </a:spcBef>
              <a:spcAft>
                <a:spcPct val="0"/>
              </a:spcAft>
              <a:buChar char="»"/>
              <a:defRPr sz="2000" b="1">
                <a:solidFill>
                  <a:srgbClr val="4D4D4D"/>
                </a:solidFill>
                <a:latin typeface="+mn-lt"/>
                <a:cs typeface="+mn-cs"/>
              </a:defRPr>
            </a:lvl7pPr>
            <a:lvl8pPr marL="3429000" indent="-228600" algn="l" rtl="0" fontAlgn="base">
              <a:spcBef>
                <a:spcPct val="20000"/>
              </a:spcBef>
              <a:spcAft>
                <a:spcPct val="0"/>
              </a:spcAft>
              <a:buChar char="»"/>
              <a:defRPr sz="2000" b="1">
                <a:solidFill>
                  <a:srgbClr val="4D4D4D"/>
                </a:solidFill>
                <a:latin typeface="+mn-lt"/>
                <a:cs typeface="+mn-cs"/>
              </a:defRPr>
            </a:lvl8pPr>
            <a:lvl9pPr marL="3886200" indent="-228600" algn="l" rtl="0" fontAlgn="base">
              <a:spcBef>
                <a:spcPct val="20000"/>
              </a:spcBef>
              <a:spcAft>
                <a:spcPct val="0"/>
              </a:spcAft>
              <a:buChar char="»"/>
              <a:defRPr sz="2000" b="1">
                <a:solidFill>
                  <a:srgbClr val="4D4D4D"/>
                </a:solidFill>
                <a:latin typeface="+mn-lt"/>
                <a:cs typeface="+mn-cs"/>
              </a:defRPr>
            </a:lvl9pPr>
          </a:lstStyle>
          <a:p>
            <a:pPr marL="0" indent="0">
              <a:spcBef>
                <a:spcPct val="0"/>
              </a:spcBef>
              <a:spcAft>
                <a:spcPts val="1200"/>
              </a:spcAft>
              <a:buClr>
                <a:srgbClr val="007DC3"/>
              </a:buClr>
              <a:buNone/>
            </a:pPr>
            <a:r>
              <a:rPr lang="en-GB" altLang="en-US" sz="2000" b="0" dirty="0">
                <a:solidFill>
                  <a:schemeClr val="tx1"/>
                </a:solidFill>
              </a:rPr>
              <a:t>Anyone who puts in enough practice and who makes a conscious effort to notice problems and identify needs can improve their ability to come up with new ideas</a:t>
            </a:r>
          </a:p>
          <a:p>
            <a:pPr>
              <a:spcBef>
                <a:spcPct val="0"/>
              </a:spcBef>
              <a:spcAft>
                <a:spcPts val="1200"/>
              </a:spcAft>
              <a:buClr>
                <a:srgbClr val="007DC3"/>
              </a:buClr>
              <a:buFont typeface="Arial" panose="020B0604020202020204" pitchFamily="34" charset="0"/>
              <a:buChar char="•"/>
            </a:pPr>
            <a:r>
              <a:rPr lang="en-GB" altLang="en-US" sz="2000" b="0" dirty="0">
                <a:solidFill>
                  <a:srgbClr val="FF0000"/>
                </a:solidFill>
              </a:rPr>
              <a:t>Solve problems</a:t>
            </a:r>
          </a:p>
          <a:p>
            <a:pPr>
              <a:spcBef>
                <a:spcPct val="0"/>
              </a:spcBef>
              <a:spcAft>
                <a:spcPts val="1200"/>
              </a:spcAft>
              <a:buClr>
                <a:srgbClr val="007DC3"/>
              </a:buClr>
              <a:buFont typeface="Arial" panose="020B0604020202020204" pitchFamily="34" charset="0"/>
              <a:buChar char="•"/>
            </a:pPr>
            <a:r>
              <a:rPr lang="en-GB" altLang="en-US" sz="2000" b="0" dirty="0">
                <a:solidFill>
                  <a:schemeClr val="accent3">
                    <a:lumMod val="75000"/>
                  </a:schemeClr>
                </a:solidFill>
              </a:rPr>
              <a:t>Solve things that may become problems</a:t>
            </a:r>
          </a:p>
          <a:p>
            <a:pPr>
              <a:spcBef>
                <a:spcPct val="0"/>
              </a:spcBef>
              <a:spcAft>
                <a:spcPts val="1200"/>
              </a:spcAft>
              <a:buClr>
                <a:srgbClr val="007DC3"/>
              </a:buClr>
              <a:buFont typeface="Arial" panose="020B0604020202020204" pitchFamily="34" charset="0"/>
              <a:buChar char="•"/>
            </a:pPr>
            <a:r>
              <a:rPr lang="en-GB" altLang="en-US" sz="2000" b="0" dirty="0">
                <a:solidFill>
                  <a:srgbClr val="7030A0"/>
                </a:solidFill>
              </a:rPr>
              <a:t>Adapt to evolving needs</a:t>
            </a:r>
          </a:p>
          <a:p>
            <a:pPr>
              <a:spcBef>
                <a:spcPct val="0"/>
              </a:spcBef>
              <a:spcAft>
                <a:spcPts val="1200"/>
              </a:spcAft>
              <a:buClr>
                <a:srgbClr val="007DC3"/>
              </a:buClr>
              <a:buFont typeface="Arial" panose="020B0604020202020204" pitchFamily="34" charset="0"/>
              <a:buChar char="•"/>
            </a:pPr>
            <a:r>
              <a:rPr lang="en-GB" altLang="en-US" sz="2000" b="0" dirty="0">
                <a:solidFill>
                  <a:schemeClr val="accent6">
                    <a:lumMod val="75000"/>
                  </a:schemeClr>
                </a:solidFill>
              </a:rPr>
              <a:t>Save people money</a:t>
            </a:r>
          </a:p>
          <a:p>
            <a:pPr>
              <a:spcBef>
                <a:spcPct val="0"/>
              </a:spcBef>
              <a:spcAft>
                <a:spcPts val="1200"/>
              </a:spcAft>
              <a:buClr>
                <a:srgbClr val="007DC3"/>
              </a:buClr>
              <a:buFont typeface="Arial" panose="020B0604020202020204" pitchFamily="34" charset="0"/>
              <a:buChar char="•"/>
            </a:pPr>
            <a:r>
              <a:rPr lang="en-GB" altLang="en-US" sz="2000" b="0" dirty="0">
                <a:solidFill>
                  <a:schemeClr val="accent1">
                    <a:lumMod val="75000"/>
                  </a:schemeClr>
                </a:solidFill>
              </a:rPr>
              <a:t>Make people’s lives easier</a:t>
            </a:r>
          </a:p>
          <a:p>
            <a:pPr>
              <a:spcBef>
                <a:spcPct val="0"/>
              </a:spcBef>
              <a:spcAft>
                <a:spcPts val="1200"/>
              </a:spcAft>
              <a:buClr>
                <a:srgbClr val="007DC3"/>
              </a:buClr>
              <a:buFont typeface="Arial" panose="020B0604020202020204" pitchFamily="34" charset="0"/>
              <a:buChar char="•"/>
            </a:pPr>
            <a:r>
              <a:rPr lang="en-GB" altLang="en-US" sz="2000" b="0" dirty="0">
                <a:solidFill>
                  <a:schemeClr val="bg1">
                    <a:lumMod val="65000"/>
                  </a:schemeClr>
                </a:solidFill>
              </a:rPr>
              <a:t>Turn a hobby or something you’re passionate about into a business.</a:t>
            </a:r>
          </a:p>
          <a:p>
            <a:pPr>
              <a:spcBef>
                <a:spcPct val="0"/>
              </a:spcBef>
              <a:spcAft>
                <a:spcPts val="1200"/>
              </a:spcAft>
              <a:buClr>
                <a:srgbClr val="007DC3"/>
              </a:buClr>
              <a:buFont typeface="Arial" panose="020B0604020202020204" pitchFamily="34" charset="0"/>
              <a:buChar char="•"/>
            </a:pPr>
            <a:r>
              <a:rPr lang="en-GB" altLang="en-US" sz="2000" b="0" dirty="0">
                <a:solidFill>
                  <a:schemeClr val="accent1">
                    <a:lumMod val="50000"/>
                  </a:schemeClr>
                </a:solidFill>
              </a:rPr>
              <a:t>Fulfil an identified existing need</a:t>
            </a:r>
          </a:p>
        </p:txBody>
      </p:sp>
    </p:spTree>
    <p:extLst>
      <p:ext uri="{BB962C8B-B14F-4D97-AF65-F5344CB8AC3E}">
        <p14:creationId xmlns:p14="http://schemas.microsoft.com/office/powerpoint/2010/main" val="541034167"/>
      </p:ext>
    </p:extLst>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53" presetClass="entr" presetSubtype="16" fill="hold" nodeType="click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anim calcmode="lin" valueType="num">
                                      <p:cBhvr>
                                        <p:cTn id="15" dur="500" fill="hold"/>
                                        <p:tgtEl>
                                          <p:spTgt spid="7">
                                            <p:txEl>
                                              <p:pRg st="1" end="1"/>
                                            </p:txEl>
                                          </p:spTgt>
                                        </p:tgtEl>
                                        <p:attrNameLst>
                                          <p:attrName>ppt_w</p:attrName>
                                        </p:attrNameLst>
                                      </p:cBhvr>
                                      <p:tavLst>
                                        <p:tav tm="0">
                                          <p:val>
                                            <p:fltVal val="0"/>
                                          </p:val>
                                        </p:tav>
                                        <p:tav tm="100000">
                                          <p:val>
                                            <p:strVal val="#ppt_w"/>
                                          </p:val>
                                        </p:tav>
                                      </p:tavLst>
                                    </p:anim>
                                    <p:anim calcmode="lin" valueType="num">
                                      <p:cBhvr>
                                        <p:cTn id="16" dur="500" fill="hold"/>
                                        <p:tgtEl>
                                          <p:spTgt spid="7">
                                            <p:txEl>
                                              <p:pRg st="1" end="1"/>
                                            </p:txEl>
                                          </p:spTgt>
                                        </p:tgtEl>
                                        <p:attrNameLst>
                                          <p:attrName>ppt_h</p:attrName>
                                        </p:attrNameLst>
                                      </p:cBhvr>
                                      <p:tavLst>
                                        <p:tav tm="0">
                                          <p:val>
                                            <p:fltVal val="0"/>
                                          </p:val>
                                        </p:tav>
                                        <p:tav tm="100000">
                                          <p:val>
                                            <p:strVal val="#ppt_h"/>
                                          </p:val>
                                        </p:tav>
                                      </p:tavLst>
                                    </p:anim>
                                    <p:animEffect transition="in" filter="fade">
                                      <p:cBhvr>
                                        <p:cTn id="17" dur="500"/>
                                        <p:tgtEl>
                                          <p:spTgt spid="7">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53" presetClass="entr" presetSubtype="16" fill="hold" nodeType="clickEffect">
                                  <p:stCondLst>
                                    <p:cond delay="0"/>
                                  </p:stCondLst>
                                  <p:childTnLst>
                                    <p:set>
                                      <p:cBhvr>
                                        <p:cTn id="21" dur="1" fill="hold">
                                          <p:stCondLst>
                                            <p:cond delay="0"/>
                                          </p:stCondLst>
                                        </p:cTn>
                                        <p:tgtEl>
                                          <p:spTgt spid="7">
                                            <p:txEl>
                                              <p:pRg st="2" end="2"/>
                                            </p:txEl>
                                          </p:spTgt>
                                        </p:tgtEl>
                                        <p:attrNameLst>
                                          <p:attrName>style.visibility</p:attrName>
                                        </p:attrNameLst>
                                      </p:cBhvr>
                                      <p:to>
                                        <p:strVal val="visible"/>
                                      </p:to>
                                    </p:set>
                                    <p:anim calcmode="lin" valueType="num">
                                      <p:cBhvr>
                                        <p:cTn id="22" dur="500" fill="hold"/>
                                        <p:tgtEl>
                                          <p:spTgt spid="7">
                                            <p:txEl>
                                              <p:pRg st="2" end="2"/>
                                            </p:txEl>
                                          </p:spTgt>
                                        </p:tgtEl>
                                        <p:attrNameLst>
                                          <p:attrName>ppt_w</p:attrName>
                                        </p:attrNameLst>
                                      </p:cBhvr>
                                      <p:tavLst>
                                        <p:tav tm="0">
                                          <p:val>
                                            <p:fltVal val="0"/>
                                          </p:val>
                                        </p:tav>
                                        <p:tav tm="100000">
                                          <p:val>
                                            <p:strVal val="#ppt_w"/>
                                          </p:val>
                                        </p:tav>
                                      </p:tavLst>
                                    </p:anim>
                                    <p:anim calcmode="lin" valueType="num">
                                      <p:cBhvr>
                                        <p:cTn id="23" dur="500" fill="hold"/>
                                        <p:tgtEl>
                                          <p:spTgt spid="7">
                                            <p:txEl>
                                              <p:pRg st="2" end="2"/>
                                            </p:txEl>
                                          </p:spTgt>
                                        </p:tgtEl>
                                        <p:attrNameLst>
                                          <p:attrName>ppt_h</p:attrName>
                                        </p:attrNameLst>
                                      </p:cBhvr>
                                      <p:tavLst>
                                        <p:tav tm="0">
                                          <p:val>
                                            <p:fltVal val="0"/>
                                          </p:val>
                                        </p:tav>
                                        <p:tav tm="100000">
                                          <p:val>
                                            <p:strVal val="#ppt_h"/>
                                          </p:val>
                                        </p:tav>
                                      </p:tavLst>
                                    </p:anim>
                                    <p:animEffect transition="in" filter="fade">
                                      <p:cBhvr>
                                        <p:cTn id="24" dur="500"/>
                                        <p:tgtEl>
                                          <p:spTgt spid="7">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53" presetClass="entr" presetSubtype="16" fill="hold" nodeType="clickEffect">
                                  <p:stCondLst>
                                    <p:cond delay="0"/>
                                  </p:stCondLst>
                                  <p:childTnLst>
                                    <p:set>
                                      <p:cBhvr>
                                        <p:cTn id="28" dur="1" fill="hold">
                                          <p:stCondLst>
                                            <p:cond delay="0"/>
                                          </p:stCondLst>
                                        </p:cTn>
                                        <p:tgtEl>
                                          <p:spTgt spid="7">
                                            <p:txEl>
                                              <p:pRg st="3" end="3"/>
                                            </p:txEl>
                                          </p:spTgt>
                                        </p:tgtEl>
                                        <p:attrNameLst>
                                          <p:attrName>style.visibility</p:attrName>
                                        </p:attrNameLst>
                                      </p:cBhvr>
                                      <p:to>
                                        <p:strVal val="visible"/>
                                      </p:to>
                                    </p:set>
                                    <p:anim calcmode="lin" valueType="num">
                                      <p:cBhvr>
                                        <p:cTn id="29" dur="500" fill="hold"/>
                                        <p:tgtEl>
                                          <p:spTgt spid="7">
                                            <p:txEl>
                                              <p:pRg st="3" end="3"/>
                                            </p:txEl>
                                          </p:spTgt>
                                        </p:tgtEl>
                                        <p:attrNameLst>
                                          <p:attrName>ppt_w</p:attrName>
                                        </p:attrNameLst>
                                      </p:cBhvr>
                                      <p:tavLst>
                                        <p:tav tm="0">
                                          <p:val>
                                            <p:fltVal val="0"/>
                                          </p:val>
                                        </p:tav>
                                        <p:tav tm="100000">
                                          <p:val>
                                            <p:strVal val="#ppt_w"/>
                                          </p:val>
                                        </p:tav>
                                      </p:tavLst>
                                    </p:anim>
                                    <p:anim calcmode="lin" valueType="num">
                                      <p:cBhvr>
                                        <p:cTn id="30" dur="500" fill="hold"/>
                                        <p:tgtEl>
                                          <p:spTgt spid="7">
                                            <p:txEl>
                                              <p:pRg st="3" end="3"/>
                                            </p:txEl>
                                          </p:spTgt>
                                        </p:tgtEl>
                                        <p:attrNameLst>
                                          <p:attrName>ppt_h</p:attrName>
                                        </p:attrNameLst>
                                      </p:cBhvr>
                                      <p:tavLst>
                                        <p:tav tm="0">
                                          <p:val>
                                            <p:fltVal val="0"/>
                                          </p:val>
                                        </p:tav>
                                        <p:tav tm="100000">
                                          <p:val>
                                            <p:strVal val="#ppt_h"/>
                                          </p:val>
                                        </p:tav>
                                      </p:tavLst>
                                    </p:anim>
                                    <p:animEffect transition="in" filter="fade">
                                      <p:cBhvr>
                                        <p:cTn id="31" dur="500"/>
                                        <p:tgtEl>
                                          <p:spTgt spid="7">
                                            <p:txEl>
                                              <p:pRg st="3" end="3"/>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53" presetClass="entr" presetSubtype="16" fill="hold" nodeType="clickEffect">
                                  <p:stCondLst>
                                    <p:cond delay="0"/>
                                  </p:stCondLst>
                                  <p:childTnLst>
                                    <p:set>
                                      <p:cBhvr>
                                        <p:cTn id="35" dur="1" fill="hold">
                                          <p:stCondLst>
                                            <p:cond delay="0"/>
                                          </p:stCondLst>
                                        </p:cTn>
                                        <p:tgtEl>
                                          <p:spTgt spid="7">
                                            <p:txEl>
                                              <p:pRg st="4" end="4"/>
                                            </p:txEl>
                                          </p:spTgt>
                                        </p:tgtEl>
                                        <p:attrNameLst>
                                          <p:attrName>style.visibility</p:attrName>
                                        </p:attrNameLst>
                                      </p:cBhvr>
                                      <p:to>
                                        <p:strVal val="visible"/>
                                      </p:to>
                                    </p:set>
                                    <p:anim calcmode="lin" valueType="num">
                                      <p:cBhvr>
                                        <p:cTn id="36" dur="500" fill="hold"/>
                                        <p:tgtEl>
                                          <p:spTgt spid="7">
                                            <p:txEl>
                                              <p:pRg st="4" end="4"/>
                                            </p:txEl>
                                          </p:spTgt>
                                        </p:tgtEl>
                                        <p:attrNameLst>
                                          <p:attrName>ppt_w</p:attrName>
                                        </p:attrNameLst>
                                      </p:cBhvr>
                                      <p:tavLst>
                                        <p:tav tm="0">
                                          <p:val>
                                            <p:fltVal val="0"/>
                                          </p:val>
                                        </p:tav>
                                        <p:tav tm="100000">
                                          <p:val>
                                            <p:strVal val="#ppt_w"/>
                                          </p:val>
                                        </p:tav>
                                      </p:tavLst>
                                    </p:anim>
                                    <p:anim calcmode="lin" valueType="num">
                                      <p:cBhvr>
                                        <p:cTn id="37" dur="500" fill="hold"/>
                                        <p:tgtEl>
                                          <p:spTgt spid="7">
                                            <p:txEl>
                                              <p:pRg st="4" end="4"/>
                                            </p:txEl>
                                          </p:spTgt>
                                        </p:tgtEl>
                                        <p:attrNameLst>
                                          <p:attrName>ppt_h</p:attrName>
                                        </p:attrNameLst>
                                      </p:cBhvr>
                                      <p:tavLst>
                                        <p:tav tm="0">
                                          <p:val>
                                            <p:fltVal val="0"/>
                                          </p:val>
                                        </p:tav>
                                        <p:tav tm="100000">
                                          <p:val>
                                            <p:strVal val="#ppt_h"/>
                                          </p:val>
                                        </p:tav>
                                      </p:tavLst>
                                    </p:anim>
                                    <p:animEffect transition="in" filter="fade">
                                      <p:cBhvr>
                                        <p:cTn id="38" dur="500"/>
                                        <p:tgtEl>
                                          <p:spTgt spid="7">
                                            <p:txEl>
                                              <p:pRg st="4" end="4"/>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53" presetClass="entr" presetSubtype="16" fill="hold" nodeType="clickEffect">
                                  <p:stCondLst>
                                    <p:cond delay="0"/>
                                  </p:stCondLst>
                                  <p:childTnLst>
                                    <p:set>
                                      <p:cBhvr>
                                        <p:cTn id="42" dur="1" fill="hold">
                                          <p:stCondLst>
                                            <p:cond delay="0"/>
                                          </p:stCondLst>
                                        </p:cTn>
                                        <p:tgtEl>
                                          <p:spTgt spid="7">
                                            <p:txEl>
                                              <p:pRg st="5" end="5"/>
                                            </p:txEl>
                                          </p:spTgt>
                                        </p:tgtEl>
                                        <p:attrNameLst>
                                          <p:attrName>style.visibility</p:attrName>
                                        </p:attrNameLst>
                                      </p:cBhvr>
                                      <p:to>
                                        <p:strVal val="visible"/>
                                      </p:to>
                                    </p:set>
                                    <p:anim calcmode="lin" valueType="num">
                                      <p:cBhvr>
                                        <p:cTn id="43" dur="500" fill="hold"/>
                                        <p:tgtEl>
                                          <p:spTgt spid="7">
                                            <p:txEl>
                                              <p:pRg st="5" end="5"/>
                                            </p:txEl>
                                          </p:spTgt>
                                        </p:tgtEl>
                                        <p:attrNameLst>
                                          <p:attrName>ppt_w</p:attrName>
                                        </p:attrNameLst>
                                      </p:cBhvr>
                                      <p:tavLst>
                                        <p:tav tm="0">
                                          <p:val>
                                            <p:fltVal val="0"/>
                                          </p:val>
                                        </p:tav>
                                        <p:tav tm="100000">
                                          <p:val>
                                            <p:strVal val="#ppt_w"/>
                                          </p:val>
                                        </p:tav>
                                      </p:tavLst>
                                    </p:anim>
                                    <p:anim calcmode="lin" valueType="num">
                                      <p:cBhvr>
                                        <p:cTn id="44" dur="500" fill="hold"/>
                                        <p:tgtEl>
                                          <p:spTgt spid="7">
                                            <p:txEl>
                                              <p:pRg st="5" end="5"/>
                                            </p:txEl>
                                          </p:spTgt>
                                        </p:tgtEl>
                                        <p:attrNameLst>
                                          <p:attrName>ppt_h</p:attrName>
                                        </p:attrNameLst>
                                      </p:cBhvr>
                                      <p:tavLst>
                                        <p:tav tm="0">
                                          <p:val>
                                            <p:fltVal val="0"/>
                                          </p:val>
                                        </p:tav>
                                        <p:tav tm="100000">
                                          <p:val>
                                            <p:strVal val="#ppt_h"/>
                                          </p:val>
                                        </p:tav>
                                      </p:tavLst>
                                    </p:anim>
                                    <p:animEffect transition="in" filter="fade">
                                      <p:cBhvr>
                                        <p:cTn id="45" dur="500"/>
                                        <p:tgtEl>
                                          <p:spTgt spid="7">
                                            <p:txEl>
                                              <p:pRg st="5" end="5"/>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53" presetClass="entr" presetSubtype="16" fill="hold" nodeType="clickEffect">
                                  <p:stCondLst>
                                    <p:cond delay="0"/>
                                  </p:stCondLst>
                                  <p:childTnLst>
                                    <p:set>
                                      <p:cBhvr>
                                        <p:cTn id="49" dur="1" fill="hold">
                                          <p:stCondLst>
                                            <p:cond delay="0"/>
                                          </p:stCondLst>
                                        </p:cTn>
                                        <p:tgtEl>
                                          <p:spTgt spid="7">
                                            <p:txEl>
                                              <p:pRg st="6" end="6"/>
                                            </p:txEl>
                                          </p:spTgt>
                                        </p:tgtEl>
                                        <p:attrNameLst>
                                          <p:attrName>style.visibility</p:attrName>
                                        </p:attrNameLst>
                                      </p:cBhvr>
                                      <p:to>
                                        <p:strVal val="visible"/>
                                      </p:to>
                                    </p:set>
                                    <p:anim calcmode="lin" valueType="num">
                                      <p:cBhvr>
                                        <p:cTn id="50" dur="500" fill="hold"/>
                                        <p:tgtEl>
                                          <p:spTgt spid="7">
                                            <p:txEl>
                                              <p:pRg st="6" end="6"/>
                                            </p:txEl>
                                          </p:spTgt>
                                        </p:tgtEl>
                                        <p:attrNameLst>
                                          <p:attrName>ppt_w</p:attrName>
                                        </p:attrNameLst>
                                      </p:cBhvr>
                                      <p:tavLst>
                                        <p:tav tm="0">
                                          <p:val>
                                            <p:fltVal val="0"/>
                                          </p:val>
                                        </p:tav>
                                        <p:tav tm="100000">
                                          <p:val>
                                            <p:strVal val="#ppt_w"/>
                                          </p:val>
                                        </p:tav>
                                      </p:tavLst>
                                    </p:anim>
                                    <p:anim calcmode="lin" valueType="num">
                                      <p:cBhvr>
                                        <p:cTn id="51" dur="500" fill="hold"/>
                                        <p:tgtEl>
                                          <p:spTgt spid="7">
                                            <p:txEl>
                                              <p:pRg st="6" end="6"/>
                                            </p:txEl>
                                          </p:spTgt>
                                        </p:tgtEl>
                                        <p:attrNameLst>
                                          <p:attrName>ppt_h</p:attrName>
                                        </p:attrNameLst>
                                      </p:cBhvr>
                                      <p:tavLst>
                                        <p:tav tm="0">
                                          <p:val>
                                            <p:fltVal val="0"/>
                                          </p:val>
                                        </p:tav>
                                        <p:tav tm="100000">
                                          <p:val>
                                            <p:strVal val="#ppt_h"/>
                                          </p:val>
                                        </p:tav>
                                      </p:tavLst>
                                    </p:anim>
                                    <p:animEffect transition="in" filter="fade">
                                      <p:cBhvr>
                                        <p:cTn id="52" dur="500"/>
                                        <p:tgtEl>
                                          <p:spTgt spid="7">
                                            <p:txEl>
                                              <p:pRg st="6" end="6"/>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53" presetClass="entr" presetSubtype="16" fill="hold" nodeType="clickEffect">
                                  <p:stCondLst>
                                    <p:cond delay="0"/>
                                  </p:stCondLst>
                                  <p:childTnLst>
                                    <p:set>
                                      <p:cBhvr>
                                        <p:cTn id="56" dur="1" fill="hold">
                                          <p:stCondLst>
                                            <p:cond delay="0"/>
                                          </p:stCondLst>
                                        </p:cTn>
                                        <p:tgtEl>
                                          <p:spTgt spid="7">
                                            <p:txEl>
                                              <p:pRg st="7" end="7"/>
                                            </p:txEl>
                                          </p:spTgt>
                                        </p:tgtEl>
                                        <p:attrNameLst>
                                          <p:attrName>style.visibility</p:attrName>
                                        </p:attrNameLst>
                                      </p:cBhvr>
                                      <p:to>
                                        <p:strVal val="visible"/>
                                      </p:to>
                                    </p:set>
                                    <p:anim calcmode="lin" valueType="num">
                                      <p:cBhvr>
                                        <p:cTn id="57" dur="500" fill="hold"/>
                                        <p:tgtEl>
                                          <p:spTgt spid="7">
                                            <p:txEl>
                                              <p:pRg st="7" end="7"/>
                                            </p:txEl>
                                          </p:spTgt>
                                        </p:tgtEl>
                                        <p:attrNameLst>
                                          <p:attrName>ppt_w</p:attrName>
                                        </p:attrNameLst>
                                      </p:cBhvr>
                                      <p:tavLst>
                                        <p:tav tm="0">
                                          <p:val>
                                            <p:fltVal val="0"/>
                                          </p:val>
                                        </p:tav>
                                        <p:tav tm="100000">
                                          <p:val>
                                            <p:strVal val="#ppt_w"/>
                                          </p:val>
                                        </p:tav>
                                      </p:tavLst>
                                    </p:anim>
                                    <p:anim calcmode="lin" valueType="num">
                                      <p:cBhvr>
                                        <p:cTn id="58" dur="500" fill="hold"/>
                                        <p:tgtEl>
                                          <p:spTgt spid="7">
                                            <p:txEl>
                                              <p:pRg st="7" end="7"/>
                                            </p:txEl>
                                          </p:spTgt>
                                        </p:tgtEl>
                                        <p:attrNameLst>
                                          <p:attrName>ppt_h</p:attrName>
                                        </p:attrNameLst>
                                      </p:cBhvr>
                                      <p:tavLst>
                                        <p:tav tm="0">
                                          <p:val>
                                            <p:fltVal val="0"/>
                                          </p:val>
                                        </p:tav>
                                        <p:tav tm="100000">
                                          <p:val>
                                            <p:strVal val="#ppt_h"/>
                                          </p:val>
                                        </p:tav>
                                      </p:tavLst>
                                    </p:anim>
                                    <p:animEffect transition="in" filter="fade">
                                      <p:cBhvr>
                                        <p:cTn id="59" dur="500"/>
                                        <p:tgtEl>
                                          <p:spTgt spid="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 name="Title 2"/>
          <p:cNvSpPr txBox="1">
            <a:spLocks/>
          </p:cNvSpPr>
          <p:nvPr/>
        </p:nvSpPr>
        <p:spPr>
          <a:xfrm>
            <a:off x="467544" y="152400"/>
            <a:ext cx="8229600" cy="730932"/>
          </a:xfrm>
          <a:prstGeom prst="rect">
            <a:avLst/>
          </a:prstGeom>
          <a:solidFill>
            <a:schemeClr val="tx2">
              <a:lumMod val="75000"/>
            </a:schemeClr>
          </a:solidFill>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600" b="0" dirty="0">
                <a:solidFill>
                  <a:schemeClr val="bg1"/>
                </a:solidFill>
                <a:effectLst/>
              </a:rPr>
              <a:t>Solve problems</a:t>
            </a:r>
          </a:p>
        </p:txBody>
      </p:sp>
      <p:sp>
        <p:nvSpPr>
          <p:cNvPr id="7" name="Content Placeholder 2"/>
          <p:cNvSpPr txBox="1">
            <a:spLocks/>
          </p:cNvSpPr>
          <p:nvPr/>
        </p:nvSpPr>
        <p:spPr bwMode="auto">
          <a:xfrm>
            <a:off x="522099" y="1099332"/>
            <a:ext cx="8424862" cy="45619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lr>
                <a:srgbClr val="FF0000"/>
              </a:buClr>
              <a:buChar char="•"/>
              <a:defRPr sz="3000" b="1">
                <a:solidFill>
                  <a:srgbClr val="4D4D4D"/>
                </a:solidFill>
                <a:latin typeface="+mn-lt"/>
                <a:ea typeface="+mn-ea"/>
                <a:cs typeface="+mn-cs"/>
              </a:defRPr>
            </a:lvl1pPr>
            <a:lvl2pPr marL="742950" indent="-285750" algn="l" rtl="0" eaLnBrk="0" fontAlgn="base" hangingPunct="0">
              <a:spcBef>
                <a:spcPct val="20000"/>
              </a:spcBef>
              <a:spcAft>
                <a:spcPct val="0"/>
              </a:spcAft>
              <a:buClr>
                <a:srgbClr val="292929"/>
              </a:buClr>
              <a:buFont typeface="Arial" charset="0"/>
              <a:buChar char="–"/>
              <a:defRPr sz="2800" b="1">
                <a:solidFill>
                  <a:srgbClr val="4D4D4D"/>
                </a:solidFill>
                <a:latin typeface="+mn-lt"/>
                <a:cs typeface="+mn-cs"/>
              </a:defRPr>
            </a:lvl2pPr>
            <a:lvl3pPr marL="1143000" indent="-228600" algn="l" rtl="0" eaLnBrk="0" fontAlgn="base" hangingPunct="0">
              <a:spcBef>
                <a:spcPct val="20000"/>
              </a:spcBef>
              <a:spcAft>
                <a:spcPct val="0"/>
              </a:spcAft>
              <a:buClr>
                <a:srgbClr val="FF0000"/>
              </a:buClr>
              <a:buChar char="•"/>
              <a:defRPr sz="2400" b="1">
                <a:solidFill>
                  <a:srgbClr val="4D4D4D"/>
                </a:solidFill>
                <a:latin typeface="+mn-lt"/>
                <a:cs typeface="+mn-cs"/>
              </a:defRPr>
            </a:lvl3pPr>
            <a:lvl4pPr marL="1600200" indent="-228600" algn="l" rtl="0" eaLnBrk="0" fontAlgn="base" hangingPunct="0">
              <a:spcBef>
                <a:spcPct val="20000"/>
              </a:spcBef>
              <a:spcAft>
                <a:spcPct val="0"/>
              </a:spcAft>
              <a:buChar char="–"/>
              <a:defRPr sz="2000" b="1">
                <a:solidFill>
                  <a:srgbClr val="4D4D4D"/>
                </a:solidFill>
                <a:latin typeface="+mn-lt"/>
                <a:cs typeface="+mn-cs"/>
              </a:defRPr>
            </a:lvl4pPr>
            <a:lvl5pPr marL="2057400" indent="-228600" algn="l" rtl="0" eaLnBrk="0" fontAlgn="base" hangingPunct="0">
              <a:spcBef>
                <a:spcPct val="20000"/>
              </a:spcBef>
              <a:spcAft>
                <a:spcPct val="0"/>
              </a:spcAft>
              <a:buChar char="»"/>
              <a:defRPr sz="2000" b="1">
                <a:solidFill>
                  <a:srgbClr val="4D4D4D"/>
                </a:solidFill>
                <a:latin typeface="+mn-lt"/>
                <a:cs typeface="+mn-cs"/>
              </a:defRPr>
            </a:lvl5pPr>
            <a:lvl6pPr marL="2514600" indent="-228600" algn="l" rtl="0" fontAlgn="base">
              <a:spcBef>
                <a:spcPct val="20000"/>
              </a:spcBef>
              <a:spcAft>
                <a:spcPct val="0"/>
              </a:spcAft>
              <a:buChar char="»"/>
              <a:defRPr sz="2000" b="1">
                <a:solidFill>
                  <a:srgbClr val="4D4D4D"/>
                </a:solidFill>
                <a:latin typeface="+mn-lt"/>
                <a:cs typeface="+mn-cs"/>
              </a:defRPr>
            </a:lvl6pPr>
            <a:lvl7pPr marL="2971800" indent="-228600" algn="l" rtl="0" fontAlgn="base">
              <a:spcBef>
                <a:spcPct val="20000"/>
              </a:spcBef>
              <a:spcAft>
                <a:spcPct val="0"/>
              </a:spcAft>
              <a:buChar char="»"/>
              <a:defRPr sz="2000" b="1">
                <a:solidFill>
                  <a:srgbClr val="4D4D4D"/>
                </a:solidFill>
                <a:latin typeface="+mn-lt"/>
                <a:cs typeface="+mn-cs"/>
              </a:defRPr>
            </a:lvl7pPr>
            <a:lvl8pPr marL="3429000" indent="-228600" algn="l" rtl="0" fontAlgn="base">
              <a:spcBef>
                <a:spcPct val="20000"/>
              </a:spcBef>
              <a:spcAft>
                <a:spcPct val="0"/>
              </a:spcAft>
              <a:buChar char="»"/>
              <a:defRPr sz="2000" b="1">
                <a:solidFill>
                  <a:srgbClr val="4D4D4D"/>
                </a:solidFill>
                <a:latin typeface="+mn-lt"/>
                <a:cs typeface="+mn-cs"/>
              </a:defRPr>
            </a:lvl8pPr>
            <a:lvl9pPr marL="3886200" indent="-228600" algn="l" rtl="0" fontAlgn="base">
              <a:spcBef>
                <a:spcPct val="20000"/>
              </a:spcBef>
              <a:spcAft>
                <a:spcPct val="0"/>
              </a:spcAft>
              <a:buChar char="»"/>
              <a:defRPr sz="2000" b="1">
                <a:solidFill>
                  <a:srgbClr val="4D4D4D"/>
                </a:solidFill>
                <a:latin typeface="+mn-lt"/>
                <a:cs typeface="+mn-cs"/>
              </a:defRPr>
            </a:lvl9pPr>
          </a:lstStyle>
          <a:p>
            <a:pPr>
              <a:spcBef>
                <a:spcPct val="0"/>
              </a:spcBef>
              <a:spcAft>
                <a:spcPts val="1200"/>
              </a:spcAft>
              <a:buClr>
                <a:srgbClr val="007DC3"/>
              </a:buClr>
            </a:pPr>
            <a:r>
              <a:rPr lang="en-GB" altLang="en-US" sz="2000" b="0" dirty="0">
                <a:solidFill>
                  <a:schemeClr val="tx1"/>
                </a:solidFill>
              </a:rPr>
              <a:t>The easiest way to come up with business ideas is to solve problems you have. The second easiest is to solve problems others have. These don’t have to be big solutions like Google search or Amazon, they could be much smaller</a:t>
            </a:r>
          </a:p>
          <a:p>
            <a:pPr>
              <a:spcBef>
                <a:spcPct val="0"/>
              </a:spcBef>
              <a:spcAft>
                <a:spcPts val="1200"/>
              </a:spcAft>
              <a:buClr>
                <a:srgbClr val="007DC3"/>
              </a:buClr>
            </a:pPr>
            <a:r>
              <a:rPr lang="en-GB" altLang="en-US" sz="2000" b="0" dirty="0">
                <a:solidFill>
                  <a:schemeClr val="tx1"/>
                </a:solidFill>
              </a:rPr>
              <a:t>All you have to do is get good at identifying problems. Once you’ve realized that each of your own frustrations is actually an idea in the making, you’re actually going to start having fun</a:t>
            </a:r>
          </a:p>
          <a:p>
            <a:pPr>
              <a:spcBef>
                <a:spcPct val="0"/>
              </a:spcBef>
              <a:spcAft>
                <a:spcPts val="1200"/>
              </a:spcAft>
              <a:buClr>
                <a:srgbClr val="007DC3"/>
              </a:buClr>
            </a:pPr>
            <a:endParaRPr lang="en-GB" altLang="en-US" sz="2000" b="0" dirty="0">
              <a:solidFill>
                <a:schemeClr val="tx1"/>
              </a:solidFill>
            </a:endParaRPr>
          </a:p>
          <a:p>
            <a:pPr>
              <a:spcBef>
                <a:spcPct val="0"/>
              </a:spcBef>
              <a:spcAft>
                <a:spcPts val="1200"/>
              </a:spcAft>
              <a:buClr>
                <a:srgbClr val="007DC3"/>
              </a:buClr>
            </a:pPr>
            <a:r>
              <a:rPr lang="en-GB" altLang="en-US" sz="2000" b="0" dirty="0">
                <a:solidFill>
                  <a:schemeClr val="tx1"/>
                </a:solidFill>
              </a:rPr>
              <a:t>Think of you own frustrations as a consumer</a:t>
            </a:r>
          </a:p>
          <a:p>
            <a:pPr marL="0" indent="0" algn="ctr">
              <a:spcBef>
                <a:spcPct val="0"/>
              </a:spcBef>
              <a:spcAft>
                <a:spcPts val="1200"/>
              </a:spcAft>
              <a:buClr>
                <a:srgbClr val="007DC3"/>
              </a:buClr>
              <a:buNone/>
            </a:pPr>
            <a:endParaRPr lang="en-GB" altLang="en-US" sz="2000" b="0" dirty="0">
              <a:solidFill>
                <a:schemeClr val="tx1"/>
              </a:solidFill>
            </a:endParaRPr>
          </a:p>
        </p:txBody>
      </p:sp>
      <p:pic>
        <p:nvPicPr>
          <p:cNvPr id="2" name="Picture 1">
            <a:extLst>
              <a:ext uri="{FF2B5EF4-FFF2-40B4-BE49-F238E27FC236}">
                <a16:creationId xmlns:a16="http://schemas.microsoft.com/office/drawing/2014/main" id="{358CA596-DA41-4139-AED0-10785616324B}"/>
              </a:ext>
            </a:extLst>
          </p:cNvPr>
          <p:cNvPicPr>
            <a:picLocks noChangeAspect="1"/>
          </p:cNvPicPr>
          <p:nvPr/>
        </p:nvPicPr>
        <p:blipFill>
          <a:blip r:embed="rId3"/>
          <a:stretch>
            <a:fillRect/>
          </a:stretch>
        </p:blipFill>
        <p:spPr>
          <a:xfrm>
            <a:off x="6156176" y="3789040"/>
            <a:ext cx="2857500" cy="1600200"/>
          </a:xfrm>
          <a:prstGeom prst="rect">
            <a:avLst/>
          </a:prstGeom>
        </p:spPr>
      </p:pic>
    </p:spTree>
    <p:extLst>
      <p:ext uri="{BB962C8B-B14F-4D97-AF65-F5344CB8AC3E}">
        <p14:creationId xmlns:p14="http://schemas.microsoft.com/office/powerpoint/2010/main" val="3684548810"/>
      </p:ext>
    </p:extLst>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26" presetClass="entr" presetSubtype="0" fill="hold"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animEffect transition="in" filter="wipe(down)">
                                      <p:cBhvr>
                                        <p:cTn id="19" dur="580">
                                          <p:stCondLst>
                                            <p:cond delay="0"/>
                                          </p:stCondLst>
                                        </p:cTn>
                                        <p:tgtEl>
                                          <p:spTgt spid="7">
                                            <p:txEl>
                                              <p:pRg st="3" end="3"/>
                                            </p:txEl>
                                          </p:spTgt>
                                        </p:tgtEl>
                                      </p:cBhvr>
                                    </p:animEffect>
                                    <p:anim calcmode="lin" valueType="num">
                                      <p:cBhvr>
                                        <p:cTn id="20" dur="1822" tmFilter="0,0; 0.14,0.36; 0.43,0.73; 0.71,0.91; 1.0,1.0">
                                          <p:stCondLst>
                                            <p:cond delay="0"/>
                                          </p:stCondLst>
                                        </p:cTn>
                                        <p:tgtEl>
                                          <p:spTgt spid="7">
                                            <p:txEl>
                                              <p:pRg st="3" end="3"/>
                                            </p:txEl>
                                          </p:spTgt>
                                        </p:tgtEl>
                                        <p:attrNameLst>
                                          <p:attrName>ppt_x</p:attrName>
                                        </p:attrNameLst>
                                      </p:cBhvr>
                                      <p:tavLst>
                                        <p:tav tm="0">
                                          <p:val>
                                            <p:strVal val="#ppt_x-0.25"/>
                                          </p:val>
                                        </p:tav>
                                        <p:tav tm="100000">
                                          <p:val>
                                            <p:strVal val="#ppt_x"/>
                                          </p:val>
                                        </p:tav>
                                      </p:tavLst>
                                    </p:anim>
                                    <p:anim calcmode="lin" valueType="num">
                                      <p:cBhvr>
                                        <p:cTn id="21" dur="664" tmFilter="0.0,0.0; 0.25,0.07; 0.50,0.2; 0.75,0.467; 1.0,1.0">
                                          <p:stCondLst>
                                            <p:cond delay="0"/>
                                          </p:stCondLst>
                                        </p:cTn>
                                        <p:tgtEl>
                                          <p:spTgt spid="7">
                                            <p:txEl>
                                              <p:pRg st="3" end="3"/>
                                            </p:txEl>
                                          </p:spTgt>
                                        </p:tgtEl>
                                        <p:attrNameLst>
                                          <p:attrName>ppt_y</p:attrName>
                                        </p:attrNameLst>
                                      </p:cBhvr>
                                      <p:tavLst>
                                        <p:tav tm="0" fmla="#ppt_y-sin(pi*$)/3">
                                          <p:val>
                                            <p:fltVal val="0.5"/>
                                          </p:val>
                                        </p:tav>
                                        <p:tav tm="100000">
                                          <p:val>
                                            <p:fltVal val="1"/>
                                          </p:val>
                                        </p:tav>
                                      </p:tavLst>
                                    </p:anim>
                                    <p:anim calcmode="lin" valueType="num">
                                      <p:cBhvr>
                                        <p:cTn id="22" dur="664" tmFilter="0, 0; 0.125,0.2665; 0.25,0.4; 0.375,0.465; 0.5,0.5;  0.625,0.535; 0.75,0.6; 0.875,0.7335; 1,1">
                                          <p:stCondLst>
                                            <p:cond delay="664"/>
                                          </p:stCondLst>
                                        </p:cTn>
                                        <p:tgtEl>
                                          <p:spTgt spid="7">
                                            <p:txEl>
                                              <p:pRg st="3" end="3"/>
                                            </p:txEl>
                                          </p:spTgt>
                                        </p:tgtEl>
                                        <p:attrNameLst>
                                          <p:attrName>ppt_y</p:attrName>
                                        </p:attrNameLst>
                                      </p:cBhvr>
                                      <p:tavLst>
                                        <p:tav tm="0" fmla="#ppt_y-sin(pi*$)/9">
                                          <p:val>
                                            <p:fltVal val="0"/>
                                          </p:val>
                                        </p:tav>
                                        <p:tav tm="100000">
                                          <p:val>
                                            <p:fltVal val="1"/>
                                          </p:val>
                                        </p:tav>
                                      </p:tavLst>
                                    </p:anim>
                                    <p:anim calcmode="lin" valueType="num">
                                      <p:cBhvr>
                                        <p:cTn id="23" dur="332" tmFilter="0, 0; 0.125,0.2665; 0.25,0.4; 0.375,0.465; 0.5,0.5;  0.625,0.535; 0.75,0.6; 0.875,0.7335; 1,1">
                                          <p:stCondLst>
                                            <p:cond delay="1324"/>
                                          </p:stCondLst>
                                        </p:cTn>
                                        <p:tgtEl>
                                          <p:spTgt spid="7">
                                            <p:txEl>
                                              <p:pRg st="3" end="3"/>
                                            </p:txEl>
                                          </p:spTgt>
                                        </p:tgtEl>
                                        <p:attrNameLst>
                                          <p:attrName>ppt_y</p:attrName>
                                        </p:attrNameLst>
                                      </p:cBhvr>
                                      <p:tavLst>
                                        <p:tav tm="0" fmla="#ppt_y-sin(pi*$)/27">
                                          <p:val>
                                            <p:fltVal val="0"/>
                                          </p:val>
                                        </p:tav>
                                        <p:tav tm="100000">
                                          <p:val>
                                            <p:fltVal val="1"/>
                                          </p:val>
                                        </p:tav>
                                      </p:tavLst>
                                    </p:anim>
                                    <p:anim calcmode="lin" valueType="num">
                                      <p:cBhvr>
                                        <p:cTn id="24" dur="164" tmFilter="0, 0; 0.125,0.2665; 0.25,0.4; 0.375,0.465; 0.5,0.5;  0.625,0.535; 0.75,0.6; 0.875,0.7335; 1,1">
                                          <p:stCondLst>
                                            <p:cond delay="1656"/>
                                          </p:stCondLst>
                                        </p:cTn>
                                        <p:tgtEl>
                                          <p:spTgt spid="7">
                                            <p:txEl>
                                              <p:pRg st="3" end="3"/>
                                            </p:txEl>
                                          </p:spTgt>
                                        </p:tgtEl>
                                        <p:attrNameLst>
                                          <p:attrName>ppt_y</p:attrName>
                                        </p:attrNameLst>
                                      </p:cBhvr>
                                      <p:tavLst>
                                        <p:tav tm="0" fmla="#ppt_y-sin(pi*$)/81">
                                          <p:val>
                                            <p:fltVal val="0"/>
                                          </p:val>
                                        </p:tav>
                                        <p:tav tm="100000">
                                          <p:val>
                                            <p:fltVal val="1"/>
                                          </p:val>
                                        </p:tav>
                                      </p:tavLst>
                                    </p:anim>
                                    <p:animScale>
                                      <p:cBhvr>
                                        <p:cTn id="25" dur="26">
                                          <p:stCondLst>
                                            <p:cond delay="650"/>
                                          </p:stCondLst>
                                        </p:cTn>
                                        <p:tgtEl>
                                          <p:spTgt spid="7">
                                            <p:txEl>
                                              <p:pRg st="3" end="3"/>
                                            </p:txEl>
                                          </p:spTgt>
                                        </p:tgtEl>
                                      </p:cBhvr>
                                      <p:to x="100000" y="60000"/>
                                    </p:animScale>
                                    <p:animScale>
                                      <p:cBhvr>
                                        <p:cTn id="26" dur="166" decel="50000">
                                          <p:stCondLst>
                                            <p:cond delay="676"/>
                                          </p:stCondLst>
                                        </p:cTn>
                                        <p:tgtEl>
                                          <p:spTgt spid="7">
                                            <p:txEl>
                                              <p:pRg st="3" end="3"/>
                                            </p:txEl>
                                          </p:spTgt>
                                        </p:tgtEl>
                                      </p:cBhvr>
                                      <p:to x="100000" y="100000"/>
                                    </p:animScale>
                                    <p:animScale>
                                      <p:cBhvr>
                                        <p:cTn id="27" dur="26">
                                          <p:stCondLst>
                                            <p:cond delay="1312"/>
                                          </p:stCondLst>
                                        </p:cTn>
                                        <p:tgtEl>
                                          <p:spTgt spid="7">
                                            <p:txEl>
                                              <p:pRg st="3" end="3"/>
                                            </p:txEl>
                                          </p:spTgt>
                                        </p:tgtEl>
                                      </p:cBhvr>
                                      <p:to x="100000" y="80000"/>
                                    </p:animScale>
                                    <p:animScale>
                                      <p:cBhvr>
                                        <p:cTn id="28" dur="166" decel="50000">
                                          <p:stCondLst>
                                            <p:cond delay="1338"/>
                                          </p:stCondLst>
                                        </p:cTn>
                                        <p:tgtEl>
                                          <p:spTgt spid="7">
                                            <p:txEl>
                                              <p:pRg st="3" end="3"/>
                                            </p:txEl>
                                          </p:spTgt>
                                        </p:tgtEl>
                                      </p:cBhvr>
                                      <p:to x="100000" y="100000"/>
                                    </p:animScale>
                                    <p:animScale>
                                      <p:cBhvr>
                                        <p:cTn id="29" dur="26">
                                          <p:stCondLst>
                                            <p:cond delay="1642"/>
                                          </p:stCondLst>
                                        </p:cTn>
                                        <p:tgtEl>
                                          <p:spTgt spid="7">
                                            <p:txEl>
                                              <p:pRg st="3" end="3"/>
                                            </p:txEl>
                                          </p:spTgt>
                                        </p:tgtEl>
                                      </p:cBhvr>
                                      <p:to x="100000" y="90000"/>
                                    </p:animScale>
                                    <p:animScale>
                                      <p:cBhvr>
                                        <p:cTn id="30" dur="166" decel="50000">
                                          <p:stCondLst>
                                            <p:cond delay="1668"/>
                                          </p:stCondLst>
                                        </p:cTn>
                                        <p:tgtEl>
                                          <p:spTgt spid="7">
                                            <p:txEl>
                                              <p:pRg st="3" end="3"/>
                                            </p:txEl>
                                          </p:spTgt>
                                        </p:tgtEl>
                                      </p:cBhvr>
                                      <p:to x="100000" y="100000"/>
                                    </p:animScale>
                                    <p:animScale>
                                      <p:cBhvr>
                                        <p:cTn id="31" dur="26">
                                          <p:stCondLst>
                                            <p:cond delay="1808"/>
                                          </p:stCondLst>
                                        </p:cTn>
                                        <p:tgtEl>
                                          <p:spTgt spid="7">
                                            <p:txEl>
                                              <p:pRg st="3" end="3"/>
                                            </p:txEl>
                                          </p:spTgt>
                                        </p:tgtEl>
                                      </p:cBhvr>
                                      <p:to x="100000" y="95000"/>
                                    </p:animScale>
                                    <p:animScale>
                                      <p:cBhvr>
                                        <p:cTn id="32" dur="166" decel="50000">
                                          <p:stCondLst>
                                            <p:cond delay="1834"/>
                                          </p:stCondLst>
                                        </p:cTn>
                                        <p:tgtEl>
                                          <p:spTgt spid="7">
                                            <p:txEl>
                                              <p:pRg st="3" end="3"/>
                                            </p:txEl>
                                          </p:spTgt>
                                        </p:tgtEl>
                                      </p:cBhvr>
                                      <p:to x="100000" y="100000"/>
                                    </p:animScale>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nodeType="clickEffect">
                                  <p:stCondLst>
                                    <p:cond delay="0"/>
                                  </p:stCondLst>
                                  <p:childTnLst>
                                    <p:set>
                                      <p:cBhvr>
                                        <p:cTn id="36" dur="1" fill="hold">
                                          <p:stCondLst>
                                            <p:cond delay="0"/>
                                          </p:stCondLst>
                                        </p:cTn>
                                        <p:tgtEl>
                                          <p:spTgt spid="2"/>
                                        </p:tgtEl>
                                        <p:attrNameLst>
                                          <p:attrName>style.visibility</p:attrName>
                                        </p:attrNameLst>
                                      </p:cBhvr>
                                      <p:to>
                                        <p:strVal val="visible"/>
                                      </p:to>
                                    </p:set>
                                    <p:animEffect transition="in" filter="circle(in)">
                                      <p:cBhvr>
                                        <p:cTn id="3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 name="Title 2"/>
          <p:cNvSpPr txBox="1">
            <a:spLocks/>
          </p:cNvSpPr>
          <p:nvPr/>
        </p:nvSpPr>
        <p:spPr>
          <a:xfrm>
            <a:off x="467544" y="152400"/>
            <a:ext cx="8229600" cy="1167220"/>
          </a:xfrm>
          <a:prstGeom prst="rect">
            <a:avLst/>
          </a:prstGeom>
          <a:solidFill>
            <a:schemeClr val="tx2">
              <a:lumMod val="75000"/>
            </a:schemeClr>
          </a:solidFill>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400" b="0" dirty="0">
                <a:solidFill>
                  <a:schemeClr val="bg1"/>
                </a:solidFill>
                <a:effectLst/>
              </a:rPr>
              <a:t>Solve things that may become problems</a:t>
            </a:r>
          </a:p>
        </p:txBody>
      </p:sp>
      <p:sp>
        <p:nvSpPr>
          <p:cNvPr id="7" name="Content Placeholder 2"/>
          <p:cNvSpPr txBox="1">
            <a:spLocks/>
          </p:cNvSpPr>
          <p:nvPr/>
        </p:nvSpPr>
        <p:spPr bwMode="auto">
          <a:xfrm>
            <a:off x="539552" y="1616094"/>
            <a:ext cx="8424862" cy="3625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lr>
                <a:srgbClr val="FF0000"/>
              </a:buClr>
              <a:buChar char="•"/>
              <a:defRPr sz="3000" b="1">
                <a:solidFill>
                  <a:srgbClr val="4D4D4D"/>
                </a:solidFill>
                <a:latin typeface="+mn-lt"/>
                <a:ea typeface="+mn-ea"/>
                <a:cs typeface="+mn-cs"/>
              </a:defRPr>
            </a:lvl1pPr>
            <a:lvl2pPr marL="742950" indent="-285750" algn="l" rtl="0" eaLnBrk="0" fontAlgn="base" hangingPunct="0">
              <a:spcBef>
                <a:spcPct val="20000"/>
              </a:spcBef>
              <a:spcAft>
                <a:spcPct val="0"/>
              </a:spcAft>
              <a:buClr>
                <a:srgbClr val="292929"/>
              </a:buClr>
              <a:buFont typeface="Arial" charset="0"/>
              <a:buChar char="–"/>
              <a:defRPr sz="2800" b="1">
                <a:solidFill>
                  <a:srgbClr val="4D4D4D"/>
                </a:solidFill>
                <a:latin typeface="+mn-lt"/>
                <a:cs typeface="+mn-cs"/>
              </a:defRPr>
            </a:lvl2pPr>
            <a:lvl3pPr marL="1143000" indent="-228600" algn="l" rtl="0" eaLnBrk="0" fontAlgn="base" hangingPunct="0">
              <a:spcBef>
                <a:spcPct val="20000"/>
              </a:spcBef>
              <a:spcAft>
                <a:spcPct val="0"/>
              </a:spcAft>
              <a:buClr>
                <a:srgbClr val="FF0000"/>
              </a:buClr>
              <a:buChar char="•"/>
              <a:defRPr sz="2400" b="1">
                <a:solidFill>
                  <a:srgbClr val="4D4D4D"/>
                </a:solidFill>
                <a:latin typeface="+mn-lt"/>
                <a:cs typeface="+mn-cs"/>
              </a:defRPr>
            </a:lvl3pPr>
            <a:lvl4pPr marL="1600200" indent="-228600" algn="l" rtl="0" eaLnBrk="0" fontAlgn="base" hangingPunct="0">
              <a:spcBef>
                <a:spcPct val="20000"/>
              </a:spcBef>
              <a:spcAft>
                <a:spcPct val="0"/>
              </a:spcAft>
              <a:buChar char="–"/>
              <a:defRPr sz="2000" b="1">
                <a:solidFill>
                  <a:srgbClr val="4D4D4D"/>
                </a:solidFill>
                <a:latin typeface="+mn-lt"/>
                <a:cs typeface="+mn-cs"/>
              </a:defRPr>
            </a:lvl4pPr>
            <a:lvl5pPr marL="2057400" indent="-228600" algn="l" rtl="0" eaLnBrk="0" fontAlgn="base" hangingPunct="0">
              <a:spcBef>
                <a:spcPct val="20000"/>
              </a:spcBef>
              <a:spcAft>
                <a:spcPct val="0"/>
              </a:spcAft>
              <a:buChar char="»"/>
              <a:defRPr sz="2000" b="1">
                <a:solidFill>
                  <a:srgbClr val="4D4D4D"/>
                </a:solidFill>
                <a:latin typeface="+mn-lt"/>
                <a:cs typeface="+mn-cs"/>
              </a:defRPr>
            </a:lvl5pPr>
            <a:lvl6pPr marL="2514600" indent="-228600" algn="l" rtl="0" fontAlgn="base">
              <a:spcBef>
                <a:spcPct val="20000"/>
              </a:spcBef>
              <a:spcAft>
                <a:spcPct val="0"/>
              </a:spcAft>
              <a:buChar char="»"/>
              <a:defRPr sz="2000" b="1">
                <a:solidFill>
                  <a:srgbClr val="4D4D4D"/>
                </a:solidFill>
                <a:latin typeface="+mn-lt"/>
                <a:cs typeface="+mn-cs"/>
              </a:defRPr>
            </a:lvl6pPr>
            <a:lvl7pPr marL="2971800" indent="-228600" algn="l" rtl="0" fontAlgn="base">
              <a:spcBef>
                <a:spcPct val="20000"/>
              </a:spcBef>
              <a:spcAft>
                <a:spcPct val="0"/>
              </a:spcAft>
              <a:buChar char="»"/>
              <a:defRPr sz="2000" b="1">
                <a:solidFill>
                  <a:srgbClr val="4D4D4D"/>
                </a:solidFill>
                <a:latin typeface="+mn-lt"/>
                <a:cs typeface="+mn-cs"/>
              </a:defRPr>
            </a:lvl7pPr>
            <a:lvl8pPr marL="3429000" indent="-228600" algn="l" rtl="0" fontAlgn="base">
              <a:spcBef>
                <a:spcPct val="20000"/>
              </a:spcBef>
              <a:spcAft>
                <a:spcPct val="0"/>
              </a:spcAft>
              <a:buChar char="»"/>
              <a:defRPr sz="2000" b="1">
                <a:solidFill>
                  <a:srgbClr val="4D4D4D"/>
                </a:solidFill>
                <a:latin typeface="+mn-lt"/>
                <a:cs typeface="+mn-cs"/>
              </a:defRPr>
            </a:lvl8pPr>
            <a:lvl9pPr marL="3886200" indent="-228600" algn="l" rtl="0" fontAlgn="base">
              <a:spcBef>
                <a:spcPct val="20000"/>
              </a:spcBef>
              <a:spcAft>
                <a:spcPct val="0"/>
              </a:spcAft>
              <a:buChar char="»"/>
              <a:defRPr sz="2000" b="1">
                <a:solidFill>
                  <a:srgbClr val="4D4D4D"/>
                </a:solidFill>
                <a:latin typeface="+mn-lt"/>
                <a:cs typeface="+mn-cs"/>
              </a:defRPr>
            </a:lvl9pPr>
          </a:lstStyle>
          <a:p>
            <a:pPr marL="0" indent="0">
              <a:spcBef>
                <a:spcPct val="0"/>
              </a:spcBef>
              <a:spcAft>
                <a:spcPts val="1200"/>
              </a:spcAft>
              <a:buClr>
                <a:srgbClr val="007DC3"/>
              </a:buClr>
              <a:buNone/>
            </a:pPr>
            <a:r>
              <a:rPr lang="en-GB" altLang="en-US" sz="2400" b="0" dirty="0">
                <a:solidFill>
                  <a:schemeClr val="tx1"/>
                </a:solidFill>
              </a:rPr>
              <a:t>Why not think of solving problems that will occur, but don’t yet. For example…</a:t>
            </a:r>
          </a:p>
          <a:p>
            <a:pPr>
              <a:spcBef>
                <a:spcPct val="0"/>
              </a:spcBef>
              <a:spcAft>
                <a:spcPts val="1200"/>
              </a:spcAft>
              <a:buClr>
                <a:srgbClr val="007DC3"/>
              </a:buClr>
            </a:pPr>
            <a:r>
              <a:rPr lang="en-GB" altLang="en-US" sz="2400" b="0" dirty="0">
                <a:solidFill>
                  <a:schemeClr val="tx1"/>
                </a:solidFill>
              </a:rPr>
              <a:t>Preventative medication for diseases that could become problems (like Ebola, Coronavirus)</a:t>
            </a:r>
          </a:p>
          <a:p>
            <a:pPr>
              <a:spcBef>
                <a:spcPct val="0"/>
              </a:spcBef>
              <a:spcAft>
                <a:spcPts val="1200"/>
              </a:spcAft>
              <a:buClr>
                <a:srgbClr val="007DC3"/>
              </a:buClr>
            </a:pPr>
            <a:r>
              <a:rPr lang="en-GB" altLang="en-US" sz="2400" b="0" dirty="0">
                <a:solidFill>
                  <a:schemeClr val="tx1"/>
                </a:solidFill>
              </a:rPr>
              <a:t>Makeup and accessories to protect privacy when face recognition software really takes off</a:t>
            </a:r>
          </a:p>
          <a:p>
            <a:pPr>
              <a:spcBef>
                <a:spcPct val="0"/>
              </a:spcBef>
              <a:spcAft>
                <a:spcPts val="1200"/>
              </a:spcAft>
              <a:buClr>
                <a:srgbClr val="007DC3"/>
              </a:buClr>
            </a:pPr>
            <a:r>
              <a:rPr lang="en-GB" altLang="en-US" sz="2400" b="0" dirty="0">
                <a:solidFill>
                  <a:schemeClr val="tx1"/>
                </a:solidFill>
              </a:rPr>
              <a:t>Breeding programmes and nature reserves for animals that without help, will become extinct</a:t>
            </a:r>
          </a:p>
        </p:txBody>
      </p:sp>
    </p:spTree>
    <p:extLst>
      <p:ext uri="{BB962C8B-B14F-4D97-AF65-F5344CB8AC3E}">
        <p14:creationId xmlns:p14="http://schemas.microsoft.com/office/powerpoint/2010/main" val="454581332"/>
      </p:ext>
    </p:extLst>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animEffect transition="in" filter="circle(in)">
                                      <p:cBhvr>
                                        <p:cTn id="11" dur="2000"/>
                                        <p:tgtEl>
                                          <p:spTgt spid="7">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53" presetClass="entr" presetSubtype="16" fill="hold" nodeType="clickEffect">
                                  <p:stCondLst>
                                    <p:cond delay="0"/>
                                  </p:stCondLst>
                                  <p:childTnLst>
                                    <p:set>
                                      <p:cBhvr>
                                        <p:cTn id="15" dur="1" fill="hold">
                                          <p:stCondLst>
                                            <p:cond delay="0"/>
                                          </p:stCondLst>
                                        </p:cTn>
                                        <p:tgtEl>
                                          <p:spTgt spid="7">
                                            <p:txEl>
                                              <p:pRg st="1" end="1"/>
                                            </p:txEl>
                                          </p:spTgt>
                                        </p:tgtEl>
                                        <p:attrNameLst>
                                          <p:attrName>style.visibility</p:attrName>
                                        </p:attrNameLst>
                                      </p:cBhvr>
                                      <p:to>
                                        <p:strVal val="visible"/>
                                      </p:to>
                                    </p:set>
                                    <p:anim calcmode="lin" valueType="num">
                                      <p:cBhvr>
                                        <p:cTn id="16" dur="500" fill="hold"/>
                                        <p:tgtEl>
                                          <p:spTgt spid="7">
                                            <p:txEl>
                                              <p:pRg st="1" end="1"/>
                                            </p:txEl>
                                          </p:spTgt>
                                        </p:tgtEl>
                                        <p:attrNameLst>
                                          <p:attrName>ppt_w</p:attrName>
                                        </p:attrNameLst>
                                      </p:cBhvr>
                                      <p:tavLst>
                                        <p:tav tm="0">
                                          <p:val>
                                            <p:fltVal val="0"/>
                                          </p:val>
                                        </p:tav>
                                        <p:tav tm="100000">
                                          <p:val>
                                            <p:strVal val="#ppt_w"/>
                                          </p:val>
                                        </p:tav>
                                      </p:tavLst>
                                    </p:anim>
                                    <p:anim calcmode="lin" valueType="num">
                                      <p:cBhvr>
                                        <p:cTn id="17" dur="500" fill="hold"/>
                                        <p:tgtEl>
                                          <p:spTgt spid="7">
                                            <p:txEl>
                                              <p:pRg st="1" end="1"/>
                                            </p:txEl>
                                          </p:spTgt>
                                        </p:tgtEl>
                                        <p:attrNameLst>
                                          <p:attrName>ppt_h</p:attrName>
                                        </p:attrNameLst>
                                      </p:cBhvr>
                                      <p:tavLst>
                                        <p:tav tm="0">
                                          <p:val>
                                            <p:fltVal val="0"/>
                                          </p:val>
                                        </p:tav>
                                        <p:tav tm="100000">
                                          <p:val>
                                            <p:strVal val="#ppt_h"/>
                                          </p:val>
                                        </p:tav>
                                      </p:tavLst>
                                    </p:anim>
                                    <p:animEffect transition="in" filter="fade">
                                      <p:cBhvr>
                                        <p:cTn id="18" dur="500"/>
                                        <p:tgtEl>
                                          <p:spTgt spid="7">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53" presetClass="entr" presetSubtype="16" fill="hold" nodeType="clickEffect">
                                  <p:stCondLst>
                                    <p:cond delay="0"/>
                                  </p:stCondLst>
                                  <p:childTnLst>
                                    <p:set>
                                      <p:cBhvr>
                                        <p:cTn id="22" dur="1" fill="hold">
                                          <p:stCondLst>
                                            <p:cond delay="0"/>
                                          </p:stCondLst>
                                        </p:cTn>
                                        <p:tgtEl>
                                          <p:spTgt spid="7">
                                            <p:txEl>
                                              <p:pRg st="2" end="2"/>
                                            </p:txEl>
                                          </p:spTgt>
                                        </p:tgtEl>
                                        <p:attrNameLst>
                                          <p:attrName>style.visibility</p:attrName>
                                        </p:attrNameLst>
                                      </p:cBhvr>
                                      <p:to>
                                        <p:strVal val="visible"/>
                                      </p:to>
                                    </p:set>
                                    <p:anim calcmode="lin" valueType="num">
                                      <p:cBhvr>
                                        <p:cTn id="23" dur="500" fill="hold"/>
                                        <p:tgtEl>
                                          <p:spTgt spid="7">
                                            <p:txEl>
                                              <p:pRg st="2" end="2"/>
                                            </p:txEl>
                                          </p:spTgt>
                                        </p:tgtEl>
                                        <p:attrNameLst>
                                          <p:attrName>ppt_w</p:attrName>
                                        </p:attrNameLst>
                                      </p:cBhvr>
                                      <p:tavLst>
                                        <p:tav tm="0">
                                          <p:val>
                                            <p:fltVal val="0"/>
                                          </p:val>
                                        </p:tav>
                                        <p:tav tm="100000">
                                          <p:val>
                                            <p:strVal val="#ppt_w"/>
                                          </p:val>
                                        </p:tav>
                                      </p:tavLst>
                                    </p:anim>
                                    <p:anim calcmode="lin" valueType="num">
                                      <p:cBhvr>
                                        <p:cTn id="24" dur="500" fill="hold"/>
                                        <p:tgtEl>
                                          <p:spTgt spid="7">
                                            <p:txEl>
                                              <p:pRg st="2" end="2"/>
                                            </p:txEl>
                                          </p:spTgt>
                                        </p:tgtEl>
                                        <p:attrNameLst>
                                          <p:attrName>ppt_h</p:attrName>
                                        </p:attrNameLst>
                                      </p:cBhvr>
                                      <p:tavLst>
                                        <p:tav tm="0">
                                          <p:val>
                                            <p:fltVal val="0"/>
                                          </p:val>
                                        </p:tav>
                                        <p:tav tm="100000">
                                          <p:val>
                                            <p:strVal val="#ppt_h"/>
                                          </p:val>
                                        </p:tav>
                                      </p:tavLst>
                                    </p:anim>
                                    <p:animEffect transition="in" filter="fade">
                                      <p:cBhvr>
                                        <p:cTn id="25" dur="500"/>
                                        <p:tgtEl>
                                          <p:spTgt spid="7">
                                            <p:txEl>
                                              <p:pRg st="2" end="2"/>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53" presetClass="entr" presetSubtype="16" fill="hold" nodeType="clickEffect">
                                  <p:stCondLst>
                                    <p:cond delay="0"/>
                                  </p:stCondLst>
                                  <p:childTnLst>
                                    <p:set>
                                      <p:cBhvr>
                                        <p:cTn id="29" dur="1" fill="hold">
                                          <p:stCondLst>
                                            <p:cond delay="0"/>
                                          </p:stCondLst>
                                        </p:cTn>
                                        <p:tgtEl>
                                          <p:spTgt spid="7">
                                            <p:txEl>
                                              <p:pRg st="3" end="3"/>
                                            </p:txEl>
                                          </p:spTgt>
                                        </p:tgtEl>
                                        <p:attrNameLst>
                                          <p:attrName>style.visibility</p:attrName>
                                        </p:attrNameLst>
                                      </p:cBhvr>
                                      <p:to>
                                        <p:strVal val="visible"/>
                                      </p:to>
                                    </p:set>
                                    <p:anim calcmode="lin" valueType="num">
                                      <p:cBhvr>
                                        <p:cTn id="30" dur="500" fill="hold"/>
                                        <p:tgtEl>
                                          <p:spTgt spid="7">
                                            <p:txEl>
                                              <p:pRg st="3" end="3"/>
                                            </p:txEl>
                                          </p:spTgt>
                                        </p:tgtEl>
                                        <p:attrNameLst>
                                          <p:attrName>ppt_w</p:attrName>
                                        </p:attrNameLst>
                                      </p:cBhvr>
                                      <p:tavLst>
                                        <p:tav tm="0">
                                          <p:val>
                                            <p:fltVal val="0"/>
                                          </p:val>
                                        </p:tav>
                                        <p:tav tm="100000">
                                          <p:val>
                                            <p:strVal val="#ppt_w"/>
                                          </p:val>
                                        </p:tav>
                                      </p:tavLst>
                                    </p:anim>
                                    <p:anim calcmode="lin" valueType="num">
                                      <p:cBhvr>
                                        <p:cTn id="31" dur="500" fill="hold"/>
                                        <p:tgtEl>
                                          <p:spTgt spid="7">
                                            <p:txEl>
                                              <p:pRg st="3" end="3"/>
                                            </p:txEl>
                                          </p:spTgt>
                                        </p:tgtEl>
                                        <p:attrNameLst>
                                          <p:attrName>ppt_h</p:attrName>
                                        </p:attrNameLst>
                                      </p:cBhvr>
                                      <p:tavLst>
                                        <p:tav tm="0">
                                          <p:val>
                                            <p:fltVal val="0"/>
                                          </p:val>
                                        </p:tav>
                                        <p:tav tm="100000">
                                          <p:val>
                                            <p:strVal val="#ppt_h"/>
                                          </p:val>
                                        </p:tav>
                                      </p:tavLst>
                                    </p:anim>
                                    <p:animEffect transition="in" filter="fade">
                                      <p:cBhvr>
                                        <p:cTn id="32" dur="500"/>
                                        <p:tgtEl>
                                          <p:spTgt spid="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 name="Title 2"/>
          <p:cNvSpPr txBox="1">
            <a:spLocks/>
          </p:cNvSpPr>
          <p:nvPr/>
        </p:nvSpPr>
        <p:spPr>
          <a:xfrm>
            <a:off x="467544" y="152400"/>
            <a:ext cx="8229600" cy="730932"/>
          </a:xfrm>
          <a:prstGeom prst="rect">
            <a:avLst/>
          </a:prstGeom>
          <a:solidFill>
            <a:schemeClr val="tx2">
              <a:lumMod val="75000"/>
            </a:schemeClr>
          </a:solidFill>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600" b="0" dirty="0">
                <a:solidFill>
                  <a:schemeClr val="bg1"/>
                </a:solidFill>
                <a:effectLst/>
              </a:rPr>
              <a:t>Adapt to evolving needs</a:t>
            </a:r>
          </a:p>
        </p:txBody>
      </p:sp>
      <p:sp>
        <p:nvSpPr>
          <p:cNvPr id="7" name="Content Placeholder 2"/>
          <p:cNvSpPr txBox="1">
            <a:spLocks/>
          </p:cNvSpPr>
          <p:nvPr/>
        </p:nvSpPr>
        <p:spPr bwMode="auto">
          <a:xfrm>
            <a:off x="539552" y="1319620"/>
            <a:ext cx="8424862" cy="4557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lr>
                <a:srgbClr val="FF0000"/>
              </a:buClr>
              <a:buChar char="•"/>
              <a:defRPr sz="3000" b="1">
                <a:solidFill>
                  <a:srgbClr val="4D4D4D"/>
                </a:solidFill>
                <a:latin typeface="+mn-lt"/>
                <a:ea typeface="+mn-ea"/>
                <a:cs typeface="+mn-cs"/>
              </a:defRPr>
            </a:lvl1pPr>
            <a:lvl2pPr marL="742950" indent="-285750" algn="l" rtl="0" eaLnBrk="0" fontAlgn="base" hangingPunct="0">
              <a:spcBef>
                <a:spcPct val="20000"/>
              </a:spcBef>
              <a:spcAft>
                <a:spcPct val="0"/>
              </a:spcAft>
              <a:buClr>
                <a:srgbClr val="292929"/>
              </a:buClr>
              <a:buFont typeface="Arial" charset="0"/>
              <a:buChar char="–"/>
              <a:defRPr sz="2800" b="1">
                <a:solidFill>
                  <a:srgbClr val="4D4D4D"/>
                </a:solidFill>
                <a:latin typeface="+mn-lt"/>
                <a:cs typeface="+mn-cs"/>
              </a:defRPr>
            </a:lvl2pPr>
            <a:lvl3pPr marL="1143000" indent="-228600" algn="l" rtl="0" eaLnBrk="0" fontAlgn="base" hangingPunct="0">
              <a:spcBef>
                <a:spcPct val="20000"/>
              </a:spcBef>
              <a:spcAft>
                <a:spcPct val="0"/>
              </a:spcAft>
              <a:buClr>
                <a:srgbClr val="FF0000"/>
              </a:buClr>
              <a:buChar char="•"/>
              <a:defRPr sz="2400" b="1">
                <a:solidFill>
                  <a:srgbClr val="4D4D4D"/>
                </a:solidFill>
                <a:latin typeface="+mn-lt"/>
                <a:cs typeface="+mn-cs"/>
              </a:defRPr>
            </a:lvl3pPr>
            <a:lvl4pPr marL="1600200" indent="-228600" algn="l" rtl="0" eaLnBrk="0" fontAlgn="base" hangingPunct="0">
              <a:spcBef>
                <a:spcPct val="20000"/>
              </a:spcBef>
              <a:spcAft>
                <a:spcPct val="0"/>
              </a:spcAft>
              <a:buChar char="–"/>
              <a:defRPr sz="2000" b="1">
                <a:solidFill>
                  <a:srgbClr val="4D4D4D"/>
                </a:solidFill>
                <a:latin typeface="+mn-lt"/>
                <a:cs typeface="+mn-cs"/>
              </a:defRPr>
            </a:lvl4pPr>
            <a:lvl5pPr marL="2057400" indent="-228600" algn="l" rtl="0" eaLnBrk="0" fontAlgn="base" hangingPunct="0">
              <a:spcBef>
                <a:spcPct val="20000"/>
              </a:spcBef>
              <a:spcAft>
                <a:spcPct val="0"/>
              </a:spcAft>
              <a:buChar char="»"/>
              <a:defRPr sz="2000" b="1">
                <a:solidFill>
                  <a:srgbClr val="4D4D4D"/>
                </a:solidFill>
                <a:latin typeface="+mn-lt"/>
                <a:cs typeface="+mn-cs"/>
              </a:defRPr>
            </a:lvl5pPr>
            <a:lvl6pPr marL="2514600" indent="-228600" algn="l" rtl="0" fontAlgn="base">
              <a:spcBef>
                <a:spcPct val="20000"/>
              </a:spcBef>
              <a:spcAft>
                <a:spcPct val="0"/>
              </a:spcAft>
              <a:buChar char="»"/>
              <a:defRPr sz="2000" b="1">
                <a:solidFill>
                  <a:srgbClr val="4D4D4D"/>
                </a:solidFill>
                <a:latin typeface="+mn-lt"/>
                <a:cs typeface="+mn-cs"/>
              </a:defRPr>
            </a:lvl6pPr>
            <a:lvl7pPr marL="2971800" indent="-228600" algn="l" rtl="0" fontAlgn="base">
              <a:spcBef>
                <a:spcPct val="20000"/>
              </a:spcBef>
              <a:spcAft>
                <a:spcPct val="0"/>
              </a:spcAft>
              <a:buChar char="»"/>
              <a:defRPr sz="2000" b="1">
                <a:solidFill>
                  <a:srgbClr val="4D4D4D"/>
                </a:solidFill>
                <a:latin typeface="+mn-lt"/>
                <a:cs typeface="+mn-cs"/>
              </a:defRPr>
            </a:lvl7pPr>
            <a:lvl8pPr marL="3429000" indent="-228600" algn="l" rtl="0" fontAlgn="base">
              <a:spcBef>
                <a:spcPct val="20000"/>
              </a:spcBef>
              <a:spcAft>
                <a:spcPct val="0"/>
              </a:spcAft>
              <a:buChar char="»"/>
              <a:defRPr sz="2000" b="1">
                <a:solidFill>
                  <a:srgbClr val="4D4D4D"/>
                </a:solidFill>
                <a:latin typeface="+mn-lt"/>
                <a:cs typeface="+mn-cs"/>
              </a:defRPr>
            </a:lvl8pPr>
            <a:lvl9pPr marL="3886200" indent="-228600" algn="l" rtl="0" fontAlgn="base">
              <a:spcBef>
                <a:spcPct val="20000"/>
              </a:spcBef>
              <a:spcAft>
                <a:spcPct val="0"/>
              </a:spcAft>
              <a:buChar char="»"/>
              <a:defRPr sz="2000" b="1">
                <a:solidFill>
                  <a:srgbClr val="4D4D4D"/>
                </a:solidFill>
                <a:latin typeface="+mn-lt"/>
                <a:cs typeface="+mn-cs"/>
              </a:defRPr>
            </a:lvl9pPr>
          </a:lstStyle>
          <a:p>
            <a:pPr>
              <a:spcBef>
                <a:spcPct val="0"/>
              </a:spcBef>
              <a:spcAft>
                <a:spcPts val="1200"/>
              </a:spcAft>
              <a:buClr>
                <a:srgbClr val="007DC3"/>
              </a:buClr>
            </a:pPr>
            <a:r>
              <a:rPr lang="en-GB" altLang="en-US" sz="2400" b="0" dirty="0">
                <a:solidFill>
                  <a:schemeClr val="tx1"/>
                </a:solidFill>
              </a:rPr>
              <a:t>The easiest products to market are also products that fulfil a real or contemporary need</a:t>
            </a:r>
          </a:p>
          <a:p>
            <a:pPr>
              <a:spcBef>
                <a:spcPct val="0"/>
              </a:spcBef>
              <a:spcAft>
                <a:spcPts val="1200"/>
              </a:spcAft>
              <a:buClr>
                <a:srgbClr val="007DC3"/>
              </a:buClr>
            </a:pPr>
            <a:r>
              <a:rPr lang="en-GB" altLang="en-US" sz="2400" b="0" dirty="0">
                <a:solidFill>
                  <a:schemeClr val="tx1"/>
                </a:solidFill>
              </a:rPr>
              <a:t>An example of a service that has quickly become popular is “cloud storage.” It’s a result of our very contemporary need to have access to our data, information, photos, music, and so on, no matter what device we’re on</a:t>
            </a:r>
          </a:p>
          <a:p>
            <a:pPr>
              <a:spcBef>
                <a:spcPct val="0"/>
              </a:spcBef>
              <a:spcAft>
                <a:spcPts val="1200"/>
              </a:spcAft>
              <a:buClr>
                <a:srgbClr val="007DC3"/>
              </a:buClr>
            </a:pPr>
            <a:r>
              <a:rPr lang="en-GB" altLang="en-US" sz="2400" b="0" dirty="0">
                <a:solidFill>
                  <a:schemeClr val="tx1"/>
                </a:solidFill>
              </a:rPr>
              <a:t>Google sells cloud storage, as does Dropbox, Amazon, Apple, Microsoft, and a host of private companies that do as well</a:t>
            </a:r>
          </a:p>
          <a:p>
            <a:pPr>
              <a:spcBef>
                <a:spcPct val="0"/>
              </a:spcBef>
              <a:spcAft>
                <a:spcPts val="1200"/>
              </a:spcAft>
              <a:buClr>
                <a:srgbClr val="007DC3"/>
              </a:buClr>
            </a:pPr>
            <a:r>
              <a:rPr lang="en-GB" altLang="en-US" sz="2400" b="0" dirty="0">
                <a:solidFill>
                  <a:schemeClr val="tx1"/>
                </a:solidFill>
              </a:rPr>
              <a:t>What about the international hospitality industry?</a:t>
            </a:r>
          </a:p>
          <a:p>
            <a:pPr>
              <a:spcBef>
                <a:spcPct val="0"/>
              </a:spcBef>
              <a:spcAft>
                <a:spcPts val="1200"/>
              </a:spcAft>
              <a:buClr>
                <a:srgbClr val="007DC3"/>
              </a:buClr>
            </a:pPr>
            <a:endParaRPr lang="en-GB" altLang="en-US" sz="2400" b="0" dirty="0">
              <a:solidFill>
                <a:schemeClr val="tx1"/>
              </a:solidFill>
            </a:endParaRPr>
          </a:p>
          <a:p>
            <a:pPr>
              <a:spcBef>
                <a:spcPct val="0"/>
              </a:spcBef>
              <a:spcAft>
                <a:spcPts val="1200"/>
              </a:spcAft>
              <a:buClr>
                <a:srgbClr val="007DC3"/>
              </a:buClr>
            </a:pPr>
            <a:endParaRPr lang="en-GB" altLang="en-US" sz="2400" b="0" dirty="0">
              <a:solidFill>
                <a:schemeClr val="tx1"/>
              </a:solidFill>
            </a:endParaRPr>
          </a:p>
        </p:txBody>
      </p:sp>
    </p:spTree>
    <p:extLst>
      <p:ext uri="{BB962C8B-B14F-4D97-AF65-F5344CB8AC3E}">
        <p14:creationId xmlns:p14="http://schemas.microsoft.com/office/powerpoint/2010/main" val="1155350177"/>
      </p:ext>
    </p:extLst>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animEffect transition="in" filter="circle(in)">
                                      <p:cBhvr>
                                        <p:cTn id="11" dur="2000"/>
                                        <p:tgtEl>
                                          <p:spTgt spid="7">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nodeType="clickEffect">
                                  <p:stCondLst>
                                    <p:cond delay="0"/>
                                  </p:stCondLst>
                                  <p:childTnLst>
                                    <p:set>
                                      <p:cBhvr>
                                        <p:cTn id="15" dur="1" fill="hold">
                                          <p:stCondLst>
                                            <p:cond delay="0"/>
                                          </p:stCondLst>
                                        </p:cTn>
                                        <p:tgtEl>
                                          <p:spTgt spid="7">
                                            <p:txEl>
                                              <p:pRg st="1" end="1"/>
                                            </p:txEl>
                                          </p:spTgt>
                                        </p:tgtEl>
                                        <p:attrNameLst>
                                          <p:attrName>style.visibility</p:attrName>
                                        </p:attrNameLst>
                                      </p:cBhvr>
                                      <p:to>
                                        <p:strVal val="visible"/>
                                      </p:to>
                                    </p:set>
                                    <p:animEffect transition="in" filter="circle(in)">
                                      <p:cBhvr>
                                        <p:cTn id="16" dur="2000"/>
                                        <p:tgtEl>
                                          <p:spTgt spid="7">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nodeType="clickEffect">
                                  <p:stCondLst>
                                    <p:cond delay="0"/>
                                  </p:stCondLst>
                                  <p:childTnLst>
                                    <p:set>
                                      <p:cBhvr>
                                        <p:cTn id="20" dur="1" fill="hold">
                                          <p:stCondLst>
                                            <p:cond delay="0"/>
                                          </p:stCondLst>
                                        </p:cTn>
                                        <p:tgtEl>
                                          <p:spTgt spid="7">
                                            <p:txEl>
                                              <p:pRg st="2" end="2"/>
                                            </p:txEl>
                                          </p:spTgt>
                                        </p:tgtEl>
                                        <p:attrNameLst>
                                          <p:attrName>style.visibility</p:attrName>
                                        </p:attrNameLst>
                                      </p:cBhvr>
                                      <p:to>
                                        <p:strVal val="visible"/>
                                      </p:to>
                                    </p:set>
                                    <p:animEffect transition="in" filter="circle(in)">
                                      <p:cBhvr>
                                        <p:cTn id="21" dur="2000"/>
                                        <p:tgtEl>
                                          <p:spTgt spid="7">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6" presetClass="entr" presetSubtype="16" fill="hold" nodeType="clickEffect">
                                  <p:stCondLst>
                                    <p:cond delay="0"/>
                                  </p:stCondLst>
                                  <p:childTnLst>
                                    <p:set>
                                      <p:cBhvr>
                                        <p:cTn id="25" dur="1" fill="hold">
                                          <p:stCondLst>
                                            <p:cond delay="0"/>
                                          </p:stCondLst>
                                        </p:cTn>
                                        <p:tgtEl>
                                          <p:spTgt spid="7">
                                            <p:txEl>
                                              <p:pRg st="3" end="3"/>
                                            </p:txEl>
                                          </p:spTgt>
                                        </p:tgtEl>
                                        <p:attrNameLst>
                                          <p:attrName>style.visibility</p:attrName>
                                        </p:attrNameLst>
                                      </p:cBhvr>
                                      <p:to>
                                        <p:strVal val="visible"/>
                                      </p:to>
                                    </p:set>
                                    <p:animEffect transition="in" filter="circle(in)">
                                      <p:cBhvr>
                                        <p:cTn id="26" dur="2000"/>
                                        <p:tgtEl>
                                          <p:spTgt spid="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 name="Title 2"/>
          <p:cNvSpPr txBox="1">
            <a:spLocks/>
          </p:cNvSpPr>
          <p:nvPr/>
        </p:nvSpPr>
        <p:spPr>
          <a:xfrm>
            <a:off x="467544" y="152400"/>
            <a:ext cx="8229600" cy="730932"/>
          </a:xfrm>
          <a:prstGeom prst="rect">
            <a:avLst/>
          </a:prstGeom>
          <a:solidFill>
            <a:schemeClr val="tx2">
              <a:lumMod val="75000"/>
            </a:schemeClr>
          </a:solidFill>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600" b="0" dirty="0">
                <a:solidFill>
                  <a:schemeClr val="bg1"/>
                </a:solidFill>
                <a:effectLst/>
              </a:rPr>
              <a:t>Save people money</a:t>
            </a:r>
          </a:p>
        </p:txBody>
      </p:sp>
      <p:sp>
        <p:nvSpPr>
          <p:cNvPr id="7" name="Content Placeholder 2"/>
          <p:cNvSpPr txBox="1">
            <a:spLocks/>
          </p:cNvSpPr>
          <p:nvPr/>
        </p:nvSpPr>
        <p:spPr bwMode="auto">
          <a:xfrm>
            <a:off x="539552" y="1319620"/>
            <a:ext cx="8424862" cy="4557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lr>
                <a:srgbClr val="FF0000"/>
              </a:buClr>
              <a:buChar char="•"/>
              <a:defRPr sz="3000" b="1">
                <a:solidFill>
                  <a:srgbClr val="4D4D4D"/>
                </a:solidFill>
                <a:latin typeface="+mn-lt"/>
                <a:ea typeface="+mn-ea"/>
                <a:cs typeface="+mn-cs"/>
              </a:defRPr>
            </a:lvl1pPr>
            <a:lvl2pPr marL="742950" indent="-285750" algn="l" rtl="0" eaLnBrk="0" fontAlgn="base" hangingPunct="0">
              <a:spcBef>
                <a:spcPct val="20000"/>
              </a:spcBef>
              <a:spcAft>
                <a:spcPct val="0"/>
              </a:spcAft>
              <a:buClr>
                <a:srgbClr val="292929"/>
              </a:buClr>
              <a:buFont typeface="Arial" charset="0"/>
              <a:buChar char="–"/>
              <a:defRPr sz="2800" b="1">
                <a:solidFill>
                  <a:srgbClr val="4D4D4D"/>
                </a:solidFill>
                <a:latin typeface="+mn-lt"/>
                <a:cs typeface="+mn-cs"/>
              </a:defRPr>
            </a:lvl2pPr>
            <a:lvl3pPr marL="1143000" indent="-228600" algn="l" rtl="0" eaLnBrk="0" fontAlgn="base" hangingPunct="0">
              <a:spcBef>
                <a:spcPct val="20000"/>
              </a:spcBef>
              <a:spcAft>
                <a:spcPct val="0"/>
              </a:spcAft>
              <a:buClr>
                <a:srgbClr val="FF0000"/>
              </a:buClr>
              <a:buChar char="•"/>
              <a:defRPr sz="2400" b="1">
                <a:solidFill>
                  <a:srgbClr val="4D4D4D"/>
                </a:solidFill>
                <a:latin typeface="+mn-lt"/>
                <a:cs typeface="+mn-cs"/>
              </a:defRPr>
            </a:lvl3pPr>
            <a:lvl4pPr marL="1600200" indent="-228600" algn="l" rtl="0" eaLnBrk="0" fontAlgn="base" hangingPunct="0">
              <a:spcBef>
                <a:spcPct val="20000"/>
              </a:spcBef>
              <a:spcAft>
                <a:spcPct val="0"/>
              </a:spcAft>
              <a:buChar char="–"/>
              <a:defRPr sz="2000" b="1">
                <a:solidFill>
                  <a:srgbClr val="4D4D4D"/>
                </a:solidFill>
                <a:latin typeface="+mn-lt"/>
                <a:cs typeface="+mn-cs"/>
              </a:defRPr>
            </a:lvl4pPr>
            <a:lvl5pPr marL="2057400" indent="-228600" algn="l" rtl="0" eaLnBrk="0" fontAlgn="base" hangingPunct="0">
              <a:spcBef>
                <a:spcPct val="20000"/>
              </a:spcBef>
              <a:spcAft>
                <a:spcPct val="0"/>
              </a:spcAft>
              <a:buChar char="»"/>
              <a:defRPr sz="2000" b="1">
                <a:solidFill>
                  <a:srgbClr val="4D4D4D"/>
                </a:solidFill>
                <a:latin typeface="+mn-lt"/>
                <a:cs typeface="+mn-cs"/>
              </a:defRPr>
            </a:lvl5pPr>
            <a:lvl6pPr marL="2514600" indent="-228600" algn="l" rtl="0" fontAlgn="base">
              <a:spcBef>
                <a:spcPct val="20000"/>
              </a:spcBef>
              <a:spcAft>
                <a:spcPct val="0"/>
              </a:spcAft>
              <a:buChar char="»"/>
              <a:defRPr sz="2000" b="1">
                <a:solidFill>
                  <a:srgbClr val="4D4D4D"/>
                </a:solidFill>
                <a:latin typeface="+mn-lt"/>
                <a:cs typeface="+mn-cs"/>
              </a:defRPr>
            </a:lvl6pPr>
            <a:lvl7pPr marL="2971800" indent="-228600" algn="l" rtl="0" fontAlgn="base">
              <a:spcBef>
                <a:spcPct val="20000"/>
              </a:spcBef>
              <a:spcAft>
                <a:spcPct val="0"/>
              </a:spcAft>
              <a:buChar char="»"/>
              <a:defRPr sz="2000" b="1">
                <a:solidFill>
                  <a:srgbClr val="4D4D4D"/>
                </a:solidFill>
                <a:latin typeface="+mn-lt"/>
                <a:cs typeface="+mn-cs"/>
              </a:defRPr>
            </a:lvl7pPr>
            <a:lvl8pPr marL="3429000" indent="-228600" algn="l" rtl="0" fontAlgn="base">
              <a:spcBef>
                <a:spcPct val="20000"/>
              </a:spcBef>
              <a:spcAft>
                <a:spcPct val="0"/>
              </a:spcAft>
              <a:buChar char="»"/>
              <a:defRPr sz="2000" b="1">
                <a:solidFill>
                  <a:srgbClr val="4D4D4D"/>
                </a:solidFill>
                <a:latin typeface="+mn-lt"/>
                <a:cs typeface="+mn-cs"/>
              </a:defRPr>
            </a:lvl8pPr>
            <a:lvl9pPr marL="3886200" indent="-228600" algn="l" rtl="0" fontAlgn="base">
              <a:spcBef>
                <a:spcPct val="20000"/>
              </a:spcBef>
              <a:spcAft>
                <a:spcPct val="0"/>
              </a:spcAft>
              <a:buChar char="»"/>
              <a:defRPr sz="2000" b="1">
                <a:solidFill>
                  <a:srgbClr val="4D4D4D"/>
                </a:solidFill>
                <a:latin typeface="+mn-lt"/>
                <a:cs typeface="+mn-cs"/>
              </a:defRPr>
            </a:lvl9pPr>
          </a:lstStyle>
          <a:p>
            <a:pPr>
              <a:spcBef>
                <a:spcPct val="0"/>
              </a:spcBef>
              <a:spcAft>
                <a:spcPts val="1200"/>
              </a:spcAft>
              <a:buClr>
                <a:srgbClr val="007DC3"/>
              </a:buClr>
            </a:pPr>
            <a:r>
              <a:rPr lang="en-GB" altLang="en-US" sz="2400" b="0" dirty="0">
                <a:solidFill>
                  <a:schemeClr val="tx1"/>
                </a:solidFill>
              </a:rPr>
              <a:t>Yet another great way to come up with ideas is to think about saving people money</a:t>
            </a:r>
          </a:p>
          <a:p>
            <a:pPr>
              <a:spcBef>
                <a:spcPct val="0"/>
              </a:spcBef>
              <a:spcAft>
                <a:spcPts val="1200"/>
              </a:spcAft>
              <a:buClr>
                <a:srgbClr val="007DC3"/>
              </a:buClr>
            </a:pPr>
            <a:r>
              <a:rPr lang="en-GB" altLang="en-US" sz="2400" b="0" dirty="0">
                <a:solidFill>
                  <a:schemeClr val="tx1"/>
                </a:solidFill>
              </a:rPr>
              <a:t>Even though I really prefer real-life bookstores and do not want them to vanish as a consequence of sites like </a:t>
            </a:r>
            <a:r>
              <a:rPr lang="en-GB" altLang="en-US" sz="2400" b="0" i="1" dirty="0">
                <a:solidFill>
                  <a:schemeClr val="tx1"/>
                </a:solidFill>
              </a:rPr>
              <a:t>Amazon</a:t>
            </a:r>
            <a:r>
              <a:rPr lang="en-GB" altLang="en-US" sz="2400" b="0" dirty="0">
                <a:solidFill>
                  <a:schemeClr val="tx1"/>
                </a:solidFill>
              </a:rPr>
              <a:t>, I still prefer to buy my books on </a:t>
            </a:r>
            <a:r>
              <a:rPr lang="en-GB" altLang="en-US" sz="2400" b="0" i="1" dirty="0">
                <a:solidFill>
                  <a:schemeClr val="tx1"/>
                </a:solidFill>
              </a:rPr>
              <a:t>Amazon</a:t>
            </a:r>
            <a:r>
              <a:rPr lang="en-GB" altLang="en-US" sz="2400" b="0" dirty="0">
                <a:solidFill>
                  <a:schemeClr val="tx1"/>
                </a:solidFill>
              </a:rPr>
              <a:t> because it saves me a lot of money…</a:t>
            </a:r>
          </a:p>
          <a:p>
            <a:pPr>
              <a:spcBef>
                <a:spcPct val="0"/>
              </a:spcBef>
              <a:spcAft>
                <a:spcPts val="1200"/>
              </a:spcAft>
              <a:buClr>
                <a:srgbClr val="007DC3"/>
              </a:buClr>
            </a:pPr>
            <a:r>
              <a:rPr lang="en-GB" altLang="en-US" sz="2400" b="0" dirty="0">
                <a:solidFill>
                  <a:schemeClr val="tx1"/>
                </a:solidFill>
              </a:rPr>
              <a:t>This is why, if you can figure out how to save people money, you’ll have a good business idea, new or not</a:t>
            </a:r>
          </a:p>
          <a:p>
            <a:pPr>
              <a:spcBef>
                <a:spcPct val="0"/>
              </a:spcBef>
              <a:spcAft>
                <a:spcPts val="1200"/>
              </a:spcAft>
              <a:buClr>
                <a:srgbClr val="007DC3"/>
              </a:buClr>
            </a:pPr>
            <a:r>
              <a:rPr lang="en-GB" altLang="en-US" sz="2400" b="0" dirty="0">
                <a:solidFill>
                  <a:schemeClr val="tx1"/>
                </a:solidFill>
              </a:rPr>
              <a:t>And again, what about the hospitality industry?</a:t>
            </a:r>
          </a:p>
          <a:p>
            <a:pPr>
              <a:spcBef>
                <a:spcPct val="0"/>
              </a:spcBef>
              <a:spcAft>
                <a:spcPts val="1200"/>
              </a:spcAft>
              <a:buClr>
                <a:srgbClr val="007DC3"/>
              </a:buClr>
            </a:pPr>
            <a:endParaRPr lang="en-GB" altLang="en-US" sz="2400" b="0" dirty="0">
              <a:solidFill>
                <a:schemeClr val="tx1"/>
              </a:solidFill>
            </a:endParaRPr>
          </a:p>
          <a:p>
            <a:pPr>
              <a:spcBef>
                <a:spcPct val="0"/>
              </a:spcBef>
              <a:spcAft>
                <a:spcPts val="1200"/>
              </a:spcAft>
              <a:buClr>
                <a:srgbClr val="007DC3"/>
              </a:buClr>
            </a:pPr>
            <a:endParaRPr lang="en-GB" altLang="en-US" sz="2400" b="0" dirty="0">
              <a:solidFill>
                <a:schemeClr val="tx1"/>
              </a:solidFill>
            </a:endParaRPr>
          </a:p>
        </p:txBody>
      </p:sp>
    </p:spTree>
    <p:extLst>
      <p:ext uri="{BB962C8B-B14F-4D97-AF65-F5344CB8AC3E}">
        <p14:creationId xmlns:p14="http://schemas.microsoft.com/office/powerpoint/2010/main" val="1540546420"/>
      </p:ext>
    </p:extLst>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animEffect transition="in" filter="circle(in)">
                                      <p:cBhvr>
                                        <p:cTn id="11" dur="2000"/>
                                        <p:tgtEl>
                                          <p:spTgt spid="7">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4" presetClass="entr" presetSubtype="10" fill="hold" nodeType="clickEffect">
                                  <p:stCondLst>
                                    <p:cond delay="0"/>
                                  </p:stCondLst>
                                  <p:childTnLst>
                                    <p:set>
                                      <p:cBhvr>
                                        <p:cTn id="15" dur="1" fill="hold">
                                          <p:stCondLst>
                                            <p:cond delay="0"/>
                                          </p:stCondLst>
                                        </p:cTn>
                                        <p:tgtEl>
                                          <p:spTgt spid="7">
                                            <p:txEl>
                                              <p:pRg st="1" end="1"/>
                                            </p:txEl>
                                          </p:spTgt>
                                        </p:tgtEl>
                                        <p:attrNameLst>
                                          <p:attrName>style.visibility</p:attrName>
                                        </p:attrNameLst>
                                      </p:cBhvr>
                                      <p:to>
                                        <p:strVal val="visible"/>
                                      </p:to>
                                    </p:set>
                                    <p:animEffect transition="in" filter="randombar(horizontal)">
                                      <p:cBhvr>
                                        <p:cTn id="16" dur="500"/>
                                        <p:tgtEl>
                                          <p:spTgt spid="7">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7">
                                            <p:txEl>
                                              <p:pRg st="2" end="2"/>
                                            </p:txEl>
                                          </p:spTgt>
                                        </p:tgtEl>
                                        <p:attrNameLst>
                                          <p:attrName>style.visibility</p:attrName>
                                        </p:attrNameLst>
                                      </p:cBhvr>
                                      <p:to>
                                        <p:strVal val="visible"/>
                                      </p:to>
                                    </p:set>
                                    <p:anim calcmode="lin" valueType="num">
                                      <p:cBhvr>
                                        <p:cTn id="21" dur="500" fill="hold"/>
                                        <p:tgtEl>
                                          <p:spTgt spid="7">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7">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7">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nodeType="clickEffect">
                                  <p:stCondLst>
                                    <p:cond delay="0"/>
                                  </p:stCondLst>
                                  <p:childTnLst>
                                    <p:set>
                                      <p:cBhvr>
                                        <p:cTn id="27" dur="1" fill="hold">
                                          <p:stCondLst>
                                            <p:cond delay="0"/>
                                          </p:stCondLst>
                                        </p:cTn>
                                        <p:tgtEl>
                                          <p:spTgt spid="7">
                                            <p:txEl>
                                              <p:pRg st="3" end="3"/>
                                            </p:txEl>
                                          </p:spTgt>
                                        </p:tgtEl>
                                        <p:attrNameLst>
                                          <p:attrName>style.visibility</p:attrName>
                                        </p:attrNameLst>
                                      </p:cBhvr>
                                      <p:to>
                                        <p:strVal val="visible"/>
                                      </p:to>
                                    </p:set>
                                    <p:anim calcmode="lin" valueType="num">
                                      <p:cBhvr>
                                        <p:cTn id="28" dur="500" fill="hold"/>
                                        <p:tgtEl>
                                          <p:spTgt spid="7">
                                            <p:txEl>
                                              <p:pRg st="3" end="3"/>
                                            </p:txEl>
                                          </p:spTgt>
                                        </p:tgtEl>
                                        <p:attrNameLst>
                                          <p:attrName>ppt_w</p:attrName>
                                        </p:attrNameLst>
                                      </p:cBhvr>
                                      <p:tavLst>
                                        <p:tav tm="0">
                                          <p:val>
                                            <p:fltVal val="0"/>
                                          </p:val>
                                        </p:tav>
                                        <p:tav tm="100000">
                                          <p:val>
                                            <p:strVal val="#ppt_w"/>
                                          </p:val>
                                        </p:tav>
                                      </p:tavLst>
                                    </p:anim>
                                    <p:anim calcmode="lin" valueType="num">
                                      <p:cBhvr>
                                        <p:cTn id="29" dur="500" fill="hold"/>
                                        <p:tgtEl>
                                          <p:spTgt spid="7">
                                            <p:txEl>
                                              <p:pRg st="3" end="3"/>
                                            </p:txEl>
                                          </p:spTgt>
                                        </p:tgtEl>
                                        <p:attrNameLst>
                                          <p:attrName>ppt_h</p:attrName>
                                        </p:attrNameLst>
                                      </p:cBhvr>
                                      <p:tavLst>
                                        <p:tav tm="0">
                                          <p:val>
                                            <p:fltVal val="0"/>
                                          </p:val>
                                        </p:tav>
                                        <p:tav tm="100000">
                                          <p:val>
                                            <p:strVal val="#ppt_h"/>
                                          </p:val>
                                        </p:tav>
                                      </p:tavLst>
                                    </p:anim>
                                    <p:animEffect transition="in" filter="fade">
                                      <p:cBhvr>
                                        <p:cTn id="30" dur="500"/>
                                        <p:tgtEl>
                                          <p:spTgt spid="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 name="Title 2"/>
          <p:cNvSpPr txBox="1">
            <a:spLocks/>
          </p:cNvSpPr>
          <p:nvPr/>
        </p:nvSpPr>
        <p:spPr>
          <a:xfrm>
            <a:off x="457200" y="152491"/>
            <a:ext cx="8229600" cy="730932"/>
          </a:xfrm>
          <a:prstGeom prst="rect">
            <a:avLst/>
          </a:prstGeom>
          <a:solidFill>
            <a:schemeClr val="tx2">
              <a:lumMod val="75000"/>
            </a:schemeClr>
          </a:solidFill>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600" b="0" dirty="0">
                <a:solidFill>
                  <a:schemeClr val="bg1"/>
                </a:solidFill>
                <a:effectLst/>
              </a:rPr>
              <a:t>Make people’s lives easier</a:t>
            </a:r>
          </a:p>
        </p:txBody>
      </p:sp>
      <p:sp>
        <p:nvSpPr>
          <p:cNvPr id="7" name="Content Placeholder 2"/>
          <p:cNvSpPr txBox="1">
            <a:spLocks/>
          </p:cNvSpPr>
          <p:nvPr/>
        </p:nvSpPr>
        <p:spPr bwMode="auto">
          <a:xfrm>
            <a:off x="539552" y="1040136"/>
            <a:ext cx="8424862" cy="3468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lr>
                <a:srgbClr val="FF0000"/>
              </a:buClr>
              <a:buChar char="•"/>
              <a:defRPr sz="3000" b="1">
                <a:solidFill>
                  <a:srgbClr val="4D4D4D"/>
                </a:solidFill>
                <a:latin typeface="+mn-lt"/>
                <a:ea typeface="+mn-ea"/>
                <a:cs typeface="+mn-cs"/>
              </a:defRPr>
            </a:lvl1pPr>
            <a:lvl2pPr marL="742950" indent="-285750" algn="l" rtl="0" eaLnBrk="0" fontAlgn="base" hangingPunct="0">
              <a:spcBef>
                <a:spcPct val="20000"/>
              </a:spcBef>
              <a:spcAft>
                <a:spcPct val="0"/>
              </a:spcAft>
              <a:buClr>
                <a:srgbClr val="292929"/>
              </a:buClr>
              <a:buFont typeface="Arial" charset="0"/>
              <a:buChar char="–"/>
              <a:defRPr sz="2800" b="1">
                <a:solidFill>
                  <a:srgbClr val="4D4D4D"/>
                </a:solidFill>
                <a:latin typeface="+mn-lt"/>
                <a:cs typeface="+mn-cs"/>
              </a:defRPr>
            </a:lvl2pPr>
            <a:lvl3pPr marL="1143000" indent="-228600" algn="l" rtl="0" eaLnBrk="0" fontAlgn="base" hangingPunct="0">
              <a:spcBef>
                <a:spcPct val="20000"/>
              </a:spcBef>
              <a:spcAft>
                <a:spcPct val="0"/>
              </a:spcAft>
              <a:buClr>
                <a:srgbClr val="FF0000"/>
              </a:buClr>
              <a:buChar char="•"/>
              <a:defRPr sz="2400" b="1">
                <a:solidFill>
                  <a:srgbClr val="4D4D4D"/>
                </a:solidFill>
                <a:latin typeface="+mn-lt"/>
                <a:cs typeface="+mn-cs"/>
              </a:defRPr>
            </a:lvl3pPr>
            <a:lvl4pPr marL="1600200" indent="-228600" algn="l" rtl="0" eaLnBrk="0" fontAlgn="base" hangingPunct="0">
              <a:spcBef>
                <a:spcPct val="20000"/>
              </a:spcBef>
              <a:spcAft>
                <a:spcPct val="0"/>
              </a:spcAft>
              <a:buChar char="–"/>
              <a:defRPr sz="2000" b="1">
                <a:solidFill>
                  <a:srgbClr val="4D4D4D"/>
                </a:solidFill>
                <a:latin typeface="+mn-lt"/>
                <a:cs typeface="+mn-cs"/>
              </a:defRPr>
            </a:lvl4pPr>
            <a:lvl5pPr marL="2057400" indent="-228600" algn="l" rtl="0" eaLnBrk="0" fontAlgn="base" hangingPunct="0">
              <a:spcBef>
                <a:spcPct val="20000"/>
              </a:spcBef>
              <a:spcAft>
                <a:spcPct val="0"/>
              </a:spcAft>
              <a:buChar char="»"/>
              <a:defRPr sz="2000" b="1">
                <a:solidFill>
                  <a:srgbClr val="4D4D4D"/>
                </a:solidFill>
                <a:latin typeface="+mn-lt"/>
                <a:cs typeface="+mn-cs"/>
              </a:defRPr>
            </a:lvl5pPr>
            <a:lvl6pPr marL="2514600" indent="-228600" algn="l" rtl="0" fontAlgn="base">
              <a:spcBef>
                <a:spcPct val="20000"/>
              </a:spcBef>
              <a:spcAft>
                <a:spcPct val="0"/>
              </a:spcAft>
              <a:buChar char="»"/>
              <a:defRPr sz="2000" b="1">
                <a:solidFill>
                  <a:srgbClr val="4D4D4D"/>
                </a:solidFill>
                <a:latin typeface="+mn-lt"/>
                <a:cs typeface="+mn-cs"/>
              </a:defRPr>
            </a:lvl6pPr>
            <a:lvl7pPr marL="2971800" indent="-228600" algn="l" rtl="0" fontAlgn="base">
              <a:spcBef>
                <a:spcPct val="20000"/>
              </a:spcBef>
              <a:spcAft>
                <a:spcPct val="0"/>
              </a:spcAft>
              <a:buChar char="»"/>
              <a:defRPr sz="2000" b="1">
                <a:solidFill>
                  <a:srgbClr val="4D4D4D"/>
                </a:solidFill>
                <a:latin typeface="+mn-lt"/>
                <a:cs typeface="+mn-cs"/>
              </a:defRPr>
            </a:lvl7pPr>
            <a:lvl8pPr marL="3429000" indent="-228600" algn="l" rtl="0" fontAlgn="base">
              <a:spcBef>
                <a:spcPct val="20000"/>
              </a:spcBef>
              <a:spcAft>
                <a:spcPct val="0"/>
              </a:spcAft>
              <a:buChar char="»"/>
              <a:defRPr sz="2000" b="1">
                <a:solidFill>
                  <a:srgbClr val="4D4D4D"/>
                </a:solidFill>
                <a:latin typeface="+mn-lt"/>
                <a:cs typeface="+mn-cs"/>
              </a:defRPr>
            </a:lvl8pPr>
            <a:lvl9pPr marL="3886200" indent="-228600" algn="l" rtl="0" fontAlgn="base">
              <a:spcBef>
                <a:spcPct val="20000"/>
              </a:spcBef>
              <a:spcAft>
                <a:spcPct val="0"/>
              </a:spcAft>
              <a:buChar char="»"/>
              <a:defRPr sz="2000" b="1">
                <a:solidFill>
                  <a:srgbClr val="4D4D4D"/>
                </a:solidFill>
                <a:latin typeface="+mn-lt"/>
                <a:cs typeface="+mn-cs"/>
              </a:defRPr>
            </a:lvl9pPr>
          </a:lstStyle>
          <a:p>
            <a:pPr marL="0" indent="0">
              <a:spcBef>
                <a:spcPct val="0"/>
              </a:spcBef>
              <a:spcAft>
                <a:spcPts val="1200"/>
              </a:spcAft>
              <a:buClr>
                <a:srgbClr val="007DC3"/>
              </a:buClr>
              <a:buNone/>
            </a:pPr>
            <a:r>
              <a:rPr lang="en-GB" altLang="en-US" sz="2000" b="0" dirty="0">
                <a:solidFill>
                  <a:schemeClr val="tx1"/>
                </a:solidFill>
              </a:rPr>
              <a:t>For example…</a:t>
            </a:r>
          </a:p>
          <a:p>
            <a:pPr>
              <a:spcBef>
                <a:spcPct val="0"/>
              </a:spcBef>
              <a:spcAft>
                <a:spcPts val="1200"/>
              </a:spcAft>
              <a:buClr>
                <a:srgbClr val="007DC3"/>
              </a:buClr>
            </a:pPr>
            <a:r>
              <a:rPr lang="en-GB" altLang="en-US" sz="2000" b="0" dirty="0">
                <a:solidFill>
                  <a:schemeClr val="tx1"/>
                </a:solidFill>
              </a:rPr>
              <a:t>A central vacuum cleaning system that needs only carrying a hose and brush around the house rather than the full unit</a:t>
            </a:r>
          </a:p>
          <a:p>
            <a:pPr>
              <a:spcBef>
                <a:spcPct val="0"/>
              </a:spcBef>
              <a:spcAft>
                <a:spcPts val="1200"/>
              </a:spcAft>
              <a:buClr>
                <a:srgbClr val="007DC3"/>
              </a:buClr>
            </a:pPr>
            <a:r>
              <a:rPr lang="en-GB" altLang="en-US" sz="2000" b="0" dirty="0">
                <a:solidFill>
                  <a:schemeClr val="tx1"/>
                </a:solidFill>
              </a:rPr>
              <a:t>Shopping baskets placed at convenient intervals in the store in case you decide you want to purchase more than what your arms can hold</a:t>
            </a:r>
          </a:p>
          <a:p>
            <a:pPr>
              <a:spcBef>
                <a:spcPct val="0"/>
              </a:spcBef>
              <a:spcAft>
                <a:spcPts val="1200"/>
              </a:spcAft>
              <a:buClr>
                <a:srgbClr val="007DC3"/>
              </a:buClr>
            </a:pPr>
            <a:r>
              <a:rPr lang="en-GB" altLang="en-US" sz="2000" b="0" dirty="0">
                <a:solidFill>
                  <a:schemeClr val="tx1"/>
                </a:solidFill>
              </a:rPr>
              <a:t>Remember, coming up with business ideas doesn’t mean you have to focus on inventing new products or services. In fact, you could just as easily adapt an existing service or introduce a new benefit that makes peoples’ lives easier</a:t>
            </a:r>
          </a:p>
          <a:p>
            <a:pPr>
              <a:spcBef>
                <a:spcPct val="0"/>
              </a:spcBef>
              <a:spcAft>
                <a:spcPts val="1200"/>
              </a:spcAft>
              <a:buClr>
                <a:srgbClr val="007DC3"/>
              </a:buClr>
            </a:pPr>
            <a:endParaRPr lang="en-GB" altLang="en-US" sz="2000" b="0" dirty="0">
              <a:solidFill>
                <a:schemeClr val="tx1"/>
              </a:solidFill>
            </a:endParaRPr>
          </a:p>
          <a:p>
            <a:pPr marL="0" indent="0">
              <a:spcBef>
                <a:spcPct val="0"/>
              </a:spcBef>
              <a:spcAft>
                <a:spcPts val="1200"/>
              </a:spcAft>
              <a:buClr>
                <a:srgbClr val="007DC3"/>
              </a:buClr>
              <a:buNone/>
            </a:pPr>
            <a:r>
              <a:rPr lang="en-GB" altLang="en-US" sz="2000" dirty="0">
                <a:solidFill>
                  <a:schemeClr val="accent1">
                    <a:lumMod val="40000"/>
                    <a:lumOff val="60000"/>
                  </a:schemeClr>
                </a:solidFill>
                <a:highlight>
                  <a:srgbClr val="007DC3"/>
                </a:highlight>
              </a:rPr>
              <a:t>Question: Can you think of something -an action, product, service, or routine that could be adapted to make your life easier?</a:t>
            </a:r>
          </a:p>
        </p:txBody>
      </p:sp>
    </p:spTree>
    <p:extLst>
      <p:ext uri="{BB962C8B-B14F-4D97-AF65-F5344CB8AC3E}">
        <p14:creationId xmlns:p14="http://schemas.microsoft.com/office/powerpoint/2010/main" val="52453505"/>
      </p:ext>
    </p:extLst>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animEffect transition="in" filter="circle(in)">
                                      <p:cBhvr>
                                        <p:cTn id="11" dur="2000"/>
                                        <p:tgtEl>
                                          <p:spTgt spid="7">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nodeType="clickEffect">
                                  <p:stCondLst>
                                    <p:cond delay="0"/>
                                  </p:stCondLst>
                                  <p:childTnLst>
                                    <p:set>
                                      <p:cBhvr>
                                        <p:cTn id="15" dur="1" fill="hold">
                                          <p:stCondLst>
                                            <p:cond delay="0"/>
                                          </p:stCondLst>
                                        </p:cTn>
                                        <p:tgtEl>
                                          <p:spTgt spid="7">
                                            <p:txEl>
                                              <p:pRg st="2" end="2"/>
                                            </p:txEl>
                                          </p:spTgt>
                                        </p:tgtEl>
                                        <p:attrNameLst>
                                          <p:attrName>style.visibility</p:attrName>
                                        </p:attrNameLst>
                                      </p:cBhvr>
                                      <p:to>
                                        <p:strVal val="visible"/>
                                      </p:to>
                                    </p:set>
                                    <p:animEffect transition="in" filter="circle(in)">
                                      <p:cBhvr>
                                        <p:cTn id="16" dur="2000"/>
                                        <p:tgtEl>
                                          <p:spTgt spid="7">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nodeType="clickEffect">
                                  <p:stCondLst>
                                    <p:cond delay="0"/>
                                  </p:stCondLst>
                                  <p:childTnLst>
                                    <p:set>
                                      <p:cBhvr>
                                        <p:cTn id="20" dur="1" fill="hold">
                                          <p:stCondLst>
                                            <p:cond delay="0"/>
                                          </p:stCondLst>
                                        </p:cTn>
                                        <p:tgtEl>
                                          <p:spTgt spid="7">
                                            <p:txEl>
                                              <p:pRg st="3" end="3"/>
                                            </p:txEl>
                                          </p:spTgt>
                                        </p:tgtEl>
                                        <p:attrNameLst>
                                          <p:attrName>style.visibility</p:attrName>
                                        </p:attrNameLst>
                                      </p:cBhvr>
                                      <p:to>
                                        <p:strVal val="visible"/>
                                      </p:to>
                                    </p:set>
                                    <p:animEffect transition="in" filter="circle(in)">
                                      <p:cBhvr>
                                        <p:cTn id="21" dur="2000"/>
                                        <p:tgtEl>
                                          <p:spTgt spid="7">
                                            <p:txEl>
                                              <p:pRg st="3" end="3"/>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26" presetClass="entr" presetSubtype="0" fill="hold" nodeType="clickEffect">
                                  <p:stCondLst>
                                    <p:cond delay="0"/>
                                  </p:stCondLst>
                                  <p:childTnLst>
                                    <p:set>
                                      <p:cBhvr>
                                        <p:cTn id="25" dur="1" fill="hold">
                                          <p:stCondLst>
                                            <p:cond delay="0"/>
                                          </p:stCondLst>
                                        </p:cTn>
                                        <p:tgtEl>
                                          <p:spTgt spid="7">
                                            <p:txEl>
                                              <p:pRg st="5" end="5"/>
                                            </p:txEl>
                                          </p:spTgt>
                                        </p:tgtEl>
                                        <p:attrNameLst>
                                          <p:attrName>style.visibility</p:attrName>
                                        </p:attrNameLst>
                                      </p:cBhvr>
                                      <p:to>
                                        <p:strVal val="visible"/>
                                      </p:to>
                                    </p:set>
                                    <p:animEffect transition="in" filter="wipe(down)">
                                      <p:cBhvr>
                                        <p:cTn id="26" dur="580">
                                          <p:stCondLst>
                                            <p:cond delay="0"/>
                                          </p:stCondLst>
                                        </p:cTn>
                                        <p:tgtEl>
                                          <p:spTgt spid="7">
                                            <p:txEl>
                                              <p:pRg st="5" end="5"/>
                                            </p:txEl>
                                          </p:spTgt>
                                        </p:tgtEl>
                                      </p:cBhvr>
                                    </p:animEffect>
                                    <p:anim calcmode="lin" valueType="num">
                                      <p:cBhvr>
                                        <p:cTn id="27" dur="1822" tmFilter="0,0; 0.14,0.36; 0.43,0.73; 0.71,0.91; 1.0,1.0">
                                          <p:stCondLst>
                                            <p:cond delay="0"/>
                                          </p:stCondLst>
                                        </p:cTn>
                                        <p:tgtEl>
                                          <p:spTgt spid="7">
                                            <p:txEl>
                                              <p:pRg st="5" end="5"/>
                                            </p:txEl>
                                          </p:spTgt>
                                        </p:tgtEl>
                                        <p:attrNameLst>
                                          <p:attrName>ppt_x</p:attrName>
                                        </p:attrNameLst>
                                      </p:cBhvr>
                                      <p:tavLst>
                                        <p:tav tm="0">
                                          <p:val>
                                            <p:strVal val="#ppt_x-0.25"/>
                                          </p:val>
                                        </p:tav>
                                        <p:tav tm="100000">
                                          <p:val>
                                            <p:strVal val="#ppt_x"/>
                                          </p:val>
                                        </p:tav>
                                      </p:tavLst>
                                    </p:anim>
                                    <p:anim calcmode="lin" valueType="num">
                                      <p:cBhvr>
                                        <p:cTn id="28" dur="664" tmFilter="0.0,0.0; 0.25,0.07; 0.50,0.2; 0.75,0.467; 1.0,1.0">
                                          <p:stCondLst>
                                            <p:cond delay="0"/>
                                          </p:stCondLst>
                                        </p:cTn>
                                        <p:tgtEl>
                                          <p:spTgt spid="7">
                                            <p:txEl>
                                              <p:pRg st="5" end="5"/>
                                            </p:txEl>
                                          </p:spTgt>
                                        </p:tgtEl>
                                        <p:attrNameLst>
                                          <p:attrName>ppt_y</p:attrName>
                                        </p:attrNameLst>
                                      </p:cBhvr>
                                      <p:tavLst>
                                        <p:tav tm="0" fmla="#ppt_y-sin(pi*$)/3">
                                          <p:val>
                                            <p:fltVal val="0.5"/>
                                          </p:val>
                                        </p:tav>
                                        <p:tav tm="100000">
                                          <p:val>
                                            <p:fltVal val="1"/>
                                          </p:val>
                                        </p:tav>
                                      </p:tavLst>
                                    </p:anim>
                                    <p:anim calcmode="lin" valueType="num">
                                      <p:cBhvr>
                                        <p:cTn id="29" dur="664" tmFilter="0, 0; 0.125,0.2665; 0.25,0.4; 0.375,0.465; 0.5,0.5;  0.625,0.535; 0.75,0.6; 0.875,0.7335; 1,1">
                                          <p:stCondLst>
                                            <p:cond delay="664"/>
                                          </p:stCondLst>
                                        </p:cTn>
                                        <p:tgtEl>
                                          <p:spTgt spid="7">
                                            <p:txEl>
                                              <p:pRg st="5" end="5"/>
                                            </p:txEl>
                                          </p:spTgt>
                                        </p:tgtEl>
                                        <p:attrNameLst>
                                          <p:attrName>ppt_y</p:attrName>
                                        </p:attrNameLst>
                                      </p:cBhvr>
                                      <p:tavLst>
                                        <p:tav tm="0" fmla="#ppt_y-sin(pi*$)/9">
                                          <p:val>
                                            <p:fltVal val="0"/>
                                          </p:val>
                                        </p:tav>
                                        <p:tav tm="100000">
                                          <p:val>
                                            <p:fltVal val="1"/>
                                          </p:val>
                                        </p:tav>
                                      </p:tavLst>
                                    </p:anim>
                                    <p:anim calcmode="lin" valueType="num">
                                      <p:cBhvr>
                                        <p:cTn id="30" dur="332" tmFilter="0, 0; 0.125,0.2665; 0.25,0.4; 0.375,0.465; 0.5,0.5;  0.625,0.535; 0.75,0.6; 0.875,0.7335; 1,1">
                                          <p:stCondLst>
                                            <p:cond delay="1324"/>
                                          </p:stCondLst>
                                        </p:cTn>
                                        <p:tgtEl>
                                          <p:spTgt spid="7">
                                            <p:txEl>
                                              <p:pRg st="5" end="5"/>
                                            </p:txEl>
                                          </p:spTgt>
                                        </p:tgtEl>
                                        <p:attrNameLst>
                                          <p:attrName>ppt_y</p:attrName>
                                        </p:attrNameLst>
                                      </p:cBhvr>
                                      <p:tavLst>
                                        <p:tav tm="0" fmla="#ppt_y-sin(pi*$)/27">
                                          <p:val>
                                            <p:fltVal val="0"/>
                                          </p:val>
                                        </p:tav>
                                        <p:tav tm="100000">
                                          <p:val>
                                            <p:fltVal val="1"/>
                                          </p:val>
                                        </p:tav>
                                      </p:tavLst>
                                    </p:anim>
                                    <p:anim calcmode="lin" valueType="num">
                                      <p:cBhvr>
                                        <p:cTn id="31" dur="164" tmFilter="0, 0; 0.125,0.2665; 0.25,0.4; 0.375,0.465; 0.5,0.5;  0.625,0.535; 0.75,0.6; 0.875,0.7335; 1,1">
                                          <p:stCondLst>
                                            <p:cond delay="1656"/>
                                          </p:stCondLst>
                                        </p:cTn>
                                        <p:tgtEl>
                                          <p:spTgt spid="7">
                                            <p:txEl>
                                              <p:pRg st="5" end="5"/>
                                            </p:txEl>
                                          </p:spTgt>
                                        </p:tgtEl>
                                        <p:attrNameLst>
                                          <p:attrName>ppt_y</p:attrName>
                                        </p:attrNameLst>
                                      </p:cBhvr>
                                      <p:tavLst>
                                        <p:tav tm="0" fmla="#ppt_y-sin(pi*$)/81">
                                          <p:val>
                                            <p:fltVal val="0"/>
                                          </p:val>
                                        </p:tav>
                                        <p:tav tm="100000">
                                          <p:val>
                                            <p:fltVal val="1"/>
                                          </p:val>
                                        </p:tav>
                                      </p:tavLst>
                                    </p:anim>
                                    <p:animScale>
                                      <p:cBhvr>
                                        <p:cTn id="32" dur="26">
                                          <p:stCondLst>
                                            <p:cond delay="650"/>
                                          </p:stCondLst>
                                        </p:cTn>
                                        <p:tgtEl>
                                          <p:spTgt spid="7">
                                            <p:txEl>
                                              <p:pRg st="5" end="5"/>
                                            </p:txEl>
                                          </p:spTgt>
                                        </p:tgtEl>
                                      </p:cBhvr>
                                      <p:to x="100000" y="60000"/>
                                    </p:animScale>
                                    <p:animScale>
                                      <p:cBhvr>
                                        <p:cTn id="33" dur="166" decel="50000">
                                          <p:stCondLst>
                                            <p:cond delay="676"/>
                                          </p:stCondLst>
                                        </p:cTn>
                                        <p:tgtEl>
                                          <p:spTgt spid="7">
                                            <p:txEl>
                                              <p:pRg st="5" end="5"/>
                                            </p:txEl>
                                          </p:spTgt>
                                        </p:tgtEl>
                                      </p:cBhvr>
                                      <p:to x="100000" y="100000"/>
                                    </p:animScale>
                                    <p:animScale>
                                      <p:cBhvr>
                                        <p:cTn id="34" dur="26">
                                          <p:stCondLst>
                                            <p:cond delay="1312"/>
                                          </p:stCondLst>
                                        </p:cTn>
                                        <p:tgtEl>
                                          <p:spTgt spid="7">
                                            <p:txEl>
                                              <p:pRg st="5" end="5"/>
                                            </p:txEl>
                                          </p:spTgt>
                                        </p:tgtEl>
                                      </p:cBhvr>
                                      <p:to x="100000" y="80000"/>
                                    </p:animScale>
                                    <p:animScale>
                                      <p:cBhvr>
                                        <p:cTn id="35" dur="166" decel="50000">
                                          <p:stCondLst>
                                            <p:cond delay="1338"/>
                                          </p:stCondLst>
                                        </p:cTn>
                                        <p:tgtEl>
                                          <p:spTgt spid="7">
                                            <p:txEl>
                                              <p:pRg st="5" end="5"/>
                                            </p:txEl>
                                          </p:spTgt>
                                        </p:tgtEl>
                                      </p:cBhvr>
                                      <p:to x="100000" y="100000"/>
                                    </p:animScale>
                                    <p:animScale>
                                      <p:cBhvr>
                                        <p:cTn id="36" dur="26">
                                          <p:stCondLst>
                                            <p:cond delay="1642"/>
                                          </p:stCondLst>
                                        </p:cTn>
                                        <p:tgtEl>
                                          <p:spTgt spid="7">
                                            <p:txEl>
                                              <p:pRg st="5" end="5"/>
                                            </p:txEl>
                                          </p:spTgt>
                                        </p:tgtEl>
                                      </p:cBhvr>
                                      <p:to x="100000" y="90000"/>
                                    </p:animScale>
                                    <p:animScale>
                                      <p:cBhvr>
                                        <p:cTn id="37" dur="166" decel="50000">
                                          <p:stCondLst>
                                            <p:cond delay="1668"/>
                                          </p:stCondLst>
                                        </p:cTn>
                                        <p:tgtEl>
                                          <p:spTgt spid="7">
                                            <p:txEl>
                                              <p:pRg st="5" end="5"/>
                                            </p:txEl>
                                          </p:spTgt>
                                        </p:tgtEl>
                                      </p:cBhvr>
                                      <p:to x="100000" y="100000"/>
                                    </p:animScale>
                                    <p:animScale>
                                      <p:cBhvr>
                                        <p:cTn id="38" dur="26">
                                          <p:stCondLst>
                                            <p:cond delay="1808"/>
                                          </p:stCondLst>
                                        </p:cTn>
                                        <p:tgtEl>
                                          <p:spTgt spid="7">
                                            <p:txEl>
                                              <p:pRg st="5" end="5"/>
                                            </p:txEl>
                                          </p:spTgt>
                                        </p:tgtEl>
                                      </p:cBhvr>
                                      <p:to x="100000" y="95000"/>
                                    </p:animScale>
                                    <p:animScale>
                                      <p:cBhvr>
                                        <p:cTn id="39" dur="166" decel="50000">
                                          <p:stCondLst>
                                            <p:cond delay="1834"/>
                                          </p:stCondLst>
                                        </p:cTn>
                                        <p:tgtEl>
                                          <p:spTgt spid="7">
                                            <p:txEl>
                                              <p:pRg st="5" end="5"/>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 name="Title 2"/>
          <p:cNvSpPr txBox="1">
            <a:spLocks/>
          </p:cNvSpPr>
          <p:nvPr/>
        </p:nvSpPr>
        <p:spPr>
          <a:xfrm>
            <a:off x="457200" y="152490"/>
            <a:ext cx="8229600" cy="1128870"/>
          </a:xfrm>
          <a:prstGeom prst="rect">
            <a:avLst/>
          </a:prstGeom>
          <a:solidFill>
            <a:schemeClr val="tx2">
              <a:lumMod val="75000"/>
            </a:schemeClr>
          </a:solidFill>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pPr>
              <a:lnSpc>
                <a:spcPct val="100000"/>
              </a:lnSpc>
            </a:pPr>
            <a:r>
              <a:rPr lang="en-GB" sz="3200" b="0" dirty="0">
                <a:solidFill>
                  <a:schemeClr val="bg1"/>
                </a:solidFill>
                <a:effectLst/>
              </a:rPr>
              <a:t>Turn a hobby, interest, or something you are passionate about into a business</a:t>
            </a:r>
            <a:r>
              <a:rPr lang="en-GB" sz="3200" dirty="0">
                <a:solidFill>
                  <a:srgbClr val="007DC3"/>
                </a:solidFill>
                <a:effectLst/>
              </a:rPr>
              <a:t>.</a:t>
            </a:r>
          </a:p>
        </p:txBody>
      </p:sp>
      <p:sp>
        <p:nvSpPr>
          <p:cNvPr id="7" name="Content Placeholder 2"/>
          <p:cNvSpPr txBox="1">
            <a:spLocks/>
          </p:cNvSpPr>
          <p:nvPr/>
        </p:nvSpPr>
        <p:spPr bwMode="auto">
          <a:xfrm>
            <a:off x="539552" y="1711492"/>
            <a:ext cx="8229600" cy="35897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lr>
                <a:srgbClr val="FF0000"/>
              </a:buClr>
              <a:buChar char="•"/>
              <a:defRPr sz="3000" b="1">
                <a:solidFill>
                  <a:srgbClr val="4D4D4D"/>
                </a:solidFill>
                <a:latin typeface="+mn-lt"/>
                <a:ea typeface="+mn-ea"/>
                <a:cs typeface="+mn-cs"/>
              </a:defRPr>
            </a:lvl1pPr>
            <a:lvl2pPr marL="742950" indent="-285750" algn="l" rtl="0" eaLnBrk="0" fontAlgn="base" hangingPunct="0">
              <a:spcBef>
                <a:spcPct val="20000"/>
              </a:spcBef>
              <a:spcAft>
                <a:spcPct val="0"/>
              </a:spcAft>
              <a:buClr>
                <a:srgbClr val="292929"/>
              </a:buClr>
              <a:buFont typeface="Arial" charset="0"/>
              <a:buChar char="–"/>
              <a:defRPr sz="2800" b="1">
                <a:solidFill>
                  <a:srgbClr val="4D4D4D"/>
                </a:solidFill>
                <a:latin typeface="+mn-lt"/>
                <a:cs typeface="+mn-cs"/>
              </a:defRPr>
            </a:lvl2pPr>
            <a:lvl3pPr marL="1143000" indent="-228600" algn="l" rtl="0" eaLnBrk="0" fontAlgn="base" hangingPunct="0">
              <a:spcBef>
                <a:spcPct val="20000"/>
              </a:spcBef>
              <a:spcAft>
                <a:spcPct val="0"/>
              </a:spcAft>
              <a:buClr>
                <a:srgbClr val="FF0000"/>
              </a:buClr>
              <a:buChar char="•"/>
              <a:defRPr sz="2400" b="1">
                <a:solidFill>
                  <a:srgbClr val="4D4D4D"/>
                </a:solidFill>
                <a:latin typeface="+mn-lt"/>
                <a:cs typeface="+mn-cs"/>
              </a:defRPr>
            </a:lvl3pPr>
            <a:lvl4pPr marL="1600200" indent="-228600" algn="l" rtl="0" eaLnBrk="0" fontAlgn="base" hangingPunct="0">
              <a:spcBef>
                <a:spcPct val="20000"/>
              </a:spcBef>
              <a:spcAft>
                <a:spcPct val="0"/>
              </a:spcAft>
              <a:buChar char="–"/>
              <a:defRPr sz="2000" b="1">
                <a:solidFill>
                  <a:srgbClr val="4D4D4D"/>
                </a:solidFill>
                <a:latin typeface="+mn-lt"/>
                <a:cs typeface="+mn-cs"/>
              </a:defRPr>
            </a:lvl4pPr>
            <a:lvl5pPr marL="2057400" indent="-228600" algn="l" rtl="0" eaLnBrk="0" fontAlgn="base" hangingPunct="0">
              <a:spcBef>
                <a:spcPct val="20000"/>
              </a:spcBef>
              <a:spcAft>
                <a:spcPct val="0"/>
              </a:spcAft>
              <a:buChar char="»"/>
              <a:defRPr sz="2000" b="1">
                <a:solidFill>
                  <a:srgbClr val="4D4D4D"/>
                </a:solidFill>
                <a:latin typeface="+mn-lt"/>
                <a:cs typeface="+mn-cs"/>
              </a:defRPr>
            </a:lvl5pPr>
            <a:lvl6pPr marL="2514600" indent="-228600" algn="l" rtl="0" fontAlgn="base">
              <a:spcBef>
                <a:spcPct val="20000"/>
              </a:spcBef>
              <a:spcAft>
                <a:spcPct val="0"/>
              </a:spcAft>
              <a:buChar char="»"/>
              <a:defRPr sz="2000" b="1">
                <a:solidFill>
                  <a:srgbClr val="4D4D4D"/>
                </a:solidFill>
                <a:latin typeface="+mn-lt"/>
                <a:cs typeface="+mn-cs"/>
              </a:defRPr>
            </a:lvl6pPr>
            <a:lvl7pPr marL="2971800" indent="-228600" algn="l" rtl="0" fontAlgn="base">
              <a:spcBef>
                <a:spcPct val="20000"/>
              </a:spcBef>
              <a:spcAft>
                <a:spcPct val="0"/>
              </a:spcAft>
              <a:buChar char="»"/>
              <a:defRPr sz="2000" b="1">
                <a:solidFill>
                  <a:srgbClr val="4D4D4D"/>
                </a:solidFill>
                <a:latin typeface="+mn-lt"/>
                <a:cs typeface="+mn-cs"/>
              </a:defRPr>
            </a:lvl7pPr>
            <a:lvl8pPr marL="3429000" indent="-228600" algn="l" rtl="0" fontAlgn="base">
              <a:spcBef>
                <a:spcPct val="20000"/>
              </a:spcBef>
              <a:spcAft>
                <a:spcPct val="0"/>
              </a:spcAft>
              <a:buChar char="»"/>
              <a:defRPr sz="2000" b="1">
                <a:solidFill>
                  <a:srgbClr val="4D4D4D"/>
                </a:solidFill>
                <a:latin typeface="+mn-lt"/>
                <a:cs typeface="+mn-cs"/>
              </a:defRPr>
            </a:lvl8pPr>
            <a:lvl9pPr marL="3886200" indent="-228600" algn="l" rtl="0" fontAlgn="base">
              <a:spcBef>
                <a:spcPct val="20000"/>
              </a:spcBef>
              <a:spcAft>
                <a:spcPct val="0"/>
              </a:spcAft>
              <a:buChar char="»"/>
              <a:defRPr sz="2000" b="1">
                <a:solidFill>
                  <a:srgbClr val="4D4D4D"/>
                </a:solidFill>
                <a:latin typeface="+mn-lt"/>
                <a:cs typeface="+mn-cs"/>
              </a:defRPr>
            </a:lvl9pPr>
          </a:lstStyle>
          <a:p>
            <a:pPr>
              <a:buClrTx/>
            </a:pPr>
            <a:r>
              <a:rPr lang="en-GB" sz="2400" b="0" dirty="0">
                <a:cs typeface="Times New Roman" pitchFamily="18" charset="0"/>
              </a:rPr>
              <a:t>Things that you do on a regular basis that could potentially be turned into business ideas include: writing, cooking, touring, researching, social media training, and so on</a:t>
            </a:r>
          </a:p>
          <a:p>
            <a:pPr>
              <a:buClrTx/>
            </a:pPr>
            <a:endParaRPr lang="en-GB" sz="2400" b="0" dirty="0">
              <a:cs typeface="Times New Roman" pitchFamily="18" charset="0"/>
            </a:endParaRPr>
          </a:p>
          <a:p>
            <a:pPr>
              <a:buClrTx/>
            </a:pPr>
            <a:r>
              <a:rPr lang="en-GB" sz="2400" b="0" dirty="0">
                <a:cs typeface="Times New Roman" pitchFamily="18" charset="0"/>
              </a:rPr>
              <a:t>Everyone has things they do on a regular or semi-regular basis. If you’re good at any of these things and are looking for business ideas, you just might want to think about turning your hobby into a business</a:t>
            </a:r>
          </a:p>
          <a:p>
            <a:endParaRPr lang="en-GB" sz="2400" b="0" dirty="0">
              <a:latin typeface="Times New Roman" pitchFamily="18" charset="0"/>
              <a:cs typeface="Times New Roman" pitchFamily="18" charset="0"/>
            </a:endParaRPr>
          </a:p>
        </p:txBody>
      </p:sp>
    </p:spTree>
    <p:extLst>
      <p:ext uri="{BB962C8B-B14F-4D97-AF65-F5344CB8AC3E}">
        <p14:creationId xmlns:p14="http://schemas.microsoft.com/office/powerpoint/2010/main" val="944547353"/>
      </p:ext>
    </p:extLst>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6" presetClass="entr" presetSubtype="0"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animEffect transition="in" filter="wipe(down)">
                                      <p:cBhvr>
                                        <p:cTn id="11" dur="580">
                                          <p:stCondLst>
                                            <p:cond delay="0"/>
                                          </p:stCondLst>
                                        </p:cTn>
                                        <p:tgtEl>
                                          <p:spTgt spid="7">
                                            <p:txEl>
                                              <p:pRg st="0" end="0"/>
                                            </p:txEl>
                                          </p:spTgt>
                                        </p:tgtEl>
                                      </p:cBhvr>
                                    </p:animEffect>
                                    <p:anim calcmode="lin" valueType="num">
                                      <p:cBhvr>
                                        <p:cTn id="12" dur="1822" tmFilter="0,0; 0.14,0.36; 0.43,0.73; 0.71,0.91; 1.0,1.0">
                                          <p:stCondLst>
                                            <p:cond delay="0"/>
                                          </p:stCondLst>
                                        </p:cTn>
                                        <p:tgtEl>
                                          <p:spTgt spid="7">
                                            <p:txEl>
                                              <p:pRg st="0" end="0"/>
                                            </p:txEl>
                                          </p:spTgt>
                                        </p:tgtEl>
                                        <p:attrNameLst>
                                          <p:attrName>ppt_x</p:attrName>
                                        </p:attrNameLst>
                                      </p:cBhvr>
                                      <p:tavLst>
                                        <p:tav tm="0">
                                          <p:val>
                                            <p:strVal val="#ppt_x-0.25"/>
                                          </p:val>
                                        </p:tav>
                                        <p:tav tm="100000">
                                          <p:val>
                                            <p:strVal val="#ppt_x"/>
                                          </p:val>
                                        </p:tav>
                                      </p:tavLst>
                                    </p:anim>
                                    <p:anim calcmode="lin" valueType="num">
                                      <p:cBhvr>
                                        <p:cTn id="13" dur="664" tmFilter="0.0,0.0; 0.25,0.07; 0.50,0.2; 0.75,0.467; 1.0,1.0">
                                          <p:stCondLst>
                                            <p:cond delay="0"/>
                                          </p:stCondLst>
                                        </p:cTn>
                                        <p:tgtEl>
                                          <p:spTgt spid="7">
                                            <p:txEl>
                                              <p:pRg st="0" end="0"/>
                                            </p:txEl>
                                          </p:spTgt>
                                        </p:tgtEl>
                                        <p:attrNameLst>
                                          <p:attrName>ppt_y</p:attrName>
                                        </p:attrNameLst>
                                      </p:cBhvr>
                                      <p:tavLst>
                                        <p:tav tm="0" fmla="#ppt_y-sin(pi*$)/3">
                                          <p:val>
                                            <p:fltVal val="0.5"/>
                                          </p:val>
                                        </p:tav>
                                        <p:tav tm="100000">
                                          <p:val>
                                            <p:fltVal val="1"/>
                                          </p:val>
                                        </p:tav>
                                      </p:tavLst>
                                    </p:anim>
                                    <p:anim calcmode="lin" valueType="num">
                                      <p:cBhvr>
                                        <p:cTn id="14" dur="664" tmFilter="0, 0; 0.125,0.2665; 0.25,0.4; 0.375,0.465; 0.5,0.5;  0.625,0.535; 0.75,0.6; 0.875,0.7335; 1,1">
                                          <p:stCondLst>
                                            <p:cond delay="664"/>
                                          </p:stCondLst>
                                        </p:cTn>
                                        <p:tgtEl>
                                          <p:spTgt spid="7">
                                            <p:txEl>
                                              <p:pRg st="0" end="0"/>
                                            </p:txEl>
                                          </p:spTgt>
                                        </p:tgtEl>
                                        <p:attrNameLst>
                                          <p:attrName>ppt_y</p:attrName>
                                        </p:attrNameLst>
                                      </p:cBhvr>
                                      <p:tavLst>
                                        <p:tav tm="0" fmla="#ppt_y-sin(pi*$)/9">
                                          <p:val>
                                            <p:fltVal val="0"/>
                                          </p:val>
                                        </p:tav>
                                        <p:tav tm="100000">
                                          <p:val>
                                            <p:fltVal val="1"/>
                                          </p:val>
                                        </p:tav>
                                      </p:tavLst>
                                    </p:anim>
                                    <p:anim calcmode="lin" valueType="num">
                                      <p:cBhvr>
                                        <p:cTn id="15" dur="332" tmFilter="0, 0; 0.125,0.2665; 0.25,0.4; 0.375,0.465; 0.5,0.5;  0.625,0.535; 0.75,0.6; 0.875,0.7335; 1,1">
                                          <p:stCondLst>
                                            <p:cond delay="1324"/>
                                          </p:stCondLst>
                                        </p:cTn>
                                        <p:tgtEl>
                                          <p:spTgt spid="7">
                                            <p:txEl>
                                              <p:pRg st="0" end="0"/>
                                            </p:txEl>
                                          </p:spTgt>
                                        </p:tgtEl>
                                        <p:attrNameLst>
                                          <p:attrName>ppt_y</p:attrName>
                                        </p:attrNameLst>
                                      </p:cBhvr>
                                      <p:tavLst>
                                        <p:tav tm="0" fmla="#ppt_y-sin(pi*$)/27">
                                          <p:val>
                                            <p:fltVal val="0"/>
                                          </p:val>
                                        </p:tav>
                                        <p:tav tm="100000">
                                          <p:val>
                                            <p:fltVal val="1"/>
                                          </p:val>
                                        </p:tav>
                                      </p:tavLst>
                                    </p:anim>
                                    <p:anim calcmode="lin" valueType="num">
                                      <p:cBhvr>
                                        <p:cTn id="16" dur="164" tmFilter="0, 0; 0.125,0.2665; 0.25,0.4; 0.375,0.465; 0.5,0.5;  0.625,0.535; 0.75,0.6; 0.875,0.7335; 1,1">
                                          <p:stCondLst>
                                            <p:cond delay="1656"/>
                                          </p:stCondLst>
                                        </p:cTn>
                                        <p:tgtEl>
                                          <p:spTgt spid="7">
                                            <p:txEl>
                                              <p:pRg st="0" end="0"/>
                                            </p:txEl>
                                          </p:spTgt>
                                        </p:tgtEl>
                                        <p:attrNameLst>
                                          <p:attrName>ppt_y</p:attrName>
                                        </p:attrNameLst>
                                      </p:cBhvr>
                                      <p:tavLst>
                                        <p:tav tm="0" fmla="#ppt_y-sin(pi*$)/81">
                                          <p:val>
                                            <p:fltVal val="0"/>
                                          </p:val>
                                        </p:tav>
                                        <p:tav tm="100000">
                                          <p:val>
                                            <p:fltVal val="1"/>
                                          </p:val>
                                        </p:tav>
                                      </p:tavLst>
                                    </p:anim>
                                    <p:animScale>
                                      <p:cBhvr>
                                        <p:cTn id="17" dur="26">
                                          <p:stCondLst>
                                            <p:cond delay="650"/>
                                          </p:stCondLst>
                                        </p:cTn>
                                        <p:tgtEl>
                                          <p:spTgt spid="7">
                                            <p:txEl>
                                              <p:pRg st="0" end="0"/>
                                            </p:txEl>
                                          </p:spTgt>
                                        </p:tgtEl>
                                      </p:cBhvr>
                                      <p:to x="100000" y="60000"/>
                                    </p:animScale>
                                    <p:animScale>
                                      <p:cBhvr>
                                        <p:cTn id="18" dur="166" decel="50000">
                                          <p:stCondLst>
                                            <p:cond delay="676"/>
                                          </p:stCondLst>
                                        </p:cTn>
                                        <p:tgtEl>
                                          <p:spTgt spid="7">
                                            <p:txEl>
                                              <p:pRg st="0" end="0"/>
                                            </p:txEl>
                                          </p:spTgt>
                                        </p:tgtEl>
                                      </p:cBhvr>
                                      <p:to x="100000" y="100000"/>
                                    </p:animScale>
                                    <p:animScale>
                                      <p:cBhvr>
                                        <p:cTn id="19" dur="26">
                                          <p:stCondLst>
                                            <p:cond delay="1312"/>
                                          </p:stCondLst>
                                        </p:cTn>
                                        <p:tgtEl>
                                          <p:spTgt spid="7">
                                            <p:txEl>
                                              <p:pRg st="0" end="0"/>
                                            </p:txEl>
                                          </p:spTgt>
                                        </p:tgtEl>
                                      </p:cBhvr>
                                      <p:to x="100000" y="80000"/>
                                    </p:animScale>
                                    <p:animScale>
                                      <p:cBhvr>
                                        <p:cTn id="20" dur="166" decel="50000">
                                          <p:stCondLst>
                                            <p:cond delay="1338"/>
                                          </p:stCondLst>
                                        </p:cTn>
                                        <p:tgtEl>
                                          <p:spTgt spid="7">
                                            <p:txEl>
                                              <p:pRg st="0" end="0"/>
                                            </p:txEl>
                                          </p:spTgt>
                                        </p:tgtEl>
                                      </p:cBhvr>
                                      <p:to x="100000" y="100000"/>
                                    </p:animScale>
                                    <p:animScale>
                                      <p:cBhvr>
                                        <p:cTn id="21" dur="26">
                                          <p:stCondLst>
                                            <p:cond delay="1642"/>
                                          </p:stCondLst>
                                        </p:cTn>
                                        <p:tgtEl>
                                          <p:spTgt spid="7">
                                            <p:txEl>
                                              <p:pRg st="0" end="0"/>
                                            </p:txEl>
                                          </p:spTgt>
                                        </p:tgtEl>
                                      </p:cBhvr>
                                      <p:to x="100000" y="90000"/>
                                    </p:animScale>
                                    <p:animScale>
                                      <p:cBhvr>
                                        <p:cTn id="22" dur="166" decel="50000">
                                          <p:stCondLst>
                                            <p:cond delay="1668"/>
                                          </p:stCondLst>
                                        </p:cTn>
                                        <p:tgtEl>
                                          <p:spTgt spid="7">
                                            <p:txEl>
                                              <p:pRg st="0" end="0"/>
                                            </p:txEl>
                                          </p:spTgt>
                                        </p:tgtEl>
                                      </p:cBhvr>
                                      <p:to x="100000" y="100000"/>
                                    </p:animScale>
                                    <p:animScale>
                                      <p:cBhvr>
                                        <p:cTn id="23" dur="26">
                                          <p:stCondLst>
                                            <p:cond delay="1808"/>
                                          </p:stCondLst>
                                        </p:cTn>
                                        <p:tgtEl>
                                          <p:spTgt spid="7">
                                            <p:txEl>
                                              <p:pRg st="0" end="0"/>
                                            </p:txEl>
                                          </p:spTgt>
                                        </p:tgtEl>
                                      </p:cBhvr>
                                      <p:to x="100000" y="95000"/>
                                    </p:animScale>
                                    <p:animScale>
                                      <p:cBhvr>
                                        <p:cTn id="24" dur="166" decel="50000">
                                          <p:stCondLst>
                                            <p:cond delay="1834"/>
                                          </p:stCondLst>
                                        </p:cTn>
                                        <p:tgtEl>
                                          <p:spTgt spid="7">
                                            <p:txEl>
                                              <p:pRg st="0" end="0"/>
                                            </p:txEl>
                                          </p:spTgt>
                                        </p:tgtEl>
                                      </p:cBhvr>
                                      <p:to x="100000" y="100000"/>
                                    </p:animScale>
                                  </p:childTnLst>
                                </p:cTn>
                              </p:par>
                            </p:childTnLst>
                          </p:cTn>
                        </p:par>
                      </p:childTnLst>
                    </p:cTn>
                  </p:par>
                  <p:par>
                    <p:cTn id="25" fill="hold">
                      <p:stCondLst>
                        <p:cond delay="indefinite"/>
                      </p:stCondLst>
                      <p:childTnLst>
                        <p:par>
                          <p:cTn id="26" fill="hold">
                            <p:stCondLst>
                              <p:cond delay="0"/>
                            </p:stCondLst>
                            <p:childTnLst>
                              <p:par>
                                <p:cTn id="27" presetID="26" presetClass="entr" presetSubtype="0" fill="hold" nodeType="clickEffect">
                                  <p:stCondLst>
                                    <p:cond delay="0"/>
                                  </p:stCondLst>
                                  <p:childTnLst>
                                    <p:set>
                                      <p:cBhvr>
                                        <p:cTn id="28" dur="1" fill="hold">
                                          <p:stCondLst>
                                            <p:cond delay="0"/>
                                          </p:stCondLst>
                                        </p:cTn>
                                        <p:tgtEl>
                                          <p:spTgt spid="7">
                                            <p:txEl>
                                              <p:pRg st="2" end="2"/>
                                            </p:txEl>
                                          </p:spTgt>
                                        </p:tgtEl>
                                        <p:attrNameLst>
                                          <p:attrName>style.visibility</p:attrName>
                                        </p:attrNameLst>
                                      </p:cBhvr>
                                      <p:to>
                                        <p:strVal val="visible"/>
                                      </p:to>
                                    </p:set>
                                    <p:animEffect transition="in" filter="wipe(down)">
                                      <p:cBhvr>
                                        <p:cTn id="29" dur="580">
                                          <p:stCondLst>
                                            <p:cond delay="0"/>
                                          </p:stCondLst>
                                        </p:cTn>
                                        <p:tgtEl>
                                          <p:spTgt spid="7">
                                            <p:txEl>
                                              <p:pRg st="2" end="2"/>
                                            </p:txEl>
                                          </p:spTgt>
                                        </p:tgtEl>
                                      </p:cBhvr>
                                    </p:animEffect>
                                    <p:anim calcmode="lin" valueType="num">
                                      <p:cBhvr>
                                        <p:cTn id="30" dur="1822" tmFilter="0,0; 0.14,0.36; 0.43,0.73; 0.71,0.91; 1.0,1.0">
                                          <p:stCondLst>
                                            <p:cond delay="0"/>
                                          </p:stCondLst>
                                        </p:cTn>
                                        <p:tgtEl>
                                          <p:spTgt spid="7">
                                            <p:txEl>
                                              <p:pRg st="2" end="2"/>
                                            </p:txEl>
                                          </p:spTgt>
                                        </p:tgtEl>
                                        <p:attrNameLst>
                                          <p:attrName>ppt_x</p:attrName>
                                        </p:attrNameLst>
                                      </p:cBhvr>
                                      <p:tavLst>
                                        <p:tav tm="0">
                                          <p:val>
                                            <p:strVal val="#ppt_x-0.25"/>
                                          </p:val>
                                        </p:tav>
                                        <p:tav tm="100000">
                                          <p:val>
                                            <p:strVal val="#ppt_x"/>
                                          </p:val>
                                        </p:tav>
                                      </p:tavLst>
                                    </p:anim>
                                    <p:anim calcmode="lin" valueType="num">
                                      <p:cBhvr>
                                        <p:cTn id="31" dur="664" tmFilter="0.0,0.0; 0.25,0.07; 0.50,0.2; 0.75,0.467; 1.0,1.0">
                                          <p:stCondLst>
                                            <p:cond delay="0"/>
                                          </p:stCondLst>
                                        </p:cTn>
                                        <p:tgtEl>
                                          <p:spTgt spid="7">
                                            <p:txEl>
                                              <p:pRg st="2" end="2"/>
                                            </p:txEl>
                                          </p:spTgt>
                                        </p:tgtEl>
                                        <p:attrNameLst>
                                          <p:attrName>ppt_y</p:attrName>
                                        </p:attrNameLst>
                                      </p:cBhvr>
                                      <p:tavLst>
                                        <p:tav tm="0" fmla="#ppt_y-sin(pi*$)/3">
                                          <p:val>
                                            <p:fltVal val="0.5"/>
                                          </p:val>
                                        </p:tav>
                                        <p:tav tm="100000">
                                          <p:val>
                                            <p:fltVal val="1"/>
                                          </p:val>
                                        </p:tav>
                                      </p:tavLst>
                                    </p:anim>
                                    <p:anim calcmode="lin" valueType="num">
                                      <p:cBhvr>
                                        <p:cTn id="32" dur="664" tmFilter="0, 0; 0.125,0.2665; 0.25,0.4; 0.375,0.465; 0.5,0.5;  0.625,0.535; 0.75,0.6; 0.875,0.7335; 1,1">
                                          <p:stCondLst>
                                            <p:cond delay="664"/>
                                          </p:stCondLst>
                                        </p:cTn>
                                        <p:tgtEl>
                                          <p:spTgt spid="7">
                                            <p:txEl>
                                              <p:pRg st="2" end="2"/>
                                            </p:txEl>
                                          </p:spTgt>
                                        </p:tgtEl>
                                        <p:attrNameLst>
                                          <p:attrName>ppt_y</p:attrName>
                                        </p:attrNameLst>
                                      </p:cBhvr>
                                      <p:tavLst>
                                        <p:tav tm="0" fmla="#ppt_y-sin(pi*$)/9">
                                          <p:val>
                                            <p:fltVal val="0"/>
                                          </p:val>
                                        </p:tav>
                                        <p:tav tm="100000">
                                          <p:val>
                                            <p:fltVal val="1"/>
                                          </p:val>
                                        </p:tav>
                                      </p:tavLst>
                                    </p:anim>
                                    <p:anim calcmode="lin" valueType="num">
                                      <p:cBhvr>
                                        <p:cTn id="33" dur="332" tmFilter="0, 0; 0.125,0.2665; 0.25,0.4; 0.375,0.465; 0.5,0.5;  0.625,0.535; 0.75,0.6; 0.875,0.7335; 1,1">
                                          <p:stCondLst>
                                            <p:cond delay="1324"/>
                                          </p:stCondLst>
                                        </p:cTn>
                                        <p:tgtEl>
                                          <p:spTgt spid="7">
                                            <p:txEl>
                                              <p:pRg st="2" end="2"/>
                                            </p:txEl>
                                          </p:spTgt>
                                        </p:tgtEl>
                                        <p:attrNameLst>
                                          <p:attrName>ppt_y</p:attrName>
                                        </p:attrNameLst>
                                      </p:cBhvr>
                                      <p:tavLst>
                                        <p:tav tm="0" fmla="#ppt_y-sin(pi*$)/27">
                                          <p:val>
                                            <p:fltVal val="0"/>
                                          </p:val>
                                        </p:tav>
                                        <p:tav tm="100000">
                                          <p:val>
                                            <p:fltVal val="1"/>
                                          </p:val>
                                        </p:tav>
                                      </p:tavLst>
                                    </p:anim>
                                    <p:anim calcmode="lin" valueType="num">
                                      <p:cBhvr>
                                        <p:cTn id="34" dur="164" tmFilter="0, 0; 0.125,0.2665; 0.25,0.4; 0.375,0.465; 0.5,0.5;  0.625,0.535; 0.75,0.6; 0.875,0.7335; 1,1">
                                          <p:stCondLst>
                                            <p:cond delay="1656"/>
                                          </p:stCondLst>
                                        </p:cTn>
                                        <p:tgtEl>
                                          <p:spTgt spid="7">
                                            <p:txEl>
                                              <p:pRg st="2" end="2"/>
                                            </p:txEl>
                                          </p:spTgt>
                                        </p:tgtEl>
                                        <p:attrNameLst>
                                          <p:attrName>ppt_y</p:attrName>
                                        </p:attrNameLst>
                                      </p:cBhvr>
                                      <p:tavLst>
                                        <p:tav tm="0" fmla="#ppt_y-sin(pi*$)/81">
                                          <p:val>
                                            <p:fltVal val="0"/>
                                          </p:val>
                                        </p:tav>
                                        <p:tav tm="100000">
                                          <p:val>
                                            <p:fltVal val="1"/>
                                          </p:val>
                                        </p:tav>
                                      </p:tavLst>
                                    </p:anim>
                                    <p:animScale>
                                      <p:cBhvr>
                                        <p:cTn id="35" dur="26">
                                          <p:stCondLst>
                                            <p:cond delay="650"/>
                                          </p:stCondLst>
                                        </p:cTn>
                                        <p:tgtEl>
                                          <p:spTgt spid="7">
                                            <p:txEl>
                                              <p:pRg st="2" end="2"/>
                                            </p:txEl>
                                          </p:spTgt>
                                        </p:tgtEl>
                                      </p:cBhvr>
                                      <p:to x="100000" y="60000"/>
                                    </p:animScale>
                                    <p:animScale>
                                      <p:cBhvr>
                                        <p:cTn id="36" dur="166" decel="50000">
                                          <p:stCondLst>
                                            <p:cond delay="676"/>
                                          </p:stCondLst>
                                        </p:cTn>
                                        <p:tgtEl>
                                          <p:spTgt spid="7">
                                            <p:txEl>
                                              <p:pRg st="2" end="2"/>
                                            </p:txEl>
                                          </p:spTgt>
                                        </p:tgtEl>
                                      </p:cBhvr>
                                      <p:to x="100000" y="100000"/>
                                    </p:animScale>
                                    <p:animScale>
                                      <p:cBhvr>
                                        <p:cTn id="37" dur="26">
                                          <p:stCondLst>
                                            <p:cond delay="1312"/>
                                          </p:stCondLst>
                                        </p:cTn>
                                        <p:tgtEl>
                                          <p:spTgt spid="7">
                                            <p:txEl>
                                              <p:pRg st="2" end="2"/>
                                            </p:txEl>
                                          </p:spTgt>
                                        </p:tgtEl>
                                      </p:cBhvr>
                                      <p:to x="100000" y="80000"/>
                                    </p:animScale>
                                    <p:animScale>
                                      <p:cBhvr>
                                        <p:cTn id="38" dur="166" decel="50000">
                                          <p:stCondLst>
                                            <p:cond delay="1338"/>
                                          </p:stCondLst>
                                        </p:cTn>
                                        <p:tgtEl>
                                          <p:spTgt spid="7">
                                            <p:txEl>
                                              <p:pRg st="2" end="2"/>
                                            </p:txEl>
                                          </p:spTgt>
                                        </p:tgtEl>
                                      </p:cBhvr>
                                      <p:to x="100000" y="100000"/>
                                    </p:animScale>
                                    <p:animScale>
                                      <p:cBhvr>
                                        <p:cTn id="39" dur="26">
                                          <p:stCondLst>
                                            <p:cond delay="1642"/>
                                          </p:stCondLst>
                                        </p:cTn>
                                        <p:tgtEl>
                                          <p:spTgt spid="7">
                                            <p:txEl>
                                              <p:pRg st="2" end="2"/>
                                            </p:txEl>
                                          </p:spTgt>
                                        </p:tgtEl>
                                      </p:cBhvr>
                                      <p:to x="100000" y="90000"/>
                                    </p:animScale>
                                    <p:animScale>
                                      <p:cBhvr>
                                        <p:cTn id="40" dur="166" decel="50000">
                                          <p:stCondLst>
                                            <p:cond delay="1668"/>
                                          </p:stCondLst>
                                        </p:cTn>
                                        <p:tgtEl>
                                          <p:spTgt spid="7">
                                            <p:txEl>
                                              <p:pRg st="2" end="2"/>
                                            </p:txEl>
                                          </p:spTgt>
                                        </p:tgtEl>
                                      </p:cBhvr>
                                      <p:to x="100000" y="100000"/>
                                    </p:animScale>
                                    <p:animScale>
                                      <p:cBhvr>
                                        <p:cTn id="41" dur="26">
                                          <p:stCondLst>
                                            <p:cond delay="1808"/>
                                          </p:stCondLst>
                                        </p:cTn>
                                        <p:tgtEl>
                                          <p:spTgt spid="7">
                                            <p:txEl>
                                              <p:pRg st="2" end="2"/>
                                            </p:txEl>
                                          </p:spTgt>
                                        </p:tgtEl>
                                      </p:cBhvr>
                                      <p:to x="100000" y="95000"/>
                                    </p:animScale>
                                    <p:animScale>
                                      <p:cBhvr>
                                        <p:cTn id="42" dur="166" decel="50000">
                                          <p:stCondLst>
                                            <p:cond delay="1834"/>
                                          </p:stCondLst>
                                        </p:cTn>
                                        <p:tgtEl>
                                          <p:spTgt spid="7">
                                            <p:txEl>
                                              <p:pRg st="2" end="2"/>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 name="Title 2"/>
          <p:cNvSpPr txBox="1">
            <a:spLocks/>
          </p:cNvSpPr>
          <p:nvPr/>
        </p:nvSpPr>
        <p:spPr>
          <a:xfrm>
            <a:off x="464060" y="186721"/>
            <a:ext cx="8229600" cy="612214"/>
          </a:xfrm>
          <a:prstGeom prst="rect">
            <a:avLst/>
          </a:prstGeom>
          <a:solidFill>
            <a:schemeClr val="tx2">
              <a:lumMod val="75000"/>
            </a:schemeClr>
          </a:solidFill>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pPr>
              <a:lnSpc>
                <a:spcPct val="100000"/>
              </a:lnSpc>
            </a:pPr>
            <a:r>
              <a:rPr lang="en-GB" sz="3600" b="0" dirty="0">
                <a:solidFill>
                  <a:schemeClr val="bg1"/>
                </a:solidFill>
                <a:effectLst/>
              </a:rPr>
              <a:t>Fulfil a need</a:t>
            </a:r>
          </a:p>
        </p:txBody>
      </p:sp>
      <p:sp>
        <p:nvSpPr>
          <p:cNvPr id="6" name="Content Placeholder 2">
            <a:extLst>
              <a:ext uri="{FF2B5EF4-FFF2-40B4-BE49-F238E27FC236}">
                <a16:creationId xmlns:a16="http://schemas.microsoft.com/office/drawing/2014/main" id="{DAA6F995-028E-4597-9F06-16B06E80F175}"/>
              </a:ext>
            </a:extLst>
          </p:cNvPr>
          <p:cNvSpPr txBox="1">
            <a:spLocks/>
          </p:cNvSpPr>
          <p:nvPr/>
        </p:nvSpPr>
        <p:spPr>
          <a:xfrm>
            <a:off x="395338" y="798935"/>
            <a:ext cx="4176662" cy="2458013"/>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 typeface="Arial" pitchFamily="34" charset="0"/>
              <a:buNone/>
            </a:pPr>
            <a:endParaRPr lang="en-GB" sz="2400" dirty="0">
              <a:latin typeface="Times New Roman" pitchFamily="18" charset="0"/>
              <a:cs typeface="Times New Roman" pitchFamily="18" charset="0"/>
            </a:endParaRPr>
          </a:p>
          <a:p>
            <a:pPr>
              <a:buFont typeface="Arial" pitchFamily="34" charset="0"/>
              <a:buNone/>
            </a:pPr>
            <a:r>
              <a:rPr lang="en-GB" sz="2400" dirty="0">
                <a:latin typeface="Times New Roman" pitchFamily="18" charset="0"/>
                <a:cs typeface="Times New Roman" pitchFamily="18" charset="0"/>
              </a:rPr>
              <a:t>	   Market                 Your</a:t>
            </a:r>
            <a:br>
              <a:rPr lang="en-GB" sz="2400" dirty="0">
                <a:latin typeface="Times New Roman" pitchFamily="18" charset="0"/>
                <a:cs typeface="Times New Roman" pitchFamily="18" charset="0"/>
              </a:rPr>
            </a:br>
            <a:r>
              <a:rPr lang="en-GB" sz="2400" dirty="0">
                <a:latin typeface="Times New Roman" pitchFamily="18" charset="0"/>
                <a:cs typeface="Times New Roman" pitchFamily="18" charset="0"/>
              </a:rPr>
              <a:t>   needs                   Skills</a:t>
            </a:r>
          </a:p>
        </p:txBody>
      </p:sp>
      <p:sp>
        <p:nvSpPr>
          <p:cNvPr id="8" name="Freeform 8">
            <a:extLst>
              <a:ext uri="{FF2B5EF4-FFF2-40B4-BE49-F238E27FC236}">
                <a16:creationId xmlns:a16="http://schemas.microsoft.com/office/drawing/2014/main" id="{98ECC516-CEF5-41FC-A348-A69A2694160D}"/>
              </a:ext>
            </a:extLst>
          </p:cNvPr>
          <p:cNvSpPr/>
          <p:nvPr/>
        </p:nvSpPr>
        <p:spPr>
          <a:xfrm>
            <a:off x="487986" y="828127"/>
            <a:ext cx="2283814" cy="2088887"/>
          </a:xfrm>
          <a:custGeom>
            <a:avLst/>
            <a:gdLst>
              <a:gd name="connsiteX0" fmla="*/ 350083 w 2283814"/>
              <a:gd name="connsiteY0" fmla="*/ 327824 h 2088887"/>
              <a:gd name="connsiteX1" fmla="*/ 290123 w 2283814"/>
              <a:gd name="connsiteY1" fmla="*/ 432755 h 2088887"/>
              <a:gd name="connsiteX2" fmla="*/ 260142 w 2283814"/>
              <a:gd name="connsiteY2" fmla="*/ 462735 h 2088887"/>
              <a:gd name="connsiteX3" fmla="*/ 215172 w 2283814"/>
              <a:gd name="connsiteY3" fmla="*/ 522696 h 2088887"/>
              <a:gd name="connsiteX4" fmla="*/ 170201 w 2283814"/>
              <a:gd name="connsiteY4" fmla="*/ 612637 h 2088887"/>
              <a:gd name="connsiteX5" fmla="*/ 125231 w 2283814"/>
              <a:gd name="connsiteY5" fmla="*/ 687588 h 2088887"/>
              <a:gd name="connsiteX6" fmla="*/ 80260 w 2283814"/>
              <a:gd name="connsiteY6" fmla="*/ 777529 h 2088887"/>
              <a:gd name="connsiteX7" fmla="*/ 65270 w 2283814"/>
              <a:gd name="connsiteY7" fmla="*/ 822499 h 2088887"/>
              <a:gd name="connsiteX8" fmla="*/ 35290 w 2283814"/>
              <a:gd name="connsiteY8" fmla="*/ 867470 h 2088887"/>
              <a:gd name="connsiteX9" fmla="*/ 35290 w 2283814"/>
              <a:gd name="connsiteY9" fmla="*/ 1197253 h 2088887"/>
              <a:gd name="connsiteX10" fmla="*/ 80260 w 2283814"/>
              <a:gd name="connsiteY10" fmla="*/ 1362145 h 2088887"/>
              <a:gd name="connsiteX11" fmla="*/ 125231 w 2283814"/>
              <a:gd name="connsiteY11" fmla="*/ 1467076 h 2088887"/>
              <a:gd name="connsiteX12" fmla="*/ 185191 w 2283814"/>
              <a:gd name="connsiteY12" fmla="*/ 1572007 h 2088887"/>
              <a:gd name="connsiteX13" fmla="*/ 215172 w 2283814"/>
              <a:gd name="connsiteY13" fmla="*/ 1661948 h 2088887"/>
              <a:gd name="connsiteX14" fmla="*/ 290123 w 2283814"/>
              <a:gd name="connsiteY14" fmla="*/ 1736899 h 2088887"/>
              <a:gd name="connsiteX15" fmla="*/ 365073 w 2283814"/>
              <a:gd name="connsiteY15" fmla="*/ 1841830 h 2088887"/>
              <a:gd name="connsiteX16" fmla="*/ 410044 w 2283814"/>
              <a:gd name="connsiteY16" fmla="*/ 1916781 h 2088887"/>
              <a:gd name="connsiteX17" fmla="*/ 484995 w 2283814"/>
              <a:gd name="connsiteY17" fmla="*/ 1976742 h 2088887"/>
              <a:gd name="connsiteX18" fmla="*/ 574936 w 2283814"/>
              <a:gd name="connsiteY18" fmla="*/ 2036702 h 2088887"/>
              <a:gd name="connsiteX19" fmla="*/ 649886 w 2283814"/>
              <a:gd name="connsiteY19" fmla="*/ 2051693 h 2088887"/>
              <a:gd name="connsiteX20" fmla="*/ 829768 w 2283814"/>
              <a:gd name="connsiteY20" fmla="*/ 2081673 h 2088887"/>
              <a:gd name="connsiteX21" fmla="*/ 1384404 w 2283814"/>
              <a:gd name="connsiteY21" fmla="*/ 2051693 h 2088887"/>
              <a:gd name="connsiteX22" fmla="*/ 1504326 w 2283814"/>
              <a:gd name="connsiteY22" fmla="*/ 2036702 h 2088887"/>
              <a:gd name="connsiteX23" fmla="*/ 1594267 w 2283814"/>
              <a:gd name="connsiteY23" fmla="*/ 2006722 h 2088887"/>
              <a:gd name="connsiteX24" fmla="*/ 1759159 w 2283814"/>
              <a:gd name="connsiteY24" fmla="*/ 1916781 h 2088887"/>
              <a:gd name="connsiteX25" fmla="*/ 1924050 w 2283814"/>
              <a:gd name="connsiteY25" fmla="*/ 1736899 h 2088887"/>
              <a:gd name="connsiteX26" fmla="*/ 1984011 w 2283814"/>
              <a:gd name="connsiteY26" fmla="*/ 1661948 h 2088887"/>
              <a:gd name="connsiteX27" fmla="*/ 2028982 w 2283814"/>
              <a:gd name="connsiteY27" fmla="*/ 1586997 h 2088887"/>
              <a:gd name="connsiteX28" fmla="*/ 2073952 w 2283814"/>
              <a:gd name="connsiteY28" fmla="*/ 1572007 h 2088887"/>
              <a:gd name="connsiteX29" fmla="*/ 2118923 w 2283814"/>
              <a:gd name="connsiteY29" fmla="*/ 1512047 h 2088887"/>
              <a:gd name="connsiteX30" fmla="*/ 2193873 w 2283814"/>
              <a:gd name="connsiteY30" fmla="*/ 1437096 h 2088887"/>
              <a:gd name="connsiteX31" fmla="*/ 2253834 w 2283814"/>
              <a:gd name="connsiteY31" fmla="*/ 1347155 h 2088887"/>
              <a:gd name="connsiteX32" fmla="*/ 2283814 w 2283814"/>
              <a:gd name="connsiteY32" fmla="*/ 1302184 h 2088887"/>
              <a:gd name="connsiteX33" fmla="*/ 2268824 w 2283814"/>
              <a:gd name="connsiteY33" fmla="*/ 1047352 h 2088887"/>
              <a:gd name="connsiteX34" fmla="*/ 2253834 w 2283814"/>
              <a:gd name="connsiteY34" fmla="*/ 1002381 h 2088887"/>
              <a:gd name="connsiteX35" fmla="*/ 2223854 w 2283814"/>
              <a:gd name="connsiteY35" fmla="*/ 852479 h 2088887"/>
              <a:gd name="connsiteX36" fmla="*/ 2208863 w 2283814"/>
              <a:gd name="connsiteY36" fmla="*/ 747548 h 2088887"/>
              <a:gd name="connsiteX37" fmla="*/ 2163893 w 2283814"/>
              <a:gd name="connsiteY37" fmla="*/ 627627 h 2088887"/>
              <a:gd name="connsiteX38" fmla="*/ 2133913 w 2283814"/>
              <a:gd name="connsiteY38" fmla="*/ 522696 h 2088887"/>
              <a:gd name="connsiteX39" fmla="*/ 2058962 w 2283814"/>
              <a:gd name="connsiteY39" fmla="*/ 432755 h 2088887"/>
              <a:gd name="connsiteX40" fmla="*/ 1999001 w 2283814"/>
              <a:gd name="connsiteY40" fmla="*/ 357804 h 2088887"/>
              <a:gd name="connsiteX41" fmla="*/ 1954031 w 2283814"/>
              <a:gd name="connsiteY41" fmla="*/ 342814 h 2088887"/>
              <a:gd name="connsiteX42" fmla="*/ 1804129 w 2283814"/>
              <a:gd name="connsiteY42" fmla="*/ 222893 h 2088887"/>
              <a:gd name="connsiteX43" fmla="*/ 1699198 w 2283814"/>
              <a:gd name="connsiteY43" fmla="*/ 147942 h 2088887"/>
              <a:gd name="connsiteX44" fmla="*/ 1639237 w 2283814"/>
              <a:gd name="connsiteY44" fmla="*/ 132952 h 2088887"/>
              <a:gd name="connsiteX45" fmla="*/ 1579277 w 2283814"/>
              <a:gd name="connsiteY45" fmla="*/ 102971 h 2088887"/>
              <a:gd name="connsiteX46" fmla="*/ 1519316 w 2283814"/>
              <a:gd name="connsiteY46" fmla="*/ 58001 h 2088887"/>
              <a:gd name="connsiteX47" fmla="*/ 1459355 w 2283814"/>
              <a:gd name="connsiteY47" fmla="*/ 43011 h 2088887"/>
              <a:gd name="connsiteX48" fmla="*/ 1354424 w 2283814"/>
              <a:gd name="connsiteY48" fmla="*/ 13030 h 2088887"/>
              <a:gd name="connsiteX49" fmla="*/ 1219513 w 2283814"/>
              <a:gd name="connsiteY49" fmla="*/ 28020 h 2088887"/>
              <a:gd name="connsiteX50" fmla="*/ 1174542 w 2283814"/>
              <a:gd name="connsiteY50" fmla="*/ 43011 h 2088887"/>
              <a:gd name="connsiteX51" fmla="*/ 1099591 w 2283814"/>
              <a:gd name="connsiteY51" fmla="*/ 58001 h 2088887"/>
              <a:gd name="connsiteX52" fmla="*/ 1009650 w 2283814"/>
              <a:gd name="connsiteY52" fmla="*/ 87981 h 2088887"/>
              <a:gd name="connsiteX53" fmla="*/ 964680 w 2283814"/>
              <a:gd name="connsiteY53" fmla="*/ 102971 h 2088887"/>
              <a:gd name="connsiteX54" fmla="*/ 844759 w 2283814"/>
              <a:gd name="connsiteY54" fmla="*/ 147942 h 2088887"/>
              <a:gd name="connsiteX55" fmla="*/ 799788 w 2283814"/>
              <a:gd name="connsiteY55" fmla="*/ 177922 h 2088887"/>
              <a:gd name="connsiteX56" fmla="*/ 709847 w 2283814"/>
              <a:gd name="connsiteY56" fmla="*/ 207902 h 2088887"/>
              <a:gd name="connsiteX57" fmla="*/ 664877 w 2283814"/>
              <a:gd name="connsiteY57" fmla="*/ 222893 h 2088887"/>
              <a:gd name="connsiteX58" fmla="*/ 544955 w 2283814"/>
              <a:gd name="connsiteY58" fmla="*/ 252873 h 2088887"/>
              <a:gd name="connsiteX59" fmla="*/ 455014 w 2283814"/>
              <a:gd name="connsiteY59" fmla="*/ 282853 h 2088887"/>
              <a:gd name="connsiteX60" fmla="*/ 410044 w 2283814"/>
              <a:gd name="connsiteY60" fmla="*/ 312834 h 2088887"/>
              <a:gd name="connsiteX61" fmla="*/ 350083 w 2283814"/>
              <a:gd name="connsiteY61" fmla="*/ 327824 h 2088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2283814" h="2088887">
                <a:moveTo>
                  <a:pt x="350083" y="327824"/>
                </a:moveTo>
                <a:cubicBezTo>
                  <a:pt x="330096" y="347811"/>
                  <a:pt x="318371" y="397445"/>
                  <a:pt x="290123" y="432755"/>
                </a:cubicBezTo>
                <a:cubicBezTo>
                  <a:pt x="281294" y="443791"/>
                  <a:pt x="269190" y="451878"/>
                  <a:pt x="260142" y="462735"/>
                </a:cubicBezTo>
                <a:cubicBezTo>
                  <a:pt x="244148" y="481928"/>
                  <a:pt x="230162" y="502709"/>
                  <a:pt x="215172" y="522696"/>
                </a:cubicBezTo>
                <a:cubicBezTo>
                  <a:pt x="177495" y="635728"/>
                  <a:pt x="228319" y="496402"/>
                  <a:pt x="170201" y="612637"/>
                </a:cubicBezTo>
                <a:cubicBezTo>
                  <a:pt x="131281" y="690476"/>
                  <a:pt x="183790" y="629027"/>
                  <a:pt x="125231" y="687588"/>
                </a:cubicBezTo>
                <a:cubicBezTo>
                  <a:pt x="88260" y="835472"/>
                  <a:pt x="137536" y="682069"/>
                  <a:pt x="80260" y="777529"/>
                </a:cubicBezTo>
                <a:cubicBezTo>
                  <a:pt x="72130" y="791078"/>
                  <a:pt x="72336" y="808366"/>
                  <a:pt x="65270" y="822499"/>
                </a:cubicBezTo>
                <a:cubicBezTo>
                  <a:pt x="57213" y="838613"/>
                  <a:pt x="45283" y="852480"/>
                  <a:pt x="35290" y="867470"/>
                </a:cubicBezTo>
                <a:cubicBezTo>
                  <a:pt x="0" y="1008631"/>
                  <a:pt x="12392" y="933921"/>
                  <a:pt x="35290" y="1197253"/>
                </a:cubicBezTo>
                <a:cubicBezTo>
                  <a:pt x="40275" y="1254585"/>
                  <a:pt x="62319" y="1308322"/>
                  <a:pt x="80260" y="1362145"/>
                </a:cubicBezTo>
                <a:cubicBezTo>
                  <a:pt x="97079" y="1412602"/>
                  <a:pt x="95590" y="1415205"/>
                  <a:pt x="125231" y="1467076"/>
                </a:cubicBezTo>
                <a:cubicBezTo>
                  <a:pt x="161285" y="1530170"/>
                  <a:pt x="154994" y="1496516"/>
                  <a:pt x="185191" y="1572007"/>
                </a:cubicBezTo>
                <a:cubicBezTo>
                  <a:pt x="196928" y="1601349"/>
                  <a:pt x="192826" y="1639602"/>
                  <a:pt x="215172" y="1661948"/>
                </a:cubicBezTo>
                <a:lnTo>
                  <a:pt x="290123" y="1736899"/>
                </a:lnTo>
                <a:cubicBezTo>
                  <a:pt x="320678" y="1828567"/>
                  <a:pt x="282085" y="1735131"/>
                  <a:pt x="365073" y="1841830"/>
                </a:cubicBezTo>
                <a:cubicBezTo>
                  <a:pt x="382961" y="1864828"/>
                  <a:pt x="390687" y="1895005"/>
                  <a:pt x="410044" y="1916781"/>
                </a:cubicBezTo>
                <a:cubicBezTo>
                  <a:pt x="431300" y="1940694"/>
                  <a:pt x="459120" y="1957924"/>
                  <a:pt x="484995" y="1976742"/>
                </a:cubicBezTo>
                <a:cubicBezTo>
                  <a:pt x="514135" y="1997935"/>
                  <a:pt x="539604" y="2029635"/>
                  <a:pt x="574936" y="2036702"/>
                </a:cubicBezTo>
                <a:cubicBezTo>
                  <a:pt x="599919" y="2041699"/>
                  <a:pt x="624755" y="2047504"/>
                  <a:pt x="649886" y="2051693"/>
                </a:cubicBezTo>
                <a:cubicBezTo>
                  <a:pt x="873043" y="2088887"/>
                  <a:pt x="653108" y="2046341"/>
                  <a:pt x="829768" y="2081673"/>
                </a:cubicBezTo>
                <a:lnTo>
                  <a:pt x="1384404" y="2051693"/>
                </a:lnTo>
                <a:cubicBezTo>
                  <a:pt x="1424600" y="2049013"/>
                  <a:pt x="1464935" y="2045143"/>
                  <a:pt x="1504326" y="2036702"/>
                </a:cubicBezTo>
                <a:cubicBezTo>
                  <a:pt x="1535227" y="2030080"/>
                  <a:pt x="1564287" y="2016715"/>
                  <a:pt x="1594267" y="2006722"/>
                </a:cubicBezTo>
                <a:cubicBezTo>
                  <a:pt x="1706597" y="1931835"/>
                  <a:pt x="1650753" y="1960143"/>
                  <a:pt x="1759159" y="1916781"/>
                </a:cubicBezTo>
                <a:cubicBezTo>
                  <a:pt x="1975090" y="1628874"/>
                  <a:pt x="1741702" y="1919249"/>
                  <a:pt x="1924050" y="1736899"/>
                </a:cubicBezTo>
                <a:cubicBezTo>
                  <a:pt x="1946674" y="1714275"/>
                  <a:pt x="1965663" y="1688159"/>
                  <a:pt x="1984011" y="1661948"/>
                </a:cubicBezTo>
                <a:cubicBezTo>
                  <a:pt x="2000719" y="1638079"/>
                  <a:pt x="2008380" y="1607599"/>
                  <a:pt x="2028982" y="1586997"/>
                </a:cubicBezTo>
                <a:cubicBezTo>
                  <a:pt x="2040155" y="1575824"/>
                  <a:pt x="2058962" y="1577004"/>
                  <a:pt x="2073952" y="1572007"/>
                </a:cubicBezTo>
                <a:cubicBezTo>
                  <a:pt x="2088942" y="1552020"/>
                  <a:pt x="2102325" y="1530720"/>
                  <a:pt x="2118923" y="1512047"/>
                </a:cubicBezTo>
                <a:cubicBezTo>
                  <a:pt x="2142396" y="1485640"/>
                  <a:pt x="2174274" y="1466494"/>
                  <a:pt x="2193873" y="1437096"/>
                </a:cubicBezTo>
                <a:lnTo>
                  <a:pt x="2253834" y="1347155"/>
                </a:lnTo>
                <a:lnTo>
                  <a:pt x="2283814" y="1302184"/>
                </a:lnTo>
                <a:cubicBezTo>
                  <a:pt x="2278817" y="1217240"/>
                  <a:pt x="2277291" y="1132021"/>
                  <a:pt x="2268824" y="1047352"/>
                </a:cubicBezTo>
                <a:cubicBezTo>
                  <a:pt x="2267252" y="1031629"/>
                  <a:pt x="2257387" y="1017778"/>
                  <a:pt x="2253834" y="1002381"/>
                </a:cubicBezTo>
                <a:cubicBezTo>
                  <a:pt x="2242376" y="952729"/>
                  <a:pt x="2231061" y="902924"/>
                  <a:pt x="2223854" y="852479"/>
                </a:cubicBezTo>
                <a:cubicBezTo>
                  <a:pt x="2218857" y="817502"/>
                  <a:pt x="2217967" y="781687"/>
                  <a:pt x="2208863" y="747548"/>
                </a:cubicBezTo>
                <a:cubicBezTo>
                  <a:pt x="2197863" y="706298"/>
                  <a:pt x="2177393" y="668128"/>
                  <a:pt x="2163893" y="627627"/>
                </a:cubicBezTo>
                <a:cubicBezTo>
                  <a:pt x="2154288" y="598810"/>
                  <a:pt x="2148349" y="551568"/>
                  <a:pt x="2133913" y="522696"/>
                </a:cubicBezTo>
                <a:cubicBezTo>
                  <a:pt x="2105999" y="466868"/>
                  <a:pt x="2100403" y="482485"/>
                  <a:pt x="2058962" y="432755"/>
                </a:cubicBezTo>
                <a:cubicBezTo>
                  <a:pt x="2038534" y="408241"/>
                  <a:pt x="2028078" y="375250"/>
                  <a:pt x="1999001" y="357804"/>
                </a:cubicBezTo>
                <a:cubicBezTo>
                  <a:pt x="1985452" y="349675"/>
                  <a:pt x="1969021" y="347811"/>
                  <a:pt x="1954031" y="342814"/>
                </a:cubicBezTo>
                <a:cubicBezTo>
                  <a:pt x="1838918" y="227701"/>
                  <a:pt x="1955415" y="336358"/>
                  <a:pt x="1804129" y="222893"/>
                </a:cubicBezTo>
                <a:cubicBezTo>
                  <a:pt x="1797304" y="217774"/>
                  <a:pt x="1716247" y="155249"/>
                  <a:pt x="1699198" y="147942"/>
                </a:cubicBezTo>
                <a:cubicBezTo>
                  <a:pt x="1680262" y="139826"/>
                  <a:pt x="1659224" y="137949"/>
                  <a:pt x="1639237" y="132952"/>
                </a:cubicBezTo>
                <a:cubicBezTo>
                  <a:pt x="1619250" y="122958"/>
                  <a:pt x="1598226" y="114814"/>
                  <a:pt x="1579277" y="102971"/>
                </a:cubicBezTo>
                <a:cubicBezTo>
                  <a:pt x="1558091" y="89730"/>
                  <a:pt x="1541662" y="69174"/>
                  <a:pt x="1519316" y="58001"/>
                </a:cubicBezTo>
                <a:cubicBezTo>
                  <a:pt x="1500889" y="48788"/>
                  <a:pt x="1479164" y="48671"/>
                  <a:pt x="1459355" y="43011"/>
                </a:cubicBezTo>
                <a:cubicBezTo>
                  <a:pt x="1308819" y="0"/>
                  <a:pt x="1541873" y="59891"/>
                  <a:pt x="1354424" y="13030"/>
                </a:cubicBezTo>
                <a:cubicBezTo>
                  <a:pt x="1309454" y="18027"/>
                  <a:pt x="1264144" y="20581"/>
                  <a:pt x="1219513" y="28020"/>
                </a:cubicBezTo>
                <a:cubicBezTo>
                  <a:pt x="1203927" y="30618"/>
                  <a:pt x="1189871" y="39179"/>
                  <a:pt x="1174542" y="43011"/>
                </a:cubicBezTo>
                <a:cubicBezTo>
                  <a:pt x="1149824" y="49191"/>
                  <a:pt x="1124172" y="51297"/>
                  <a:pt x="1099591" y="58001"/>
                </a:cubicBezTo>
                <a:cubicBezTo>
                  <a:pt x="1069102" y="66316"/>
                  <a:pt x="1039630" y="77988"/>
                  <a:pt x="1009650" y="87981"/>
                </a:cubicBezTo>
                <a:cubicBezTo>
                  <a:pt x="994660" y="92978"/>
                  <a:pt x="978813" y="95905"/>
                  <a:pt x="964680" y="102971"/>
                </a:cubicBezTo>
                <a:cubicBezTo>
                  <a:pt x="886292" y="142166"/>
                  <a:pt x="926398" y="127532"/>
                  <a:pt x="844759" y="147942"/>
                </a:cubicBezTo>
                <a:cubicBezTo>
                  <a:pt x="829769" y="157935"/>
                  <a:pt x="816251" y="170605"/>
                  <a:pt x="799788" y="177922"/>
                </a:cubicBezTo>
                <a:cubicBezTo>
                  <a:pt x="770910" y="190757"/>
                  <a:pt x="739827" y="197908"/>
                  <a:pt x="709847" y="207902"/>
                </a:cubicBezTo>
                <a:cubicBezTo>
                  <a:pt x="694857" y="212899"/>
                  <a:pt x="680206" y="219061"/>
                  <a:pt x="664877" y="222893"/>
                </a:cubicBezTo>
                <a:cubicBezTo>
                  <a:pt x="624903" y="232886"/>
                  <a:pt x="584045" y="239843"/>
                  <a:pt x="544955" y="252873"/>
                </a:cubicBezTo>
                <a:lnTo>
                  <a:pt x="455014" y="282853"/>
                </a:lnTo>
                <a:cubicBezTo>
                  <a:pt x="440024" y="292847"/>
                  <a:pt x="426603" y="305737"/>
                  <a:pt x="410044" y="312834"/>
                </a:cubicBezTo>
                <a:cubicBezTo>
                  <a:pt x="322346" y="350419"/>
                  <a:pt x="370070" y="307837"/>
                  <a:pt x="350083" y="327824"/>
                </a:cubicBezTo>
                <a:close/>
              </a:path>
            </a:pathLst>
          </a:custGeom>
          <a:noFill/>
        </p:spPr>
        <p:style>
          <a:lnRef idx="2">
            <a:schemeClr val="accent6"/>
          </a:lnRef>
          <a:fillRef idx="1">
            <a:schemeClr val="lt1"/>
          </a:fillRef>
          <a:effectRef idx="0">
            <a:schemeClr val="accent6"/>
          </a:effectRef>
          <a:fontRef idx="minor">
            <a:schemeClr val="dk1"/>
          </a:fontRef>
        </p:style>
        <p:txBody>
          <a:bodyPr rtlCol="0" anchor="ctr"/>
          <a:lstStyle/>
          <a:p>
            <a:pPr algn="ctr"/>
            <a:endParaRPr lang="en-GB"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p:txBody>
      </p:sp>
      <p:sp>
        <p:nvSpPr>
          <p:cNvPr id="11" name="Freeform 16">
            <a:extLst>
              <a:ext uri="{FF2B5EF4-FFF2-40B4-BE49-F238E27FC236}">
                <a16:creationId xmlns:a16="http://schemas.microsoft.com/office/drawing/2014/main" id="{F273799C-B646-40E8-A045-E4D9C177E4AE}"/>
              </a:ext>
            </a:extLst>
          </p:cNvPr>
          <p:cNvSpPr/>
          <p:nvPr/>
        </p:nvSpPr>
        <p:spPr>
          <a:xfrm>
            <a:off x="2316610" y="872426"/>
            <a:ext cx="2077316" cy="2000288"/>
          </a:xfrm>
          <a:custGeom>
            <a:avLst/>
            <a:gdLst>
              <a:gd name="connsiteX0" fmla="*/ 31715 w 2077316"/>
              <a:gd name="connsiteY0" fmla="*/ 321390 h 2000288"/>
              <a:gd name="connsiteX1" fmla="*/ 31715 w 2077316"/>
              <a:gd name="connsiteY1" fmla="*/ 950977 h 2000288"/>
              <a:gd name="connsiteX2" fmla="*/ 61696 w 2077316"/>
              <a:gd name="connsiteY2" fmla="*/ 1025928 h 2000288"/>
              <a:gd name="connsiteX3" fmla="*/ 121656 w 2077316"/>
              <a:gd name="connsiteY3" fmla="*/ 1130859 h 2000288"/>
              <a:gd name="connsiteX4" fmla="*/ 181617 w 2077316"/>
              <a:gd name="connsiteY4" fmla="*/ 1250780 h 2000288"/>
              <a:gd name="connsiteX5" fmla="*/ 211597 w 2077316"/>
              <a:gd name="connsiteY5" fmla="*/ 1310741 h 2000288"/>
              <a:gd name="connsiteX6" fmla="*/ 241578 w 2077316"/>
              <a:gd name="connsiteY6" fmla="*/ 1385692 h 2000288"/>
              <a:gd name="connsiteX7" fmla="*/ 286548 w 2077316"/>
              <a:gd name="connsiteY7" fmla="*/ 1445652 h 2000288"/>
              <a:gd name="connsiteX8" fmla="*/ 406469 w 2077316"/>
              <a:gd name="connsiteY8" fmla="*/ 1610544 h 2000288"/>
              <a:gd name="connsiteX9" fmla="*/ 541381 w 2077316"/>
              <a:gd name="connsiteY9" fmla="*/ 1760446 h 2000288"/>
              <a:gd name="connsiteX10" fmla="*/ 676292 w 2077316"/>
              <a:gd name="connsiteY10" fmla="*/ 1820406 h 2000288"/>
              <a:gd name="connsiteX11" fmla="*/ 736253 w 2077316"/>
              <a:gd name="connsiteY11" fmla="*/ 1850387 h 2000288"/>
              <a:gd name="connsiteX12" fmla="*/ 781224 w 2077316"/>
              <a:gd name="connsiteY12" fmla="*/ 1865377 h 2000288"/>
              <a:gd name="connsiteX13" fmla="*/ 901145 w 2077316"/>
              <a:gd name="connsiteY13" fmla="*/ 1895357 h 2000288"/>
              <a:gd name="connsiteX14" fmla="*/ 976096 w 2077316"/>
              <a:gd name="connsiteY14" fmla="*/ 1940328 h 2000288"/>
              <a:gd name="connsiteX15" fmla="*/ 1021066 w 2077316"/>
              <a:gd name="connsiteY15" fmla="*/ 1970308 h 2000288"/>
              <a:gd name="connsiteX16" fmla="*/ 1081027 w 2077316"/>
              <a:gd name="connsiteY16" fmla="*/ 1985298 h 2000288"/>
              <a:gd name="connsiteX17" fmla="*/ 1125997 w 2077316"/>
              <a:gd name="connsiteY17" fmla="*/ 2000288 h 2000288"/>
              <a:gd name="connsiteX18" fmla="*/ 1560712 w 2077316"/>
              <a:gd name="connsiteY18" fmla="*/ 1970308 h 2000288"/>
              <a:gd name="connsiteX19" fmla="*/ 1650653 w 2077316"/>
              <a:gd name="connsiteY19" fmla="*/ 1925337 h 2000288"/>
              <a:gd name="connsiteX20" fmla="*/ 1770574 w 2077316"/>
              <a:gd name="connsiteY20" fmla="*/ 1895357 h 2000288"/>
              <a:gd name="connsiteX21" fmla="*/ 1875506 w 2077316"/>
              <a:gd name="connsiteY21" fmla="*/ 1805416 h 2000288"/>
              <a:gd name="connsiteX22" fmla="*/ 1905486 w 2077316"/>
              <a:gd name="connsiteY22" fmla="*/ 1760446 h 2000288"/>
              <a:gd name="connsiteX23" fmla="*/ 1980437 w 2077316"/>
              <a:gd name="connsiteY23" fmla="*/ 1655514 h 2000288"/>
              <a:gd name="connsiteX24" fmla="*/ 2010417 w 2077316"/>
              <a:gd name="connsiteY24" fmla="*/ 1490623 h 2000288"/>
              <a:gd name="connsiteX25" fmla="*/ 2040397 w 2077316"/>
              <a:gd name="connsiteY25" fmla="*/ 1340721 h 2000288"/>
              <a:gd name="connsiteX26" fmla="*/ 2040397 w 2077316"/>
              <a:gd name="connsiteY26" fmla="*/ 621193 h 2000288"/>
              <a:gd name="connsiteX27" fmla="*/ 1935466 w 2077316"/>
              <a:gd name="connsiteY27" fmla="*/ 486282 h 2000288"/>
              <a:gd name="connsiteX28" fmla="*/ 1860515 w 2077316"/>
              <a:gd name="connsiteY28" fmla="*/ 396341 h 2000288"/>
              <a:gd name="connsiteX29" fmla="*/ 1800555 w 2077316"/>
              <a:gd name="connsiteY29" fmla="*/ 351370 h 2000288"/>
              <a:gd name="connsiteX30" fmla="*/ 1710614 w 2077316"/>
              <a:gd name="connsiteY30" fmla="*/ 276419 h 2000288"/>
              <a:gd name="connsiteX31" fmla="*/ 1635663 w 2077316"/>
              <a:gd name="connsiteY31" fmla="*/ 261429 h 2000288"/>
              <a:gd name="connsiteX32" fmla="*/ 1515742 w 2077316"/>
              <a:gd name="connsiteY32" fmla="*/ 186478 h 2000288"/>
              <a:gd name="connsiteX33" fmla="*/ 1470771 w 2077316"/>
              <a:gd name="connsiteY33" fmla="*/ 156498 h 2000288"/>
              <a:gd name="connsiteX34" fmla="*/ 1410810 w 2077316"/>
              <a:gd name="connsiteY34" fmla="*/ 141508 h 2000288"/>
              <a:gd name="connsiteX35" fmla="*/ 1365840 w 2077316"/>
              <a:gd name="connsiteY35" fmla="*/ 111528 h 2000288"/>
              <a:gd name="connsiteX36" fmla="*/ 1320869 w 2077316"/>
              <a:gd name="connsiteY36" fmla="*/ 96537 h 2000288"/>
              <a:gd name="connsiteX37" fmla="*/ 1215938 w 2077316"/>
              <a:gd name="connsiteY37" fmla="*/ 66557 h 2000288"/>
              <a:gd name="connsiteX38" fmla="*/ 1155978 w 2077316"/>
              <a:gd name="connsiteY38" fmla="*/ 36577 h 2000288"/>
              <a:gd name="connsiteX39" fmla="*/ 271558 w 2077316"/>
              <a:gd name="connsiteY39" fmla="*/ 66557 h 2000288"/>
              <a:gd name="connsiteX40" fmla="*/ 226588 w 2077316"/>
              <a:gd name="connsiteY40" fmla="*/ 81547 h 2000288"/>
              <a:gd name="connsiteX41" fmla="*/ 181617 w 2077316"/>
              <a:gd name="connsiteY41" fmla="*/ 126518 h 2000288"/>
              <a:gd name="connsiteX42" fmla="*/ 136647 w 2077316"/>
              <a:gd name="connsiteY42" fmla="*/ 201469 h 2000288"/>
              <a:gd name="connsiteX43" fmla="*/ 106666 w 2077316"/>
              <a:gd name="connsiteY43" fmla="*/ 291410 h 2000288"/>
              <a:gd name="connsiteX44" fmla="*/ 31715 w 2077316"/>
              <a:gd name="connsiteY44" fmla="*/ 321390 h 2000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2077316" h="2000288">
                <a:moveTo>
                  <a:pt x="31715" y="321390"/>
                </a:moveTo>
                <a:cubicBezTo>
                  <a:pt x="2719" y="582358"/>
                  <a:pt x="0" y="549263"/>
                  <a:pt x="31715" y="950977"/>
                </a:cubicBezTo>
                <a:cubicBezTo>
                  <a:pt x="33833" y="977802"/>
                  <a:pt x="50767" y="1001339"/>
                  <a:pt x="61696" y="1025928"/>
                </a:cubicBezTo>
                <a:cubicBezTo>
                  <a:pt x="118957" y="1154764"/>
                  <a:pt x="63782" y="1024756"/>
                  <a:pt x="121656" y="1130859"/>
                </a:cubicBezTo>
                <a:cubicBezTo>
                  <a:pt x="143057" y="1170094"/>
                  <a:pt x="161630" y="1210806"/>
                  <a:pt x="181617" y="1250780"/>
                </a:cubicBezTo>
                <a:cubicBezTo>
                  <a:pt x="191610" y="1270767"/>
                  <a:pt x="203298" y="1289993"/>
                  <a:pt x="211597" y="1310741"/>
                </a:cubicBezTo>
                <a:cubicBezTo>
                  <a:pt x="221591" y="1335725"/>
                  <a:pt x="228510" y="1362170"/>
                  <a:pt x="241578" y="1385692"/>
                </a:cubicBezTo>
                <a:cubicBezTo>
                  <a:pt x="253711" y="1407531"/>
                  <a:pt x="272027" y="1425322"/>
                  <a:pt x="286548" y="1445652"/>
                </a:cubicBezTo>
                <a:cubicBezTo>
                  <a:pt x="389835" y="1590256"/>
                  <a:pt x="179272" y="1315189"/>
                  <a:pt x="406469" y="1610544"/>
                </a:cubicBezTo>
                <a:cubicBezTo>
                  <a:pt x="428151" y="1638730"/>
                  <a:pt x="510453" y="1744982"/>
                  <a:pt x="541381" y="1760446"/>
                </a:cubicBezTo>
                <a:cubicBezTo>
                  <a:pt x="689008" y="1834258"/>
                  <a:pt x="504012" y="1743836"/>
                  <a:pt x="676292" y="1820406"/>
                </a:cubicBezTo>
                <a:cubicBezTo>
                  <a:pt x="696712" y="1829482"/>
                  <a:pt x="715714" y="1841584"/>
                  <a:pt x="736253" y="1850387"/>
                </a:cubicBezTo>
                <a:cubicBezTo>
                  <a:pt x="750777" y="1856611"/>
                  <a:pt x="765980" y="1861219"/>
                  <a:pt x="781224" y="1865377"/>
                </a:cubicBezTo>
                <a:cubicBezTo>
                  <a:pt x="820976" y="1876218"/>
                  <a:pt x="901145" y="1895357"/>
                  <a:pt x="901145" y="1895357"/>
                </a:cubicBezTo>
                <a:cubicBezTo>
                  <a:pt x="926129" y="1910347"/>
                  <a:pt x="951389" y="1924886"/>
                  <a:pt x="976096" y="1940328"/>
                </a:cubicBezTo>
                <a:cubicBezTo>
                  <a:pt x="991373" y="1949876"/>
                  <a:pt x="1004507" y="1963211"/>
                  <a:pt x="1021066" y="1970308"/>
                </a:cubicBezTo>
                <a:cubicBezTo>
                  <a:pt x="1040002" y="1978424"/>
                  <a:pt x="1061218" y="1979638"/>
                  <a:pt x="1081027" y="1985298"/>
                </a:cubicBezTo>
                <a:cubicBezTo>
                  <a:pt x="1096220" y="1989639"/>
                  <a:pt x="1111007" y="1995291"/>
                  <a:pt x="1125997" y="2000288"/>
                </a:cubicBezTo>
                <a:cubicBezTo>
                  <a:pt x="1270902" y="1990295"/>
                  <a:pt x="1416097" y="1983865"/>
                  <a:pt x="1560712" y="1970308"/>
                </a:cubicBezTo>
                <a:cubicBezTo>
                  <a:pt x="1624918" y="1964289"/>
                  <a:pt x="1590092" y="1947359"/>
                  <a:pt x="1650653" y="1925337"/>
                </a:cubicBezTo>
                <a:cubicBezTo>
                  <a:pt x="1689376" y="1911256"/>
                  <a:pt x="1770574" y="1895357"/>
                  <a:pt x="1770574" y="1895357"/>
                </a:cubicBezTo>
                <a:cubicBezTo>
                  <a:pt x="1823619" y="1859995"/>
                  <a:pt x="1827038" y="1861962"/>
                  <a:pt x="1875506" y="1805416"/>
                </a:cubicBezTo>
                <a:cubicBezTo>
                  <a:pt x="1887230" y="1791737"/>
                  <a:pt x="1893953" y="1774286"/>
                  <a:pt x="1905486" y="1760446"/>
                </a:cubicBezTo>
                <a:cubicBezTo>
                  <a:pt x="1981450" y="1669288"/>
                  <a:pt x="1924960" y="1766465"/>
                  <a:pt x="1980437" y="1655514"/>
                </a:cubicBezTo>
                <a:cubicBezTo>
                  <a:pt x="2024609" y="1390482"/>
                  <a:pt x="1968516" y="1721082"/>
                  <a:pt x="2010417" y="1490623"/>
                </a:cubicBezTo>
                <a:cubicBezTo>
                  <a:pt x="2034920" y="1355855"/>
                  <a:pt x="2013883" y="1446779"/>
                  <a:pt x="2040397" y="1340721"/>
                </a:cubicBezTo>
                <a:cubicBezTo>
                  <a:pt x="2050779" y="1143469"/>
                  <a:pt x="2077316" y="796558"/>
                  <a:pt x="2040397" y="621193"/>
                </a:cubicBezTo>
                <a:cubicBezTo>
                  <a:pt x="2028660" y="565444"/>
                  <a:pt x="1967067" y="533685"/>
                  <a:pt x="1935466" y="486282"/>
                </a:cubicBezTo>
                <a:cubicBezTo>
                  <a:pt x="1904623" y="440017"/>
                  <a:pt x="1905404" y="434817"/>
                  <a:pt x="1860515" y="396341"/>
                </a:cubicBezTo>
                <a:cubicBezTo>
                  <a:pt x="1841546" y="380082"/>
                  <a:pt x="1819748" y="367364"/>
                  <a:pt x="1800555" y="351370"/>
                </a:cubicBezTo>
                <a:cubicBezTo>
                  <a:pt x="1764169" y="321048"/>
                  <a:pt x="1761973" y="299246"/>
                  <a:pt x="1710614" y="276419"/>
                </a:cubicBezTo>
                <a:cubicBezTo>
                  <a:pt x="1687332" y="266071"/>
                  <a:pt x="1660647" y="266426"/>
                  <a:pt x="1635663" y="261429"/>
                </a:cubicBezTo>
                <a:cubicBezTo>
                  <a:pt x="1595689" y="236445"/>
                  <a:pt x="1554964" y="212626"/>
                  <a:pt x="1515742" y="186478"/>
                </a:cubicBezTo>
                <a:cubicBezTo>
                  <a:pt x="1500752" y="176485"/>
                  <a:pt x="1487330" y="163595"/>
                  <a:pt x="1470771" y="156498"/>
                </a:cubicBezTo>
                <a:cubicBezTo>
                  <a:pt x="1451835" y="148383"/>
                  <a:pt x="1430797" y="146505"/>
                  <a:pt x="1410810" y="141508"/>
                </a:cubicBezTo>
                <a:cubicBezTo>
                  <a:pt x="1395820" y="131515"/>
                  <a:pt x="1381954" y="119585"/>
                  <a:pt x="1365840" y="111528"/>
                </a:cubicBezTo>
                <a:cubicBezTo>
                  <a:pt x="1351707" y="104461"/>
                  <a:pt x="1336062" y="100878"/>
                  <a:pt x="1320869" y="96537"/>
                </a:cubicBezTo>
                <a:cubicBezTo>
                  <a:pt x="1282836" y="85670"/>
                  <a:pt x="1251879" y="81960"/>
                  <a:pt x="1215938" y="66557"/>
                </a:cubicBezTo>
                <a:cubicBezTo>
                  <a:pt x="1195399" y="57755"/>
                  <a:pt x="1175965" y="46570"/>
                  <a:pt x="1155978" y="36577"/>
                </a:cubicBezTo>
                <a:cubicBezTo>
                  <a:pt x="1097970" y="37651"/>
                  <a:pt x="537787" y="0"/>
                  <a:pt x="271558" y="66557"/>
                </a:cubicBezTo>
                <a:cubicBezTo>
                  <a:pt x="256229" y="70389"/>
                  <a:pt x="241578" y="76550"/>
                  <a:pt x="226588" y="81547"/>
                </a:cubicBezTo>
                <a:cubicBezTo>
                  <a:pt x="211598" y="96537"/>
                  <a:pt x="193376" y="108879"/>
                  <a:pt x="181617" y="126518"/>
                </a:cubicBezTo>
                <a:cubicBezTo>
                  <a:pt x="103775" y="243281"/>
                  <a:pt x="230020" y="108093"/>
                  <a:pt x="136647" y="201469"/>
                </a:cubicBezTo>
                <a:cubicBezTo>
                  <a:pt x="126653" y="231449"/>
                  <a:pt x="132961" y="273880"/>
                  <a:pt x="106666" y="291410"/>
                </a:cubicBezTo>
                <a:lnTo>
                  <a:pt x="31715" y="321390"/>
                </a:lnTo>
                <a:close/>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descr="https://pas-wordpress-media.s3.amazonaws.com/content/uploads/2014/10/shutterstock_174956720-1024x853.jpg">
            <a:extLst>
              <a:ext uri="{FF2B5EF4-FFF2-40B4-BE49-F238E27FC236}">
                <a16:creationId xmlns:a16="http://schemas.microsoft.com/office/drawing/2014/main" id="{B23B15CE-580F-43B1-9BC0-46EC0DAB58CC}"/>
              </a:ext>
            </a:extLst>
          </p:cNvPr>
          <p:cNvPicPr/>
          <p:nvPr/>
        </p:nvPicPr>
        <p:blipFill>
          <a:blip r:embed="rId3" cstate="print"/>
          <a:srcRect/>
          <a:stretch>
            <a:fillRect/>
          </a:stretch>
        </p:blipFill>
        <p:spPr bwMode="auto">
          <a:xfrm>
            <a:off x="4572000" y="2348881"/>
            <a:ext cx="4572000" cy="3338720"/>
          </a:xfrm>
          <a:prstGeom prst="rect">
            <a:avLst/>
          </a:prstGeom>
          <a:noFill/>
          <a:ln w="9525">
            <a:noFill/>
            <a:miter lim="800000"/>
            <a:headEnd/>
            <a:tailEnd/>
          </a:ln>
        </p:spPr>
      </p:pic>
      <p:sp>
        <p:nvSpPr>
          <p:cNvPr id="2" name="Rectangle 1">
            <a:extLst>
              <a:ext uri="{FF2B5EF4-FFF2-40B4-BE49-F238E27FC236}">
                <a16:creationId xmlns:a16="http://schemas.microsoft.com/office/drawing/2014/main" id="{F197E497-65CD-46B7-97FB-C98F9A4569D3}"/>
              </a:ext>
            </a:extLst>
          </p:cNvPr>
          <p:cNvSpPr/>
          <p:nvPr/>
        </p:nvSpPr>
        <p:spPr>
          <a:xfrm>
            <a:off x="465988" y="3416784"/>
            <a:ext cx="3718820" cy="1631216"/>
          </a:xfrm>
          <a:prstGeom prst="rect">
            <a:avLst/>
          </a:prstGeom>
        </p:spPr>
        <p:txBody>
          <a:bodyPr wrap="square">
            <a:spAutoFit/>
          </a:bodyPr>
          <a:lstStyle/>
          <a:p>
            <a:r>
              <a:rPr lang="en-GB" sz="2000" dirty="0"/>
              <a:t>Take any of the human needs on </a:t>
            </a:r>
            <a:r>
              <a:rPr lang="en-GB" sz="2000" i="1" dirty="0"/>
              <a:t>Maslow’s Hierarchy of Needs</a:t>
            </a:r>
            <a:r>
              <a:rPr lang="en-GB" sz="2000" dirty="0"/>
              <a:t> and think of the products and services created to meet these needs. Then, build on those.</a:t>
            </a:r>
          </a:p>
        </p:txBody>
      </p:sp>
    </p:spTree>
    <p:extLst>
      <p:ext uri="{BB962C8B-B14F-4D97-AF65-F5344CB8AC3E}">
        <p14:creationId xmlns:p14="http://schemas.microsoft.com/office/powerpoint/2010/main" val="258685483"/>
      </p:ext>
    </p:extLst>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circle(in)">
                                      <p:cBhvr>
                                        <p:cTn id="7" dur="20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circle(in)">
                                      <p:cBhvr>
                                        <p:cTn id="12" dur="20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53" presetClass="entr" presetSubtype="16" fill="hold" nodeType="clickEffect">
                                  <p:stCondLst>
                                    <p:cond delay="0"/>
                                  </p:stCondLst>
                                  <p:childTnLst>
                                    <p:set>
                                      <p:cBhvr>
                                        <p:cTn id="16" dur="1" fill="hold">
                                          <p:stCondLst>
                                            <p:cond delay="0"/>
                                          </p:stCondLst>
                                        </p:cTn>
                                        <p:tgtEl>
                                          <p:spTgt spid="6">
                                            <p:txEl>
                                              <p:pRg st="1" end="1"/>
                                            </p:txEl>
                                          </p:spTgt>
                                        </p:tgtEl>
                                        <p:attrNameLst>
                                          <p:attrName>style.visibility</p:attrName>
                                        </p:attrNameLst>
                                      </p:cBhvr>
                                      <p:to>
                                        <p:strVal val="visible"/>
                                      </p:to>
                                    </p:set>
                                    <p:anim calcmode="lin" valueType="num">
                                      <p:cBhvr>
                                        <p:cTn id="17" dur="500" fill="hold"/>
                                        <p:tgtEl>
                                          <p:spTgt spid="6">
                                            <p:txEl>
                                              <p:pRg st="1" end="1"/>
                                            </p:txEl>
                                          </p:spTgt>
                                        </p:tgtEl>
                                        <p:attrNameLst>
                                          <p:attrName>ppt_w</p:attrName>
                                        </p:attrNameLst>
                                      </p:cBhvr>
                                      <p:tavLst>
                                        <p:tav tm="0">
                                          <p:val>
                                            <p:fltVal val="0"/>
                                          </p:val>
                                        </p:tav>
                                        <p:tav tm="100000">
                                          <p:val>
                                            <p:strVal val="#ppt_w"/>
                                          </p:val>
                                        </p:tav>
                                      </p:tavLst>
                                    </p:anim>
                                    <p:anim calcmode="lin" valueType="num">
                                      <p:cBhvr>
                                        <p:cTn id="18" dur="500" fill="hold"/>
                                        <p:tgtEl>
                                          <p:spTgt spid="6">
                                            <p:txEl>
                                              <p:pRg st="1" end="1"/>
                                            </p:txEl>
                                          </p:spTgt>
                                        </p:tgtEl>
                                        <p:attrNameLst>
                                          <p:attrName>ppt_h</p:attrName>
                                        </p:attrNameLst>
                                      </p:cBhvr>
                                      <p:tavLst>
                                        <p:tav tm="0">
                                          <p:val>
                                            <p:fltVal val="0"/>
                                          </p:val>
                                        </p:tav>
                                        <p:tav tm="100000">
                                          <p:val>
                                            <p:strVal val="#ppt_h"/>
                                          </p:val>
                                        </p:tav>
                                      </p:tavLst>
                                    </p:anim>
                                    <p:animEffect transition="in" filter="fade">
                                      <p:cBhvr>
                                        <p:cTn id="19" dur="500"/>
                                        <p:tgtEl>
                                          <p:spTgt spid="6">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6" presetClass="entr" presetSubtype="16" fill="hold" nodeType="clickEffect">
                                  <p:stCondLst>
                                    <p:cond delay="0"/>
                                  </p:stCondLst>
                                  <p:childTnLst>
                                    <p:set>
                                      <p:cBhvr>
                                        <p:cTn id="23" dur="1" fill="hold">
                                          <p:stCondLst>
                                            <p:cond delay="0"/>
                                          </p:stCondLst>
                                        </p:cTn>
                                        <p:tgtEl>
                                          <p:spTgt spid="2">
                                            <p:txEl>
                                              <p:pRg st="0" end="0"/>
                                            </p:txEl>
                                          </p:spTgt>
                                        </p:tgtEl>
                                        <p:attrNameLst>
                                          <p:attrName>style.visibility</p:attrName>
                                        </p:attrNameLst>
                                      </p:cBhvr>
                                      <p:to>
                                        <p:strVal val="visible"/>
                                      </p:to>
                                    </p:set>
                                    <p:animEffect transition="in" filter="circle(in)">
                                      <p:cBhvr>
                                        <p:cTn id="24" dur="2000"/>
                                        <p:tgtEl>
                                          <p:spTgt spid="2">
                                            <p:txEl>
                                              <p:pRg st="0" end="0"/>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6" presetClass="entr" presetSubtype="16" fill="hold" nodeType="clickEffect">
                                  <p:stCondLst>
                                    <p:cond delay="0"/>
                                  </p:stCondLst>
                                  <p:childTnLst>
                                    <p:set>
                                      <p:cBhvr>
                                        <p:cTn id="28" dur="1" fill="hold">
                                          <p:stCondLst>
                                            <p:cond delay="0"/>
                                          </p:stCondLst>
                                        </p:cTn>
                                        <p:tgtEl>
                                          <p:spTgt spid="7"/>
                                        </p:tgtEl>
                                        <p:attrNameLst>
                                          <p:attrName>style.visibility</p:attrName>
                                        </p:attrNameLst>
                                      </p:cBhvr>
                                      <p:to>
                                        <p:strVal val="visible"/>
                                      </p:to>
                                    </p:set>
                                    <p:animEffect transition="in" filter="circle(in)">
                                      <p:cBhvr>
                                        <p:cTn id="29"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1" grpId="0" animBg="1"/>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15" name="Picture 3" descr="K:\Editorial\BCSE\610 Business &amp; Management\Burns - New Venture Creation\2e\Website\FINAL Website materials\powerpoints and workbook january\formatted\photoshop\134505 copy.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010665" y="3442856"/>
            <a:ext cx="645097" cy="1045212"/>
          </a:xfrm>
          <a:prstGeom prst="rect">
            <a:avLst/>
          </a:prstGeom>
          <a:noFill/>
          <a:extLst>
            <a:ext uri="{909E8E84-426E-40DD-AFC4-6F175D3DCCD1}">
              <a14:hiddenFill xmlns:a14="http://schemas.microsoft.com/office/drawing/2010/main">
                <a:solidFill>
                  <a:srgbClr val="FFFFFF"/>
                </a:solidFill>
              </a14:hiddenFill>
            </a:ext>
          </a:extLst>
        </p:spPr>
      </p:pic>
      <p:sp>
        <p:nvSpPr>
          <p:cNvPr id="22533" name="Rectangle 5"/>
          <p:cNvSpPr>
            <a:spLocks noChangeArrowheads="1"/>
          </p:cNvSpPr>
          <p:nvPr/>
        </p:nvSpPr>
        <p:spPr bwMode="auto">
          <a:xfrm>
            <a:off x="-259853" y="2539524"/>
            <a:ext cx="1841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endParaRPr lang="en-GB" altLang="en-US" dirty="0"/>
          </a:p>
        </p:txBody>
      </p:sp>
      <p:sp>
        <p:nvSpPr>
          <p:cNvPr id="22539" name="Text Box 11"/>
          <p:cNvSpPr txBox="1">
            <a:spLocks noChangeArrowheads="1"/>
          </p:cNvSpPr>
          <p:nvPr/>
        </p:nvSpPr>
        <p:spPr bwMode="auto">
          <a:xfrm>
            <a:off x="334671" y="1359911"/>
            <a:ext cx="6227149" cy="457200"/>
          </a:xfrm>
          <a:prstGeom prst="rect">
            <a:avLst/>
          </a:prstGeom>
          <a:solidFill>
            <a:schemeClr val="tx2">
              <a:lumMod val="20000"/>
              <a:lumOff val="80000"/>
            </a:schemeClr>
          </a:solidFill>
          <a:ln>
            <a:noFill/>
          </a:ln>
          <a:effec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400" b="1" dirty="0">
                <a:solidFill>
                  <a:srgbClr val="7030A0"/>
                </a:solidFill>
              </a:rPr>
              <a:t>Market need</a:t>
            </a:r>
          </a:p>
        </p:txBody>
      </p:sp>
      <p:sp>
        <p:nvSpPr>
          <p:cNvPr id="19" name="Title 2"/>
          <p:cNvSpPr txBox="1">
            <a:spLocks/>
          </p:cNvSpPr>
          <p:nvPr/>
        </p:nvSpPr>
        <p:spPr>
          <a:xfrm>
            <a:off x="334670" y="205666"/>
            <a:ext cx="8705315" cy="790140"/>
          </a:xfrm>
          <a:prstGeom prst="rect">
            <a:avLst/>
          </a:prstGeom>
          <a:solidFill>
            <a:schemeClr val="tx2">
              <a:lumMod val="75000"/>
            </a:schemeClr>
          </a:solidFill>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600" b="0" dirty="0">
                <a:solidFill>
                  <a:schemeClr val="bg1"/>
                </a:solidFill>
                <a:effectLst/>
              </a:rPr>
              <a:t>Finding a business idea</a:t>
            </a:r>
          </a:p>
        </p:txBody>
      </p:sp>
      <p:sp>
        <p:nvSpPr>
          <p:cNvPr id="4" name="TextBox 3"/>
          <p:cNvSpPr txBox="1"/>
          <p:nvPr/>
        </p:nvSpPr>
        <p:spPr>
          <a:xfrm>
            <a:off x="6791233" y="1550365"/>
            <a:ext cx="2266726" cy="4047262"/>
          </a:xfrm>
          <a:prstGeom prst="rect">
            <a:avLst/>
          </a:prstGeom>
          <a:solidFill>
            <a:srgbClr val="7030A0"/>
          </a:solidFill>
        </p:spPr>
        <p:txBody>
          <a:bodyPr wrap="square" rtlCol="0">
            <a:spAutoFit/>
          </a:bodyPr>
          <a:lstStyle/>
          <a:p>
            <a:pPr marL="324000" indent="-285750">
              <a:spcAft>
                <a:spcPts val="600"/>
              </a:spcAft>
              <a:buClr>
                <a:srgbClr val="007DC3"/>
              </a:buClr>
              <a:buFont typeface="Wingdings" panose="05000000000000000000" pitchFamily="2" charset="2"/>
              <a:buChar char="v"/>
            </a:pPr>
            <a:r>
              <a:rPr lang="en-US" altLang="en-US" sz="1500" dirty="0">
                <a:solidFill>
                  <a:schemeClr val="accent1">
                    <a:lumMod val="60000"/>
                    <a:lumOff val="40000"/>
                  </a:schemeClr>
                </a:solidFill>
              </a:rPr>
              <a:t>Changes in technology, law and regulation, market and industry structures, demographics, culture, moods, fashions</a:t>
            </a:r>
          </a:p>
          <a:p>
            <a:pPr marL="324000" indent="-285750">
              <a:spcAft>
                <a:spcPts val="600"/>
              </a:spcAft>
              <a:buClr>
                <a:srgbClr val="007DC3"/>
              </a:buClr>
              <a:buFont typeface="Wingdings" panose="05000000000000000000" pitchFamily="2" charset="2"/>
              <a:buChar char="v"/>
            </a:pPr>
            <a:r>
              <a:rPr lang="en-US" altLang="en-US" sz="1500" dirty="0">
                <a:solidFill>
                  <a:schemeClr val="accent1">
                    <a:lumMod val="60000"/>
                    <a:lumOff val="40000"/>
                  </a:schemeClr>
                </a:solidFill>
              </a:rPr>
              <a:t>Prevailing political and economic conditions</a:t>
            </a:r>
          </a:p>
          <a:p>
            <a:pPr marL="288000" indent="-285750">
              <a:spcAft>
                <a:spcPts val="600"/>
              </a:spcAft>
              <a:buClr>
                <a:srgbClr val="007DC3"/>
              </a:buClr>
              <a:buFont typeface="Wingdings" panose="05000000000000000000" pitchFamily="2" charset="2"/>
              <a:buChar char="v"/>
            </a:pPr>
            <a:r>
              <a:rPr lang="en-US" altLang="en-US" sz="1500" dirty="0">
                <a:solidFill>
                  <a:schemeClr val="accent1">
                    <a:lumMod val="60000"/>
                    <a:lumOff val="40000"/>
                  </a:schemeClr>
                </a:solidFill>
              </a:rPr>
              <a:t>Product or service deficiencies</a:t>
            </a:r>
          </a:p>
          <a:p>
            <a:pPr marL="285750" indent="-285750">
              <a:buClr>
                <a:srgbClr val="007DC3"/>
              </a:buClr>
              <a:buFont typeface="Wingdings" panose="05000000000000000000" pitchFamily="2" charset="2"/>
              <a:buChar char="v"/>
            </a:pPr>
            <a:r>
              <a:rPr lang="en-US" altLang="en-US" sz="1500" dirty="0">
                <a:solidFill>
                  <a:schemeClr val="accent1">
                    <a:lumMod val="60000"/>
                    <a:lumOff val="40000"/>
                  </a:schemeClr>
                </a:solidFill>
              </a:rPr>
              <a:t>Unsatisfied demand</a:t>
            </a:r>
          </a:p>
          <a:p>
            <a:pPr marL="285750" indent="-285750">
              <a:buClr>
                <a:srgbClr val="007DC3"/>
              </a:buClr>
              <a:buFont typeface="Wingdings" panose="05000000000000000000" pitchFamily="2" charset="2"/>
              <a:buChar char="v"/>
            </a:pPr>
            <a:endParaRPr lang="en-US" altLang="en-US" sz="1600" b="1" dirty="0">
              <a:solidFill>
                <a:schemeClr val="bg1">
                  <a:lumMod val="50000"/>
                </a:schemeClr>
              </a:solidFill>
            </a:endParaRPr>
          </a:p>
          <a:p>
            <a:pPr marL="285750" indent="-285750">
              <a:buClr>
                <a:srgbClr val="007DC3"/>
              </a:buClr>
              <a:buFont typeface="Wingdings" panose="05000000000000000000" pitchFamily="2" charset="2"/>
              <a:buChar char="v"/>
            </a:pPr>
            <a:endParaRPr lang="en-US" altLang="en-US" sz="1600" b="1" dirty="0">
              <a:solidFill>
                <a:schemeClr val="bg1">
                  <a:lumMod val="50000"/>
                </a:schemeClr>
              </a:solidFill>
            </a:endParaRPr>
          </a:p>
        </p:txBody>
      </p:sp>
      <p:sp>
        <p:nvSpPr>
          <p:cNvPr id="20" name="AutoShape 18"/>
          <p:cNvSpPr>
            <a:spLocks noChangeArrowheads="1"/>
          </p:cNvSpPr>
          <p:nvPr/>
        </p:nvSpPr>
        <p:spPr bwMode="auto">
          <a:xfrm>
            <a:off x="3956480" y="2869772"/>
            <a:ext cx="2520206" cy="2304256"/>
          </a:xfrm>
          <a:prstGeom prst="roundRect">
            <a:avLst>
              <a:gd name="adj" fmla="val 16667"/>
            </a:avLst>
          </a:prstGeom>
          <a:solidFill>
            <a:schemeClr val="tx2">
              <a:lumMod val="40000"/>
              <a:lumOff val="60000"/>
            </a:schemeClr>
          </a:solidFill>
          <a:ln w="12700">
            <a:noFill/>
            <a:round/>
            <a:headEnd/>
            <a:tailEnd/>
          </a:ln>
          <a:effectLst/>
          <a:scene3d>
            <a:camera prst="orthographicFront">
              <a:rot lat="0" lon="0" rev="0"/>
            </a:camera>
            <a:lightRig rig="contrasting" dir="t">
              <a:rot lat="0" lon="0" rev="7800000"/>
            </a:lightRig>
          </a:scene3d>
          <a:sp3d>
            <a:bevelT w="139700" h="139700"/>
          </a:sp3d>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endParaRPr lang="en-GB" altLang="en-US" dirty="0"/>
          </a:p>
        </p:txBody>
      </p:sp>
      <p:sp>
        <p:nvSpPr>
          <p:cNvPr id="5" name="Left Brace 4"/>
          <p:cNvSpPr/>
          <p:nvPr/>
        </p:nvSpPr>
        <p:spPr>
          <a:xfrm>
            <a:off x="6542974" y="2064631"/>
            <a:ext cx="240639" cy="3217169"/>
          </a:xfrm>
          <a:prstGeom prst="leftBrace">
            <a:avLst/>
          </a:prstGeom>
          <a:ln w="1905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dirty="0"/>
          </a:p>
        </p:txBody>
      </p:sp>
      <p:sp>
        <p:nvSpPr>
          <p:cNvPr id="6" name="Up-Down Arrow 5"/>
          <p:cNvSpPr/>
          <p:nvPr/>
        </p:nvSpPr>
        <p:spPr>
          <a:xfrm>
            <a:off x="3044110" y="1884772"/>
            <a:ext cx="578206" cy="1309504"/>
          </a:xfrm>
          <a:prstGeom prst="upDownArrow">
            <a:avLst/>
          </a:prstGeom>
          <a:solidFill>
            <a:srgbClr val="007DC3"/>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AutoShape 30"/>
          <p:cNvSpPr>
            <a:spLocks noChangeArrowheads="1"/>
          </p:cNvSpPr>
          <p:nvPr/>
        </p:nvSpPr>
        <p:spPr bwMode="auto">
          <a:xfrm rot="10800000">
            <a:off x="3722050" y="3617883"/>
            <a:ext cx="521168" cy="762000"/>
          </a:xfrm>
          <a:prstGeom prst="stripedRightArrow">
            <a:avLst>
              <a:gd name="adj1" fmla="val 50000"/>
              <a:gd name="adj2" fmla="val 25000"/>
            </a:avLst>
          </a:prstGeom>
          <a:solidFill>
            <a:srgbClr val="007DC3"/>
          </a:solidFill>
          <a:ln w="1270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upright="1"/>
          <a:lstStyle/>
          <a:p>
            <a:pPr>
              <a:defRPr/>
            </a:pPr>
            <a:endParaRPr lang="en-GB" dirty="0"/>
          </a:p>
        </p:txBody>
      </p:sp>
      <p:sp>
        <p:nvSpPr>
          <p:cNvPr id="18" name="AutoShape 18">
            <a:extLst>
              <a:ext uri="{FF2B5EF4-FFF2-40B4-BE49-F238E27FC236}">
                <a16:creationId xmlns:a16="http://schemas.microsoft.com/office/drawing/2014/main" id="{97901488-E24E-4D1C-935C-D4690153D0DB}"/>
              </a:ext>
            </a:extLst>
          </p:cNvPr>
          <p:cNvSpPr>
            <a:spLocks noChangeArrowheads="1"/>
          </p:cNvSpPr>
          <p:nvPr/>
        </p:nvSpPr>
        <p:spPr bwMode="auto">
          <a:xfrm>
            <a:off x="95264" y="2964435"/>
            <a:ext cx="2520206" cy="2304256"/>
          </a:xfrm>
          <a:prstGeom prst="roundRect">
            <a:avLst>
              <a:gd name="adj" fmla="val 16667"/>
            </a:avLst>
          </a:prstGeom>
          <a:solidFill>
            <a:schemeClr val="tx2">
              <a:lumMod val="40000"/>
              <a:lumOff val="60000"/>
            </a:schemeClr>
          </a:solidFill>
          <a:ln w="12700">
            <a:noFill/>
            <a:round/>
            <a:headEnd/>
            <a:tailEnd/>
          </a:ln>
          <a:effectLst/>
          <a:scene3d>
            <a:camera prst="orthographicFront">
              <a:rot lat="0" lon="0" rev="0"/>
            </a:camera>
            <a:lightRig rig="contrasting" dir="t">
              <a:rot lat="0" lon="0" rev="7800000"/>
            </a:lightRig>
          </a:scene3d>
          <a:sp3d>
            <a:bevelT w="139700" h="139700"/>
          </a:sp3d>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endParaRPr lang="en-GB" altLang="en-US" dirty="0"/>
          </a:p>
        </p:txBody>
      </p:sp>
      <p:sp>
        <p:nvSpPr>
          <p:cNvPr id="2" name="TextBox 1">
            <a:extLst>
              <a:ext uri="{FF2B5EF4-FFF2-40B4-BE49-F238E27FC236}">
                <a16:creationId xmlns:a16="http://schemas.microsoft.com/office/drawing/2014/main" id="{DEF775F9-5821-4900-B314-CBF70D93AFB3}"/>
              </a:ext>
            </a:extLst>
          </p:cNvPr>
          <p:cNvSpPr txBox="1"/>
          <p:nvPr/>
        </p:nvSpPr>
        <p:spPr>
          <a:xfrm>
            <a:off x="566231" y="3250831"/>
            <a:ext cx="1732035" cy="646331"/>
          </a:xfrm>
          <a:prstGeom prst="rect">
            <a:avLst/>
          </a:prstGeom>
          <a:solidFill>
            <a:srgbClr val="7030A0"/>
          </a:solidFill>
        </p:spPr>
        <p:txBody>
          <a:bodyPr wrap="square" rtlCol="0">
            <a:spAutoFit/>
          </a:bodyPr>
          <a:lstStyle/>
          <a:p>
            <a:pPr algn="ctr"/>
            <a:r>
              <a:rPr lang="en-GB" dirty="0">
                <a:solidFill>
                  <a:schemeClr val="bg1"/>
                </a:solidFill>
              </a:rPr>
              <a:t>Create an opportunity</a:t>
            </a:r>
          </a:p>
        </p:txBody>
      </p:sp>
      <p:sp>
        <p:nvSpPr>
          <p:cNvPr id="22" name="TextBox 21">
            <a:extLst>
              <a:ext uri="{FF2B5EF4-FFF2-40B4-BE49-F238E27FC236}">
                <a16:creationId xmlns:a16="http://schemas.microsoft.com/office/drawing/2014/main" id="{75C8C11B-4E46-4946-AC92-58319F101D2C}"/>
              </a:ext>
            </a:extLst>
          </p:cNvPr>
          <p:cNvSpPr txBox="1"/>
          <p:nvPr/>
        </p:nvSpPr>
        <p:spPr>
          <a:xfrm>
            <a:off x="547764" y="4021900"/>
            <a:ext cx="1732035" cy="1200329"/>
          </a:xfrm>
          <a:prstGeom prst="rect">
            <a:avLst/>
          </a:prstGeom>
          <a:solidFill>
            <a:srgbClr val="7030A0"/>
          </a:solidFill>
        </p:spPr>
        <p:txBody>
          <a:bodyPr wrap="square" rtlCol="0">
            <a:spAutoFit/>
          </a:bodyPr>
          <a:lstStyle/>
          <a:p>
            <a:pPr algn="ctr"/>
            <a:r>
              <a:rPr lang="en-GB" dirty="0">
                <a:solidFill>
                  <a:schemeClr val="bg1"/>
                </a:solidFill>
              </a:rPr>
              <a:t>Radical or new product or process market innovation</a:t>
            </a:r>
          </a:p>
        </p:txBody>
      </p:sp>
      <p:sp>
        <p:nvSpPr>
          <p:cNvPr id="3" name="TextBox 2">
            <a:extLst>
              <a:ext uri="{FF2B5EF4-FFF2-40B4-BE49-F238E27FC236}">
                <a16:creationId xmlns:a16="http://schemas.microsoft.com/office/drawing/2014/main" id="{FA947F26-ACC5-4652-9E76-45ED86966627}"/>
              </a:ext>
            </a:extLst>
          </p:cNvPr>
          <p:cNvSpPr txBox="1"/>
          <p:nvPr/>
        </p:nvSpPr>
        <p:spPr>
          <a:xfrm>
            <a:off x="4367601" y="3852121"/>
            <a:ext cx="1966911" cy="1200329"/>
          </a:xfrm>
          <a:prstGeom prst="rect">
            <a:avLst/>
          </a:prstGeom>
          <a:solidFill>
            <a:srgbClr val="7030A0"/>
          </a:solidFill>
        </p:spPr>
        <p:txBody>
          <a:bodyPr wrap="square" rtlCol="0">
            <a:spAutoFit/>
          </a:bodyPr>
          <a:lstStyle/>
          <a:p>
            <a:pPr algn="ctr"/>
            <a:r>
              <a:rPr lang="en-GB" dirty="0">
                <a:solidFill>
                  <a:schemeClr val="bg1"/>
                </a:solidFill>
              </a:rPr>
              <a:t>Incremental product or market innovation</a:t>
            </a:r>
          </a:p>
        </p:txBody>
      </p:sp>
      <p:sp>
        <p:nvSpPr>
          <p:cNvPr id="24" name="TextBox 23">
            <a:extLst>
              <a:ext uri="{FF2B5EF4-FFF2-40B4-BE49-F238E27FC236}">
                <a16:creationId xmlns:a16="http://schemas.microsoft.com/office/drawing/2014/main" id="{EF6237B8-0169-4322-9E0A-13BA0D701B0F}"/>
              </a:ext>
            </a:extLst>
          </p:cNvPr>
          <p:cNvSpPr txBox="1"/>
          <p:nvPr/>
        </p:nvSpPr>
        <p:spPr>
          <a:xfrm>
            <a:off x="4572000" y="3115026"/>
            <a:ext cx="1584176" cy="646331"/>
          </a:xfrm>
          <a:prstGeom prst="rect">
            <a:avLst/>
          </a:prstGeom>
          <a:solidFill>
            <a:srgbClr val="7030A0"/>
          </a:solidFill>
        </p:spPr>
        <p:txBody>
          <a:bodyPr wrap="square" rtlCol="0">
            <a:spAutoFit/>
          </a:bodyPr>
          <a:lstStyle/>
          <a:p>
            <a:pPr algn="ctr"/>
            <a:r>
              <a:rPr lang="en-GB" dirty="0">
                <a:solidFill>
                  <a:schemeClr val="bg1"/>
                </a:solidFill>
              </a:rPr>
              <a:t>Identify an opportunity</a:t>
            </a:r>
          </a:p>
        </p:txBody>
      </p:sp>
      <p:sp>
        <p:nvSpPr>
          <p:cNvPr id="22542" name="AutoShape 30"/>
          <p:cNvSpPr>
            <a:spLocks noChangeArrowheads="1"/>
          </p:cNvSpPr>
          <p:nvPr/>
        </p:nvSpPr>
        <p:spPr bwMode="auto">
          <a:xfrm>
            <a:off x="2527205" y="3561631"/>
            <a:ext cx="412816" cy="802114"/>
          </a:xfrm>
          <a:custGeom>
            <a:avLst/>
            <a:gdLst>
              <a:gd name="T0" fmla="*/ 0 w 428625"/>
              <a:gd name="T1" fmla="*/ 190500 h 762000"/>
              <a:gd name="T2" fmla="*/ 13395 w 428625"/>
              <a:gd name="T3" fmla="*/ 190500 h 762000"/>
              <a:gd name="T4" fmla="*/ 13395 w 428625"/>
              <a:gd name="T5" fmla="*/ 571500 h 762000"/>
              <a:gd name="T6" fmla="*/ 0 w 428625"/>
              <a:gd name="T7" fmla="*/ 571500 h 762000"/>
              <a:gd name="T8" fmla="*/ 0 w 428625"/>
              <a:gd name="T9" fmla="*/ 190500 h 762000"/>
              <a:gd name="T10" fmla="*/ 26789 w 428625"/>
              <a:gd name="T11" fmla="*/ 190500 h 762000"/>
              <a:gd name="T12" fmla="*/ 53578 w 428625"/>
              <a:gd name="T13" fmla="*/ 190500 h 762000"/>
              <a:gd name="T14" fmla="*/ 53578 w 428625"/>
              <a:gd name="T15" fmla="*/ 571500 h 762000"/>
              <a:gd name="T16" fmla="*/ 26789 w 428625"/>
              <a:gd name="T17" fmla="*/ 571500 h 762000"/>
              <a:gd name="T18" fmla="*/ 26789 w 428625"/>
              <a:gd name="T19" fmla="*/ 190500 h 762000"/>
              <a:gd name="T20" fmla="*/ 66973 w 428625"/>
              <a:gd name="T21" fmla="*/ 190500 h 762000"/>
              <a:gd name="T22" fmla="*/ 321469 w 428625"/>
              <a:gd name="T23" fmla="*/ 190500 h 762000"/>
              <a:gd name="T24" fmla="*/ 321469 w 428625"/>
              <a:gd name="T25" fmla="*/ 0 h 762000"/>
              <a:gd name="T26" fmla="*/ 428625 w 428625"/>
              <a:gd name="T27" fmla="*/ 381000 h 762000"/>
              <a:gd name="T28" fmla="*/ 321469 w 428625"/>
              <a:gd name="T29" fmla="*/ 762000 h 762000"/>
              <a:gd name="T30" fmla="*/ 321469 w 428625"/>
              <a:gd name="T31" fmla="*/ 571500 h 762000"/>
              <a:gd name="T32" fmla="*/ 66973 w 428625"/>
              <a:gd name="T33" fmla="*/ 571500 h 762000"/>
              <a:gd name="T34" fmla="*/ 66973 w 428625"/>
              <a:gd name="T35" fmla="*/ 190500 h 762000"/>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428625" h="762000">
                <a:moveTo>
                  <a:pt x="0" y="190500"/>
                </a:moveTo>
                <a:lnTo>
                  <a:pt x="13395" y="190500"/>
                </a:lnTo>
                <a:lnTo>
                  <a:pt x="13395" y="571500"/>
                </a:lnTo>
                <a:lnTo>
                  <a:pt x="0" y="571500"/>
                </a:lnTo>
                <a:lnTo>
                  <a:pt x="0" y="190500"/>
                </a:lnTo>
                <a:close/>
                <a:moveTo>
                  <a:pt x="26789" y="190500"/>
                </a:moveTo>
                <a:lnTo>
                  <a:pt x="53578" y="190500"/>
                </a:lnTo>
                <a:lnTo>
                  <a:pt x="53578" y="571500"/>
                </a:lnTo>
                <a:lnTo>
                  <a:pt x="26789" y="571500"/>
                </a:lnTo>
                <a:lnTo>
                  <a:pt x="26789" y="190500"/>
                </a:lnTo>
                <a:close/>
                <a:moveTo>
                  <a:pt x="66973" y="190500"/>
                </a:moveTo>
                <a:lnTo>
                  <a:pt x="321469" y="190500"/>
                </a:lnTo>
                <a:lnTo>
                  <a:pt x="321469" y="0"/>
                </a:lnTo>
                <a:lnTo>
                  <a:pt x="428625" y="381000"/>
                </a:lnTo>
                <a:lnTo>
                  <a:pt x="321469" y="762000"/>
                </a:lnTo>
                <a:lnTo>
                  <a:pt x="321469" y="571500"/>
                </a:lnTo>
                <a:lnTo>
                  <a:pt x="66973" y="571500"/>
                </a:lnTo>
                <a:lnTo>
                  <a:pt x="66973" y="190500"/>
                </a:lnTo>
                <a:close/>
              </a:path>
            </a:pathLst>
          </a:custGeom>
          <a:solidFill>
            <a:srgbClr val="007DC3"/>
          </a:solidFill>
          <a:ln w="1270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endParaRPr lang="en-GB" dirty="0"/>
          </a:p>
        </p:txBody>
      </p:sp>
    </p:spTree>
    <p:extLst>
      <p:ext uri="{BB962C8B-B14F-4D97-AF65-F5344CB8AC3E}">
        <p14:creationId xmlns:p14="http://schemas.microsoft.com/office/powerpoint/2010/main" val="2426156922"/>
      </p:ext>
    </p:extLst>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53" presetClass="entr" presetSubtype="16" fill="hold" grpId="0" nodeType="clickEffect">
                                  <p:stCondLst>
                                    <p:cond delay="0"/>
                                  </p:stCondLst>
                                  <p:childTnLst>
                                    <p:set>
                                      <p:cBhvr>
                                        <p:cTn id="16" dur="1" fill="hold">
                                          <p:stCondLst>
                                            <p:cond delay="0"/>
                                          </p:stCondLst>
                                        </p:cTn>
                                        <p:tgtEl>
                                          <p:spTgt spid="22"/>
                                        </p:tgtEl>
                                        <p:attrNameLst>
                                          <p:attrName>style.visibility</p:attrName>
                                        </p:attrNameLst>
                                      </p:cBhvr>
                                      <p:to>
                                        <p:strVal val="visible"/>
                                      </p:to>
                                    </p:set>
                                    <p:anim calcmode="lin" valueType="num">
                                      <p:cBhvr>
                                        <p:cTn id="17" dur="500" fill="hold"/>
                                        <p:tgtEl>
                                          <p:spTgt spid="22"/>
                                        </p:tgtEl>
                                        <p:attrNameLst>
                                          <p:attrName>ppt_w</p:attrName>
                                        </p:attrNameLst>
                                      </p:cBhvr>
                                      <p:tavLst>
                                        <p:tav tm="0">
                                          <p:val>
                                            <p:fltVal val="0"/>
                                          </p:val>
                                        </p:tav>
                                        <p:tav tm="100000">
                                          <p:val>
                                            <p:strVal val="#ppt_w"/>
                                          </p:val>
                                        </p:tav>
                                      </p:tavLst>
                                    </p:anim>
                                    <p:anim calcmode="lin" valueType="num">
                                      <p:cBhvr>
                                        <p:cTn id="18" dur="500" fill="hold"/>
                                        <p:tgtEl>
                                          <p:spTgt spid="22"/>
                                        </p:tgtEl>
                                        <p:attrNameLst>
                                          <p:attrName>ppt_h</p:attrName>
                                        </p:attrNameLst>
                                      </p:cBhvr>
                                      <p:tavLst>
                                        <p:tav tm="0">
                                          <p:val>
                                            <p:fltVal val="0"/>
                                          </p:val>
                                        </p:tav>
                                        <p:tav tm="100000">
                                          <p:val>
                                            <p:strVal val="#ppt_h"/>
                                          </p:val>
                                        </p:tav>
                                      </p:tavLst>
                                    </p:anim>
                                    <p:animEffect transition="in" filter="fade">
                                      <p:cBhvr>
                                        <p:cTn id="19" dur="500"/>
                                        <p:tgtEl>
                                          <p:spTgt spid="22"/>
                                        </p:tgtEl>
                                      </p:cBhvr>
                                    </p:animEffec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20"/>
                                        </p:tgtEl>
                                        <p:attrNameLst>
                                          <p:attrName>style.visibility</p:attrName>
                                        </p:attrNameLst>
                                      </p:cBhvr>
                                      <p:to>
                                        <p:strVal val="visible"/>
                                      </p:to>
                                    </p:set>
                                  </p:childTnLst>
                                </p:cTn>
                              </p:par>
                              <p:par>
                                <p:cTn id="24" presetID="1" presetClass="entr" presetSubtype="0" fill="hold" grpId="0" nodeType="withEffect">
                                  <p:stCondLst>
                                    <p:cond delay="0"/>
                                  </p:stCondLst>
                                  <p:childTnLst>
                                    <p:set>
                                      <p:cBhvr>
                                        <p:cTn id="25" dur="1" fill="hold">
                                          <p:stCondLst>
                                            <p:cond delay="0"/>
                                          </p:stCondLst>
                                        </p:cTn>
                                        <p:tgtEl>
                                          <p:spTgt spid="24"/>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53" presetClass="entr" presetSubtype="16" fill="hold" grpId="0" nodeType="clickEffect">
                                  <p:stCondLst>
                                    <p:cond delay="0"/>
                                  </p:stCondLst>
                                  <p:childTnLst>
                                    <p:set>
                                      <p:cBhvr>
                                        <p:cTn id="29" dur="1" fill="hold">
                                          <p:stCondLst>
                                            <p:cond delay="0"/>
                                          </p:stCondLst>
                                        </p:cTn>
                                        <p:tgtEl>
                                          <p:spTgt spid="3"/>
                                        </p:tgtEl>
                                        <p:attrNameLst>
                                          <p:attrName>style.visibility</p:attrName>
                                        </p:attrNameLst>
                                      </p:cBhvr>
                                      <p:to>
                                        <p:strVal val="visible"/>
                                      </p:to>
                                    </p:set>
                                    <p:anim calcmode="lin" valueType="num">
                                      <p:cBhvr>
                                        <p:cTn id="30" dur="500" fill="hold"/>
                                        <p:tgtEl>
                                          <p:spTgt spid="3"/>
                                        </p:tgtEl>
                                        <p:attrNameLst>
                                          <p:attrName>ppt_w</p:attrName>
                                        </p:attrNameLst>
                                      </p:cBhvr>
                                      <p:tavLst>
                                        <p:tav tm="0">
                                          <p:val>
                                            <p:fltVal val="0"/>
                                          </p:val>
                                        </p:tav>
                                        <p:tav tm="100000">
                                          <p:val>
                                            <p:strVal val="#ppt_w"/>
                                          </p:val>
                                        </p:tav>
                                      </p:tavLst>
                                    </p:anim>
                                    <p:anim calcmode="lin" valueType="num">
                                      <p:cBhvr>
                                        <p:cTn id="31" dur="500" fill="hold"/>
                                        <p:tgtEl>
                                          <p:spTgt spid="3"/>
                                        </p:tgtEl>
                                        <p:attrNameLst>
                                          <p:attrName>ppt_h</p:attrName>
                                        </p:attrNameLst>
                                      </p:cBhvr>
                                      <p:tavLst>
                                        <p:tav tm="0">
                                          <p:val>
                                            <p:fltVal val="0"/>
                                          </p:val>
                                        </p:tav>
                                        <p:tav tm="100000">
                                          <p:val>
                                            <p:strVal val="#ppt_h"/>
                                          </p:val>
                                        </p:tav>
                                      </p:tavLst>
                                    </p:anim>
                                    <p:animEffect transition="in" filter="fade">
                                      <p:cBhvr>
                                        <p:cTn id="32" dur="500"/>
                                        <p:tgtEl>
                                          <p:spTgt spid="3"/>
                                        </p:tgtEl>
                                      </p:cBhvr>
                                    </p:animEffec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4"/>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5"/>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6" presetClass="entr" presetSubtype="16" fill="hold" grpId="0" nodeType="clickEffect">
                                  <p:stCondLst>
                                    <p:cond delay="0"/>
                                  </p:stCondLst>
                                  <p:childTnLst>
                                    <p:set>
                                      <p:cBhvr>
                                        <p:cTn id="58" dur="1" fill="hold">
                                          <p:stCondLst>
                                            <p:cond delay="0"/>
                                          </p:stCondLst>
                                        </p:cTn>
                                        <p:tgtEl>
                                          <p:spTgt spid="22542"/>
                                        </p:tgtEl>
                                        <p:attrNameLst>
                                          <p:attrName>style.visibility</p:attrName>
                                        </p:attrNameLst>
                                      </p:cBhvr>
                                      <p:to>
                                        <p:strVal val="visible"/>
                                      </p:to>
                                    </p:set>
                                    <p:animEffect transition="in" filter="circle(in)">
                                      <p:cBhvr>
                                        <p:cTn id="59" dur="2000"/>
                                        <p:tgtEl>
                                          <p:spTgt spid="22542"/>
                                        </p:tgtEl>
                                      </p:cBhvr>
                                    </p:animEffect>
                                  </p:childTnLst>
                                </p:cTn>
                              </p:par>
                              <p:par>
                                <p:cTn id="60" presetID="6" presetClass="entr" presetSubtype="16" fill="hold" grpId="0" nodeType="withEffect">
                                  <p:stCondLst>
                                    <p:cond delay="0"/>
                                  </p:stCondLst>
                                  <p:childTnLst>
                                    <p:set>
                                      <p:cBhvr>
                                        <p:cTn id="61" dur="1" fill="hold">
                                          <p:stCondLst>
                                            <p:cond delay="0"/>
                                          </p:stCondLst>
                                        </p:cTn>
                                        <p:tgtEl>
                                          <p:spTgt spid="16"/>
                                        </p:tgtEl>
                                        <p:attrNameLst>
                                          <p:attrName>style.visibility</p:attrName>
                                        </p:attrNameLst>
                                      </p:cBhvr>
                                      <p:to>
                                        <p:strVal val="visible"/>
                                      </p:to>
                                    </p:set>
                                    <p:animEffect transition="in" filter="circle(in)">
                                      <p:cBhvr>
                                        <p:cTn id="62" dur="2000"/>
                                        <p:tgtEl>
                                          <p:spTgt spid="16"/>
                                        </p:tgtEl>
                                      </p:cBhvr>
                                    </p:animEffect>
                                  </p:childTnLst>
                                </p:cTn>
                              </p:par>
                            </p:childTnLst>
                          </p:cTn>
                        </p:par>
                      </p:childTnLst>
                    </p:cTn>
                  </p:par>
                  <p:par>
                    <p:cTn id="63" fill="hold">
                      <p:stCondLst>
                        <p:cond delay="indefinite"/>
                      </p:stCondLst>
                      <p:childTnLst>
                        <p:par>
                          <p:cTn id="64" fill="hold">
                            <p:stCondLst>
                              <p:cond delay="0"/>
                            </p:stCondLst>
                            <p:childTnLst>
                              <p:par>
                                <p:cTn id="65" presetID="6" presetClass="entr" presetSubtype="16" fill="hold" nodeType="clickEffect">
                                  <p:stCondLst>
                                    <p:cond delay="0"/>
                                  </p:stCondLst>
                                  <p:childTnLst>
                                    <p:set>
                                      <p:cBhvr>
                                        <p:cTn id="66" dur="1" fill="hold">
                                          <p:stCondLst>
                                            <p:cond delay="0"/>
                                          </p:stCondLst>
                                        </p:cTn>
                                        <p:tgtEl>
                                          <p:spTgt spid="15"/>
                                        </p:tgtEl>
                                        <p:attrNameLst>
                                          <p:attrName>style.visibility</p:attrName>
                                        </p:attrNameLst>
                                      </p:cBhvr>
                                      <p:to>
                                        <p:strVal val="visible"/>
                                      </p:to>
                                    </p:set>
                                    <p:animEffect transition="in" filter="circle(in)">
                                      <p:cBhvr>
                                        <p:cTn id="67" dur="2000"/>
                                        <p:tgtEl>
                                          <p:spTgt spid="15"/>
                                        </p:tgtEl>
                                      </p:cBhvr>
                                    </p:animEffect>
                                  </p:childTnLst>
                                </p:cTn>
                              </p:par>
                            </p:childTnLst>
                          </p:cTn>
                        </p:par>
                      </p:childTnLst>
                    </p:cTn>
                  </p:par>
                  <p:par>
                    <p:cTn id="68" fill="hold">
                      <p:stCondLst>
                        <p:cond delay="indefinite"/>
                      </p:stCondLst>
                      <p:childTnLst>
                        <p:par>
                          <p:cTn id="69" fill="hold">
                            <p:stCondLst>
                              <p:cond delay="0"/>
                            </p:stCondLst>
                            <p:childTnLst>
                              <p:par>
                                <p:cTn id="70" presetID="6" presetClass="entr" presetSubtype="16" fill="hold" grpId="0" nodeType="clickEffect">
                                  <p:stCondLst>
                                    <p:cond delay="0"/>
                                  </p:stCondLst>
                                  <p:childTnLst>
                                    <p:set>
                                      <p:cBhvr>
                                        <p:cTn id="71" dur="1" fill="hold">
                                          <p:stCondLst>
                                            <p:cond delay="0"/>
                                          </p:stCondLst>
                                        </p:cTn>
                                        <p:tgtEl>
                                          <p:spTgt spid="6"/>
                                        </p:tgtEl>
                                        <p:attrNameLst>
                                          <p:attrName>style.visibility</p:attrName>
                                        </p:attrNameLst>
                                      </p:cBhvr>
                                      <p:to>
                                        <p:strVal val="visible"/>
                                      </p:to>
                                    </p:set>
                                    <p:animEffect transition="in" filter="circle(in)">
                                      <p:cBhvr>
                                        <p:cTn id="72" dur="2000"/>
                                        <p:tgtEl>
                                          <p:spTgt spid="6"/>
                                        </p:tgtEl>
                                      </p:cBhvr>
                                    </p:animEffect>
                                  </p:childTnLst>
                                </p:cTn>
                              </p:par>
                            </p:childTnLst>
                          </p:cTn>
                        </p:par>
                      </p:childTnLst>
                    </p:cTn>
                  </p:par>
                  <p:par>
                    <p:cTn id="73" fill="hold">
                      <p:stCondLst>
                        <p:cond delay="indefinite"/>
                      </p:stCondLst>
                      <p:childTnLst>
                        <p:par>
                          <p:cTn id="74" fill="hold">
                            <p:stCondLst>
                              <p:cond delay="0"/>
                            </p:stCondLst>
                            <p:childTnLst>
                              <p:par>
                                <p:cTn id="75" presetID="53" presetClass="entr" presetSubtype="16" fill="hold" grpId="0" nodeType="clickEffect">
                                  <p:stCondLst>
                                    <p:cond delay="0"/>
                                  </p:stCondLst>
                                  <p:childTnLst>
                                    <p:set>
                                      <p:cBhvr>
                                        <p:cTn id="76" dur="1" fill="hold">
                                          <p:stCondLst>
                                            <p:cond delay="0"/>
                                          </p:stCondLst>
                                        </p:cTn>
                                        <p:tgtEl>
                                          <p:spTgt spid="22539"/>
                                        </p:tgtEl>
                                        <p:attrNameLst>
                                          <p:attrName>style.visibility</p:attrName>
                                        </p:attrNameLst>
                                      </p:cBhvr>
                                      <p:to>
                                        <p:strVal val="visible"/>
                                      </p:to>
                                    </p:set>
                                    <p:anim calcmode="lin" valueType="num">
                                      <p:cBhvr>
                                        <p:cTn id="77" dur="500" fill="hold"/>
                                        <p:tgtEl>
                                          <p:spTgt spid="22539"/>
                                        </p:tgtEl>
                                        <p:attrNameLst>
                                          <p:attrName>ppt_w</p:attrName>
                                        </p:attrNameLst>
                                      </p:cBhvr>
                                      <p:tavLst>
                                        <p:tav tm="0">
                                          <p:val>
                                            <p:fltVal val="0"/>
                                          </p:val>
                                        </p:tav>
                                        <p:tav tm="100000">
                                          <p:val>
                                            <p:strVal val="#ppt_w"/>
                                          </p:val>
                                        </p:tav>
                                      </p:tavLst>
                                    </p:anim>
                                    <p:anim calcmode="lin" valueType="num">
                                      <p:cBhvr>
                                        <p:cTn id="78" dur="500" fill="hold"/>
                                        <p:tgtEl>
                                          <p:spTgt spid="22539"/>
                                        </p:tgtEl>
                                        <p:attrNameLst>
                                          <p:attrName>ppt_h</p:attrName>
                                        </p:attrNameLst>
                                      </p:cBhvr>
                                      <p:tavLst>
                                        <p:tav tm="0">
                                          <p:val>
                                            <p:fltVal val="0"/>
                                          </p:val>
                                        </p:tav>
                                        <p:tav tm="100000">
                                          <p:val>
                                            <p:strVal val="#ppt_h"/>
                                          </p:val>
                                        </p:tav>
                                      </p:tavLst>
                                    </p:anim>
                                    <p:animEffect transition="in" filter="fade">
                                      <p:cBhvr>
                                        <p:cTn id="79" dur="500"/>
                                        <p:tgtEl>
                                          <p:spTgt spid="225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9" grpId="0" animBg="1"/>
      <p:bldP spid="19" grpId="0" animBg="1"/>
      <p:bldP spid="4" grpId="0" animBg="1"/>
      <p:bldP spid="20" grpId="0" animBg="1"/>
      <p:bldP spid="5" grpId="0" animBg="1"/>
      <p:bldP spid="6" grpId="0" animBg="1"/>
      <p:bldP spid="16" grpId="0" animBg="1"/>
      <p:bldP spid="18" grpId="0" animBg="1"/>
      <p:bldP spid="2" grpId="0" animBg="1"/>
      <p:bldP spid="22" grpId="0" animBg="1"/>
      <p:bldP spid="3" grpId="0" animBg="1"/>
      <p:bldP spid="24" grpId="0" animBg="1"/>
      <p:bldP spid="22542" grpId="0" animBg="1"/>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5" name="Content Placeholder 2"/>
          <p:cNvSpPr>
            <a:spLocks noGrp="1"/>
          </p:cNvSpPr>
          <p:nvPr>
            <p:ph idx="1"/>
          </p:nvPr>
        </p:nvSpPr>
        <p:spPr>
          <a:xfrm>
            <a:off x="179512" y="980728"/>
            <a:ext cx="4320416" cy="4752528"/>
          </a:xfrm>
        </p:spPr>
        <p:txBody>
          <a:bodyPr>
            <a:normAutofit/>
          </a:bodyPr>
          <a:lstStyle/>
          <a:p>
            <a:pPr marL="514350" indent="-514350">
              <a:buClr>
                <a:srgbClr val="007DC3"/>
              </a:buClr>
              <a:buFont typeface="+mj-lt"/>
              <a:buAutoNum type="arabicPeriod"/>
            </a:pPr>
            <a:r>
              <a:rPr lang="en-GB" altLang="en-US" sz="2800" dirty="0">
                <a:solidFill>
                  <a:srgbClr val="007DC3"/>
                </a:solidFill>
              </a:rPr>
              <a:t>Networking</a:t>
            </a:r>
            <a:r>
              <a:rPr lang="en-GB" altLang="en-US" sz="2800" dirty="0">
                <a:solidFill>
                  <a:schemeClr val="bg1">
                    <a:lumMod val="50000"/>
                  </a:schemeClr>
                </a:solidFill>
              </a:rPr>
              <a:t> - finding and testing ideas</a:t>
            </a:r>
          </a:p>
          <a:p>
            <a:pPr marL="514350" indent="-514350">
              <a:buClr>
                <a:srgbClr val="007DC3"/>
              </a:buClr>
              <a:buFont typeface="+mj-lt"/>
              <a:buAutoNum type="arabicPeriod"/>
            </a:pPr>
            <a:r>
              <a:rPr lang="en-GB" altLang="en-US" sz="2800" dirty="0">
                <a:solidFill>
                  <a:srgbClr val="007DC3"/>
                </a:solidFill>
              </a:rPr>
              <a:t>Observing</a:t>
            </a:r>
            <a:r>
              <a:rPr lang="en-GB" altLang="en-US" sz="2800" dirty="0"/>
              <a:t> </a:t>
            </a:r>
            <a:r>
              <a:rPr lang="en-GB" altLang="en-US" sz="2800" dirty="0">
                <a:solidFill>
                  <a:schemeClr val="bg1">
                    <a:lumMod val="50000"/>
                  </a:schemeClr>
                </a:solidFill>
              </a:rPr>
              <a:t>-particularly potential customers</a:t>
            </a:r>
          </a:p>
          <a:p>
            <a:pPr marL="514350" indent="-514350">
              <a:buClr>
                <a:srgbClr val="007DC3"/>
              </a:buClr>
              <a:buFont typeface="+mj-lt"/>
              <a:buAutoNum type="arabicPeriod"/>
            </a:pPr>
            <a:r>
              <a:rPr lang="en-GB" altLang="en-US" sz="2800" dirty="0">
                <a:solidFill>
                  <a:srgbClr val="007DC3"/>
                </a:solidFill>
              </a:rPr>
              <a:t>Questioning</a:t>
            </a:r>
            <a:r>
              <a:rPr lang="en-GB" altLang="en-US" sz="2800" dirty="0"/>
              <a:t> </a:t>
            </a:r>
            <a:r>
              <a:rPr lang="en-GB" altLang="en-US" sz="2800" dirty="0">
                <a:solidFill>
                  <a:schemeClr val="bg1">
                    <a:lumMod val="50000"/>
                  </a:schemeClr>
                </a:solidFill>
              </a:rPr>
              <a:t>common wisdom – asking ‘why?’ and ‘why not?’</a:t>
            </a:r>
          </a:p>
          <a:p>
            <a:pPr marL="514350" indent="-514350">
              <a:buClr>
                <a:srgbClr val="007DC3"/>
              </a:buClr>
              <a:buFont typeface="+mj-lt"/>
              <a:buAutoNum type="arabicPeriod"/>
            </a:pPr>
            <a:r>
              <a:rPr lang="en-GB" altLang="en-US" sz="2800" dirty="0">
                <a:solidFill>
                  <a:srgbClr val="007DC3"/>
                </a:solidFill>
              </a:rPr>
              <a:t>Experimenting</a:t>
            </a:r>
            <a:r>
              <a:rPr lang="en-GB" altLang="en-US" sz="2800" dirty="0"/>
              <a:t> </a:t>
            </a:r>
            <a:r>
              <a:rPr lang="en-GB" altLang="en-US" sz="2800" dirty="0">
                <a:solidFill>
                  <a:schemeClr val="bg1">
                    <a:lumMod val="50000"/>
                  </a:schemeClr>
                </a:solidFill>
              </a:rPr>
              <a:t>- trying things out</a:t>
            </a:r>
          </a:p>
        </p:txBody>
      </p:sp>
      <p:sp>
        <p:nvSpPr>
          <p:cNvPr id="29700" name="TextBox 2"/>
          <p:cNvSpPr txBox="1">
            <a:spLocks noChangeArrowheads="1"/>
          </p:cNvSpPr>
          <p:nvPr/>
        </p:nvSpPr>
        <p:spPr bwMode="auto">
          <a:xfrm>
            <a:off x="6110590" y="5334305"/>
            <a:ext cx="2376264"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r>
              <a:rPr lang="en-GB" altLang="en-US" sz="1400" b="1" dirty="0">
                <a:solidFill>
                  <a:schemeClr val="tx1">
                    <a:lumMod val="50000"/>
                    <a:lumOff val="50000"/>
                  </a:schemeClr>
                </a:solidFill>
              </a:rPr>
              <a:t>See Dyer </a:t>
            </a:r>
            <a:r>
              <a:rPr lang="en-GB" altLang="en-US" sz="1400" b="1" i="1" dirty="0">
                <a:solidFill>
                  <a:schemeClr val="tx1">
                    <a:lumMod val="50000"/>
                    <a:lumOff val="50000"/>
                  </a:schemeClr>
                </a:solidFill>
              </a:rPr>
              <a:t>et al</a:t>
            </a:r>
            <a:r>
              <a:rPr lang="en-GB" altLang="en-US" sz="1400" b="1" dirty="0">
                <a:solidFill>
                  <a:schemeClr val="tx1">
                    <a:lumMod val="50000"/>
                    <a:lumOff val="50000"/>
                  </a:schemeClr>
                </a:solidFill>
              </a:rPr>
              <a:t>., 2009</a:t>
            </a:r>
          </a:p>
        </p:txBody>
      </p:sp>
      <p:sp>
        <p:nvSpPr>
          <p:cNvPr id="6" name="Title 2"/>
          <p:cNvSpPr txBox="1">
            <a:spLocks/>
          </p:cNvSpPr>
          <p:nvPr/>
        </p:nvSpPr>
        <p:spPr>
          <a:xfrm>
            <a:off x="457200" y="54137"/>
            <a:ext cx="8229600" cy="837167"/>
          </a:xfrm>
          <a:prstGeom prst="rect">
            <a:avLst/>
          </a:prstGeom>
          <a:solidFill>
            <a:schemeClr val="tx2"/>
          </a:solidFill>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600" b="0" dirty="0">
                <a:solidFill>
                  <a:schemeClr val="bg1"/>
                </a:solidFill>
                <a:effectLst/>
              </a:rPr>
              <a:t>Discovery skills - 1</a:t>
            </a:r>
          </a:p>
        </p:txBody>
      </p:sp>
      <p:pic>
        <p:nvPicPr>
          <p:cNvPr id="5" name="Picture 2" descr="C:\Users\pburns\AppData\Local\Microsoft\Windows\Temporary Internet Files\Content.IE5\9MWAM7LW\MC900433865[1].png">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7552" y="6165352"/>
            <a:ext cx="432000" cy="432000"/>
          </a:xfrm>
          <a:prstGeom prst="rect">
            <a:avLst/>
          </a:prstGeom>
          <a:noFill/>
          <a:effectLst>
            <a:softEdge rad="12700"/>
          </a:effectLst>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35496" y="6597352"/>
            <a:ext cx="2160240" cy="276999"/>
          </a:xfrm>
          <a:prstGeom prst="rect">
            <a:avLst/>
          </a:prstGeom>
          <a:noFill/>
        </p:spPr>
        <p:txBody>
          <a:bodyPr wrap="square" rtlCol="0">
            <a:spAutoFit/>
          </a:bodyPr>
          <a:lstStyle/>
          <a:p>
            <a:r>
              <a:rPr lang="en-GB" sz="1200" b="1" dirty="0">
                <a:solidFill>
                  <a:schemeClr val="bg1">
                    <a:lumMod val="50000"/>
                  </a:schemeClr>
                </a:solidFill>
              </a:rPr>
              <a:t>Jeff Dyer HBR interview</a:t>
            </a:r>
          </a:p>
        </p:txBody>
      </p:sp>
      <p:sp>
        <p:nvSpPr>
          <p:cNvPr id="3" name="TextBox 2"/>
          <p:cNvSpPr txBox="1"/>
          <p:nvPr/>
        </p:nvSpPr>
        <p:spPr>
          <a:xfrm>
            <a:off x="4580032" y="2204864"/>
            <a:ext cx="2800280" cy="1815882"/>
          </a:xfrm>
          <a:prstGeom prst="rect">
            <a:avLst/>
          </a:prstGeom>
          <a:noFill/>
        </p:spPr>
        <p:txBody>
          <a:bodyPr wrap="square" rtlCol="0">
            <a:spAutoFit/>
          </a:bodyPr>
          <a:lstStyle/>
          <a:p>
            <a:pPr marL="514350" indent="-514350">
              <a:buClr>
                <a:srgbClr val="007DC3"/>
              </a:buClr>
              <a:buFont typeface="+mj-lt"/>
              <a:buAutoNum type="arabicPeriod" startAt="5"/>
            </a:pPr>
            <a:r>
              <a:rPr lang="en-GB" altLang="en-US" sz="2800" dirty="0">
                <a:solidFill>
                  <a:srgbClr val="007DC3"/>
                </a:solidFill>
              </a:rPr>
              <a:t>Connecting - </a:t>
            </a:r>
            <a:r>
              <a:rPr lang="en-GB" altLang="en-US" sz="2800" dirty="0">
                <a:solidFill>
                  <a:schemeClr val="bg1">
                    <a:lumMod val="50000"/>
                  </a:schemeClr>
                </a:solidFill>
              </a:rPr>
              <a:t>seemingly unrelated things -</a:t>
            </a:r>
            <a:endParaRPr lang="en-GB" altLang="en-US" sz="2800" dirty="0">
              <a:solidFill>
                <a:srgbClr val="007DC3"/>
              </a:solidFill>
            </a:endParaRPr>
          </a:p>
        </p:txBody>
      </p:sp>
      <p:sp>
        <p:nvSpPr>
          <p:cNvPr id="4" name="Right Brace 3"/>
          <p:cNvSpPr/>
          <p:nvPr/>
        </p:nvSpPr>
        <p:spPr>
          <a:xfrm>
            <a:off x="4274322" y="980728"/>
            <a:ext cx="648072" cy="4680520"/>
          </a:xfrm>
          <a:prstGeom prst="rightBrace">
            <a:avLst/>
          </a:prstGeom>
          <a:ln>
            <a:solidFill>
              <a:srgbClr val="007DC3"/>
            </a:solidFill>
          </a:ln>
        </p:spPr>
        <p:style>
          <a:lnRef idx="3">
            <a:schemeClr val="accent5"/>
          </a:lnRef>
          <a:fillRef idx="0">
            <a:schemeClr val="accent5"/>
          </a:fillRef>
          <a:effectRef idx="2">
            <a:schemeClr val="accent5"/>
          </a:effectRef>
          <a:fontRef idx="minor">
            <a:schemeClr val="tx1"/>
          </a:fontRef>
        </p:style>
        <p:txBody>
          <a:bodyPr rtlCol="0" anchor="ctr"/>
          <a:lstStyle/>
          <a:p>
            <a:pPr algn="ctr"/>
            <a:endParaRPr lang="en-GB" dirty="0">
              <a:ln>
                <a:solidFill>
                  <a:schemeClr val="tx2"/>
                </a:solidFill>
              </a:ln>
              <a:solidFill>
                <a:schemeClr val="tx2"/>
              </a:solidFill>
            </a:endParaRPr>
          </a:p>
        </p:txBody>
      </p:sp>
      <p:sp>
        <p:nvSpPr>
          <p:cNvPr id="9" name="TextBox 8"/>
          <p:cNvSpPr txBox="1"/>
          <p:nvPr/>
        </p:nvSpPr>
        <p:spPr>
          <a:xfrm rot="5400000">
            <a:off x="6542637" y="3046313"/>
            <a:ext cx="3888433" cy="707886"/>
          </a:xfrm>
          <a:prstGeom prst="rect">
            <a:avLst/>
          </a:prstGeom>
          <a:noFill/>
        </p:spPr>
        <p:txBody>
          <a:bodyPr wrap="square" rtlCol="0">
            <a:spAutoFit/>
          </a:bodyPr>
          <a:lstStyle/>
          <a:p>
            <a:pPr>
              <a:buClr>
                <a:schemeClr val="tx2"/>
              </a:buClr>
            </a:pPr>
            <a:r>
              <a:rPr lang="en-GB" altLang="en-US" sz="4000" b="1" cap="all" dirty="0">
                <a:solidFill>
                  <a:srgbClr val="007DC3"/>
                </a:solidFill>
              </a:rPr>
              <a:t>Innovation</a:t>
            </a:r>
          </a:p>
        </p:txBody>
      </p:sp>
      <p:sp>
        <p:nvSpPr>
          <p:cNvPr id="10" name="Right Brace 9"/>
          <p:cNvSpPr/>
          <p:nvPr/>
        </p:nvSpPr>
        <p:spPr>
          <a:xfrm>
            <a:off x="7092280" y="2276872"/>
            <a:ext cx="648072" cy="2246769"/>
          </a:xfrm>
          <a:prstGeom prst="rightBrace">
            <a:avLst/>
          </a:prstGeom>
          <a:ln>
            <a:solidFill>
              <a:srgbClr val="007DC3"/>
            </a:solidFill>
          </a:ln>
        </p:spPr>
        <p:style>
          <a:lnRef idx="3">
            <a:schemeClr val="accent5"/>
          </a:lnRef>
          <a:fillRef idx="0">
            <a:schemeClr val="accent5"/>
          </a:fillRef>
          <a:effectRef idx="2">
            <a:schemeClr val="accent5"/>
          </a:effectRef>
          <a:fontRef idx="minor">
            <a:schemeClr val="tx1"/>
          </a:fontRef>
        </p:style>
        <p:txBody>
          <a:bodyPr rtlCol="0" anchor="ctr"/>
          <a:lstStyle/>
          <a:p>
            <a:pPr algn="ctr"/>
            <a:endParaRPr lang="en-GB" dirty="0">
              <a:ln>
                <a:solidFill>
                  <a:schemeClr val="tx2"/>
                </a:solidFill>
              </a:ln>
              <a:solidFill>
                <a:schemeClr val="tx2"/>
              </a:solidFill>
            </a:endParaRPr>
          </a:p>
        </p:txBody>
      </p:sp>
      <p:sp>
        <p:nvSpPr>
          <p:cNvPr id="7" name="TextBox 6"/>
          <p:cNvSpPr txBox="1"/>
          <p:nvPr/>
        </p:nvSpPr>
        <p:spPr>
          <a:xfrm>
            <a:off x="7812360" y="3121804"/>
            <a:ext cx="432048" cy="523220"/>
          </a:xfrm>
          <a:prstGeom prst="rect">
            <a:avLst/>
          </a:prstGeom>
          <a:noFill/>
        </p:spPr>
        <p:txBody>
          <a:bodyPr wrap="square" rtlCol="0">
            <a:spAutoFit/>
          </a:bodyPr>
          <a:lstStyle/>
          <a:p>
            <a:pPr algn="ctr"/>
            <a:r>
              <a:rPr lang="en-GB" sz="2800" b="1" dirty="0">
                <a:solidFill>
                  <a:srgbClr val="007DC3"/>
                </a:solidFill>
              </a:rPr>
              <a:t>=</a:t>
            </a:r>
          </a:p>
        </p:txBody>
      </p:sp>
    </p:spTree>
    <p:extLst>
      <p:ext uri="{BB962C8B-B14F-4D97-AF65-F5344CB8AC3E}">
        <p14:creationId xmlns:p14="http://schemas.microsoft.com/office/powerpoint/2010/main" val="3348450434"/>
      </p:ext>
    </p:extLst>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animEffect transition="in" filter="circle(in)">
                                      <p:cBhvr>
                                        <p:cTn id="7" dur="2000"/>
                                        <p:tgtEl>
                                          <p:spTgt spid="2867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28675">
                                            <p:txEl>
                                              <p:pRg st="1" end="1"/>
                                            </p:txEl>
                                          </p:spTgt>
                                        </p:tgtEl>
                                        <p:attrNameLst>
                                          <p:attrName>style.visibility</p:attrName>
                                        </p:attrNameLst>
                                      </p:cBhvr>
                                      <p:to>
                                        <p:strVal val="visible"/>
                                      </p:to>
                                    </p:set>
                                    <p:animEffect transition="in" filter="circle(in)">
                                      <p:cBhvr>
                                        <p:cTn id="12" dur="2000"/>
                                        <p:tgtEl>
                                          <p:spTgt spid="2867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28675">
                                            <p:txEl>
                                              <p:pRg st="2" end="2"/>
                                            </p:txEl>
                                          </p:spTgt>
                                        </p:tgtEl>
                                        <p:attrNameLst>
                                          <p:attrName>style.visibility</p:attrName>
                                        </p:attrNameLst>
                                      </p:cBhvr>
                                      <p:to>
                                        <p:strVal val="visible"/>
                                      </p:to>
                                    </p:set>
                                    <p:animEffect transition="in" filter="circle(in)">
                                      <p:cBhvr>
                                        <p:cTn id="17" dur="2000"/>
                                        <p:tgtEl>
                                          <p:spTgt spid="2867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nodeType="clickEffect">
                                  <p:stCondLst>
                                    <p:cond delay="0"/>
                                  </p:stCondLst>
                                  <p:childTnLst>
                                    <p:set>
                                      <p:cBhvr>
                                        <p:cTn id="21" dur="1" fill="hold">
                                          <p:stCondLst>
                                            <p:cond delay="0"/>
                                          </p:stCondLst>
                                        </p:cTn>
                                        <p:tgtEl>
                                          <p:spTgt spid="28675">
                                            <p:txEl>
                                              <p:pRg st="3" end="3"/>
                                            </p:txEl>
                                          </p:spTgt>
                                        </p:tgtEl>
                                        <p:attrNameLst>
                                          <p:attrName>style.visibility</p:attrName>
                                        </p:attrNameLst>
                                      </p:cBhvr>
                                      <p:to>
                                        <p:strVal val="visible"/>
                                      </p:to>
                                    </p:set>
                                    <p:animEffect transition="in" filter="circle(in)">
                                      <p:cBhvr>
                                        <p:cTn id="22" dur="2000"/>
                                        <p:tgtEl>
                                          <p:spTgt spid="2867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6"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wipe(down)">
                                      <p:cBhvr>
                                        <p:cTn id="27" dur="580">
                                          <p:stCondLst>
                                            <p:cond delay="0"/>
                                          </p:stCondLst>
                                        </p:cTn>
                                        <p:tgtEl>
                                          <p:spTgt spid="4"/>
                                        </p:tgtEl>
                                      </p:cBhvr>
                                    </p:animEffect>
                                    <p:anim calcmode="lin" valueType="num">
                                      <p:cBhvr>
                                        <p:cTn id="2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2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3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3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3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33" dur="26">
                                          <p:stCondLst>
                                            <p:cond delay="650"/>
                                          </p:stCondLst>
                                        </p:cTn>
                                        <p:tgtEl>
                                          <p:spTgt spid="4"/>
                                        </p:tgtEl>
                                      </p:cBhvr>
                                      <p:to x="100000" y="60000"/>
                                    </p:animScale>
                                    <p:animScale>
                                      <p:cBhvr>
                                        <p:cTn id="34" dur="166" decel="50000">
                                          <p:stCondLst>
                                            <p:cond delay="676"/>
                                          </p:stCondLst>
                                        </p:cTn>
                                        <p:tgtEl>
                                          <p:spTgt spid="4"/>
                                        </p:tgtEl>
                                      </p:cBhvr>
                                      <p:to x="100000" y="100000"/>
                                    </p:animScale>
                                    <p:animScale>
                                      <p:cBhvr>
                                        <p:cTn id="35" dur="26">
                                          <p:stCondLst>
                                            <p:cond delay="1312"/>
                                          </p:stCondLst>
                                        </p:cTn>
                                        <p:tgtEl>
                                          <p:spTgt spid="4"/>
                                        </p:tgtEl>
                                      </p:cBhvr>
                                      <p:to x="100000" y="80000"/>
                                    </p:animScale>
                                    <p:animScale>
                                      <p:cBhvr>
                                        <p:cTn id="36" dur="166" decel="50000">
                                          <p:stCondLst>
                                            <p:cond delay="1338"/>
                                          </p:stCondLst>
                                        </p:cTn>
                                        <p:tgtEl>
                                          <p:spTgt spid="4"/>
                                        </p:tgtEl>
                                      </p:cBhvr>
                                      <p:to x="100000" y="100000"/>
                                    </p:animScale>
                                    <p:animScale>
                                      <p:cBhvr>
                                        <p:cTn id="37" dur="26">
                                          <p:stCondLst>
                                            <p:cond delay="1642"/>
                                          </p:stCondLst>
                                        </p:cTn>
                                        <p:tgtEl>
                                          <p:spTgt spid="4"/>
                                        </p:tgtEl>
                                      </p:cBhvr>
                                      <p:to x="100000" y="90000"/>
                                    </p:animScale>
                                    <p:animScale>
                                      <p:cBhvr>
                                        <p:cTn id="38" dur="166" decel="50000">
                                          <p:stCondLst>
                                            <p:cond delay="1668"/>
                                          </p:stCondLst>
                                        </p:cTn>
                                        <p:tgtEl>
                                          <p:spTgt spid="4"/>
                                        </p:tgtEl>
                                      </p:cBhvr>
                                      <p:to x="100000" y="100000"/>
                                    </p:animScale>
                                    <p:animScale>
                                      <p:cBhvr>
                                        <p:cTn id="39" dur="26">
                                          <p:stCondLst>
                                            <p:cond delay="1808"/>
                                          </p:stCondLst>
                                        </p:cTn>
                                        <p:tgtEl>
                                          <p:spTgt spid="4"/>
                                        </p:tgtEl>
                                      </p:cBhvr>
                                      <p:to x="100000" y="95000"/>
                                    </p:animScale>
                                    <p:animScale>
                                      <p:cBhvr>
                                        <p:cTn id="40" dur="166" decel="50000">
                                          <p:stCondLst>
                                            <p:cond delay="1834"/>
                                          </p:stCondLst>
                                        </p:cTn>
                                        <p:tgtEl>
                                          <p:spTgt spid="4"/>
                                        </p:tgtEl>
                                      </p:cBhvr>
                                      <p:to x="100000" y="100000"/>
                                    </p:animScale>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6"/>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6" presetClass="entr" presetSubtype="16" fill="hold" nodeType="clickEffect">
                                  <p:stCondLst>
                                    <p:cond delay="0"/>
                                  </p:stCondLst>
                                  <p:childTnLst>
                                    <p:set>
                                      <p:cBhvr>
                                        <p:cTn id="48" dur="1" fill="hold">
                                          <p:stCondLst>
                                            <p:cond delay="0"/>
                                          </p:stCondLst>
                                        </p:cTn>
                                        <p:tgtEl>
                                          <p:spTgt spid="3">
                                            <p:txEl>
                                              <p:pRg st="0" end="0"/>
                                            </p:txEl>
                                          </p:spTgt>
                                        </p:tgtEl>
                                        <p:attrNameLst>
                                          <p:attrName>style.visibility</p:attrName>
                                        </p:attrNameLst>
                                      </p:cBhvr>
                                      <p:to>
                                        <p:strVal val="visible"/>
                                      </p:to>
                                    </p:set>
                                    <p:animEffect transition="in" filter="circle(in)">
                                      <p:cBhvr>
                                        <p:cTn id="49" dur="2000"/>
                                        <p:tgtEl>
                                          <p:spTgt spid="3">
                                            <p:txEl>
                                              <p:pRg st="0" end="0"/>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26" presetClass="entr" presetSubtype="0" fill="hold" grpId="0" nodeType="clickEffect">
                                  <p:stCondLst>
                                    <p:cond delay="0"/>
                                  </p:stCondLst>
                                  <p:childTnLst>
                                    <p:set>
                                      <p:cBhvr>
                                        <p:cTn id="53" dur="1" fill="hold">
                                          <p:stCondLst>
                                            <p:cond delay="0"/>
                                          </p:stCondLst>
                                        </p:cTn>
                                        <p:tgtEl>
                                          <p:spTgt spid="10"/>
                                        </p:tgtEl>
                                        <p:attrNameLst>
                                          <p:attrName>style.visibility</p:attrName>
                                        </p:attrNameLst>
                                      </p:cBhvr>
                                      <p:to>
                                        <p:strVal val="visible"/>
                                      </p:to>
                                    </p:set>
                                    <p:animEffect transition="in" filter="wipe(down)">
                                      <p:cBhvr>
                                        <p:cTn id="54" dur="580">
                                          <p:stCondLst>
                                            <p:cond delay="0"/>
                                          </p:stCondLst>
                                        </p:cTn>
                                        <p:tgtEl>
                                          <p:spTgt spid="10"/>
                                        </p:tgtEl>
                                      </p:cBhvr>
                                    </p:animEffect>
                                    <p:anim calcmode="lin" valueType="num">
                                      <p:cBhvr>
                                        <p:cTn id="55" dur="1822" tmFilter="0,0; 0.14,0.36; 0.43,0.73; 0.71,0.91; 1.0,1.0">
                                          <p:stCondLst>
                                            <p:cond delay="0"/>
                                          </p:stCondLst>
                                        </p:cTn>
                                        <p:tgtEl>
                                          <p:spTgt spid="10"/>
                                        </p:tgtEl>
                                        <p:attrNameLst>
                                          <p:attrName>ppt_x</p:attrName>
                                        </p:attrNameLst>
                                      </p:cBhvr>
                                      <p:tavLst>
                                        <p:tav tm="0">
                                          <p:val>
                                            <p:strVal val="#ppt_x-0.25"/>
                                          </p:val>
                                        </p:tav>
                                        <p:tav tm="100000">
                                          <p:val>
                                            <p:strVal val="#ppt_x"/>
                                          </p:val>
                                        </p:tav>
                                      </p:tavLst>
                                    </p:anim>
                                    <p:anim calcmode="lin" valueType="num">
                                      <p:cBhvr>
                                        <p:cTn id="56" dur="664" tmFilter="0.0,0.0; 0.25,0.07; 0.50,0.2; 0.75,0.467; 1.0,1.0">
                                          <p:stCondLst>
                                            <p:cond delay="0"/>
                                          </p:stCondLst>
                                        </p:cTn>
                                        <p:tgtEl>
                                          <p:spTgt spid="10"/>
                                        </p:tgtEl>
                                        <p:attrNameLst>
                                          <p:attrName>ppt_y</p:attrName>
                                        </p:attrNameLst>
                                      </p:cBhvr>
                                      <p:tavLst>
                                        <p:tav tm="0" fmla="#ppt_y-sin(pi*$)/3">
                                          <p:val>
                                            <p:fltVal val="0.5"/>
                                          </p:val>
                                        </p:tav>
                                        <p:tav tm="100000">
                                          <p:val>
                                            <p:fltVal val="1"/>
                                          </p:val>
                                        </p:tav>
                                      </p:tavLst>
                                    </p:anim>
                                    <p:anim calcmode="lin" valueType="num">
                                      <p:cBhvr>
                                        <p:cTn id="57" dur="664" tmFilter="0, 0; 0.125,0.2665; 0.25,0.4; 0.375,0.465; 0.5,0.5;  0.625,0.535; 0.75,0.6; 0.875,0.7335; 1,1">
                                          <p:stCondLst>
                                            <p:cond delay="664"/>
                                          </p:stCondLst>
                                        </p:cTn>
                                        <p:tgtEl>
                                          <p:spTgt spid="10"/>
                                        </p:tgtEl>
                                        <p:attrNameLst>
                                          <p:attrName>ppt_y</p:attrName>
                                        </p:attrNameLst>
                                      </p:cBhvr>
                                      <p:tavLst>
                                        <p:tav tm="0" fmla="#ppt_y-sin(pi*$)/9">
                                          <p:val>
                                            <p:fltVal val="0"/>
                                          </p:val>
                                        </p:tav>
                                        <p:tav tm="100000">
                                          <p:val>
                                            <p:fltVal val="1"/>
                                          </p:val>
                                        </p:tav>
                                      </p:tavLst>
                                    </p:anim>
                                    <p:anim calcmode="lin" valueType="num">
                                      <p:cBhvr>
                                        <p:cTn id="58" dur="332" tmFilter="0, 0; 0.125,0.2665; 0.25,0.4; 0.375,0.465; 0.5,0.5;  0.625,0.535; 0.75,0.6; 0.875,0.7335; 1,1">
                                          <p:stCondLst>
                                            <p:cond delay="1324"/>
                                          </p:stCondLst>
                                        </p:cTn>
                                        <p:tgtEl>
                                          <p:spTgt spid="10"/>
                                        </p:tgtEl>
                                        <p:attrNameLst>
                                          <p:attrName>ppt_y</p:attrName>
                                        </p:attrNameLst>
                                      </p:cBhvr>
                                      <p:tavLst>
                                        <p:tav tm="0" fmla="#ppt_y-sin(pi*$)/27">
                                          <p:val>
                                            <p:fltVal val="0"/>
                                          </p:val>
                                        </p:tav>
                                        <p:tav tm="100000">
                                          <p:val>
                                            <p:fltVal val="1"/>
                                          </p:val>
                                        </p:tav>
                                      </p:tavLst>
                                    </p:anim>
                                    <p:anim calcmode="lin" valueType="num">
                                      <p:cBhvr>
                                        <p:cTn id="59" dur="164" tmFilter="0, 0; 0.125,0.2665; 0.25,0.4; 0.375,0.465; 0.5,0.5;  0.625,0.535; 0.75,0.6; 0.875,0.7335; 1,1">
                                          <p:stCondLst>
                                            <p:cond delay="1656"/>
                                          </p:stCondLst>
                                        </p:cTn>
                                        <p:tgtEl>
                                          <p:spTgt spid="10"/>
                                        </p:tgtEl>
                                        <p:attrNameLst>
                                          <p:attrName>ppt_y</p:attrName>
                                        </p:attrNameLst>
                                      </p:cBhvr>
                                      <p:tavLst>
                                        <p:tav tm="0" fmla="#ppt_y-sin(pi*$)/81">
                                          <p:val>
                                            <p:fltVal val="0"/>
                                          </p:val>
                                        </p:tav>
                                        <p:tav tm="100000">
                                          <p:val>
                                            <p:fltVal val="1"/>
                                          </p:val>
                                        </p:tav>
                                      </p:tavLst>
                                    </p:anim>
                                    <p:animScale>
                                      <p:cBhvr>
                                        <p:cTn id="60" dur="26">
                                          <p:stCondLst>
                                            <p:cond delay="650"/>
                                          </p:stCondLst>
                                        </p:cTn>
                                        <p:tgtEl>
                                          <p:spTgt spid="10"/>
                                        </p:tgtEl>
                                      </p:cBhvr>
                                      <p:to x="100000" y="60000"/>
                                    </p:animScale>
                                    <p:animScale>
                                      <p:cBhvr>
                                        <p:cTn id="61" dur="166" decel="50000">
                                          <p:stCondLst>
                                            <p:cond delay="676"/>
                                          </p:stCondLst>
                                        </p:cTn>
                                        <p:tgtEl>
                                          <p:spTgt spid="10"/>
                                        </p:tgtEl>
                                      </p:cBhvr>
                                      <p:to x="100000" y="100000"/>
                                    </p:animScale>
                                    <p:animScale>
                                      <p:cBhvr>
                                        <p:cTn id="62" dur="26">
                                          <p:stCondLst>
                                            <p:cond delay="1312"/>
                                          </p:stCondLst>
                                        </p:cTn>
                                        <p:tgtEl>
                                          <p:spTgt spid="10"/>
                                        </p:tgtEl>
                                      </p:cBhvr>
                                      <p:to x="100000" y="80000"/>
                                    </p:animScale>
                                    <p:animScale>
                                      <p:cBhvr>
                                        <p:cTn id="63" dur="166" decel="50000">
                                          <p:stCondLst>
                                            <p:cond delay="1338"/>
                                          </p:stCondLst>
                                        </p:cTn>
                                        <p:tgtEl>
                                          <p:spTgt spid="10"/>
                                        </p:tgtEl>
                                      </p:cBhvr>
                                      <p:to x="100000" y="100000"/>
                                    </p:animScale>
                                    <p:animScale>
                                      <p:cBhvr>
                                        <p:cTn id="64" dur="26">
                                          <p:stCondLst>
                                            <p:cond delay="1642"/>
                                          </p:stCondLst>
                                        </p:cTn>
                                        <p:tgtEl>
                                          <p:spTgt spid="10"/>
                                        </p:tgtEl>
                                      </p:cBhvr>
                                      <p:to x="100000" y="90000"/>
                                    </p:animScale>
                                    <p:animScale>
                                      <p:cBhvr>
                                        <p:cTn id="65" dur="166" decel="50000">
                                          <p:stCondLst>
                                            <p:cond delay="1668"/>
                                          </p:stCondLst>
                                        </p:cTn>
                                        <p:tgtEl>
                                          <p:spTgt spid="10"/>
                                        </p:tgtEl>
                                      </p:cBhvr>
                                      <p:to x="100000" y="100000"/>
                                    </p:animScale>
                                    <p:animScale>
                                      <p:cBhvr>
                                        <p:cTn id="66" dur="26">
                                          <p:stCondLst>
                                            <p:cond delay="1808"/>
                                          </p:stCondLst>
                                        </p:cTn>
                                        <p:tgtEl>
                                          <p:spTgt spid="10"/>
                                        </p:tgtEl>
                                      </p:cBhvr>
                                      <p:to x="100000" y="95000"/>
                                    </p:animScale>
                                    <p:animScale>
                                      <p:cBhvr>
                                        <p:cTn id="67" dur="166" decel="50000">
                                          <p:stCondLst>
                                            <p:cond delay="1834"/>
                                          </p:stCondLst>
                                        </p:cTn>
                                        <p:tgtEl>
                                          <p:spTgt spid="10"/>
                                        </p:tgtEl>
                                      </p:cBhvr>
                                      <p:to x="100000" y="100000"/>
                                    </p:animScale>
                                  </p:childTnLst>
                                </p:cTn>
                              </p:par>
                              <p:par>
                                <p:cTn id="68" presetID="26" presetClass="entr" presetSubtype="0" fill="hold" grpId="0" nodeType="withEffect">
                                  <p:stCondLst>
                                    <p:cond delay="0"/>
                                  </p:stCondLst>
                                  <p:childTnLst>
                                    <p:set>
                                      <p:cBhvr>
                                        <p:cTn id="69" dur="1" fill="hold">
                                          <p:stCondLst>
                                            <p:cond delay="0"/>
                                          </p:stCondLst>
                                        </p:cTn>
                                        <p:tgtEl>
                                          <p:spTgt spid="7"/>
                                        </p:tgtEl>
                                        <p:attrNameLst>
                                          <p:attrName>style.visibility</p:attrName>
                                        </p:attrNameLst>
                                      </p:cBhvr>
                                      <p:to>
                                        <p:strVal val="visible"/>
                                      </p:to>
                                    </p:set>
                                    <p:animEffect transition="in" filter="wipe(down)">
                                      <p:cBhvr>
                                        <p:cTn id="70" dur="580">
                                          <p:stCondLst>
                                            <p:cond delay="0"/>
                                          </p:stCondLst>
                                        </p:cTn>
                                        <p:tgtEl>
                                          <p:spTgt spid="7"/>
                                        </p:tgtEl>
                                      </p:cBhvr>
                                    </p:animEffect>
                                    <p:anim calcmode="lin" valueType="num">
                                      <p:cBhvr>
                                        <p:cTn id="71" dur="1822"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72" dur="664"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73" dur="664" tmFilter="0, 0; 0.125,0.2665; 0.25,0.4; 0.375,0.465; 0.5,0.5;  0.625,0.535; 0.75,0.6; 0.875,0.7335; 1,1">
                                          <p:stCondLst>
                                            <p:cond delay="664"/>
                                          </p:stCondLst>
                                        </p:cTn>
                                        <p:tgtEl>
                                          <p:spTgt spid="7"/>
                                        </p:tgtEl>
                                        <p:attrNameLst>
                                          <p:attrName>ppt_y</p:attrName>
                                        </p:attrNameLst>
                                      </p:cBhvr>
                                      <p:tavLst>
                                        <p:tav tm="0" fmla="#ppt_y-sin(pi*$)/9">
                                          <p:val>
                                            <p:fltVal val="0"/>
                                          </p:val>
                                        </p:tav>
                                        <p:tav tm="100000">
                                          <p:val>
                                            <p:fltVal val="1"/>
                                          </p:val>
                                        </p:tav>
                                      </p:tavLst>
                                    </p:anim>
                                    <p:anim calcmode="lin" valueType="num">
                                      <p:cBhvr>
                                        <p:cTn id="74" dur="332" tmFilter="0, 0; 0.125,0.2665; 0.25,0.4; 0.375,0.465; 0.5,0.5;  0.625,0.535; 0.75,0.6; 0.875,0.7335; 1,1">
                                          <p:stCondLst>
                                            <p:cond delay="1324"/>
                                          </p:stCondLst>
                                        </p:cTn>
                                        <p:tgtEl>
                                          <p:spTgt spid="7"/>
                                        </p:tgtEl>
                                        <p:attrNameLst>
                                          <p:attrName>ppt_y</p:attrName>
                                        </p:attrNameLst>
                                      </p:cBhvr>
                                      <p:tavLst>
                                        <p:tav tm="0" fmla="#ppt_y-sin(pi*$)/27">
                                          <p:val>
                                            <p:fltVal val="0"/>
                                          </p:val>
                                        </p:tav>
                                        <p:tav tm="100000">
                                          <p:val>
                                            <p:fltVal val="1"/>
                                          </p:val>
                                        </p:tav>
                                      </p:tavLst>
                                    </p:anim>
                                    <p:anim calcmode="lin" valueType="num">
                                      <p:cBhvr>
                                        <p:cTn id="75" dur="164" tmFilter="0, 0; 0.125,0.2665; 0.25,0.4; 0.375,0.465; 0.5,0.5;  0.625,0.535; 0.75,0.6; 0.875,0.7335; 1,1">
                                          <p:stCondLst>
                                            <p:cond delay="1656"/>
                                          </p:stCondLst>
                                        </p:cTn>
                                        <p:tgtEl>
                                          <p:spTgt spid="7"/>
                                        </p:tgtEl>
                                        <p:attrNameLst>
                                          <p:attrName>ppt_y</p:attrName>
                                        </p:attrNameLst>
                                      </p:cBhvr>
                                      <p:tavLst>
                                        <p:tav tm="0" fmla="#ppt_y-sin(pi*$)/81">
                                          <p:val>
                                            <p:fltVal val="0"/>
                                          </p:val>
                                        </p:tav>
                                        <p:tav tm="100000">
                                          <p:val>
                                            <p:fltVal val="1"/>
                                          </p:val>
                                        </p:tav>
                                      </p:tavLst>
                                    </p:anim>
                                    <p:animScale>
                                      <p:cBhvr>
                                        <p:cTn id="76" dur="26">
                                          <p:stCondLst>
                                            <p:cond delay="650"/>
                                          </p:stCondLst>
                                        </p:cTn>
                                        <p:tgtEl>
                                          <p:spTgt spid="7"/>
                                        </p:tgtEl>
                                      </p:cBhvr>
                                      <p:to x="100000" y="60000"/>
                                    </p:animScale>
                                    <p:animScale>
                                      <p:cBhvr>
                                        <p:cTn id="77" dur="166" decel="50000">
                                          <p:stCondLst>
                                            <p:cond delay="676"/>
                                          </p:stCondLst>
                                        </p:cTn>
                                        <p:tgtEl>
                                          <p:spTgt spid="7"/>
                                        </p:tgtEl>
                                      </p:cBhvr>
                                      <p:to x="100000" y="100000"/>
                                    </p:animScale>
                                    <p:animScale>
                                      <p:cBhvr>
                                        <p:cTn id="78" dur="26">
                                          <p:stCondLst>
                                            <p:cond delay="1312"/>
                                          </p:stCondLst>
                                        </p:cTn>
                                        <p:tgtEl>
                                          <p:spTgt spid="7"/>
                                        </p:tgtEl>
                                      </p:cBhvr>
                                      <p:to x="100000" y="80000"/>
                                    </p:animScale>
                                    <p:animScale>
                                      <p:cBhvr>
                                        <p:cTn id="79" dur="166" decel="50000">
                                          <p:stCondLst>
                                            <p:cond delay="1338"/>
                                          </p:stCondLst>
                                        </p:cTn>
                                        <p:tgtEl>
                                          <p:spTgt spid="7"/>
                                        </p:tgtEl>
                                      </p:cBhvr>
                                      <p:to x="100000" y="100000"/>
                                    </p:animScale>
                                    <p:animScale>
                                      <p:cBhvr>
                                        <p:cTn id="80" dur="26">
                                          <p:stCondLst>
                                            <p:cond delay="1642"/>
                                          </p:stCondLst>
                                        </p:cTn>
                                        <p:tgtEl>
                                          <p:spTgt spid="7"/>
                                        </p:tgtEl>
                                      </p:cBhvr>
                                      <p:to x="100000" y="90000"/>
                                    </p:animScale>
                                    <p:animScale>
                                      <p:cBhvr>
                                        <p:cTn id="81" dur="166" decel="50000">
                                          <p:stCondLst>
                                            <p:cond delay="1668"/>
                                          </p:stCondLst>
                                        </p:cTn>
                                        <p:tgtEl>
                                          <p:spTgt spid="7"/>
                                        </p:tgtEl>
                                      </p:cBhvr>
                                      <p:to x="100000" y="100000"/>
                                    </p:animScale>
                                    <p:animScale>
                                      <p:cBhvr>
                                        <p:cTn id="82" dur="26">
                                          <p:stCondLst>
                                            <p:cond delay="1808"/>
                                          </p:stCondLst>
                                        </p:cTn>
                                        <p:tgtEl>
                                          <p:spTgt spid="7"/>
                                        </p:tgtEl>
                                      </p:cBhvr>
                                      <p:to x="100000" y="95000"/>
                                    </p:animScale>
                                    <p:animScale>
                                      <p:cBhvr>
                                        <p:cTn id="83" dur="166" decel="50000">
                                          <p:stCondLst>
                                            <p:cond delay="1834"/>
                                          </p:stCondLst>
                                        </p:cTn>
                                        <p:tgtEl>
                                          <p:spTgt spid="7"/>
                                        </p:tgtEl>
                                      </p:cBhvr>
                                      <p:to x="100000" y="100000"/>
                                    </p:animScale>
                                  </p:childTnLst>
                                </p:cTn>
                              </p:par>
                            </p:childTnLst>
                          </p:cTn>
                        </p:par>
                      </p:childTnLst>
                    </p:cTn>
                  </p:par>
                  <p:par>
                    <p:cTn id="84" fill="hold">
                      <p:stCondLst>
                        <p:cond delay="indefinite"/>
                      </p:stCondLst>
                      <p:childTnLst>
                        <p:par>
                          <p:cTn id="85" fill="hold">
                            <p:stCondLst>
                              <p:cond delay="0"/>
                            </p:stCondLst>
                            <p:childTnLst>
                              <p:par>
                                <p:cTn id="86" presetID="31" presetClass="entr" presetSubtype="0" fill="hold" grpId="0" nodeType="clickEffect">
                                  <p:stCondLst>
                                    <p:cond delay="0"/>
                                  </p:stCondLst>
                                  <p:childTnLst>
                                    <p:set>
                                      <p:cBhvr>
                                        <p:cTn id="87" dur="1" fill="hold">
                                          <p:stCondLst>
                                            <p:cond delay="0"/>
                                          </p:stCondLst>
                                        </p:cTn>
                                        <p:tgtEl>
                                          <p:spTgt spid="9"/>
                                        </p:tgtEl>
                                        <p:attrNameLst>
                                          <p:attrName>style.visibility</p:attrName>
                                        </p:attrNameLst>
                                      </p:cBhvr>
                                      <p:to>
                                        <p:strVal val="visible"/>
                                      </p:to>
                                    </p:set>
                                    <p:anim calcmode="lin" valueType="num">
                                      <p:cBhvr>
                                        <p:cTn id="88" dur="1000" fill="hold"/>
                                        <p:tgtEl>
                                          <p:spTgt spid="9"/>
                                        </p:tgtEl>
                                        <p:attrNameLst>
                                          <p:attrName>ppt_w</p:attrName>
                                        </p:attrNameLst>
                                      </p:cBhvr>
                                      <p:tavLst>
                                        <p:tav tm="0">
                                          <p:val>
                                            <p:fltVal val="0"/>
                                          </p:val>
                                        </p:tav>
                                        <p:tav tm="100000">
                                          <p:val>
                                            <p:strVal val="#ppt_w"/>
                                          </p:val>
                                        </p:tav>
                                      </p:tavLst>
                                    </p:anim>
                                    <p:anim calcmode="lin" valueType="num">
                                      <p:cBhvr>
                                        <p:cTn id="89" dur="1000" fill="hold"/>
                                        <p:tgtEl>
                                          <p:spTgt spid="9"/>
                                        </p:tgtEl>
                                        <p:attrNameLst>
                                          <p:attrName>ppt_h</p:attrName>
                                        </p:attrNameLst>
                                      </p:cBhvr>
                                      <p:tavLst>
                                        <p:tav tm="0">
                                          <p:val>
                                            <p:fltVal val="0"/>
                                          </p:val>
                                        </p:tav>
                                        <p:tav tm="100000">
                                          <p:val>
                                            <p:strVal val="#ppt_h"/>
                                          </p:val>
                                        </p:tav>
                                      </p:tavLst>
                                    </p:anim>
                                    <p:anim calcmode="lin" valueType="num">
                                      <p:cBhvr>
                                        <p:cTn id="90" dur="1000" fill="hold"/>
                                        <p:tgtEl>
                                          <p:spTgt spid="9"/>
                                        </p:tgtEl>
                                        <p:attrNameLst>
                                          <p:attrName>style.rotation</p:attrName>
                                        </p:attrNameLst>
                                      </p:cBhvr>
                                      <p:tavLst>
                                        <p:tav tm="0">
                                          <p:val>
                                            <p:fltVal val="90"/>
                                          </p:val>
                                        </p:tav>
                                        <p:tav tm="100000">
                                          <p:val>
                                            <p:fltVal val="0"/>
                                          </p:val>
                                        </p:tav>
                                      </p:tavLst>
                                    </p:anim>
                                    <p:animEffect transition="in" filter="fade">
                                      <p:cBhvr>
                                        <p:cTn id="91"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4" grpId="0" animBg="1"/>
      <p:bldP spid="9" grpId="0"/>
      <p:bldP spid="10" grpId="0" animBg="1"/>
      <p:bldP spid="7" grpId="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6" name="Text Box 12"/>
          <p:cNvSpPr txBox="1">
            <a:spLocks noChangeArrowheads="1"/>
          </p:cNvSpPr>
          <p:nvPr/>
        </p:nvSpPr>
        <p:spPr bwMode="auto">
          <a:xfrm>
            <a:off x="1547664" y="3357563"/>
            <a:ext cx="201590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400" b="1" dirty="0">
                <a:solidFill>
                  <a:schemeClr val="bg1"/>
                </a:solidFill>
              </a:rPr>
              <a:t>Curiosity</a:t>
            </a:r>
          </a:p>
        </p:txBody>
      </p:sp>
      <p:sp>
        <p:nvSpPr>
          <p:cNvPr id="30727" name="Text Box 14"/>
          <p:cNvSpPr txBox="1">
            <a:spLocks noChangeArrowheads="1"/>
          </p:cNvSpPr>
          <p:nvPr/>
        </p:nvSpPr>
        <p:spPr bwMode="auto">
          <a:xfrm>
            <a:off x="5797624" y="3357563"/>
            <a:ext cx="2086744"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400" b="1" dirty="0">
                <a:solidFill>
                  <a:schemeClr val="bg1"/>
                </a:solidFill>
              </a:rPr>
              <a:t>Connectivity</a:t>
            </a:r>
          </a:p>
        </p:txBody>
      </p:sp>
      <p:sp>
        <p:nvSpPr>
          <p:cNvPr id="30729" name="AutoShape 16"/>
          <p:cNvSpPr>
            <a:spLocks noChangeArrowheads="1"/>
          </p:cNvSpPr>
          <p:nvPr/>
        </p:nvSpPr>
        <p:spPr bwMode="auto">
          <a:xfrm>
            <a:off x="755650" y="1054380"/>
            <a:ext cx="7632700" cy="4514719"/>
          </a:xfrm>
          <a:prstGeom prst="roundRect">
            <a:avLst>
              <a:gd name="adj" fmla="val 16667"/>
            </a:avLst>
          </a:prstGeom>
          <a:solidFill>
            <a:srgbClr val="7030A0"/>
          </a:solidFill>
          <a:ln w="25400">
            <a:solidFill>
              <a:srgbClr val="007DC3"/>
            </a:solidFill>
            <a:round/>
            <a:headEnd/>
            <a:tailEnd/>
          </a:ln>
          <a:effec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endParaRPr lang="en-GB" altLang="en-US" dirty="0"/>
          </a:p>
        </p:txBody>
      </p:sp>
      <p:sp>
        <p:nvSpPr>
          <p:cNvPr id="34834" name="Text Box 18"/>
          <p:cNvSpPr txBox="1">
            <a:spLocks noChangeArrowheads="1"/>
          </p:cNvSpPr>
          <p:nvPr/>
        </p:nvSpPr>
        <p:spPr bwMode="auto">
          <a:xfrm>
            <a:off x="1547664" y="2677723"/>
            <a:ext cx="1800225" cy="396875"/>
          </a:xfrm>
          <a:prstGeom prst="rect">
            <a:avLst/>
          </a:prstGeom>
          <a:solidFill>
            <a:schemeClr val="accent1">
              <a:lumMod val="60000"/>
              <a:lumOff val="40000"/>
            </a:schemeClr>
          </a:solidFill>
          <a:ln>
            <a:noFill/>
          </a:ln>
          <a:effec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000" b="1" dirty="0">
                <a:solidFill>
                  <a:srgbClr val="7030A0"/>
                </a:solidFill>
              </a:rPr>
              <a:t>Observing</a:t>
            </a:r>
          </a:p>
        </p:txBody>
      </p:sp>
      <p:sp>
        <p:nvSpPr>
          <p:cNvPr id="34835" name="Text Box 19"/>
          <p:cNvSpPr txBox="1">
            <a:spLocks noChangeArrowheads="1"/>
          </p:cNvSpPr>
          <p:nvPr/>
        </p:nvSpPr>
        <p:spPr bwMode="auto">
          <a:xfrm>
            <a:off x="6091085" y="2656477"/>
            <a:ext cx="2016125" cy="396875"/>
          </a:xfrm>
          <a:prstGeom prst="rect">
            <a:avLst/>
          </a:prstGeom>
          <a:solidFill>
            <a:schemeClr val="accent1">
              <a:lumMod val="60000"/>
              <a:lumOff val="40000"/>
            </a:schemeClr>
          </a:solidFill>
          <a:ln>
            <a:noFill/>
          </a:ln>
          <a:effec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000" b="1" dirty="0">
                <a:solidFill>
                  <a:srgbClr val="7030A0"/>
                </a:solidFill>
              </a:rPr>
              <a:t>Connecting</a:t>
            </a:r>
          </a:p>
        </p:txBody>
      </p:sp>
      <p:sp>
        <p:nvSpPr>
          <p:cNvPr id="34836" name="Text Box 20"/>
          <p:cNvSpPr txBox="1">
            <a:spLocks noChangeArrowheads="1"/>
          </p:cNvSpPr>
          <p:nvPr/>
        </p:nvSpPr>
        <p:spPr bwMode="auto">
          <a:xfrm>
            <a:off x="3690331" y="3376336"/>
            <a:ext cx="1981102" cy="400110"/>
          </a:xfrm>
          <a:prstGeom prst="rect">
            <a:avLst/>
          </a:prstGeom>
          <a:solidFill>
            <a:schemeClr val="accent1">
              <a:lumMod val="60000"/>
              <a:lumOff val="40000"/>
            </a:schemeClr>
          </a:solidFill>
          <a:ln>
            <a:noFill/>
          </a:ln>
          <a:effec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000" b="1" dirty="0">
                <a:solidFill>
                  <a:srgbClr val="7030A0"/>
                </a:solidFill>
              </a:rPr>
              <a:t>Experimenting</a:t>
            </a:r>
          </a:p>
        </p:txBody>
      </p:sp>
      <p:sp>
        <p:nvSpPr>
          <p:cNvPr id="34837" name="Text Box 21"/>
          <p:cNvSpPr txBox="1">
            <a:spLocks noChangeArrowheads="1"/>
          </p:cNvSpPr>
          <p:nvPr/>
        </p:nvSpPr>
        <p:spPr bwMode="auto">
          <a:xfrm>
            <a:off x="3592655" y="2685674"/>
            <a:ext cx="2016125" cy="396875"/>
          </a:xfrm>
          <a:prstGeom prst="rect">
            <a:avLst/>
          </a:prstGeom>
          <a:solidFill>
            <a:schemeClr val="accent1">
              <a:lumMod val="60000"/>
              <a:lumOff val="40000"/>
            </a:schemeClr>
          </a:solidFill>
          <a:ln>
            <a:noFill/>
          </a:ln>
          <a:effec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000" b="1" dirty="0">
                <a:solidFill>
                  <a:srgbClr val="7030A0"/>
                </a:solidFill>
              </a:rPr>
              <a:t>Questioning</a:t>
            </a:r>
          </a:p>
        </p:txBody>
      </p:sp>
      <p:sp>
        <p:nvSpPr>
          <p:cNvPr id="17" name="Title 2"/>
          <p:cNvSpPr txBox="1">
            <a:spLocks/>
          </p:cNvSpPr>
          <p:nvPr/>
        </p:nvSpPr>
        <p:spPr>
          <a:xfrm>
            <a:off x="543542" y="50369"/>
            <a:ext cx="8229600" cy="769464"/>
          </a:xfrm>
          <a:prstGeom prst="rect">
            <a:avLst/>
          </a:prstGeom>
          <a:solidFill>
            <a:schemeClr val="tx2"/>
          </a:solidFill>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600" b="0" dirty="0">
                <a:solidFill>
                  <a:schemeClr val="bg1"/>
                </a:solidFill>
                <a:effectLst/>
              </a:rPr>
              <a:t>Discovery skills - 2</a:t>
            </a:r>
          </a:p>
        </p:txBody>
      </p:sp>
      <p:sp>
        <p:nvSpPr>
          <p:cNvPr id="18" name="TextBox 2"/>
          <p:cNvSpPr txBox="1">
            <a:spLocks noChangeArrowheads="1"/>
          </p:cNvSpPr>
          <p:nvPr/>
        </p:nvSpPr>
        <p:spPr bwMode="auto">
          <a:xfrm>
            <a:off x="6311533" y="5440615"/>
            <a:ext cx="2376264"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r>
              <a:rPr lang="en-GB" altLang="en-US" sz="1400" b="1" dirty="0">
                <a:solidFill>
                  <a:schemeClr val="tx1">
                    <a:lumMod val="50000"/>
                    <a:lumOff val="50000"/>
                  </a:schemeClr>
                </a:solidFill>
              </a:rPr>
              <a:t>See Dyer </a:t>
            </a:r>
            <a:r>
              <a:rPr lang="en-GB" altLang="en-US" sz="1400" b="1" i="1" dirty="0">
                <a:solidFill>
                  <a:schemeClr val="tx1">
                    <a:lumMod val="50000"/>
                    <a:lumOff val="50000"/>
                  </a:schemeClr>
                </a:solidFill>
              </a:rPr>
              <a:t>et al</a:t>
            </a:r>
            <a:r>
              <a:rPr lang="en-GB" altLang="en-US" sz="1400" b="1" dirty="0">
                <a:solidFill>
                  <a:schemeClr val="tx1">
                    <a:lumMod val="50000"/>
                    <a:lumOff val="50000"/>
                  </a:schemeClr>
                </a:solidFill>
              </a:rPr>
              <a:t>., 2009</a:t>
            </a:r>
          </a:p>
        </p:txBody>
      </p:sp>
      <p:sp>
        <p:nvSpPr>
          <p:cNvPr id="3" name="TextBox 2">
            <a:extLst>
              <a:ext uri="{FF2B5EF4-FFF2-40B4-BE49-F238E27FC236}">
                <a16:creationId xmlns:a16="http://schemas.microsoft.com/office/drawing/2014/main" id="{797F4C6D-88DC-4E20-AF87-BC7C26187797}"/>
              </a:ext>
            </a:extLst>
          </p:cNvPr>
          <p:cNvSpPr txBox="1"/>
          <p:nvPr/>
        </p:nvSpPr>
        <p:spPr>
          <a:xfrm>
            <a:off x="3707904" y="4082926"/>
            <a:ext cx="1872532" cy="369332"/>
          </a:xfrm>
          <a:prstGeom prst="rect">
            <a:avLst/>
          </a:prstGeom>
          <a:solidFill>
            <a:schemeClr val="accent1">
              <a:lumMod val="60000"/>
              <a:lumOff val="40000"/>
            </a:schemeClr>
          </a:solidFill>
        </p:spPr>
        <p:txBody>
          <a:bodyPr wrap="square" rtlCol="0">
            <a:spAutoFit/>
          </a:bodyPr>
          <a:lstStyle/>
          <a:p>
            <a:pPr algn="ctr"/>
            <a:r>
              <a:rPr lang="en-GB" b="1" dirty="0">
                <a:solidFill>
                  <a:srgbClr val="7030A0"/>
                </a:solidFill>
              </a:rPr>
              <a:t>Incubating</a:t>
            </a:r>
          </a:p>
        </p:txBody>
      </p:sp>
      <p:sp>
        <p:nvSpPr>
          <p:cNvPr id="4" name="TextBox 3">
            <a:extLst>
              <a:ext uri="{FF2B5EF4-FFF2-40B4-BE49-F238E27FC236}">
                <a16:creationId xmlns:a16="http://schemas.microsoft.com/office/drawing/2014/main" id="{9D1563F0-266B-465E-9900-12C88580B860}"/>
              </a:ext>
            </a:extLst>
          </p:cNvPr>
          <p:cNvSpPr txBox="1"/>
          <p:nvPr/>
        </p:nvSpPr>
        <p:spPr>
          <a:xfrm>
            <a:off x="3707904" y="4758738"/>
            <a:ext cx="1900876" cy="369332"/>
          </a:xfrm>
          <a:prstGeom prst="rect">
            <a:avLst/>
          </a:prstGeom>
          <a:solidFill>
            <a:schemeClr val="accent1">
              <a:lumMod val="60000"/>
              <a:lumOff val="40000"/>
            </a:schemeClr>
          </a:solidFill>
        </p:spPr>
        <p:txBody>
          <a:bodyPr wrap="square" rtlCol="0">
            <a:spAutoFit/>
          </a:bodyPr>
          <a:lstStyle/>
          <a:p>
            <a:pPr algn="ctr"/>
            <a:r>
              <a:rPr lang="en-GB" b="1" dirty="0">
                <a:solidFill>
                  <a:srgbClr val="7030A0"/>
                </a:solidFill>
              </a:rPr>
              <a:t>Creating</a:t>
            </a:r>
          </a:p>
        </p:txBody>
      </p:sp>
      <p:cxnSp>
        <p:nvCxnSpPr>
          <p:cNvPr id="6" name="Straight Arrow Connector 5">
            <a:extLst>
              <a:ext uri="{FF2B5EF4-FFF2-40B4-BE49-F238E27FC236}">
                <a16:creationId xmlns:a16="http://schemas.microsoft.com/office/drawing/2014/main" id="{5B59971A-40AD-41FF-88D7-4A5048C71161}"/>
              </a:ext>
            </a:extLst>
          </p:cNvPr>
          <p:cNvCxnSpPr>
            <a:cxnSpLocks/>
          </p:cNvCxnSpPr>
          <p:nvPr/>
        </p:nvCxnSpPr>
        <p:spPr>
          <a:xfrm flipH="1">
            <a:off x="3290457" y="1843083"/>
            <a:ext cx="1402733" cy="813394"/>
          </a:xfrm>
          <a:prstGeom prst="straightConnector1">
            <a:avLst/>
          </a:prstGeom>
          <a:ln w="25400">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AB009097-DF35-4209-8CBE-AC4DFD11AA1C}"/>
              </a:ext>
            </a:extLst>
          </p:cNvPr>
          <p:cNvCxnSpPr>
            <a:cxnSpLocks/>
          </p:cNvCxnSpPr>
          <p:nvPr/>
        </p:nvCxnSpPr>
        <p:spPr>
          <a:xfrm>
            <a:off x="4693190" y="1843083"/>
            <a:ext cx="0" cy="842591"/>
          </a:xfrm>
          <a:prstGeom prst="straightConnector1">
            <a:avLst/>
          </a:prstGeom>
          <a:ln w="25400">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916CEC0D-7475-418C-A857-985B660172FC}"/>
              </a:ext>
            </a:extLst>
          </p:cNvPr>
          <p:cNvCxnSpPr>
            <a:cxnSpLocks/>
          </p:cNvCxnSpPr>
          <p:nvPr/>
        </p:nvCxnSpPr>
        <p:spPr>
          <a:xfrm>
            <a:off x="4716016" y="1843083"/>
            <a:ext cx="1375069" cy="834640"/>
          </a:xfrm>
          <a:prstGeom prst="straightConnector1">
            <a:avLst/>
          </a:prstGeom>
          <a:ln w="25400">
            <a:tailEnd type="triangle"/>
          </a:ln>
        </p:spPr>
        <p:style>
          <a:lnRef idx="1">
            <a:schemeClr val="accent1"/>
          </a:lnRef>
          <a:fillRef idx="0">
            <a:schemeClr val="accent1"/>
          </a:fillRef>
          <a:effectRef idx="0">
            <a:schemeClr val="accent1"/>
          </a:effectRef>
          <a:fontRef idx="minor">
            <a:schemeClr val="tx1"/>
          </a:fontRef>
        </p:style>
      </p:cxnSp>
      <p:cxnSp>
        <p:nvCxnSpPr>
          <p:cNvPr id="57" name="Straight Arrow Connector 56">
            <a:extLst>
              <a:ext uri="{FF2B5EF4-FFF2-40B4-BE49-F238E27FC236}">
                <a16:creationId xmlns:a16="http://schemas.microsoft.com/office/drawing/2014/main" id="{113462A9-B9FA-4DFB-B1B5-CCB4D9690567}"/>
              </a:ext>
            </a:extLst>
          </p:cNvPr>
          <p:cNvCxnSpPr>
            <a:cxnSpLocks/>
            <a:endCxn id="34836" idx="0"/>
          </p:cNvCxnSpPr>
          <p:nvPr/>
        </p:nvCxnSpPr>
        <p:spPr>
          <a:xfrm>
            <a:off x="4680882" y="3082549"/>
            <a:ext cx="0" cy="293787"/>
          </a:xfrm>
          <a:prstGeom prst="straightConnector1">
            <a:avLst/>
          </a:prstGeom>
          <a:ln w="25400">
            <a:tailEnd type="triangle"/>
          </a:ln>
        </p:spPr>
        <p:style>
          <a:lnRef idx="1">
            <a:schemeClr val="accent1"/>
          </a:lnRef>
          <a:fillRef idx="0">
            <a:schemeClr val="accent1"/>
          </a:fillRef>
          <a:effectRef idx="0">
            <a:schemeClr val="accent1"/>
          </a:effectRef>
          <a:fontRef idx="minor">
            <a:schemeClr val="tx1"/>
          </a:fontRef>
        </p:style>
      </p:cxnSp>
      <p:cxnSp>
        <p:nvCxnSpPr>
          <p:cNvPr id="67" name="Straight Arrow Connector 66">
            <a:extLst>
              <a:ext uri="{FF2B5EF4-FFF2-40B4-BE49-F238E27FC236}">
                <a16:creationId xmlns:a16="http://schemas.microsoft.com/office/drawing/2014/main" id="{1FC7D8CA-A6FA-4767-957A-4EF0C4255CDE}"/>
              </a:ext>
            </a:extLst>
          </p:cNvPr>
          <p:cNvCxnSpPr>
            <a:cxnSpLocks/>
          </p:cNvCxnSpPr>
          <p:nvPr/>
        </p:nvCxnSpPr>
        <p:spPr>
          <a:xfrm>
            <a:off x="4658342" y="3776446"/>
            <a:ext cx="0" cy="293787"/>
          </a:xfrm>
          <a:prstGeom prst="straightConnector1">
            <a:avLst/>
          </a:prstGeom>
          <a:ln w="25400">
            <a:tailEnd type="triangle"/>
          </a:ln>
        </p:spPr>
        <p:style>
          <a:lnRef idx="1">
            <a:schemeClr val="accent1"/>
          </a:lnRef>
          <a:fillRef idx="0">
            <a:schemeClr val="accent1"/>
          </a:fillRef>
          <a:effectRef idx="0">
            <a:schemeClr val="accent1"/>
          </a:effectRef>
          <a:fontRef idx="minor">
            <a:schemeClr val="tx1"/>
          </a:fontRef>
        </p:style>
      </p:cxnSp>
      <p:cxnSp>
        <p:nvCxnSpPr>
          <p:cNvPr id="68" name="Straight Arrow Connector 67">
            <a:extLst>
              <a:ext uri="{FF2B5EF4-FFF2-40B4-BE49-F238E27FC236}">
                <a16:creationId xmlns:a16="http://schemas.microsoft.com/office/drawing/2014/main" id="{EEFA6C2F-5A45-4E6D-AFC8-62D0E765658E}"/>
              </a:ext>
            </a:extLst>
          </p:cNvPr>
          <p:cNvCxnSpPr>
            <a:cxnSpLocks/>
          </p:cNvCxnSpPr>
          <p:nvPr/>
        </p:nvCxnSpPr>
        <p:spPr>
          <a:xfrm>
            <a:off x="4658342" y="4464951"/>
            <a:ext cx="0" cy="293787"/>
          </a:xfrm>
          <a:prstGeom prst="straightConnector1">
            <a:avLst/>
          </a:prstGeom>
          <a:ln w="25400">
            <a:tailEnd type="triangle"/>
          </a:ln>
        </p:spPr>
        <p:style>
          <a:lnRef idx="1">
            <a:schemeClr val="accent1"/>
          </a:lnRef>
          <a:fillRef idx="0">
            <a:schemeClr val="accent1"/>
          </a:fillRef>
          <a:effectRef idx="0">
            <a:schemeClr val="accent1"/>
          </a:effectRef>
          <a:fontRef idx="minor">
            <a:schemeClr val="tx1"/>
          </a:fontRef>
        </p:style>
      </p:cxnSp>
      <p:sp>
        <p:nvSpPr>
          <p:cNvPr id="60" name="TextBox 59">
            <a:extLst>
              <a:ext uri="{FF2B5EF4-FFF2-40B4-BE49-F238E27FC236}">
                <a16:creationId xmlns:a16="http://schemas.microsoft.com/office/drawing/2014/main" id="{605C5FCB-2241-483F-A8DF-30BBF36EE94F}"/>
              </a:ext>
            </a:extLst>
          </p:cNvPr>
          <p:cNvSpPr txBox="1"/>
          <p:nvPr/>
        </p:nvSpPr>
        <p:spPr>
          <a:xfrm>
            <a:off x="1436243" y="1169683"/>
            <a:ext cx="6559546" cy="646331"/>
          </a:xfrm>
          <a:prstGeom prst="rect">
            <a:avLst/>
          </a:prstGeom>
          <a:solidFill>
            <a:schemeClr val="accent1">
              <a:lumMod val="60000"/>
              <a:lumOff val="40000"/>
            </a:schemeClr>
          </a:solidFill>
        </p:spPr>
        <p:txBody>
          <a:bodyPr wrap="square" rtlCol="0">
            <a:spAutoFit/>
          </a:bodyPr>
          <a:lstStyle/>
          <a:p>
            <a:pPr algn="ctr"/>
            <a:r>
              <a:rPr lang="en-GB" b="1" dirty="0">
                <a:solidFill>
                  <a:srgbClr val="7030A0"/>
                </a:solidFill>
              </a:rPr>
              <a:t>Networking</a:t>
            </a:r>
          </a:p>
          <a:p>
            <a:pPr algn="ctr"/>
            <a:r>
              <a:rPr lang="en-GB" b="1" dirty="0">
                <a:solidFill>
                  <a:srgbClr val="7030A0"/>
                </a:solidFill>
              </a:rPr>
              <a:t> offers exposure to diverse influences, ideas, and people</a:t>
            </a:r>
          </a:p>
        </p:txBody>
      </p:sp>
    </p:spTree>
    <p:extLst>
      <p:ext uri="{BB962C8B-B14F-4D97-AF65-F5344CB8AC3E}">
        <p14:creationId xmlns:p14="http://schemas.microsoft.com/office/powerpoint/2010/main" val="2314720040"/>
      </p:ext>
    </p:extLst>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72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0"/>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6"/>
                                        </p:tgtEl>
                                        <p:attrNameLst>
                                          <p:attrName>style.visibility</p:attrName>
                                        </p:attrNameLst>
                                      </p:cBhvr>
                                      <p:to>
                                        <p:strVal val="visible"/>
                                      </p:to>
                                    </p:set>
                                    <p:anim calcmode="lin" valueType="num">
                                      <p:cBhvr>
                                        <p:cTn id="21" dur="500" fill="hold"/>
                                        <p:tgtEl>
                                          <p:spTgt spid="6"/>
                                        </p:tgtEl>
                                        <p:attrNameLst>
                                          <p:attrName>ppt_w</p:attrName>
                                        </p:attrNameLst>
                                      </p:cBhvr>
                                      <p:tavLst>
                                        <p:tav tm="0">
                                          <p:val>
                                            <p:fltVal val="0"/>
                                          </p:val>
                                        </p:tav>
                                        <p:tav tm="100000">
                                          <p:val>
                                            <p:strVal val="#ppt_w"/>
                                          </p:val>
                                        </p:tav>
                                      </p:tavLst>
                                    </p:anim>
                                    <p:anim calcmode="lin" valueType="num">
                                      <p:cBhvr>
                                        <p:cTn id="22" dur="500" fill="hold"/>
                                        <p:tgtEl>
                                          <p:spTgt spid="6"/>
                                        </p:tgtEl>
                                        <p:attrNameLst>
                                          <p:attrName>ppt_h</p:attrName>
                                        </p:attrNameLst>
                                      </p:cBhvr>
                                      <p:tavLst>
                                        <p:tav tm="0">
                                          <p:val>
                                            <p:fltVal val="0"/>
                                          </p:val>
                                        </p:tav>
                                        <p:tav tm="100000">
                                          <p:val>
                                            <p:strVal val="#ppt_h"/>
                                          </p:val>
                                        </p:tav>
                                      </p:tavLst>
                                    </p:anim>
                                    <p:animEffect transition="in" filter="fade">
                                      <p:cBhvr>
                                        <p:cTn id="23" dur="500"/>
                                        <p:tgtEl>
                                          <p:spTgt spid="6"/>
                                        </p:tgtEl>
                                      </p:cBhvr>
                                    </p:animEffect>
                                  </p:childTnLst>
                                </p:cTn>
                              </p:par>
                              <p:par>
                                <p:cTn id="24" presetID="53" presetClass="entr" presetSubtype="16" fill="hold" grpId="0" nodeType="withEffect">
                                  <p:stCondLst>
                                    <p:cond delay="0"/>
                                  </p:stCondLst>
                                  <p:childTnLst>
                                    <p:set>
                                      <p:cBhvr>
                                        <p:cTn id="25" dur="1" fill="hold">
                                          <p:stCondLst>
                                            <p:cond delay="0"/>
                                          </p:stCondLst>
                                        </p:cTn>
                                        <p:tgtEl>
                                          <p:spTgt spid="34834"/>
                                        </p:tgtEl>
                                        <p:attrNameLst>
                                          <p:attrName>style.visibility</p:attrName>
                                        </p:attrNameLst>
                                      </p:cBhvr>
                                      <p:to>
                                        <p:strVal val="visible"/>
                                      </p:to>
                                    </p:set>
                                    <p:anim calcmode="lin" valueType="num">
                                      <p:cBhvr>
                                        <p:cTn id="26" dur="500" fill="hold"/>
                                        <p:tgtEl>
                                          <p:spTgt spid="34834"/>
                                        </p:tgtEl>
                                        <p:attrNameLst>
                                          <p:attrName>ppt_w</p:attrName>
                                        </p:attrNameLst>
                                      </p:cBhvr>
                                      <p:tavLst>
                                        <p:tav tm="0">
                                          <p:val>
                                            <p:fltVal val="0"/>
                                          </p:val>
                                        </p:tav>
                                        <p:tav tm="100000">
                                          <p:val>
                                            <p:strVal val="#ppt_w"/>
                                          </p:val>
                                        </p:tav>
                                      </p:tavLst>
                                    </p:anim>
                                    <p:anim calcmode="lin" valueType="num">
                                      <p:cBhvr>
                                        <p:cTn id="27" dur="500" fill="hold"/>
                                        <p:tgtEl>
                                          <p:spTgt spid="34834"/>
                                        </p:tgtEl>
                                        <p:attrNameLst>
                                          <p:attrName>ppt_h</p:attrName>
                                        </p:attrNameLst>
                                      </p:cBhvr>
                                      <p:tavLst>
                                        <p:tav tm="0">
                                          <p:val>
                                            <p:fltVal val="0"/>
                                          </p:val>
                                        </p:tav>
                                        <p:tav tm="100000">
                                          <p:val>
                                            <p:strVal val="#ppt_h"/>
                                          </p:val>
                                        </p:tav>
                                      </p:tavLst>
                                    </p:anim>
                                    <p:animEffect transition="in" filter="fade">
                                      <p:cBhvr>
                                        <p:cTn id="28" dur="500"/>
                                        <p:tgtEl>
                                          <p:spTgt spid="34834"/>
                                        </p:tgtEl>
                                      </p:cBhvr>
                                    </p:animEffect>
                                  </p:childTnLst>
                                </p:cTn>
                              </p:par>
                            </p:childTnLst>
                          </p:cTn>
                        </p:par>
                      </p:childTnLst>
                    </p:cTn>
                  </p:par>
                  <p:par>
                    <p:cTn id="29" fill="hold">
                      <p:stCondLst>
                        <p:cond delay="indefinite"/>
                      </p:stCondLst>
                      <p:childTnLst>
                        <p:par>
                          <p:cTn id="30" fill="hold">
                            <p:stCondLst>
                              <p:cond delay="0"/>
                            </p:stCondLst>
                            <p:childTnLst>
                              <p:par>
                                <p:cTn id="31" presetID="53" presetClass="entr" presetSubtype="16" fill="hold" nodeType="clickEffect">
                                  <p:stCondLst>
                                    <p:cond delay="0"/>
                                  </p:stCondLst>
                                  <p:childTnLst>
                                    <p:set>
                                      <p:cBhvr>
                                        <p:cTn id="32" dur="1" fill="hold">
                                          <p:stCondLst>
                                            <p:cond delay="0"/>
                                          </p:stCondLst>
                                        </p:cTn>
                                        <p:tgtEl>
                                          <p:spTgt spid="29"/>
                                        </p:tgtEl>
                                        <p:attrNameLst>
                                          <p:attrName>style.visibility</p:attrName>
                                        </p:attrNameLst>
                                      </p:cBhvr>
                                      <p:to>
                                        <p:strVal val="visible"/>
                                      </p:to>
                                    </p:set>
                                    <p:anim calcmode="lin" valueType="num">
                                      <p:cBhvr>
                                        <p:cTn id="33" dur="500" fill="hold"/>
                                        <p:tgtEl>
                                          <p:spTgt spid="29"/>
                                        </p:tgtEl>
                                        <p:attrNameLst>
                                          <p:attrName>ppt_w</p:attrName>
                                        </p:attrNameLst>
                                      </p:cBhvr>
                                      <p:tavLst>
                                        <p:tav tm="0">
                                          <p:val>
                                            <p:fltVal val="0"/>
                                          </p:val>
                                        </p:tav>
                                        <p:tav tm="100000">
                                          <p:val>
                                            <p:strVal val="#ppt_w"/>
                                          </p:val>
                                        </p:tav>
                                      </p:tavLst>
                                    </p:anim>
                                    <p:anim calcmode="lin" valueType="num">
                                      <p:cBhvr>
                                        <p:cTn id="34" dur="500" fill="hold"/>
                                        <p:tgtEl>
                                          <p:spTgt spid="29"/>
                                        </p:tgtEl>
                                        <p:attrNameLst>
                                          <p:attrName>ppt_h</p:attrName>
                                        </p:attrNameLst>
                                      </p:cBhvr>
                                      <p:tavLst>
                                        <p:tav tm="0">
                                          <p:val>
                                            <p:fltVal val="0"/>
                                          </p:val>
                                        </p:tav>
                                        <p:tav tm="100000">
                                          <p:val>
                                            <p:strVal val="#ppt_h"/>
                                          </p:val>
                                        </p:tav>
                                      </p:tavLst>
                                    </p:anim>
                                    <p:animEffect transition="in" filter="fade">
                                      <p:cBhvr>
                                        <p:cTn id="35" dur="500"/>
                                        <p:tgtEl>
                                          <p:spTgt spid="29"/>
                                        </p:tgtEl>
                                      </p:cBhvr>
                                    </p:animEffect>
                                  </p:childTnLst>
                                </p:cTn>
                              </p:par>
                              <p:par>
                                <p:cTn id="36" presetID="53" presetClass="entr" presetSubtype="16" fill="hold" grpId="0" nodeType="withEffect">
                                  <p:stCondLst>
                                    <p:cond delay="0"/>
                                  </p:stCondLst>
                                  <p:childTnLst>
                                    <p:set>
                                      <p:cBhvr>
                                        <p:cTn id="37" dur="1" fill="hold">
                                          <p:stCondLst>
                                            <p:cond delay="0"/>
                                          </p:stCondLst>
                                        </p:cTn>
                                        <p:tgtEl>
                                          <p:spTgt spid="34835"/>
                                        </p:tgtEl>
                                        <p:attrNameLst>
                                          <p:attrName>style.visibility</p:attrName>
                                        </p:attrNameLst>
                                      </p:cBhvr>
                                      <p:to>
                                        <p:strVal val="visible"/>
                                      </p:to>
                                    </p:set>
                                    <p:anim calcmode="lin" valueType="num">
                                      <p:cBhvr>
                                        <p:cTn id="38" dur="500" fill="hold"/>
                                        <p:tgtEl>
                                          <p:spTgt spid="34835"/>
                                        </p:tgtEl>
                                        <p:attrNameLst>
                                          <p:attrName>ppt_w</p:attrName>
                                        </p:attrNameLst>
                                      </p:cBhvr>
                                      <p:tavLst>
                                        <p:tav tm="0">
                                          <p:val>
                                            <p:fltVal val="0"/>
                                          </p:val>
                                        </p:tav>
                                        <p:tav tm="100000">
                                          <p:val>
                                            <p:strVal val="#ppt_w"/>
                                          </p:val>
                                        </p:tav>
                                      </p:tavLst>
                                    </p:anim>
                                    <p:anim calcmode="lin" valueType="num">
                                      <p:cBhvr>
                                        <p:cTn id="39" dur="500" fill="hold"/>
                                        <p:tgtEl>
                                          <p:spTgt spid="34835"/>
                                        </p:tgtEl>
                                        <p:attrNameLst>
                                          <p:attrName>ppt_h</p:attrName>
                                        </p:attrNameLst>
                                      </p:cBhvr>
                                      <p:tavLst>
                                        <p:tav tm="0">
                                          <p:val>
                                            <p:fltVal val="0"/>
                                          </p:val>
                                        </p:tav>
                                        <p:tav tm="100000">
                                          <p:val>
                                            <p:strVal val="#ppt_h"/>
                                          </p:val>
                                        </p:tav>
                                      </p:tavLst>
                                    </p:anim>
                                    <p:animEffect transition="in" filter="fade">
                                      <p:cBhvr>
                                        <p:cTn id="40" dur="500"/>
                                        <p:tgtEl>
                                          <p:spTgt spid="34835"/>
                                        </p:tgtEl>
                                      </p:cBhvr>
                                    </p:animEffect>
                                  </p:childTnLst>
                                </p:cTn>
                              </p:par>
                            </p:childTnLst>
                          </p:cTn>
                        </p:par>
                      </p:childTnLst>
                    </p:cTn>
                  </p:par>
                  <p:par>
                    <p:cTn id="41" fill="hold">
                      <p:stCondLst>
                        <p:cond delay="indefinite"/>
                      </p:stCondLst>
                      <p:childTnLst>
                        <p:par>
                          <p:cTn id="42" fill="hold">
                            <p:stCondLst>
                              <p:cond delay="0"/>
                            </p:stCondLst>
                            <p:childTnLst>
                              <p:par>
                                <p:cTn id="43" presetID="53" presetClass="entr" presetSubtype="16" fill="hold" nodeType="clickEffect">
                                  <p:stCondLst>
                                    <p:cond delay="0"/>
                                  </p:stCondLst>
                                  <p:childTnLst>
                                    <p:set>
                                      <p:cBhvr>
                                        <p:cTn id="44" dur="1" fill="hold">
                                          <p:stCondLst>
                                            <p:cond delay="0"/>
                                          </p:stCondLst>
                                        </p:cTn>
                                        <p:tgtEl>
                                          <p:spTgt spid="28"/>
                                        </p:tgtEl>
                                        <p:attrNameLst>
                                          <p:attrName>style.visibility</p:attrName>
                                        </p:attrNameLst>
                                      </p:cBhvr>
                                      <p:to>
                                        <p:strVal val="visible"/>
                                      </p:to>
                                    </p:set>
                                    <p:anim calcmode="lin" valueType="num">
                                      <p:cBhvr>
                                        <p:cTn id="45" dur="500" fill="hold"/>
                                        <p:tgtEl>
                                          <p:spTgt spid="28"/>
                                        </p:tgtEl>
                                        <p:attrNameLst>
                                          <p:attrName>ppt_w</p:attrName>
                                        </p:attrNameLst>
                                      </p:cBhvr>
                                      <p:tavLst>
                                        <p:tav tm="0">
                                          <p:val>
                                            <p:fltVal val="0"/>
                                          </p:val>
                                        </p:tav>
                                        <p:tav tm="100000">
                                          <p:val>
                                            <p:strVal val="#ppt_w"/>
                                          </p:val>
                                        </p:tav>
                                      </p:tavLst>
                                    </p:anim>
                                    <p:anim calcmode="lin" valueType="num">
                                      <p:cBhvr>
                                        <p:cTn id="46" dur="500" fill="hold"/>
                                        <p:tgtEl>
                                          <p:spTgt spid="28"/>
                                        </p:tgtEl>
                                        <p:attrNameLst>
                                          <p:attrName>ppt_h</p:attrName>
                                        </p:attrNameLst>
                                      </p:cBhvr>
                                      <p:tavLst>
                                        <p:tav tm="0">
                                          <p:val>
                                            <p:fltVal val="0"/>
                                          </p:val>
                                        </p:tav>
                                        <p:tav tm="100000">
                                          <p:val>
                                            <p:strVal val="#ppt_h"/>
                                          </p:val>
                                        </p:tav>
                                      </p:tavLst>
                                    </p:anim>
                                    <p:animEffect transition="in" filter="fade">
                                      <p:cBhvr>
                                        <p:cTn id="47" dur="500"/>
                                        <p:tgtEl>
                                          <p:spTgt spid="28"/>
                                        </p:tgtEl>
                                      </p:cBhvr>
                                    </p:animEffect>
                                  </p:childTnLst>
                                </p:cTn>
                              </p:par>
                              <p:par>
                                <p:cTn id="48" presetID="53" presetClass="entr" presetSubtype="16" fill="hold" grpId="0" nodeType="withEffect">
                                  <p:stCondLst>
                                    <p:cond delay="0"/>
                                  </p:stCondLst>
                                  <p:childTnLst>
                                    <p:set>
                                      <p:cBhvr>
                                        <p:cTn id="49" dur="1" fill="hold">
                                          <p:stCondLst>
                                            <p:cond delay="0"/>
                                          </p:stCondLst>
                                        </p:cTn>
                                        <p:tgtEl>
                                          <p:spTgt spid="34837"/>
                                        </p:tgtEl>
                                        <p:attrNameLst>
                                          <p:attrName>style.visibility</p:attrName>
                                        </p:attrNameLst>
                                      </p:cBhvr>
                                      <p:to>
                                        <p:strVal val="visible"/>
                                      </p:to>
                                    </p:set>
                                    <p:anim calcmode="lin" valueType="num">
                                      <p:cBhvr>
                                        <p:cTn id="50" dur="500" fill="hold"/>
                                        <p:tgtEl>
                                          <p:spTgt spid="34837"/>
                                        </p:tgtEl>
                                        <p:attrNameLst>
                                          <p:attrName>ppt_w</p:attrName>
                                        </p:attrNameLst>
                                      </p:cBhvr>
                                      <p:tavLst>
                                        <p:tav tm="0">
                                          <p:val>
                                            <p:fltVal val="0"/>
                                          </p:val>
                                        </p:tav>
                                        <p:tav tm="100000">
                                          <p:val>
                                            <p:strVal val="#ppt_w"/>
                                          </p:val>
                                        </p:tav>
                                      </p:tavLst>
                                    </p:anim>
                                    <p:anim calcmode="lin" valueType="num">
                                      <p:cBhvr>
                                        <p:cTn id="51" dur="500" fill="hold"/>
                                        <p:tgtEl>
                                          <p:spTgt spid="34837"/>
                                        </p:tgtEl>
                                        <p:attrNameLst>
                                          <p:attrName>ppt_h</p:attrName>
                                        </p:attrNameLst>
                                      </p:cBhvr>
                                      <p:tavLst>
                                        <p:tav tm="0">
                                          <p:val>
                                            <p:fltVal val="0"/>
                                          </p:val>
                                        </p:tav>
                                        <p:tav tm="100000">
                                          <p:val>
                                            <p:strVal val="#ppt_h"/>
                                          </p:val>
                                        </p:tav>
                                      </p:tavLst>
                                    </p:anim>
                                    <p:animEffect transition="in" filter="fade">
                                      <p:cBhvr>
                                        <p:cTn id="52" dur="500"/>
                                        <p:tgtEl>
                                          <p:spTgt spid="34837"/>
                                        </p:tgtEl>
                                      </p:cBhvr>
                                    </p:animEffect>
                                  </p:childTnLst>
                                </p:cTn>
                              </p:par>
                            </p:childTnLst>
                          </p:cTn>
                        </p:par>
                      </p:childTnLst>
                    </p:cTn>
                  </p:par>
                  <p:par>
                    <p:cTn id="53" fill="hold">
                      <p:stCondLst>
                        <p:cond delay="indefinite"/>
                      </p:stCondLst>
                      <p:childTnLst>
                        <p:par>
                          <p:cTn id="54" fill="hold">
                            <p:stCondLst>
                              <p:cond delay="0"/>
                            </p:stCondLst>
                            <p:childTnLst>
                              <p:par>
                                <p:cTn id="55" presetID="53" presetClass="entr" presetSubtype="16" fill="hold" nodeType="clickEffect">
                                  <p:stCondLst>
                                    <p:cond delay="0"/>
                                  </p:stCondLst>
                                  <p:childTnLst>
                                    <p:set>
                                      <p:cBhvr>
                                        <p:cTn id="56" dur="1" fill="hold">
                                          <p:stCondLst>
                                            <p:cond delay="0"/>
                                          </p:stCondLst>
                                        </p:cTn>
                                        <p:tgtEl>
                                          <p:spTgt spid="57"/>
                                        </p:tgtEl>
                                        <p:attrNameLst>
                                          <p:attrName>style.visibility</p:attrName>
                                        </p:attrNameLst>
                                      </p:cBhvr>
                                      <p:to>
                                        <p:strVal val="visible"/>
                                      </p:to>
                                    </p:set>
                                    <p:anim calcmode="lin" valueType="num">
                                      <p:cBhvr>
                                        <p:cTn id="57" dur="500" fill="hold"/>
                                        <p:tgtEl>
                                          <p:spTgt spid="57"/>
                                        </p:tgtEl>
                                        <p:attrNameLst>
                                          <p:attrName>ppt_w</p:attrName>
                                        </p:attrNameLst>
                                      </p:cBhvr>
                                      <p:tavLst>
                                        <p:tav tm="0">
                                          <p:val>
                                            <p:fltVal val="0"/>
                                          </p:val>
                                        </p:tav>
                                        <p:tav tm="100000">
                                          <p:val>
                                            <p:strVal val="#ppt_w"/>
                                          </p:val>
                                        </p:tav>
                                      </p:tavLst>
                                    </p:anim>
                                    <p:anim calcmode="lin" valueType="num">
                                      <p:cBhvr>
                                        <p:cTn id="58" dur="500" fill="hold"/>
                                        <p:tgtEl>
                                          <p:spTgt spid="57"/>
                                        </p:tgtEl>
                                        <p:attrNameLst>
                                          <p:attrName>ppt_h</p:attrName>
                                        </p:attrNameLst>
                                      </p:cBhvr>
                                      <p:tavLst>
                                        <p:tav tm="0">
                                          <p:val>
                                            <p:fltVal val="0"/>
                                          </p:val>
                                        </p:tav>
                                        <p:tav tm="100000">
                                          <p:val>
                                            <p:strVal val="#ppt_h"/>
                                          </p:val>
                                        </p:tav>
                                      </p:tavLst>
                                    </p:anim>
                                    <p:animEffect transition="in" filter="fade">
                                      <p:cBhvr>
                                        <p:cTn id="59" dur="500"/>
                                        <p:tgtEl>
                                          <p:spTgt spid="57"/>
                                        </p:tgtEl>
                                      </p:cBhvr>
                                    </p:animEffect>
                                  </p:childTnLst>
                                </p:cTn>
                              </p:par>
                              <p:par>
                                <p:cTn id="60" presetID="53" presetClass="entr" presetSubtype="16" fill="hold" grpId="0" nodeType="withEffect">
                                  <p:stCondLst>
                                    <p:cond delay="0"/>
                                  </p:stCondLst>
                                  <p:childTnLst>
                                    <p:set>
                                      <p:cBhvr>
                                        <p:cTn id="61" dur="1" fill="hold">
                                          <p:stCondLst>
                                            <p:cond delay="0"/>
                                          </p:stCondLst>
                                        </p:cTn>
                                        <p:tgtEl>
                                          <p:spTgt spid="34836"/>
                                        </p:tgtEl>
                                        <p:attrNameLst>
                                          <p:attrName>style.visibility</p:attrName>
                                        </p:attrNameLst>
                                      </p:cBhvr>
                                      <p:to>
                                        <p:strVal val="visible"/>
                                      </p:to>
                                    </p:set>
                                    <p:anim calcmode="lin" valueType="num">
                                      <p:cBhvr>
                                        <p:cTn id="62" dur="500" fill="hold"/>
                                        <p:tgtEl>
                                          <p:spTgt spid="34836"/>
                                        </p:tgtEl>
                                        <p:attrNameLst>
                                          <p:attrName>ppt_w</p:attrName>
                                        </p:attrNameLst>
                                      </p:cBhvr>
                                      <p:tavLst>
                                        <p:tav tm="0">
                                          <p:val>
                                            <p:fltVal val="0"/>
                                          </p:val>
                                        </p:tav>
                                        <p:tav tm="100000">
                                          <p:val>
                                            <p:strVal val="#ppt_w"/>
                                          </p:val>
                                        </p:tav>
                                      </p:tavLst>
                                    </p:anim>
                                    <p:anim calcmode="lin" valueType="num">
                                      <p:cBhvr>
                                        <p:cTn id="63" dur="500" fill="hold"/>
                                        <p:tgtEl>
                                          <p:spTgt spid="34836"/>
                                        </p:tgtEl>
                                        <p:attrNameLst>
                                          <p:attrName>ppt_h</p:attrName>
                                        </p:attrNameLst>
                                      </p:cBhvr>
                                      <p:tavLst>
                                        <p:tav tm="0">
                                          <p:val>
                                            <p:fltVal val="0"/>
                                          </p:val>
                                        </p:tav>
                                        <p:tav tm="100000">
                                          <p:val>
                                            <p:strVal val="#ppt_h"/>
                                          </p:val>
                                        </p:tav>
                                      </p:tavLst>
                                    </p:anim>
                                    <p:animEffect transition="in" filter="fade">
                                      <p:cBhvr>
                                        <p:cTn id="64" dur="500"/>
                                        <p:tgtEl>
                                          <p:spTgt spid="34836"/>
                                        </p:tgtEl>
                                      </p:cBhvr>
                                    </p:animEffect>
                                  </p:childTnLst>
                                </p:cTn>
                              </p:par>
                            </p:childTnLst>
                          </p:cTn>
                        </p:par>
                      </p:childTnLst>
                    </p:cTn>
                  </p:par>
                  <p:par>
                    <p:cTn id="65" fill="hold">
                      <p:stCondLst>
                        <p:cond delay="indefinite"/>
                      </p:stCondLst>
                      <p:childTnLst>
                        <p:par>
                          <p:cTn id="66" fill="hold">
                            <p:stCondLst>
                              <p:cond delay="0"/>
                            </p:stCondLst>
                            <p:childTnLst>
                              <p:par>
                                <p:cTn id="67" presetID="53" presetClass="entr" presetSubtype="16" fill="hold" nodeType="clickEffect">
                                  <p:stCondLst>
                                    <p:cond delay="0"/>
                                  </p:stCondLst>
                                  <p:childTnLst>
                                    <p:set>
                                      <p:cBhvr>
                                        <p:cTn id="68" dur="1" fill="hold">
                                          <p:stCondLst>
                                            <p:cond delay="0"/>
                                          </p:stCondLst>
                                        </p:cTn>
                                        <p:tgtEl>
                                          <p:spTgt spid="67"/>
                                        </p:tgtEl>
                                        <p:attrNameLst>
                                          <p:attrName>style.visibility</p:attrName>
                                        </p:attrNameLst>
                                      </p:cBhvr>
                                      <p:to>
                                        <p:strVal val="visible"/>
                                      </p:to>
                                    </p:set>
                                    <p:anim calcmode="lin" valueType="num">
                                      <p:cBhvr>
                                        <p:cTn id="69" dur="500" fill="hold"/>
                                        <p:tgtEl>
                                          <p:spTgt spid="67"/>
                                        </p:tgtEl>
                                        <p:attrNameLst>
                                          <p:attrName>ppt_w</p:attrName>
                                        </p:attrNameLst>
                                      </p:cBhvr>
                                      <p:tavLst>
                                        <p:tav tm="0">
                                          <p:val>
                                            <p:fltVal val="0"/>
                                          </p:val>
                                        </p:tav>
                                        <p:tav tm="100000">
                                          <p:val>
                                            <p:strVal val="#ppt_w"/>
                                          </p:val>
                                        </p:tav>
                                      </p:tavLst>
                                    </p:anim>
                                    <p:anim calcmode="lin" valueType="num">
                                      <p:cBhvr>
                                        <p:cTn id="70" dur="500" fill="hold"/>
                                        <p:tgtEl>
                                          <p:spTgt spid="67"/>
                                        </p:tgtEl>
                                        <p:attrNameLst>
                                          <p:attrName>ppt_h</p:attrName>
                                        </p:attrNameLst>
                                      </p:cBhvr>
                                      <p:tavLst>
                                        <p:tav tm="0">
                                          <p:val>
                                            <p:fltVal val="0"/>
                                          </p:val>
                                        </p:tav>
                                        <p:tav tm="100000">
                                          <p:val>
                                            <p:strVal val="#ppt_h"/>
                                          </p:val>
                                        </p:tav>
                                      </p:tavLst>
                                    </p:anim>
                                    <p:animEffect transition="in" filter="fade">
                                      <p:cBhvr>
                                        <p:cTn id="71" dur="500"/>
                                        <p:tgtEl>
                                          <p:spTgt spid="67"/>
                                        </p:tgtEl>
                                      </p:cBhvr>
                                    </p:animEffect>
                                  </p:childTnLst>
                                </p:cTn>
                              </p:par>
                              <p:par>
                                <p:cTn id="72" presetID="53" presetClass="entr" presetSubtype="16" fill="hold" grpId="0" nodeType="withEffect">
                                  <p:stCondLst>
                                    <p:cond delay="0"/>
                                  </p:stCondLst>
                                  <p:childTnLst>
                                    <p:set>
                                      <p:cBhvr>
                                        <p:cTn id="73" dur="1" fill="hold">
                                          <p:stCondLst>
                                            <p:cond delay="0"/>
                                          </p:stCondLst>
                                        </p:cTn>
                                        <p:tgtEl>
                                          <p:spTgt spid="3"/>
                                        </p:tgtEl>
                                        <p:attrNameLst>
                                          <p:attrName>style.visibility</p:attrName>
                                        </p:attrNameLst>
                                      </p:cBhvr>
                                      <p:to>
                                        <p:strVal val="visible"/>
                                      </p:to>
                                    </p:set>
                                    <p:anim calcmode="lin" valueType="num">
                                      <p:cBhvr>
                                        <p:cTn id="74" dur="500" fill="hold"/>
                                        <p:tgtEl>
                                          <p:spTgt spid="3"/>
                                        </p:tgtEl>
                                        <p:attrNameLst>
                                          <p:attrName>ppt_w</p:attrName>
                                        </p:attrNameLst>
                                      </p:cBhvr>
                                      <p:tavLst>
                                        <p:tav tm="0">
                                          <p:val>
                                            <p:fltVal val="0"/>
                                          </p:val>
                                        </p:tav>
                                        <p:tav tm="100000">
                                          <p:val>
                                            <p:strVal val="#ppt_w"/>
                                          </p:val>
                                        </p:tav>
                                      </p:tavLst>
                                    </p:anim>
                                    <p:anim calcmode="lin" valueType="num">
                                      <p:cBhvr>
                                        <p:cTn id="75" dur="500" fill="hold"/>
                                        <p:tgtEl>
                                          <p:spTgt spid="3"/>
                                        </p:tgtEl>
                                        <p:attrNameLst>
                                          <p:attrName>ppt_h</p:attrName>
                                        </p:attrNameLst>
                                      </p:cBhvr>
                                      <p:tavLst>
                                        <p:tav tm="0">
                                          <p:val>
                                            <p:fltVal val="0"/>
                                          </p:val>
                                        </p:tav>
                                        <p:tav tm="100000">
                                          <p:val>
                                            <p:strVal val="#ppt_h"/>
                                          </p:val>
                                        </p:tav>
                                      </p:tavLst>
                                    </p:anim>
                                    <p:animEffect transition="in" filter="fade">
                                      <p:cBhvr>
                                        <p:cTn id="76" dur="500"/>
                                        <p:tgtEl>
                                          <p:spTgt spid="3"/>
                                        </p:tgtEl>
                                      </p:cBhvr>
                                    </p:animEffect>
                                  </p:childTnLst>
                                </p:cTn>
                              </p:par>
                            </p:childTnLst>
                          </p:cTn>
                        </p:par>
                      </p:childTnLst>
                    </p:cTn>
                  </p:par>
                  <p:par>
                    <p:cTn id="77" fill="hold">
                      <p:stCondLst>
                        <p:cond delay="indefinite"/>
                      </p:stCondLst>
                      <p:childTnLst>
                        <p:par>
                          <p:cTn id="78" fill="hold">
                            <p:stCondLst>
                              <p:cond delay="0"/>
                            </p:stCondLst>
                            <p:childTnLst>
                              <p:par>
                                <p:cTn id="79" presetID="53" presetClass="entr" presetSubtype="16" fill="hold" nodeType="clickEffect">
                                  <p:stCondLst>
                                    <p:cond delay="0"/>
                                  </p:stCondLst>
                                  <p:childTnLst>
                                    <p:set>
                                      <p:cBhvr>
                                        <p:cTn id="80" dur="1" fill="hold">
                                          <p:stCondLst>
                                            <p:cond delay="0"/>
                                          </p:stCondLst>
                                        </p:cTn>
                                        <p:tgtEl>
                                          <p:spTgt spid="68"/>
                                        </p:tgtEl>
                                        <p:attrNameLst>
                                          <p:attrName>style.visibility</p:attrName>
                                        </p:attrNameLst>
                                      </p:cBhvr>
                                      <p:to>
                                        <p:strVal val="visible"/>
                                      </p:to>
                                    </p:set>
                                    <p:anim calcmode="lin" valueType="num">
                                      <p:cBhvr>
                                        <p:cTn id="81" dur="500" fill="hold"/>
                                        <p:tgtEl>
                                          <p:spTgt spid="68"/>
                                        </p:tgtEl>
                                        <p:attrNameLst>
                                          <p:attrName>ppt_w</p:attrName>
                                        </p:attrNameLst>
                                      </p:cBhvr>
                                      <p:tavLst>
                                        <p:tav tm="0">
                                          <p:val>
                                            <p:fltVal val="0"/>
                                          </p:val>
                                        </p:tav>
                                        <p:tav tm="100000">
                                          <p:val>
                                            <p:strVal val="#ppt_w"/>
                                          </p:val>
                                        </p:tav>
                                      </p:tavLst>
                                    </p:anim>
                                    <p:anim calcmode="lin" valueType="num">
                                      <p:cBhvr>
                                        <p:cTn id="82" dur="500" fill="hold"/>
                                        <p:tgtEl>
                                          <p:spTgt spid="68"/>
                                        </p:tgtEl>
                                        <p:attrNameLst>
                                          <p:attrName>ppt_h</p:attrName>
                                        </p:attrNameLst>
                                      </p:cBhvr>
                                      <p:tavLst>
                                        <p:tav tm="0">
                                          <p:val>
                                            <p:fltVal val="0"/>
                                          </p:val>
                                        </p:tav>
                                        <p:tav tm="100000">
                                          <p:val>
                                            <p:strVal val="#ppt_h"/>
                                          </p:val>
                                        </p:tav>
                                      </p:tavLst>
                                    </p:anim>
                                    <p:animEffect transition="in" filter="fade">
                                      <p:cBhvr>
                                        <p:cTn id="83" dur="500"/>
                                        <p:tgtEl>
                                          <p:spTgt spid="68"/>
                                        </p:tgtEl>
                                      </p:cBhvr>
                                    </p:animEffect>
                                  </p:childTnLst>
                                </p:cTn>
                              </p:par>
                              <p:par>
                                <p:cTn id="84" presetID="53" presetClass="entr" presetSubtype="16" fill="hold" grpId="0" nodeType="withEffect">
                                  <p:stCondLst>
                                    <p:cond delay="0"/>
                                  </p:stCondLst>
                                  <p:childTnLst>
                                    <p:set>
                                      <p:cBhvr>
                                        <p:cTn id="85" dur="1" fill="hold">
                                          <p:stCondLst>
                                            <p:cond delay="0"/>
                                          </p:stCondLst>
                                        </p:cTn>
                                        <p:tgtEl>
                                          <p:spTgt spid="4"/>
                                        </p:tgtEl>
                                        <p:attrNameLst>
                                          <p:attrName>style.visibility</p:attrName>
                                        </p:attrNameLst>
                                      </p:cBhvr>
                                      <p:to>
                                        <p:strVal val="visible"/>
                                      </p:to>
                                    </p:set>
                                    <p:anim calcmode="lin" valueType="num">
                                      <p:cBhvr>
                                        <p:cTn id="86" dur="500" fill="hold"/>
                                        <p:tgtEl>
                                          <p:spTgt spid="4"/>
                                        </p:tgtEl>
                                        <p:attrNameLst>
                                          <p:attrName>ppt_w</p:attrName>
                                        </p:attrNameLst>
                                      </p:cBhvr>
                                      <p:tavLst>
                                        <p:tav tm="0">
                                          <p:val>
                                            <p:fltVal val="0"/>
                                          </p:val>
                                        </p:tav>
                                        <p:tav tm="100000">
                                          <p:val>
                                            <p:strVal val="#ppt_w"/>
                                          </p:val>
                                        </p:tav>
                                      </p:tavLst>
                                    </p:anim>
                                    <p:anim calcmode="lin" valueType="num">
                                      <p:cBhvr>
                                        <p:cTn id="87" dur="500" fill="hold"/>
                                        <p:tgtEl>
                                          <p:spTgt spid="4"/>
                                        </p:tgtEl>
                                        <p:attrNameLst>
                                          <p:attrName>ppt_h</p:attrName>
                                        </p:attrNameLst>
                                      </p:cBhvr>
                                      <p:tavLst>
                                        <p:tav tm="0">
                                          <p:val>
                                            <p:fltVal val="0"/>
                                          </p:val>
                                        </p:tav>
                                        <p:tav tm="100000">
                                          <p:val>
                                            <p:strVal val="#ppt_h"/>
                                          </p:val>
                                        </p:tav>
                                      </p:tavLst>
                                    </p:anim>
                                    <p:animEffect transition="in" filter="fade">
                                      <p:cBhvr>
                                        <p:cTn id="88"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9" grpId="0" animBg="1"/>
      <p:bldP spid="34834" grpId="0" animBg="1"/>
      <p:bldP spid="34835" grpId="0" animBg="1"/>
      <p:bldP spid="34836" grpId="0" animBg="1"/>
      <p:bldP spid="34837" grpId="0" animBg="1"/>
      <p:bldP spid="17" grpId="0" animBg="1"/>
      <p:bldP spid="18" grpId="0"/>
      <p:bldP spid="3" grpId="0" animBg="1"/>
      <p:bldP spid="4" grpId="0" animBg="1"/>
      <p:bldP spid="60"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3" name="Rectangle 3"/>
          <p:cNvSpPr>
            <a:spLocks noGrp="1" noChangeArrowheads="1"/>
          </p:cNvSpPr>
          <p:nvPr>
            <p:ph idx="1"/>
          </p:nvPr>
        </p:nvSpPr>
        <p:spPr>
          <a:xfrm>
            <a:off x="643518" y="1052736"/>
            <a:ext cx="8104946" cy="4608512"/>
          </a:xfrm>
        </p:spPr>
        <p:txBody>
          <a:bodyPr>
            <a:normAutofit/>
          </a:bodyPr>
          <a:lstStyle/>
          <a:p>
            <a:pPr>
              <a:lnSpc>
                <a:spcPct val="200000"/>
              </a:lnSpc>
              <a:buClr>
                <a:srgbClr val="007DC3"/>
              </a:buClr>
              <a:buFont typeface="Wingdings" panose="05000000000000000000" pitchFamily="2" charset="2"/>
              <a:buChar char="Ø"/>
            </a:pPr>
            <a:r>
              <a:rPr lang="en-GB" altLang="en-US" sz="2800" dirty="0">
                <a:solidFill>
                  <a:srgbClr val="00B050"/>
                </a:solidFill>
              </a:rPr>
              <a:t>Brainstorming</a:t>
            </a:r>
          </a:p>
          <a:p>
            <a:pPr>
              <a:lnSpc>
                <a:spcPct val="200000"/>
              </a:lnSpc>
              <a:buClr>
                <a:srgbClr val="007DC3"/>
              </a:buClr>
              <a:buFont typeface="Wingdings" panose="05000000000000000000" pitchFamily="2" charset="2"/>
              <a:buChar char="Ø"/>
            </a:pPr>
            <a:r>
              <a:rPr lang="en-GB" altLang="en-US" sz="2800" dirty="0">
                <a:solidFill>
                  <a:srgbClr val="7030A0"/>
                </a:solidFill>
              </a:rPr>
              <a:t>Futures thinking </a:t>
            </a:r>
          </a:p>
          <a:p>
            <a:pPr>
              <a:lnSpc>
                <a:spcPct val="200000"/>
              </a:lnSpc>
              <a:buClr>
                <a:srgbClr val="007DC3"/>
              </a:buClr>
              <a:buFont typeface="Wingdings" panose="05000000000000000000" pitchFamily="2" charset="2"/>
              <a:buChar char="Ø"/>
            </a:pPr>
            <a:r>
              <a:rPr lang="en-GB" altLang="en-US" sz="2800" dirty="0">
                <a:solidFill>
                  <a:schemeClr val="accent6">
                    <a:lumMod val="75000"/>
                  </a:schemeClr>
                </a:solidFill>
              </a:rPr>
              <a:t>Mind maps</a:t>
            </a:r>
          </a:p>
          <a:p>
            <a:pPr>
              <a:lnSpc>
                <a:spcPct val="200000"/>
              </a:lnSpc>
              <a:buClr>
                <a:srgbClr val="007DC3"/>
              </a:buClr>
              <a:buFont typeface="Wingdings" panose="05000000000000000000" pitchFamily="2" charset="2"/>
              <a:buChar char="Ø"/>
            </a:pPr>
            <a:r>
              <a:rPr lang="en-GB" altLang="en-US" sz="2800" dirty="0">
                <a:solidFill>
                  <a:srgbClr val="FF0000"/>
                </a:solidFill>
              </a:rPr>
              <a:t>PESTEL analysis </a:t>
            </a:r>
          </a:p>
          <a:p>
            <a:pPr>
              <a:lnSpc>
                <a:spcPct val="200000"/>
              </a:lnSpc>
              <a:buClr>
                <a:srgbClr val="007DC3"/>
              </a:buClr>
              <a:buFont typeface="Wingdings" panose="05000000000000000000" pitchFamily="2" charset="2"/>
              <a:buChar char="Ø"/>
            </a:pPr>
            <a:endParaRPr lang="en-GB" altLang="en-US" sz="2800" dirty="0">
              <a:solidFill>
                <a:schemeClr val="accent6">
                  <a:lumMod val="75000"/>
                </a:schemeClr>
              </a:solidFill>
            </a:endParaRPr>
          </a:p>
        </p:txBody>
      </p:sp>
      <p:sp>
        <p:nvSpPr>
          <p:cNvPr id="6" name="Rectangle 3"/>
          <p:cNvSpPr txBox="1">
            <a:spLocks noChangeArrowheads="1"/>
          </p:cNvSpPr>
          <p:nvPr/>
        </p:nvSpPr>
        <p:spPr bwMode="auto">
          <a:xfrm>
            <a:off x="4283968" y="1052736"/>
            <a:ext cx="4680520" cy="4608512"/>
          </a:xfrm>
          <a:prstGeom prst="rect">
            <a:avLst/>
          </a:prstGeom>
          <a:solidFill>
            <a:schemeClr val="accent1">
              <a:lumMod val="20000"/>
              <a:lumOff val="80000"/>
            </a:schemeClr>
          </a:solidFill>
          <a:ln>
            <a:noFill/>
          </a:ln>
        </p:spPr>
        <p:txBody>
          <a:bodyPr/>
          <a:lstStyle>
            <a:lvl1pPr marL="342900" indent="-342900" algn="l" rtl="0" eaLnBrk="0" fontAlgn="base" hangingPunct="0">
              <a:spcBef>
                <a:spcPct val="20000"/>
              </a:spcBef>
              <a:spcAft>
                <a:spcPct val="0"/>
              </a:spcAft>
              <a:buClr>
                <a:srgbClr val="FF0000"/>
              </a:buClr>
              <a:buChar char="•"/>
              <a:defRPr sz="3000" b="1">
                <a:solidFill>
                  <a:srgbClr val="4D4D4D"/>
                </a:solidFill>
                <a:latin typeface="+mn-lt"/>
                <a:ea typeface="+mn-ea"/>
                <a:cs typeface="+mn-cs"/>
              </a:defRPr>
            </a:lvl1pPr>
            <a:lvl2pPr marL="742950" indent="-285750" algn="l" rtl="0" eaLnBrk="0" fontAlgn="base" hangingPunct="0">
              <a:spcBef>
                <a:spcPct val="20000"/>
              </a:spcBef>
              <a:spcAft>
                <a:spcPct val="0"/>
              </a:spcAft>
              <a:buClr>
                <a:srgbClr val="292929"/>
              </a:buClr>
              <a:buFont typeface="Arial" charset="0"/>
              <a:buChar char="–"/>
              <a:defRPr sz="2800" b="1">
                <a:solidFill>
                  <a:srgbClr val="4D4D4D"/>
                </a:solidFill>
                <a:latin typeface="+mn-lt"/>
                <a:cs typeface="+mn-cs"/>
              </a:defRPr>
            </a:lvl2pPr>
            <a:lvl3pPr marL="1143000" indent="-228600" algn="l" rtl="0" eaLnBrk="0" fontAlgn="base" hangingPunct="0">
              <a:spcBef>
                <a:spcPct val="20000"/>
              </a:spcBef>
              <a:spcAft>
                <a:spcPct val="0"/>
              </a:spcAft>
              <a:buClr>
                <a:srgbClr val="FF0000"/>
              </a:buClr>
              <a:buChar char="•"/>
              <a:defRPr sz="2400" b="1">
                <a:solidFill>
                  <a:srgbClr val="4D4D4D"/>
                </a:solidFill>
                <a:latin typeface="+mn-lt"/>
                <a:cs typeface="+mn-cs"/>
              </a:defRPr>
            </a:lvl3pPr>
            <a:lvl4pPr marL="1600200" indent="-228600" algn="l" rtl="0" eaLnBrk="0" fontAlgn="base" hangingPunct="0">
              <a:spcBef>
                <a:spcPct val="20000"/>
              </a:spcBef>
              <a:spcAft>
                <a:spcPct val="0"/>
              </a:spcAft>
              <a:buChar char="–"/>
              <a:defRPr sz="2000" b="1">
                <a:solidFill>
                  <a:srgbClr val="4D4D4D"/>
                </a:solidFill>
                <a:latin typeface="+mn-lt"/>
                <a:cs typeface="+mn-cs"/>
              </a:defRPr>
            </a:lvl4pPr>
            <a:lvl5pPr marL="2057400" indent="-228600" algn="l" rtl="0" eaLnBrk="0" fontAlgn="base" hangingPunct="0">
              <a:spcBef>
                <a:spcPct val="20000"/>
              </a:spcBef>
              <a:spcAft>
                <a:spcPct val="0"/>
              </a:spcAft>
              <a:buChar char="»"/>
              <a:defRPr sz="2000" b="1">
                <a:solidFill>
                  <a:srgbClr val="4D4D4D"/>
                </a:solidFill>
                <a:latin typeface="+mn-lt"/>
                <a:cs typeface="+mn-cs"/>
              </a:defRPr>
            </a:lvl5pPr>
            <a:lvl6pPr marL="2514600" indent="-228600" algn="l" rtl="0" fontAlgn="base">
              <a:spcBef>
                <a:spcPct val="20000"/>
              </a:spcBef>
              <a:spcAft>
                <a:spcPct val="0"/>
              </a:spcAft>
              <a:buChar char="»"/>
              <a:defRPr sz="2000" b="1">
                <a:solidFill>
                  <a:srgbClr val="4D4D4D"/>
                </a:solidFill>
                <a:latin typeface="+mn-lt"/>
                <a:cs typeface="+mn-cs"/>
              </a:defRPr>
            </a:lvl6pPr>
            <a:lvl7pPr marL="2971800" indent="-228600" algn="l" rtl="0" fontAlgn="base">
              <a:spcBef>
                <a:spcPct val="20000"/>
              </a:spcBef>
              <a:spcAft>
                <a:spcPct val="0"/>
              </a:spcAft>
              <a:buChar char="»"/>
              <a:defRPr sz="2000" b="1">
                <a:solidFill>
                  <a:srgbClr val="4D4D4D"/>
                </a:solidFill>
                <a:latin typeface="+mn-lt"/>
                <a:cs typeface="+mn-cs"/>
              </a:defRPr>
            </a:lvl7pPr>
            <a:lvl8pPr marL="3429000" indent="-228600" algn="l" rtl="0" fontAlgn="base">
              <a:spcBef>
                <a:spcPct val="20000"/>
              </a:spcBef>
              <a:spcAft>
                <a:spcPct val="0"/>
              </a:spcAft>
              <a:buChar char="»"/>
              <a:defRPr sz="2000" b="1">
                <a:solidFill>
                  <a:srgbClr val="4D4D4D"/>
                </a:solidFill>
                <a:latin typeface="+mn-lt"/>
                <a:cs typeface="+mn-cs"/>
              </a:defRPr>
            </a:lvl8pPr>
            <a:lvl9pPr marL="3886200" indent="-228600" algn="l" rtl="0" fontAlgn="base">
              <a:spcBef>
                <a:spcPct val="20000"/>
              </a:spcBef>
              <a:spcAft>
                <a:spcPct val="0"/>
              </a:spcAft>
              <a:buChar char="»"/>
              <a:defRPr sz="2000" b="1">
                <a:solidFill>
                  <a:srgbClr val="4D4D4D"/>
                </a:solidFill>
                <a:latin typeface="+mn-lt"/>
                <a:cs typeface="+mn-cs"/>
              </a:defRPr>
            </a:lvl9pPr>
          </a:lstStyle>
          <a:p>
            <a:pPr marL="0" indent="0" eaLnBrk="1" hangingPunct="1">
              <a:spcBef>
                <a:spcPts val="0"/>
              </a:spcBef>
              <a:buNone/>
              <a:defRPr/>
            </a:pPr>
            <a:r>
              <a:rPr lang="en-GB" sz="2400" kern="0" dirty="0">
                <a:solidFill>
                  <a:srgbClr val="007DC3"/>
                </a:solidFill>
              </a:rPr>
              <a:t>P</a:t>
            </a:r>
            <a:r>
              <a:rPr lang="en-GB" sz="2000" kern="0" dirty="0">
                <a:solidFill>
                  <a:schemeClr val="accent1"/>
                </a:solidFill>
              </a:rPr>
              <a:t>olitical</a:t>
            </a:r>
          </a:p>
          <a:p>
            <a:pPr marL="0" indent="0" eaLnBrk="1" hangingPunct="1">
              <a:spcBef>
                <a:spcPts val="0"/>
              </a:spcBef>
              <a:buNone/>
              <a:defRPr/>
            </a:pPr>
            <a:r>
              <a:rPr lang="en-GB" sz="2400" kern="0" dirty="0">
                <a:solidFill>
                  <a:schemeClr val="tx2"/>
                </a:solidFill>
                <a:effectLst>
                  <a:outerShdw blurRad="38100" dist="38100" dir="2700000" algn="tl">
                    <a:srgbClr val="000000">
                      <a:alpha val="43137"/>
                    </a:srgbClr>
                  </a:outerShdw>
                </a:effectLst>
              </a:rPr>
              <a:t>  </a:t>
            </a:r>
            <a:r>
              <a:rPr lang="en-GB" sz="2400" kern="0" dirty="0">
                <a:solidFill>
                  <a:srgbClr val="007DC3"/>
                </a:solidFill>
              </a:rPr>
              <a:t>E</a:t>
            </a:r>
            <a:r>
              <a:rPr lang="en-GB" sz="2000" kern="0" dirty="0">
                <a:solidFill>
                  <a:schemeClr val="accent1"/>
                </a:solidFill>
              </a:rPr>
              <a:t>conomic</a:t>
            </a:r>
          </a:p>
          <a:p>
            <a:pPr marL="0" indent="0" eaLnBrk="1" hangingPunct="1">
              <a:spcBef>
                <a:spcPts val="0"/>
              </a:spcBef>
              <a:buFontTx/>
              <a:buNone/>
              <a:defRPr/>
            </a:pPr>
            <a:r>
              <a:rPr lang="en-GB" sz="2400" kern="0" dirty="0">
                <a:solidFill>
                  <a:schemeClr val="tx2"/>
                </a:solidFill>
                <a:effectLst>
                  <a:outerShdw blurRad="38100" dist="38100" dir="2700000" algn="tl">
                    <a:srgbClr val="000000">
                      <a:alpha val="43137"/>
                    </a:srgbClr>
                  </a:outerShdw>
                </a:effectLst>
              </a:rPr>
              <a:t>    </a:t>
            </a:r>
            <a:r>
              <a:rPr lang="en-GB" sz="2400" kern="0" dirty="0">
                <a:solidFill>
                  <a:srgbClr val="007DC3"/>
                </a:solidFill>
              </a:rPr>
              <a:t>S</a:t>
            </a:r>
            <a:r>
              <a:rPr lang="en-GB" sz="1800" kern="0" dirty="0">
                <a:solidFill>
                  <a:schemeClr val="accent1"/>
                </a:solidFill>
              </a:rPr>
              <a:t>ocial</a:t>
            </a:r>
          </a:p>
          <a:p>
            <a:pPr marL="0" indent="0" eaLnBrk="1" hangingPunct="1">
              <a:spcBef>
                <a:spcPts val="0"/>
              </a:spcBef>
              <a:buNone/>
              <a:defRPr/>
            </a:pPr>
            <a:r>
              <a:rPr lang="en-GB" sz="2000" kern="0" dirty="0">
                <a:solidFill>
                  <a:schemeClr val="accent1"/>
                </a:solidFill>
                <a:effectLst>
                  <a:outerShdw blurRad="38100" dist="38100" dir="2700000" algn="tl">
                    <a:srgbClr val="000000">
                      <a:alpha val="43137"/>
                    </a:srgbClr>
                  </a:outerShdw>
                </a:effectLst>
              </a:rPr>
              <a:t>       </a:t>
            </a:r>
            <a:r>
              <a:rPr lang="en-GB" sz="2400" kern="0" dirty="0">
                <a:solidFill>
                  <a:srgbClr val="007DC3"/>
                </a:solidFill>
              </a:rPr>
              <a:t>T</a:t>
            </a:r>
            <a:r>
              <a:rPr lang="en-GB" sz="2000" kern="0" dirty="0">
                <a:solidFill>
                  <a:schemeClr val="accent1"/>
                </a:solidFill>
              </a:rPr>
              <a:t>echnological</a:t>
            </a:r>
          </a:p>
          <a:p>
            <a:pPr marL="0" indent="0" eaLnBrk="1" hangingPunct="1">
              <a:spcBef>
                <a:spcPts val="0"/>
              </a:spcBef>
              <a:buFontTx/>
              <a:buNone/>
              <a:defRPr/>
            </a:pPr>
            <a:r>
              <a:rPr lang="en-GB" sz="2400" kern="0" dirty="0">
                <a:solidFill>
                  <a:schemeClr val="tx2"/>
                </a:solidFill>
                <a:effectLst>
                  <a:outerShdw blurRad="38100" dist="38100" dir="2700000" algn="tl">
                    <a:srgbClr val="000000">
                      <a:alpha val="43137"/>
                    </a:srgbClr>
                  </a:outerShdw>
                </a:effectLst>
              </a:rPr>
              <a:t>        </a:t>
            </a:r>
            <a:r>
              <a:rPr lang="en-GB" sz="2400" kern="0" dirty="0">
                <a:solidFill>
                  <a:srgbClr val="007DC3"/>
                </a:solidFill>
              </a:rPr>
              <a:t>E</a:t>
            </a:r>
            <a:r>
              <a:rPr lang="en-GB" sz="2000" kern="0" dirty="0">
                <a:solidFill>
                  <a:schemeClr val="accent1"/>
                </a:solidFill>
              </a:rPr>
              <a:t>conomic</a:t>
            </a:r>
          </a:p>
          <a:p>
            <a:pPr marL="0" indent="0" eaLnBrk="1" hangingPunct="1">
              <a:spcBef>
                <a:spcPts val="0"/>
              </a:spcBef>
              <a:buFontTx/>
              <a:buNone/>
              <a:defRPr/>
            </a:pPr>
            <a:r>
              <a:rPr lang="en-GB" sz="2800" kern="0" dirty="0">
                <a:solidFill>
                  <a:schemeClr val="tx2"/>
                </a:solidFill>
                <a:effectLst>
                  <a:outerShdw blurRad="38100" dist="38100" dir="2700000" algn="tl">
                    <a:srgbClr val="000000">
                      <a:alpha val="43137"/>
                    </a:srgbClr>
                  </a:outerShdw>
                </a:effectLst>
              </a:rPr>
              <a:t>          </a:t>
            </a:r>
            <a:r>
              <a:rPr lang="en-GB" sz="2800" kern="0" dirty="0">
                <a:solidFill>
                  <a:srgbClr val="007DC3"/>
                </a:solidFill>
              </a:rPr>
              <a:t>L</a:t>
            </a:r>
            <a:r>
              <a:rPr lang="en-GB" sz="2000" kern="0" dirty="0">
                <a:solidFill>
                  <a:schemeClr val="accent1"/>
                </a:solidFill>
              </a:rPr>
              <a:t>egal</a:t>
            </a:r>
          </a:p>
          <a:p>
            <a:pPr marL="0" indent="0" eaLnBrk="1" hangingPunct="1">
              <a:spcBef>
                <a:spcPts val="0"/>
              </a:spcBef>
              <a:buFontTx/>
              <a:buNone/>
              <a:defRPr/>
            </a:pPr>
            <a:endParaRPr lang="en-GB" sz="2000" kern="0" dirty="0">
              <a:solidFill>
                <a:schemeClr val="accent1"/>
              </a:solidFill>
            </a:endParaRPr>
          </a:p>
          <a:p>
            <a:pPr marL="0" indent="0" eaLnBrk="1" hangingPunct="1">
              <a:spcBef>
                <a:spcPts val="0"/>
              </a:spcBef>
              <a:buNone/>
              <a:defRPr/>
            </a:pPr>
            <a:r>
              <a:rPr lang="en-GB" sz="2000" kern="0" dirty="0">
                <a:solidFill>
                  <a:srgbClr val="7030A0"/>
                </a:solidFill>
              </a:rPr>
              <a:t>Identifies opportunities and threats. These are external conditions, and each of them include, among other things, contemporary  issues, events, constraints, openings, changes, and accepted norms</a:t>
            </a:r>
          </a:p>
          <a:p>
            <a:pPr marL="0" indent="0" eaLnBrk="1" hangingPunct="1">
              <a:spcBef>
                <a:spcPts val="0"/>
              </a:spcBef>
              <a:buFontTx/>
              <a:buNone/>
              <a:defRPr/>
            </a:pPr>
            <a:endParaRPr lang="en-GB" sz="2000" kern="0" dirty="0">
              <a:solidFill>
                <a:schemeClr val="accent1"/>
              </a:solidFill>
            </a:endParaRPr>
          </a:p>
          <a:p>
            <a:pPr marL="0" indent="0" eaLnBrk="1" hangingPunct="1">
              <a:spcBef>
                <a:spcPts val="0"/>
              </a:spcBef>
              <a:buFontTx/>
              <a:buNone/>
              <a:defRPr/>
            </a:pPr>
            <a:endParaRPr lang="en-GB" sz="2000" kern="0" dirty="0">
              <a:solidFill>
                <a:schemeClr val="accent1"/>
              </a:solidFill>
            </a:endParaRPr>
          </a:p>
          <a:p>
            <a:pPr marL="0" indent="0" eaLnBrk="1" hangingPunct="1">
              <a:spcBef>
                <a:spcPts val="0"/>
              </a:spcBef>
              <a:buFontTx/>
              <a:buNone/>
              <a:defRPr/>
            </a:pPr>
            <a:endParaRPr lang="en-GB" sz="2000" kern="0" dirty="0">
              <a:solidFill>
                <a:schemeClr val="accent1"/>
              </a:solidFill>
            </a:endParaRPr>
          </a:p>
          <a:p>
            <a:pPr marL="0" indent="0" eaLnBrk="1" hangingPunct="1">
              <a:spcBef>
                <a:spcPts val="0"/>
              </a:spcBef>
              <a:buFontTx/>
              <a:buNone/>
              <a:defRPr/>
            </a:pPr>
            <a:endParaRPr lang="en-GB" sz="2000" kern="0" dirty="0">
              <a:solidFill>
                <a:schemeClr val="accent1"/>
              </a:solidFill>
            </a:endParaRPr>
          </a:p>
        </p:txBody>
      </p:sp>
      <p:sp>
        <p:nvSpPr>
          <p:cNvPr id="7" name="Title 2"/>
          <p:cNvSpPr txBox="1">
            <a:spLocks/>
          </p:cNvSpPr>
          <p:nvPr/>
        </p:nvSpPr>
        <p:spPr>
          <a:xfrm>
            <a:off x="457200" y="188640"/>
            <a:ext cx="8507288" cy="828328"/>
          </a:xfrm>
          <a:prstGeom prst="rect">
            <a:avLst/>
          </a:prstGeom>
          <a:solidFill>
            <a:schemeClr val="tx2">
              <a:lumMod val="75000"/>
            </a:schemeClr>
          </a:solidFill>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600" b="0" dirty="0">
                <a:solidFill>
                  <a:schemeClr val="bg1"/>
                </a:solidFill>
                <a:effectLst/>
              </a:rPr>
              <a:t>Techniques for exploring change</a:t>
            </a:r>
          </a:p>
        </p:txBody>
      </p:sp>
      <p:sp>
        <p:nvSpPr>
          <p:cNvPr id="2" name="Arrow: Right 1">
            <a:extLst>
              <a:ext uri="{FF2B5EF4-FFF2-40B4-BE49-F238E27FC236}">
                <a16:creationId xmlns:a16="http://schemas.microsoft.com/office/drawing/2014/main" id="{B66114AC-1F0D-4453-90BB-2C0A2C8BAF7A}"/>
              </a:ext>
            </a:extLst>
          </p:cNvPr>
          <p:cNvSpPr/>
          <p:nvPr/>
        </p:nvSpPr>
        <p:spPr>
          <a:xfrm>
            <a:off x="3563888" y="4293096"/>
            <a:ext cx="648072" cy="288032"/>
          </a:xfrm>
          <a:prstGeom prst="rightArrow">
            <a:avLst/>
          </a:prstGeom>
          <a:solidFill>
            <a:srgbClr val="DA003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3051145489"/>
      </p:ext>
    </p:extLst>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6" presetClass="entr" presetSubtype="0" fill="hold" grpId="0" nodeType="clickEffect">
                                  <p:stCondLst>
                                    <p:cond delay="0"/>
                                  </p:stCondLst>
                                  <p:childTnLst>
                                    <p:set>
                                      <p:cBhvr>
                                        <p:cTn id="10" dur="1" fill="hold">
                                          <p:stCondLst>
                                            <p:cond delay="0"/>
                                          </p:stCondLst>
                                        </p:cTn>
                                        <p:tgtEl>
                                          <p:spTgt spid="122883">
                                            <p:txEl>
                                              <p:pRg st="0" end="0"/>
                                            </p:txEl>
                                          </p:spTgt>
                                        </p:tgtEl>
                                        <p:attrNameLst>
                                          <p:attrName>style.visibility</p:attrName>
                                        </p:attrNameLst>
                                      </p:cBhvr>
                                      <p:to>
                                        <p:strVal val="visible"/>
                                      </p:to>
                                    </p:set>
                                    <p:animEffect transition="in" filter="wipe(down)">
                                      <p:cBhvr>
                                        <p:cTn id="11" dur="580">
                                          <p:stCondLst>
                                            <p:cond delay="0"/>
                                          </p:stCondLst>
                                        </p:cTn>
                                        <p:tgtEl>
                                          <p:spTgt spid="122883">
                                            <p:txEl>
                                              <p:pRg st="0" end="0"/>
                                            </p:txEl>
                                          </p:spTgt>
                                        </p:tgtEl>
                                      </p:cBhvr>
                                    </p:animEffect>
                                    <p:anim calcmode="lin" valueType="num">
                                      <p:cBhvr>
                                        <p:cTn id="12" dur="1822" tmFilter="0,0; 0.14,0.36; 0.43,0.73; 0.71,0.91; 1.0,1.0">
                                          <p:stCondLst>
                                            <p:cond delay="0"/>
                                          </p:stCondLst>
                                        </p:cTn>
                                        <p:tgtEl>
                                          <p:spTgt spid="122883">
                                            <p:txEl>
                                              <p:pRg st="0" end="0"/>
                                            </p:txEl>
                                          </p:spTgt>
                                        </p:tgtEl>
                                        <p:attrNameLst>
                                          <p:attrName>ppt_x</p:attrName>
                                        </p:attrNameLst>
                                      </p:cBhvr>
                                      <p:tavLst>
                                        <p:tav tm="0">
                                          <p:val>
                                            <p:strVal val="#ppt_x-0.25"/>
                                          </p:val>
                                        </p:tav>
                                        <p:tav tm="100000">
                                          <p:val>
                                            <p:strVal val="#ppt_x"/>
                                          </p:val>
                                        </p:tav>
                                      </p:tavLst>
                                    </p:anim>
                                    <p:anim calcmode="lin" valueType="num">
                                      <p:cBhvr>
                                        <p:cTn id="13" dur="664" tmFilter="0.0,0.0; 0.25,0.07; 0.50,0.2; 0.75,0.467; 1.0,1.0">
                                          <p:stCondLst>
                                            <p:cond delay="0"/>
                                          </p:stCondLst>
                                        </p:cTn>
                                        <p:tgtEl>
                                          <p:spTgt spid="122883">
                                            <p:txEl>
                                              <p:pRg st="0" end="0"/>
                                            </p:txEl>
                                          </p:spTgt>
                                        </p:tgtEl>
                                        <p:attrNameLst>
                                          <p:attrName>ppt_y</p:attrName>
                                        </p:attrNameLst>
                                      </p:cBhvr>
                                      <p:tavLst>
                                        <p:tav tm="0" fmla="#ppt_y-sin(pi*$)/3">
                                          <p:val>
                                            <p:fltVal val="0.5"/>
                                          </p:val>
                                        </p:tav>
                                        <p:tav tm="100000">
                                          <p:val>
                                            <p:fltVal val="1"/>
                                          </p:val>
                                        </p:tav>
                                      </p:tavLst>
                                    </p:anim>
                                    <p:anim calcmode="lin" valueType="num">
                                      <p:cBhvr>
                                        <p:cTn id="14" dur="664" tmFilter="0, 0; 0.125,0.2665; 0.25,0.4; 0.375,0.465; 0.5,0.5;  0.625,0.535; 0.75,0.6; 0.875,0.7335; 1,1">
                                          <p:stCondLst>
                                            <p:cond delay="664"/>
                                          </p:stCondLst>
                                        </p:cTn>
                                        <p:tgtEl>
                                          <p:spTgt spid="122883">
                                            <p:txEl>
                                              <p:pRg st="0" end="0"/>
                                            </p:txEl>
                                          </p:spTgt>
                                        </p:tgtEl>
                                        <p:attrNameLst>
                                          <p:attrName>ppt_y</p:attrName>
                                        </p:attrNameLst>
                                      </p:cBhvr>
                                      <p:tavLst>
                                        <p:tav tm="0" fmla="#ppt_y-sin(pi*$)/9">
                                          <p:val>
                                            <p:fltVal val="0"/>
                                          </p:val>
                                        </p:tav>
                                        <p:tav tm="100000">
                                          <p:val>
                                            <p:fltVal val="1"/>
                                          </p:val>
                                        </p:tav>
                                      </p:tavLst>
                                    </p:anim>
                                    <p:anim calcmode="lin" valueType="num">
                                      <p:cBhvr>
                                        <p:cTn id="15" dur="332" tmFilter="0, 0; 0.125,0.2665; 0.25,0.4; 0.375,0.465; 0.5,0.5;  0.625,0.535; 0.75,0.6; 0.875,0.7335; 1,1">
                                          <p:stCondLst>
                                            <p:cond delay="1324"/>
                                          </p:stCondLst>
                                        </p:cTn>
                                        <p:tgtEl>
                                          <p:spTgt spid="122883">
                                            <p:txEl>
                                              <p:pRg st="0" end="0"/>
                                            </p:txEl>
                                          </p:spTgt>
                                        </p:tgtEl>
                                        <p:attrNameLst>
                                          <p:attrName>ppt_y</p:attrName>
                                        </p:attrNameLst>
                                      </p:cBhvr>
                                      <p:tavLst>
                                        <p:tav tm="0" fmla="#ppt_y-sin(pi*$)/27">
                                          <p:val>
                                            <p:fltVal val="0"/>
                                          </p:val>
                                        </p:tav>
                                        <p:tav tm="100000">
                                          <p:val>
                                            <p:fltVal val="1"/>
                                          </p:val>
                                        </p:tav>
                                      </p:tavLst>
                                    </p:anim>
                                    <p:anim calcmode="lin" valueType="num">
                                      <p:cBhvr>
                                        <p:cTn id="16" dur="164" tmFilter="0, 0; 0.125,0.2665; 0.25,0.4; 0.375,0.465; 0.5,0.5;  0.625,0.535; 0.75,0.6; 0.875,0.7335; 1,1">
                                          <p:stCondLst>
                                            <p:cond delay="1656"/>
                                          </p:stCondLst>
                                        </p:cTn>
                                        <p:tgtEl>
                                          <p:spTgt spid="122883">
                                            <p:txEl>
                                              <p:pRg st="0" end="0"/>
                                            </p:txEl>
                                          </p:spTgt>
                                        </p:tgtEl>
                                        <p:attrNameLst>
                                          <p:attrName>ppt_y</p:attrName>
                                        </p:attrNameLst>
                                      </p:cBhvr>
                                      <p:tavLst>
                                        <p:tav tm="0" fmla="#ppt_y-sin(pi*$)/81">
                                          <p:val>
                                            <p:fltVal val="0"/>
                                          </p:val>
                                        </p:tav>
                                        <p:tav tm="100000">
                                          <p:val>
                                            <p:fltVal val="1"/>
                                          </p:val>
                                        </p:tav>
                                      </p:tavLst>
                                    </p:anim>
                                    <p:animScale>
                                      <p:cBhvr>
                                        <p:cTn id="17" dur="26">
                                          <p:stCondLst>
                                            <p:cond delay="650"/>
                                          </p:stCondLst>
                                        </p:cTn>
                                        <p:tgtEl>
                                          <p:spTgt spid="122883">
                                            <p:txEl>
                                              <p:pRg st="0" end="0"/>
                                            </p:txEl>
                                          </p:spTgt>
                                        </p:tgtEl>
                                      </p:cBhvr>
                                      <p:to x="100000" y="60000"/>
                                    </p:animScale>
                                    <p:animScale>
                                      <p:cBhvr>
                                        <p:cTn id="18" dur="166" decel="50000">
                                          <p:stCondLst>
                                            <p:cond delay="676"/>
                                          </p:stCondLst>
                                        </p:cTn>
                                        <p:tgtEl>
                                          <p:spTgt spid="122883">
                                            <p:txEl>
                                              <p:pRg st="0" end="0"/>
                                            </p:txEl>
                                          </p:spTgt>
                                        </p:tgtEl>
                                      </p:cBhvr>
                                      <p:to x="100000" y="100000"/>
                                    </p:animScale>
                                    <p:animScale>
                                      <p:cBhvr>
                                        <p:cTn id="19" dur="26">
                                          <p:stCondLst>
                                            <p:cond delay="1312"/>
                                          </p:stCondLst>
                                        </p:cTn>
                                        <p:tgtEl>
                                          <p:spTgt spid="122883">
                                            <p:txEl>
                                              <p:pRg st="0" end="0"/>
                                            </p:txEl>
                                          </p:spTgt>
                                        </p:tgtEl>
                                      </p:cBhvr>
                                      <p:to x="100000" y="80000"/>
                                    </p:animScale>
                                    <p:animScale>
                                      <p:cBhvr>
                                        <p:cTn id="20" dur="166" decel="50000">
                                          <p:stCondLst>
                                            <p:cond delay="1338"/>
                                          </p:stCondLst>
                                        </p:cTn>
                                        <p:tgtEl>
                                          <p:spTgt spid="122883">
                                            <p:txEl>
                                              <p:pRg st="0" end="0"/>
                                            </p:txEl>
                                          </p:spTgt>
                                        </p:tgtEl>
                                      </p:cBhvr>
                                      <p:to x="100000" y="100000"/>
                                    </p:animScale>
                                    <p:animScale>
                                      <p:cBhvr>
                                        <p:cTn id="21" dur="26">
                                          <p:stCondLst>
                                            <p:cond delay="1642"/>
                                          </p:stCondLst>
                                        </p:cTn>
                                        <p:tgtEl>
                                          <p:spTgt spid="122883">
                                            <p:txEl>
                                              <p:pRg st="0" end="0"/>
                                            </p:txEl>
                                          </p:spTgt>
                                        </p:tgtEl>
                                      </p:cBhvr>
                                      <p:to x="100000" y="90000"/>
                                    </p:animScale>
                                    <p:animScale>
                                      <p:cBhvr>
                                        <p:cTn id="22" dur="166" decel="50000">
                                          <p:stCondLst>
                                            <p:cond delay="1668"/>
                                          </p:stCondLst>
                                        </p:cTn>
                                        <p:tgtEl>
                                          <p:spTgt spid="122883">
                                            <p:txEl>
                                              <p:pRg st="0" end="0"/>
                                            </p:txEl>
                                          </p:spTgt>
                                        </p:tgtEl>
                                      </p:cBhvr>
                                      <p:to x="100000" y="100000"/>
                                    </p:animScale>
                                    <p:animScale>
                                      <p:cBhvr>
                                        <p:cTn id="23" dur="26">
                                          <p:stCondLst>
                                            <p:cond delay="1808"/>
                                          </p:stCondLst>
                                        </p:cTn>
                                        <p:tgtEl>
                                          <p:spTgt spid="122883">
                                            <p:txEl>
                                              <p:pRg st="0" end="0"/>
                                            </p:txEl>
                                          </p:spTgt>
                                        </p:tgtEl>
                                      </p:cBhvr>
                                      <p:to x="100000" y="95000"/>
                                    </p:animScale>
                                    <p:animScale>
                                      <p:cBhvr>
                                        <p:cTn id="24" dur="166" decel="50000">
                                          <p:stCondLst>
                                            <p:cond delay="1834"/>
                                          </p:stCondLst>
                                        </p:cTn>
                                        <p:tgtEl>
                                          <p:spTgt spid="122883">
                                            <p:txEl>
                                              <p:pRg st="0" end="0"/>
                                            </p:txEl>
                                          </p:spTgt>
                                        </p:tgtEl>
                                      </p:cBhvr>
                                      <p:to x="100000" y="100000"/>
                                    </p:animScale>
                                  </p:childTnLst>
                                </p:cTn>
                              </p:par>
                            </p:childTnLst>
                          </p:cTn>
                        </p:par>
                      </p:childTnLst>
                    </p:cTn>
                  </p:par>
                  <p:par>
                    <p:cTn id="25" fill="hold">
                      <p:stCondLst>
                        <p:cond delay="indefinite"/>
                      </p:stCondLst>
                      <p:childTnLst>
                        <p:par>
                          <p:cTn id="26" fill="hold">
                            <p:stCondLst>
                              <p:cond delay="0"/>
                            </p:stCondLst>
                            <p:childTnLst>
                              <p:par>
                                <p:cTn id="27" presetID="26" presetClass="entr" presetSubtype="0" fill="hold" grpId="0" nodeType="clickEffect">
                                  <p:stCondLst>
                                    <p:cond delay="0"/>
                                  </p:stCondLst>
                                  <p:childTnLst>
                                    <p:set>
                                      <p:cBhvr>
                                        <p:cTn id="28" dur="1" fill="hold">
                                          <p:stCondLst>
                                            <p:cond delay="0"/>
                                          </p:stCondLst>
                                        </p:cTn>
                                        <p:tgtEl>
                                          <p:spTgt spid="122883">
                                            <p:txEl>
                                              <p:pRg st="1" end="1"/>
                                            </p:txEl>
                                          </p:spTgt>
                                        </p:tgtEl>
                                        <p:attrNameLst>
                                          <p:attrName>style.visibility</p:attrName>
                                        </p:attrNameLst>
                                      </p:cBhvr>
                                      <p:to>
                                        <p:strVal val="visible"/>
                                      </p:to>
                                    </p:set>
                                    <p:animEffect transition="in" filter="wipe(down)">
                                      <p:cBhvr>
                                        <p:cTn id="29" dur="580">
                                          <p:stCondLst>
                                            <p:cond delay="0"/>
                                          </p:stCondLst>
                                        </p:cTn>
                                        <p:tgtEl>
                                          <p:spTgt spid="122883">
                                            <p:txEl>
                                              <p:pRg st="1" end="1"/>
                                            </p:txEl>
                                          </p:spTgt>
                                        </p:tgtEl>
                                      </p:cBhvr>
                                    </p:animEffect>
                                    <p:anim calcmode="lin" valueType="num">
                                      <p:cBhvr>
                                        <p:cTn id="30" dur="1822" tmFilter="0,0; 0.14,0.36; 0.43,0.73; 0.71,0.91; 1.0,1.0">
                                          <p:stCondLst>
                                            <p:cond delay="0"/>
                                          </p:stCondLst>
                                        </p:cTn>
                                        <p:tgtEl>
                                          <p:spTgt spid="122883">
                                            <p:txEl>
                                              <p:pRg st="1" end="1"/>
                                            </p:txEl>
                                          </p:spTgt>
                                        </p:tgtEl>
                                        <p:attrNameLst>
                                          <p:attrName>ppt_x</p:attrName>
                                        </p:attrNameLst>
                                      </p:cBhvr>
                                      <p:tavLst>
                                        <p:tav tm="0">
                                          <p:val>
                                            <p:strVal val="#ppt_x-0.25"/>
                                          </p:val>
                                        </p:tav>
                                        <p:tav tm="100000">
                                          <p:val>
                                            <p:strVal val="#ppt_x"/>
                                          </p:val>
                                        </p:tav>
                                      </p:tavLst>
                                    </p:anim>
                                    <p:anim calcmode="lin" valueType="num">
                                      <p:cBhvr>
                                        <p:cTn id="31" dur="664" tmFilter="0.0,0.0; 0.25,0.07; 0.50,0.2; 0.75,0.467; 1.0,1.0">
                                          <p:stCondLst>
                                            <p:cond delay="0"/>
                                          </p:stCondLst>
                                        </p:cTn>
                                        <p:tgtEl>
                                          <p:spTgt spid="122883">
                                            <p:txEl>
                                              <p:pRg st="1" end="1"/>
                                            </p:txEl>
                                          </p:spTgt>
                                        </p:tgtEl>
                                        <p:attrNameLst>
                                          <p:attrName>ppt_y</p:attrName>
                                        </p:attrNameLst>
                                      </p:cBhvr>
                                      <p:tavLst>
                                        <p:tav tm="0" fmla="#ppt_y-sin(pi*$)/3">
                                          <p:val>
                                            <p:fltVal val="0.5"/>
                                          </p:val>
                                        </p:tav>
                                        <p:tav tm="100000">
                                          <p:val>
                                            <p:fltVal val="1"/>
                                          </p:val>
                                        </p:tav>
                                      </p:tavLst>
                                    </p:anim>
                                    <p:anim calcmode="lin" valueType="num">
                                      <p:cBhvr>
                                        <p:cTn id="32" dur="664" tmFilter="0, 0; 0.125,0.2665; 0.25,0.4; 0.375,0.465; 0.5,0.5;  0.625,0.535; 0.75,0.6; 0.875,0.7335; 1,1">
                                          <p:stCondLst>
                                            <p:cond delay="664"/>
                                          </p:stCondLst>
                                        </p:cTn>
                                        <p:tgtEl>
                                          <p:spTgt spid="122883">
                                            <p:txEl>
                                              <p:pRg st="1" end="1"/>
                                            </p:txEl>
                                          </p:spTgt>
                                        </p:tgtEl>
                                        <p:attrNameLst>
                                          <p:attrName>ppt_y</p:attrName>
                                        </p:attrNameLst>
                                      </p:cBhvr>
                                      <p:tavLst>
                                        <p:tav tm="0" fmla="#ppt_y-sin(pi*$)/9">
                                          <p:val>
                                            <p:fltVal val="0"/>
                                          </p:val>
                                        </p:tav>
                                        <p:tav tm="100000">
                                          <p:val>
                                            <p:fltVal val="1"/>
                                          </p:val>
                                        </p:tav>
                                      </p:tavLst>
                                    </p:anim>
                                    <p:anim calcmode="lin" valueType="num">
                                      <p:cBhvr>
                                        <p:cTn id="33" dur="332" tmFilter="0, 0; 0.125,0.2665; 0.25,0.4; 0.375,0.465; 0.5,0.5;  0.625,0.535; 0.75,0.6; 0.875,0.7335; 1,1">
                                          <p:stCondLst>
                                            <p:cond delay="1324"/>
                                          </p:stCondLst>
                                        </p:cTn>
                                        <p:tgtEl>
                                          <p:spTgt spid="122883">
                                            <p:txEl>
                                              <p:pRg st="1" end="1"/>
                                            </p:txEl>
                                          </p:spTgt>
                                        </p:tgtEl>
                                        <p:attrNameLst>
                                          <p:attrName>ppt_y</p:attrName>
                                        </p:attrNameLst>
                                      </p:cBhvr>
                                      <p:tavLst>
                                        <p:tav tm="0" fmla="#ppt_y-sin(pi*$)/27">
                                          <p:val>
                                            <p:fltVal val="0"/>
                                          </p:val>
                                        </p:tav>
                                        <p:tav tm="100000">
                                          <p:val>
                                            <p:fltVal val="1"/>
                                          </p:val>
                                        </p:tav>
                                      </p:tavLst>
                                    </p:anim>
                                    <p:anim calcmode="lin" valueType="num">
                                      <p:cBhvr>
                                        <p:cTn id="34" dur="164" tmFilter="0, 0; 0.125,0.2665; 0.25,0.4; 0.375,0.465; 0.5,0.5;  0.625,0.535; 0.75,0.6; 0.875,0.7335; 1,1">
                                          <p:stCondLst>
                                            <p:cond delay="1656"/>
                                          </p:stCondLst>
                                        </p:cTn>
                                        <p:tgtEl>
                                          <p:spTgt spid="122883">
                                            <p:txEl>
                                              <p:pRg st="1" end="1"/>
                                            </p:txEl>
                                          </p:spTgt>
                                        </p:tgtEl>
                                        <p:attrNameLst>
                                          <p:attrName>ppt_y</p:attrName>
                                        </p:attrNameLst>
                                      </p:cBhvr>
                                      <p:tavLst>
                                        <p:tav tm="0" fmla="#ppt_y-sin(pi*$)/81">
                                          <p:val>
                                            <p:fltVal val="0"/>
                                          </p:val>
                                        </p:tav>
                                        <p:tav tm="100000">
                                          <p:val>
                                            <p:fltVal val="1"/>
                                          </p:val>
                                        </p:tav>
                                      </p:tavLst>
                                    </p:anim>
                                    <p:animScale>
                                      <p:cBhvr>
                                        <p:cTn id="35" dur="26">
                                          <p:stCondLst>
                                            <p:cond delay="650"/>
                                          </p:stCondLst>
                                        </p:cTn>
                                        <p:tgtEl>
                                          <p:spTgt spid="122883">
                                            <p:txEl>
                                              <p:pRg st="1" end="1"/>
                                            </p:txEl>
                                          </p:spTgt>
                                        </p:tgtEl>
                                      </p:cBhvr>
                                      <p:to x="100000" y="60000"/>
                                    </p:animScale>
                                    <p:animScale>
                                      <p:cBhvr>
                                        <p:cTn id="36" dur="166" decel="50000">
                                          <p:stCondLst>
                                            <p:cond delay="676"/>
                                          </p:stCondLst>
                                        </p:cTn>
                                        <p:tgtEl>
                                          <p:spTgt spid="122883">
                                            <p:txEl>
                                              <p:pRg st="1" end="1"/>
                                            </p:txEl>
                                          </p:spTgt>
                                        </p:tgtEl>
                                      </p:cBhvr>
                                      <p:to x="100000" y="100000"/>
                                    </p:animScale>
                                    <p:animScale>
                                      <p:cBhvr>
                                        <p:cTn id="37" dur="26">
                                          <p:stCondLst>
                                            <p:cond delay="1312"/>
                                          </p:stCondLst>
                                        </p:cTn>
                                        <p:tgtEl>
                                          <p:spTgt spid="122883">
                                            <p:txEl>
                                              <p:pRg st="1" end="1"/>
                                            </p:txEl>
                                          </p:spTgt>
                                        </p:tgtEl>
                                      </p:cBhvr>
                                      <p:to x="100000" y="80000"/>
                                    </p:animScale>
                                    <p:animScale>
                                      <p:cBhvr>
                                        <p:cTn id="38" dur="166" decel="50000">
                                          <p:stCondLst>
                                            <p:cond delay="1338"/>
                                          </p:stCondLst>
                                        </p:cTn>
                                        <p:tgtEl>
                                          <p:spTgt spid="122883">
                                            <p:txEl>
                                              <p:pRg st="1" end="1"/>
                                            </p:txEl>
                                          </p:spTgt>
                                        </p:tgtEl>
                                      </p:cBhvr>
                                      <p:to x="100000" y="100000"/>
                                    </p:animScale>
                                    <p:animScale>
                                      <p:cBhvr>
                                        <p:cTn id="39" dur="26">
                                          <p:stCondLst>
                                            <p:cond delay="1642"/>
                                          </p:stCondLst>
                                        </p:cTn>
                                        <p:tgtEl>
                                          <p:spTgt spid="122883">
                                            <p:txEl>
                                              <p:pRg st="1" end="1"/>
                                            </p:txEl>
                                          </p:spTgt>
                                        </p:tgtEl>
                                      </p:cBhvr>
                                      <p:to x="100000" y="90000"/>
                                    </p:animScale>
                                    <p:animScale>
                                      <p:cBhvr>
                                        <p:cTn id="40" dur="166" decel="50000">
                                          <p:stCondLst>
                                            <p:cond delay="1668"/>
                                          </p:stCondLst>
                                        </p:cTn>
                                        <p:tgtEl>
                                          <p:spTgt spid="122883">
                                            <p:txEl>
                                              <p:pRg st="1" end="1"/>
                                            </p:txEl>
                                          </p:spTgt>
                                        </p:tgtEl>
                                      </p:cBhvr>
                                      <p:to x="100000" y="100000"/>
                                    </p:animScale>
                                    <p:animScale>
                                      <p:cBhvr>
                                        <p:cTn id="41" dur="26">
                                          <p:stCondLst>
                                            <p:cond delay="1808"/>
                                          </p:stCondLst>
                                        </p:cTn>
                                        <p:tgtEl>
                                          <p:spTgt spid="122883">
                                            <p:txEl>
                                              <p:pRg st="1" end="1"/>
                                            </p:txEl>
                                          </p:spTgt>
                                        </p:tgtEl>
                                      </p:cBhvr>
                                      <p:to x="100000" y="95000"/>
                                    </p:animScale>
                                    <p:animScale>
                                      <p:cBhvr>
                                        <p:cTn id="42" dur="166" decel="50000">
                                          <p:stCondLst>
                                            <p:cond delay="1834"/>
                                          </p:stCondLst>
                                        </p:cTn>
                                        <p:tgtEl>
                                          <p:spTgt spid="122883">
                                            <p:txEl>
                                              <p:pRg st="1" end="1"/>
                                            </p:txEl>
                                          </p:spTgt>
                                        </p:tgtEl>
                                      </p:cBhvr>
                                      <p:to x="100000" y="100000"/>
                                    </p:animScale>
                                  </p:childTnLst>
                                </p:cTn>
                              </p:par>
                            </p:childTnLst>
                          </p:cTn>
                        </p:par>
                      </p:childTnLst>
                    </p:cTn>
                  </p:par>
                  <p:par>
                    <p:cTn id="43" fill="hold">
                      <p:stCondLst>
                        <p:cond delay="indefinite"/>
                      </p:stCondLst>
                      <p:childTnLst>
                        <p:par>
                          <p:cTn id="44" fill="hold">
                            <p:stCondLst>
                              <p:cond delay="0"/>
                            </p:stCondLst>
                            <p:childTnLst>
                              <p:par>
                                <p:cTn id="45" presetID="26" presetClass="entr" presetSubtype="0" fill="hold" grpId="0" nodeType="clickEffect">
                                  <p:stCondLst>
                                    <p:cond delay="0"/>
                                  </p:stCondLst>
                                  <p:childTnLst>
                                    <p:set>
                                      <p:cBhvr>
                                        <p:cTn id="46" dur="1" fill="hold">
                                          <p:stCondLst>
                                            <p:cond delay="0"/>
                                          </p:stCondLst>
                                        </p:cTn>
                                        <p:tgtEl>
                                          <p:spTgt spid="122883">
                                            <p:txEl>
                                              <p:pRg st="2" end="2"/>
                                            </p:txEl>
                                          </p:spTgt>
                                        </p:tgtEl>
                                        <p:attrNameLst>
                                          <p:attrName>style.visibility</p:attrName>
                                        </p:attrNameLst>
                                      </p:cBhvr>
                                      <p:to>
                                        <p:strVal val="visible"/>
                                      </p:to>
                                    </p:set>
                                    <p:animEffect transition="in" filter="wipe(down)">
                                      <p:cBhvr>
                                        <p:cTn id="47" dur="580">
                                          <p:stCondLst>
                                            <p:cond delay="0"/>
                                          </p:stCondLst>
                                        </p:cTn>
                                        <p:tgtEl>
                                          <p:spTgt spid="122883">
                                            <p:txEl>
                                              <p:pRg st="2" end="2"/>
                                            </p:txEl>
                                          </p:spTgt>
                                        </p:tgtEl>
                                      </p:cBhvr>
                                    </p:animEffect>
                                    <p:anim calcmode="lin" valueType="num">
                                      <p:cBhvr>
                                        <p:cTn id="48" dur="1822" tmFilter="0,0; 0.14,0.36; 0.43,0.73; 0.71,0.91; 1.0,1.0">
                                          <p:stCondLst>
                                            <p:cond delay="0"/>
                                          </p:stCondLst>
                                        </p:cTn>
                                        <p:tgtEl>
                                          <p:spTgt spid="122883">
                                            <p:txEl>
                                              <p:pRg st="2" end="2"/>
                                            </p:txEl>
                                          </p:spTgt>
                                        </p:tgtEl>
                                        <p:attrNameLst>
                                          <p:attrName>ppt_x</p:attrName>
                                        </p:attrNameLst>
                                      </p:cBhvr>
                                      <p:tavLst>
                                        <p:tav tm="0">
                                          <p:val>
                                            <p:strVal val="#ppt_x-0.25"/>
                                          </p:val>
                                        </p:tav>
                                        <p:tav tm="100000">
                                          <p:val>
                                            <p:strVal val="#ppt_x"/>
                                          </p:val>
                                        </p:tav>
                                      </p:tavLst>
                                    </p:anim>
                                    <p:anim calcmode="lin" valueType="num">
                                      <p:cBhvr>
                                        <p:cTn id="49" dur="664" tmFilter="0.0,0.0; 0.25,0.07; 0.50,0.2; 0.75,0.467; 1.0,1.0">
                                          <p:stCondLst>
                                            <p:cond delay="0"/>
                                          </p:stCondLst>
                                        </p:cTn>
                                        <p:tgtEl>
                                          <p:spTgt spid="122883">
                                            <p:txEl>
                                              <p:pRg st="2" end="2"/>
                                            </p:txEl>
                                          </p:spTgt>
                                        </p:tgtEl>
                                        <p:attrNameLst>
                                          <p:attrName>ppt_y</p:attrName>
                                        </p:attrNameLst>
                                      </p:cBhvr>
                                      <p:tavLst>
                                        <p:tav tm="0" fmla="#ppt_y-sin(pi*$)/3">
                                          <p:val>
                                            <p:fltVal val="0.5"/>
                                          </p:val>
                                        </p:tav>
                                        <p:tav tm="100000">
                                          <p:val>
                                            <p:fltVal val="1"/>
                                          </p:val>
                                        </p:tav>
                                      </p:tavLst>
                                    </p:anim>
                                    <p:anim calcmode="lin" valueType="num">
                                      <p:cBhvr>
                                        <p:cTn id="50" dur="664" tmFilter="0, 0; 0.125,0.2665; 0.25,0.4; 0.375,0.465; 0.5,0.5;  0.625,0.535; 0.75,0.6; 0.875,0.7335; 1,1">
                                          <p:stCondLst>
                                            <p:cond delay="664"/>
                                          </p:stCondLst>
                                        </p:cTn>
                                        <p:tgtEl>
                                          <p:spTgt spid="122883">
                                            <p:txEl>
                                              <p:pRg st="2" end="2"/>
                                            </p:txEl>
                                          </p:spTgt>
                                        </p:tgtEl>
                                        <p:attrNameLst>
                                          <p:attrName>ppt_y</p:attrName>
                                        </p:attrNameLst>
                                      </p:cBhvr>
                                      <p:tavLst>
                                        <p:tav tm="0" fmla="#ppt_y-sin(pi*$)/9">
                                          <p:val>
                                            <p:fltVal val="0"/>
                                          </p:val>
                                        </p:tav>
                                        <p:tav tm="100000">
                                          <p:val>
                                            <p:fltVal val="1"/>
                                          </p:val>
                                        </p:tav>
                                      </p:tavLst>
                                    </p:anim>
                                    <p:anim calcmode="lin" valueType="num">
                                      <p:cBhvr>
                                        <p:cTn id="51" dur="332" tmFilter="0, 0; 0.125,0.2665; 0.25,0.4; 0.375,0.465; 0.5,0.5;  0.625,0.535; 0.75,0.6; 0.875,0.7335; 1,1">
                                          <p:stCondLst>
                                            <p:cond delay="1324"/>
                                          </p:stCondLst>
                                        </p:cTn>
                                        <p:tgtEl>
                                          <p:spTgt spid="122883">
                                            <p:txEl>
                                              <p:pRg st="2" end="2"/>
                                            </p:txEl>
                                          </p:spTgt>
                                        </p:tgtEl>
                                        <p:attrNameLst>
                                          <p:attrName>ppt_y</p:attrName>
                                        </p:attrNameLst>
                                      </p:cBhvr>
                                      <p:tavLst>
                                        <p:tav tm="0" fmla="#ppt_y-sin(pi*$)/27">
                                          <p:val>
                                            <p:fltVal val="0"/>
                                          </p:val>
                                        </p:tav>
                                        <p:tav tm="100000">
                                          <p:val>
                                            <p:fltVal val="1"/>
                                          </p:val>
                                        </p:tav>
                                      </p:tavLst>
                                    </p:anim>
                                    <p:anim calcmode="lin" valueType="num">
                                      <p:cBhvr>
                                        <p:cTn id="52" dur="164" tmFilter="0, 0; 0.125,0.2665; 0.25,0.4; 0.375,0.465; 0.5,0.5;  0.625,0.535; 0.75,0.6; 0.875,0.7335; 1,1">
                                          <p:stCondLst>
                                            <p:cond delay="1656"/>
                                          </p:stCondLst>
                                        </p:cTn>
                                        <p:tgtEl>
                                          <p:spTgt spid="122883">
                                            <p:txEl>
                                              <p:pRg st="2" end="2"/>
                                            </p:txEl>
                                          </p:spTgt>
                                        </p:tgtEl>
                                        <p:attrNameLst>
                                          <p:attrName>ppt_y</p:attrName>
                                        </p:attrNameLst>
                                      </p:cBhvr>
                                      <p:tavLst>
                                        <p:tav tm="0" fmla="#ppt_y-sin(pi*$)/81">
                                          <p:val>
                                            <p:fltVal val="0"/>
                                          </p:val>
                                        </p:tav>
                                        <p:tav tm="100000">
                                          <p:val>
                                            <p:fltVal val="1"/>
                                          </p:val>
                                        </p:tav>
                                      </p:tavLst>
                                    </p:anim>
                                    <p:animScale>
                                      <p:cBhvr>
                                        <p:cTn id="53" dur="26">
                                          <p:stCondLst>
                                            <p:cond delay="650"/>
                                          </p:stCondLst>
                                        </p:cTn>
                                        <p:tgtEl>
                                          <p:spTgt spid="122883">
                                            <p:txEl>
                                              <p:pRg st="2" end="2"/>
                                            </p:txEl>
                                          </p:spTgt>
                                        </p:tgtEl>
                                      </p:cBhvr>
                                      <p:to x="100000" y="60000"/>
                                    </p:animScale>
                                    <p:animScale>
                                      <p:cBhvr>
                                        <p:cTn id="54" dur="166" decel="50000">
                                          <p:stCondLst>
                                            <p:cond delay="676"/>
                                          </p:stCondLst>
                                        </p:cTn>
                                        <p:tgtEl>
                                          <p:spTgt spid="122883">
                                            <p:txEl>
                                              <p:pRg st="2" end="2"/>
                                            </p:txEl>
                                          </p:spTgt>
                                        </p:tgtEl>
                                      </p:cBhvr>
                                      <p:to x="100000" y="100000"/>
                                    </p:animScale>
                                    <p:animScale>
                                      <p:cBhvr>
                                        <p:cTn id="55" dur="26">
                                          <p:stCondLst>
                                            <p:cond delay="1312"/>
                                          </p:stCondLst>
                                        </p:cTn>
                                        <p:tgtEl>
                                          <p:spTgt spid="122883">
                                            <p:txEl>
                                              <p:pRg st="2" end="2"/>
                                            </p:txEl>
                                          </p:spTgt>
                                        </p:tgtEl>
                                      </p:cBhvr>
                                      <p:to x="100000" y="80000"/>
                                    </p:animScale>
                                    <p:animScale>
                                      <p:cBhvr>
                                        <p:cTn id="56" dur="166" decel="50000">
                                          <p:stCondLst>
                                            <p:cond delay="1338"/>
                                          </p:stCondLst>
                                        </p:cTn>
                                        <p:tgtEl>
                                          <p:spTgt spid="122883">
                                            <p:txEl>
                                              <p:pRg st="2" end="2"/>
                                            </p:txEl>
                                          </p:spTgt>
                                        </p:tgtEl>
                                      </p:cBhvr>
                                      <p:to x="100000" y="100000"/>
                                    </p:animScale>
                                    <p:animScale>
                                      <p:cBhvr>
                                        <p:cTn id="57" dur="26">
                                          <p:stCondLst>
                                            <p:cond delay="1642"/>
                                          </p:stCondLst>
                                        </p:cTn>
                                        <p:tgtEl>
                                          <p:spTgt spid="122883">
                                            <p:txEl>
                                              <p:pRg st="2" end="2"/>
                                            </p:txEl>
                                          </p:spTgt>
                                        </p:tgtEl>
                                      </p:cBhvr>
                                      <p:to x="100000" y="90000"/>
                                    </p:animScale>
                                    <p:animScale>
                                      <p:cBhvr>
                                        <p:cTn id="58" dur="166" decel="50000">
                                          <p:stCondLst>
                                            <p:cond delay="1668"/>
                                          </p:stCondLst>
                                        </p:cTn>
                                        <p:tgtEl>
                                          <p:spTgt spid="122883">
                                            <p:txEl>
                                              <p:pRg st="2" end="2"/>
                                            </p:txEl>
                                          </p:spTgt>
                                        </p:tgtEl>
                                      </p:cBhvr>
                                      <p:to x="100000" y="100000"/>
                                    </p:animScale>
                                    <p:animScale>
                                      <p:cBhvr>
                                        <p:cTn id="59" dur="26">
                                          <p:stCondLst>
                                            <p:cond delay="1808"/>
                                          </p:stCondLst>
                                        </p:cTn>
                                        <p:tgtEl>
                                          <p:spTgt spid="122883">
                                            <p:txEl>
                                              <p:pRg st="2" end="2"/>
                                            </p:txEl>
                                          </p:spTgt>
                                        </p:tgtEl>
                                      </p:cBhvr>
                                      <p:to x="100000" y="95000"/>
                                    </p:animScale>
                                    <p:animScale>
                                      <p:cBhvr>
                                        <p:cTn id="60" dur="166" decel="50000">
                                          <p:stCondLst>
                                            <p:cond delay="1834"/>
                                          </p:stCondLst>
                                        </p:cTn>
                                        <p:tgtEl>
                                          <p:spTgt spid="122883">
                                            <p:txEl>
                                              <p:pRg st="2" end="2"/>
                                            </p:txEl>
                                          </p:spTgt>
                                        </p:tgtEl>
                                      </p:cBhvr>
                                      <p:to x="100000" y="100000"/>
                                    </p:animScale>
                                  </p:childTnLst>
                                </p:cTn>
                              </p:par>
                            </p:childTnLst>
                          </p:cTn>
                        </p:par>
                      </p:childTnLst>
                    </p:cTn>
                  </p:par>
                  <p:par>
                    <p:cTn id="61" fill="hold">
                      <p:stCondLst>
                        <p:cond delay="indefinite"/>
                      </p:stCondLst>
                      <p:childTnLst>
                        <p:par>
                          <p:cTn id="62" fill="hold">
                            <p:stCondLst>
                              <p:cond delay="0"/>
                            </p:stCondLst>
                            <p:childTnLst>
                              <p:par>
                                <p:cTn id="63" presetID="26" presetClass="entr" presetSubtype="0" fill="hold" grpId="0" nodeType="clickEffect">
                                  <p:stCondLst>
                                    <p:cond delay="0"/>
                                  </p:stCondLst>
                                  <p:childTnLst>
                                    <p:set>
                                      <p:cBhvr>
                                        <p:cTn id="64" dur="1" fill="hold">
                                          <p:stCondLst>
                                            <p:cond delay="0"/>
                                          </p:stCondLst>
                                        </p:cTn>
                                        <p:tgtEl>
                                          <p:spTgt spid="122883">
                                            <p:txEl>
                                              <p:pRg st="3" end="3"/>
                                            </p:txEl>
                                          </p:spTgt>
                                        </p:tgtEl>
                                        <p:attrNameLst>
                                          <p:attrName>style.visibility</p:attrName>
                                        </p:attrNameLst>
                                      </p:cBhvr>
                                      <p:to>
                                        <p:strVal val="visible"/>
                                      </p:to>
                                    </p:set>
                                    <p:animEffect transition="in" filter="wipe(down)">
                                      <p:cBhvr>
                                        <p:cTn id="65" dur="580">
                                          <p:stCondLst>
                                            <p:cond delay="0"/>
                                          </p:stCondLst>
                                        </p:cTn>
                                        <p:tgtEl>
                                          <p:spTgt spid="122883">
                                            <p:txEl>
                                              <p:pRg st="3" end="3"/>
                                            </p:txEl>
                                          </p:spTgt>
                                        </p:tgtEl>
                                      </p:cBhvr>
                                    </p:animEffect>
                                    <p:anim calcmode="lin" valueType="num">
                                      <p:cBhvr>
                                        <p:cTn id="66" dur="1822" tmFilter="0,0; 0.14,0.36; 0.43,0.73; 0.71,0.91; 1.0,1.0">
                                          <p:stCondLst>
                                            <p:cond delay="0"/>
                                          </p:stCondLst>
                                        </p:cTn>
                                        <p:tgtEl>
                                          <p:spTgt spid="122883">
                                            <p:txEl>
                                              <p:pRg st="3" end="3"/>
                                            </p:txEl>
                                          </p:spTgt>
                                        </p:tgtEl>
                                        <p:attrNameLst>
                                          <p:attrName>ppt_x</p:attrName>
                                        </p:attrNameLst>
                                      </p:cBhvr>
                                      <p:tavLst>
                                        <p:tav tm="0">
                                          <p:val>
                                            <p:strVal val="#ppt_x-0.25"/>
                                          </p:val>
                                        </p:tav>
                                        <p:tav tm="100000">
                                          <p:val>
                                            <p:strVal val="#ppt_x"/>
                                          </p:val>
                                        </p:tav>
                                      </p:tavLst>
                                    </p:anim>
                                    <p:anim calcmode="lin" valueType="num">
                                      <p:cBhvr>
                                        <p:cTn id="67" dur="664" tmFilter="0.0,0.0; 0.25,0.07; 0.50,0.2; 0.75,0.467; 1.0,1.0">
                                          <p:stCondLst>
                                            <p:cond delay="0"/>
                                          </p:stCondLst>
                                        </p:cTn>
                                        <p:tgtEl>
                                          <p:spTgt spid="122883">
                                            <p:txEl>
                                              <p:pRg st="3" end="3"/>
                                            </p:txEl>
                                          </p:spTgt>
                                        </p:tgtEl>
                                        <p:attrNameLst>
                                          <p:attrName>ppt_y</p:attrName>
                                        </p:attrNameLst>
                                      </p:cBhvr>
                                      <p:tavLst>
                                        <p:tav tm="0" fmla="#ppt_y-sin(pi*$)/3">
                                          <p:val>
                                            <p:fltVal val="0.5"/>
                                          </p:val>
                                        </p:tav>
                                        <p:tav tm="100000">
                                          <p:val>
                                            <p:fltVal val="1"/>
                                          </p:val>
                                        </p:tav>
                                      </p:tavLst>
                                    </p:anim>
                                    <p:anim calcmode="lin" valueType="num">
                                      <p:cBhvr>
                                        <p:cTn id="68" dur="664" tmFilter="0, 0; 0.125,0.2665; 0.25,0.4; 0.375,0.465; 0.5,0.5;  0.625,0.535; 0.75,0.6; 0.875,0.7335; 1,1">
                                          <p:stCondLst>
                                            <p:cond delay="664"/>
                                          </p:stCondLst>
                                        </p:cTn>
                                        <p:tgtEl>
                                          <p:spTgt spid="122883">
                                            <p:txEl>
                                              <p:pRg st="3" end="3"/>
                                            </p:txEl>
                                          </p:spTgt>
                                        </p:tgtEl>
                                        <p:attrNameLst>
                                          <p:attrName>ppt_y</p:attrName>
                                        </p:attrNameLst>
                                      </p:cBhvr>
                                      <p:tavLst>
                                        <p:tav tm="0" fmla="#ppt_y-sin(pi*$)/9">
                                          <p:val>
                                            <p:fltVal val="0"/>
                                          </p:val>
                                        </p:tav>
                                        <p:tav tm="100000">
                                          <p:val>
                                            <p:fltVal val="1"/>
                                          </p:val>
                                        </p:tav>
                                      </p:tavLst>
                                    </p:anim>
                                    <p:anim calcmode="lin" valueType="num">
                                      <p:cBhvr>
                                        <p:cTn id="69" dur="332" tmFilter="0, 0; 0.125,0.2665; 0.25,0.4; 0.375,0.465; 0.5,0.5;  0.625,0.535; 0.75,0.6; 0.875,0.7335; 1,1">
                                          <p:stCondLst>
                                            <p:cond delay="1324"/>
                                          </p:stCondLst>
                                        </p:cTn>
                                        <p:tgtEl>
                                          <p:spTgt spid="122883">
                                            <p:txEl>
                                              <p:pRg st="3" end="3"/>
                                            </p:txEl>
                                          </p:spTgt>
                                        </p:tgtEl>
                                        <p:attrNameLst>
                                          <p:attrName>ppt_y</p:attrName>
                                        </p:attrNameLst>
                                      </p:cBhvr>
                                      <p:tavLst>
                                        <p:tav tm="0" fmla="#ppt_y-sin(pi*$)/27">
                                          <p:val>
                                            <p:fltVal val="0"/>
                                          </p:val>
                                        </p:tav>
                                        <p:tav tm="100000">
                                          <p:val>
                                            <p:fltVal val="1"/>
                                          </p:val>
                                        </p:tav>
                                      </p:tavLst>
                                    </p:anim>
                                    <p:anim calcmode="lin" valueType="num">
                                      <p:cBhvr>
                                        <p:cTn id="70" dur="164" tmFilter="0, 0; 0.125,0.2665; 0.25,0.4; 0.375,0.465; 0.5,0.5;  0.625,0.535; 0.75,0.6; 0.875,0.7335; 1,1">
                                          <p:stCondLst>
                                            <p:cond delay="1656"/>
                                          </p:stCondLst>
                                        </p:cTn>
                                        <p:tgtEl>
                                          <p:spTgt spid="122883">
                                            <p:txEl>
                                              <p:pRg st="3" end="3"/>
                                            </p:txEl>
                                          </p:spTgt>
                                        </p:tgtEl>
                                        <p:attrNameLst>
                                          <p:attrName>ppt_y</p:attrName>
                                        </p:attrNameLst>
                                      </p:cBhvr>
                                      <p:tavLst>
                                        <p:tav tm="0" fmla="#ppt_y-sin(pi*$)/81">
                                          <p:val>
                                            <p:fltVal val="0"/>
                                          </p:val>
                                        </p:tav>
                                        <p:tav tm="100000">
                                          <p:val>
                                            <p:fltVal val="1"/>
                                          </p:val>
                                        </p:tav>
                                      </p:tavLst>
                                    </p:anim>
                                    <p:animScale>
                                      <p:cBhvr>
                                        <p:cTn id="71" dur="26">
                                          <p:stCondLst>
                                            <p:cond delay="650"/>
                                          </p:stCondLst>
                                        </p:cTn>
                                        <p:tgtEl>
                                          <p:spTgt spid="122883">
                                            <p:txEl>
                                              <p:pRg st="3" end="3"/>
                                            </p:txEl>
                                          </p:spTgt>
                                        </p:tgtEl>
                                      </p:cBhvr>
                                      <p:to x="100000" y="60000"/>
                                    </p:animScale>
                                    <p:animScale>
                                      <p:cBhvr>
                                        <p:cTn id="72" dur="166" decel="50000">
                                          <p:stCondLst>
                                            <p:cond delay="676"/>
                                          </p:stCondLst>
                                        </p:cTn>
                                        <p:tgtEl>
                                          <p:spTgt spid="122883">
                                            <p:txEl>
                                              <p:pRg st="3" end="3"/>
                                            </p:txEl>
                                          </p:spTgt>
                                        </p:tgtEl>
                                      </p:cBhvr>
                                      <p:to x="100000" y="100000"/>
                                    </p:animScale>
                                    <p:animScale>
                                      <p:cBhvr>
                                        <p:cTn id="73" dur="26">
                                          <p:stCondLst>
                                            <p:cond delay="1312"/>
                                          </p:stCondLst>
                                        </p:cTn>
                                        <p:tgtEl>
                                          <p:spTgt spid="122883">
                                            <p:txEl>
                                              <p:pRg st="3" end="3"/>
                                            </p:txEl>
                                          </p:spTgt>
                                        </p:tgtEl>
                                      </p:cBhvr>
                                      <p:to x="100000" y="80000"/>
                                    </p:animScale>
                                    <p:animScale>
                                      <p:cBhvr>
                                        <p:cTn id="74" dur="166" decel="50000">
                                          <p:stCondLst>
                                            <p:cond delay="1338"/>
                                          </p:stCondLst>
                                        </p:cTn>
                                        <p:tgtEl>
                                          <p:spTgt spid="122883">
                                            <p:txEl>
                                              <p:pRg st="3" end="3"/>
                                            </p:txEl>
                                          </p:spTgt>
                                        </p:tgtEl>
                                      </p:cBhvr>
                                      <p:to x="100000" y="100000"/>
                                    </p:animScale>
                                    <p:animScale>
                                      <p:cBhvr>
                                        <p:cTn id="75" dur="26">
                                          <p:stCondLst>
                                            <p:cond delay="1642"/>
                                          </p:stCondLst>
                                        </p:cTn>
                                        <p:tgtEl>
                                          <p:spTgt spid="122883">
                                            <p:txEl>
                                              <p:pRg st="3" end="3"/>
                                            </p:txEl>
                                          </p:spTgt>
                                        </p:tgtEl>
                                      </p:cBhvr>
                                      <p:to x="100000" y="90000"/>
                                    </p:animScale>
                                    <p:animScale>
                                      <p:cBhvr>
                                        <p:cTn id="76" dur="166" decel="50000">
                                          <p:stCondLst>
                                            <p:cond delay="1668"/>
                                          </p:stCondLst>
                                        </p:cTn>
                                        <p:tgtEl>
                                          <p:spTgt spid="122883">
                                            <p:txEl>
                                              <p:pRg st="3" end="3"/>
                                            </p:txEl>
                                          </p:spTgt>
                                        </p:tgtEl>
                                      </p:cBhvr>
                                      <p:to x="100000" y="100000"/>
                                    </p:animScale>
                                    <p:animScale>
                                      <p:cBhvr>
                                        <p:cTn id="77" dur="26">
                                          <p:stCondLst>
                                            <p:cond delay="1808"/>
                                          </p:stCondLst>
                                        </p:cTn>
                                        <p:tgtEl>
                                          <p:spTgt spid="122883">
                                            <p:txEl>
                                              <p:pRg st="3" end="3"/>
                                            </p:txEl>
                                          </p:spTgt>
                                        </p:tgtEl>
                                      </p:cBhvr>
                                      <p:to x="100000" y="95000"/>
                                    </p:animScale>
                                    <p:animScale>
                                      <p:cBhvr>
                                        <p:cTn id="78" dur="166" decel="50000">
                                          <p:stCondLst>
                                            <p:cond delay="1834"/>
                                          </p:stCondLst>
                                        </p:cTn>
                                        <p:tgtEl>
                                          <p:spTgt spid="122883">
                                            <p:txEl>
                                              <p:pRg st="3" end="3"/>
                                            </p:txEl>
                                          </p:spTgt>
                                        </p:tgtEl>
                                      </p:cBhvr>
                                      <p:to x="100000" y="100000"/>
                                    </p:animScale>
                                  </p:childTnLst>
                                </p:cTn>
                              </p:par>
                            </p:childTnLst>
                          </p:cTn>
                        </p:par>
                      </p:childTnLst>
                    </p:cTn>
                  </p:par>
                  <p:par>
                    <p:cTn id="79" fill="hold">
                      <p:stCondLst>
                        <p:cond delay="indefinite"/>
                      </p:stCondLst>
                      <p:childTnLst>
                        <p:par>
                          <p:cTn id="80" fill="hold">
                            <p:stCondLst>
                              <p:cond delay="0"/>
                            </p:stCondLst>
                            <p:childTnLst>
                              <p:par>
                                <p:cTn id="81" presetID="2" presetClass="entr" presetSubtype="4" fill="hold" grpId="0" nodeType="clickEffect">
                                  <p:stCondLst>
                                    <p:cond delay="0"/>
                                  </p:stCondLst>
                                  <p:childTnLst>
                                    <p:set>
                                      <p:cBhvr>
                                        <p:cTn id="82" dur="1" fill="hold">
                                          <p:stCondLst>
                                            <p:cond delay="0"/>
                                          </p:stCondLst>
                                        </p:cTn>
                                        <p:tgtEl>
                                          <p:spTgt spid="2"/>
                                        </p:tgtEl>
                                        <p:attrNameLst>
                                          <p:attrName>style.visibility</p:attrName>
                                        </p:attrNameLst>
                                      </p:cBhvr>
                                      <p:to>
                                        <p:strVal val="visible"/>
                                      </p:to>
                                    </p:set>
                                    <p:anim calcmode="lin" valueType="num">
                                      <p:cBhvr additive="base">
                                        <p:cTn id="83" dur="500" fill="hold"/>
                                        <p:tgtEl>
                                          <p:spTgt spid="2"/>
                                        </p:tgtEl>
                                        <p:attrNameLst>
                                          <p:attrName>ppt_x</p:attrName>
                                        </p:attrNameLst>
                                      </p:cBhvr>
                                      <p:tavLst>
                                        <p:tav tm="0">
                                          <p:val>
                                            <p:strVal val="#ppt_x"/>
                                          </p:val>
                                        </p:tav>
                                        <p:tav tm="100000">
                                          <p:val>
                                            <p:strVal val="#ppt_x"/>
                                          </p:val>
                                        </p:tav>
                                      </p:tavLst>
                                    </p:anim>
                                    <p:anim calcmode="lin" valueType="num">
                                      <p:cBhvr additive="base">
                                        <p:cTn id="84" dur="500" fill="hold"/>
                                        <p:tgtEl>
                                          <p:spTgt spid="2"/>
                                        </p:tgtEl>
                                        <p:attrNameLst>
                                          <p:attrName>ppt_y</p:attrName>
                                        </p:attrNameLst>
                                      </p:cBhvr>
                                      <p:tavLst>
                                        <p:tav tm="0">
                                          <p:val>
                                            <p:strVal val="1+#ppt_h/2"/>
                                          </p:val>
                                        </p:tav>
                                        <p:tav tm="100000">
                                          <p:val>
                                            <p:strVal val="#ppt_y"/>
                                          </p:val>
                                        </p:tav>
                                      </p:tavLst>
                                    </p:anim>
                                  </p:childTnLst>
                                </p:cTn>
                              </p:par>
                              <p:par>
                                <p:cTn id="85" presetID="6" presetClass="entr" presetSubtype="16" fill="hold" grpId="0" nodeType="withEffect">
                                  <p:stCondLst>
                                    <p:cond delay="0"/>
                                  </p:stCondLst>
                                  <p:childTnLst>
                                    <p:set>
                                      <p:cBhvr>
                                        <p:cTn id="86" dur="1" fill="hold">
                                          <p:stCondLst>
                                            <p:cond delay="0"/>
                                          </p:stCondLst>
                                        </p:cTn>
                                        <p:tgtEl>
                                          <p:spTgt spid="6"/>
                                        </p:tgtEl>
                                        <p:attrNameLst>
                                          <p:attrName>style.visibility</p:attrName>
                                        </p:attrNameLst>
                                      </p:cBhvr>
                                      <p:to>
                                        <p:strVal val="visible"/>
                                      </p:to>
                                    </p:set>
                                    <p:animEffect transition="in" filter="circle(in)">
                                      <p:cBhvr>
                                        <p:cTn id="87" dur="2000"/>
                                        <p:tgtEl>
                                          <p:spTgt spid="6"/>
                                        </p:tgtEl>
                                      </p:cBhvr>
                                    </p:animEffect>
                                  </p:childTnLst>
                                </p:cTn>
                              </p:par>
                            </p:childTnLst>
                          </p:cTn>
                        </p:par>
                      </p:childTnLst>
                    </p:cTn>
                  </p:par>
                  <p:par>
                    <p:cTn id="88" fill="hold">
                      <p:stCondLst>
                        <p:cond delay="indefinite"/>
                      </p:stCondLst>
                      <p:childTnLst>
                        <p:par>
                          <p:cTn id="89" fill="hold">
                            <p:stCondLst>
                              <p:cond delay="0"/>
                            </p:stCondLst>
                            <p:childTnLst>
                              <p:par>
                                <p:cTn id="90" presetID="6" presetClass="entr" presetSubtype="16" fill="hold" nodeType="clickEffect">
                                  <p:stCondLst>
                                    <p:cond delay="0"/>
                                  </p:stCondLst>
                                  <p:childTnLst>
                                    <p:set>
                                      <p:cBhvr>
                                        <p:cTn id="91" dur="1" fill="hold">
                                          <p:stCondLst>
                                            <p:cond delay="0"/>
                                          </p:stCondLst>
                                        </p:cTn>
                                        <p:tgtEl>
                                          <p:spTgt spid="6">
                                            <p:txEl>
                                              <p:pRg st="0" end="0"/>
                                            </p:txEl>
                                          </p:spTgt>
                                        </p:tgtEl>
                                        <p:attrNameLst>
                                          <p:attrName>style.visibility</p:attrName>
                                        </p:attrNameLst>
                                      </p:cBhvr>
                                      <p:to>
                                        <p:strVal val="visible"/>
                                      </p:to>
                                    </p:set>
                                    <p:animEffect transition="in" filter="circle(in)">
                                      <p:cBhvr>
                                        <p:cTn id="92" dur="2000"/>
                                        <p:tgtEl>
                                          <p:spTgt spid="6">
                                            <p:txEl>
                                              <p:pRg st="0" end="0"/>
                                            </p:txEl>
                                          </p:spTgt>
                                        </p:tgtEl>
                                      </p:cBhvr>
                                    </p:animEffect>
                                  </p:childTnLst>
                                </p:cTn>
                              </p:par>
                              <p:par>
                                <p:cTn id="93" presetID="6" presetClass="entr" presetSubtype="16" fill="hold" nodeType="withEffect">
                                  <p:stCondLst>
                                    <p:cond delay="0"/>
                                  </p:stCondLst>
                                  <p:childTnLst>
                                    <p:set>
                                      <p:cBhvr>
                                        <p:cTn id="94" dur="1" fill="hold">
                                          <p:stCondLst>
                                            <p:cond delay="0"/>
                                          </p:stCondLst>
                                        </p:cTn>
                                        <p:tgtEl>
                                          <p:spTgt spid="6">
                                            <p:txEl>
                                              <p:pRg st="1" end="1"/>
                                            </p:txEl>
                                          </p:spTgt>
                                        </p:tgtEl>
                                        <p:attrNameLst>
                                          <p:attrName>style.visibility</p:attrName>
                                        </p:attrNameLst>
                                      </p:cBhvr>
                                      <p:to>
                                        <p:strVal val="visible"/>
                                      </p:to>
                                    </p:set>
                                    <p:animEffect transition="in" filter="circle(in)">
                                      <p:cBhvr>
                                        <p:cTn id="95" dur="2000"/>
                                        <p:tgtEl>
                                          <p:spTgt spid="6">
                                            <p:txEl>
                                              <p:pRg st="1" end="1"/>
                                            </p:txEl>
                                          </p:spTgt>
                                        </p:tgtEl>
                                      </p:cBhvr>
                                    </p:animEffect>
                                  </p:childTnLst>
                                </p:cTn>
                              </p:par>
                              <p:par>
                                <p:cTn id="96" presetID="6" presetClass="entr" presetSubtype="16" fill="hold" nodeType="withEffect">
                                  <p:stCondLst>
                                    <p:cond delay="0"/>
                                  </p:stCondLst>
                                  <p:childTnLst>
                                    <p:set>
                                      <p:cBhvr>
                                        <p:cTn id="97" dur="1" fill="hold">
                                          <p:stCondLst>
                                            <p:cond delay="0"/>
                                          </p:stCondLst>
                                        </p:cTn>
                                        <p:tgtEl>
                                          <p:spTgt spid="6">
                                            <p:txEl>
                                              <p:pRg st="2" end="2"/>
                                            </p:txEl>
                                          </p:spTgt>
                                        </p:tgtEl>
                                        <p:attrNameLst>
                                          <p:attrName>style.visibility</p:attrName>
                                        </p:attrNameLst>
                                      </p:cBhvr>
                                      <p:to>
                                        <p:strVal val="visible"/>
                                      </p:to>
                                    </p:set>
                                    <p:animEffect transition="in" filter="circle(in)">
                                      <p:cBhvr>
                                        <p:cTn id="98" dur="2000"/>
                                        <p:tgtEl>
                                          <p:spTgt spid="6">
                                            <p:txEl>
                                              <p:pRg st="2" end="2"/>
                                            </p:txEl>
                                          </p:spTgt>
                                        </p:tgtEl>
                                      </p:cBhvr>
                                    </p:animEffect>
                                  </p:childTnLst>
                                </p:cTn>
                              </p:par>
                              <p:par>
                                <p:cTn id="99" presetID="6" presetClass="entr" presetSubtype="16" fill="hold" nodeType="withEffect">
                                  <p:stCondLst>
                                    <p:cond delay="0"/>
                                  </p:stCondLst>
                                  <p:childTnLst>
                                    <p:set>
                                      <p:cBhvr>
                                        <p:cTn id="100" dur="1" fill="hold">
                                          <p:stCondLst>
                                            <p:cond delay="0"/>
                                          </p:stCondLst>
                                        </p:cTn>
                                        <p:tgtEl>
                                          <p:spTgt spid="6">
                                            <p:txEl>
                                              <p:pRg st="3" end="3"/>
                                            </p:txEl>
                                          </p:spTgt>
                                        </p:tgtEl>
                                        <p:attrNameLst>
                                          <p:attrName>style.visibility</p:attrName>
                                        </p:attrNameLst>
                                      </p:cBhvr>
                                      <p:to>
                                        <p:strVal val="visible"/>
                                      </p:to>
                                    </p:set>
                                    <p:animEffect transition="in" filter="circle(in)">
                                      <p:cBhvr>
                                        <p:cTn id="101" dur="2000"/>
                                        <p:tgtEl>
                                          <p:spTgt spid="6">
                                            <p:txEl>
                                              <p:pRg st="3" end="3"/>
                                            </p:txEl>
                                          </p:spTgt>
                                        </p:tgtEl>
                                      </p:cBhvr>
                                    </p:animEffect>
                                  </p:childTnLst>
                                </p:cTn>
                              </p:par>
                              <p:par>
                                <p:cTn id="102" presetID="6" presetClass="entr" presetSubtype="16" fill="hold" nodeType="withEffect">
                                  <p:stCondLst>
                                    <p:cond delay="0"/>
                                  </p:stCondLst>
                                  <p:childTnLst>
                                    <p:set>
                                      <p:cBhvr>
                                        <p:cTn id="103" dur="1" fill="hold">
                                          <p:stCondLst>
                                            <p:cond delay="0"/>
                                          </p:stCondLst>
                                        </p:cTn>
                                        <p:tgtEl>
                                          <p:spTgt spid="6">
                                            <p:txEl>
                                              <p:pRg st="4" end="4"/>
                                            </p:txEl>
                                          </p:spTgt>
                                        </p:tgtEl>
                                        <p:attrNameLst>
                                          <p:attrName>style.visibility</p:attrName>
                                        </p:attrNameLst>
                                      </p:cBhvr>
                                      <p:to>
                                        <p:strVal val="visible"/>
                                      </p:to>
                                    </p:set>
                                    <p:animEffect transition="in" filter="circle(in)">
                                      <p:cBhvr>
                                        <p:cTn id="104" dur="2000"/>
                                        <p:tgtEl>
                                          <p:spTgt spid="6">
                                            <p:txEl>
                                              <p:pRg st="4" end="4"/>
                                            </p:txEl>
                                          </p:spTgt>
                                        </p:tgtEl>
                                      </p:cBhvr>
                                    </p:animEffect>
                                  </p:childTnLst>
                                </p:cTn>
                              </p:par>
                              <p:par>
                                <p:cTn id="105" presetID="6" presetClass="entr" presetSubtype="16" fill="hold" nodeType="withEffect">
                                  <p:stCondLst>
                                    <p:cond delay="0"/>
                                  </p:stCondLst>
                                  <p:childTnLst>
                                    <p:set>
                                      <p:cBhvr>
                                        <p:cTn id="106" dur="1" fill="hold">
                                          <p:stCondLst>
                                            <p:cond delay="0"/>
                                          </p:stCondLst>
                                        </p:cTn>
                                        <p:tgtEl>
                                          <p:spTgt spid="6">
                                            <p:txEl>
                                              <p:pRg st="5" end="5"/>
                                            </p:txEl>
                                          </p:spTgt>
                                        </p:tgtEl>
                                        <p:attrNameLst>
                                          <p:attrName>style.visibility</p:attrName>
                                        </p:attrNameLst>
                                      </p:cBhvr>
                                      <p:to>
                                        <p:strVal val="visible"/>
                                      </p:to>
                                    </p:set>
                                    <p:animEffect transition="in" filter="circle(in)">
                                      <p:cBhvr>
                                        <p:cTn id="107" dur="2000"/>
                                        <p:tgtEl>
                                          <p:spTgt spid="6">
                                            <p:txEl>
                                              <p:pRg st="5" end="5"/>
                                            </p:txEl>
                                          </p:spTgt>
                                        </p:tgtEl>
                                      </p:cBhvr>
                                    </p:animEffect>
                                  </p:childTnLst>
                                </p:cTn>
                              </p:par>
                            </p:childTnLst>
                          </p:cTn>
                        </p:par>
                      </p:childTnLst>
                    </p:cTn>
                  </p:par>
                  <p:par>
                    <p:cTn id="108" fill="hold">
                      <p:stCondLst>
                        <p:cond delay="indefinite"/>
                      </p:stCondLst>
                      <p:childTnLst>
                        <p:par>
                          <p:cTn id="109" fill="hold">
                            <p:stCondLst>
                              <p:cond delay="0"/>
                            </p:stCondLst>
                            <p:childTnLst>
                              <p:par>
                                <p:cTn id="110" presetID="53" presetClass="entr" presetSubtype="16" fill="hold" nodeType="clickEffect">
                                  <p:stCondLst>
                                    <p:cond delay="0"/>
                                  </p:stCondLst>
                                  <p:childTnLst>
                                    <p:set>
                                      <p:cBhvr>
                                        <p:cTn id="111" dur="1" fill="hold">
                                          <p:stCondLst>
                                            <p:cond delay="0"/>
                                          </p:stCondLst>
                                        </p:cTn>
                                        <p:tgtEl>
                                          <p:spTgt spid="6">
                                            <p:txEl>
                                              <p:pRg st="7" end="7"/>
                                            </p:txEl>
                                          </p:spTgt>
                                        </p:tgtEl>
                                        <p:attrNameLst>
                                          <p:attrName>style.visibility</p:attrName>
                                        </p:attrNameLst>
                                      </p:cBhvr>
                                      <p:to>
                                        <p:strVal val="visible"/>
                                      </p:to>
                                    </p:set>
                                    <p:anim calcmode="lin" valueType="num">
                                      <p:cBhvr>
                                        <p:cTn id="112" dur="500" fill="hold"/>
                                        <p:tgtEl>
                                          <p:spTgt spid="6">
                                            <p:txEl>
                                              <p:pRg st="7" end="7"/>
                                            </p:txEl>
                                          </p:spTgt>
                                        </p:tgtEl>
                                        <p:attrNameLst>
                                          <p:attrName>ppt_w</p:attrName>
                                        </p:attrNameLst>
                                      </p:cBhvr>
                                      <p:tavLst>
                                        <p:tav tm="0">
                                          <p:val>
                                            <p:fltVal val="0"/>
                                          </p:val>
                                        </p:tav>
                                        <p:tav tm="100000">
                                          <p:val>
                                            <p:strVal val="#ppt_w"/>
                                          </p:val>
                                        </p:tav>
                                      </p:tavLst>
                                    </p:anim>
                                    <p:anim calcmode="lin" valueType="num">
                                      <p:cBhvr>
                                        <p:cTn id="113" dur="500" fill="hold"/>
                                        <p:tgtEl>
                                          <p:spTgt spid="6">
                                            <p:txEl>
                                              <p:pRg st="7" end="7"/>
                                            </p:txEl>
                                          </p:spTgt>
                                        </p:tgtEl>
                                        <p:attrNameLst>
                                          <p:attrName>ppt_h</p:attrName>
                                        </p:attrNameLst>
                                      </p:cBhvr>
                                      <p:tavLst>
                                        <p:tav tm="0">
                                          <p:val>
                                            <p:fltVal val="0"/>
                                          </p:val>
                                        </p:tav>
                                        <p:tav tm="100000">
                                          <p:val>
                                            <p:strVal val="#ppt_h"/>
                                          </p:val>
                                        </p:tav>
                                      </p:tavLst>
                                    </p:anim>
                                    <p:animEffect transition="in" filter="fade">
                                      <p:cBhvr>
                                        <p:cTn id="114" dur="500"/>
                                        <p:tgtEl>
                                          <p:spTgt spid="6">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883" grpId="0" build="p"/>
      <p:bldP spid="6" grpId="0" animBg="1"/>
      <p:bldP spid="7" grpId="0" animBg="1"/>
      <p:bldP spid="2"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own Arrow 2"/>
          <p:cNvSpPr/>
          <p:nvPr/>
        </p:nvSpPr>
        <p:spPr>
          <a:xfrm>
            <a:off x="4396740" y="3750019"/>
            <a:ext cx="350520" cy="180340"/>
          </a:xfrm>
          <a:prstGeom prst="downArrow">
            <a:avLst/>
          </a:prstGeom>
          <a:solidFill>
            <a:srgbClr val="007DC3"/>
          </a:solidFill>
          <a:ln>
            <a:noFill/>
          </a:ln>
          <a:effectLst/>
          <a:scene3d>
            <a:camera prst="orthographicFront">
              <a:rot lat="0" lon="0" rev="0"/>
            </a:camera>
            <a:lightRig rig="contrasting" dir="t">
              <a:rot lat="0" lon="0" rev="7800000"/>
            </a:lightRig>
          </a:scene3d>
          <a:sp3d>
            <a:bevelT w="139700" h="139700"/>
          </a:sp3d>
        </p:spPr>
        <p:style>
          <a:lnRef idx="0">
            <a:schemeClr val="accent6"/>
          </a:lnRef>
          <a:fillRef idx="1001">
            <a:schemeClr val="dk2"/>
          </a:fillRef>
          <a:effectRef idx="3">
            <a:schemeClr val="accent6"/>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dirty="0"/>
          </a:p>
        </p:txBody>
      </p:sp>
      <p:sp>
        <p:nvSpPr>
          <p:cNvPr id="4" name="Down Arrow 3"/>
          <p:cNvSpPr/>
          <p:nvPr/>
        </p:nvSpPr>
        <p:spPr>
          <a:xfrm>
            <a:off x="4396740" y="4533632"/>
            <a:ext cx="350520" cy="180340"/>
          </a:xfrm>
          <a:prstGeom prst="downArrow">
            <a:avLst/>
          </a:prstGeom>
          <a:solidFill>
            <a:srgbClr val="007DC3"/>
          </a:solidFill>
          <a:ln>
            <a:noFill/>
          </a:ln>
          <a:effectLst/>
          <a:scene3d>
            <a:camera prst="orthographicFront">
              <a:rot lat="0" lon="0" rev="0"/>
            </a:camera>
            <a:lightRig rig="contrasting" dir="t">
              <a:rot lat="0" lon="0" rev="7800000"/>
            </a:lightRig>
          </a:scene3d>
          <a:sp3d>
            <a:bevelT w="139700" h="139700"/>
          </a:sp3d>
        </p:spPr>
        <p:style>
          <a:lnRef idx="0">
            <a:schemeClr val="accent6"/>
          </a:lnRef>
          <a:fillRef idx="1001">
            <a:schemeClr val="dk2"/>
          </a:fillRef>
          <a:effectRef idx="3">
            <a:schemeClr val="accent6"/>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dirty="0"/>
          </a:p>
        </p:txBody>
      </p:sp>
      <p:sp>
        <p:nvSpPr>
          <p:cNvPr id="5" name="Down Arrow 4"/>
          <p:cNvSpPr/>
          <p:nvPr/>
        </p:nvSpPr>
        <p:spPr>
          <a:xfrm>
            <a:off x="4396740" y="1424846"/>
            <a:ext cx="350520" cy="180340"/>
          </a:xfrm>
          <a:prstGeom prst="downArrow">
            <a:avLst/>
          </a:prstGeom>
          <a:solidFill>
            <a:srgbClr val="007DC3"/>
          </a:solidFill>
          <a:ln>
            <a:noFill/>
          </a:ln>
          <a:effectLst/>
          <a:scene3d>
            <a:camera prst="orthographicFront">
              <a:rot lat="0" lon="0" rev="0"/>
            </a:camera>
            <a:lightRig rig="contrasting" dir="t">
              <a:rot lat="0" lon="0" rev="7800000"/>
            </a:lightRig>
          </a:scene3d>
          <a:sp3d>
            <a:bevelT w="139700" h="139700"/>
          </a:sp3d>
        </p:spPr>
        <p:style>
          <a:lnRef idx="1">
            <a:schemeClr val="accent6"/>
          </a:lnRef>
          <a:fillRef idx="1001">
            <a:schemeClr val="dk2"/>
          </a:fillRef>
          <a:effectRef idx="1">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dirty="0"/>
          </a:p>
        </p:txBody>
      </p:sp>
      <p:sp>
        <p:nvSpPr>
          <p:cNvPr id="6" name="Down Arrow 5"/>
          <p:cNvSpPr/>
          <p:nvPr/>
        </p:nvSpPr>
        <p:spPr>
          <a:xfrm>
            <a:off x="4420864" y="2548436"/>
            <a:ext cx="350520" cy="276141"/>
          </a:xfrm>
          <a:prstGeom prst="downArrow">
            <a:avLst/>
          </a:prstGeom>
          <a:solidFill>
            <a:srgbClr val="007DC3"/>
          </a:solidFill>
          <a:ln>
            <a:noFill/>
          </a:ln>
          <a:effectLst/>
          <a:scene3d>
            <a:camera prst="orthographicFront">
              <a:rot lat="0" lon="0" rev="0"/>
            </a:camera>
            <a:lightRig rig="contrasting" dir="t">
              <a:rot lat="0" lon="0" rev="7800000"/>
            </a:lightRig>
          </a:scene3d>
          <a:sp3d>
            <a:bevelT w="139700" h="139700"/>
          </a:sp3d>
        </p:spPr>
        <p:style>
          <a:lnRef idx="1">
            <a:schemeClr val="accent6"/>
          </a:lnRef>
          <a:fillRef idx="1001">
            <a:schemeClr val="dk2"/>
          </a:fillRef>
          <a:effectRef idx="1">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dirty="0"/>
          </a:p>
        </p:txBody>
      </p:sp>
      <p:sp>
        <p:nvSpPr>
          <p:cNvPr id="7" name="Text Box 49"/>
          <p:cNvSpPr txBox="1"/>
          <p:nvPr/>
        </p:nvSpPr>
        <p:spPr>
          <a:xfrm>
            <a:off x="1040754" y="1676471"/>
            <a:ext cx="7056784" cy="770523"/>
          </a:xfrm>
          <a:prstGeom prst="rect">
            <a:avLst/>
          </a:prstGeom>
          <a:solidFill>
            <a:schemeClr val="tx2">
              <a:lumMod val="60000"/>
              <a:lumOff val="40000"/>
            </a:schemeClr>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0">
            <a:schemeClr val="accent1"/>
          </a:lnRef>
          <a:fillRef idx="1001">
            <a:schemeClr val="dk2"/>
          </a:fillRef>
          <a:effectRef idx="3">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a:spcAft>
                <a:spcPts val="1000"/>
              </a:spcAft>
            </a:pPr>
            <a:r>
              <a:rPr lang="en-US" sz="2000" b="1" dirty="0">
                <a:solidFill>
                  <a:schemeClr val="bg1"/>
                </a:solidFill>
                <a:effectLst/>
                <a:latin typeface="Arial"/>
                <a:ea typeface="Calibri"/>
                <a:cs typeface="Times New Roman"/>
              </a:rPr>
              <a:t>Develop a vision of the future after that change using futures </a:t>
            </a:r>
            <a:r>
              <a:rPr lang="en-US" sz="2000" b="1" dirty="0">
                <a:solidFill>
                  <a:schemeClr val="bg1"/>
                </a:solidFill>
                <a:latin typeface="Arial"/>
                <a:ea typeface="Calibri"/>
                <a:cs typeface="Times New Roman"/>
              </a:rPr>
              <a:t>t</a:t>
            </a:r>
            <a:r>
              <a:rPr lang="en-US" sz="2000" b="1" dirty="0">
                <a:solidFill>
                  <a:schemeClr val="bg1"/>
                </a:solidFill>
                <a:effectLst/>
                <a:latin typeface="Arial"/>
                <a:ea typeface="Calibri"/>
                <a:cs typeface="Times New Roman"/>
              </a:rPr>
              <a:t>hinking</a:t>
            </a:r>
            <a:endParaRPr lang="en-GB" sz="2000" dirty="0">
              <a:solidFill>
                <a:schemeClr val="bg1"/>
              </a:solidFill>
              <a:effectLst/>
              <a:ea typeface="Calibri"/>
              <a:cs typeface="Times New Roman"/>
            </a:endParaRPr>
          </a:p>
        </p:txBody>
      </p:sp>
      <p:sp>
        <p:nvSpPr>
          <p:cNvPr id="8" name="Text Box 50"/>
          <p:cNvSpPr txBox="1"/>
          <p:nvPr/>
        </p:nvSpPr>
        <p:spPr>
          <a:xfrm>
            <a:off x="1067732" y="2918962"/>
            <a:ext cx="7056784" cy="742191"/>
          </a:xfrm>
          <a:prstGeom prst="rect">
            <a:avLst/>
          </a:prstGeom>
          <a:solidFill>
            <a:schemeClr val="tx2">
              <a:lumMod val="60000"/>
              <a:lumOff val="40000"/>
            </a:schemeClr>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0">
            <a:schemeClr val="accent1"/>
          </a:lnRef>
          <a:fillRef idx="1001">
            <a:schemeClr val="dk2"/>
          </a:fillRef>
          <a:effectRef idx="3">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a:spcAft>
                <a:spcPts val="1000"/>
              </a:spcAft>
            </a:pPr>
            <a:r>
              <a:rPr lang="en-US" sz="2000" b="1" dirty="0">
                <a:solidFill>
                  <a:schemeClr val="bg1"/>
                </a:solidFill>
                <a:effectLst/>
                <a:latin typeface="Arial"/>
                <a:ea typeface="Calibri"/>
                <a:cs typeface="Times New Roman"/>
              </a:rPr>
              <a:t>Brainstorm commercial opportunities coming out of identified change</a:t>
            </a:r>
            <a:endParaRPr lang="en-GB" sz="2000" dirty="0">
              <a:solidFill>
                <a:schemeClr val="bg1"/>
              </a:solidFill>
              <a:effectLst/>
              <a:ea typeface="Calibri"/>
              <a:cs typeface="Times New Roman"/>
            </a:endParaRPr>
          </a:p>
        </p:txBody>
      </p:sp>
      <p:sp>
        <p:nvSpPr>
          <p:cNvPr id="9" name="Text Box 51"/>
          <p:cNvSpPr txBox="1"/>
          <p:nvPr/>
        </p:nvSpPr>
        <p:spPr>
          <a:xfrm>
            <a:off x="1067732" y="3985349"/>
            <a:ext cx="7056784" cy="453899"/>
          </a:xfrm>
          <a:prstGeom prst="rect">
            <a:avLst/>
          </a:prstGeom>
          <a:solidFill>
            <a:schemeClr val="tx2">
              <a:lumMod val="60000"/>
              <a:lumOff val="40000"/>
            </a:schemeClr>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0">
            <a:schemeClr val="accent1"/>
          </a:lnRef>
          <a:fillRef idx="1001">
            <a:schemeClr val="dk2"/>
          </a:fillRef>
          <a:effectRef idx="3">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a:spcAft>
                <a:spcPts val="1000"/>
              </a:spcAft>
            </a:pPr>
            <a:r>
              <a:rPr lang="en-US" sz="2000" b="1" dirty="0">
                <a:solidFill>
                  <a:schemeClr val="bg1"/>
                </a:solidFill>
                <a:effectLst/>
                <a:latin typeface="Arial"/>
                <a:ea typeface="Calibri"/>
                <a:cs typeface="Times New Roman"/>
              </a:rPr>
              <a:t>Develop and refine opportunity using </a:t>
            </a:r>
            <a:r>
              <a:rPr lang="en-US" sz="2000" b="1" dirty="0">
                <a:solidFill>
                  <a:schemeClr val="bg1"/>
                </a:solidFill>
                <a:latin typeface="Arial"/>
                <a:ea typeface="Calibri"/>
                <a:cs typeface="Times New Roman"/>
              </a:rPr>
              <a:t>m</a:t>
            </a:r>
            <a:r>
              <a:rPr lang="en-US" sz="2000" b="1" dirty="0">
                <a:solidFill>
                  <a:schemeClr val="bg1"/>
                </a:solidFill>
                <a:effectLst/>
                <a:latin typeface="Arial"/>
                <a:ea typeface="Calibri"/>
                <a:cs typeface="Times New Roman"/>
              </a:rPr>
              <a:t>ind maps</a:t>
            </a:r>
            <a:endParaRPr lang="en-GB" sz="2000" dirty="0">
              <a:solidFill>
                <a:schemeClr val="bg1"/>
              </a:solidFill>
              <a:effectLst/>
              <a:ea typeface="Calibri"/>
              <a:cs typeface="Times New Roman"/>
            </a:endParaRPr>
          </a:p>
        </p:txBody>
      </p:sp>
      <p:sp>
        <p:nvSpPr>
          <p:cNvPr id="18" name="Rectangle 19"/>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dirty="0"/>
          </a:p>
        </p:txBody>
      </p:sp>
      <p:sp>
        <p:nvSpPr>
          <p:cNvPr id="20" name="Rectangle 28"/>
          <p:cNvSpPr>
            <a:spLocks noChangeArrowheads="1"/>
          </p:cNvSpPr>
          <p:nvPr/>
        </p:nvSpPr>
        <p:spPr bwMode="auto">
          <a:xfrm>
            <a:off x="0" y="4572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br>
              <a:rPr kumimoji="0" lang="en-GB" altLang="en-US" sz="1100" b="0" i="0" u="none" strike="noStrike" cap="none" normalizeH="0" baseline="0" dirty="0">
                <a:ln>
                  <a:noFill/>
                </a:ln>
                <a:solidFill>
                  <a:schemeClr val="tx1"/>
                </a:solidFill>
                <a:effectLst/>
                <a:latin typeface="Arial" pitchFamily="34" charset="0"/>
                <a:cs typeface="Arial" pitchFamily="34" charset="0"/>
              </a:rPr>
            </a:br>
            <a:endParaRPr kumimoji="0" lang="en-GB" altLang="en-US" sz="1800" b="0" i="0" u="none" strike="noStrike" cap="none" normalizeH="0" baseline="0" dirty="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itchFamily="34" charset="0"/>
              <a:cs typeface="Arial" pitchFamily="34" charset="0"/>
            </a:endParaRPr>
          </a:p>
        </p:txBody>
      </p:sp>
      <p:sp>
        <p:nvSpPr>
          <p:cNvPr id="21" name="Rectangle 30"/>
          <p:cNvSpPr>
            <a:spLocks noChangeArrowheads="1"/>
          </p:cNvSpPr>
          <p:nvPr/>
        </p:nvSpPr>
        <p:spPr bwMode="auto">
          <a:xfrm>
            <a:off x="0" y="45720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itchFamily="34" charset="0"/>
              <a:cs typeface="Arial" pitchFamily="34" charset="0"/>
            </a:endParaRPr>
          </a:p>
        </p:txBody>
      </p:sp>
      <p:sp>
        <p:nvSpPr>
          <p:cNvPr id="24" name="Title 2"/>
          <p:cNvSpPr txBox="1">
            <a:spLocks/>
          </p:cNvSpPr>
          <p:nvPr/>
        </p:nvSpPr>
        <p:spPr>
          <a:xfrm>
            <a:off x="29051" y="50577"/>
            <a:ext cx="9144000" cy="597768"/>
          </a:xfrm>
          <a:prstGeom prst="rect">
            <a:avLst/>
          </a:prstGeom>
          <a:solidFill>
            <a:schemeClr val="tx2">
              <a:lumMod val="75000"/>
            </a:schemeClr>
          </a:solidFill>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pPr>
              <a:lnSpc>
                <a:spcPts val="3800"/>
              </a:lnSpc>
            </a:pPr>
            <a:r>
              <a:rPr lang="en-GB" sz="3400" b="0" dirty="0">
                <a:solidFill>
                  <a:schemeClr val="bg1"/>
                </a:solidFill>
                <a:effectLst/>
              </a:rPr>
              <a:t>Spotting opportunity through change</a:t>
            </a:r>
          </a:p>
        </p:txBody>
      </p:sp>
      <p:pic>
        <p:nvPicPr>
          <p:cNvPr id="1027" name="Picture 3" descr="K:\Editorial\BCSE\610 Business &amp; Management\Burns - New Venture Creation\2e\Website\FINAL Website materials\powerpoints and workbook january\formatted\photoshop\134505 copy.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283968" y="4765146"/>
            <a:ext cx="689522" cy="858993"/>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p:cNvSpPr/>
          <p:nvPr/>
        </p:nvSpPr>
        <p:spPr>
          <a:xfrm>
            <a:off x="4846028" y="6304002"/>
            <a:ext cx="1547119" cy="553998"/>
          </a:xfrm>
          <a:prstGeom prst="rect">
            <a:avLst/>
          </a:prstGeom>
        </p:spPr>
        <p:txBody>
          <a:bodyPr wrap="square">
            <a:spAutoFit/>
          </a:bodyPr>
          <a:lstStyle/>
          <a:p>
            <a:br>
              <a:rPr lang="en-GB" sz="1000" dirty="0"/>
            </a:br>
            <a:r>
              <a:rPr lang="en-GB" sz="1000" i="1" dirty="0">
                <a:solidFill>
                  <a:srgbClr val="8A8AA3"/>
                </a:solidFill>
              </a:rPr>
              <a:t>Getty Images/ iStockphoto/Samohin</a:t>
            </a:r>
          </a:p>
        </p:txBody>
      </p:sp>
      <p:sp>
        <p:nvSpPr>
          <p:cNvPr id="19" name="Text Box 49">
            <a:extLst>
              <a:ext uri="{FF2B5EF4-FFF2-40B4-BE49-F238E27FC236}">
                <a16:creationId xmlns:a16="http://schemas.microsoft.com/office/drawing/2014/main" id="{374B33A7-B4AD-47B4-A223-12CDF7D81031}"/>
              </a:ext>
            </a:extLst>
          </p:cNvPr>
          <p:cNvSpPr txBox="1"/>
          <p:nvPr/>
        </p:nvSpPr>
        <p:spPr>
          <a:xfrm>
            <a:off x="1040754" y="790772"/>
            <a:ext cx="7056784" cy="506078"/>
          </a:xfrm>
          <a:prstGeom prst="rect">
            <a:avLst/>
          </a:prstGeom>
          <a:solidFill>
            <a:schemeClr val="tx2">
              <a:lumMod val="60000"/>
              <a:lumOff val="40000"/>
            </a:schemeClr>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0">
            <a:schemeClr val="accent1"/>
          </a:lnRef>
          <a:fillRef idx="1001">
            <a:schemeClr val="dk2"/>
          </a:fillRef>
          <a:effectRef idx="3">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a:spcAft>
                <a:spcPts val="1000"/>
              </a:spcAft>
            </a:pPr>
            <a:r>
              <a:rPr lang="en-US" sz="2000" b="1" dirty="0">
                <a:solidFill>
                  <a:schemeClr val="bg1"/>
                </a:solidFill>
                <a:latin typeface="Arial"/>
                <a:ea typeface="Calibri"/>
                <a:cs typeface="Times New Roman"/>
              </a:rPr>
              <a:t>Brainstorm changes using PESTEL analysis</a:t>
            </a:r>
            <a:endParaRPr lang="en-GB" sz="2000" dirty="0">
              <a:solidFill>
                <a:schemeClr val="bg1"/>
              </a:solidFill>
              <a:effectLst/>
              <a:ea typeface="Calibri"/>
              <a:cs typeface="Times New Roman"/>
            </a:endParaRPr>
          </a:p>
        </p:txBody>
      </p:sp>
    </p:spTree>
    <p:extLst>
      <p:ext uri="{BB962C8B-B14F-4D97-AF65-F5344CB8AC3E}">
        <p14:creationId xmlns:p14="http://schemas.microsoft.com/office/powerpoint/2010/main" val="1328554476"/>
      </p:ext>
    </p:extLst>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9" presetClass="entr" presetSubtype="0" fill="hold" grpId="0" nodeType="click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dissolve">
                                      <p:cBhvr>
                                        <p:cTn id="11" dur="500"/>
                                        <p:tgtEl>
                                          <p:spTgt spid="19"/>
                                        </p:tgtEl>
                                      </p:cBhvr>
                                    </p:animEffect>
                                  </p:childTnLst>
                                </p:cTn>
                              </p:par>
                            </p:childTnLst>
                          </p:cTn>
                        </p:par>
                      </p:childTnLst>
                    </p:cTn>
                  </p:par>
                  <p:par>
                    <p:cTn id="12" fill="hold">
                      <p:stCondLst>
                        <p:cond delay="indefinite"/>
                      </p:stCondLst>
                      <p:childTnLst>
                        <p:par>
                          <p:cTn id="13" fill="hold">
                            <p:stCondLst>
                              <p:cond delay="0"/>
                            </p:stCondLst>
                            <p:childTnLst>
                              <p:par>
                                <p:cTn id="14" presetID="9" presetClass="entr" presetSubtype="0" fill="hold" grpId="0" nodeType="click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dissolve">
                                      <p:cBhvr>
                                        <p:cTn id="16" dur="500"/>
                                        <p:tgtEl>
                                          <p:spTgt spid="7"/>
                                        </p:tgtEl>
                                      </p:cBhvr>
                                    </p:animEffect>
                                  </p:childTnLst>
                                </p:cTn>
                              </p:par>
                              <p:par>
                                <p:cTn id="17" presetID="9" presetClass="entr" presetSubtype="0" fill="hold" grpId="0" nodeType="with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dissolve">
                                      <p:cBhvr>
                                        <p:cTn id="19" dur="500"/>
                                        <p:tgtEl>
                                          <p:spTgt spid="5"/>
                                        </p:tgtEl>
                                      </p:cBhvr>
                                    </p:animEffect>
                                  </p:childTnLst>
                                </p:cTn>
                              </p:par>
                            </p:childTnLst>
                          </p:cTn>
                        </p:par>
                      </p:childTnLst>
                    </p:cTn>
                  </p:par>
                  <p:par>
                    <p:cTn id="20" fill="hold">
                      <p:stCondLst>
                        <p:cond delay="indefinite"/>
                      </p:stCondLst>
                      <p:childTnLst>
                        <p:par>
                          <p:cTn id="21" fill="hold">
                            <p:stCondLst>
                              <p:cond delay="0"/>
                            </p:stCondLst>
                            <p:childTnLst>
                              <p:par>
                                <p:cTn id="22" presetID="9" presetClass="entr" presetSubtype="0" fill="hold" grpId="0" nodeType="click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dissolve">
                                      <p:cBhvr>
                                        <p:cTn id="24" dur="500"/>
                                        <p:tgtEl>
                                          <p:spTgt spid="8"/>
                                        </p:tgtEl>
                                      </p:cBhvr>
                                    </p:animEffect>
                                  </p:childTnLst>
                                </p:cTn>
                              </p:par>
                              <p:par>
                                <p:cTn id="25" presetID="9" presetClass="entr" presetSubtype="0" fill="hold" grpId="0" nodeType="with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dissolve">
                                      <p:cBhvr>
                                        <p:cTn id="27" dur="5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3"/>
                                        </p:tgtEl>
                                        <p:attrNameLst>
                                          <p:attrName>style.visibility</p:attrName>
                                        </p:attrNameLst>
                                      </p:cBhvr>
                                      <p:to>
                                        <p:strVal val="visible"/>
                                      </p:to>
                                    </p:set>
                                    <p:animEffect transition="in" filter="dissolve">
                                      <p:cBhvr>
                                        <p:cTn id="32" dur="500"/>
                                        <p:tgtEl>
                                          <p:spTgt spid="3"/>
                                        </p:tgtEl>
                                      </p:cBhvr>
                                    </p:animEffect>
                                  </p:childTnLst>
                                </p:cTn>
                              </p:par>
                              <p:par>
                                <p:cTn id="33" presetID="9" presetClass="entr" presetSubtype="0" fill="hold" grpId="0" nodeType="withEffect">
                                  <p:stCondLst>
                                    <p:cond delay="0"/>
                                  </p:stCondLst>
                                  <p:childTnLst>
                                    <p:set>
                                      <p:cBhvr>
                                        <p:cTn id="34" dur="1" fill="hold">
                                          <p:stCondLst>
                                            <p:cond delay="0"/>
                                          </p:stCondLst>
                                        </p:cTn>
                                        <p:tgtEl>
                                          <p:spTgt spid="9"/>
                                        </p:tgtEl>
                                        <p:attrNameLst>
                                          <p:attrName>style.visibility</p:attrName>
                                        </p:attrNameLst>
                                      </p:cBhvr>
                                      <p:to>
                                        <p:strVal val="visible"/>
                                      </p:to>
                                    </p:set>
                                    <p:animEffect transition="in" filter="dissolve">
                                      <p:cBhvr>
                                        <p:cTn id="35" dur="500"/>
                                        <p:tgtEl>
                                          <p:spTgt spid="9"/>
                                        </p:tgtEl>
                                      </p:cBhvr>
                                    </p:animEffect>
                                  </p:childTnLst>
                                </p:cTn>
                              </p:par>
                            </p:childTnLst>
                          </p:cTn>
                        </p:par>
                      </p:childTnLst>
                    </p:cTn>
                  </p:par>
                  <p:par>
                    <p:cTn id="36" fill="hold">
                      <p:stCondLst>
                        <p:cond delay="indefinite"/>
                      </p:stCondLst>
                      <p:childTnLst>
                        <p:par>
                          <p:cTn id="37" fill="hold">
                            <p:stCondLst>
                              <p:cond delay="0"/>
                            </p:stCondLst>
                            <p:childTnLst>
                              <p:par>
                                <p:cTn id="38" presetID="31" presetClass="entr" presetSubtype="0" fill="hold" nodeType="clickEffect">
                                  <p:stCondLst>
                                    <p:cond delay="0"/>
                                  </p:stCondLst>
                                  <p:childTnLst>
                                    <p:set>
                                      <p:cBhvr>
                                        <p:cTn id="39" dur="1" fill="hold">
                                          <p:stCondLst>
                                            <p:cond delay="0"/>
                                          </p:stCondLst>
                                        </p:cTn>
                                        <p:tgtEl>
                                          <p:spTgt spid="1027"/>
                                        </p:tgtEl>
                                        <p:attrNameLst>
                                          <p:attrName>style.visibility</p:attrName>
                                        </p:attrNameLst>
                                      </p:cBhvr>
                                      <p:to>
                                        <p:strVal val="visible"/>
                                      </p:to>
                                    </p:set>
                                    <p:anim calcmode="lin" valueType="num">
                                      <p:cBhvr>
                                        <p:cTn id="40" dur="1000" fill="hold"/>
                                        <p:tgtEl>
                                          <p:spTgt spid="1027"/>
                                        </p:tgtEl>
                                        <p:attrNameLst>
                                          <p:attrName>ppt_w</p:attrName>
                                        </p:attrNameLst>
                                      </p:cBhvr>
                                      <p:tavLst>
                                        <p:tav tm="0">
                                          <p:val>
                                            <p:fltVal val="0"/>
                                          </p:val>
                                        </p:tav>
                                        <p:tav tm="100000">
                                          <p:val>
                                            <p:strVal val="#ppt_w"/>
                                          </p:val>
                                        </p:tav>
                                      </p:tavLst>
                                    </p:anim>
                                    <p:anim calcmode="lin" valueType="num">
                                      <p:cBhvr>
                                        <p:cTn id="41" dur="1000" fill="hold"/>
                                        <p:tgtEl>
                                          <p:spTgt spid="1027"/>
                                        </p:tgtEl>
                                        <p:attrNameLst>
                                          <p:attrName>ppt_h</p:attrName>
                                        </p:attrNameLst>
                                      </p:cBhvr>
                                      <p:tavLst>
                                        <p:tav tm="0">
                                          <p:val>
                                            <p:fltVal val="0"/>
                                          </p:val>
                                        </p:tav>
                                        <p:tav tm="100000">
                                          <p:val>
                                            <p:strVal val="#ppt_h"/>
                                          </p:val>
                                        </p:tav>
                                      </p:tavLst>
                                    </p:anim>
                                    <p:anim calcmode="lin" valueType="num">
                                      <p:cBhvr>
                                        <p:cTn id="42" dur="1000" fill="hold"/>
                                        <p:tgtEl>
                                          <p:spTgt spid="1027"/>
                                        </p:tgtEl>
                                        <p:attrNameLst>
                                          <p:attrName>style.rotation</p:attrName>
                                        </p:attrNameLst>
                                      </p:cBhvr>
                                      <p:tavLst>
                                        <p:tav tm="0">
                                          <p:val>
                                            <p:fltVal val="90"/>
                                          </p:val>
                                        </p:tav>
                                        <p:tav tm="100000">
                                          <p:val>
                                            <p:fltVal val="0"/>
                                          </p:val>
                                        </p:tav>
                                      </p:tavLst>
                                    </p:anim>
                                    <p:animEffect transition="in" filter="fade">
                                      <p:cBhvr>
                                        <p:cTn id="43" dur="1000"/>
                                        <p:tgtEl>
                                          <p:spTgt spid="1027"/>
                                        </p:tgtEl>
                                      </p:cBhvr>
                                    </p:animEffect>
                                  </p:childTnLst>
                                </p:cTn>
                              </p:par>
                              <p:par>
                                <p:cTn id="44" presetID="9" presetClass="entr" presetSubtype="0" fill="hold" grpId="0" nodeType="withEffect">
                                  <p:stCondLst>
                                    <p:cond delay="0"/>
                                  </p:stCondLst>
                                  <p:childTnLst>
                                    <p:set>
                                      <p:cBhvr>
                                        <p:cTn id="45" dur="1" fill="hold">
                                          <p:stCondLst>
                                            <p:cond delay="0"/>
                                          </p:stCondLst>
                                        </p:cTn>
                                        <p:tgtEl>
                                          <p:spTgt spid="11"/>
                                        </p:tgtEl>
                                        <p:attrNameLst>
                                          <p:attrName>style.visibility</p:attrName>
                                        </p:attrNameLst>
                                      </p:cBhvr>
                                      <p:to>
                                        <p:strVal val="visible"/>
                                      </p:to>
                                    </p:set>
                                    <p:animEffect transition="in" filter="dissolve">
                                      <p:cBhvr>
                                        <p:cTn id="46" dur="500"/>
                                        <p:tgtEl>
                                          <p:spTgt spid="11"/>
                                        </p:tgtEl>
                                      </p:cBhvr>
                                    </p:animEffect>
                                  </p:childTnLst>
                                </p:cTn>
                              </p:par>
                              <p:par>
                                <p:cTn id="47" presetID="9" presetClass="entr" presetSubtype="0" fill="hold" grpId="0" nodeType="withEffect">
                                  <p:stCondLst>
                                    <p:cond delay="0"/>
                                  </p:stCondLst>
                                  <p:childTnLst>
                                    <p:set>
                                      <p:cBhvr>
                                        <p:cTn id="48" dur="1" fill="hold">
                                          <p:stCondLst>
                                            <p:cond delay="0"/>
                                          </p:stCondLst>
                                        </p:cTn>
                                        <p:tgtEl>
                                          <p:spTgt spid="4"/>
                                        </p:tgtEl>
                                        <p:attrNameLst>
                                          <p:attrName>style.visibility</p:attrName>
                                        </p:attrNameLst>
                                      </p:cBhvr>
                                      <p:to>
                                        <p:strVal val="visible"/>
                                      </p:to>
                                    </p:set>
                                    <p:animEffect transition="in" filter="dissolve">
                                      <p:cBhvr>
                                        <p:cTn id="4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P spid="7" grpId="0" animBg="1"/>
      <p:bldP spid="8" grpId="0" animBg="1"/>
      <p:bldP spid="9" grpId="0" animBg="1"/>
      <p:bldP spid="24" grpId="0" animBg="1"/>
      <p:bldP spid="11" grpId="0"/>
      <p:bldP spid="19"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1"/>
          <p:cNvSpPr txBox="1"/>
          <p:nvPr/>
        </p:nvSpPr>
        <p:spPr>
          <a:xfrm>
            <a:off x="981988" y="1186138"/>
            <a:ext cx="7056784" cy="716324"/>
          </a:xfrm>
          <a:prstGeom prst="rect">
            <a:avLst/>
          </a:prstGeom>
          <a:solidFill>
            <a:schemeClr val="accent4">
              <a:lumMod val="75000"/>
            </a:schemeClr>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0">
            <a:schemeClr val="accent1"/>
          </a:lnRef>
          <a:fillRef idx="1001">
            <a:schemeClr val="dk2"/>
          </a:fillRef>
          <a:effectRef idx="3">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a:endParaRPr lang="en-US" sz="1200" b="1" dirty="0">
              <a:solidFill>
                <a:srgbClr val="FFFFFF"/>
              </a:solidFill>
              <a:effectLst/>
              <a:latin typeface="Arial"/>
              <a:ea typeface="Calibri"/>
              <a:cs typeface="Times New Roman"/>
            </a:endParaRPr>
          </a:p>
          <a:p>
            <a:pPr algn="ctr">
              <a:spcAft>
                <a:spcPts val="1000"/>
              </a:spcAft>
            </a:pPr>
            <a:r>
              <a:rPr lang="en-US" sz="2000" b="1" dirty="0">
                <a:solidFill>
                  <a:schemeClr val="accent1">
                    <a:lumMod val="40000"/>
                    <a:lumOff val="60000"/>
                  </a:schemeClr>
                </a:solidFill>
                <a:effectLst/>
                <a:latin typeface="Arial"/>
                <a:ea typeface="Calibri"/>
                <a:cs typeface="Times New Roman"/>
              </a:rPr>
              <a:t>List attributes of product / service</a:t>
            </a:r>
            <a:endParaRPr lang="en-GB" sz="2000" dirty="0">
              <a:solidFill>
                <a:schemeClr val="accent1">
                  <a:lumMod val="40000"/>
                  <a:lumOff val="60000"/>
                </a:schemeClr>
              </a:solidFill>
              <a:effectLst/>
              <a:ea typeface="Calibri"/>
              <a:cs typeface="Times New Roman"/>
            </a:endParaRPr>
          </a:p>
        </p:txBody>
      </p:sp>
      <p:sp>
        <p:nvSpPr>
          <p:cNvPr id="3" name="Down Arrow 2"/>
          <p:cNvSpPr/>
          <p:nvPr/>
        </p:nvSpPr>
        <p:spPr>
          <a:xfrm>
            <a:off x="4339177" y="4303471"/>
            <a:ext cx="350520" cy="180340"/>
          </a:xfrm>
          <a:prstGeom prst="downArrow">
            <a:avLst/>
          </a:prstGeom>
          <a:solidFill>
            <a:srgbClr val="007DC3"/>
          </a:solidFill>
          <a:ln>
            <a:noFill/>
          </a:ln>
          <a:effectLst/>
          <a:scene3d>
            <a:camera prst="orthographicFront">
              <a:rot lat="0" lon="0" rev="0"/>
            </a:camera>
            <a:lightRig rig="contrasting" dir="t">
              <a:rot lat="0" lon="0" rev="7800000"/>
            </a:lightRig>
          </a:scene3d>
          <a:sp3d>
            <a:bevelT w="139700" h="139700"/>
          </a:sp3d>
        </p:spPr>
        <p:style>
          <a:lnRef idx="0">
            <a:schemeClr val="accent6"/>
          </a:lnRef>
          <a:fillRef idx="1001">
            <a:schemeClr val="dk2"/>
          </a:fillRef>
          <a:effectRef idx="3">
            <a:schemeClr val="accent6"/>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dirty="0"/>
          </a:p>
        </p:txBody>
      </p:sp>
      <p:sp>
        <p:nvSpPr>
          <p:cNvPr id="5" name="Down Arrow 4"/>
          <p:cNvSpPr/>
          <p:nvPr/>
        </p:nvSpPr>
        <p:spPr>
          <a:xfrm>
            <a:off x="4339177" y="2138784"/>
            <a:ext cx="350520" cy="180340"/>
          </a:xfrm>
          <a:prstGeom prst="downArrow">
            <a:avLst/>
          </a:prstGeom>
          <a:solidFill>
            <a:srgbClr val="007DC3"/>
          </a:solidFill>
          <a:ln>
            <a:noFill/>
          </a:ln>
          <a:effectLst/>
          <a:scene3d>
            <a:camera prst="orthographicFront">
              <a:rot lat="0" lon="0" rev="0"/>
            </a:camera>
            <a:lightRig rig="contrasting" dir="t">
              <a:rot lat="0" lon="0" rev="7800000"/>
            </a:lightRig>
          </a:scene3d>
          <a:sp3d>
            <a:bevelT w="139700" h="139700"/>
          </a:sp3d>
        </p:spPr>
        <p:style>
          <a:lnRef idx="1">
            <a:schemeClr val="accent6"/>
          </a:lnRef>
          <a:fillRef idx="1001">
            <a:schemeClr val="dk2"/>
          </a:fillRef>
          <a:effectRef idx="1">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dirty="0"/>
          </a:p>
        </p:txBody>
      </p:sp>
      <p:sp>
        <p:nvSpPr>
          <p:cNvPr id="6" name="Down Arrow 5"/>
          <p:cNvSpPr/>
          <p:nvPr/>
        </p:nvSpPr>
        <p:spPr>
          <a:xfrm>
            <a:off x="4339177" y="3277697"/>
            <a:ext cx="350520" cy="180340"/>
          </a:xfrm>
          <a:prstGeom prst="downArrow">
            <a:avLst/>
          </a:prstGeom>
          <a:solidFill>
            <a:srgbClr val="007DC3"/>
          </a:solidFill>
          <a:ln>
            <a:noFill/>
          </a:ln>
          <a:effectLst/>
          <a:scene3d>
            <a:camera prst="orthographicFront">
              <a:rot lat="0" lon="0" rev="0"/>
            </a:camera>
            <a:lightRig rig="contrasting" dir="t">
              <a:rot lat="0" lon="0" rev="7800000"/>
            </a:lightRig>
          </a:scene3d>
          <a:sp3d>
            <a:bevelT w="139700" h="139700"/>
          </a:sp3d>
        </p:spPr>
        <p:style>
          <a:lnRef idx="1">
            <a:schemeClr val="accent6"/>
          </a:lnRef>
          <a:fillRef idx="1001">
            <a:schemeClr val="dk2"/>
          </a:fillRef>
          <a:effectRef idx="1">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dirty="0"/>
          </a:p>
        </p:txBody>
      </p:sp>
      <p:sp>
        <p:nvSpPr>
          <p:cNvPr id="7" name="Text Box 49"/>
          <p:cNvSpPr txBox="1"/>
          <p:nvPr/>
        </p:nvSpPr>
        <p:spPr>
          <a:xfrm>
            <a:off x="988885" y="2548379"/>
            <a:ext cx="7056784" cy="500063"/>
          </a:xfrm>
          <a:prstGeom prst="rect">
            <a:avLst/>
          </a:prstGeom>
          <a:solidFill>
            <a:schemeClr val="accent4">
              <a:lumMod val="75000"/>
            </a:schemeClr>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0">
            <a:schemeClr val="accent1"/>
          </a:lnRef>
          <a:fillRef idx="1001">
            <a:schemeClr val="dk2"/>
          </a:fillRef>
          <a:effectRef idx="3">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a:spcAft>
                <a:spcPts val="1000"/>
              </a:spcAft>
            </a:pPr>
            <a:r>
              <a:rPr lang="en-US" sz="2000" b="1" dirty="0">
                <a:solidFill>
                  <a:schemeClr val="accent1">
                    <a:lumMod val="40000"/>
                    <a:lumOff val="60000"/>
                  </a:schemeClr>
                </a:solidFill>
                <a:effectLst/>
                <a:latin typeface="Arial"/>
                <a:ea typeface="Calibri"/>
                <a:cs typeface="Times New Roman"/>
              </a:rPr>
              <a:t>Brainstorm how these attributes can be improved</a:t>
            </a:r>
            <a:endParaRPr lang="en-GB" sz="2000" dirty="0">
              <a:solidFill>
                <a:schemeClr val="accent1">
                  <a:lumMod val="40000"/>
                  <a:lumOff val="60000"/>
                </a:schemeClr>
              </a:solidFill>
              <a:effectLst/>
              <a:ea typeface="Calibri"/>
              <a:cs typeface="Times New Roman"/>
            </a:endParaRPr>
          </a:p>
        </p:txBody>
      </p:sp>
      <p:sp>
        <p:nvSpPr>
          <p:cNvPr id="8" name="Text Box 50"/>
          <p:cNvSpPr txBox="1"/>
          <p:nvPr/>
        </p:nvSpPr>
        <p:spPr>
          <a:xfrm>
            <a:off x="1004909" y="3675476"/>
            <a:ext cx="7056784" cy="432384"/>
          </a:xfrm>
          <a:prstGeom prst="rect">
            <a:avLst/>
          </a:prstGeom>
          <a:solidFill>
            <a:schemeClr val="accent4">
              <a:lumMod val="75000"/>
            </a:schemeClr>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0">
            <a:schemeClr val="accent1"/>
          </a:lnRef>
          <a:fillRef idx="1001">
            <a:schemeClr val="dk2"/>
          </a:fillRef>
          <a:effectRef idx="3">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a:spcAft>
                <a:spcPts val="1000"/>
              </a:spcAft>
            </a:pPr>
            <a:r>
              <a:rPr lang="en-US" sz="2000" b="1" dirty="0">
                <a:solidFill>
                  <a:schemeClr val="accent1">
                    <a:lumMod val="40000"/>
                    <a:lumOff val="60000"/>
                  </a:schemeClr>
                </a:solidFill>
                <a:effectLst/>
                <a:latin typeface="Arial"/>
                <a:ea typeface="Calibri"/>
                <a:cs typeface="Times New Roman"/>
              </a:rPr>
              <a:t>Develop &amp; refine opportunity using mind </a:t>
            </a:r>
            <a:r>
              <a:rPr lang="en-US" sz="2000" b="1" dirty="0">
                <a:solidFill>
                  <a:schemeClr val="accent1">
                    <a:lumMod val="40000"/>
                    <a:lumOff val="60000"/>
                  </a:schemeClr>
                </a:solidFill>
                <a:latin typeface="Arial"/>
                <a:ea typeface="Calibri"/>
                <a:cs typeface="Times New Roman"/>
              </a:rPr>
              <a:t>m</a:t>
            </a:r>
            <a:r>
              <a:rPr lang="en-US" sz="2000" b="1" dirty="0">
                <a:solidFill>
                  <a:schemeClr val="accent1">
                    <a:lumMod val="40000"/>
                    <a:lumOff val="60000"/>
                  </a:schemeClr>
                </a:solidFill>
                <a:effectLst/>
                <a:latin typeface="Arial"/>
                <a:ea typeface="Calibri"/>
                <a:cs typeface="Times New Roman"/>
              </a:rPr>
              <a:t>aps</a:t>
            </a:r>
            <a:endParaRPr lang="en-GB" sz="2000" dirty="0">
              <a:solidFill>
                <a:schemeClr val="accent1">
                  <a:lumMod val="40000"/>
                  <a:lumOff val="60000"/>
                </a:schemeClr>
              </a:solidFill>
              <a:effectLst/>
              <a:ea typeface="Calibri"/>
              <a:cs typeface="Times New Roman"/>
            </a:endParaRPr>
          </a:p>
        </p:txBody>
      </p:sp>
      <p:sp>
        <p:nvSpPr>
          <p:cNvPr id="18" name="Rectangle 19"/>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dirty="0"/>
          </a:p>
        </p:txBody>
      </p:sp>
      <p:sp>
        <p:nvSpPr>
          <p:cNvPr id="20" name="Rectangle 28"/>
          <p:cNvSpPr>
            <a:spLocks noChangeArrowheads="1"/>
          </p:cNvSpPr>
          <p:nvPr/>
        </p:nvSpPr>
        <p:spPr bwMode="auto">
          <a:xfrm>
            <a:off x="0" y="4572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br>
              <a:rPr kumimoji="0" lang="en-GB" altLang="en-US" sz="1100" b="0" i="0" u="none" strike="noStrike" cap="none" normalizeH="0" baseline="0" dirty="0">
                <a:ln>
                  <a:noFill/>
                </a:ln>
                <a:solidFill>
                  <a:schemeClr val="tx1"/>
                </a:solidFill>
                <a:effectLst/>
                <a:latin typeface="Arial" pitchFamily="34" charset="0"/>
                <a:cs typeface="Arial" pitchFamily="34" charset="0"/>
              </a:rPr>
            </a:br>
            <a:endParaRPr kumimoji="0" lang="en-GB" altLang="en-US" sz="1800" b="0" i="0" u="none" strike="noStrike" cap="none" normalizeH="0" baseline="0" dirty="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itchFamily="34" charset="0"/>
              <a:cs typeface="Arial" pitchFamily="34" charset="0"/>
            </a:endParaRPr>
          </a:p>
        </p:txBody>
      </p:sp>
      <p:sp>
        <p:nvSpPr>
          <p:cNvPr id="21" name="Rectangle 30"/>
          <p:cNvSpPr>
            <a:spLocks noChangeArrowheads="1"/>
          </p:cNvSpPr>
          <p:nvPr/>
        </p:nvSpPr>
        <p:spPr bwMode="auto">
          <a:xfrm>
            <a:off x="0" y="45720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itchFamily="34" charset="0"/>
              <a:cs typeface="Arial" pitchFamily="34" charset="0"/>
            </a:endParaRPr>
          </a:p>
        </p:txBody>
      </p:sp>
      <p:sp>
        <p:nvSpPr>
          <p:cNvPr id="23" name="Title 2"/>
          <p:cNvSpPr txBox="1">
            <a:spLocks/>
          </p:cNvSpPr>
          <p:nvPr/>
        </p:nvSpPr>
        <p:spPr>
          <a:xfrm>
            <a:off x="179512" y="294185"/>
            <a:ext cx="8784976" cy="597768"/>
          </a:xfrm>
          <a:prstGeom prst="rect">
            <a:avLst/>
          </a:prstGeom>
          <a:solidFill>
            <a:schemeClr val="tx2">
              <a:lumMod val="75000"/>
            </a:schemeClr>
          </a:solidFill>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pPr>
              <a:lnSpc>
                <a:spcPts val="3800"/>
              </a:lnSpc>
            </a:pPr>
            <a:r>
              <a:rPr lang="en-GB" sz="2800" b="0" dirty="0">
                <a:solidFill>
                  <a:schemeClr val="bg1"/>
                </a:solidFill>
                <a:effectLst/>
              </a:rPr>
              <a:t>Spotting opportunity created by  inadequate products</a:t>
            </a:r>
          </a:p>
        </p:txBody>
      </p:sp>
      <p:pic>
        <p:nvPicPr>
          <p:cNvPr id="13" name="Picture 3" descr="K:\Editorial\BCSE\610 Business &amp; Management\Burns - New Venture Creation\2e\Website\FINAL Website materials\powerpoints and workbook january\formatted\photoshop\134505 copy.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149315" y="4611780"/>
            <a:ext cx="662032" cy="1072650"/>
          </a:xfrm>
          <a:prstGeom prst="rect">
            <a:avLst/>
          </a:prstGeom>
          <a:noFill/>
          <a:extLst>
            <a:ext uri="{909E8E84-426E-40DD-AFC4-6F175D3DCCD1}">
              <a14:hiddenFill xmlns:a14="http://schemas.microsoft.com/office/drawing/2010/main">
                <a:solidFill>
                  <a:srgbClr val="FFFFFF"/>
                </a:solidFill>
              </a14:hiddenFill>
            </a:ext>
          </a:extLst>
        </p:spPr>
      </p:pic>
      <p:sp>
        <p:nvSpPr>
          <p:cNvPr id="14" name="Rectangle 13"/>
          <p:cNvSpPr/>
          <p:nvPr/>
        </p:nvSpPr>
        <p:spPr>
          <a:xfrm>
            <a:off x="3827491" y="6299648"/>
            <a:ext cx="1547119" cy="553998"/>
          </a:xfrm>
          <a:prstGeom prst="rect">
            <a:avLst/>
          </a:prstGeom>
        </p:spPr>
        <p:txBody>
          <a:bodyPr wrap="square">
            <a:spAutoFit/>
          </a:bodyPr>
          <a:lstStyle/>
          <a:p>
            <a:br>
              <a:rPr lang="en-GB" sz="1000" dirty="0"/>
            </a:br>
            <a:r>
              <a:rPr lang="en-GB" sz="1000" i="1" dirty="0">
                <a:solidFill>
                  <a:srgbClr val="8A8AA3"/>
                </a:solidFill>
              </a:rPr>
              <a:t>Getty Images/ iStockphoto/Samohin</a:t>
            </a:r>
          </a:p>
        </p:txBody>
      </p:sp>
    </p:spTree>
    <p:extLst>
      <p:ext uri="{BB962C8B-B14F-4D97-AF65-F5344CB8AC3E}">
        <p14:creationId xmlns:p14="http://schemas.microsoft.com/office/powerpoint/2010/main" val="3105287258"/>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9"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dissolv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9" presetClass="entr" presetSubtype="0" fill="hold" grpId="0" nodeType="click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dissolve">
                                      <p:cBhvr>
                                        <p:cTn id="16" dur="500"/>
                                        <p:tgtEl>
                                          <p:spTgt spid="7"/>
                                        </p:tgtEl>
                                      </p:cBhvr>
                                    </p:animEffect>
                                  </p:childTnLst>
                                </p:cTn>
                              </p:par>
                              <p:par>
                                <p:cTn id="17" presetID="9" presetClass="entr" presetSubtype="0" fill="hold" grpId="0" nodeType="with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dissolve">
                                      <p:cBhvr>
                                        <p:cTn id="19" dur="500"/>
                                        <p:tgtEl>
                                          <p:spTgt spid="5"/>
                                        </p:tgtEl>
                                      </p:cBhvr>
                                    </p:animEffect>
                                  </p:childTnLst>
                                </p:cTn>
                              </p:par>
                            </p:childTnLst>
                          </p:cTn>
                        </p:par>
                      </p:childTnLst>
                    </p:cTn>
                  </p:par>
                  <p:par>
                    <p:cTn id="20" fill="hold">
                      <p:stCondLst>
                        <p:cond delay="indefinite"/>
                      </p:stCondLst>
                      <p:childTnLst>
                        <p:par>
                          <p:cTn id="21" fill="hold">
                            <p:stCondLst>
                              <p:cond delay="0"/>
                            </p:stCondLst>
                            <p:childTnLst>
                              <p:par>
                                <p:cTn id="22" presetID="9" presetClass="entr" presetSubtype="0" fill="hold" grpId="0" nodeType="click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dissolve">
                                      <p:cBhvr>
                                        <p:cTn id="24" dur="500"/>
                                        <p:tgtEl>
                                          <p:spTgt spid="8"/>
                                        </p:tgtEl>
                                      </p:cBhvr>
                                    </p:animEffect>
                                  </p:childTnLst>
                                </p:cTn>
                              </p:par>
                              <p:par>
                                <p:cTn id="25" presetID="9" presetClass="entr" presetSubtype="0" fill="hold" grpId="0" nodeType="with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dissolve">
                                      <p:cBhvr>
                                        <p:cTn id="27" dur="5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3"/>
                                        </p:tgtEl>
                                        <p:attrNameLst>
                                          <p:attrName>style.visibility</p:attrName>
                                        </p:attrNameLst>
                                      </p:cBhvr>
                                      <p:to>
                                        <p:strVal val="visible"/>
                                      </p:to>
                                    </p:set>
                                    <p:animEffect transition="in" filter="dissolve">
                                      <p:cBhvr>
                                        <p:cTn id="32" dur="500"/>
                                        <p:tgtEl>
                                          <p:spTgt spid="3"/>
                                        </p:tgtEl>
                                      </p:cBhvr>
                                    </p:animEffect>
                                  </p:childTnLst>
                                </p:cTn>
                              </p:par>
                              <p:par>
                                <p:cTn id="33" presetID="9" presetClass="entr" presetSubtype="0" fill="hold" nodeType="withEffect">
                                  <p:stCondLst>
                                    <p:cond delay="0"/>
                                  </p:stCondLst>
                                  <p:childTnLst>
                                    <p:set>
                                      <p:cBhvr>
                                        <p:cTn id="34" dur="1" fill="hold">
                                          <p:stCondLst>
                                            <p:cond delay="0"/>
                                          </p:stCondLst>
                                        </p:cTn>
                                        <p:tgtEl>
                                          <p:spTgt spid="13"/>
                                        </p:tgtEl>
                                        <p:attrNameLst>
                                          <p:attrName>style.visibility</p:attrName>
                                        </p:attrNameLst>
                                      </p:cBhvr>
                                      <p:to>
                                        <p:strVal val="visible"/>
                                      </p:to>
                                    </p:set>
                                    <p:animEffect transition="in" filter="dissolve">
                                      <p:cBhvr>
                                        <p:cTn id="35" dur="500"/>
                                        <p:tgtEl>
                                          <p:spTgt spid="13"/>
                                        </p:tgtEl>
                                      </p:cBhvr>
                                    </p:animEffect>
                                  </p:childTnLst>
                                </p:cTn>
                              </p:par>
                              <p:par>
                                <p:cTn id="36" presetID="9" presetClass="entr" presetSubtype="0" fill="hold" grpId="0" nodeType="withEffect">
                                  <p:stCondLst>
                                    <p:cond delay="0"/>
                                  </p:stCondLst>
                                  <p:childTnLst>
                                    <p:set>
                                      <p:cBhvr>
                                        <p:cTn id="37" dur="1" fill="hold">
                                          <p:stCondLst>
                                            <p:cond delay="0"/>
                                          </p:stCondLst>
                                        </p:cTn>
                                        <p:tgtEl>
                                          <p:spTgt spid="14"/>
                                        </p:tgtEl>
                                        <p:attrNameLst>
                                          <p:attrName>style.visibility</p:attrName>
                                        </p:attrNameLst>
                                      </p:cBhvr>
                                      <p:to>
                                        <p:strVal val="visible"/>
                                      </p:to>
                                    </p:set>
                                    <p:animEffect transition="in" filter="dissolve">
                                      <p:cBhvr>
                                        <p:cTn id="38"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5" grpId="0" animBg="1"/>
      <p:bldP spid="6" grpId="0" animBg="1"/>
      <p:bldP spid="7" grpId="0" animBg="1"/>
      <p:bldP spid="8" grpId="0" animBg="1"/>
      <p:bldP spid="23" grpId="0" animBg="1"/>
      <p:bldP spid="1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own Arrow 2"/>
          <p:cNvSpPr/>
          <p:nvPr/>
        </p:nvSpPr>
        <p:spPr>
          <a:xfrm>
            <a:off x="4339178" y="3752716"/>
            <a:ext cx="350520" cy="180340"/>
          </a:xfrm>
          <a:prstGeom prst="downArrow">
            <a:avLst/>
          </a:prstGeom>
          <a:solidFill>
            <a:srgbClr val="007DC3"/>
          </a:solidFill>
          <a:ln>
            <a:noFill/>
          </a:ln>
          <a:effectLst/>
          <a:scene3d>
            <a:camera prst="orthographicFront">
              <a:rot lat="0" lon="0" rev="0"/>
            </a:camera>
            <a:lightRig rig="contrasting" dir="t">
              <a:rot lat="0" lon="0" rev="7800000"/>
            </a:lightRig>
          </a:scene3d>
          <a:sp3d>
            <a:bevelT w="139700" h="139700"/>
          </a:sp3d>
        </p:spPr>
        <p:style>
          <a:lnRef idx="0">
            <a:schemeClr val="accent6"/>
          </a:lnRef>
          <a:fillRef idx="1001">
            <a:schemeClr val="dk2"/>
          </a:fillRef>
          <a:effectRef idx="3">
            <a:schemeClr val="accent6"/>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dirty="0"/>
          </a:p>
        </p:txBody>
      </p:sp>
      <p:sp>
        <p:nvSpPr>
          <p:cNvPr id="5" name="Down Arrow 4"/>
          <p:cNvSpPr/>
          <p:nvPr/>
        </p:nvSpPr>
        <p:spPr>
          <a:xfrm>
            <a:off x="4339178" y="1952516"/>
            <a:ext cx="350520" cy="180340"/>
          </a:xfrm>
          <a:prstGeom prst="downArrow">
            <a:avLst/>
          </a:prstGeom>
          <a:solidFill>
            <a:srgbClr val="007DC3"/>
          </a:solidFill>
          <a:ln>
            <a:noFill/>
          </a:ln>
          <a:effectLst/>
          <a:scene3d>
            <a:camera prst="orthographicFront">
              <a:rot lat="0" lon="0" rev="0"/>
            </a:camera>
            <a:lightRig rig="contrasting" dir="t">
              <a:rot lat="0" lon="0" rev="7800000"/>
            </a:lightRig>
          </a:scene3d>
          <a:sp3d>
            <a:bevelT w="139700" h="139700"/>
          </a:sp3d>
        </p:spPr>
        <p:style>
          <a:lnRef idx="1">
            <a:schemeClr val="accent6"/>
          </a:lnRef>
          <a:fillRef idx="1001">
            <a:schemeClr val="dk2"/>
          </a:fillRef>
          <a:effectRef idx="1">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dirty="0"/>
          </a:p>
        </p:txBody>
      </p:sp>
      <p:sp>
        <p:nvSpPr>
          <p:cNvPr id="6" name="Down Arrow 5"/>
          <p:cNvSpPr/>
          <p:nvPr/>
        </p:nvSpPr>
        <p:spPr>
          <a:xfrm>
            <a:off x="4339178" y="2996799"/>
            <a:ext cx="350520" cy="180340"/>
          </a:xfrm>
          <a:prstGeom prst="downArrow">
            <a:avLst/>
          </a:prstGeom>
          <a:solidFill>
            <a:srgbClr val="007DC3"/>
          </a:solidFill>
          <a:ln>
            <a:noFill/>
          </a:ln>
          <a:effectLst/>
          <a:scene3d>
            <a:camera prst="orthographicFront">
              <a:rot lat="0" lon="0" rev="0"/>
            </a:camera>
            <a:lightRig rig="contrasting" dir="t">
              <a:rot lat="0" lon="0" rev="7800000"/>
            </a:lightRig>
          </a:scene3d>
          <a:sp3d>
            <a:bevelT w="139700" h="139700"/>
          </a:sp3d>
        </p:spPr>
        <p:style>
          <a:lnRef idx="1">
            <a:schemeClr val="accent6"/>
          </a:lnRef>
          <a:fillRef idx="1001">
            <a:schemeClr val="dk2"/>
          </a:fillRef>
          <a:effectRef idx="1">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dirty="0"/>
          </a:p>
        </p:txBody>
      </p:sp>
      <p:sp>
        <p:nvSpPr>
          <p:cNvPr id="7" name="Text Box 49"/>
          <p:cNvSpPr txBox="1"/>
          <p:nvPr/>
        </p:nvSpPr>
        <p:spPr>
          <a:xfrm>
            <a:off x="1043608" y="2154421"/>
            <a:ext cx="7056784" cy="770523"/>
          </a:xfrm>
          <a:prstGeom prst="rect">
            <a:avLst/>
          </a:prstGeom>
          <a:solidFill>
            <a:srgbClr val="FFC000"/>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0">
            <a:schemeClr val="accent1"/>
          </a:lnRef>
          <a:fillRef idx="1001">
            <a:schemeClr val="dk2"/>
          </a:fillRef>
          <a:effectRef idx="3">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a:spcAft>
                <a:spcPts val="1000"/>
              </a:spcAft>
            </a:pPr>
            <a:r>
              <a:rPr lang="en-US" sz="2000" b="1" dirty="0">
                <a:solidFill>
                  <a:srgbClr val="7030A0"/>
                </a:solidFill>
                <a:effectLst/>
                <a:latin typeface="Arial"/>
                <a:ea typeface="Calibri"/>
                <a:cs typeface="Times New Roman"/>
              </a:rPr>
              <a:t>Brainstorm the dimensions onto which these attributes might be mapped</a:t>
            </a:r>
            <a:endParaRPr lang="en-GB" sz="2000" dirty="0">
              <a:solidFill>
                <a:srgbClr val="7030A0"/>
              </a:solidFill>
              <a:effectLst/>
              <a:ea typeface="Calibri"/>
              <a:cs typeface="Times New Roman"/>
            </a:endParaRPr>
          </a:p>
        </p:txBody>
      </p:sp>
      <p:sp>
        <p:nvSpPr>
          <p:cNvPr id="8" name="Text Box 50"/>
          <p:cNvSpPr txBox="1"/>
          <p:nvPr/>
        </p:nvSpPr>
        <p:spPr>
          <a:xfrm>
            <a:off x="1043608" y="3216017"/>
            <a:ext cx="7056784" cy="501015"/>
          </a:xfrm>
          <a:prstGeom prst="rect">
            <a:avLst/>
          </a:prstGeom>
          <a:solidFill>
            <a:srgbClr val="FFC000"/>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0">
            <a:schemeClr val="accent1"/>
          </a:lnRef>
          <a:fillRef idx="1001">
            <a:schemeClr val="dk2"/>
          </a:fillRef>
          <a:effectRef idx="3">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a:spcAft>
                <a:spcPts val="1000"/>
              </a:spcAft>
            </a:pPr>
            <a:r>
              <a:rPr lang="en-US" sz="2000" b="1" dirty="0">
                <a:solidFill>
                  <a:srgbClr val="7030A0"/>
                </a:solidFill>
                <a:effectLst/>
                <a:latin typeface="Arial"/>
                <a:ea typeface="Calibri"/>
                <a:cs typeface="Times New Roman"/>
              </a:rPr>
              <a:t>Identify the gaps in the mapping</a:t>
            </a:r>
            <a:endParaRPr lang="en-GB" sz="2000" dirty="0">
              <a:solidFill>
                <a:srgbClr val="7030A0"/>
              </a:solidFill>
              <a:effectLst/>
              <a:ea typeface="Calibri"/>
              <a:cs typeface="Times New Roman"/>
            </a:endParaRPr>
          </a:p>
        </p:txBody>
      </p:sp>
      <p:sp>
        <p:nvSpPr>
          <p:cNvPr id="18" name="Rectangle 19"/>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dirty="0"/>
          </a:p>
        </p:txBody>
      </p:sp>
      <p:sp>
        <p:nvSpPr>
          <p:cNvPr id="20" name="Rectangle 28"/>
          <p:cNvSpPr>
            <a:spLocks noChangeArrowheads="1"/>
          </p:cNvSpPr>
          <p:nvPr/>
        </p:nvSpPr>
        <p:spPr bwMode="auto">
          <a:xfrm>
            <a:off x="0" y="4572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br>
              <a:rPr kumimoji="0" lang="en-GB" altLang="en-US" sz="1100" b="0" i="0" u="none" strike="noStrike" cap="none" normalizeH="0" baseline="0" dirty="0">
                <a:ln>
                  <a:noFill/>
                </a:ln>
                <a:solidFill>
                  <a:schemeClr val="tx1"/>
                </a:solidFill>
                <a:effectLst/>
                <a:latin typeface="Arial" pitchFamily="34" charset="0"/>
                <a:cs typeface="Arial" pitchFamily="34" charset="0"/>
              </a:rPr>
            </a:br>
            <a:endParaRPr kumimoji="0" lang="en-GB" altLang="en-US" sz="1800" b="0" i="0" u="none" strike="noStrike" cap="none" normalizeH="0" baseline="0" dirty="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itchFamily="34" charset="0"/>
              <a:cs typeface="Arial" pitchFamily="34" charset="0"/>
            </a:endParaRPr>
          </a:p>
        </p:txBody>
      </p:sp>
      <p:sp>
        <p:nvSpPr>
          <p:cNvPr id="21" name="Rectangle 30"/>
          <p:cNvSpPr>
            <a:spLocks noChangeArrowheads="1"/>
          </p:cNvSpPr>
          <p:nvPr/>
        </p:nvSpPr>
        <p:spPr bwMode="auto">
          <a:xfrm>
            <a:off x="0" y="45720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itchFamily="34" charset="0"/>
              <a:cs typeface="Arial" pitchFamily="34" charset="0"/>
            </a:endParaRPr>
          </a:p>
        </p:txBody>
      </p:sp>
      <p:sp>
        <p:nvSpPr>
          <p:cNvPr id="23" name="Title 2"/>
          <p:cNvSpPr txBox="1">
            <a:spLocks/>
          </p:cNvSpPr>
          <p:nvPr/>
        </p:nvSpPr>
        <p:spPr>
          <a:xfrm>
            <a:off x="62488" y="117279"/>
            <a:ext cx="9144000" cy="1104759"/>
          </a:xfrm>
          <a:prstGeom prst="rect">
            <a:avLst/>
          </a:prstGeom>
          <a:solidFill>
            <a:schemeClr val="tx2">
              <a:lumMod val="75000"/>
            </a:schemeClr>
          </a:solidFill>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pPr>
              <a:lnSpc>
                <a:spcPts val="3800"/>
              </a:lnSpc>
            </a:pPr>
            <a:r>
              <a:rPr lang="en-GB" sz="3400" b="0" dirty="0">
                <a:solidFill>
                  <a:schemeClr val="bg1"/>
                </a:solidFill>
                <a:effectLst/>
              </a:rPr>
              <a:t>Spotting opportunity using gap analysis</a:t>
            </a:r>
          </a:p>
          <a:p>
            <a:pPr>
              <a:lnSpc>
                <a:spcPts val="3800"/>
              </a:lnSpc>
            </a:pPr>
            <a:r>
              <a:rPr lang="en-GB" sz="3200" b="0" dirty="0">
                <a:solidFill>
                  <a:schemeClr val="bg1"/>
                </a:solidFill>
                <a:effectLst/>
              </a:rPr>
              <a:t>by exploring existing products</a:t>
            </a:r>
          </a:p>
        </p:txBody>
      </p:sp>
      <p:sp>
        <p:nvSpPr>
          <p:cNvPr id="14" name="Text Box 50"/>
          <p:cNvSpPr txBox="1"/>
          <p:nvPr/>
        </p:nvSpPr>
        <p:spPr>
          <a:xfrm>
            <a:off x="1058889" y="3962114"/>
            <a:ext cx="7056784" cy="511965"/>
          </a:xfrm>
          <a:prstGeom prst="rect">
            <a:avLst/>
          </a:prstGeom>
          <a:solidFill>
            <a:srgbClr val="FFC000"/>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0">
            <a:schemeClr val="accent1"/>
          </a:lnRef>
          <a:fillRef idx="1001">
            <a:schemeClr val="dk2"/>
          </a:fillRef>
          <a:effectRef idx="3">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a:spcAft>
                <a:spcPts val="1000"/>
              </a:spcAft>
            </a:pPr>
            <a:r>
              <a:rPr lang="en-US" sz="2000" b="1" dirty="0">
                <a:solidFill>
                  <a:srgbClr val="7030A0"/>
                </a:solidFill>
                <a:effectLst/>
                <a:latin typeface="Arial"/>
                <a:ea typeface="Calibri"/>
                <a:cs typeface="Times New Roman"/>
              </a:rPr>
              <a:t>Verify dimensions and gaps using market research</a:t>
            </a:r>
            <a:endParaRPr lang="en-GB" sz="2000" dirty="0">
              <a:solidFill>
                <a:srgbClr val="7030A0"/>
              </a:solidFill>
              <a:effectLst/>
              <a:ea typeface="Calibri"/>
              <a:cs typeface="Times New Roman"/>
            </a:endParaRPr>
          </a:p>
        </p:txBody>
      </p:sp>
      <p:sp>
        <p:nvSpPr>
          <p:cNvPr id="15" name="Down Arrow 14"/>
          <p:cNvSpPr/>
          <p:nvPr/>
        </p:nvSpPr>
        <p:spPr>
          <a:xfrm>
            <a:off x="4365592" y="4538178"/>
            <a:ext cx="350520" cy="180340"/>
          </a:xfrm>
          <a:prstGeom prst="downArrow">
            <a:avLst/>
          </a:prstGeom>
          <a:solidFill>
            <a:srgbClr val="007DC3"/>
          </a:solidFill>
          <a:ln>
            <a:noFill/>
          </a:ln>
          <a:effectLst/>
          <a:scene3d>
            <a:camera prst="orthographicFront">
              <a:rot lat="0" lon="0" rev="0"/>
            </a:camera>
            <a:lightRig rig="contrasting" dir="t">
              <a:rot lat="0" lon="0" rev="7800000"/>
            </a:lightRig>
          </a:scene3d>
          <a:sp3d>
            <a:bevelT w="139700" h="139700"/>
          </a:sp3d>
        </p:spPr>
        <p:style>
          <a:lnRef idx="0">
            <a:schemeClr val="accent6"/>
          </a:lnRef>
          <a:fillRef idx="1001">
            <a:schemeClr val="dk2"/>
          </a:fillRef>
          <a:effectRef idx="3">
            <a:schemeClr val="accent6"/>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dirty="0"/>
          </a:p>
        </p:txBody>
      </p:sp>
      <p:pic>
        <p:nvPicPr>
          <p:cNvPr id="16" name="Picture 3" descr="K:\Editorial\BCSE\610 Business &amp; Management\Burns - New Venture Creation\2e\Website\FINAL Website materials\powerpoints and workbook january\formatted\photoshop\134505 copy.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226991" y="4853965"/>
            <a:ext cx="627722" cy="811055"/>
          </a:xfrm>
          <a:prstGeom prst="rect">
            <a:avLst/>
          </a:prstGeom>
          <a:noFill/>
          <a:extLst>
            <a:ext uri="{909E8E84-426E-40DD-AFC4-6F175D3DCCD1}">
              <a14:hiddenFill xmlns:a14="http://schemas.microsoft.com/office/drawing/2010/main">
                <a:solidFill>
                  <a:srgbClr val="FFFFFF"/>
                </a:solidFill>
              </a14:hiddenFill>
            </a:ext>
          </a:extLst>
        </p:spPr>
      </p:pic>
      <p:sp>
        <p:nvSpPr>
          <p:cNvPr id="17" name="Text Box 50">
            <a:extLst>
              <a:ext uri="{FF2B5EF4-FFF2-40B4-BE49-F238E27FC236}">
                <a16:creationId xmlns:a16="http://schemas.microsoft.com/office/drawing/2014/main" id="{FDE130BD-EDA1-4826-85CC-B36F307FD210}"/>
              </a:ext>
            </a:extLst>
          </p:cNvPr>
          <p:cNvSpPr txBox="1"/>
          <p:nvPr/>
        </p:nvSpPr>
        <p:spPr>
          <a:xfrm>
            <a:off x="986045" y="1344964"/>
            <a:ext cx="7129627" cy="501015"/>
          </a:xfrm>
          <a:prstGeom prst="rect">
            <a:avLst/>
          </a:prstGeom>
          <a:solidFill>
            <a:srgbClr val="FFC000"/>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0">
            <a:schemeClr val="accent1"/>
          </a:lnRef>
          <a:fillRef idx="1001">
            <a:schemeClr val="dk2"/>
          </a:fillRef>
          <a:effectRef idx="3">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a:spcAft>
                <a:spcPts val="1000"/>
              </a:spcAft>
            </a:pPr>
            <a:r>
              <a:rPr lang="en-US" sz="2000" b="1" dirty="0">
                <a:solidFill>
                  <a:srgbClr val="7030A0"/>
                </a:solidFill>
                <a:effectLst/>
                <a:latin typeface="Arial"/>
                <a:ea typeface="Calibri"/>
                <a:cs typeface="Times New Roman"/>
              </a:rPr>
              <a:t>List of attributes of products and services</a:t>
            </a:r>
            <a:endParaRPr lang="en-GB" sz="2000" dirty="0">
              <a:solidFill>
                <a:srgbClr val="7030A0"/>
              </a:solidFill>
              <a:effectLst/>
              <a:ea typeface="Calibri"/>
              <a:cs typeface="Times New Roman"/>
            </a:endParaRPr>
          </a:p>
        </p:txBody>
      </p:sp>
    </p:spTree>
    <p:extLst>
      <p:ext uri="{BB962C8B-B14F-4D97-AF65-F5344CB8AC3E}">
        <p14:creationId xmlns:p14="http://schemas.microsoft.com/office/powerpoint/2010/main" val="1101141399"/>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9"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dissolve">
                                      <p:cBhvr>
                                        <p:cTn id="11" dur="500"/>
                                        <p:tgtEl>
                                          <p:spTgt spid="7"/>
                                        </p:tgtEl>
                                      </p:cBhvr>
                                    </p:animEffect>
                                  </p:childTnLst>
                                </p:cTn>
                              </p:par>
                              <p:par>
                                <p:cTn id="12" presetID="9" presetClass="entr" presetSubtype="0" fill="hold" grpId="0" nodeType="with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dissolve">
                                      <p:cBhvr>
                                        <p:cTn id="14" dur="500"/>
                                        <p:tgtEl>
                                          <p:spTgt spid="5"/>
                                        </p:tgtEl>
                                      </p:cBhvr>
                                    </p:animEffect>
                                  </p:childTnLst>
                                </p:cTn>
                              </p:par>
                            </p:childTnLst>
                          </p:cTn>
                        </p:par>
                      </p:childTnLst>
                    </p:cTn>
                  </p:par>
                  <p:par>
                    <p:cTn id="15" fill="hold">
                      <p:stCondLst>
                        <p:cond delay="indefinite"/>
                      </p:stCondLst>
                      <p:childTnLst>
                        <p:par>
                          <p:cTn id="16" fill="hold">
                            <p:stCondLst>
                              <p:cond delay="0"/>
                            </p:stCondLst>
                            <p:childTnLst>
                              <p:par>
                                <p:cTn id="17" presetID="9" presetClass="entr" presetSubtype="0"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animEffect transition="in" filter="dissolve">
                                      <p:cBhvr>
                                        <p:cTn id="19" dur="500"/>
                                        <p:tgtEl>
                                          <p:spTgt spid="17"/>
                                        </p:tgtEl>
                                      </p:cBhvr>
                                    </p:animEffect>
                                  </p:childTnLst>
                                </p:cTn>
                              </p:par>
                            </p:childTnLst>
                          </p:cTn>
                        </p:par>
                      </p:childTnLst>
                    </p:cTn>
                  </p:par>
                  <p:par>
                    <p:cTn id="20" fill="hold">
                      <p:stCondLst>
                        <p:cond delay="indefinite"/>
                      </p:stCondLst>
                      <p:childTnLst>
                        <p:par>
                          <p:cTn id="21" fill="hold">
                            <p:stCondLst>
                              <p:cond delay="0"/>
                            </p:stCondLst>
                            <p:childTnLst>
                              <p:par>
                                <p:cTn id="22" presetID="9" presetClass="entr" presetSubtype="0" fill="hold" grpId="0" nodeType="click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dissolve">
                                      <p:cBhvr>
                                        <p:cTn id="24" dur="500"/>
                                        <p:tgtEl>
                                          <p:spTgt spid="8"/>
                                        </p:tgtEl>
                                      </p:cBhvr>
                                    </p:animEffect>
                                  </p:childTnLst>
                                </p:cTn>
                              </p:par>
                              <p:par>
                                <p:cTn id="25" presetID="9" presetClass="entr" presetSubtype="0" fill="hold" grpId="0" nodeType="with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dissolve">
                                      <p:cBhvr>
                                        <p:cTn id="27" dur="5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14"/>
                                        </p:tgtEl>
                                        <p:attrNameLst>
                                          <p:attrName>style.visibility</p:attrName>
                                        </p:attrNameLst>
                                      </p:cBhvr>
                                      <p:to>
                                        <p:strVal val="visible"/>
                                      </p:to>
                                    </p:set>
                                    <p:animEffect transition="in" filter="dissolve">
                                      <p:cBhvr>
                                        <p:cTn id="32" dur="500"/>
                                        <p:tgtEl>
                                          <p:spTgt spid="14"/>
                                        </p:tgtEl>
                                      </p:cBhvr>
                                    </p:animEffect>
                                  </p:childTnLst>
                                </p:cTn>
                              </p:par>
                              <p:par>
                                <p:cTn id="33" presetID="9" presetClass="entr" presetSubtype="0" fill="hold" grpId="0" nodeType="withEffect">
                                  <p:stCondLst>
                                    <p:cond delay="0"/>
                                  </p:stCondLst>
                                  <p:childTnLst>
                                    <p:set>
                                      <p:cBhvr>
                                        <p:cTn id="34" dur="1" fill="hold">
                                          <p:stCondLst>
                                            <p:cond delay="0"/>
                                          </p:stCondLst>
                                        </p:cTn>
                                        <p:tgtEl>
                                          <p:spTgt spid="3"/>
                                        </p:tgtEl>
                                        <p:attrNameLst>
                                          <p:attrName>style.visibility</p:attrName>
                                        </p:attrNameLst>
                                      </p:cBhvr>
                                      <p:to>
                                        <p:strVal val="visible"/>
                                      </p:to>
                                    </p:set>
                                    <p:animEffect transition="in" filter="dissolve">
                                      <p:cBhvr>
                                        <p:cTn id="35" dur="500"/>
                                        <p:tgtEl>
                                          <p:spTgt spid="3"/>
                                        </p:tgtEl>
                                      </p:cBhvr>
                                    </p:animEffect>
                                  </p:childTnLst>
                                </p:cTn>
                              </p:par>
                            </p:childTnLst>
                          </p:cTn>
                        </p:par>
                      </p:childTnLst>
                    </p:cTn>
                  </p:par>
                  <p:par>
                    <p:cTn id="36" fill="hold">
                      <p:stCondLst>
                        <p:cond delay="indefinite"/>
                      </p:stCondLst>
                      <p:childTnLst>
                        <p:par>
                          <p:cTn id="37" fill="hold">
                            <p:stCondLst>
                              <p:cond delay="0"/>
                            </p:stCondLst>
                            <p:childTnLst>
                              <p:par>
                                <p:cTn id="38" presetID="9" presetClass="entr" presetSubtype="0" fill="hold" grpId="0" nodeType="clickEffect">
                                  <p:stCondLst>
                                    <p:cond delay="0"/>
                                  </p:stCondLst>
                                  <p:childTnLst>
                                    <p:set>
                                      <p:cBhvr>
                                        <p:cTn id="39" dur="1" fill="hold">
                                          <p:stCondLst>
                                            <p:cond delay="0"/>
                                          </p:stCondLst>
                                        </p:cTn>
                                        <p:tgtEl>
                                          <p:spTgt spid="15"/>
                                        </p:tgtEl>
                                        <p:attrNameLst>
                                          <p:attrName>style.visibility</p:attrName>
                                        </p:attrNameLst>
                                      </p:cBhvr>
                                      <p:to>
                                        <p:strVal val="visible"/>
                                      </p:to>
                                    </p:set>
                                    <p:animEffect transition="in" filter="dissolve">
                                      <p:cBhvr>
                                        <p:cTn id="40" dur="500"/>
                                        <p:tgtEl>
                                          <p:spTgt spid="15"/>
                                        </p:tgtEl>
                                      </p:cBhvr>
                                    </p:animEffect>
                                  </p:childTnLst>
                                </p:cTn>
                              </p:par>
                              <p:par>
                                <p:cTn id="41" presetID="9" presetClass="entr" presetSubtype="0" fill="hold" nodeType="withEffect">
                                  <p:stCondLst>
                                    <p:cond delay="0"/>
                                  </p:stCondLst>
                                  <p:childTnLst>
                                    <p:set>
                                      <p:cBhvr>
                                        <p:cTn id="42" dur="1" fill="hold">
                                          <p:stCondLst>
                                            <p:cond delay="0"/>
                                          </p:stCondLst>
                                        </p:cTn>
                                        <p:tgtEl>
                                          <p:spTgt spid="16"/>
                                        </p:tgtEl>
                                        <p:attrNameLst>
                                          <p:attrName>style.visibility</p:attrName>
                                        </p:attrNameLst>
                                      </p:cBhvr>
                                      <p:to>
                                        <p:strVal val="visible"/>
                                      </p:to>
                                    </p:set>
                                    <p:animEffect transition="in" filter="dissolve">
                                      <p:cBhvr>
                                        <p:cTn id="43"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P spid="7" grpId="0" animBg="1"/>
      <p:bldP spid="8" grpId="0" animBg="1"/>
      <p:bldP spid="23" grpId="0" animBg="1"/>
      <p:bldP spid="14" grpId="0" animBg="1"/>
      <p:bldP spid="15" grpId="0" animBg="1"/>
      <p:bldP spid="17" grpId="0" animBg="1"/>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85731" name="Rectangle 3"/>
          <p:cNvSpPr>
            <a:spLocks noGrp="1" noChangeArrowheads="1"/>
          </p:cNvSpPr>
          <p:nvPr>
            <p:ph idx="1"/>
          </p:nvPr>
        </p:nvSpPr>
        <p:spPr>
          <a:xfrm>
            <a:off x="457201" y="971430"/>
            <a:ext cx="8229600" cy="4104233"/>
          </a:xfrm>
        </p:spPr>
        <p:txBody>
          <a:bodyPr lIns="92075" tIns="46038" rIns="92075" bIns="46038">
            <a:normAutofit/>
          </a:bodyPr>
          <a:lstStyle/>
          <a:p>
            <a:pPr>
              <a:spcBef>
                <a:spcPct val="0"/>
              </a:spcBef>
              <a:spcAft>
                <a:spcPct val="30000"/>
              </a:spcAft>
              <a:buClr>
                <a:schemeClr val="bg1">
                  <a:lumMod val="50000"/>
                </a:schemeClr>
              </a:buClr>
            </a:pPr>
            <a:r>
              <a:rPr lang="en-GB" altLang="en-US" sz="2400" dirty="0">
                <a:solidFill>
                  <a:srgbClr val="7030A0"/>
                </a:solidFill>
              </a:rPr>
              <a:t>Analyse opportunities. Innovate for now- timing is everything</a:t>
            </a:r>
          </a:p>
          <a:p>
            <a:pPr>
              <a:spcBef>
                <a:spcPct val="0"/>
              </a:spcBef>
              <a:spcAft>
                <a:spcPts val="1200"/>
              </a:spcAft>
              <a:buClr>
                <a:schemeClr val="bg1">
                  <a:lumMod val="50000"/>
                </a:schemeClr>
              </a:buClr>
            </a:pPr>
            <a:r>
              <a:rPr lang="en-GB" altLang="en-US" sz="2400" dirty="0">
                <a:solidFill>
                  <a:schemeClr val="accent3">
                    <a:lumMod val="75000"/>
                  </a:schemeClr>
                </a:solidFill>
              </a:rPr>
              <a:t>Innovation is conceptual as well as perceptual, so look at financial and physical resource implications  and consider whether it meets the opportunity</a:t>
            </a:r>
          </a:p>
          <a:p>
            <a:pPr>
              <a:spcBef>
                <a:spcPct val="0"/>
              </a:spcBef>
              <a:spcAft>
                <a:spcPct val="50000"/>
              </a:spcAft>
              <a:buClr>
                <a:schemeClr val="bg1">
                  <a:lumMod val="50000"/>
                </a:schemeClr>
              </a:buClr>
            </a:pPr>
            <a:r>
              <a:rPr lang="en-GB" altLang="en-US" sz="2400" dirty="0">
                <a:solidFill>
                  <a:srgbClr val="FF0000"/>
                </a:solidFill>
              </a:rPr>
              <a:t>Keep innovation simple stupid - KISS!</a:t>
            </a:r>
          </a:p>
          <a:p>
            <a:pPr>
              <a:spcAft>
                <a:spcPct val="30000"/>
              </a:spcAft>
              <a:buClr>
                <a:schemeClr val="bg1">
                  <a:lumMod val="50000"/>
                </a:schemeClr>
              </a:buClr>
            </a:pPr>
            <a:r>
              <a:rPr lang="en-GB" altLang="en-US" sz="2400" dirty="0">
                <a:solidFill>
                  <a:srgbClr val="FFC000"/>
                </a:solidFill>
              </a:rPr>
              <a:t>Start small, take an incremental approach</a:t>
            </a:r>
          </a:p>
          <a:p>
            <a:pPr>
              <a:spcAft>
                <a:spcPct val="30000"/>
              </a:spcAft>
              <a:buClr>
                <a:schemeClr val="bg1">
                  <a:lumMod val="50000"/>
                </a:schemeClr>
              </a:buClr>
            </a:pPr>
            <a:r>
              <a:rPr lang="en-GB" altLang="en-US" sz="2400" dirty="0">
                <a:solidFill>
                  <a:schemeClr val="accent1">
                    <a:lumMod val="75000"/>
                  </a:schemeClr>
                </a:solidFill>
              </a:rPr>
              <a:t>Think long-term and aim at potential market leadership and align against the competition as soon as possible</a:t>
            </a:r>
          </a:p>
        </p:txBody>
      </p:sp>
      <p:sp>
        <p:nvSpPr>
          <p:cNvPr id="30724" name="TextBox 1"/>
          <p:cNvSpPr txBox="1">
            <a:spLocks noChangeArrowheads="1"/>
          </p:cNvSpPr>
          <p:nvPr/>
        </p:nvSpPr>
        <p:spPr bwMode="auto">
          <a:xfrm>
            <a:off x="3995936" y="5210833"/>
            <a:ext cx="504056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eaLnBrk="0" fontAlgn="base" hangingPunct="0">
              <a:spcBef>
                <a:spcPct val="0"/>
              </a:spcBef>
              <a:spcAft>
                <a:spcPct val="0"/>
              </a:spcAft>
              <a:defRPr>
                <a:solidFill>
                  <a:schemeClr val="tx1"/>
                </a:solidFill>
                <a:latin typeface="Arial" pitchFamily="34" charset="0"/>
                <a:cs typeface="Arial" pitchFamily="34" charset="0"/>
              </a:defRPr>
            </a:lvl9pPr>
          </a:lstStyle>
          <a:p>
            <a:pPr algn="ctr" eaLnBrk="1" hangingPunct="1"/>
            <a:r>
              <a:rPr lang="en-GB" altLang="en-US" sz="1200" b="1" i="1" dirty="0">
                <a:solidFill>
                  <a:srgbClr val="8A8AA3"/>
                </a:solidFill>
              </a:rPr>
              <a:t>See Drucker, P. (1985) Innovation and Entrepreneurship: Practice and Principles, London: Heinemann</a:t>
            </a:r>
          </a:p>
        </p:txBody>
      </p:sp>
      <p:sp>
        <p:nvSpPr>
          <p:cNvPr id="7" name="Title 2"/>
          <p:cNvSpPr txBox="1">
            <a:spLocks/>
          </p:cNvSpPr>
          <p:nvPr/>
        </p:nvSpPr>
        <p:spPr>
          <a:xfrm>
            <a:off x="457200" y="69365"/>
            <a:ext cx="8229600" cy="756320"/>
          </a:xfrm>
          <a:prstGeom prst="rect">
            <a:avLst/>
          </a:prstGeom>
          <a:solidFill>
            <a:schemeClr val="tx2">
              <a:lumMod val="75000"/>
            </a:schemeClr>
          </a:solidFill>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600" b="0" dirty="0">
                <a:solidFill>
                  <a:schemeClr val="bg1"/>
                </a:solidFill>
                <a:effectLst/>
              </a:rPr>
              <a:t>Innovation</a:t>
            </a:r>
          </a:p>
        </p:txBody>
      </p:sp>
    </p:spTree>
    <p:extLst>
      <p:ext uri="{BB962C8B-B14F-4D97-AF65-F5344CB8AC3E}">
        <p14:creationId xmlns:p14="http://schemas.microsoft.com/office/powerpoint/2010/main" val="1890120676"/>
      </p:ext>
    </p:extLst>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9" presetClass="entr" presetSubtype="0" fill="hold" nodeType="clickEffect">
                                  <p:stCondLst>
                                    <p:cond delay="0"/>
                                  </p:stCondLst>
                                  <p:childTnLst>
                                    <p:set>
                                      <p:cBhvr>
                                        <p:cTn id="10" dur="1" fill="hold">
                                          <p:stCondLst>
                                            <p:cond delay="0"/>
                                          </p:stCondLst>
                                        </p:cTn>
                                        <p:tgtEl>
                                          <p:spTgt spid="585731">
                                            <p:txEl>
                                              <p:pRg st="0" end="0"/>
                                            </p:txEl>
                                          </p:spTgt>
                                        </p:tgtEl>
                                        <p:attrNameLst>
                                          <p:attrName>style.visibility</p:attrName>
                                        </p:attrNameLst>
                                      </p:cBhvr>
                                      <p:to>
                                        <p:strVal val="visible"/>
                                      </p:to>
                                    </p:set>
                                    <p:animEffect transition="in" filter="dissolve">
                                      <p:cBhvr>
                                        <p:cTn id="11" dur="500"/>
                                        <p:tgtEl>
                                          <p:spTgt spid="585731">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9" presetClass="entr" presetSubtype="0" fill="hold" nodeType="clickEffect">
                                  <p:stCondLst>
                                    <p:cond delay="0"/>
                                  </p:stCondLst>
                                  <p:childTnLst>
                                    <p:set>
                                      <p:cBhvr>
                                        <p:cTn id="15" dur="1" fill="hold">
                                          <p:stCondLst>
                                            <p:cond delay="0"/>
                                          </p:stCondLst>
                                        </p:cTn>
                                        <p:tgtEl>
                                          <p:spTgt spid="585731">
                                            <p:txEl>
                                              <p:pRg st="1" end="1"/>
                                            </p:txEl>
                                          </p:spTgt>
                                        </p:tgtEl>
                                        <p:attrNameLst>
                                          <p:attrName>style.visibility</p:attrName>
                                        </p:attrNameLst>
                                      </p:cBhvr>
                                      <p:to>
                                        <p:strVal val="visible"/>
                                      </p:to>
                                    </p:set>
                                    <p:animEffect transition="in" filter="dissolve">
                                      <p:cBhvr>
                                        <p:cTn id="16" dur="500"/>
                                        <p:tgtEl>
                                          <p:spTgt spid="585731">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9" presetClass="entr" presetSubtype="0" fill="hold" nodeType="clickEffect">
                                  <p:stCondLst>
                                    <p:cond delay="0"/>
                                  </p:stCondLst>
                                  <p:childTnLst>
                                    <p:set>
                                      <p:cBhvr>
                                        <p:cTn id="20" dur="1" fill="hold">
                                          <p:stCondLst>
                                            <p:cond delay="0"/>
                                          </p:stCondLst>
                                        </p:cTn>
                                        <p:tgtEl>
                                          <p:spTgt spid="585731">
                                            <p:txEl>
                                              <p:pRg st="2" end="2"/>
                                            </p:txEl>
                                          </p:spTgt>
                                        </p:tgtEl>
                                        <p:attrNameLst>
                                          <p:attrName>style.visibility</p:attrName>
                                        </p:attrNameLst>
                                      </p:cBhvr>
                                      <p:to>
                                        <p:strVal val="visible"/>
                                      </p:to>
                                    </p:set>
                                    <p:animEffect transition="in" filter="dissolve">
                                      <p:cBhvr>
                                        <p:cTn id="21" dur="500"/>
                                        <p:tgtEl>
                                          <p:spTgt spid="585731">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9" presetClass="entr" presetSubtype="0" fill="hold" nodeType="clickEffect">
                                  <p:stCondLst>
                                    <p:cond delay="0"/>
                                  </p:stCondLst>
                                  <p:childTnLst>
                                    <p:set>
                                      <p:cBhvr>
                                        <p:cTn id="25" dur="1" fill="hold">
                                          <p:stCondLst>
                                            <p:cond delay="0"/>
                                          </p:stCondLst>
                                        </p:cTn>
                                        <p:tgtEl>
                                          <p:spTgt spid="585731">
                                            <p:txEl>
                                              <p:pRg st="3" end="3"/>
                                            </p:txEl>
                                          </p:spTgt>
                                        </p:tgtEl>
                                        <p:attrNameLst>
                                          <p:attrName>style.visibility</p:attrName>
                                        </p:attrNameLst>
                                      </p:cBhvr>
                                      <p:to>
                                        <p:strVal val="visible"/>
                                      </p:to>
                                    </p:set>
                                    <p:animEffect transition="in" filter="dissolve">
                                      <p:cBhvr>
                                        <p:cTn id="26" dur="500"/>
                                        <p:tgtEl>
                                          <p:spTgt spid="585731">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9" presetClass="entr" presetSubtype="0" fill="hold" nodeType="clickEffect">
                                  <p:stCondLst>
                                    <p:cond delay="0"/>
                                  </p:stCondLst>
                                  <p:childTnLst>
                                    <p:set>
                                      <p:cBhvr>
                                        <p:cTn id="30" dur="1" fill="hold">
                                          <p:stCondLst>
                                            <p:cond delay="0"/>
                                          </p:stCondLst>
                                        </p:cTn>
                                        <p:tgtEl>
                                          <p:spTgt spid="585731">
                                            <p:txEl>
                                              <p:pRg st="4" end="4"/>
                                            </p:txEl>
                                          </p:spTgt>
                                        </p:tgtEl>
                                        <p:attrNameLst>
                                          <p:attrName>style.visibility</p:attrName>
                                        </p:attrNameLst>
                                      </p:cBhvr>
                                      <p:to>
                                        <p:strVal val="visible"/>
                                      </p:to>
                                    </p:set>
                                    <p:animEffect transition="in" filter="dissolve">
                                      <p:cBhvr>
                                        <p:cTn id="31" dur="500"/>
                                        <p:tgtEl>
                                          <p:spTgt spid="585731">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grpId="0" nodeType="clickEffect">
                                  <p:stCondLst>
                                    <p:cond delay="0"/>
                                  </p:stCondLst>
                                  <p:childTnLst>
                                    <p:set>
                                      <p:cBhvr>
                                        <p:cTn id="35" dur="1" fill="hold">
                                          <p:stCondLst>
                                            <p:cond delay="0"/>
                                          </p:stCondLst>
                                        </p:cTn>
                                        <p:tgtEl>
                                          <p:spTgt spid="307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4" grpId="0"/>
      <p:bldP spid="7"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3"/>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bIns="39675" anchor="ct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endParaRPr lang="en-GB" altLang="en-US" dirty="0"/>
          </a:p>
        </p:txBody>
      </p:sp>
      <p:sp>
        <p:nvSpPr>
          <p:cNvPr id="23555" name="Rectangle 4"/>
          <p:cNvSpPr>
            <a:spLocks noChangeArrowheads="1"/>
          </p:cNvSpPr>
          <p:nvPr/>
        </p:nvSpPr>
        <p:spPr bwMode="auto">
          <a:xfrm>
            <a:off x="7932" y="314391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bIns="39675" anchor="ct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endParaRPr lang="en-GB" altLang="en-US" dirty="0"/>
          </a:p>
        </p:txBody>
      </p:sp>
      <p:sp>
        <p:nvSpPr>
          <p:cNvPr id="23556" name="Rectangle 5"/>
          <p:cNvSpPr>
            <a:spLocks noChangeArrowheads="1"/>
          </p:cNvSpPr>
          <p:nvPr/>
        </p:nvSpPr>
        <p:spPr bwMode="auto">
          <a:xfrm>
            <a:off x="7932" y="314391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bIns="39675" anchor="ct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endParaRPr lang="en-GB" altLang="en-US" dirty="0"/>
          </a:p>
        </p:txBody>
      </p:sp>
      <p:sp>
        <p:nvSpPr>
          <p:cNvPr id="23557" name="Rectangle 6"/>
          <p:cNvSpPr>
            <a:spLocks noChangeArrowheads="1"/>
          </p:cNvSpPr>
          <p:nvPr/>
        </p:nvSpPr>
        <p:spPr bwMode="auto">
          <a:xfrm>
            <a:off x="7932" y="314391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bIns="39675" anchor="ct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endParaRPr lang="en-GB" altLang="en-US" dirty="0"/>
          </a:p>
        </p:txBody>
      </p:sp>
      <p:sp>
        <p:nvSpPr>
          <p:cNvPr id="23558" name="Rectangle 7"/>
          <p:cNvSpPr>
            <a:spLocks noChangeArrowheads="1"/>
          </p:cNvSpPr>
          <p:nvPr/>
        </p:nvSpPr>
        <p:spPr bwMode="auto">
          <a:xfrm>
            <a:off x="7932" y="314391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bIns="39675" anchor="ct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endParaRPr lang="en-GB" altLang="en-US" dirty="0"/>
          </a:p>
        </p:txBody>
      </p:sp>
      <p:sp>
        <p:nvSpPr>
          <p:cNvPr id="23559" name="Rectangle 8"/>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bIns="39675" anchor="ct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endParaRPr lang="en-GB" altLang="en-US" dirty="0"/>
          </a:p>
        </p:txBody>
      </p:sp>
      <p:sp>
        <p:nvSpPr>
          <p:cNvPr id="10" name="Title 2"/>
          <p:cNvSpPr txBox="1">
            <a:spLocks/>
          </p:cNvSpPr>
          <p:nvPr/>
        </p:nvSpPr>
        <p:spPr>
          <a:xfrm>
            <a:off x="457200" y="152399"/>
            <a:ext cx="8229600" cy="786642"/>
          </a:xfrm>
          <a:prstGeom prst="rect">
            <a:avLst/>
          </a:prstGeom>
          <a:solidFill>
            <a:schemeClr val="tx2">
              <a:lumMod val="75000"/>
            </a:schemeClr>
          </a:solidFill>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600" b="0" dirty="0">
                <a:solidFill>
                  <a:schemeClr val="bg1"/>
                </a:solidFill>
                <a:effectLst/>
              </a:rPr>
              <a:t>Creativity</a:t>
            </a:r>
          </a:p>
        </p:txBody>
      </p:sp>
      <p:sp>
        <p:nvSpPr>
          <p:cNvPr id="12" name="Content Placeholder 2"/>
          <p:cNvSpPr txBox="1">
            <a:spLocks/>
          </p:cNvSpPr>
          <p:nvPr/>
        </p:nvSpPr>
        <p:spPr bwMode="auto">
          <a:xfrm>
            <a:off x="683568" y="4753814"/>
            <a:ext cx="7734130" cy="619534"/>
          </a:xfrm>
          <a:prstGeom prst="rect">
            <a:avLst/>
          </a:prstGeom>
          <a:solidFill>
            <a:srgbClr val="7030A0"/>
          </a:solidFill>
          <a:ln>
            <a:noFill/>
          </a:ln>
        </p:spPr>
        <p:txBody>
          <a:bodyPr/>
          <a:lstStyle>
            <a:lvl1pPr marL="342900" indent="-342900" algn="l" rtl="0" eaLnBrk="0" fontAlgn="base" hangingPunct="0">
              <a:spcBef>
                <a:spcPct val="20000"/>
              </a:spcBef>
              <a:spcAft>
                <a:spcPct val="0"/>
              </a:spcAft>
              <a:buClr>
                <a:srgbClr val="FF0000"/>
              </a:buClr>
              <a:buChar char="•"/>
              <a:defRPr sz="3000" b="1">
                <a:solidFill>
                  <a:srgbClr val="4D4D4D"/>
                </a:solidFill>
                <a:latin typeface="+mn-lt"/>
                <a:ea typeface="+mn-ea"/>
                <a:cs typeface="+mn-cs"/>
              </a:defRPr>
            </a:lvl1pPr>
            <a:lvl2pPr marL="742950" indent="-285750" algn="l" rtl="0" eaLnBrk="0" fontAlgn="base" hangingPunct="0">
              <a:spcBef>
                <a:spcPct val="20000"/>
              </a:spcBef>
              <a:spcAft>
                <a:spcPct val="0"/>
              </a:spcAft>
              <a:buClr>
                <a:srgbClr val="292929"/>
              </a:buClr>
              <a:buFont typeface="Arial" charset="0"/>
              <a:buChar char="–"/>
              <a:defRPr sz="2800" b="1">
                <a:solidFill>
                  <a:srgbClr val="4D4D4D"/>
                </a:solidFill>
                <a:latin typeface="+mn-lt"/>
                <a:cs typeface="+mn-cs"/>
              </a:defRPr>
            </a:lvl2pPr>
            <a:lvl3pPr marL="1143000" indent="-228600" algn="l" rtl="0" eaLnBrk="0" fontAlgn="base" hangingPunct="0">
              <a:spcBef>
                <a:spcPct val="20000"/>
              </a:spcBef>
              <a:spcAft>
                <a:spcPct val="0"/>
              </a:spcAft>
              <a:buClr>
                <a:srgbClr val="FF0000"/>
              </a:buClr>
              <a:buChar char="•"/>
              <a:defRPr sz="2400" b="1">
                <a:solidFill>
                  <a:srgbClr val="4D4D4D"/>
                </a:solidFill>
                <a:latin typeface="+mn-lt"/>
                <a:cs typeface="+mn-cs"/>
              </a:defRPr>
            </a:lvl3pPr>
            <a:lvl4pPr marL="1600200" indent="-228600" algn="l" rtl="0" eaLnBrk="0" fontAlgn="base" hangingPunct="0">
              <a:spcBef>
                <a:spcPct val="20000"/>
              </a:spcBef>
              <a:spcAft>
                <a:spcPct val="0"/>
              </a:spcAft>
              <a:buChar char="–"/>
              <a:defRPr sz="2000" b="1">
                <a:solidFill>
                  <a:srgbClr val="4D4D4D"/>
                </a:solidFill>
                <a:latin typeface="+mn-lt"/>
                <a:cs typeface="+mn-cs"/>
              </a:defRPr>
            </a:lvl4pPr>
            <a:lvl5pPr marL="2057400" indent="-228600" algn="l" rtl="0" eaLnBrk="0" fontAlgn="base" hangingPunct="0">
              <a:spcBef>
                <a:spcPct val="20000"/>
              </a:spcBef>
              <a:spcAft>
                <a:spcPct val="0"/>
              </a:spcAft>
              <a:buChar char="»"/>
              <a:defRPr sz="2000" b="1">
                <a:solidFill>
                  <a:srgbClr val="4D4D4D"/>
                </a:solidFill>
                <a:latin typeface="+mn-lt"/>
                <a:cs typeface="+mn-cs"/>
              </a:defRPr>
            </a:lvl5pPr>
            <a:lvl6pPr marL="2514600" indent="-228600" algn="l" rtl="0" fontAlgn="base">
              <a:spcBef>
                <a:spcPct val="20000"/>
              </a:spcBef>
              <a:spcAft>
                <a:spcPct val="0"/>
              </a:spcAft>
              <a:buChar char="»"/>
              <a:defRPr sz="2000" b="1">
                <a:solidFill>
                  <a:srgbClr val="4D4D4D"/>
                </a:solidFill>
                <a:latin typeface="+mn-lt"/>
                <a:cs typeface="+mn-cs"/>
              </a:defRPr>
            </a:lvl6pPr>
            <a:lvl7pPr marL="2971800" indent="-228600" algn="l" rtl="0" fontAlgn="base">
              <a:spcBef>
                <a:spcPct val="20000"/>
              </a:spcBef>
              <a:spcAft>
                <a:spcPct val="0"/>
              </a:spcAft>
              <a:buChar char="»"/>
              <a:defRPr sz="2000" b="1">
                <a:solidFill>
                  <a:srgbClr val="4D4D4D"/>
                </a:solidFill>
                <a:latin typeface="+mn-lt"/>
                <a:cs typeface="+mn-cs"/>
              </a:defRPr>
            </a:lvl7pPr>
            <a:lvl8pPr marL="3429000" indent="-228600" algn="l" rtl="0" fontAlgn="base">
              <a:spcBef>
                <a:spcPct val="20000"/>
              </a:spcBef>
              <a:spcAft>
                <a:spcPct val="0"/>
              </a:spcAft>
              <a:buChar char="»"/>
              <a:defRPr sz="2000" b="1">
                <a:solidFill>
                  <a:srgbClr val="4D4D4D"/>
                </a:solidFill>
                <a:latin typeface="+mn-lt"/>
                <a:cs typeface="+mn-cs"/>
              </a:defRPr>
            </a:lvl8pPr>
            <a:lvl9pPr marL="3886200" indent="-228600" algn="l" rtl="0" fontAlgn="base">
              <a:spcBef>
                <a:spcPct val="20000"/>
              </a:spcBef>
              <a:spcAft>
                <a:spcPct val="0"/>
              </a:spcAft>
              <a:buChar char="»"/>
              <a:defRPr sz="2000" b="1">
                <a:solidFill>
                  <a:srgbClr val="4D4D4D"/>
                </a:solidFill>
                <a:latin typeface="+mn-lt"/>
                <a:cs typeface="+mn-cs"/>
              </a:defRPr>
            </a:lvl9pPr>
          </a:lstStyle>
          <a:p>
            <a:pPr marL="0" indent="0" algn="ctr">
              <a:spcBef>
                <a:spcPts val="0"/>
              </a:spcBef>
              <a:buNone/>
              <a:defRPr/>
            </a:pPr>
            <a:r>
              <a:rPr lang="en-GB" sz="2800" kern="0" dirty="0">
                <a:solidFill>
                  <a:schemeClr val="bg1">
                    <a:lumMod val="95000"/>
                  </a:schemeClr>
                </a:solidFill>
              </a:rPr>
              <a:t>Can your group think outside the box?</a:t>
            </a:r>
          </a:p>
        </p:txBody>
      </p:sp>
      <p:pic>
        <p:nvPicPr>
          <p:cNvPr id="11" name="Picture 2" descr="C:\Users\pburns\AppData\Local\Microsoft\Windows\Temporary Internet Files\Content.IE5\9MWAM7LW\MC900433865[1].pn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812360" y="1143717"/>
            <a:ext cx="864096" cy="786642"/>
          </a:xfrm>
          <a:prstGeom prst="rect">
            <a:avLst/>
          </a:prstGeom>
          <a:noFill/>
          <a:effectLst>
            <a:softEdge rad="12700"/>
          </a:effectLst>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7035439" y="1346152"/>
            <a:ext cx="864096" cy="276999"/>
          </a:xfrm>
          <a:prstGeom prst="rect">
            <a:avLst/>
          </a:prstGeom>
          <a:noFill/>
        </p:spPr>
        <p:txBody>
          <a:bodyPr wrap="square" rtlCol="0">
            <a:spAutoFit/>
          </a:bodyPr>
          <a:lstStyle/>
          <a:p>
            <a:pPr algn="ctr"/>
            <a:r>
              <a:rPr lang="en-GB" sz="1200" b="1" dirty="0">
                <a:solidFill>
                  <a:schemeClr val="bg1">
                    <a:lumMod val="50000"/>
                  </a:schemeClr>
                </a:solidFill>
              </a:rPr>
              <a:t>Example</a:t>
            </a:r>
          </a:p>
        </p:txBody>
      </p:sp>
      <p:pic>
        <p:nvPicPr>
          <p:cNvPr id="7171" name="Picture 3" descr="K:\Editorial\BCSE\610 Business &amp; Management\Burns - New Venture Creation\2e\Website\FINAL Website materials\powerpoints and workbook january\formatted\136411.jpg"/>
          <p:cNvPicPr>
            <a:picLocks noChangeAspect="1" noChangeArrowheads="1"/>
          </p:cNvPicPr>
          <p:nvPr/>
        </p:nvPicPr>
        <p:blipFill rotWithShape="1">
          <a:blip r:embed="rId4" cstate="print">
            <a:extLst>
              <a:ext uri="{BEBA8EAE-BF5A-486C-A8C5-ECC9F3942E4B}">
                <a14:imgProps xmlns:a14="http://schemas.microsoft.com/office/drawing/2010/main">
                  <a14:imgLayer r:embed="rId5">
                    <a14:imgEffect>
                      <a14:backgroundRemoval t="9912" b="94273" l="17414" r="83615"/>
                    </a14:imgEffect>
                  </a14:imgLayer>
                </a14:imgProps>
              </a:ext>
              <a:ext uri="{28A0092B-C50C-407E-A947-70E740481C1C}">
                <a14:useLocalDpi xmlns:a14="http://schemas.microsoft.com/office/drawing/2010/main" val="0"/>
              </a:ext>
            </a:extLst>
          </a:blip>
          <a:srcRect l="17575" t="10190" r="16496" b="6192"/>
          <a:stretch/>
        </p:blipFill>
        <p:spPr bwMode="auto">
          <a:xfrm>
            <a:off x="683568" y="1268760"/>
            <a:ext cx="3725839" cy="3152633"/>
          </a:xfrm>
          <a:prstGeom prst="rect">
            <a:avLst/>
          </a:prstGeom>
          <a:noFill/>
          <a:extLst>
            <a:ext uri="{909E8E84-426E-40DD-AFC4-6F175D3DCCD1}">
              <a14:hiddenFill xmlns:a14="http://schemas.microsoft.com/office/drawing/2010/main">
                <a:solidFill>
                  <a:srgbClr val="FFFFFF"/>
                </a:solidFill>
              </a14:hiddenFill>
            </a:ext>
          </a:extLst>
        </p:spPr>
      </p:pic>
      <p:pic>
        <p:nvPicPr>
          <p:cNvPr id="7170" name="Picture 2" descr="K:\Editorial\BCSE\610 Business &amp; Management\Burns - New Venture Creation\2e\Website\FINAL Website materials\powerpoints and workbook january\formatted\104516.JPG"/>
          <p:cNvPicPr>
            <a:picLocks noChangeAspect="1" noChangeArrowheads="1"/>
          </p:cNvPicPr>
          <p:nvPr/>
        </p:nvPicPr>
        <p:blipFill>
          <a:blip r:embed="rId6" cstate="print">
            <a:extLst>
              <a:ext uri="{BEBA8EAE-BF5A-486C-A8C5-ECC9F3942E4B}">
                <a14:imgProps xmlns:a14="http://schemas.microsoft.com/office/drawing/2010/main">
                  <a14:imgLayer r:embed="rId7">
                    <a14:imgEffect>
                      <a14:backgroundRemoval t="0" b="100000" l="0" r="100000"/>
                    </a14:imgEffect>
                  </a14:imgLayer>
                </a14:imgProps>
              </a:ext>
              <a:ext uri="{28A0092B-C50C-407E-A947-70E740481C1C}">
                <a14:useLocalDpi xmlns:a14="http://schemas.microsoft.com/office/drawing/2010/main" val="0"/>
              </a:ext>
            </a:extLst>
          </a:blip>
          <a:srcRect/>
          <a:stretch>
            <a:fillRect/>
          </a:stretch>
        </p:blipFill>
        <p:spPr bwMode="auto">
          <a:xfrm>
            <a:off x="5605308" y="2044128"/>
            <a:ext cx="2812390" cy="22048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6253891"/>
      </p:ext>
    </p:extLst>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53" presetClass="entr" presetSubtype="16" fill="hold" nodeType="clickEffect">
                                  <p:stCondLst>
                                    <p:cond delay="0"/>
                                  </p:stCondLst>
                                  <p:childTnLst>
                                    <p:set>
                                      <p:cBhvr>
                                        <p:cTn id="10" dur="1" fill="hold">
                                          <p:stCondLst>
                                            <p:cond delay="0"/>
                                          </p:stCondLst>
                                        </p:cTn>
                                        <p:tgtEl>
                                          <p:spTgt spid="7171"/>
                                        </p:tgtEl>
                                        <p:attrNameLst>
                                          <p:attrName>style.visibility</p:attrName>
                                        </p:attrNameLst>
                                      </p:cBhvr>
                                      <p:to>
                                        <p:strVal val="visible"/>
                                      </p:to>
                                    </p:set>
                                    <p:anim calcmode="lin" valueType="num">
                                      <p:cBhvr>
                                        <p:cTn id="11" dur="500" fill="hold"/>
                                        <p:tgtEl>
                                          <p:spTgt spid="7171"/>
                                        </p:tgtEl>
                                        <p:attrNameLst>
                                          <p:attrName>ppt_w</p:attrName>
                                        </p:attrNameLst>
                                      </p:cBhvr>
                                      <p:tavLst>
                                        <p:tav tm="0">
                                          <p:val>
                                            <p:fltVal val="0"/>
                                          </p:val>
                                        </p:tav>
                                        <p:tav tm="100000">
                                          <p:val>
                                            <p:strVal val="#ppt_w"/>
                                          </p:val>
                                        </p:tav>
                                      </p:tavLst>
                                    </p:anim>
                                    <p:anim calcmode="lin" valueType="num">
                                      <p:cBhvr>
                                        <p:cTn id="12" dur="500" fill="hold"/>
                                        <p:tgtEl>
                                          <p:spTgt spid="7171"/>
                                        </p:tgtEl>
                                        <p:attrNameLst>
                                          <p:attrName>ppt_h</p:attrName>
                                        </p:attrNameLst>
                                      </p:cBhvr>
                                      <p:tavLst>
                                        <p:tav tm="0">
                                          <p:val>
                                            <p:fltVal val="0"/>
                                          </p:val>
                                        </p:tav>
                                        <p:tav tm="100000">
                                          <p:val>
                                            <p:strVal val="#ppt_h"/>
                                          </p:val>
                                        </p:tav>
                                      </p:tavLst>
                                    </p:anim>
                                    <p:animEffect transition="in" filter="fade">
                                      <p:cBhvr>
                                        <p:cTn id="13" dur="500"/>
                                        <p:tgtEl>
                                          <p:spTgt spid="7171"/>
                                        </p:tgtEl>
                                      </p:cBhvr>
                                    </p:animEffect>
                                  </p:childTnLst>
                                </p:cTn>
                              </p:par>
                            </p:childTnLst>
                          </p:cTn>
                        </p:par>
                      </p:childTnLst>
                    </p:cTn>
                  </p:par>
                  <p:par>
                    <p:cTn id="14" fill="hold">
                      <p:stCondLst>
                        <p:cond delay="indefinite"/>
                      </p:stCondLst>
                      <p:childTnLst>
                        <p:par>
                          <p:cTn id="15" fill="hold">
                            <p:stCondLst>
                              <p:cond delay="0"/>
                            </p:stCondLst>
                            <p:childTnLst>
                              <p:par>
                                <p:cTn id="16" presetID="26" presetClass="entr" presetSubtype="0" fill="hold" nodeType="clickEffect">
                                  <p:stCondLst>
                                    <p:cond delay="0"/>
                                  </p:stCondLst>
                                  <p:childTnLst>
                                    <p:set>
                                      <p:cBhvr>
                                        <p:cTn id="17" dur="1" fill="hold">
                                          <p:stCondLst>
                                            <p:cond delay="0"/>
                                          </p:stCondLst>
                                        </p:cTn>
                                        <p:tgtEl>
                                          <p:spTgt spid="7170"/>
                                        </p:tgtEl>
                                        <p:attrNameLst>
                                          <p:attrName>style.visibility</p:attrName>
                                        </p:attrNameLst>
                                      </p:cBhvr>
                                      <p:to>
                                        <p:strVal val="visible"/>
                                      </p:to>
                                    </p:set>
                                    <p:animEffect transition="in" filter="wipe(down)">
                                      <p:cBhvr>
                                        <p:cTn id="18" dur="580">
                                          <p:stCondLst>
                                            <p:cond delay="0"/>
                                          </p:stCondLst>
                                        </p:cTn>
                                        <p:tgtEl>
                                          <p:spTgt spid="7170"/>
                                        </p:tgtEl>
                                      </p:cBhvr>
                                    </p:animEffect>
                                    <p:anim calcmode="lin" valueType="num">
                                      <p:cBhvr>
                                        <p:cTn id="19" dur="1822" tmFilter="0,0; 0.14,0.36; 0.43,0.73; 0.71,0.91; 1.0,1.0">
                                          <p:stCondLst>
                                            <p:cond delay="0"/>
                                          </p:stCondLst>
                                        </p:cTn>
                                        <p:tgtEl>
                                          <p:spTgt spid="7170"/>
                                        </p:tgtEl>
                                        <p:attrNameLst>
                                          <p:attrName>ppt_x</p:attrName>
                                        </p:attrNameLst>
                                      </p:cBhvr>
                                      <p:tavLst>
                                        <p:tav tm="0">
                                          <p:val>
                                            <p:strVal val="#ppt_x-0.25"/>
                                          </p:val>
                                        </p:tav>
                                        <p:tav tm="100000">
                                          <p:val>
                                            <p:strVal val="#ppt_x"/>
                                          </p:val>
                                        </p:tav>
                                      </p:tavLst>
                                    </p:anim>
                                    <p:anim calcmode="lin" valueType="num">
                                      <p:cBhvr>
                                        <p:cTn id="20" dur="664" tmFilter="0.0,0.0; 0.25,0.07; 0.50,0.2; 0.75,0.467; 1.0,1.0">
                                          <p:stCondLst>
                                            <p:cond delay="0"/>
                                          </p:stCondLst>
                                        </p:cTn>
                                        <p:tgtEl>
                                          <p:spTgt spid="7170"/>
                                        </p:tgtEl>
                                        <p:attrNameLst>
                                          <p:attrName>ppt_y</p:attrName>
                                        </p:attrNameLst>
                                      </p:cBhvr>
                                      <p:tavLst>
                                        <p:tav tm="0" fmla="#ppt_y-sin(pi*$)/3">
                                          <p:val>
                                            <p:fltVal val="0.5"/>
                                          </p:val>
                                        </p:tav>
                                        <p:tav tm="100000">
                                          <p:val>
                                            <p:fltVal val="1"/>
                                          </p:val>
                                        </p:tav>
                                      </p:tavLst>
                                    </p:anim>
                                    <p:anim calcmode="lin" valueType="num">
                                      <p:cBhvr>
                                        <p:cTn id="21" dur="664" tmFilter="0, 0; 0.125,0.2665; 0.25,0.4; 0.375,0.465; 0.5,0.5;  0.625,0.535; 0.75,0.6; 0.875,0.7335; 1,1">
                                          <p:stCondLst>
                                            <p:cond delay="664"/>
                                          </p:stCondLst>
                                        </p:cTn>
                                        <p:tgtEl>
                                          <p:spTgt spid="7170"/>
                                        </p:tgtEl>
                                        <p:attrNameLst>
                                          <p:attrName>ppt_y</p:attrName>
                                        </p:attrNameLst>
                                      </p:cBhvr>
                                      <p:tavLst>
                                        <p:tav tm="0" fmla="#ppt_y-sin(pi*$)/9">
                                          <p:val>
                                            <p:fltVal val="0"/>
                                          </p:val>
                                        </p:tav>
                                        <p:tav tm="100000">
                                          <p:val>
                                            <p:fltVal val="1"/>
                                          </p:val>
                                        </p:tav>
                                      </p:tavLst>
                                    </p:anim>
                                    <p:anim calcmode="lin" valueType="num">
                                      <p:cBhvr>
                                        <p:cTn id="22" dur="332" tmFilter="0, 0; 0.125,0.2665; 0.25,0.4; 0.375,0.465; 0.5,0.5;  0.625,0.535; 0.75,0.6; 0.875,0.7335; 1,1">
                                          <p:stCondLst>
                                            <p:cond delay="1324"/>
                                          </p:stCondLst>
                                        </p:cTn>
                                        <p:tgtEl>
                                          <p:spTgt spid="7170"/>
                                        </p:tgtEl>
                                        <p:attrNameLst>
                                          <p:attrName>ppt_y</p:attrName>
                                        </p:attrNameLst>
                                      </p:cBhvr>
                                      <p:tavLst>
                                        <p:tav tm="0" fmla="#ppt_y-sin(pi*$)/27">
                                          <p:val>
                                            <p:fltVal val="0"/>
                                          </p:val>
                                        </p:tav>
                                        <p:tav tm="100000">
                                          <p:val>
                                            <p:fltVal val="1"/>
                                          </p:val>
                                        </p:tav>
                                      </p:tavLst>
                                    </p:anim>
                                    <p:anim calcmode="lin" valueType="num">
                                      <p:cBhvr>
                                        <p:cTn id="23" dur="164" tmFilter="0, 0; 0.125,0.2665; 0.25,0.4; 0.375,0.465; 0.5,0.5;  0.625,0.535; 0.75,0.6; 0.875,0.7335; 1,1">
                                          <p:stCondLst>
                                            <p:cond delay="1656"/>
                                          </p:stCondLst>
                                        </p:cTn>
                                        <p:tgtEl>
                                          <p:spTgt spid="7170"/>
                                        </p:tgtEl>
                                        <p:attrNameLst>
                                          <p:attrName>ppt_y</p:attrName>
                                        </p:attrNameLst>
                                      </p:cBhvr>
                                      <p:tavLst>
                                        <p:tav tm="0" fmla="#ppt_y-sin(pi*$)/81">
                                          <p:val>
                                            <p:fltVal val="0"/>
                                          </p:val>
                                        </p:tav>
                                        <p:tav tm="100000">
                                          <p:val>
                                            <p:fltVal val="1"/>
                                          </p:val>
                                        </p:tav>
                                      </p:tavLst>
                                    </p:anim>
                                    <p:animScale>
                                      <p:cBhvr>
                                        <p:cTn id="24" dur="26">
                                          <p:stCondLst>
                                            <p:cond delay="650"/>
                                          </p:stCondLst>
                                        </p:cTn>
                                        <p:tgtEl>
                                          <p:spTgt spid="7170"/>
                                        </p:tgtEl>
                                      </p:cBhvr>
                                      <p:to x="100000" y="60000"/>
                                    </p:animScale>
                                    <p:animScale>
                                      <p:cBhvr>
                                        <p:cTn id="25" dur="166" decel="50000">
                                          <p:stCondLst>
                                            <p:cond delay="676"/>
                                          </p:stCondLst>
                                        </p:cTn>
                                        <p:tgtEl>
                                          <p:spTgt spid="7170"/>
                                        </p:tgtEl>
                                      </p:cBhvr>
                                      <p:to x="100000" y="100000"/>
                                    </p:animScale>
                                    <p:animScale>
                                      <p:cBhvr>
                                        <p:cTn id="26" dur="26">
                                          <p:stCondLst>
                                            <p:cond delay="1312"/>
                                          </p:stCondLst>
                                        </p:cTn>
                                        <p:tgtEl>
                                          <p:spTgt spid="7170"/>
                                        </p:tgtEl>
                                      </p:cBhvr>
                                      <p:to x="100000" y="80000"/>
                                    </p:animScale>
                                    <p:animScale>
                                      <p:cBhvr>
                                        <p:cTn id="27" dur="166" decel="50000">
                                          <p:stCondLst>
                                            <p:cond delay="1338"/>
                                          </p:stCondLst>
                                        </p:cTn>
                                        <p:tgtEl>
                                          <p:spTgt spid="7170"/>
                                        </p:tgtEl>
                                      </p:cBhvr>
                                      <p:to x="100000" y="100000"/>
                                    </p:animScale>
                                    <p:animScale>
                                      <p:cBhvr>
                                        <p:cTn id="28" dur="26">
                                          <p:stCondLst>
                                            <p:cond delay="1642"/>
                                          </p:stCondLst>
                                        </p:cTn>
                                        <p:tgtEl>
                                          <p:spTgt spid="7170"/>
                                        </p:tgtEl>
                                      </p:cBhvr>
                                      <p:to x="100000" y="90000"/>
                                    </p:animScale>
                                    <p:animScale>
                                      <p:cBhvr>
                                        <p:cTn id="29" dur="166" decel="50000">
                                          <p:stCondLst>
                                            <p:cond delay="1668"/>
                                          </p:stCondLst>
                                        </p:cTn>
                                        <p:tgtEl>
                                          <p:spTgt spid="7170"/>
                                        </p:tgtEl>
                                      </p:cBhvr>
                                      <p:to x="100000" y="100000"/>
                                    </p:animScale>
                                    <p:animScale>
                                      <p:cBhvr>
                                        <p:cTn id="30" dur="26">
                                          <p:stCondLst>
                                            <p:cond delay="1808"/>
                                          </p:stCondLst>
                                        </p:cTn>
                                        <p:tgtEl>
                                          <p:spTgt spid="7170"/>
                                        </p:tgtEl>
                                      </p:cBhvr>
                                      <p:to x="100000" y="95000"/>
                                    </p:animScale>
                                    <p:animScale>
                                      <p:cBhvr>
                                        <p:cTn id="31" dur="166" decel="50000">
                                          <p:stCondLst>
                                            <p:cond delay="1834"/>
                                          </p:stCondLst>
                                        </p:cTn>
                                        <p:tgtEl>
                                          <p:spTgt spid="7170"/>
                                        </p:tgtEl>
                                      </p:cBhvr>
                                      <p:to x="100000" y="100000"/>
                                    </p:animScale>
                                  </p:childTnLst>
                                </p:cTn>
                              </p:par>
                            </p:childTnLst>
                          </p:cTn>
                        </p:par>
                      </p:childTnLst>
                    </p:cTn>
                  </p:par>
                  <p:par>
                    <p:cTn id="32" fill="hold">
                      <p:stCondLst>
                        <p:cond delay="indefinite"/>
                      </p:stCondLst>
                      <p:childTnLst>
                        <p:par>
                          <p:cTn id="33" fill="hold">
                            <p:stCondLst>
                              <p:cond delay="0"/>
                            </p:stCondLst>
                            <p:childTnLst>
                              <p:par>
                                <p:cTn id="34" presetID="53" presetClass="entr" presetSubtype="16" fill="hold" grpId="0" nodeType="clickEffect">
                                  <p:stCondLst>
                                    <p:cond delay="0"/>
                                  </p:stCondLst>
                                  <p:childTnLst>
                                    <p:set>
                                      <p:cBhvr>
                                        <p:cTn id="35" dur="1" fill="hold">
                                          <p:stCondLst>
                                            <p:cond delay="0"/>
                                          </p:stCondLst>
                                        </p:cTn>
                                        <p:tgtEl>
                                          <p:spTgt spid="12"/>
                                        </p:tgtEl>
                                        <p:attrNameLst>
                                          <p:attrName>style.visibility</p:attrName>
                                        </p:attrNameLst>
                                      </p:cBhvr>
                                      <p:to>
                                        <p:strVal val="visible"/>
                                      </p:to>
                                    </p:set>
                                    <p:anim calcmode="lin" valueType="num">
                                      <p:cBhvr>
                                        <p:cTn id="36" dur="500" fill="hold"/>
                                        <p:tgtEl>
                                          <p:spTgt spid="12"/>
                                        </p:tgtEl>
                                        <p:attrNameLst>
                                          <p:attrName>ppt_w</p:attrName>
                                        </p:attrNameLst>
                                      </p:cBhvr>
                                      <p:tavLst>
                                        <p:tav tm="0">
                                          <p:val>
                                            <p:fltVal val="0"/>
                                          </p:val>
                                        </p:tav>
                                        <p:tav tm="100000">
                                          <p:val>
                                            <p:strVal val="#ppt_w"/>
                                          </p:val>
                                        </p:tav>
                                      </p:tavLst>
                                    </p:anim>
                                    <p:anim calcmode="lin" valueType="num">
                                      <p:cBhvr>
                                        <p:cTn id="37" dur="500" fill="hold"/>
                                        <p:tgtEl>
                                          <p:spTgt spid="12"/>
                                        </p:tgtEl>
                                        <p:attrNameLst>
                                          <p:attrName>ppt_h</p:attrName>
                                        </p:attrNameLst>
                                      </p:cBhvr>
                                      <p:tavLst>
                                        <p:tav tm="0">
                                          <p:val>
                                            <p:fltVal val="0"/>
                                          </p:val>
                                        </p:tav>
                                        <p:tav tm="100000">
                                          <p:val>
                                            <p:strVal val="#ppt_h"/>
                                          </p:val>
                                        </p:tav>
                                      </p:tavLst>
                                    </p:anim>
                                    <p:animEffect transition="in" filter="fade">
                                      <p:cBhvr>
                                        <p:cTn id="38" dur="500"/>
                                        <p:tgtEl>
                                          <p:spTgt spid="12"/>
                                        </p:tgtEl>
                                      </p:cBhvr>
                                    </p:animEffec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2" grpId="0" animBg="1"/>
      <p:bldP spid="2" grpId="0"/>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5814</TotalTime>
  <Words>1276</Words>
  <Application>Microsoft Office PowerPoint</Application>
  <PresentationFormat>On-screen Show (4:3)</PresentationFormat>
  <Paragraphs>164</Paragraphs>
  <Slides>22</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Calibri</vt:lpstr>
      <vt:lpstr>Myriad Pro</vt:lpstr>
      <vt:lpstr>Times New Roman</vt:lpstr>
      <vt:lpstr>Wingdings</vt:lpstr>
      <vt:lpstr>20140311PresentationUWTSDTemplate</vt:lpstr>
      <vt:lpstr>Entrepreneurship for International Hospitality Students</vt:lpstr>
      <vt:lpstr>The components of the business plan</vt:lpstr>
      <vt:lpstr>A couple of videos …</vt:lpstr>
      <vt:lpstr>Entrepreneurial opportunity recognition - 1</vt:lpstr>
      <vt:lpstr>Entrepreneurial opportunity recognition - 2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David Jenkins</cp:lastModifiedBy>
  <cp:revision>248</cp:revision>
  <cp:lastPrinted>2020-06-15T10:51:35Z</cp:lastPrinted>
  <dcterms:created xsi:type="dcterms:W3CDTF">2013-10-11T12:05:37Z</dcterms:created>
  <dcterms:modified xsi:type="dcterms:W3CDTF">2020-06-16T07:39:01Z</dcterms:modified>
</cp:coreProperties>
</file>