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11"/>
  </p:notesMasterIdLst>
  <p:sldIdLst>
    <p:sldId id="267" r:id="rId2"/>
    <p:sldId id="257" r:id="rId3"/>
    <p:sldId id="262" r:id="rId4"/>
    <p:sldId id="259" r:id="rId5"/>
    <p:sldId id="258" r:id="rId6"/>
    <p:sldId id="263" r:id="rId7"/>
    <p:sldId id="264"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calin482@gmail.com" initials="d" lastIdx="1" clrIdx="0">
    <p:extLst>
      <p:ext uri="{19B8F6BF-5375-455C-9EA6-DF929625EA0E}">
        <p15:presenceInfo xmlns:p15="http://schemas.microsoft.com/office/powerpoint/2012/main" userId="067cc7cf77b8d12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30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ABEA00-7FA3-FE4A-9CBA-6FCF7C4010DB}" type="datetimeFigureOut">
              <a:rPr lang="en-US" smtClean="0"/>
              <a:t>12/5/21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E6448-0600-564C-9982-627BE43A6AF8}" type="slidenum">
              <a:rPr lang="en-US" smtClean="0"/>
              <a:t>‹#›</a:t>
            </a:fld>
            <a:endParaRPr lang="en-US"/>
          </a:p>
        </p:txBody>
      </p:sp>
    </p:spTree>
    <p:extLst>
      <p:ext uri="{BB962C8B-B14F-4D97-AF65-F5344CB8AC3E}">
        <p14:creationId xmlns:p14="http://schemas.microsoft.com/office/powerpoint/2010/main" val="673760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rPr>
              <a:t>The following presentation will help me to assess myself as an aspirant in the field of a dental hygienist. This is my career goal and I like to achieve it quickly after completing my academics. I want to have all the necessary skills which will make me a good dental hygienist and that is why a self-assessment is highly required</a:t>
            </a:r>
            <a:endParaRPr lang="en-GB" dirty="0"/>
          </a:p>
        </p:txBody>
      </p:sp>
      <p:sp>
        <p:nvSpPr>
          <p:cNvPr id="4" name="Slide Number Placeholder 3"/>
          <p:cNvSpPr>
            <a:spLocks noGrp="1"/>
          </p:cNvSpPr>
          <p:nvPr>
            <p:ph type="sldNum" sz="quarter" idx="5"/>
          </p:nvPr>
        </p:nvSpPr>
        <p:spPr/>
        <p:txBody>
          <a:bodyPr/>
          <a:lstStyle/>
          <a:p>
            <a:fld id="{476E6448-0600-564C-9982-627BE43A6AF8}" type="slidenum">
              <a:rPr lang="en-US" smtClean="0"/>
              <a:t>2</a:t>
            </a:fld>
            <a:endParaRPr lang="en-US"/>
          </a:p>
        </p:txBody>
      </p:sp>
    </p:spTree>
    <p:extLst>
      <p:ext uri="{BB962C8B-B14F-4D97-AF65-F5344CB8AC3E}">
        <p14:creationId xmlns:p14="http://schemas.microsoft.com/office/powerpoint/2010/main" val="3567188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dirty="0">
                <a:effectLst/>
                <a:latin typeface="Times New Roman" panose="02020603050405020304" pitchFamily="18" charset="0"/>
                <a:ea typeface="Times New Roman" panose="02020603050405020304" pitchFamily="18" charset="0"/>
              </a:rPr>
              <a:t>Academic skills or study skills are the most important set of skills that not only helps a student to score good results but also brings success into his life from every other aspect. This is why learning sessions in my university include academic skills. Throughout my classes, I have learned about reflection and referencing skills. These two skills of mine have improved a lot throughout my academic session.</a:t>
            </a:r>
            <a:endParaRPr lang="en-US" sz="12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200" dirty="0">
                <a:effectLst/>
                <a:latin typeface="Times New Roman" panose="02020603050405020304" pitchFamily="18" charset="0"/>
                <a:ea typeface="Times New Roman" panose="02020603050405020304" pitchFamily="18" charset="0"/>
              </a:rPr>
              <a:t>Another important topic is employability skills which is a set of skills required for professional life. Every individual requires these skills to survive and perform well in his professional duty. The two employability skills which I have learned and improved throughout my academic session are time management and public speaking and giving presentations.</a:t>
            </a:r>
            <a:endParaRPr lang="en-US"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76E6448-0600-564C-9982-627BE43A6AF8}" type="slidenum">
              <a:rPr lang="en-US" smtClean="0"/>
              <a:t>3</a:t>
            </a:fld>
            <a:endParaRPr lang="en-US"/>
          </a:p>
        </p:txBody>
      </p:sp>
    </p:spTree>
    <p:extLst>
      <p:ext uri="{BB962C8B-B14F-4D97-AF65-F5344CB8AC3E}">
        <p14:creationId xmlns:p14="http://schemas.microsoft.com/office/powerpoint/2010/main" val="46925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According to </a:t>
            </a:r>
            <a:r>
              <a:rPr lang="en-US" sz="1800" dirty="0" err="1">
                <a:effectLst/>
                <a:latin typeface="Times New Roman" panose="02020603050405020304" pitchFamily="18" charset="0"/>
                <a:ea typeface="Times New Roman" panose="02020603050405020304" pitchFamily="18" charset="0"/>
              </a:rPr>
              <a:t>Yakibova</a:t>
            </a:r>
            <a:r>
              <a:rPr lang="en-US" sz="1800" dirty="0">
                <a:effectLst/>
                <a:latin typeface="Times New Roman" panose="02020603050405020304" pitchFamily="18" charset="0"/>
                <a:ea typeface="Times New Roman" panose="02020603050405020304" pitchFamily="18" charset="0"/>
              </a:rPr>
              <a:t> (2021), the science of technology has held immense potential for creating situations for both the cultural and personal development of students. A personal development plan is beneficial for the career of any student who is willing to pursue a proficient career. It helps in guiding the career plan change as well as helps in building and developing the current skills. It is very simple why one needs to frame a personal development plan, it is for achieving some key goals in life or career through some key actions. For a successful planning of personal development, it is important to have a clear vision of where I want to stand and what are the skills needed for the same. Being weak in presentation skills, I need to develop such skills with efficiency. For this, I need to be passionate and add </a:t>
            </a:r>
            <a:r>
              <a:rPr lang="en-US" sz="1800" dirty="0" err="1">
                <a:effectLst/>
                <a:latin typeface="Times New Roman" panose="02020603050405020304" pitchFamily="18" charset="0"/>
                <a:ea typeface="Times New Roman" panose="02020603050405020304" pitchFamily="18" charset="0"/>
              </a:rPr>
              <a:t>humour</a:t>
            </a:r>
            <a:r>
              <a:rPr lang="en-US" sz="1800" dirty="0">
                <a:effectLst/>
                <a:latin typeface="Times New Roman" panose="02020603050405020304" pitchFamily="18" charset="0"/>
                <a:ea typeface="Times New Roman" panose="02020603050405020304" pitchFamily="18" charset="0"/>
              </a:rPr>
              <a:t> to what I speak when I am presenting. While giving presentations, I have to ask questions to people who are in the audience for my presentation. Some of the elements that can make the presentation unique are attractive images, visualizations of data, animations, simplicity, ample usage of keywords. For improving referencing, listing the references manually is important. I have to be consistent in the formatting of the reference list. In the end, I will learn how to proofread the reference list. Reflection skills are important as it helps students to think deeper about a subject and inculcate some cognitive skills involving critical thinking (Yan, 2017). In order to strengthen my reflection skills, I have to improve my self-awareness, critical analysis, describing the incidents and events with the help of reflective models, synthesizing them followed by their evaluation. Public speaking is a situation of social evaluation and a large number of people feel uncomfortable in doing the same (Arsalan and Majid, 2021). Improving public speaking skills will bring about advancement in my career and boost my confidence. It will not only improve my communication skills but will also enable me to make social connections and expand my professional sphere. I will try to relax my body language and practice control of breath and voice. To know the proficiency of my speech, I will record my speech and listen to it to make further improvements. </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120F5D9-A826-4369-890E-9348601F8F0E}" type="slidenum">
              <a:rPr lang="en-GB" smtClean="0"/>
              <a:t>7</a:t>
            </a:fld>
            <a:endParaRPr lang="en-GB"/>
          </a:p>
        </p:txBody>
      </p:sp>
    </p:spTree>
    <p:extLst>
      <p:ext uri="{BB962C8B-B14F-4D97-AF65-F5344CB8AC3E}">
        <p14:creationId xmlns:p14="http://schemas.microsoft.com/office/powerpoint/2010/main" val="2232866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In order to conclude, I </a:t>
            </a:r>
            <a:r>
              <a:rPr lang="en-US" sz="1800">
                <a:effectLst/>
                <a:latin typeface="Times New Roman" panose="02020603050405020304" pitchFamily="18" charset="0"/>
                <a:ea typeface="Times New Roman" panose="02020603050405020304" pitchFamily="18" charset="0"/>
              </a:rPr>
              <a:t>can mention that </a:t>
            </a:r>
            <a:r>
              <a:rPr lang="en-US" sz="1800" dirty="0">
                <a:effectLst/>
                <a:latin typeface="Times New Roman" panose="02020603050405020304" pitchFamily="18" charset="0"/>
                <a:ea typeface="Times New Roman" panose="02020603050405020304" pitchFamily="18" charset="0"/>
              </a:rPr>
              <a:t>this presentation has been focused on my academic and employable skills as a dental hygienist. For that reason, my career goals have been explained. After that, my skills through personal SWOT analysis have been described in this presentation. Furthermore, my time management tools have been explained. </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120F5D9-A826-4369-890E-9348601F8F0E}" type="slidenum">
              <a:rPr lang="en-GB" smtClean="0"/>
              <a:t>8</a:t>
            </a:fld>
            <a:endParaRPr lang="en-GB"/>
          </a:p>
        </p:txBody>
      </p:sp>
    </p:spTree>
    <p:extLst>
      <p:ext uri="{BB962C8B-B14F-4D97-AF65-F5344CB8AC3E}">
        <p14:creationId xmlns:p14="http://schemas.microsoft.com/office/powerpoint/2010/main" val="2433209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12/5/21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5472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9788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10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0061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1485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2652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12/5/21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68459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8838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12/5/21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46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5232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96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12/5/21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32451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repositorio.uam.es/bitstream/handle/10486/680950/effects_panadero_err_ps.pdf?sequence=1" TargetMode="External"/><Relationship Id="rId3" Type="http://schemas.openxmlformats.org/officeDocument/2006/relationships/hyperlink" Target="http://www.ijmlc.org/vol10/940-AM0025.pdf" TargetMode="External"/><Relationship Id="rId7" Type="http://schemas.openxmlformats.org/officeDocument/2006/relationships/hyperlink" Target="https://www.dpi-proceedings.com/index.php/dtssehs/article/download/11585/11127" TargetMode="External"/><Relationship Id="rId2" Type="http://schemas.openxmlformats.org/officeDocument/2006/relationships/hyperlink" Target="http://repository.hneu.edu.ua/bitstream/123456789/22358/1/The%20Importance%20of%20Time%20Management%20and%20Self-management%20Skills%20for%20Students.pdf" TargetMode="External"/><Relationship Id="rId1" Type="http://schemas.openxmlformats.org/officeDocument/2006/relationships/slideLayout" Target="../slideLayouts/slideLayout2.xml"/><Relationship Id="rId6" Type="http://schemas.openxmlformats.org/officeDocument/2006/relationships/hyperlink" Target="http://openaccessjournals.eu/index.php/ijdias/article/download/661/633" TargetMode="External"/><Relationship Id="rId5" Type="http://schemas.openxmlformats.org/officeDocument/2006/relationships/hyperlink" Target="https://www.researchgate.net/profile/Alla-Kushnir-2/publication/355477631_Pediatrician's_path/links/6172c0deeef53e51e1c90c60/Pediatricians-path.pdf#page=139" TargetMode="External"/><Relationship Id="rId4" Type="http://schemas.openxmlformats.org/officeDocument/2006/relationships/hyperlink" Target="https://sciendo.com/pdf/10.1515/kbo-2018-00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8DA68-AD2F-D047-B1B9-61C4F22B163A}"/>
              </a:ext>
            </a:extLst>
          </p:cNvPr>
          <p:cNvSpPr>
            <a:spLocks noGrp="1"/>
          </p:cNvSpPr>
          <p:nvPr>
            <p:ph type="title"/>
          </p:nvPr>
        </p:nvSpPr>
        <p:spPr/>
        <p:txBody>
          <a:bodyPr>
            <a:normAutofit/>
          </a:bodyPr>
          <a:lstStyle/>
          <a:p>
            <a:r>
              <a:rPr lang="en-GB" sz="3600" dirty="0"/>
              <a:t>Academic and employability skills</a:t>
            </a:r>
            <a:endParaRPr lang="en-US" sz="3600" dirty="0"/>
          </a:p>
        </p:txBody>
      </p:sp>
      <p:sp>
        <p:nvSpPr>
          <p:cNvPr id="3" name="Content Placeholder 2">
            <a:extLst>
              <a:ext uri="{FF2B5EF4-FFF2-40B4-BE49-F238E27FC236}">
                <a16:creationId xmlns:a16="http://schemas.microsoft.com/office/drawing/2014/main" id="{D502421B-0556-7845-BE97-DEEB1A791094}"/>
              </a:ext>
            </a:extLst>
          </p:cNvPr>
          <p:cNvSpPr>
            <a:spLocks noGrp="1"/>
          </p:cNvSpPr>
          <p:nvPr>
            <p:ph idx="1"/>
          </p:nvPr>
        </p:nvSpPr>
        <p:spPr/>
        <p:txBody>
          <a:bodyPr>
            <a:normAutofit fontScale="92500" lnSpcReduction="10000"/>
          </a:bodyPr>
          <a:lstStyle/>
          <a:p>
            <a:pPr marL="0" indent="0">
              <a:buNone/>
            </a:pPr>
            <a:r>
              <a:rPr lang="en-GB" sz="2400" dirty="0"/>
              <a:t>Diana Elena </a:t>
            </a:r>
            <a:r>
              <a:rPr lang="en-GB" sz="2400" dirty="0" err="1"/>
              <a:t>Calin</a:t>
            </a:r>
            <a:endParaRPr lang="en-GB" sz="2400" dirty="0"/>
          </a:p>
          <a:p>
            <a:pPr marL="0" indent="0">
              <a:buNone/>
            </a:pPr>
            <a:r>
              <a:rPr lang="en-GB" sz="2400" dirty="0"/>
              <a:t>Student ID: 2113991</a:t>
            </a:r>
          </a:p>
          <a:p>
            <a:pPr marL="0" indent="0">
              <a:buNone/>
            </a:pPr>
            <a:r>
              <a:rPr lang="en-GB" sz="2400" dirty="0"/>
              <a:t>University of  Wales Trinity Saint David</a:t>
            </a:r>
          </a:p>
          <a:p>
            <a:pPr marL="0" indent="0">
              <a:buNone/>
            </a:pPr>
            <a:r>
              <a:rPr lang="en-GB" sz="2400" dirty="0"/>
              <a:t> BMSW4001</a:t>
            </a:r>
          </a:p>
          <a:p>
            <a:pPr marL="0" indent="0">
              <a:buNone/>
            </a:pPr>
            <a:r>
              <a:rPr lang="en-GB" sz="2400" dirty="0"/>
              <a:t>Lecturer name: </a:t>
            </a:r>
            <a:r>
              <a:rPr lang="en-GB" sz="2400" dirty="0" err="1"/>
              <a:t>Soban</a:t>
            </a:r>
            <a:r>
              <a:rPr lang="en-GB" sz="2400" dirty="0"/>
              <a:t> </a:t>
            </a:r>
            <a:r>
              <a:rPr lang="en-GB" sz="2400" dirty="0" err="1"/>
              <a:t>Sadiq</a:t>
            </a:r>
            <a:endParaRPr lang="en-GB" sz="2400" dirty="0"/>
          </a:p>
          <a:p>
            <a:pPr marL="0" indent="0">
              <a:buNone/>
            </a:pPr>
            <a:r>
              <a:rPr lang="en-GB" sz="2400" dirty="0"/>
              <a:t>Date: 12.12.2021</a:t>
            </a:r>
          </a:p>
          <a:p>
            <a:pPr marL="0" indent="0">
              <a:buNone/>
            </a:pPr>
            <a:r>
              <a:rPr lang="en-GB" sz="2400" b="1" dirty="0"/>
              <a:t>Dental hygienist </a:t>
            </a:r>
          </a:p>
          <a:p>
            <a:pPr marL="0" indent="0">
              <a:buNone/>
            </a:pPr>
            <a:endParaRPr lang="en-US" sz="2400" dirty="0"/>
          </a:p>
        </p:txBody>
      </p:sp>
    </p:spTree>
    <p:extLst>
      <p:ext uri="{BB962C8B-B14F-4D97-AF65-F5344CB8AC3E}">
        <p14:creationId xmlns:p14="http://schemas.microsoft.com/office/powerpoint/2010/main" val="3939789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CF97B8-40BB-794B-8235-9E142481770A}"/>
              </a:ext>
            </a:extLst>
          </p:cNvPr>
          <p:cNvSpPr>
            <a:spLocks noGrp="1"/>
          </p:cNvSpPr>
          <p:nvPr>
            <p:ph type="title"/>
          </p:nvPr>
        </p:nvSpPr>
        <p:spPr/>
        <p:txBody>
          <a:bodyPr>
            <a:normAutofit/>
          </a:bodyPr>
          <a:lstStyle/>
          <a:p>
            <a:r>
              <a:rPr lang="en-GB" dirty="0"/>
              <a:t>Introduction</a:t>
            </a:r>
            <a:endParaRPr lang="en-US" dirty="0"/>
          </a:p>
        </p:txBody>
      </p:sp>
      <p:sp>
        <p:nvSpPr>
          <p:cNvPr id="4" name="Content Placeholder 3">
            <a:extLst>
              <a:ext uri="{FF2B5EF4-FFF2-40B4-BE49-F238E27FC236}">
                <a16:creationId xmlns:a16="http://schemas.microsoft.com/office/drawing/2014/main" id="{17FA7CDD-EB1B-5945-9E77-CCC64F2EA31F}"/>
              </a:ext>
            </a:extLst>
          </p:cNvPr>
          <p:cNvSpPr>
            <a:spLocks noGrp="1"/>
          </p:cNvSpPr>
          <p:nvPr>
            <p:ph idx="1"/>
          </p:nvPr>
        </p:nvSpPr>
        <p:spPr>
          <a:xfrm>
            <a:off x="5034579" y="2249487"/>
            <a:ext cx="6012832" cy="3541714"/>
          </a:xfrm>
        </p:spPr>
        <p:txBody>
          <a:bodyPr>
            <a:normAutofit/>
          </a:bodyPr>
          <a:lstStyle/>
          <a:p>
            <a:pPr>
              <a:buFont typeface="Arial" panose="020B0604020202020204" pitchFamily="34" charset="0"/>
              <a:buChar char="•"/>
            </a:pPr>
            <a:r>
              <a:rPr lang="en-GB" dirty="0"/>
              <a:t>The purpose of the presentation is to discuss about my intended career which is dental hygienist</a:t>
            </a:r>
          </a:p>
          <a:p>
            <a:pPr>
              <a:buFont typeface="Arial" panose="020B0604020202020204" pitchFamily="34" charset="0"/>
              <a:buChar char="•"/>
            </a:pPr>
            <a:r>
              <a:rPr lang="en-GB" dirty="0"/>
              <a:t>The presentation will focus on my skills through personal SWOT analysis</a:t>
            </a:r>
          </a:p>
          <a:p>
            <a:pPr>
              <a:buFont typeface="Arial" panose="020B0604020202020204" pitchFamily="34" charset="0"/>
              <a:buChar char="•"/>
            </a:pPr>
            <a:r>
              <a:rPr lang="en-GB" dirty="0"/>
              <a:t>Academic and Employability skills is defined as transferable skills which a person need them to become an employer .</a:t>
            </a:r>
          </a:p>
        </p:txBody>
      </p:sp>
      <p:pic>
        <p:nvPicPr>
          <p:cNvPr id="6" name="Picture 5">
            <a:extLst>
              <a:ext uri="{FF2B5EF4-FFF2-40B4-BE49-F238E27FC236}">
                <a16:creationId xmlns:a16="http://schemas.microsoft.com/office/drawing/2014/main" id="{5522896F-23BB-B842-AA6A-938E7272424D}"/>
              </a:ext>
            </a:extLst>
          </p:cNvPr>
          <p:cNvPicPr>
            <a:picLocks noChangeAspect="1"/>
          </p:cNvPicPr>
          <p:nvPr/>
        </p:nvPicPr>
        <p:blipFill>
          <a:blip r:embed="rId4"/>
          <a:stretch>
            <a:fillRect/>
          </a:stretch>
        </p:blipFill>
        <p:spPr>
          <a:xfrm>
            <a:off x="1141411" y="2277013"/>
            <a:ext cx="3494597" cy="349459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722256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06FE5-D40E-974B-9F07-6DBE316639C6}"/>
              </a:ext>
            </a:extLst>
          </p:cNvPr>
          <p:cNvSpPr>
            <a:spLocks noGrp="1"/>
          </p:cNvSpPr>
          <p:nvPr>
            <p:ph type="title"/>
          </p:nvPr>
        </p:nvSpPr>
        <p:spPr>
          <a:xfrm>
            <a:off x="961485" y="276045"/>
            <a:ext cx="7705898" cy="1284258"/>
          </a:xfrm>
        </p:spPr>
        <p:txBody>
          <a:bodyPr vert="horz" lIns="91440" tIns="45720" rIns="91440" bIns="45720" rtlCol="0" anchor="b">
            <a:normAutofit fontScale="90000"/>
          </a:bodyPr>
          <a:lstStyle/>
          <a:p>
            <a:r>
              <a:rPr lang="en-US" sz="4400"/>
              <a:t>The importance of the employability skills</a:t>
            </a:r>
          </a:p>
        </p:txBody>
      </p:sp>
      <p:sp>
        <p:nvSpPr>
          <p:cNvPr id="3" name="Content Placeholder 2">
            <a:extLst>
              <a:ext uri="{FF2B5EF4-FFF2-40B4-BE49-F238E27FC236}">
                <a16:creationId xmlns:a16="http://schemas.microsoft.com/office/drawing/2014/main" id="{949C7BDF-F3AA-B748-A1BE-68DEFC0A9CFF}"/>
              </a:ext>
            </a:extLst>
          </p:cNvPr>
          <p:cNvSpPr>
            <a:spLocks noGrp="1"/>
          </p:cNvSpPr>
          <p:nvPr>
            <p:ph idx="1"/>
          </p:nvPr>
        </p:nvSpPr>
        <p:spPr>
          <a:xfrm>
            <a:off x="244187" y="2120284"/>
            <a:ext cx="7705898" cy="2891548"/>
          </a:xfrm>
        </p:spPr>
        <p:txBody>
          <a:bodyPr vert="horz" lIns="91440" tIns="45720" rIns="91440" bIns="45720" rtlCol="0">
            <a:noAutofit/>
          </a:bodyPr>
          <a:lstStyle/>
          <a:p>
            <a:r>
              <a:rPr lang="en-US" cap="all" dirty="0">
                <a:latin typeface="Times New Roman" panose="02020603050405020304" pitchFamily="18" charset="0"/>
                <a:cs typeface="Times New Roman" panose="02020603050405020304" pitchFamily="18" charset="0"/>
              </a:rPr>
              <a:t>Employability skills are personal qualities that we can use them when we employed in a workplace</a:t>
            </a:r>
            <a:endParaRPr lang="en-GB" cap="all" dirty="0">
              <a:latin typeface="Times New Roman" panose="02020603050405020304" pitchFamily="18" charset="0"/>
              <a:cs typeface="Times New Roman" panose="02020603050405020304" pitchFamily="18" charset="0"/>
            </a:endParaRPr>
          </a:p>
          <a:p>
            <a:r>
              <a:rPr lang="en-GB" cap="all" dirty="0">
                <a:latin typeface="Times New Roman" panose="02020603050405020304" pitchFamily="18" charset="0"/>
                <a:cs typeface="Times New Roman" panose="02020603050405020304" pitchFamily="18" charset="0"/>
              </a:rPr>
              <a:t>Skills to become an employer: professionalism, communication and writing, adaptability, academic skills.</a:t>
            </a:r>
          </a:p>
        </p:txBody>
      </p:sp>
      <p:pic>
        <p:nvPicPr>
          <p:cNvPr id="6" name="Picture 5">
            <a:extLst>
              <a:ext uri="{FF2B5EF4-FFF2-40B4-BE49-F238E27FC236}">
                <a16:creationId xmlns:a16="http://schemas.microsoft.com/office/drawing/2014/main" id="{EE5D7E1D-3E79-F247-834F-0B40671D3FA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6000"/>
                    </a14:imgEffect>
                    <a14:imgEffect>
                      <a14:saturation sat="103000"/>
                    </a14:imgEffect>
                    <a14:imgEffect>
                      <a14:brightnessContrast bright="-16000" contrast="29000"/>
                    </a14:imgEffect>
                  </a14:imgLayer>
                </a14:imgProps>
              </a:ext>
            </a:extLst>
          </a:blip>
          <a:stretch>
            <a:fillRect/>
          </a:stretch>
        </p:blipFill>
        <p:spPr>
          <a:xfrm>
            <a:off x="7950085" y="1942692"/>
            <a:ext cx="3794638" cy="3561295"/>
          </a:xfrm>
          <a:prstGeom prst="rect">
            <a:avLst/>
          </a:prstGeom>
        </p:spPr>
      </p:pic>
    </p:spTree>
    <p:extLst>
      <p:ext uri="{BB962C8B-B14F-4D97-AF65-F5344CB8AC3E}">
        <p14:creationId xmlns:p14="http://schemas.microsoft.com/office/powerpoint/2010/main" val="375588712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5714B-1196-E040-8056-2D61092C06E6}"/>
              </a:ext>
            </a:extLst>
          </p:cNvPr>
          <p:cNvSpPr>
            <a:spLocks noGrp="1"/>
          </p:cNvSpPr>
          <p:nvPr>
            <p:ph type="title"/>
          </p:nvPr>
        </p:nvSpPr>
        <p:spPr>
          <a:xfrm>
            <a:off x="4996697" y="618518"/>
            <a:ext cx="6050713" cy="1478570"/>
          </a:xfrm>
        </p:spPr>
        <p:txBody>
          <a:bodyPr>
            <a:normAutofit/>
          </a:bodyPr>
          <a:lstStyle/>
          <a:p>
            <a:r>
              <a:rPr lang="en-GB" dirty="0"/>
              <a:t>My intended career plan</a:t>
            </a:r>
            <a:endParaRPr lang="en-US" dirty="0"/>
          </a:p>
        </p:txBody>
      </p:sp>
      <p:sp>
        <p:nvSpPr>
          <p:cNvPr id="3" name="Content Placeholder 2">
            <a:extLst>
              <a:ext uri="{FF2B5EF4-FFF2-40B4-BE49-F238E27FC236}">
                <a16:creationId xmlns:a16="http://schemas.microsoft.com/office/drawing/2014/main" id="{8BA3FF64-F7DB-2844-BF2F-921F4BF8CD76}"/>
              </a:ext>
            </a:extLst>
          </p:cNvPr>
          <p:cNvSpPr>
            <a:spLocks noGrp="1"/>
          </p:cNvSpPr>
          <p:nvPr>
            <p:ph idx="1"/>
          </p:nvPr>
        </p:nvSpPr>
        <p:spPr>
          <a:xfrm>
            <a:off x="4445083" y="2249487"/>
            <a:ext cx="7242091" cy="3541714"/>
          </a:xfrm>
        </p:spPr>
        <p:txBody>
          <a:bodyPr>
            <a:normAutofit/>
          </a:bodyPr>
          <a:lstStyle/>
          <a:p>
            <a:pPr>
              <a:lnSpc>
                <a:spcPct val="110000"/>
              </a:lnSpc>
              <a:buFont typeface="Arial" panose="020B0604020202020204" pitchFamily="34" charset="0"/>
              <a:buChar char="•"/>
            </a:pPr>
            <a:r>
              <a:rPr lang="en-GB" dirty="0"/>
              <a:t>My preferred career is to become a dental hygienist </a:t>
            </a:r>
          </a:p>
          <a:p>
            <a:pPr>
              <a:lnSpc>
                <a:spcPct val="110000"/>
              </a:lnSpc>
              <a:buFont typeface="Arial" panose="020B0604020202020204" pitchFamily="34" charset="0"/>
              <a:buChar char="•"/>
            </a:pPr>
            <a:r>
              <a:rPr lang="en-GB" dirty="0"/>
              <a:t>The choice of my career is influenced by my passion for healthy teeth</a:t>
            </a:r>
          </a:p>
          <a:p>
            <a:pPr>
              <a:lnSpc>
                <a:spcPct val="110000"/>
              </a:lnSpc>
              <a:buFont typeface="Arial" panose="020B0604020202020204" pitchFamily="34" charset="0"/>
              <a:buChar char="•"/>
            </a:pPr>
            <a:r>
              <a:rPr lang="en-GB" dirty="0"/>
              <a:t>For these I will need to undertake additional courses in oral health education, radiography and conscious sedation.</a:t>
            </a:r>
          </a:p>
          <a:p>
            <a:pPr>
              <a:lnSpc>
                <a:spcPct val="110000"/>
              </a:lnSpc>
              <a:buFont typeface="Arial" panose="020B0604020202020204" pitchFamily="34" charset="0"/>
              <a:buChar char="•"/>
            </a:pPr>
            <a:endParaRPr lang="en-GB" dirty="0"/>
          </a:p>
          <a:p>
            <a:pPr>
              <a:lnSpc>
                <a:spcPct val="110000"/>
              </a:lnSpc>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27948B1F-6535-F84C-A9FA-20B0EEA5C2C3}"/>
              </a:ext>
            </a:extLst>
          </p:cNvPr>
          <p:cNvPicPr>
            <a:picLocks noChangeAspect="1"/>
          </p:cNvPicPr>
          <p:nvPr/>
        </p:nvPicPr>
        <p:blipFill rotWithShape="1">
          <a:blip r:embed="rId3"/>
          <a:srcRect t="1248" r="2" b="2"/>
          <a:stretch/>
        </p:blipFill>
        <p:spPr>
          <a:xfrm>
            <a:off x="0" y="0"/>
            <a:ext cx="3926974" cy="6099341"/>
          </a:xfrm>
          <a:prstGeom prst="rect">
            <a:avLst/>
          </a:prstGeom>
        </p:spPr>
      </p:pic>
    </p:spTree>
    <p:extLst>
      <p:ext uri="{BB962C8B-B14F-4D97-AF65-F5344CB8AC3E}">
        <p14:creationId xmlns:p14="http://schemas.microsoft.com/office/powerpoint/2010/main" val="3202244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A0390BB-24A2-AA45-89FA-E8F0F3DB0F7F}"/>
              </a:ext>
            </a:extLst>
          </p:cNvPr>
          <p:cNvSpPr>
            <a:spLocks noGrp="1"/>
          </p:cNvSpPr>
          <p:nvPr>
            <p:ph type="title"/>
          </p:nvPr>
        </p:nvSpPr>
        <p:spPr>
          <a:xfrm>
            <a:off x="2363638" y="700619"/>
            <a:ext cx="3821502" cy="619223"/>
          </a:xfrm>
        </p:spPr>
        <p:txBody>
          <a:bodyPr>
            <a:normAutofit/>
          </a:bodyPr>
          <a:lstStyle/>
          <a:p>
            <a:r>
              <a:rPr lang="en-GB" dirty="0"/>
              <a:t>Skills required</a:t>
            </a:r>
            <a:endParaRPr lang="en-US" dirty="0"/>
          </a:p>
        </p:txBody>
      </p:sp>
      <p:sp>
        <p:nvSpPr>
          <p:cNvPr id="3" name="Content Placeholder 2">
            <a:extLst>
              <a:ext uri="{FF2B5EF4-FFF2-40B4-BE49-F238E27FC236}">
                <a16:creationId xmlns:a16="http://schemas.microsoft.com/office/drawing/2014/main" id="{2AD8E22C-3003-6F42-8892-69AA795FD6C0}"/>
              </a:ext>
            </a:extLst>
          </p:cNvPr>
          <p:cNvSpPr>
            <a:spLocks noGrp="1"/>
          </p:cNvSpPr>
          <p:nvPr>
            <p:ph idx="1"/>
          </p:nvPr>
        </p:nvSpPr>
        <p:spPr>
          <a:xfrm>
            <a:off x="1028698" y="1932399"/>
            <a:ext cx="6208715" cy="5411706"/>
          </a:xfrm>
        </p:spPr>
        <p:txBody>
          <a:bodyPr>
            <a:noAutofit/>
          </a:bodyPr>
          <a:lstStyle/>
          <a:p>
            <a:pPr>
              <a:lnSpc>
                <a:spcPct val="110000"/>
              </a:lnSpc>
              <a:buFont typeface="Arial" panose="020B0604020202020204" pitchFamily="34" charset="0"/>
              <a:buChar char="•"/>
            </a:pPr>
            <a:r>
              <a:rPr lang="en-GB" dirty="0"/>
              <a:t>Employability skills: adaptability, attention to detail professionalism, manual dexterity</a:t>
            </a:r>
          </a:p>
          <a:p>
            <a:pPr>
              <a:lnSpc>
                <a:spcPct val="110000"/>
              </a:lnSpc>
              <a:buFont typeface="Arial" panose="020B0604020202020204" pitchFamily="34" charset="0"/>
              <a:buChar char="•"/>
            </a:pPr>
            <a:r>
              <a:rPr lang="en-GB" dirty="0"/>
              <a:t>Attention to detail is very important as a dental hygienist. To complete treatments, I will have to focus on small details of patient’s teeth and gums, because missing that it can harm the patient or not receive the right treatment</a:t>
            </a:r>
          </a:p>
          <a:p>
            <a:pPr>
              <a:lnSpc>
                <a:spcPct val="110000"/>
              </a:lnSpc>
              <a:buFont typeface="Arial" panose="020B0604020202020204" pitchFamily="34" charset="0"/>
              <a:buChar char="•"/>
            </a:pPr>
            <a:r>
              <a:rPr lang="en-GB" dirty="0"/>
              <a:t>Another important skills is manual dexterity, because I will work with sharp instruments in the patients mouths</a:t>
            </a:r>
          </a:p>
          <a:p>
            <a:pPr>
              <a:lnSpc>
                <a:spcPct val="110000"/>
              </a:lnSpc>
              <a:buFont typeface="Arial" panose="020B0604020202020204" pitchFamily="34" charset="0"/>
              <a:buChar char="•"/>
            </a:pPr>
            <a:r>
              <a:rPr lang="en-GB" dirty="0"/>
              <a:t>Professionalism is the way we cooperate with others.</a:t>
            </a:r>
            <a:endParaRPr lang="en-US" dirty="0"/>
          </a:p>
        </p:txBody>
      </p:sp>
      <p:pic>
        <p:nvPicPr>
          <p:cNvPr id="6" name="Picture 5">
            <a:extLst>
              <a:ext uri="{FF2B5EF4-FFF2-40B4-BE49-F238E27FC236}">
                <a16:creationId xmlns:a16="http://schemas.microsoft.com/office/drawing/2014/main" id="{76691D1D-BFA7-D84D-A4EC-9028760531C7}"/>
              </a:ext>
            </a:extLst>
          </p:cNvPr>
          <p:cNvPicPr>
            <a:picLocks noChangeAspect="1"/>
          </p:cNvPicPr>
          <p:nvPr/>
        </p:nvPicPr>
        <p:blipFill>
          <a:blip r:embed="rId3"/>
          <a:stretch>
            <a:fillRect/>
          </a:stretch>
        </p:blipFill>
        <p:spPr>
          <a:xfrm>
            <a:off x="7463898" y="2046340"/>
            <a:ext cx="4503814" cy="3672974"/>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761223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B8D1-AE61-6A42-AA81-FA91EF30237B}"/>
              </a:ext>
            </a:extLst>
          </p:cNvPr>
          <p:cNvSpPr>
            <a:spLocks noGrp="1"/>
          </p:cNvSpPr>
          <p:nvPr>
            <p:ph type="title"/>
          </p:nvPr>
        </p:nvSpPr>
        <p:spPr>
          <a:xfrm>
            <a:off x="6515503" y="363806"/>
            <a:ext cx="3956965" cy="1478570"/>
          </a:xfrm>
        </p:spPr>
        <p:txBody>
          <a:bodyPr>
            <a:normAutofit/>
          </a:bodyPr>
          <a:lstStyle/>
          <a:p>
            <a:r>
              <a:rPr lang="en-GB" sz="3200" dirty="0"/>
              <a:t>Swot Analysis</a:t>
            </a:r>
            <a:endParaRPr lang="en-US" sz="3200" dirty="0"/>
          </a:p>
        </p:txBody>
      </p:sp>
      <p:sp>
        <p:nvSpPr>
          <p:cNvPr id="3" name="Content Placeholder 2">
            <a:extLst>
              <a:ext uri="{FF2B5EF4-FFF2-40B4-BE49-F238E27FC236}">
                <a16:creationId xmlns:a16="http://schemas.microsoft.com/office/drawing/2014/main" id="{06499FA9-16B4-E347-A1DE-D7ABAA0D0D78}"/>
              </a:ext>
            </a:extLst>
          </p:cNvPr>
          <p:cNvSpPr>
            <a:spLocks noGrp="1"/>
          </p:cNvSpPr>
          <p:nvPr>
            <p:ph idx="1"/>
          </p:nvPr>
        </p:nvSpPr>
        <p:spPr>
          <a:xfrm>
            <a:off x="6135940" y="2057587"/>
            <a:ext cx="6181102" cy="4488365"/>
          </a:xfrm>
        </p:spPr>
        <p:txBody>
          <a:bodyPr>
            <a:noAutofit/>
          </a:bodyPr>
          <a:lstStyle/>
          <a:p>
            <a:r>
              <a:rPr lang="en-GB" dirty="0"/>
              <a:t>Strengths: experience in dentistry,  time management, reflection</a:t>
            </a:r>
          </a:p>
          <a:p>
            <a:r>
              <a:rPr lang="en-GB" dirty="0"/>
              <a:t>Weaknesses: economical, lack of masters degree, public speaking</a:t>
            </a:r>
          </a:p>
          <a:p>
            <a:r>
              <a:rPr lang="en-GB" dirty="0"/>
              <a:t>Opportunities: good pay, clinical independent practice</a:t>
            </a:r>
          </a:p>
          <a:p>
            <a:r>
              <a:rPr lang="en-GB" dirty="0"/>
              <a:t>Threat: exposure to infections, radiation</a:t>
            </a:r>
            <a:endParaRPr lang="en-US" dirty="0"/>
          </a:p>
        </p:txBody>
      </p:sp>
      <p:pic>
        <p:nvPicPr>
          <p:cNvPr id="6" name="Picture 5">
            <a:extLst>
              <a:ext uri="{FF2B5EF4-FFF2-40B4-BE49-F238E27FC236}">
                <a16:creationId xmlns:a16="http://schemas.microsoft.com/office/drawing/2014/main" id="{C221F404-8749-4242-AD5E-3AA54B82A46F}"/>
              </a:ext>
            </a:extLst>
          </p:cNvPr>
          <p:cNvPicPr>
            <a:picLocks noChangeAspect="1"/>
          </p:cNvPicPr>
          <p:nvPr/>
        </p:nvPicPr>
        <p:blipFill rotWithShape="1">
          <a:blip r:embed="rId3"/>
          <a:srcRect l="17612" r="23668" b="2"/>
          <a:stretch/>
        </p:blipFill>
        <p:spPr>
          <a:xfrm>
            <a:off x="133350" y="527052"/>
            <a:ext cx="5740652" cy="5603874"/>
          </a:xfrm>
          <a:prstGeom prst="rect">
            <a:avLst/>
          </a:prstGeom>
        </p:spPr>
      </p:pic>
    </p:spTree>
    <p:extLst>
      <p:ext uri="{BB962C8B-B14F-4D97-AF65-F5344CB8AC3E}">
        <p14:creationId xmlns:p14="http://schemas.microsoft.com/office/powerpoint/2010/main" val="4145043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646951-E9E4-4B02-80EE-171ABDE59EF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200" b="1" kern="1200">
                <a:solidFill>
                  <a:schemeClr val="bg1"/>
                </a:solidFill>
                <a:effectLst/>
                <a:latin typeface="+mj-lt"/>
                <a:ea typeface="+mj-ea"/>
                <a:cs typeface="+mj-cs"/>
              </a:rPr>
              <a:t>Personal development plan</a:t>
            </a:r>
            <a:br>
              <a:rPr lang="en-US" sz="2200" kern="1200">
                <a:solidFill>
                  <a:schemeClr val="bg1"/>
                </a:solidFill>
                <a:effectLst/>
                <a:latin typeface="+mj-lt"/>
                <a:ea typeface="+mj-ea"/>
                <a:cs typeface="+mj-cs"/>
              </a:rPr>
            </a:br>
            <a:endParaRPr lang="en-US" sz="2200" kern="1200">
              <a:solidFill>
                <a:schemeClr val="bg1"/>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12B0EE7A-A920-44D2-987B-527A3259B953}"/>
              </a:ext>
            </a:extLst>
          </p:cNvPr>
          <p:cNvGraphicFramePr>
            <a:graphicFrameLocks noGrp="1"/>
          </p:cNvGraphicFramePr>
          <p:nvPr>
            <p:ph idx="1"/>
          </p:nvPr>
        </p:nvGraphicFramePr>
        <p:xfrm>
          <a:off x="643467" y="1793157"/>
          <a:ext cx="10905067" cy="4158340"/>
        </p:xfrm>
        <a:graphic>
          <a:graphicData uri="http://schemas.openxmlformats.org/drawingml/2006/table">
            <a:tbl>
              <a:tblPr/>
              <a:tblGrid>
                <a:gridCol w="2583237">
                  <a:extLst>
                    <a:ext uri="{9D8B030D-6E8A-4147-A177-3AD203B41FA5}">
                      <a16:colId xmlns:a16="http://schemas.microsoft.com/office/drawing/2014/main" val="4189679045"/>
                    </a:ext>
                  </a:extLst>
                </a:gridCol>
                <a:gridCol w="4016881">
                  <a:extLst>
                    <a:ext uri="{9D8B030D-6E8A-4147-A177-3AD203B41FA5}">
                      <a16:colId xmlns:a16="http://schemas.microsoft.com/office/drawing/2014/main" val="2041885210"/>
                    </a:ext>
                  </a:extLst>
                </a:gridCol>
                <a:gridCol w="3419669">
                  <a:extLst>
                    <a:ext uri="{9D8B030D-6E8A-4147-A177-3AD203B41FA5}">
                      <a16:colId xmlns:a16="http://schemas.microsoft.com/office/drawing/2014/main" val="2219069278"/>
                    </a:ext>
                  </a:extLst>
                </a:gridCol>
                <a:gridCol w="885280">
                  <a:extLst>
                    <a:ext uri="{9D8B030D-6E8A-4147-A177-3AD203B41FA5}">
                      <a16:colId xmlns:a16="http://schemas.microsoft.com/office/drawing/2014/main" val="1961471514"/>
                    </a:ext>
                  </a:extLst>
                </a:gridCol>
              </a:tblGrid>
              <a:tr h="750514">
                <a:tc>
                  <a:txBody>
                    <a:bodyPr/>
                    <a:lstStyle/>
                    <a:p>
                      <a:pPr marL="0" marR="0" algn="just" fontAlgn="t">
                        <a:lnSpc>
                          <a:spcPct val="150000"/>
                        </a:lnSpc>
                        <a:spcBef>
                          <a:spcPts val="0"/>
                        </a:spcBef>
                        <a:spcAft>
                          <a:spcPts val="0"/>
                        </a:spcAft>
                      </a:pPr>
                      <a:r>
                        <a:rPr lang="en-US" sz="1300" b="1" i="0" u="none" strike="noStrike">
                          <a:effectLst/>
                          <a:latin typeface="Times New Roman" panose="02020603050405020304" pitchFamily="18" charset="0"/>
                          <a:ea typeface="Times New Roman" panose="02020603050405020304" pitchFamily="18" charset="0"/>
                        </a:rPr>
                        <a:t>Objective</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1" i="0" u="none" strike="noStrike">
                          <a:effectLst/>
                          <a:latin typeface="Times New Roman" panose="02020603050405020304" pitchFamily="18" charset="0"/>
                          <a:ea typeface="Times New Roman" panose="02020603050405020304" pitchFamily="18" charset="0"/>
                        </a:rPr>
                        <a:t>Action Plan </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1" i="0" u="none" strike="noStrike">
                          <a:effectLst/>
                          <a:latin typeface="Times New Roman" panose="02020603050405020304" pitchFamily="18" charset="0"/>
                          <a:ea typeface="Times New Roman" panose="02020603050405020304" pitchFamily="18" charset="0"/>
                        </a:rPr>
                        <a:t>Resources</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1" i="0" u="none" strike="noStrike">
                          <a:effectLst/>
                          <a:latin typeface="Times New Roman" panose="02020603050405020304" pitchFamily="18" charset="0"/>
                          <a:ea typeface="Times New Roman" panose="02020603050405020304" pitchFamily="18" charset="0"/>
                        </a:rPr>
                        <a:t>Time required</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3930070"/>
                  </a:ext>
                </a:extLst>
              </a:tr>
              <a:tr h="1039585">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To improve the presentation skills</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I will start preparing more PowerPoint presentations for different academic purposes and learn from various resources how to give better presentations. </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Microsoft Office 365, MS-Powerpoint, Websites and Guidebooks</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2 months</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58628464"/>
                  </a:ext>
                </a:extLst>
              </a:tr>
              <a:tr h="1328656">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To improve referencing and reflection skills</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I will practice the process of referencing by doing the same in all assignments and reports.</a:t>
                      </a:r>
                      <a:endParaRPr lang="en-US" sz="1900" b="0" i="0" u="none" strike="noStrike">
                        <a:effectLst/>
                        <a:latin typeface="Arial" panose="020B0604020202020204" pitchFamily="34" charset="0"/>
                      </a:endParaRPr>
                    </a:p>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Reading, watching and feeling the emotions would help me make my reflection skills better.  </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Google Scholar, Online libraries, Books, Websites, Journals and Reports. </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3 months </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98351"/>
                  </a:ext>
                </a:extLst>
              </a:tr>
              <a:tr h="1039585">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To enhance and make my public speaking skills better</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By interacting more with people and speaking out loud and confidently amidst a large crowd would help me overcome my fear of public speaking.</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a:effectLst/>
                          <a:latin typeface="Times New Roman" panose="02020603050405020304" pitchFamily="18" charset="0"/>
                          <a:ea typeface="Times New Roman" panose="02020603050405020304" pitchFamily="18" charset="0"/>
                        </a:rPr>
                        <a:t>Verbal Communication, loudspeaker, visual aids, body language, engagement of audience and voice control</a:t>
                      </a:r>
                      <a:endParaRPr lang="en-US" sz="1900" b="0" i="0" u="none" strike="noStrike">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50000"/>
                        </a:lnSpc>
                        <a:spcBef>
                          <a:spcPts val="0"/>
                        </a:spcBef>
                        <a:spcAft>
                          <a:spcPts val="0"/>
                        </a:spcAft>
                      </a:pPr>
                      <a:r>
                        <a:rPr lang="en-US" sz="1300" b="0" i="0" u="none" strike="noStrike" dirty="0">
                          <a:effectLst/>
                          <a:latin typeface="Times New Roman" panose="02020603050405020304" pitchFamily="18" charset="0"/>
                          <a:ea typeface="Times New Roman" panose="02020603050405020304" pitchFamily="18" charset="0"/>
                        </a:rPr>
                        <a:t>4 months</a:t>
                      </a:r>
                      <a:endParaRPr lang="en-US" sz="1900" b="0" i="0" u="none" strike="noStrike" dirty="0">
                        <a:effectLst/>
                        <a:latin typeface="Arial" panose="020B0604020202020204" pitchFamily="34" charset="0"/>
                      </a:endParaRPr>
                    </a:p>
                  </a:txBody>
                  <a:tcPr marL="66915" marR="66915" marT="66915" marB="669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74034234"/>
                  </a:ext>
                </a:extLst>
              </a:tr>
            </a:tbl>
          </a:graphicData>
        </a:graphic>
      </p:graphicFrame>
    </p:spTree>
    <p:extLst>
      <p:ext uri="{BB962C8B-B14F-4D97-AF65-F5344CB8AC3E}">
        <p14:creationId xmlns:p14="http://schemas.microsoft.com/office/powerpoint/2010/main" val="3537547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1E170-315B-4BA6-85F6-C5DD08C3F5EC}"/>
              </a:ext>
            </a:extLst>
          </p:cNvPr>
          <p:cNvSpPr>
            <a:spLocks noGrp="1"/>
          </p:cNvSpPr>
          <p:nvPr>
            <p:ph type="title"/>
          </p:nvPr>
        </p:nvSpPr>
        <p:spPr>
          <a:xfrm>
            <a:off x="844476" y="1600199"/>
            <a:ext cx="3539266" cy="4297680"/>
          </a:xfrm>
        </p:spPr>
        <p:txBody>
          <a:bodyPr anchor="ctr">
            <a:normAutofit/>
          </a:bodyPr>
          <a:lstStyle/>
          <a:p>
            <a:r>
              <a:rPr lang="en-US" b="1">
                <a:effectLst/>
                <a:latin typeface="Times New Roman" panose="02020603050405020304" pitchFamily="18" charset="0"/>
                <a:ea typeface="Times New Roman" panose="02020603050405020304" pitchFamily="18" charset="0"/>
              </a:rPr>
              <a:t>Conclusion</a:t>
            </a:r>
            <a:br>
              <a:rPr lang="en-US">
                <a:effectLst/>
                <a:latin typeface="Arial" panose="020B0604020202020204" pitchFamily="34" charset="0"/>
                <a:ea typeface="Arial" panose="020B0604020202020204" pitchFamily="34" charset="0"/>
              </a:rPr>
            </a:br>
            <a:endParaRPr lang="en-GB"/>
          </a:p>
        </p:txBody>
      </p:sp>
      <p:cxnSp>
        <p:nvCxnSpPr>
          <p:cNvPr id="25" name="Straight Connector 24">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CDDA6F-A68B-43C3-BA42-8DBAE1B63682}"/>
              </a:ext>
            </a:extLst>
          </p:cNvPr>
          <p:cNvSpPr>
            <a:spLocks noGrp="1"/>
          </p:cNvSpPr>
          <p:nvPr>
            <p:ph idx="1"/>
          </p:nvPr>
        </p:nvSpPr>
        <p:spPr>
          <a:xfrm>
            <a:off x="4924851" y="1600199"/>
            <a:ext cx="6130003" cy="4297680"/>
          </a:xfrm>
        </p:spPr>
        <p:txBody>
          <a:bodyPr anchor="ctr">
            <a:normAutofit/>
          </a:bodyPr>
          <a:lstStyle/>
          <a:p>
            <a:pPr marL="342900" marR="0" lvl="0" indent="-342900">
              <a:spcBef>
                <a:spcPts val="1200"/>
              </a:spcBef>
              <a:spcAft>
                <a:spcPts val="0"/>
              </a:spcAft>
              <a:buFont typeface="Arial" panose="020B0604020202020204" pitchFamily="34" charset="0"/>
              <a:buChar char="●"/>
            </a:pPr>
            <a:r>
              <a:rPr lang="en-US" u="none" strike="noStrike">
                <a:effectLst/>
                <a:latin typeface="Times New Roman" panose="02020603050405020304" pitchFamily="18" charset="0"/>
                <a:ea typeface="Times New Roman" panose="02020603050405020304" pitchFamily="18" charset="0"/>
              </a:rPr>
              <a:t>This presentation has been dealt with my academic and employability skills as Dental Hygienist.</a:t>
            </a:r>
            <a:endParaRPr lang="en-US" u="none" strike="noStrike">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Arial" panose="020B0604020202020204" pitchFamily="34" charset="0"/>
              <a:buChar char="●"/>
            </a:pPr>
            <a:r>
              <a:rPr lang="en-US" u="none" strike="noStrike">
                <a:effectLst/>
                <a:latin typeface="Times New Roman" panose="02020603050405020304" pitchFamily="18" charset="0"/>
                <a:ea typeface="Times New Roman" panose="02020603050405020304" pitchFamily="18" charset="0"/>
              </a:rPr>
              <a:t>My career goals have been described in this presentation.</a:t>
            </a:r>
            <a:endParaRPr lang="en-US" u="none" strike="noStrike">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Arial" panose="020B0604020202020204" pitchFamily="34" charset="0"/>
              <a:buChar char="●"/>
            </a:pPr>
            <a:r>
              <a:rPr lang="en-US" u="none" strike="noStrike">
                <a:effectLst/>
                <a:latin typeface="Times New Roman" panose="02020603050405020304" pitchFamily="18" charset="0"/>
                <a:ea typeface="Times New Roman" panose="02020603050405020304" pitchFamily="18" charset="0"/>
              </a:rPr>
              <a:t>This presentation has been described my skills through personal SWOT analysis.</a:t>
            </a:r>
            <a:endParaRPr lang="en-US" u="none" strike="noStrike">
              <a:effectLst/>
              <a:latin typeface="Arial" panose="020B0604020202020204" pitchFamily="34" charset="0"/>
              <a:ea typeface="Arial" panose="020B0604020202020204" pitchFamily="34" charset="0"/>
            </a:endParaRPr>
          </a:p>
          <a:p>
            <a:pPr marL="342900" marR="0" lvl="0" indent="-342900">
              <a:spcBef>
                <a:spcPts val="0"/>
              </a:spcBef>
              <a:spcAft>
                <a:spcPts val="1200"/>
              </a:spcAft>
              <a:buFont typeface="Arial" panose="020B0604020202020204" pitchFamily="34" charset="0"/>
              <a:buChar char="●"/>
            </a:pPr>
            <a:r>
              <a:rPr lang="en-US" u="none" strike="noStrike">
                <a:effectLst/>
                <a:latin typeface="Times New Roman" panose="02020603050405020304" pitchFamily="18" charset="0"/>
                <a:ea typeface="Times New Roman" panose="02020603050405020304" pitchFamily="18" charset="0"/>
              </a:rPr>
              <a:t>My time management tools have been illuminated in this presentation.</a:t>
            </a:r>
            <a:endParaRPr lang="en-US" u="none" strike="noStrike">
              <a:effectLst/>
              <a:latin typeface="Arial" panose="020B0604020202020204" pitchFamily="34" charset="0"/>
              <a:ea typeface="Arial" panose="020B0604020202020204" pitchFamily="34" charset="0"/>
            </a:endParaRPr>
          </a:p>
          <a:p>
            <a:endParaRPr lang="en-GB"/>
          </a:p>
        </p:txBody>
      </p:sp>
    </p:spTree>
    <p:extLst>
      <p:ext uri="{BB962C8B-B14F-4D97-AF65-F5344CB8AC3E}">
        <p14:creationId xmlns:p14="http://schemas.microsoft.com/office/powerpoint/2010/main" val="2038292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FF290-8C21-4488-9DB9-81007E4F1529}"/>
              </a:ext>
            </a:extLst>
          </p:cNvPr>
          <p:cNvSpPr>
            <a:spLocks noGrp="1"/>
          </p:cNvSpPr>
          <p:nvPr>
            <p:ph type="title"/>
          </p:nvPr>
        </p:nvSpPr>
        <p:spPr>
          <a:xfrm>
            <a:off x="844476" y="1600199"/>
            <a:ext cx="3539266" cy="4297680"/>
          </a:xfrm>
        </p:spPr>
        <p:txBody>
          <a:bodyPr anchor="ctr">
            <a:normAutofit/>
          </a:bodyPr>
          <a:lstStyle/>
          <a:p>
            <a:r>
              <a:rPr lang="en-US" b="1" dirty="0">
                <a:effectLst/>
                <a:latin typeface="Times New Roman" panose="02020603050405020304" pitchFamily="18" charset="0"/>
                <a:ea typeface="Times New Roman" panose="02020603050405020304" pitchFamily="18" charset="0"/>
              </a:rPr>
              <a:t>Reference list</a:t>
            </a:r>
            <a:br>
              <a:rPr lang="en-US" dirty="0">
                <a:effectLst/>
                <a:latin typeface="Arial" panose="020B0604020202020204" pitchFamily="34" charset="0"/>
                <a:ea typeface="Arial" panose="020B0604020202020204" pitchFamily="34" charset="0"/>
              </a:rPr>
            </a:br>
            <a:endParaRPr lang="en-GB" dirty="0"/>
          </a:p>
        </p:txBody>
      </p:sp>
      <p:cxnSp>
        <p:nvCxnSpPr>
          <p:cNvPr id="33" name="Straight Connector 32">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2F8265-B844-4886-92E3-4C1064D95452}"/>
              </a:ext>
            </a:extLst>
          </p:cNvPr>
          <p:cNvSpPr>
            <a:spLocks noGrp="1"/>
          </p:cNvSpPr>
          <p:nvPr>
            <p:ph idx="1"/>
          </p:nvPr>
        </p:nvSpPr>
        <p:spPr>
          <a:xfrm>
            <a:off x="4799448" y="1031132"/>
            <a:ext cx="7247097" cy="4866747"/>
          </a:xfrm>
        </p:spPr>
        <p:txBody>
          <a:bodyPr anchor="ctr">
            <a:noAutofit/>
          </a:bodyPr>
          <a:lstStyle/>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Aradhana, R.M., 2019. The importance of time management and self-management skills for students. Available at: </a:t>
            </a:r>
            <a:r>
              <a:rPr lang="en-US" sz="11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http://repository.hneu.edu.ua/bitstream/123456789/22358/1/The%20Importance%20of%20Time%20Management%20and%20Self-management%20Skills%20for%20Students.pdf</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American Dental Hygienists' Association, 2021.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Important Facts About Dental Hygienists</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[online] Adha.org. Available at: &lt;https://www.adha.org/resources-docs/72211_Important_Facts_About_Dental_Hygienists.pdf&gt; [Accessed 2 December 2021].</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Arsalan, A. and Majid, M., 2021. Human stress classification during public speaking using physiological signals.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Computers in Biology and Medicine</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133</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p.104377. Available at: https://www.sciencedirect.com/science/article/pii/S0010482521001712</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Comendador, B.E.V., </a:t>
            </a:r>
            <a:r>
              <a:rPr lang="en-US" sz="1100" dirty="0" err="1">
                <a:effectLst/>
                <a:latin typeface="Times New Roman" panose="02020603050405020304" pitchFamily="18" charset="0"/>
                <a:ea typeface="Times New Roman" panose="02020603050405020304" pitchFamily="18" charset="0"/>
                <a:cs typeface="Times New Roman" panose="02020603050405020304" pitchFamily="18" charset="0"/>
              </a:rPr>
              <a:t>Becbec</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W.F.C. and Guzman, J.R.P.D., 2020. Implementation of fuzzy logic technique in a decision support tool: Basis for choosing appropriate career path.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Int. J. Mach. Learn. </a:t>
            </a:r>
            <a:r>
              <a:rPr lang="en-US" sz="1100" i="1" dirty="0" err="1">
                <a:effectLst/>
                <a:latin typeface="Times New Roman" panose="02020603050405020304" pitchFamily="18" charset="0"/>
                <a:ea typeface="Times New Roman" panose="02020603050405020304" pitchFamily="18" charset="0"/>
                <a:cs typeface="Times New Roman" panose="02020603050405020304" pitchFamily="18" charset="0"/>
              </a:rPr>
              <a:t>Comput</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10</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(2), pp.339-345. Available at: </a:t>
            </a:r>
            <a:r>
              <a:rPr lang="en-US" sz="11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940-AM0025.pdf (ijmlc.org)</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Dimitrova, V. and </a:t>
            </a:r>
            <a:r>
              <a:rPr lang="en-US" sz="1100" dirty="0" err="1">
                <a:effectLst/>
                <a:latin typeface="Times New Roman" panose="02020603050405020304" pitchFamily="18" charset="0"/>
                <a:ea typeface="Times New Roman" panose="02020603050405020304" pitchFamily="18" charset="0"/>
                <a:cs typeface="Times New Roman" panose="02020603050405020304" pitchFamily="18" charset="0"/>
              </a:rPr>
              <a:t>Mancheva</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-Ali, O., 2018. Planning and Time Management. In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Conference Knowledge-Based Organization</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(Vol. 24, No. 1, pp. 283-288). Available at: </a:t>
            </a:r>
            <a:r>
              <a:rPr lang="en-US" sz="11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https://sciendo.com/pdf/10.1515/kbo-2018-0045</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err="1">
                <a:effectLst/>
                <a:latin typeface="Times New Roman" panose="02020603050405020304" pitchFamily="18" charset="0"/>
                <a:ea typeface="Times New Roman" panose="02020603050405020304" pitchFamily="18" charset="0"/>
                <a:cs typeface="Times New Roman" panose="02020603050405020304" pitchFamily="18" charset="0"/>
              </a:rPr>
              <a:t>Esangbedo</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I.C., 2021. Choosing a Career in Public Health. In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A Pediatrician’s Path</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(pp. 129-133). Springer, Cham. Available at: </a:t>
            </a:r>
            <a:r>
              <a:rPr lang="en-US" sz="11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Pediatricians-path.pdf (researchgate.net)</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Upson, M., 2021.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What Are Academic Skills? (with pictures)</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[online] Practical Adult Insights. Available at: &lt;https://www.practicaladultinsights.com/what-are-academic-skills.htm&gt; [Accessed 2 December 2021].</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err="1">
                <a:effectLst/>
                <a:latin typeface="Times New Roman" panose="02020603050405020304" pitchFamily="18" charset="0"/>
                <a:ea typeface="Times New Roman" panose="02020603050405020304" pitchFamily="18" charset="0"/>
                <a:cs typeface="Times New Roman" panose="02020603050405020304" pitchFamily="18" charset="0"/>
              </a:rPr>
              <a:t>Yakibova</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D.S., 2021. The Importance of Shaping Students' Creativity in Elementary School Technology Classes.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Discoveries and Innovations in Applied Sciences</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(6), pp.73-75. Available at: </a:t>
            </a:r>
            <a:r>
              <a:rPr lang="en-US" sz="11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http://openaccessjournals.eu/index.php/ijdias/article/download/661/633</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Yan, C.A.O., 2017. The Impact of Peer Learning on Improving Feedback &amp; Reflection in the Interpreting Course. </a:t>
            </a:r>
            <a:r>
              <a:rPr lang="en-US" sz="1100" i="1" dirty="0" err="1">
                <a:effectLst/>
                <a:latin typeface="Times New Roman" panose="02020603050405020304" pitchFamily="18" charset="0"/>
                <a:ea typeface="Times New Roman" panose="02020603050405020304" pitchFamily="18" charset="0"/>
                <a:cs typeface="Times New Roman" panose="02020603050405020304" pitchFamily="18" charset="0"/>
              </a:rPr>
              <a:t>DEStech</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 Transactions on Social Science, Education and Human Science</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100" dirty="0" err="1">
                <a:effectLst/>
                <a:latin typeface="Times New Roman" panose="02020603050405020304" pitchFamily="18" charset="0"/>
                <a:ea typeface="Times New Roman" panose="02020603050405020304" pitchFamily="18" charset="0"/>
                <a:cs typeface="Times New Roman" panose="02020603050405020304" pitchFamily="18" charset="0"/>
              </a:rPr>
              <a:t>icesd</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1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https://www.dpi-proceedings.com/index.php/dtssehs/article/download/11585/11127</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nSpc>
                <a:spcPct val="110000"/>
              </a:lnSpc>
              <a:spcBef>
                <a:spcPts val="0"/>
              </a:spcBef>
              <a:spcAft>
                <a:spcPts val="0"/>
              </a:spcAft>
            </a:pP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Panadero, E., Jonsson, A. and </a:t>
            </a:r>
            <a:r>
              <a:rPr lang="en-US" sz="1100" dirty="0" err="1">
                <a:effectLst/>
                <a:latin typeface="Times New Roman" panose="02020603050405020304" pitchFamily="18" charset="0"/>
                <a:ea typeface="Times New Roman" panose="02020603050405020304" pitchFamily="18" charset="0"/>
                <a:cs typeface="Times New Roman" panose="02020603050405020304" pitchFamily="18" charset="0"/>
              </a:rPr>
              <a:t>Botella</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J., 2017. Effects of self-assessment on self-regulated learning and self-efficacy: Four meta-analyses.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Educational Research Review</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100" i="1" dirty="0">
                <a:effectLst/>
                <a:latin typeface="Times New Roman" panose="02020603050405020304" pitchFamily="18" charset="0"/>
                <a:ea typeface="Times New Roman" panose="02020603050405020304" pitchFamily="18" charset="0"/>
                <a:cs typeface="Times New Roman" panose="02020603050405020304" pitchFamily="18" charset="0"/>
              </a:rPr>
              <a:t>22</a:t>
            </a:r>
            <a:r>
              <a:rPr lang="en-US" sz="1100" dirty="0">
                <a:effectLst/>
                <a:latin typeface="Times New Roman" panose="02020603050405020304" pitchFamily="18" charset="0"/>
                <a:ea typeface="Times New Roman" panose="02020603050405020304" pitchFamily="18" charset="0"/>
                <a:cs typeface="Times New Roman" panose="02020603050405020304" pitchFamily="18" charset="0"/>
              </a:rPr>
              <a:t>, pp.74-98. Available at: </a:t>
            </a:r>
            <a:r>
              <a:rPr lang="en-US" sz="11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https://repositorio.uam.es/bitstream/handle/10486/680950/effects_panadero_err_ps.pdf?sequence=1</a:t>
            </a:r>
            <a:endParaRPr lang="en-US" sz="11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110000"/>
              </a:lnSpc>
            </a:pP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989296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TotalTime>
  <Words>1659</Words>
  <Application>Microsoft Office PowerPoint</Application>
  <PresentationFormat>Widescreen</PresentationFormat>
  <Paragraphs>62</Paragraphs>
  <Slides>9</Slides>
  <Notes>4</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Academic and employability skills</vt:lpstr>
      <vt:lpstr>Introduction</vt:lpstr>
      <vt:lpstr>The importance of the employability skills</vt:lpstr>
      <vt:lpstr>My intended career plan</vt:lpstr>
      <vt:lpstr>Skills required</vt:lpstr>
      <vt:lpstr>Swot Analysis</vt:lpstr>
      <vt:lpstr>Personal development plan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emploiability skills</dc:title>
  <dc:creator>dcalin482@gmail.com</dc:creator>
  <cp:lastModifiedBy>dcalin482@gmail.com</cp:lastModifiedBy>
  <cp:revision>13</cp:revision>
  <dcterms:created xsi:type="dcterms:W3CDTF">2021-11-07T13:49:02Z</dcterms:created>
  <dcterms:modified xsi:type="dcterms:W3CDTF">2021-12-05T14:18:28Z</dcterms:modified>
</cp:coreProperties>
</file>