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4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959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262025" TargetMode="External"/><Relationship Id="rId2" Type="http://schemas.openxmlformats.org/officeDocument/2006/relationships/hyperlink" Target="https://moodle.uwtsd.ac.uk/course/view.php?id=5283" TargetMode="External"/><Relationship Id="rId1" Type="http://schemas.openxmlformats.org/officeDocument/2006/relationships/hyperlink" Target="https://moodle.uwtsd.ac.uk/course/view.php?id=5294" TargetMode="Externa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5283" TargetMode="External"/><Relationship Id="rId2" Type="http://schemas.openxmlformats.org/officeDocument/2006/relationships/hyperlink" Target="https://moodle.uwtsd.ac.uk/course/view.php?id=5294" TargetMode="External"/><Relationship Id="rId1" Type="http://schemas.openxmlformats.org/officeDocument/2006/relationships/hyperlink" Target="https://moodle.uwtsd.ac.uk/mod/page/view.php?id=262025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A50DF8-E59E-470B-89AE-F6868758BA9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6B4310D-391C-49E4-BBD1-BE5D5EE3D057}">
      <dgm:prSet phldrT="[Text]"/>
      <dgm:spPr>
        <a:solidFill>
          <a:srgbClr val="595959"/>
        </a:solidFill>
        <a:ln>
          <a:noFill/>
        </a:ln>
      </dgm:spPr>
      <dgm:t>
        <a:bodyPr/>
        <a:lstStyle/>
        <a:p>
          <a:r>
            <a:rPr lang="en-GB" dirty="0">
              <a:solidFill>
                <a:schemeClr val="bg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Reading your assignments</a:t>
          </a:r>
          <a:endParaRPr lang="en-GB" dirty="0">
            <a:solidFill>
              <a:schemeClr val="bg1"/>
            </a:solidFill>
          </a:endParaRPr>
        </a:p>
      </dgm:t>
    </dgm:pt>
    <dgm:pt modelId="{8A474D3E-DC11-4917-A70B-BACCE4FFE445}" type="parTrans" cxnId="{0799E4CF-37A9-4738-A00B-6929618A11DB}">
      <dgm:prSet/>
      <dgm:spPr/>
      <dgm:t>
        <a:bodyPr/>
        <a:lstStyle/>
        <a:p>
          <a:endParaRPr lang="en-GB"/>
        </a:p>
      </dgm:t>
    </dgm:pt>
    <dgm:pt modelId="{82FFE01C-EB4F-471B-8EFA-14808A9DC447}" type="sibTrans" cxnId="{0799E4CF-37A9-4738-A00B-6929618A11DB}">
      <dgm:prSet/>
      <dgm:spPr/>
      <dgm:t>
        <a:bodyPr/>
        <a:lstStyle/>
        <a:p>
          <a:endParaRPr lang="en-GB"/>
        </a:p>
      </dgm:t>
    </dgm:pt>
    <dgm:pt modelId="{0549A3AA-7423-44EA-9D39-6E614BDFB1BD}">
      <dgm:prSet phldrT="[Text]"/>
      <dgm:spPr>
        <a:solidFill>
          <a:srgbClr val="595959"/>
        </a:solidFill>
        <a:ln>
          <a:noFill/>
        </a:ln>
      </dgm:spPr>
      <dgm:t>
        <a:bodyPr/>
        <a:lstStyle/>
        <a:p>
          <a:r>
            <a:rPr lang="en-GB" dirty="0">
              <a:solidFill>
                <a:schemeClr val="bg1"/>
              </a:solidFill>
              <a:hlinkClick xmlns:r="http://schemas.openxmlformats.org/officeDocument/2006/relationships"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How to apply for Extenuating Circumstances</a:t>
          </a:r>
          <a:endParaRPr lang="en-GB" dirty="0">
            <a:solidFill>
              <a:schemeClr val="bg1"/>
            </a:solidFill>
          </a:endParaRPr>
        </a:p>
      </dgm:t>
    </dgm:pt>
    <dgm:pt modelId="{1072FD96-CE42-40FB-B776-7910BDB26C4D}" type="parTrans" cxnId="{98E1E168-638F-4975-B740-ACEFD6389E38}">
      <dgm:prSet/>
      <dgm:spPr/>
      <dgm:t>
        <a:bodyPr/>
        <a:lstStyle/>
        <a:p>
          <a:endParaRPr lang="en-GB"/>
        </a:p>
      </dgm:t>
    </dgm:pt>
    <dgm:pt modelId="{126FD47B-F924-436C-8A3B-C7DE92B1E7AD}" type="sibTrans" cxnId="{98E1E168-638F-4975-B740-ACEFD6389E38}">
      <dgm:prSet/>
      <dgm:spPr/>
      <dgm:t>
        <a:bodyPr/>
        <a:lstStyle/>
        <a:p>
          <a:endParaRPr lang="en-GB"/>
        </a:p>
      </dgm:t>
    </dgm:pt>
    <dgm:pt modelId="{569B0973-6988-485B-8A59-159B2CBA82CC}">
      <dgm:prSet phldrT="[Text]">
        <dgm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dgm:style>
      </dgm:prSet>
      <dgm:spPr>
        <a:solidFill>
          <a:srgbClr val="595959"/>
        </a:solidFill>
        <a:ln>
          <a:noFill/>
        </a:ln>
      </dgm:spPr>
      <dgm:t>
        <a:bodyPr/>
        <a:lstStyle/>
        <a:p>
          <a:r>
            <a:rPr lang="en-GB" dirty="0">
              <a:solidFill>
                <a:schemeClr val="bg1"/>
              </a:solidFill>
              <a:hlinkClick xmlns:r="http://schemas.openxmlformats.org/officeDocument/2006/relationships"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How to use Turnitin</a:t>
          </a:r>
          <a:endParaRPr lang="en-GB" dirty="0">
            <a:solidFill>
              <a:schemeClr val="bg1"/>
            </a:solidFill>
          </a:endParaRPr>
        </a:p>
      </dgm:t>
    </dgm:pt>
    <dgm:pt modelId="{709AB688-D168-4E52-8B14-A2BEE06AEC33}" type="sibTrans" cxnId="{9902F7BA-1226-460B-B2E4-37C2E6E43115}">
      <dgm:prSet/>
      <dgm:spPr/>
      <dgm:t>
        <a:bodyPr/>
        <a:lstStyle/>
        <a:p>
          <a:endParaRPr lang="en-GB"/>
        </a:p>
      </dgm:t>
    </dgm:pt>
    <dgm:pt modelId="{E3929AB3-540B-4B28-A681-8CB5FA0B151D}" type="parTrans" cxnId="{9902F7BA-1226-460B-B2E4-37C2E6E43115}">
      <dgm:prSet/>
      <dgm:spPr/>
      <dgm:t>
        <a:bodyPr/>
        <a:lstStyle/>
        <a:p>
          <a:endParaRPr lang="en-GB"/>
        </a:p>
      </dgm:t>
    </dgm:pt>
    <dgm:pt modelId="{2AD8C472-9A94-4D95-ABCD-3C057136BD33}" type="pres">
      <dgm:prSet presAssocID="{3BA50DF8-E59E-470B-89AE-F6868758BA98}" presName="diagram" presStyleCnt="0">
        <dgm:presLayoutVars>
          <dgm:dir/>
          <dgm:resizeHandles val="exact"/>
        </dgm:presLayoutVars>
      </dgm:prSet>
      <dgm:spPr/>
    </dgm:pt>
    <dgm:pt modelId="{BDD8865E-84B3-4BEC-A006-1FBE009DADBA}" type="pres">
      <dgm:prSet presAssocID="{569B0973-6988-485B-8A59-159B2CBA82CC}" presName="node" presStyleLbl="node1" presStyleIdx="0" presStyleCnt="3" custLinFactNeighborX="-3017">
        <dgm:presLayoutVars>
          <dgm:bulletEnabled val="1"/>
        </dgm:presLayoutVars>
      </dgm:prSet>
      <dgm:spPr>
        <a:prstGeom prst="ellipse">
          <a:avLst/>
        </a:prstGeom>
      </dgm:spPr>
    </dgm:pt>
    <dgm:pt modelId="{1EF232CD-A1F3-407E-8DEE-2C3134720224}" type="pres">
      <dgm:prSet presAssocID="{709AB688-D168-4E52-8B14-A2BEE06AEC33}" presName="sibTrans" presStyleCnt="0"/>
      <dgm:spPr/>
    </dgm:pt>
    <dgm:pt modelId="{B3C5DC52-DCE8-46F1-B6B1-8E89CE4D566D}" type="pres">
      <dgm:prSet presAssocID="{96B4310D-391C-49E4-BBD1-BE5D5EE3D057}" presName="node" presStyleLbl="node1" presStyleIdx="1" presStyleCnt="3" custLinFactNeighborX="-38" custLinFactNeighborY="815">
        <dgm:presLayoutVars>
          <dgm:bulletEnabled val="1"/>
        </dgm:presLayoutVars>
      </dgm:prSet>
      <dgm:spPr>
        <a:prstGeom prst="ellipse">
          <a:avLst/>
        </a:prstGeom>
      </dgm:spPr>
    </dgm:pt>
    <dgm:pt modelId="{E873C3D8-1A08-420C-AFBC-10E125F1DC6D}" type="pres">
      <dgm:prSet presAssocID="{82FFE01C-EB4F-471B-8EFA-14808A9DC447}" presName="sibTrans" presStyleCnt="0"/>
      <dgm:spPr/>
    </dgm:pt>
    <dgm:pt modelId="{F873F791-FD60-4810-9A73-908F516AC49E}" type="pres">
      <dgm:prSet presAssocID="{0549A3AA-7423-44EA-9D39-6E614BDFB1BD}" presName="node" presStyleLbl="node1" presStyleIdx="2" presStyleCnt="3">
        <dgm:presLayoutVars>
          <dgm:bulletEnabled val="1"/>
        </dgm:presLayoutVars>
      </dgm:prSet>
      <dgm:spPr>
        <a:prstGeom prst="ellipse">
          <a:avLst/>
        </a:prstGeom>
      </dgm:spPr>
    </dgm:pt>
  </dgm:ptLst>
  <dgm:cxnLst>
    <dgm:cxn modelId="{A6298D00-B57B-429D-9194-09D51F451748}" type="presOf" srcId="{569B0973-6988-485B-8A59-159B2CBA82CC}" destId="{BDD8865E-84B3-4BEC-A006-1FBE009DADBA}" srcOrd="0" destOrd="0" presId="urn:microsoft.com/office/officeart/2005/8/layout/default"/>
    <dgm:cxn modelId="{34585130-66DE-42D5-B69A-B6D15F9547E0}" type="presOf" srcId="{3BA50DF8-E59E-470B-89AE-F6868758BA98}" destId="{2AD8C472-9A94-4D95-ABCD-3C057136BD33}" srcOrd="0" destOrd="0" presId="urn:microsoft.com/office/officeart/2005/8/layout/default"/>
    <dgm:cxn modelId="{98E1E168-638F-4975-B740-ACEFD6389E38}" srcId="{3BA50DF8-E59E-470B-89AE-F6868758BA98}" destId="{0549A3AA-7423-44EA-9D39-6E614BDFB1BD}" srcOrd="2" destOrd="0" parTransId="{1072FD96-CE42-40FB-B776-7910BDB26C4D}" sibTransId="{126FD47B-F924-436C-8A3B-C7DE92B1E7AD}"/>
    <dgm:cxn modelId="{D281F7AA-BBC9-4B33-B189-E59A5CAB9B8D}" type="presOf" srcId="{0549A3AA-7423-44EA-9D39-6E614BDFB1BD}" destId="{F873F791-FD60-4810-9A73-908F516AC49E}" srcOrd="0" destOrd="0" presId="urn:microsoft.com/office/officeart/2005/8/layout/default"/>
    <dgm:cxn modelId="{9902F7BA-1226-460B-B2E4-37C2E6E43115}" srcId="{3BA50DF8-E59E-470B-89AE-F6868758BA98}" destId="{569B0973-6988-485B-8A59-159B2CBA82CC}" srcOrd="0" destOrd="0" parTransId="{E3929AB3-540B-4B28-A681-8CB5FA0B151D}" sibTransId="{709AB688-D168-4E52-8B14-A2BEE06AEC33}"/>
    <dgm:cxn modelId="{C47E0CCD-B7EB-4D83-A580-66686EFAAF21}" type="presOf" srcId="{96B4310D-391C-49E4-BBD1-BE5D5EE3D057}" destId="{B3C5DC52-DCE8-46F1-B6B1-8E89CE4D566D}" srcOrd="0" destOrd="0" presId="urn:microsoft.com/office/officeart/2005/8/layout/default"/>
    <dgm:cxn modelId="{0799E4CF-37A9-4738-A00B-6929618A11DB}" srcId="{3BA50DF8-E59E-470B-89AE-F6868758BA98}" destId="{96B4310D-391C-49E4-BBD1-BE5D5EE3D057}" srcOrd="1" destOrd="0" parTransId="{8A474D3E-DC11-4917-A70B-BACCE4FFE445}" sibTransId="{82FFE01C-EB4F-471B-8EFA-14808A9DC447}"/>
    <dgm:cxn modelId="{F4FCCFB3-6EC2-42CD-99B5-B7BC8E887D37}" type="presParOf" srcId="{2AD8C472-9A94-4D95-ABCD-3C057136BD33}" destId="{BDD8865E-84B3-4BEC-A006-1FBE009DADBA}" srcOrd="0" destOrd="0" presId="urn:microsoft.com/office/officeart/2005/8/layout/default"/>
    <dgm:cxn modelId="{F14598B2-8849-4E3F-A569-AD3E0D2988A8}" type="presParOf" srcId="{2AD8C472-9A94-4D95-ABCD-3C057136BD33}" destId="{1EF232CD-A1F3-407E-8DEE-2C3134720224}" srcOrd="1" destOrd="0" presId="urn:microsoft.com/office/officeart/2005/8/layout/default"/>
    <dgm:cxn modelId="{B8E07A0B-BFE6-47EA-A61F-B036A9C7B09A}" type="presParOf" srcId="{2AD8C472-9A94-4D95-ABCD-3C057136BD33}" destId="{B3C5DC52-DCE8-46F1-B6B1-8E89CE4D566D}" srcOrd="2" destOrd="0" presId="urn:microsoft.com/office/officeart/2005/8/layout/default"/>
    <dgm:cxn modelId="{8F87C60D-3C58-4637-BB70-36A254D8CCCC}" type="presParOf" srcId="{2AD8C472-9A94-4D95-ABCD-3C057136BD33}" destId="{E873C3D8-1A08-420C-AFBC-10E125F1DC6D}" srcOrd="3" destOrd="0" presId="urn:microsoft.com/office/officeart/2005/8/layout/default"/>
    <dgm:cxn modelId="{076383F7-B09B-4F0D-BB71-88C9DF618F84}" type="presParOf" srcId="{2AD8C472-9A94-4D95-ABCD-3C057136BD33}" destId="{F873F791-FD60-4810-9A73-908F516AC49E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D8865E-84B3-4BEC-A006-1FBE009DADBA}">
      <dsp:nvSpPr>
        <dsp:cNvPr id="0" name=""/>
        <dsp:cNvSpPr/>
      </dsp:nvSpPr>
      <dsp:spPr>
        <a:xfrm>
          <a:off x="0" y="540801"/>
          <a:ext cx="2517807" cy="1510684"/>
        </a:xfrm>
        <a:prstGeom prst="ellipse">
          <a:avLst/>
        </a:prstGeom>
        <a:solidFill>
          <a:srgbClr val="595959"/>
        </a:solidFill>
        <a:ln w="25400" cap="flat" cmpd="sng" algn="ctr">
          <a:noFill/>
          <a:prstDash val="solid"/>
        </a:ln>
        <a:effectLst/>
      </dsp:spPr>
      <dsp:style>
        <a:lnRef idx="2">
          <a:schemeClr val="accent1"/>
        </a:lnRef>
        <a:fillRef idx="1">
          <a:schemeClr val="lt1"/>
        </a:fillRef>
        <a:effectRef idx="0">
          <a:schemeClr val="accent1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chemeClr val="bg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How to use Turnitin</a:t>
          </a:r>
          <a:endParaRPr lang="en-GB" sz="1900" kern="1200" dirty="0">
            <a:solidFill>
              <a:schemeClr val="bg1"/>
            </a:solidFill>
          </a:endParaRPr>
        </a:p>
      </dsp:txBody>
      <dsp:txXfrm>
        <a:off x="368724" y="762036"/>
        <a:ext cx="1780359" cy="1068214"/>
      </dsp:txXfrm>
    </dsp:sp>
    <dsp:sp modelId="{B3C5DC52-DCE8-46F1-B6B1-8E89CE4D566D}">
      <dsp:nvSpPr>
        <dsp:cNvPr id="0" name=""/>
        <dsp:cNvSpPr/>
      </dsp:nvSpPr>
      <dsp:spPr>
        <a:xfrm>
          <a:off x="2768631" y="553113"/>
          <a:ext cx="2517807" cy="1510684"/>
        </a:xfrm>
        <a:prstGeom prst="ellipse">
          <a:avLst/>
        </a:prstGeom>
        <a:solidFill>
          <a:srgbClr val="595959"/>
        </a:solid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chemeClr val="bg1"/>
              </a:solidFill>
              <a:hlinkClick xmlns:r="http://schemas.openxmlformats.org/officeDocument/2006/relationships"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Reading your assignments</a:t>
          </a:r>
          <a:endParaRPr lang="en-GB" sz="1900" kern="1200" dirty="0">
            <a:solidFill>
              <a:schemeClr val="bg1"/>
            </a:solidFill>
          </a:endParaRPr>
        </a:p>
      </dsp:txBody>
      <dsp:txXfrm>
        <a:off x="3137355" y="774348"/>
        <a:ext cx="1780359" cy="1068214"/>
      </dsp:txXfrm>
    </dsp:sp>
    <dsp:sp modelId="{F873F791-FD60-4810-9A73-908F516AC49E}">
      <dsp:nvSpPr>
        <dsp:cNvPr id="0" name=""/>
        <dsp:cNvSpPr/>
      </dsp:nvSpPr>
      <dsp:spPr>
        <a:xfrm>
          <a:off x="5539176" y="540801"/>
          <a:ext cx="2517807" cy="1510684"/>
        </a:xfrm>
        <a:prstGeom prst="ellipse">
          <a:avLst/>
        </a:prstGeom>
        <a:solidFill>
          <a:srgbClr val="595959"/>
        </a:solid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chemeClr val="bg1"/>
              </a:solidFill>
              <a:hlinkClick xmlns:r="http://schemas.openxmlformats.org/officeDocument/2006/relationships"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How to apply for Extenuating Circumstances</a:t>
          </a:r>
          <a:endParaRPr lang="en-GB" sz="1900" kern="1200" dirty="0">
            <a:solidFill>
              <a:schemeClr val="bg1"/>
            </a:solidFill>
          </a:endParaRPr>
        </a:p>
      </dsp:txBody>
      <dsp:txXfrm>
        <a:off x="5907900" y="762036"/>
        <a:ext cx="1780359" cy="10682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26/02/2022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moodle.uwtsd.ac.uk/course/view.php?id=5283" TargetMode="External"/><Relationship Id="rId7" Type="http://schemas.openxmlformats.org/officeDocument/2006/relationships/diagramColors" Target="../diagrams/colors1.xml"/><Relationship Id="rId2" Type="http://schemas.openxmlformats.org/officeDocument/2006/relationships/hyperlink" Target="https://moodle.uwtsd.ac.uk/course/view.php?id=5294" TargetMode="Externa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5294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Relationship Id="rId4" Type="http://schemas.openxmlformats.org/officeDocument/2006/relationships/hyperlink" Target="mailto:birminghamassessments@uwtsd.ac.uk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80729"/>
            <a:ext cx="7992888" cy="201622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UWTSD Birmingham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sz="8000" dirty="0">
                <a:solidFill>
                  <a:schemeClr val="bg1"/>
                </a:solidFill>
              </a:rPr>
              <a:t>Assessments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E5517D-7A78-4B4E-88BA-3A0F15404870}"/>
              </a:ext>
            </a:extLst>
          </p:cNvPr>
          <p:cNvSpPr txBox="1"/>
          <p:nvPr/>
        </p:nvSpPr>
        <p:spPr>
          <a:xfrm>
            <a:off x="179512" y="3861048"/>
            <a:ext cx="6120680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y-GB" sz="1600" b="1" dirty="0">
                <a:solidFill>
                  <a:schemeClr val="bg1"/>
                </a:solidFill>
              </a:rPr>
              <a:t>Gawain Frampton 	</a:t>
            </a:r>
            <a:r>
              <a:rPr lang="cy-GB" sz="1600" dirty="0">
                <a:solidFill>
                  <a:schemeClr val="bg1"/>
                </a:solidFill>
              </a:rPr>
              <a:t>Senior Assessment Officer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y-GB" sz="1600" b="1" dirty="0">
                <a:solidFill>
                  <a:schemeClr val="bg1"/>
                </a:solidFill>
              </a:rPr>
              <a:t>Luke </a:t>
            </a:r>
            <a:r>
              <a:rPr lang="cy-GB" sz="1600" b="1" dirty="0" err="1">
                <a:solidFill>
                  <a:schemeClr val="bg1"/>
                </a:solidFill>
              </a:rPr>
              <a:t>Ip</a:t>
            </a:r>
            <a:r>
              <a:rPr lang="cy-GB" sz="1600" b="1" dirty="0">
                <a:solidFill>
                  <a:schemeClr val="bg1"/>
                </a:solidFill>
              </a:rPr>
              <a:t>	</a:t>
            </a:r>
            <a:r>
              <a:rPr lang="cy-GB" sz="1600" dirty="0">
                <a:solidFill>
                  <a:schemeClr val="bg1"/>
                </a:solidFill>
              </a:rPr>
              <a:t>Assessment Officer (Quay Place)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y-GB" sz="1600" b="1" dirty="0">
                <a:solidFill>
                  <a:schemeClr val="bg1"/>
                </a:solidFill>
              </a:rPr>
              <a:t>Carol Williams    </a:t>
            </a:r>
            <a:r>
              <a:rPr lang="cy-GB" sz="1600" dirty="0" err="1">
                <a:solidFill>
                  <a:schemeClr val="bg1"/>
                </a:solidFill>
              </a:rPr>
              <a:t>Assessment</a:t>
            </a:r>
            <a:r>
              <a:rPr lang="cy-GB" sz="1600" dirty="0">
                <a:solidFill>
                  <a:schemeClr val="bg1"/>
                </a:solidFill>
              </a:rPr>
              <a:t> Officer (</a:t>
            </a:r>
            <a:r>
              <a:rPr lang="cy-GB" sz="1600" dirty="0" err="1">
                <a:solidFill>
                  <a:schemeClr val="bg1"/>
                </a:solidFill>
              </a:rPr>
              <a:t>Sparkhill</a:t>
            </a:r>
            <a:r>
              <a:rPr lang="cy-GB" sz="1600" dirty="0">
                <a:solidFill>
                  <a:schemeClr val="bg1"/>
                </a:solidFill>
              </a:rPr>
              <a:t>)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y-GB" sz="1600" b="1" dirty="0">
                <a:solidFill>
                  <a:schemeClr val="bg1"/>
                </a:solidFill>
              </a:rPr>
              <a:t>Karen Henry </a:t>
            </a:r>
            <a:r>
              <a:rPr lang="cy-GB" sz="1600" dirty="0" err="1">
                <a:solidFill>
                  <a:schemeClr val="bg1"/>
                </a:solidFill>
              </a:rPr>
              <a:t>Assessment</a:t>
            </a:r>
            <a:r>
              <a:rPr lang="cy-GB" sz="1600" dirty="0">
                <a:solidFill>
                  <a:schemeClr val="bg1"/>
                </a:solidFill>
              </a:rPr>
              <a:t> </a:t>
            </a:r>
            <a:r>
              <a:rPr lang="cy-GB" sz="1600" dirty="0" err="1">
                <a:solidFill>
                  <a:schemeClr val="bg1"/>
                </a:solidFill>
              </a:rPr>
              <a:t>Officer</a:t>
            </a:r>
            <a:r>
              <a:rPr lang="cy-GB" sz="1600" dirty="0">
                <a:solidFill>
                  <a:schemeClr val="bg1"/>
                </a:solidFill>
              </a:rPr>
              <a:t> (</a:t>
            </a:r>
            <a:r>
              <a:rPr lang="cy-GB" sz="1600" dirty="0" err="1">
                <a:solidFill>
                  <a:schemeClr val="bg1"/>
                </a:solidFill>
              </a:rPr>
              <a:t>Quay</a:t>
            </a:r>
            <a:r>
              <a:rPr lang="cy-GB" sz="1600" dirty="0">
                <a:solidFill>
                  <a:schemeClr val="bg1"/>
                </a:solidFill>
              </a:rPr>
              <a:t> </a:t>
            </a:r>
            <a:r>
              <a:rPr lang="cy-GB" sz="1600" dirty="0" err="1">
                <a:solidFill>
                  <a:schemeClr val="bg1"/>
                </a:solidFill>
              </a:rPr>
              <a:t>Place</a:t>
            </a:r>
            <a:r>
              <a:rPr lang="cy-GB" sz="1600" dirty="0">
                <a:solidFill>
                  <a:schemeClr val="bg1"/>
                </a:solidFill>
              </a:rPr>
              <a:t>)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y-GB" sz="1600" b="1" dirty="0" err="1">
                <a:solidFill>
                  <a:schemeClr val="bg1"/>
                </a:solidFill>
              </a:rPr>
              <a:t>Samira</a:t>
            </a:r>
            <a:r>
              <a:rPr lang="cy-GB" sz="1600" b="1" dirty="0">
                <a:solidFill>
                  <a:schemeClr val="bg1"/>
                </a:solidFill>
              </a:rPr>
              <a:t> Parveen    </a:t>
            </a:r>
            <a:r>
              <a:rPr lang="cy-GB" sz="1600" dirty="0" err="1">
                <a:solidFill>
                  <a:schemeClr val="bg1"/>
                </a:solidFill>
              </a:rPr>
              <a:t>Weekend</a:t>
            </a:r>
            <a:r>
              <a:rPr lang="cy-GB" sz="1600" dirty="0">
                <a:solidFill>
                  <a:schemeClr val="bg1"/>
                </a:solidFill>
              </a:rPr>
              <a:t> </a:t>
            </a:r>
            <a:r>
              <a:rPr lang="cy-GB" sz="1600" dirty="0" err="1">
                <a:solidFill>
                  <a:schemeClr val="bg1"/>
                </a:solidFill>
              </a:rPr>
              <a:t>Assessment</a:t>
            </a:r>
            <a:r>
              <a:rPr lang="cy-GB" sz="1600" dirty="0">
                <a:solidFill>
                  <a:schemeClr val="bg1"/>
                </a:solidFill>
              </a:rPr>
              <a:t> </a:t>
            </a:r>
            <a:r>
              <a:rPr lang="cy-GB" sz="1600" dirty="0" err="1">
                <a:solidFill>
                  <a:schemeClr val="bg1"/>
                </a:solidFill>
              </a:rPr>
              <a:t>Officer</a:t>
            </a:r>
            <a:endParaRPr lang="cy-GB" sz="1600" dirty="0">
              <a:solidFill>
                <a:schemeClr val="bg1"/>
              </a:solidFill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cy-GB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Guidance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74548"/>
            <a:ext cx="8229600" cy="1008112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dirty="0">
                <a:cs typeface="Arial" panose="020B0604020202020204" pitchFamily="34" charset="0"/>
              </a:rPr>
              <a:t>For all our guides, visit these Moodle pages:</a:t>
            </a:r>
          </a:p>
          <a:p>
            <a:pPr marL="0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cy-GB" sz="2400" dirty="0"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Birmingham Student Hub</a:t>
            </a:r>
            <a:r>
              <a:rPr lang="cy-GB" sz="2400" dirty="0">
                <a:cs typeface="Arial" panose="020B0604020202020204" pitchFamily="34" charset="0"/>
              </a:rPr>
              <a:t> / </a:t>
            </a:r>
            <a:r>
              <a:rPr lang="cy-GB" sz="2400" dirty="0"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Birmingham Student Services</a:t>
            </a:r>
            <a:endParaRPr lang="en-GB" sz="2400" dirty="0">
              <a:cs typeface="Arial" panose="020B0604020202020204" pitchFamily="34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7BBA892-4BC0-4DBC-B27D-AB046E63D07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25437157"/>
              </p:ext>
            </p:extLst>
          </p:nvPr>
        </p:nvGraphicFramePr>
        <p:xfrm>
          <a:off x="543508" y="2708920"/>
          <a:ext cx="8056984" cy="2592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Students’ Responsibilities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58822"/>
            <a:ext cx="8363272" cy="4401205"/>
          </a:xfrm>
        </p:spPr>
        <p:txBody>
          <a:bodyPr anchor="ctr" anchorCtr="1">
            <a:normAutofit/>
          </a:bodyPr>
          <a:lstStyle/>
          <a:p>
            <a:pPr marR="0" lvl="0" algn="l" defTabSz="914400" rtl="0" eaLnBrk="1" fontAlgn="auto" latinLnBrk="0" hangingPunct="1">
              <a:spcBef>
                <a:spcPts val="600"/>
              </a:spcBef>
              <a:spcAft>
                <a:spcPts val="600"/>
              </a:spcAft>
              <a:buClr>
                <a:srgbClr val="93A299"/>
              </a:buClr>
              <a:buSzPct val="100000"/>
              <a:buFont typeface="+mj-lt"/>
              <a:buAutoNum type="arabicPeriod"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Submit on time!</a:t>
            </a:r>
            <a:r>
              <a:rPr kumimoji="0" lang="cy-GB" sz="18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 D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eadlines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are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given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on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each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Assignment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Brief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.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They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are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usually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 15:00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on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 the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day</a:t>
            </a:r>
            <a:r>
              <a:rPr lang="cy-GB" sz="1800" dirty="0">
                <a:cs typeface="Arial" panose="020B0604020202020204" pitchFamily="34" charset="0"/>
              </a:rPr>
              <a:t>, </a:t>
            </a:r>
            <a:r>
              <a:rPr lang="cy-GB" sz="1800" dirty="0" err="1">
                <a:cs typeface="Arial" panose="020B0604020202020204" pitchFamily="34" charset="0"/>
              </a:rPr>
              <a:t>but</a:t>
            </a:r>
            <a:r>
              <a:rPr lang="cy-GB" sz="1800" dirty="0">
                <a:cs typeface="Arial" panose="020B0604020202020204" pitchFamily="34" charset="0"/>
              </a:rPr>
              <a:t> try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 to submit at least 30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minutes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 </a:t>
            </a:r>
            <a:r>
              <a:rPr kumimoji="0" lang="cy-GB" sz="18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before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.</a:t>
            </a:r>
            <a:endParaRPr lang="cy-GB" sz="1800" dirty="0"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ts val="600"/>
              </a:spcAft>
              <a:buClr>
                <a:srgbClr val="93A299"/>
              </a:buClr>
              <a:buSzPct val="100000"/>
              <a:buFont typeface="+mj-lt"/>
              <a:buAutoNum type="arabicPeriod"/>
              <a:defRPr/>
            </a:pPr>
            <a:r>
              <a:rPr lang="cy-GB" sz="1800" dirty="0">
                <a:cs typeface="Arial" panose="020B0604020202020204" pitchFamily="34" charset="0"/>
              </a:rPr>
              <a:t>Read the </a:t>
            </a:r>
            <a:r>
              <a:rPr lang="cy-GB" sz="1800" dirty="0" err="1"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plagiarism</a:t>
            </a:r>
            <a:r>
              <a:rPr lang="cy-GB" sz="1800" dirty="0"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cy-GB" sz="1800" dirty="0" err="1"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guide</a:t>
            </a:r>
            <a:r>
              <a:rPr lang="cy-GB" sz="1800" dirty="0">
                <a:cs typeface="Arial" panose="020B0604020202020204" pitchFamily="34" charset="0"/>
              </a:rPr>
              <a:t>. To </a:t>
            </a:r>
            <a:r>
              <a:rPr lang="cy-GB" sz="1800" dirty="0" err="1">
                <a:cs typeface="Arial" panose="020B0604020202020204" pitchFamily="34" charset="0"/>
              </a:rPr>
              <a:t>avoid</a:t>
            </a:r>
            <a:r>
              <a:rPr lang="cy-GB" sz="1800" dirty="0">
                <a:cs typeface="Arial" panose="020B0604020202020204" pitchFamily="34" charset="0"/>
              </a:rPr>
              <a:t> </a:t>
            </a:r>
            <a:r>
              <a:rPr lang="cy-GB" sz="1800" dirty="0" err="1">
                <a:cs typeface="Arial" panose="020B0604020202020204" pitchFamily="34" charset="0"/>
              </a:rPr>
              <a:t>suspected</a:t>
            </a:r>
            <a:r>
              <a:rPr lang="cy-GB" sz="1800" dirty="0">
                <a:cs typeface="Arial" panose="020B0604020202020204" pitchFamily="34" charset="0"/>
              </a:rPr>
              <a:t> </a:t>
            </a:r>
            <a:r>
              <a:rPr lang="cy-GB" sz="1800" dirty="0" err="1">
                <a:cs typeface="Arial" panose="020B0604020202020204" pitchFamily="34" charset="0"/>
              </a:rPr>
              <a:t>academic</a:t>
            </a:r>
            <a:r>
              <a:rPr lang="cy-GB" sz="1800" dirty="0">
                <a:cs typeface="Arial" panose="020B0604020202020204" pitchFamily="34" charset="0"/>
              </a:rPr>
              <a:t> </a:t>
            </a:r>
            <a:r>
              <a:rPr lang="cy-GB" sz="1800" dirty="0" err="1">
                <a:cs typeface="Arial" panose="020B0604020202020204" pitchFamily="34" charset="0"/>
              </a:rPr>
              <a:t>misconduct</a:t>
            </a:r>
            <a:r>
              <a:rPr lang="cy-GB" sz="1800" dirty="0">
                <a:cs typeface="Arial" panose="020B0604020202020204" pitchFamily="34" charset="0"/>
              </a:rPr>
              <a:t>, </a:t>
            </a:r>
            <a:r>
              <a:rPr lang="cy-GB" sz="1800" dirty="0" err="1">
                <a:cs typeface="Arial" panose="020B0604020202020204" pitchFamily="34" charset="0"/>
              </a:rPr>
              <a:t>make</a:t>
            </a:r>
            <a:r>
              <a:rPr lang="cy-GB" sz="1800" dirty="0">
                <a:cs typeface="Arial" panose="020B0604020202020204" pitchFamily="34" charset="0"/>
              </a:rPr>
              <a:t> </a:t>
            </a:r>
            <a:r>
              <a:rPr lang="cy-GB" sz="1800" dirty="0" err="1">
                <a:cs typeface="Arial" panose="020B0604020202020204" pitchFamily="34" charset="0"/>
              </a:rPr>
              <a:t>sure</a:t>
            </a:r>
            <a:r>
              <a:rPr lang="cy-GB" sz="1800" dirty="0">
                <a:cs typeface="Arial" panose="020B0604020202020204" pitchFamily="34" charset="0"/>
              </a:rPr>
              <a:t> </a:t>
            </a:r>
            <a:r>
              <a:rPr lang="cy-GB" sz="1800" dirty="0" err="1">
                <a:cs typeface="Arial" panose="020B0604020202020204" pitchFamily="34" charset="0"/>
              </a:rPr>
              <a:t>your</a:t>
            </a:r>
            <a:r>
              <a:rPr lang="cy-GB" sz="1800" dirty="0">
                <a:cs typeface="Arial" panose="020B0604020202020204" pitchFamily="34" charset="0"/>
              </a:rPr>
              <a:t> </a:t>
            </a:r>
            <a:r>
              <a:rPr lang="cy-GB" sz="1800" dirty="0" err="1">
                <a:cs typeface="Arial" panose="020B0604020202020204" pitchFamily="34" charset="0"/>
              </a:rPr>
              <a:t>assignment</a:t>
            </a:r>
            <a:r>
              <a:rPr lang="cy-GB" sz="1800" dirty="0">
                <a:cs typeface="Arial" panose="020B0604020202020204" pitchFamily="34" charset="0"/>
              </a:rPr>
              <a:t> is </a:t>
            </a:r>
            <a:r>
              <a:rPr lang="cy-GB" sz="1800" dirty="0" err="1">
                <a:cs typeface="Arial" panose="020B0604020202020204" pitchFamily="34" charset="0"/>
              </a:rPr>
              <a:t>your</a:t>
            </a:r>
            <a:r>
              <a:rPr lang="cy-GB" sz="1800" dirty="0">
                <a:cs typeface="Arial" panose="020B0604020202020204" pitchFamily="34" charset="0"/>
              </a:rPr>
              <a:t> </a:t>
            </a:r>
            <a:r>
              <a:rPr lang="cy-GB" sz="1800" dirty="0" err="1">
                <a:cs typeface="Arial" panose="020B0604020202020204" pitchFamily="34" charset="0"/>
              </a:rPr>
              <a:t>own</a:t>
            </a:r>
            <a:r>
              <a:rPr lang="cy-GB" sz="1800" dirty="0">
                <a:cs typeface="Arial" panose="020B0604020202020204" pitchFamily="34" charset="0"/>
              </a:rPr>
              <a:t>.</a:t>
            </a:r>
            <a:endParaRPr kumimoji="0" lang="cy-GB" sz="1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cs typeface="Arial" panose="020B0604020202020204" pitchFamily="34" charset="0"/>
            </a:endParaRPr>
          </a:p>
          <a:p>
            <a:pPr marR="0" lvl="0" algn="l" defTabSz="914400" rtl="0" eaLnBrk="1" fontAlgn="auto" latinLnBrk="0" hangingPunct="1">
              <a:spcBef>
                <a:spcPts val="600"/>
              </a:spcBef>
              <a:spcAft>
                <a:spcPts val="600"/>
              </a:spcAft>
              <a:buClr>
                <a:srgbClr val="93A299"/>
              </a:buClr>
              <a:buSzPct val="100000"/>
              <a:buFont typeface="+mj-lt"/>
              <a:buAutoNum type="arabicPeriod"/>
              <a:tabLst/>
              <a:defRPr/>
            </a:pPr>
            <a:r>
              <a:rPr lang="cy-GB" sz="1800" dirty="0" err="1">
                <a:cs typeface="Arial" panose="020B0604020202020204" pitchFamily="34" charset="0"/>
              </a:rPr>
              <a:t>Check</a:t>
            </a:r>
            <a:r>
              <a:rPr lang="cy-GB" sz="1800" dirty="0">
                <a:cs typeface="Arial" panose="020B0604020202020204" pitchFamily="34" charset="0"/>
              </a:rPr>
              <a:t> </a:t>
            </a:r>
            <a:r>
              <a:rPr lang="cy-GB" sz="1800" dirty="0" err="1">
                <a:cs typeface="Arial" panose="020B0604020202020204" pitchFamily="34" charset="0"/>
              </a:rPr>
              <a:t>your</a:t>
            </a:r>
            <a:r>
              <a:rPr lang="cy-GB" sz="1800" dirty="0">
                <a:cs typeface="Arial" panose="020B0604020202020204" pitchFamily="34" charset="0"/>
              </a:rPr>
              <a:t> </a:t>
            </a:r>
            <a:r>
              <a:rPr lang="cy-GB" sz="1800" dirty="0" err="1">
                <a:cs typeface="Arial" panose="020B0604020202020204" pitchFamily="34" charset="0"/>
              </a:rPr>
              <a:t>similarity</a:t>
            </a:r>
            <a:r>
              <a:rPr lang="cy-GB" sz="1800" dirty="0">
                <a:cs typeface="Arial" panose="020B0604020202020204" pitchFamily="34" charset="0"/>
              </a:rPr>
              <a:t> </a:t>
            </a:r>
            <a:r>
              <a:rPr lang="cy-GB" sz="1800" dirty="0" err="1">
                <a:cs typeface="Arial" panose="020B0604020202020204" pitchFamily="34" charset="0"/>
              </a:rPr>
              <a:t>score</a:t>
            </a:r>
            <a:r>
              <a:rPr lang="cy-GB" sz="1800" dirty="0">
                <a:cs typeface="Arial" panose="020B0604020202020204" pitchFamily="34" charset="0"/>
              </a:rPr>
              <a:t>. </a:t>
            </a:r>
            <a:r>
              <a:rPr lang="cy-GB" sz="1800" dirty="0" err="1">
                <a:cs typeface="Arial" panose="020B0604020202020204" pitchFamily="34" charset="0"/>
              </a:rPr>
              <a:t>Before</a:t>
            </a:r>
            <a:r>
              <a:rPr lang="cy-GB" sz="1800" dirty="0">
                <a:cs typeface="Arial" panose="020B0604020202020204" pitchFamily="34" charset="0"/>
              </a:rPr>
              <a:t> </a:t>
            </a:r>
            <a:r>
              <a:rPr lang="cy-GB" sz="1800" dirty="0" err="1">
                <a:cs typeface="Arial" panose="020B0604020202020204" pitchFamily="34" charset="0"/>
              </a:rPr>
              <a:t>uploading</a:t>
            </a:r>
            <a:r>
              <a:rPr lang="cy-GB" sz="1800" dirty="0">
                <a:cs typeface="Arial" panose="020B0604020202020204" pitchFamily="34" charset="0"/>
              </a:rPr>
              <a:t> a FINAL </a:t>
            </a:r>
            <a:r>
              <a:rPr lang="cy-GB" sz="1800" dirty="0" err="1">
                <a:cs typeface="Arial" panose="020B0604020202020204" pitchFamily="34" charset="0"/>
              </a:rPr>
              <a:t>assignment</a:t>
            </a:r>
            <a:r>
              <a:rPr lang="cy-GB" sz="1800" dirty="0">
                <a:cs typeface="Arial" panose="020B0604020202020204" pitchFamily="34" charset="0"/>
              </a:rPr>
              <a:t> </a:t>
            </a:r>
            <a:r>
              <a:rPr lang="cy-GB" sz="1800" dirty="0" err="1">
                <a:cs typeface="Arial" panose="020B0604020202020204" pitchFamily="34" charset="0"/>
              </a:rPr>
              <a:t>on</a:t>
            </a:r>
            <a:r>
              <a:rPr lang="cy-GB" sz="1800" dirty="0">
                <a:cs typeface="Arial" panose="020B0604020202020204" pitchFamily="34" charset="0"/>
              </a:rPr>
              <a:t> </a:t>
            </a:r>
            <a:r>
              <a:rPr lang="cy-GB" sz="1800" dirty="0" err="1">
                <a:cs typeface="Arial" panose="020B0604020202020204" pitchFamily="34" charset="0"/>
              </a:rPr>
              <a:t>Turnitin</a:t>
            </a:r>
            <a:r>
              <a:rPr lang="cy-GB" sz="1800" dirty="0">
                <a:cs typeface="Arial" panose="020B0604020202020204" pitchFamily="34" charset="0"/>
              </a:rPr>
              <a:t>, </a:t>
            </a:r>
            <a:r>
              <a:rPr lang="cy-GB" sz="1800" dirty="0" err="1">
                <a:cs typeface="Arial" panose="020B0604020202020204" pitchFamily="34" charset="0"/>
              </a:rPr>
              <a:t>upload</a:t>
            </a:r>
            <a:r>
              <a:rPr lang="cy-GB" sz="1800" dirty="0">
                <a:cs typeface="Arial" panose="020B0604020202020204" pitchFamily="34" charset="0"/>
              </a:rPr>
              <a:t> to the DRAFT </a:t>
            </a:r>
            <a:r>
              <a:rPr lang="cy-GB" sz="1800" dirty="0" err="1">
                <a:cs typeface="Arial" panose="020B0604020202020204" pitchFamily="34" charset="0"/>
              </a:rPr>
              <a:t>submission</a:t>
            </a:r>
            <a:r>
              <a:rPr lang="cy-GB" sz="1800" dirty="0">
                <a:cs typeface="Arial" panose="020B0604020202020204" pitchFamily="34" charset="0"/>
              </a:rPr>
              <a:t> </a:t>
            </a:r>
            <a:r>
              <a:rPr lang="cy-GB" sz="1800" dirty="0" err="1">
                <a:cs typeface="Arial" panose="020B0604020202020204" pitchFamily="34" charset="0"/>
              </a:rPr>
              <a:t>link</a:t>
            </a:r>
            <a:r>
              <a:rPr lang="cy-GB" sz="1800" dirty="0">
                <a:cs typeface="Arial" panose="020B0604020202020204" pitchFamily="34" charset="0"/>
              </a:rPr>
              <a:t>.</a:t>
            </a:r>
          </a:p>
          <a:p>
            <a:pPr marR="0" lvl="0" algn="l" defTabSz="914400" rtl="0" eaLnBrk="1" fontAlgn="auto" latinLnBrk="0" hangingPunct="1">
              <a:spcBef>
                <a:spcPts val="600"/>
              </a:spcBef>
              <a:spcAft>
                <a:spcPts val="600"/>
              </a:spcAft>
              <a:buClr>
                <a:srgbClr val="93A299"/>
              </a:buClr>
              <a:buSzPct val="100000"/>
              <a:buFont typeface="+mj-lt"/>
              <a:buAutoNum type="arabicPeriod"/>
              <a:tabLst/>
              <a:defRPr/>
            </a:pPr>
            <a:r>
              <a:rPr lang="cy-GB" sz="1800" dirty="0" err="1">
                <a:cs typeface="Arial" panose="020B0604020202020204" pitchFamily="34" charset="0"/>
              </a:rPr>
              <a:t>Upload</a:t>
            </a:r>
            <a:r>
              <a:rPr lang="cy-GB" sz="1800" dirty="0">
                <a:cs typeface="Arial" panose="020B0604020202020204" pitchFamily="34" charset="0"/>
              </a:rPr>
              <a:t> </a:t>
            </a:r>
            <a:r>
              <a:rPr lang="cy-GB" sz="1800" dirty="0" err="1">
                <a:cs typeface="Arial" panose="020B0604020202020204" pitchFamily="34" charset="0"/>
              </a:rPr>
              <a:t>complete</a:t>
            </a:r>
            <a:r>
              <a:rPr lang="cy-GB" sz="1800" dirty="0">
                <a:cs typeface="Arial" panose="020B0604020202020204" pitchFamily="34" charset="0"/>
              </a:rPr>
              <a:t> </a:t>
            </a:r>
            <a:r>
              <a:rPr lang="cy-GB" sz="1800" dirty="0" err="1">
                <a:cs typeface="Arial" panose="020B0604020202020204" pitchFamily="34" charset="0"/>
              </a:rPr>
              <a:t>assignments</a:t>
            </a:r>
            <a:r>
              <a:rPr lang="cy-GB" sz="1800" dirty="0">
                <a:cs typeface="Arial" panose="020B0604020202020204" pitchFamily="34" charset="0"/>
              </a:rPr>
              <a:t>. </a:t>
            </a:r>
          </a:p>
          <a:p>
            <a:pPr marR="0" lvl="0" algn="l" defTabSz="914400" rtl="0" eaLnBrk="1" fontAlgn="auto" latinLnBrk="0" hangingPunct="1">
              <a:spcBef>
                <a:spcPts val="600"/>
              </a:spcBef>
              <a:spcAft>
                <a:spcPts val="600"/>
              </a:spcAft>
              <a:buClr>
                <a:srgbClr val="93A299"/>
              </a:buClr>
              <a:buSzPct val="100000"/>
              <a:buFont typeface="+mj-lt"/>
              <a:buAutoNum type="arabicPeriod"/>
              <a:tabLst/>
              <a:defRPr/>
            </a:pPr>
            <a:r>
              <a:rPr lang="cy-GB" sz="1800" dirty="0" err="1">
                <a:cs typeface="Arial" panose="020B0604020202020204" pitchFamily="34" charset="0"/>
              </a:rPr>
              <a:t>Double</a:t>
            </a:r>
            <a:r>
              <a:rPr lang="cy-GB" sz="1800" dirty="0">
                <a:cs typeface="Arial" panose="020B0604020202020204" pitchFamily="34" charset="0"/>
              </a:rPr>
              <a:t> </a:t>
            </a:r>
            <a:r>
              <a:rPr lang="cy-GB" sz="1800" dirty="0" err="1">
                <a:cs typeface="Arial" panose="020B0604020202020204" pitchFamily="34" charset="0"/>
              </a:rPr>
              <a:t>check</a:t>
            </a:r>
            <a:r>
              <a:rPr lang="cy-GB" sz="1800" dirty="0">
                <a:cs typeface="Arial" panose="020B0604020202020204" pitchFamily="34" charset="0"/>
              </a:rPr>
              <a:t>! </a:t>
            </a:r>
            <a:r>
              <a:rPr lang="cy-GB" sz="1800" dirty="0" err="1">
                <a:cs typeface="Arial" panose="020B0604020202020204" pitchFamily="34" charset="0"/>
              </a:rPr>
              <a:t>Once</a:t>
            </a:r>
            <a:r>
              <a:rPr lang="cy-GB" sz="1800" dirty="0">
                <a:cs typeface="Arial" panose="020B0604020202020204" pitchFamily="34" charset="0"/>
              </a:rPr>
              <a:t> </a:t>
            </a:r>
            <a:r>
              <a:rPr lang="cy-GB" sz="1800" dirty="0" err="1">
                <a:cs typeface="Arial" panose="020B0604020202020204" pitchFamily="34" charset="0"/>
              </a:rPr>
              <a:t>you</a:t>
            </a:r>
            <a:r>
              <a:rPr lang="cy-GB" sz="1800" dirty="0">
                <a:cs typeface="Arial" panose="020B0604020202020204" pitchFamily="34" charset="0"/>
              </a:rPr>
              <a:t> </a:t>
            </a:r>
            <a:r>
              <a:rPr lang="cy-GB" sz="1800" dirty="0" err="1">
                <a:cs typeface="Arial" panose="020B0604020202020204" pitchFamily="34" charset="0"/>
              </a:rPr>
              <a:t>have</a:t>
            </a:r>
            <a:r>
              <a:rPr lang="cy-GB" sz="1800" dirty="0">
                <a:cs typeface="Arial" panose="020B0604020202020204" pitchFamily="34" charset="0"/>
              </a:rPr>
              <a:t> </a:t>
            </a:r>
            <a:r>
              <a:rPr lang="cy-GB" sz="1800" dirty="0" err="1">
                <a:cs typeface="Arial" panose="020B0604020202020204" pitchFamily="34" charset="0"/>
              </a:rPr>
              <a:t>submitted</a:t>
            </a:r>
            <a:r>
              <a:rPr lang="cy-GB" sz="1800" dirty="0">
                <a:cs typeface="Arial" panose="020B0604020202020204" pitchFamily="34" charset="0"/>
              </a:rPr>
              <a:t> </a:t>
            </a:r>
            <a:r>
              <a:rPr lang="cy-GB" sz="1800" dirty="0" err="1">
                <a:cs typeface="Arial" panose="020B0604020202020204" pitchFamily="34" charset="0"/>
              </a:rPr>
              <a:t>an</a:t>
            </a:r>
            <a:r>
              <a:rPr lang="cy-GB" sz="1800" dirty="0">
                <a:cs typeface="Arial" panose="020B0604020202020204" pitchFamily="34" charset="0"/>
              </a:rPr>
              <a:t> </a:t>
            </a:r>
            <a:r>
              <a:rPr lang="cy-GB" sz="1800" dirty="0" err="1">
                <a:cs typeface="Arial" panose="020B0604020202020204" pitchFamily="34" charset="0"/>
              </a:rPr>
              <a:t>assignment</a:t>
            </a:r>
            <a:r>
              <a:rPr lang="cy-GB" sz="1800" dirty="0">
                <a:cs typeface="Arial" panose="020B0604020202020204" pitchFamily="34" charset="0"/>
              </a:rPr>
              <a:t>, </a:t>
            </a:r>
            <a:r>
              <a:rPr lang="cy-GB" sz="1800" dirty="0" err="1">
                <a:cs typeface="Arial" panose="020B0604020202020204" pitchFamily="34" charset="0"/>
              </a:rPr>
              <a:t>check</a:t>
            </a:r>
            <a:r>
              <a:rPr lang="cy-GB" sz="1800" dirty="0">
                <a:cs typeface="Arial" panose="020B0604020202020204" pitchFamily="34" charset="0"/>
              </a:rPr>
              <a:t> </a:t>
            </a:r>
            <a:r>
              <a:rPr lang="cy-GB" sz="1800" dirty="0" err="1">
                <a:cs typeface="Arial" panose="020B0604020202020204" pitchFamily="34" charset="0"/>
              </a:rPr>
              <a:t>that</a:t>
            </a:r>
            <a:r>
              <a:rPr lang="cy-GB" sz="1800" dirty="0">
                <a:cs typeface="Arial" panose="020B0604020202020204" pitchFamily="34" charset="0"/>
              </a:rPr>
              <a:t> it is uploaded to the correct submission link.</a:t>
            </a:r>
          </a:p>
          <a:p>
            <a:pPr marR="0" lvl="0" algn="l" defTabSz="914400" rtl="0" eaLnBrk="1" fontAlgn="auto" latinLnBrk="0" hangingPunct="1">
              <a:spcBef>
                <a:spcPts val="600"/>
              </a:spcBef>
              <a:spcAft>
                <a:spcPts val="600"/>
              </a:spcAft>
              <a:buClr>
                <a:srgbClr val="93A299"/>
              </a:buClr>
              <a:buSzPct val="100000"/>
              <a:buFont typeface="+mj-lt"/>
              <a:buAutoNum type="arabicPeriod"/>
              <a:tabLst/>
              <a:defRPr/>
            </a:pPr>
            <a:r>
              <a:rPr lang="cy-GB" sz="1800" dirty="0" err="1">
                <a:cs typeface="Arial" panose="020B0604020202020204" pitchFamily="34" charset="0"/>
              </a:rPr>
              <a:t>Use</a:t>
            </a:r>
            <a:r>
              <a:rPr lang="cy-GB" sz="1800" dirty="0">
                <a:cs typeface="Arial" panose="020B0604020202020204" pitchFamily="34" charset="0"/>
              </a:rPr>
              <a:t> </a:t>
            </a:r>
            <a:r>
              <a:rPr lang="cy-GB" sz="1800" dirty="0" err="1">
                <a:cs typeface="Arial" panose="020B0604020202020204" pitchFamily="34" charset="0"/>
              </a:rPr>
              <a:t>your</a:t>
            </a:r>
            <a:r>
              <a:rPr lang="cy-GB" sz="1800" dirty="0">
                <a:cs typeface="Arial" panose="020B0604020202020204" pitchFamily="34" charset="0"/>
              </a:rPr>
              <a:t> </a:t>
            </a:r>
            <a:r>
              <a:rPr lang="cy-GB" sz="1800" dirty="0" err="1">
                <a:cs typeface="Arial" panose="020B0604020202020204" pitchFamily="34" charset="0"/>
              </a:rPr>
              <a:t>student</a:t>
            </a:r>
            <a:r>
              <a:rPr lang="cy-GB" sz="1800" dirty="0">
                <a:cs typeface="Arial" panose="020B0604020202020204" pitchFamily="34" charset="0"/>
              </a:rPr>
              <a:t> </a:t>
            </a:r>
            <a:r>
              <a:rPr lang="cy-GB" sz="1800" dirty="0" err="1">
                <a:cs typeface="Arial" panose="020B0604020202020204" pitchFamily="34" charset="0"/>
              </a:rPr>
              <a:t>email</a:t>
            </a:r>
            <a:r>
              <a:rPr lang="cy-GB" sz="1800" dirty="0">
                <a:cs typeface="Arial" panose="020B0604020202020204" pitchFamily="34" charset="0"/>
              </a:rPr>
              <a:t>. </a:t>
            </a:r>
            <a:r>
              <a:rPr lang="cy-GB" sz="1800" dirty="0" err="1">
                <a:cs typeface="Arial" panose="020B0604020202020204" pitchFamily="34" charset="0"/>
              </a:rPr>
              <a:t>During</a:t>
            </a:r>
            <a:r>
              <a:rPr lang="cy-GB" sz="1800" dirty="0">
                <a:cs typeface="Arial" panose="020B0604020202020204" pitchFamily="34" charset="0"/>
              </a:rPr>
              <a:t> term time, </a:t>
            </a:r>
            <a:r>
              <a:rPr lang="cy-GB" sz="1800" dirty="0" err="1">
                <a:cs typeface="Arial" panose="020B0604020202020204" pitchFamily="34" charset="0"/>
              </a:rPr>
              <a:t>check</a:t>
            </a:r>
            <a:r>
              <a:rPr lang="cy-GB" sz="1800" dirty="0">
                <a:cs typeface="Arial" panose="020B0604020202020204" pitchFamily="34" charset="0"/>
              </a:rPr>
              <a:t> </a:t>
            </a:r>
            <a:r>
              <a:rPr lang="cy-GB" sz="1800" dirty="0" err="1">
                <a:cs typeface="Arial" panose="020B0604020202020204" pitchFamily="34" charset="0"/>
              </a:rPr>
              <a:t>your</a:t>
            </a:r>
            <a:r>
              <a:rPr lang="cy-GB" sz="1800" dirty="0">
                <a:cs typeface="Arial" panose="020B0604020202020204" pitchFamily="34" charset="0"/>
              </a:rPr>
              <a:t> student email for important updates and always use your student email address to contact the university.</a:t>
            </a: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06FCD-E07A-4818-95B6-37DC88717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787" y="309236"/>
            <a:ext cx="3146357" cy="1895628"/>
          </a:xfrm>
        </p:spPr>
        <p:txBody>
          <a:bodyPr anchor="ctr">
            <a:noAutofit/>
          </a:bodyPr>
          <a:lstStyle/>
          <a:p>
            <a:pPr algn="ctr"/>
            <a:r>
              <a:rPr lang="en-GB" sz="4400" b="0" dirty="0"/>
              <a:t>Trouble</a:t>
            </a:r>
            <a:br>
              <a:rPr lang="en-GB" sz="4400" b="0" dirty="0"/>
            </a:br>
            <a:r>
              <a:rPr lang="en-GB" sz="4400" b="0" dirty="0"/>
              <a:t>Shooting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F6CB1-BE3C-4F36-A6BB-D97DE745D6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65513" y="309236"/>
            <a:ext cx="5496700" cy="3767836"/>
          </a:xfrm>
        </p:spPr>
        <p:txBody>
          <a:bodyPr anchor="ctr"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600" dirty="0"/>
              <a:t>If you: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are unable to find a submission link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have uploaded an incorrect assignment before an assignment deadline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uploaded and a Turnitin icon appears (and you need to delete or change the file format)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experience technical difficulties and cannot upload your work before the deadline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will be submitting late/not at all or not attending a presentation</a:t>
            </a:r>
          </a:p>
        </p:txBody>
      </p:sp>
      <p:pic>
        <p:nvPicPr>
          <p:cNvPr id="14" name="Graphic 13" descr="Bullseye">
            <a:extLst>
              <a:ext uri="{FF2B5EF4-FFF2-40B4-BE49-F238E27FC236}">
                <a16:creationId xmlns:a16="http://schemas.microsoft.com/office/drawing/2014/main" id="{462A1A4A-E681-4C5F-94D8-16367A84A2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30965" y="2169450"/>
            <a:ext cx="2983098" cy="304799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EA45193-3C60-426D-8D14-689CC28D064B}"/>
              </a:ext>
            </a:extLst>
          </p:cNvPr>
          <p:cNvSpPr txBox="1"/>
          <p:nvPr/>
        </p:nvSpPr>
        <p:spPr>
          <a:xfrm>
            <a:off x="3214063" y="4149080"/>
            <a:ext cx="5596197" cy="13080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</a:pPr>
            <a:r>
              <a:rPr lang="en-GB" sz="2600" dirty="0"/>
              <a:t>Contact </a:t>
            </a:r>
            <a:r>
              <a:rPr lang="en-GB" sz="2600" b="1" dirty="0"/>
              <a:t>Birmingham Assessments</a:t>
            </a:r>
          </a:p>
          <a:p>
            <a:pPr algn="ctr">
              <a:spcAft>
                <a:spcPts val="600"/>
              </a:spcAft>
            </a:pPr>
            <a:r>
              <a:rPr lang="en-GB" sz="2400" dirty="0"/>
              <a:t>(</a:t>
            </a:r>
            <a:r>
              <a:rPr lang="en-GB" sz="2400" dirty="0">
                <a:hlinkClick r:id="rId4"/>
              </a:rPr>
              <a:t>birminghamassessments@uwtsd.ac.uk</a:t>
            </a:r>
            <a:r>
              <a:rPr lang="en-GB" sz="2400" dirty="0"/>
              <a:t>)</a:t>
            </a:r>
          </a:p>
          <a:p>
            <a:pPr algn="ctr">
              <a:spcAft>
                <a:spcPts val="600"/>
              </a:spcAft>
            </a:pPr>
            <a:r>
              <a:rPr lang="en-GB" sz="2400" dirty="0"/>
              <a:t>ALWAYS quote the module code</a:t>
            </a:r>
          </a:p>
        </p:txBody>
      </p:sp>
    </p:spTree>
    <p:extLst>
      <p:ext uri="{BB962C8B-B14F-4D97-AF65-F5344CB8AC3E}">
        <p14:creationId xmlns:p14="http://schemas.microsoft.com/office/powerpoint/2010/main" val="23527476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F26FE-BE2E-4D21-89B8-66FC4D1B4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0622"/>
            <a:ext cx="8229600" cy="99412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en-GB" dirty="0"/>
              <a:t>Extenuating Circumstances (EC)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E4FAD-84F0-4AED-AC27-265711B7C6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124744"/>
            <a:ext cx="8784976" cy="1080120"/>
          </a:xfrm>
          <a:solidFill>
            <a:schemeClr val="tx2"/>
          </a:solidFill>
        </p:spPr>
        <p:txBody>
          <a:bodyPr anchor="ctr">
            <a:noAutofit/>
          </a:bodyPr>
          <a:lstStyle/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600" dirty="0">
                <a:solidFill>
                  <a:schemeClr val="bg1"/>
                </a:solidFill>
              </a:rPr>
              <a:t>EC is for students whose performance in an assignment or ability to submit an assignment on time is negatively affected by circumstances beyond their control, e.g., bereavement, hospitalisation, eviction, etc.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F15060-231B-4627-B692-3DDE8B293C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9578" y="2218917"/>
            <a:ext cx="7848872" cy="3105472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  <a:spcAft>
                <a:spcPts val="1200"/>
              </a:spcAft>
            </a:pPr>
            <a:r>
              <a:rPr lang="en-GB" sz="1600" dirty="0">
                <a:cs typeface="Arial" panose="020B0604020202020204" pitchFamily="34" charset="0"/>
              </a:rPr>
              <a:t>It is </a:t>
            </a:r>
            <a:r>
              <a:rPr lang="en-GB" sz="1600" b="1" dirty="0">
                <a:cs typeface="Arial" panose="020B0604020202020204" pitchFamily="34" charset="0"/>
              </a:rPr>
              <a:t>NOT</a:t>
            </a:r>
            <a:r>
              <a:rPr lang="en-GB" sz="1600" dirty="0">
                <a:cs typeface="Arial" panose="020B0604020202020204" pitchFamily="34" charset="0"/>
              </a:rPr>
              <a:t> an Extension</a:t>
            </a:r>
          </a:p>
          <a:p>
            <a:pPr>
              <a:spcBef>
                <a:spcPts val="600"/>
              </a:spcBef>
              <a:spcAft>
                <a:spcPts val="1200"/>
              </a:spcAft>
            </a:pPr>
            <a:r>
              <a:rPr lang="en-GB" sz="1600" dirty="0">
                <a:cs typeface="Arial" panose="020B0604020202020204" pitchFamily="34" charset="0"/>
              </a:rPr>
              <a:t>EC claims are made online through MyTSD under ‘Data Changes &amp; Forms’. You are required to provide independent evidence to support your claim.</a:t>
            </a:r>
          </a:p>
          <a:p>
            <a:pPr>
              <a:spcBef>
                <a:spcPts val="600"/>
              </a:spcBef>
              <a:spcAft>
                <a:spcPts val="1200"/>
              </a:spcAft>
            </a:pPr>
            <a:r>
              <a:rPr lang="en-GB" sz="1600" dirty="0">
                <a:cs typeface="Arial" panose="020B0604020202020204" pitchFamily="34" charset="0"/>
              </a:rPr>
              <a:t>If you submit your assignment late (within 7 days of the deadline), make your EC claim after submission. If the EC claim is approved, the 40% cap will be lifted.</a:t>
            </a:r>
          </a:p>
          <a:p>
            <a:pPr>
              <a:spcBef>
                <a:spcPts val="600"/>
              </a:spcBef>
              <a:spcAft>
                <a:spcPts val="1200"/>
              </a:spcAft>
            </a:pPr>
            <a:r>
              <a:rPr lang="en-GB" sz="1600" dirty="0">
                <a:cs typeface="Arial" panose="020B0604020202020204" pitchFamily="34" charset="0"/>
              </a:rPr>
              <a:t>If you are not submitting an assignment, you can immediately make an EC claim. </a:t>
            </a:r>
          </a:p>
          <a:p>
            <a:pPr>
              <a:spcBef>
                <a:spcPts val="600"/>
              </a:spcBef>
              <a:spcAft>
                <a:spcPts val="1200"/>
              </a:spcAft>
            </a:pPr>
            <a:r>
              <a:rPr lang="en-GB" sz="1600" dirty="0">
                <a:cs typeface="Arial" panose="020B0604020202020204" pitchFamily="34" charset="0"/>
              </a:rPr>
              <a:t>Students who do not submit an assignment will be required to </a:t>
            </a:r>
            <a:r>
              <a:rPr lang="en-GB" sz="1600" b="1" dirty="0">
                <a:cs typeface="Arial" panose="020B0604020202020204" pitchFamily="34" charset="0"/>
              </a:rPr>
              <a:t>resit</a:t>
            </a:r>
            <a:r>
              <a:rPr lang="en-GB" sz="1600" dirty="0">
                <a:cs typeface="Arial" panose="020B0604020202020204" pitchFamily="34" charset="0"/>
              </a:rPr>
              <a:t>. If an EC claim is approved, the resit will not be capped at 40%.</a:t>
            </a:r>
          </a:p>
          <a:p>
            <a:pPr>
              <a:spcBef>
                <a:spcPts val="600"/>
              </a:spcBef>
              <a:spcAft>
                <a:spcPts val="1200"/>
              </a:spcAft>
            </a:pPr>
            <a:r>
              <a:rPr lang="en-GB" sz="1600" dirty="0">
                <a:cs typeface="Arial" panose="020B0604020202020204" pitchFamily="34" charset="0"/>
              </a:rPr>
              <a:t>Claims must be submitted within 21 days of the original submission deadline.</a:t>
            </a:r>
          </a:p>
          <a:p>
            <a:pPr marL="0" lvl="1" algn="ctr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GB" sz="1600" dirty="0">
              <a:cs typeface="Arial" panose="020B0604020202020204" pitchFamily="34" charset="0"/>
            </a:endParaRPr>
          </a:p>
          <a:p>
            <a:pPr marL="0" algn="ctr">
              <a:lnSpc>
                <a:spcPct val="120000"/>
              </a:lnSpc>
              <a:spcBef>
                <a:spcPts val="0"/>
              </a:spcBef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824948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5C10F-B716-4277-BD01-E58049267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Compensatory Measures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DD8303-84AF-4E8E-97EF-EAAA45729D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1551" y="1406538"/>
            <a:ext cx="6264696" cy="3773015"/>
          </a:xfrm>
        </p:spPr>
        <p:txBody>
          <a:bodyPr anchor="ctr">
            <a:noAutofit/>
          </a:bodyPr>
          <a:lstStyle/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r>
              <a:rPr lang="en-GB" sz="1800" dirty="0"/>
              <a:t>Granted by a Disability Advisor to a student who registers an impairment that may impact their learning e.g., dyslexia, health impairment etc.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r>
              <a:rPr lang="en-GB" sz="1800" dirty="0"/>
              <a:t>May include: Differentiated Deadlines (extra time to complete an assignment), comfort breaks, etc.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r>
              <a:rPr lang="en-GB" sz="1800" dirty="0"/>
              <a:t>If you did not declare a diagnosed long-term health condition or disability upon enrolment but feel your assignments may be affected, contact the </a:t>
            </a:r>
            <a:r>
              <a:rPr lang="en-GB" sz="1800"/>
              <a:t>Disability Team for </a:t>
            </a:r>
            <a:r>
              <a:rPr lang="en-GB" sz="1800" dirty="0"/>
              <a:t>advice as soon as possible (disability.birmingham@uwtsd.ac.uk).</a:t>
            </a:r>
          </a:p>
        </p:txBody>
      </p:sp>
      <p:pic>
        <p:nvPicPr>
          <p:cNvPr id="6" name="Content Placeholder 5" descr="Three neatly stacked books">
            <a:extLst>
              <a:ext uri="{FF2B5EF4-FFF2-40B4-BE49-F238E27FC236}">
                <a16:creationId xmlns:a16="http://schemas.microsoft.com/office/drawing/2014/main" id="{83A290B6-B8DD-40D6-AE30-A8125D1AAFE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425" r="12221" b="-2"/>
          <a:stretch/>
        </p:blipFill>
        <p:spPr>
          <a:xfrm>
            <a:off x="6588224" y="1542492"/>
            <a:ext cx="2232248" cy="377301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293551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F2472-4A2B-47FA-849C-85D65361C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Results &amp; Feedback</a:t>
            </a:r>
          </a:p>
        </p:txBody>
      </p:sp>
      <p:pic>
        <p:nvPicPr>
          <p:cNvPr id="5" name="Content Placeholder 7" descr="Graduates tossing caps into the air">
            <a:extLst>
              <a:ext uri="{FF2B5EF4-FFF2-40B4-BE49-F238E27FC236}">
                <a16:creationId xmlns:a16="http://schemas.microsoft.com/office/drawing/2014/main" id="{5BF8AD6D-7AFB-45FF-936C-DC669769387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76" r="26102" b="-2"/>
          <a:stretch/>
        </p:blipFill>
        <p:spPr>
          <a:xfrm>
            <a:off x="323528" y="1600201"/>
            <a:ext cx="3240360" cy="3989040"/>
          </a:xfrm>
          <a:noFill/>
        </p:spPr>
      </p:pic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A35C6A21-69D8-4E8C-B107-531816E7A6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35896" y="1434480"/>
            <a:ext cx="5328592" cy="3989040"/>
          </a:xfrm>
        </p:spPr>
        <p:txBody>
          <a:bodyPr anchor="ctr">
            <a:noAutofit/>
          </a:bodyPr>
          <a:lstStyle/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900" dirty="0"/>
              <a:t>Assignment feedback can be located on Moodle under the respective ‘final submission link’.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900" dirty="0"/>
              <a:t>Results are released after the Exam Board and can be located on MyTSD under ‘Results &amp; Progression’.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900" dirty="0"/>
              <a:t>Guidance notes on how to locate your feedback and how to review your results on </a:t>
            </a:r>
            <a:r>
              <a:rPr lang="en-GB" sz="1900" dirty="0" err="1"/>
              <a:t>MyTSD</a:t>
            </a:r>
            <a:r>
              <a:rPr lang="en-GB" sz="1900" dirty="0"/>
              <a:t> can be found on the Birmingham Student Services Moodle page.</a:t>
            </a:r>
          </a:p>
        </p:txBody>
      </p:sp>
    </p:spTree>
    <p:extLst>
      <p:ext uri="{BB962C8B-B14F-4D97-AF65-F5344CB8AC3E}">
        <p14:creationId xmlns:p14="http://schemas.microsoft.com/office/powerpoint/2010/main" val="42475011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1F012-3516-44F4-AFF1-A3AB15A585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Credit Retrieval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6449F-FB2F-40DF-AAB1-A7DA3A44C5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845023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000" dirty="0"/>
              <a:t>Students failing a module (scoring less than 40% overall) will have an opportunity to reach the pass mark by completing a </a:t>
            </a:r>
            <a:r>
              <a:rPr lang="en-GB" sz="2000" b="1" dirty="0"/>
              <a:t>retake</a:t>
            </a:r>
            <a:r>
              <a:rPr lang="en-GB" sz="2000" dirty="0"/>
              <a:t>. You will complete either a </a:t>
            </a:r>
            <a:r>
              <a:rPr lang="en-GB" sz="2000" b="1" dirty="0"/>
              <a:t>rework</a:t>
            </a:r>
            <a:r>
              <a:rPr lang="en-GB" sz="2000" dirty="0"/>
              <a:t> or a </a:t>
            </a:r>
            <a:r>
              <a:rPr lang="en-GB" sz="2000" b="1" dirty="0"/>
              <a:t>resit</a:t>
            </a:r>
            <a:r>
              <a:rPr lang="en-GB" sz="2000" dirty="0"/>
              <a:t>, depending on whether or not you submitted an assignment for that module.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/>
              <a:t>A </a:t>
            </a:r>
            <a:r>
              <a:rPr lang="en-GB" sz="2000" b="1" dirty="0"/>
              <a:t>resit</a:t>
            </a:r>
            <a:r>
              <a:rPr lang="en-GB" sz="2000" dirty="0"/>
              <a:t> means completing an assignment to a new assignment brief.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dirty="0"/>
              <a:t>A </a:t>
            </a:r>
            <a:r>
              <a:rPr lang="en-GB" sz="2000" b="1" dirty="0"/>
              <a:t>rework</a:t>
            </a:r>
            <a:r>
              <a:rPr lang="en-GB" sz="2000" dirty="0"/>
              <a:t> means making improvements to your assignment following the original brief and taking note of feedback.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000" dirty="0"/>
              <a:t>The Assessments team will contact you via your </a:t>
            </a:r>
            <a:r>
              <a:rPr lang="en-GB" sz="2000" b="1" dirty="0"/>
              <a:t>student email</a:t>
            </a:r>
            <a:r>
              <a:rPr lang="en-GB" sz="2000" dirty="0"/>
              <a:t> with retake instructions.</a:t>
            </a:r>
          </a:p>
        </p:txBody>
      </p:sp>
    </p:spTree>
    <p:extLst>
      <p:ext uri="{BB962C8B-B14F-4D97-AF65-F5344CB8AC3E}">
        <p14:creationId xmlns:p14="http://schemas.microsoft.com/office/powerpoint/2010/main" val="30710919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F879B-D8A6-4370-9B5E-F849E2A12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Questions &amp; Help Desk</a:t>
            </a:r>
          </a:p>
        </p:txBody>
      </p:sp>
      <p:pic>
        <p:nvPicPr>
          <p:cNvPr id="5" name="Content Placeholder 5" descr="Close-up of question mark on a hardwood floor against a wall">
            <a:extLst>
              <a:ext uri="{FF2B5EF4-FFF2-40B4-BE49-F238E27FC236}">
                <a16:creationId xmlns:a16="http://schemas.microsoft.com/office/drawing/2014/main" id="{55DEA3DB-4ECB-4844-B255-86C4EEDE5F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57"/>
          <a:stretch/>
        </p:blipFill>
        <p:spPr>
          <a:xfrm>
            <a:off x="457200" y="1600201"/>
            <a:ext cx="8229600" cy="3917032"/>
          </a:xfrm>
          <a:custGeom>
            <a:avLst/>
            <a:gdLst/>
            <a:ahLst/>
            <a:cxnLst/>
            <a:rect l="l" t="t" r="r" b="b"/>
            <a:pathLst>
              <a:path w="6095524" h="4707593">
                <a:moveTo>
                  <a:pt x="0" y="0"/>
                </a:moveTo>
                <a:lnTo>
                  <a:pt x="6095524" y="0"/>
                </a:lnTo>
                <a:lnTo>
                  <a:pt x="6095524" y="3296937"/>
                </a:lnTo>
                <a:lnTo>
                  <a:pt x="6095524" y="3518571"/>
                </a:lnTo>
                <a:lnTo>
                  <a:pt x="6061052" y="3534000"/>
                </a:lnTo>
                <a:cubicBezTo>
                  <a:pt x="6054332" y="3536785"/>
                  <a:pt x="6046938" y="3538321"/>
                  <a:pt x="6040890" y="3542065"/>
                </a:cubicBezTo>
                <a:cubicBezTo>
                  <a:pt x="6013044" y="3559156"/>
                  <a:pt x="5986064" y="3577591"/>
                  <a:pt x="5957836" y="3594010"/>
                </a:cubicBezTo>
                <a:cubicBezTo>
                  <a:pt x="5928744" y="3611004"/>
                  <a:pt x="5902724" y="3631071"/>
                  <a:pt x="5882656" y="3658244"/>
                </a:cubicBezTo>
                <a:cubicBezTo>
                  <a:pt x="5864029" y="3683496"/>
                  <a:pt x="5845978" y="3709131"/>
                  <a:pt x="5827448" y="3734479"/>
                </a:cubicBezTo>
                <a:cubicBezTo>
                  <a:pt x="5822743" y="3740912"/>
                  <a:pt x="5818422" y="3748498"/>
                  <a:pt x="5811989" y="3752627"/>
                </a:cubicBezTo>
                <a:cubicBezTo>
                  <a:pt x="5798643" y="3761268"/>
                  <a:pt x="5784048" y="3768277"/>
                  <a:pt x="5769742" y="3775382"/>
                </a:cubicBezTo>
                <a:cubicBezTo>
                  <a:pt x="5757452" y="3781431"/>
                  <a:pt x="5744394" y="3785943"/>
                  <a:pt x="5732393" y="3792472"/>
                </a:cubicBezTo>
                <a:cubicBezTo>
                  <a:pt x="5722792" y="3797658"/>
                  <a:pt x="5714246" y="3804859"/>
                  <a:pt x="5705316" y="3811388"/>
                </a:cubicBezTo>
                <a:cubicBezTo>
                  <a:pt x="5697539" y="3817052"/>
                  <a:pt x="5688994" y="3821949"/>
                  <a:pt x="5682465" y="3828767"/>
                </a:cubicBezTo>
                <a:cubicBezTo>
                  <a:pt x="5666526" y="3845281"/>
                  <a:pt x="5650491" y="3861508"/>
                  <a:pt x="5630712" y="3873702"/>
                </a:cubicBezTo>
                <a:cubicBezTo>
                  <a:pt x="5611221" y="3885799"/>
                  <a:pt x="5592786" y="3899338"/>
                  <a:pt x="5573392" y="3911628"/>
                </a:cubicBezTo>
                <a:cubicBezTo>
                  <a:pt x="5554380" y="3923630"/>
                  <a:pt x="5537194" y="3936783"/>
                  <a:pt x="5527304" y="3958099"/>
                </a:cubicBezTo>
                <a:cubicBezTo>
                  <a:pt x="5522888" y="3967508"/>
                  <a:pt x="5516646" y="3977782"/>
                  <a:pt x="5508293" y="3983255"/>
                </a:cubicBezTo>
                <a:cubicBezTo>
                  <a:pt x="5496387" y="3991032"/>
                  <a:pt x="5481313" y="3993817"/>
                  <a:pt x="5468350" y="4000442"/>
                </a:cubicBezTo>
                <a:cubicBezTo>
                  <a:pt x="5453084" y="4008219"/>
                  <a:pt x="5435418" y="4014940"/>
                  <a:pt x="5425048" y="4027326"/>
                </a:cubicBezTo>
                <a:cubicBezTo>
                  <a:pt x="5415830" y="4038368"/>
                  <a:pt x="5406517" y="4047009"/>
                  <a:pt x="5394322" y="4054018"/>
                </a:cubicBezTo>
                <a:cubicBezTo>
                  <a:pt x="5385778" y="4058915"/>
                  <a:pt x="5379441" y="4067844"/>
                  <a:pt x="5370608" y="4071877"/>
                </a:cubicBezTo>
                <a:cubicBezTo>
                  <a:pt x="5358990" y="4077254"/>
                  <a:pt x="5347276" y="4081479"/>
                  <a:pt x="5337098" y="4089832"/>
                </a:cubicBezTo>
                <a:cubicBezTo>
                  <a:pt x="5326536" y="4098473"/>
                  <a:pt x="5314535" y="4105290"/>
                  <a:pt x="5303493" y="4113356"/>
                </a:cubicBezTo>
                <a:cubicBezTo>
                  <a:pt x="5297636" y="4117676"/>
                  <a:pt x="5292835" y="4123341"/>
                  <a:pt x="5287171" y="4127854"/>
                </a:cubicBezTo>
                <a:cubicBezTo>
                  <a:pt x="5276801" y="4136111"/>
                  <a:pt x="5266239" y="4144176"/>
                  <a:pt x="5255581" y="4151953"/>
                </a:cubicBezTo>
                <a:cubicBezTo>
                  <a:pt x="5244924" y="4159731"/>
                  <a:pt x="5234746" y="4168756"/>
                  <a:pt x="5223032" y="4174421"/>
                </a:cubicBezTo>
                <a:cubicBezTo>
                  <a:pt x="5203062" y="4184023"/>
                  <a:pt x="5181266" y="4189784"/>
                  <a:pt x="5161870" y="4200153"/>
                </a:cubicBezTo>
                <a:cubicBezTo>
                  <a:pt x="5142188" y="4210714"/>
                  <a:pt x="5123656" y="4223965"/>
                  <a:pt x="5106182" y="4237983"/>
                </a:cubicBezTo>
                <a:cubicBezTo>
                  <a:pt x="5092356" y="4249025"/>
                  <a:pt x="5079394" y="4259971"/>
                  <a:pt x="5062014" y="4265635"/>
                </a:cubicBezTo>
                <a:cubicBezTo>
                  <a:pt x="5052317" y="4268804"/>
                  <a:pt x="5042140" y="4275717"/>
                  <a:pt x="5036282" y="4283783"/>
                </a:cubicBezTo>
                <a:cubicBezTo>
                  <a:pt x="5023608" y="4301353"/>
                  <a:pt x="5007382" y="4313739"/>
                  <a:pt x="4989043" y="4324301"/>
                </a:cubicBezTo>
                <a:cubicBezTo>
                  <a:pt x="4964559" y="4338511"/>
                  <a:pt x="4940363" y="4353009"/>
                  <a:pt x="4915783" y="4366931"/>
                </a:cubicBezTo>
                <a:cubicBezTo>
                  <a:pt x="4901286" y="4375189"/>
                  <a:pt x="4886884" y="4383926"/>
                  <a:pt x="4871520" y="4389975"/>
                </a:cubicBezTo>
                <a:cubicBezTo>
                  <a:pt x="4840124" y="4402457"/>
                  <a:pt x="4807959" y="4413114"/>
                  <a:pt x="4776274" y="4424733"/>
                </a:cubicBezTo>
                <a:cubicBezTo>
                  <a:pt x="4765904" y="4428477"/>
                  <a:pt x="4756110" y="4433854"/>
                  <a:pt x="4745548" y="4437119"/>
                </a:cubicBezTo>
                <a:cubicBezTo>
                  <a:pt x="4734122" y="4440671"/>
                  <a:pt x="4721834" y="4441727"/>
                  <a:pt x="4710408" y="4445280"/>
                </a:cubicBezTo>
                <a:cubicBezTo>
                  <a:pt x="4691396" y="4451136"/>
                  <a:pt x="4672961" y="4458626"/>
                  <a:pt x="4653950" y="4464579"/>
                </a:cubicBezTo>
                <a:cubicBezTo>
                  <a:pt x="4617272" y="4476005"/>
                  <a:pt x="4580498" y="4486951"/>
                  <a:pt x="4543725" y="4497800"/>
                </a:cubicBezTo>
                <a:cubicBezTo>
                  <a:pt x="4535852" y="4500105"/>
                  <a:pt x="4527306" y="4500393"/>
                  <a:pt x="4519530" y="4502889"/>
                </a:cubicBezTo>
                <a:cubicBezTo>
                  <a:pt x="4498886" y="4509610"/>
                  <a:pt x="4478338" y="4516907"/>
                  <a:pt x="4457887" y="4524300"/>
                </a:cubicBezTo>
                <a:cubicBezTo>
                  <a:pt x="4445502" y="4528813"/>
                  <a:pt x="4433403" y="4534382"/>
                  <a:pt x="4420922" y="4538702"/>
                </a:cubicBezTo>
                <a:cubicBezTo>
                  <a:pt x="4410936" y="4542159"/>
                  <a:pt x="4400662" y="4544847"/>
                  <a:pt x="4390292" y="4546960"/>
                </a:cubicBezTo>
                <a:cubicBezTo>
                  <a:pt x="4381363" y="4548785"/>
                  <a:pt x="4372050" y="4548592"/>
                  <a:pt x="4363216" y="4550801"/>
                </a:cubicBezTo>
                <a:cubicBezTo>
                  <a:pt x="4339308" y="4556753"/>
                  <a:pt x="4315689" y="4563475"/>
                  <a:pt x="4291973" y="4569811"/>
                </a:cubicBezTo>
                <a:cubicBezTo>
                  <a:pt x="4282468" y="4572308"/>
                  <a:pt x="4272770" y="4574133"/>
                  <a:pt x="4263552" y="4577301"/>
                </a:cubicBezTo>
                <a:cubicBezTo>
                  <a:pt x="4238876" y="4585654"/>
                  <a:pt x="4214585" y="4595159"/>
                  <a:pt x="4189813" y="4603033"/>
                </a:cubicBezTo>
                <a:cubicBezTo>
                  <a:pt x="4169266" y="4609562"/>
                  <a:pt x="4148142" y="4614266"/>
                  <a:pt x="4127306" y="4620027"/>
                </a:cubicBezTo>
                <a:cubicBezTo>
                  <a:pt x="4118473" y="4622524"/>
                  <a:pt x="4110024" y="4626077"/>
                  <a:pt x="4101192" y="4628188"/>
                </a:cubicBezTo>
                <a:cubicBezTo>
                  <a:pt x="4081412" y="4632990"/>
                  <a:pt x="4061345" y="4637022"/>
                  <a:pt x="4041470" y="4641823"/>
                </a:cubicBezTo>
                <a:cubicBezTo>
                  <a:pt x="4030139" y="4644607"/>
                  <a:pt x="4019194" y="4649600"/>
                  <a:pt x="4007672" y="4651425"/>
                </a:cubicBezTo>
                <a:cubicBezTo>
                  <a:pt x="3980308" y="4655745"/>
                  <a:pt x="3952752" y="4658817"/>
                  <a:pt x="3925195" y="4662274"/>
                </a:cubicBezTo>
                <a:cubicBezTo>
                  <a:pt x="3896776" y="4665826"/>
                  <a:pt x="3868451" y="4669571"/>
                  <a:pt x="3840029" y="4672739"/>
                </a:cubicBezTo>
                <a:cubicBezTo>
                  <a:pt x="3824475" y="4674372"/>
                  <a:pt x="3808824" y="4674660"/>
                  <a:pt x="3793270" y="4676196"/>
                </a:cubicBezTo>
                <a:cubicBezTo>
                  <a:pt x="3779636" y="4677541"/>
                  <a:pt x="3766098" y="4680037"/>
                  <a:pt x="3752464" y="4681670"/>
                </a:cubicBezTo>
                <a:cubicBezTo>
                  <a:pt x="3740654" y="4683013"/>
                  <a:pt x="3728748" y="4683781"/>
                  <a:pt x="3716938" y="4685126"/>
                </a:cubicBezTo>
                <a:cubicBezTo>
                  <a:pt x="3698024" y="4687334"/>
                  <a:pt x="3679204" y="4689831"/>
                  <a:pt x="3660386" y="4692135"/>
                </a:cubicBezTo>
                <a:cubicBezTo>
                  <a:pt x="3652513" y="4692999"/>
                  <a:pt x="3644255" y="4695399"/>
                  <a:pt x="3636862" y="4693960"/>
                </a:cubicBezTo>
                <a:cubicBezTo>
                  <a:pt x="3618235" y="4690310"/>
                  <a:pt x="3599896" y="4691367"/>
                  <a:pt x="3581365" y="4693863"/>
                </a:cubicBezTo>
                <a:cubicBezTo>
                  <a:pt x="3575028" y="4694728"/>
                  <a:pt x="3568211" y="4694535"/>
                  <a:pt x="3562066" y="4692903"/>
                </a:cubicBezTo>
                <a:cubicBezTo>
                  <a:pt x="3549488" y="4689638"/>
                  <a:pt x="3537294" y="4685029"/>
                  <a:pt x="3524908" y="4680997"/>
                </a:cubicBezTo>
                <a:cubicBezTo>
                  <a:pt x="3523563" y="4680517"/>
                  <a:pt x="3521931" y="4680421"/>
                  <a:pt x="3520492" y="4680133"/>
                </a:cubicBezTo>
                <a:cubicBezTo>
                  <a:pt x="3512330" y="4678500"/>
                  <a:pt x="3504266" y="4676868"/>
                  <a:pt x="3496103" y="4675428"/>
                </a:cubicBezTo>
                <a:cubicBezTo>
                  <a:pt x="3491687" y="4674660"/>
                  <a:pt x="3487174" y="4674564"/>
                  <a:pt x="3482757" y="4673892"/>
                </a:cubicBezTo>
                <a:cubicBezTo>
                  <a:pt x="3465667" y="4671203"/>
                  <a:pt x="3446848" y="4675716"/>
                  <a:pt x="3432061" y="4664099"/>
                </a:cubicBezTo>
                <a:cubicBezTo>
                  <a:pt x="3422460" y="4656609"/>
                  <a:pt x="3413146" y="4658338"/>
                  <a:pt x="3402873" y="4659490"/>
                </a:cubicBezTo>
                <a:cubicBezTo>
                  <a:pt x="3395096" y="4660354"/>
                  <a:pt x="3387126" y="4660065"/>
                  <a:pt x="3379253" y="4660162"/>
                </a:cubicBezTo>
                <a:cubicBezTo>
                  <a:pt x="3365427" y="4660449"/>
                  <a:pt x="3351601" y="4660546"/>
                  <a:pt x="3337774" y="4661026"/>
                </a:cubicBezTo>
                <a:cubicBezTo>
                  <a:pt x="3333357" y="4661218"/>
                  <a:pt x="3328846" y="4663619"/>
                  <a:pt x="3324524" y="4663235"/>
                </a:cubicBezTo>
                <a:cubicBezTo>
                  <a:pt x="3304553" y="4661410"/>
                  <a:pt x="3284582" y="4658529"/>
                  <a:pt x="3264610" y="4656897"/>
                </a:cubicBezTo>
                <a:cubicBezTo>
                  <a:pt x="3253281" y="4655938"/>
                  <a:pt x="3241663" y="4657761"/>
                  <a:pt x="3230429" y="4656417"/>
                </a:cubicBezTo>
                <a:cubicBezTo>
                  <a:pt x="3217468" y="4654881"/>
                  <a:pt x="3204794" y="4650945"/>
                  <a:pt x="3191927" y="4648544"/>
                </a:cubicBezTo>
                <a:cubicBezTo>
                  <a:pt x="3188375" y="4647872"/>
                  <a:pt x="3184438" y="4648736"/>
                  <a:pt x="3180694" y="4648928"/>
                </a:cubicBezTo>
                <a:cubicBezTo>
                  <a:pt x="3176469" y="4649120"/>
                  <a:pt x="3172340" y="4649504"/>
                  <a:pt x="3168116" y="4649600"/>
                </a:cubicBezTo>
                <a:cubicBezTo>
                  <a:pt x="3155249" y="4649793"/>
                  <a:pt x="3142384" y="4649504"/>
                  <a:pt x="3129517" y="4650177"/>
                </a:cubicBezTo>
                <a:cubicBezTo>
                  <a:pt x="3121644" y="4650561"/>
                  <a:pt x="3113388" y="4654497"/>
                  <a:pt x="3106089" y="4653057"/>
                </a:cubicBezTo>
                <a:cubicBezTo>
                  <a:pt x="3091208" y="4650272"/>
                  <a:pt x="3076325" y="4656513"/>
                  <a:pt x="3061444" y="4651329"/>
                </a:cubicBezTo>
                <a:cubicBezTo>
                  <a:pt x="3056834" y="4649793"/>
                  <a:pt x="3050497" y="4653633"/>
                  <a:pt x="3044928" y="4653825"/>
                </a:cubicBezTo>
                <a:cubicBezTo>
                  <a:pt x="3031006" y="4654305"/>
                  <a:pt x="3017084" y="4654209"/>
                  <a:pt x="3003162" y="4654113"/>
                </a:cubicBezTo>
                <a:cubicBezTo>
                  <a:pt x="2990680" y="4654017"/>
                  <a:pt x="2977717" y="4655361"/>
                  <a:pt x="2965716" y="4652673"/>
                </a:cubicBezTo>
                <a:cubicBezTo>
                  <a:pt x="2953137" y="4649793"/>
                  <a:pt x="2941808" y="4650177"/>
                  <a:pt x="2929614" y="4653441"/>
                </a:cubicBezTo>
                <a:cubicBezTo>
                  <a:pt x="2921260" y="4655649"/>
                  <a:pt x="2912427" y="4655938"/>
                  <a:pt x="2903786" y="4656609"/>
                </a:cubicBezTo>
                <a:cubicBezTo>
                  <a:pt x="2894473" y="4657377"/>
                  <a:pt x="2884199" y="4655361"/>
                  <a:pt x="2875750" y="4658529"/>
                </a:cubicBezTo>
                <a:cubicBezTo>
                  <a:pt x="2850593" y="4667939"/>
                  <a:pt x="2824765" y="4669955"/>
                  <a:pt x="2798458" y="4669955"/>
                </a:cubicBezTo>
                <a:cubicBezTo>
                  <a:pt x="2793656" y="4669955"/>
                  <a:pt x="2788759" y="4668612"/>
                  <a:pt x="2784152" y="4667171"/>
                </a:cubicBezTo>
                <a:cubicBezTo>
                  <a:pt x="2757266" y="4658529"/>
                  <a:pt x="2730286" y="4659297"/>
                  <a:pt x="2702922" y="4664578"/>
                </a:cubicBezTo>
                <a:cubicBezTo>
                  <a:pt x="2697257" y="4665731"/>
                  <a:pt x="2690921" y="4665923"/>
                  <a:pt x="2685256" y="4664771"/>
                </a:cubicBezTo>
                <a:cubicBezTo>
                  <a:pt x="2669317" y="4661410"/>
                  <a:pt x="2653858" y="4655841"/>
                  <a:pt x="2637824" y="4653441"/>
                </a:cubicBezTo>
                <a:cubicBezTo>
                  <a:pt x="2611324" y="4649504"/>
                  <a:pt x="2588377" y="4662754"/>
                  <a:pt x="2564661" y="4671396"/>
                </a:cubicBezTo>
                <a:cubicBezTo>
                  <a:pt x="2542097" y="4679557"/>
                  <a:pt x="2522894" y="4697992"/>
                  <a:pt x="2496201" y="4693863"/>
                </a:cubicBezTo>
                <a:cubicBezTo>
                  <a:pt x="2493514" y="4693479"/>
                  <a:pt x="2490537" y="4696071"/>
                  <a:pt x="2487560" y="4696744"/>
                </a:cubicBezTo>
                <a:cubicBezTo>
                  <a:pt x="2479399" y="4698568"/>
                  <a:pt x="2471238" y="4700776"/>
                  <a:pt x="2462980" y="4701641"/>
                </a:cubicBezTo>
                <a:cubicBezTo>
                  <a:pt x="2452899" y="4702793"/>
                  <a:pt x="2442625" y="4702409"/>
                  <a:pt x="2432544" y="4703369"/>
                </a:cubicBezTo>
                <a:cubicBezTo>
                  <a:pt x="2419581" y="4704521"/>
                  <a:pt x="2406812" y="4707593"/>
                  <a:pt x="2393945" y="4707593"/>
                </a:cubicBezTo>
                <a:cubicBezTo>
                  <a:pt x="2383575" y="4707593"/>
                  <a:pt x="2373302" y="4704041"/>
                  <a:pt x="2363029" y="4702312"/>
                </a:cubicBezTo>
                <a:cubicBezTo>
                  <a:pt x="2348530" y="4699912"/>
                  <a:pt x="2332591" y="4700584"/>
                  <a:pt x="2319821" y="4694439"/>
                </a:cubicBezTo>
                <a:cubicBezTo>
                  <a:pt x="2306188" y="4687910"/>
                  <a:pt x="2293225" y="4684934"/>
                  <a:pt x="2279111" y="4686950"/>
                </a:cubicBezTo>
                <a:cubicBezTo>
                  <a:pt x="2274406" y="4687622"/>
                  <a:pt x="2268357" y="4691655"/>
                  <a:pt x="2266245" y="4695783"/>
                </a:cubicBezTo>
                <a:cubicBezTo>
                  <a:pt x="2261540" y="4705001"/>
                  <a:pt x="2255108" y="4706634"/>
                  <a:pt x="2246370" y="4703464"/>
                </a:cubicBezTo>
                <a:cubicBezTo>
                  <a:pt x="2238785" y="4700776"/>
                  <a:pt x="2229471" y="4699432"/>
                  <a:pt x="2224287" y="4694247"/>
                </a:cubicBezTo>
                <a:cubicBezTo>
                  <a:pt x="2209596" y="4679557"/>
                  <a:pt x="2190873" y="4679077"/>
                  <a:pt x="2172630" y="4675141"/>
                </a:cubicBezTo>
                <a:cubicBezTo>
                  <a:pt x="2161494" y="4672739"/>
                  <a:pt x="2151123" y="4672644"/>
                  <a:pt x="2139985" y="4674276"/>
                </a:cubicBezTo>
                <a:cubicBezTo>
                  <a:pt x="2115790" y="4677925"/>
                  <a:pt x="2092266" y="4672739"/>
                  <a:pt x="2069030" y="4666115"/>
                </a:cubicBezTo>
                <a:cubicBezTo>
                  <a:pt x="2053667" y="4661698"/>
                  <a:pt x="2037921" y="4659010"/>
                  <a:pt x="2022655" y="4654497"/>
                </a:cubicBezTo>
                <a:cubicBezTo>
                  <a:pt x="2011229" y="4651041"/>
                  <a:pt x="1999804" y="4646912"/>
                  <a:pt x="1989339" y="4641343"/>
                </a:cubicBezTo>
                <a:cubicBezTo>
                  <a:pt x="1974167" y="4633181"/>
                  <a:pt x="1960918" y="4620891"/>
                  <a:pt x="1941618" y="4624156"/>
                </a:cubicBezTo>
                <a:cubicBezTo>
                  <a:pt x="1924623" y="4627036"/>
                  <a:pt x="1909262" y="4620988"/>
                  <a:pt x="1893707" y="4615227"/>
                </a:cubicBezTo>
                <a:cubicBezTo>
                  <a:pt x="1882281" y="4611002"/>
                  <a:pt x="1870857" y="4606681"/>
                  <a:pt x="1859045" y="4603993"/>
                </a:cubicBezTo>
                <a:cubicBezTo>
                  <a:pt x="1845027" y="4600824"/>
                  <a:pt x="1829184" y="4602169"/>
                  <a:pt x="1816702" y="4596311"/>
                </a:cubicBezTo>
                <a:cubicBezTo>
                  <a:pt x="1803644" y="4590166"/>
                  <a:pt x="1792795" y="4594295"/>
                  <a:pt x="1781177" y="4596024"/>
                </a:cubicBezTo>
                <a:cubicBezTo>
                  <a:pt x="1762646" y="4598712"/>
                  <a:pt x="1744210" y="4603705"/>
                  <a:pt x="1725488" y="4597368"/>
                </a:cubicBezTo>
                <a:cubicBezTo>
                  <a:pt x="1702733" y="4589687"/>
                  <a:pt x="1680169" y="4581430"/>
                  <a:pt x="1657318" y="4574133"/>
                </a:cubicBezTo>
                <a:cubicBezTo>
                  <a:pt x="1648483" y="4571347"/>
                  <a:pt x="1638980" y="4570195"/>
                  <a:pt x="1629761" y="4568947"/>
                </a:cubicBezTo>
                <a:cubicBezTo>
                  <a:pt x="1621025" y="4567891"/>
                  <a:pt x="1610559" y="4570579"/>
                  <a:pt x="1603837" y="4566547"/>
                </a:cubicBezTo>
                <a:cubicBezTo>
                  <a:pt x="1586554" y="4556178"/>
                  <a:pt x="1568792" y="4551089"/>
                  <a:pt x="1548820" y="4551089"/>
                </a:cubicBezTo>
                <a:cubicBezTo>
                  <a:pt x="1541330" y="4551089"/>
                  <a:pt x="1534033" y="4546768"/>
                  <a:pt x="1526449" y="4545999"/>
                </a:cubicBezTo>
                <a:cubicBezTo>
                  <a:pt x="1516078" y="4545040"/>
                  <a:pt x="1504172" y="4542447"/>
                  <a:pt x="1495147" y="4546096"/>
                </a:cubicBezTo>
                <a:cubicBezTo>
                  <a:pt x="1473928" y="4554737"/>
                  <a:pt x="1456742" y="4547536"/>
                  <a:pt x="1438211" y="4538991"/>
                </a:cubicBezTo>
                <a:cubicBezTo>
                  <a:pt x="1419967" y="4530541"/>
                  <a:pt x="1400764" y="4523821"/>
                  <a:pt x="1381370" y="4518251"/>
                </a:cubicBezTo>
                <a:cubicBezTo>
                  <a:pt x="1374073" y="4516235"/>
                  <a:pt x="1365336" y="4519596"/>
                  <a:pt x="1357270" y="4520267"/>
                </a:cubicBezTo>
                <a:cubicBezTo>
                  <a:pt x="1354389" y="4520460"/>
                  <a:pt x="1351220" y="4520748"/>
                  <a:pt x="1348629" y="4519788"/>
                </a:cubicBezTo>
                <a:cubicBezTo>
                  <a:pt x="1323569" y="4510570"/>
                  <a:pt x="1298124" y="4503561"/>
                  <a:pt x="1270953" y="4508361"/>
                </a:cubicBezTo>
                <a:cubicBezTo>
                  <a:pt x="1268457" y="4508842"/>
                  <a:pt x="1265672" y="4507786"/>
                  <a:pt x="1263175" y="4507114"/>
                </a:cubicBezTo>
                <a:cubicBezTo>
                  <a:pt x="1250981" y="4503657"/>
                  <a:pt x="1239075" y="4498184"/>
                  <a:pt x="1226690" y="4496936"/>
                </a:cubicBezTo>
                <a:cubicBezTo>
                  <a:pt x="1196157" y="4493864"/>
                  <a:pt x="1165433" y="4492615"/>
                  <a:pt x="1134706" y="4490599"/>
                </a:cubicBezTo>
                <a:cubicBezTo>
                  <a:pt x="1132786" y="4490503"/>
                  <a:pt x="1130770" y="4490503"/>
                  <a:pt x="1129042" y="4489831"/>
                </a:cubicBezTo>
                <a:cubicBezTo>
                  <a:pt x="1117712" y="4485702"/>
                  <a:pt x="1107823" y="4487047"/>
                  <a:pt x="1098220" y="4494919"/>
                </a:cubicBezTo>
                <a:cubicBezTo>
                  <a:pt x="1093996" y="4498376"/>
                  <a:pt x="1088235" y="4500200"/>
                  <a:pt x="1082955" y="4502121"/>
                </a:cubicBezTo>
                <a:cubicBezTo>
                  <a:pt x="1075177" y="4505002"/>
                  <a:pt x="1067208" y="4507786"/>
                  <a:pt x="1059143" y="4509610"/>
                </a:cubicBezTo>
                <a:cubicBezTo>
                  <a:pt x="1051173" y="4511338"/>
                  <a:pt x="1042628" y="4513738"/>
                  <a:pt x="1034947" y="4512395"/>
                </a:cubicBezTo>
                <a:cubicBezTo>
                  <a:pt x="1021121" y="4509994"/>
                  <a:pt x="1007966" y="4504618"/>
                  <a:pt x="994332" y="4501064"/>
                </a:cubicBezTo>
                <a:cubicBezTo>
                  <a:pt x="989628" y="4499816"/>
                  <a:pt x="984442" y="4500009"/>
                  <a:pt x="979546" y="4499912"/>
                </a:cubicBezTo>
                <a:cubicBezTo>
                  <a:pt x="968312" y="4499625"/>
                  <a:pt x="956790" y="4502409"/>
                  <a:pt x="946613" y="4494440"/>
                </a:cubicBezTo>
                <a:cubicBezTo>
                  <a:pt x="937204" y="4486951"/>
                  <a:pt x="927697" y="4489158"/>
                  <a:pt x="917808" y="4494824"/>
                </a:cubicBezTo>
                <a:cubicBezTo>
                  <a:pt x="910703" y="4498857"/>
                  <a:pt x="902639" y="4502025"/>
                  <a:pt x="894669" y="4503561"/>
                </a:cubicBezTo>
                <a:cubicBezTo>
                  <a:pt x="883723" y="4505673"/>
                  <a:pt x="872873" y="4506538"/>
                  <a:pt x="861063" y="4505289"/>
                </a:cubicBezTo>
                <a:cubicBezTo>
                  <a:pt x="852710" y="4504425"/>
                  <a:pt x="845892" y="4504041"/>
                  <a:pt x="839363" y="4498952"/>
                </a:cubicBezTo>
                <a:cubicBezTo>
                  <a:pt x="838308" y="4498184"/>
                  <a:pt x="836388" y="4497992"/>
                  <a:pt x="834947" y="4498089"/>
                </a:cubicBezTo>
                <a:cubicBezTo>
                  <a:pt x="816032" y="4499721"/>
                  <a:pt x="797309" y="4498857"/>
                  <a:pt x="778202" y="4497704"/>
                </a:cubicBezTo>
                <a:cubicBezTo>
                  <a:pt x="753911" y="4496168"/>
                  <a:pt x="728370" y="4500680"/>
                  <a:pt x="707343" y="4516811"/>
                </a:cubicBezTo>
                <a:cubicBezTo>
                  <a:pt x="704271" y="4519212"/>
                  <a:pt x="699662" y="4520267"/>
                  <a:pt x="695629" y="4520844"/>
                </a:cubicBezTo>
                <a:cubicBezTo>
                  <a:pt x="676618" y="4523340"/>
                  <a:pt x="657511" y="4525069"/>
                  <a:pt x="638500" y="4527853"/>
                </a:cubicBezTo>
                <a:cubicBezTo>
                  <a:pt x="628130" y="4529389"/>
                  <a:pt x="617280" y="4530734"/>
                  <a:pt x="607872" y="4534958"/>
                </a:cubicBezTo>
                <a:cubicBezTo>
                  <a:pt x="598655" y="4539086"/>
                  <a:pt x="591260" y="4543983"/>
                  <a:pt x="585788" y="4535342"/>
                </a:cubicBezTo>
                <a:cubicBezTo>
                  <a:pt x="575995" y="4539951"/>
                  <a:pt x="567448" y="4543792"/>
                  <a:pt x="559097" y="4547920"/>
                </a:cubicBezTo>
                <a:cubicBezTo>
                  <a:pt x="556023" y="4549456"/>
                  <a:pt x="553431" y="4551953"/>
                  <a:pt x="550358" y="4553393"/>
                </a:cubicBezTo>
                <a:cubicBezTo>
                  <a:pt x="547093" y="4554930"/>
                  <a:pt x="543445" y="4555889"/>
                  <a:pt x="539893" y="4556657"/>
                </a:cubicBezTo>
                <a:cubicBezTo>
                  <a:pt x="524050" y="4560114"/>
                  <a:pt x="508207" y="4563282"/>
                  <a:pt x="492462" y="4567027"/>
                </a:cubicBezTo>
                <a:cubicBezTo>
                  <a:pt x="489388" y="4567795"/>
                  <a:pt x="486796" y="4570868"/>
                  <a:pt x="484011" y="4572884"/>
                </a:cubicBezTo>
                <a:cubicBezTo>
                  <a:pt x="482187" y="4574228"/>
                  <a:pt x="480363" y="4576244"/>
                  <a:pt x="478346" y="4576533"/>
                </a:cubicBezTo>
                <a:cubicBezTo>
                  <a:pt x="462984" y="4578837"/>
                  <a:pt x="447718" y="4581526"/>
                  <a:pt x="432260" y="4582678"/>
                </a:cubicBezTo>
                <a:cubicBezTo>
                  <a:pt x="419298" y="4583637"/>
                  <a:pt x="406815" y="4583350"/>
                  <a:pt x="403455" y="4600056"/>
                </a:cubicBezTo>
                <a:cubicBezTo>
                  <a:pt x="402879" y="4602937"/>
                  <a:pt x="398750" y="4606010"/>
                  <a:pt x="395583" y="4607449"/>
                </a:cubicBezTo>
                <a:cubicBezTo>
                  <a:pt x="386557" y="4611578"/>
                  <a:pt x="376954" y="4614362"/>
                  <a:pt x="368025" y="4618587"/>
                </a:cubicBezTo>
                <a:cubicBezTo>
                  <a:pt x="338741" y="4632701"/>
                  <a:pt x="308113" y="4641631"/>
                  <a:pt x="275371" y="4639999"/>
                </a:cubicBezTo>
                <a:cubicBezTo>
                  <a:pt x="265194" y="4639519"/>
                  <a:pt x="255304" y="4634333"/>
                  <a:pt x="248871" y="4632413"/>
                </a:cubicBezTo>
                <a:cubicBezTo>
                  <a:pt x="230341" y="4639999"/>
                  <a:pt x="214786" y="4647296"/>
                  <a:pt x="198559" y="4652768"/>
                </a:cubicBezTo>
                <a:cubicBezTo>
                  <a:pt x="184253" y="4657665"/>
                  <a:pt x="169274" y="4660738"/>
                  <a:pt x="154583" y="4664290"/>
                </a:cubicBezTo>
                <a:cubicBezTo>
                  <a:pt x="149206" y="4665635"/>
                  <a:pt x="143734" y="4666403"/>
                  <a:pt x="138261" y="4667075"/>
                </a:cubicBezTo>
                <a:cubicBezTo>
                  <a:pt x="121171" y="4669187"/>
                  <a:pt x="103312" y="4664099"/>
                  <a:pt x="86606" y="4672164"/>
                </a:cubicBezTo>
                <a:cubicBezTo>
                  <a:pt x="77868" y="4676389"/>
                  <a:pt x="69226" y="4681477"/>
                  <a:pt x="60009" y="4683686"/>
                </a:cubicBezTo>
                <a:cubicBezTo>
                  <a:pt x="50120" y="4686086"/>
                  <a:pt x="40446" y="4689831"/>
                  <a:pt x="30568" y="4692507"/>
                </a:cubicBezTo>
                <a:lnTo>
                  <a:pt x="0" y="4694912"/>
                </a:lnTo>
                <a:lnTo>
                  <a:pt x="0" y="4338332"/>
                </a:lnTo>
                <a:close/>
              </a:path>
            </a:pathLst>
          </a:custGeom>
          <a:noFill/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7A017AB-558D-427F-93B0-FCBB8A57268D}"/>
              </a:ext>
            </a:extLst>
          </p:cNvPr>
          <p:cNvSpPr txBox="1"/>
          <p:nvPr/>
        </p:nvSpPr>
        <p:spPr>
          <a:xfrm>
            <a:off x="3203848" y="2235278"/>
            <a:ext cx="532859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400" b="1" dirty="0"/>
              <a:t>Assessments Help Desk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birminghamassessments@uwtsd.ac.uk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+44 (0) 1212 293 000</a:t>
            </a:r>
          </a:p>
        </p:txBody>
      </p:sp>
    </p:spTree>
    <p:extLst>
      <p:ext uri="{BB962C8B-B14F-4D97-AF65-F5344CB8AC3E}">
        <p14:creationId xmlns:p14="http://schemas.microsoft.com/office/powerpoint/2010/main" val="379105207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7C2294AAF2F6543A7B5499345DE0D9F" ma:contentTypeVersion="13" ma:contentTypeDescription="Create a new document." ma:contentTypeScope="" ma:versionID="8ac2352ed3bf9f25fe6c8851e569c8b7">
  <xsd:schema xmlns:xsd="http://www.w3.org/2001/XMLSchema" xmlns:xs="http://www.w3.org/2001/XMLSchema" xmlns:p="http://schemas.microsoft.com/office/2006/metadata/properties" xmlns:ns3="7340be44-0415-4863-ac38-21b337616bb7" xmlns:ns4="e4575570-b73c-4350-aef7-f336898d0494" targetNamespace="http://schemas.microsoft.com/office/2006/metadata/properties" ma:root="true" ma:fieldsID="3dbfc8a513b3f77ea5e9f28b7544bdb2" ns3:_="" ns4:_="">
    <xsd:import namespace="7340be44-0415-4863-ac38-21b337616bb7"/>
    <xsd:import namespace="e4575570-b73c-4350-aef7-f336898d049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DateTaken" minOccurs="0"/>
                <xsd:element ref="ns3:MediaServiceOCR" minOccurs="0"/>
                <xsd:element ref="ns3:MediaServiceLocatio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340be44-0415-4863-ac38-21b337616bb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EventHashCode" ma:index="1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575570-b73c-4350-aef7-f336898d0494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e4575570-b73c-4350-aef7-f336898d0494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0828CE-3055-404C-B939-4B800FA7145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340be44-0415-4863-ac38-21b337616bb7"/>
    <ds:schemaRef ds:uri="e4575570-b73c-4350-aef7-f336898d04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e4575570-b73c-4350-aef7-f336898d0494"/>
    <ds:schemaRef ds:uri="7340be44-0415-4863-ac38-21b337616bb7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388</TotalTime>
  <Words>715</Words>
  <Application>Microsoft Office PowerPoint</Application>
  <PresentationFormat>On-screen Show (4:3)</PresentationFormat>
  <Paragraphs>54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Myriad Pro</vt:lpstr>
      <vt:lpstr>Arial</vt:lpstr>
      <vt:lpstr>Calibri</vt:lpstr>
      <vt:lpstr>20140311PresentationUWTSDTemplate</vt:lpstr>
      <vt:lpstr>UWTSD Birmingham Assessments</vt:lpstr>
      <vt:lpstr>Guidance</vt:lpstr>
      <vt:lpstr>Students’ Responsibilities</vt:lpstr>
      <vt:lpstr>Trouble Shooting</vt:lpstr>
      <vt:lpstr>Extenuating Circumstances (EC)</vt:lpstr>
      <vt:lpstr>Compensatory Measures</vt:lpstr>
      <vt:lpstr>Results &amp; Feedback</vt:lpstr>
      <vt:lpstr>Credit Retrieval</vt:lpstr>
      <vt:lpstr>Questions &amp; Help Desk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UWTSD Birmingham Assessments</dc:title>
  <dc:creator>Bella Anton</dc:creator>
  <cp:lastModifiedBy>Samira Parveen</cp:lastModifiedBy>
  <cp:revision>19</cp:revision>
  <dcterms:created xsi:type="dcterms:W3CDTF">2020-09-17T10:21:54Z</dcterms:created>
  <dcterms:modified xsi:type="dcterms:W3CDTF">2022-02-26T08:59:09Z</dcterms:modified>
</cp:coreProperties>
</file>