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96" r:id="rId2"/>
  </p:sldMasterIdLst>
  <p:notesMasterIdLst>
    <p:notesMasterId r:id="rId27"/>
  </p:notesMasterIdLst>
  <p:handoutMasterIdLst>
    <p:handoutMasterId r:id="rId28"/>
  </p:handoutMasterIdLst>
  <p:sldIdLst>
    <p:sldId id="263" r:id="rId3"/>
    <p:sldId id="257" r:id="rId4"/>
    <p:sldId id="258" r:id="rId5"/>
    <p:sldId id="262" r:id="rId6"/>
    <p:sldId id="265" r:id="rId7"/>
    <p:sldId id="266" r:id="rId8"/>
    <p:sldId id="268" r:id="rId9"/>
    <p:sldId id="273" r:id="rId10"/>
    <p:sldId id="275" r:id="rId11"/>
    <p:sldId id="276" r:id="rId12"/>
    <p:sldId id="277" r:id="rId13"/>
    <p:sldId id="278" r:id="rId14"/>
    <p:sldId id="271" r:id="rId15"/>
    <p:sldId id="270" r:id="rId16"/>
    <p:sldId id="269" r:id="rId17"/>
    <p:sldId id="272" r:id="rId18"/>
    <p:sldId id="267" r:id="rId19"/>
    <p:sldId id="279" r:id="rId20"/>
    <p:sldId id="274" r:id="rId21"/>
    <p:sldId id="280" r:id="rId22"/>
    <p:sldId id="281" r:id="rId23"/>
    <p:sldId id="282" r:id="rId24"/>
    <p:sldId id="284" r:id="rId25"/>
    <p:sldId id="285" r:id="rId26"/>
  </p:sldIdLst>
  <p:sldSz cx="12192000" cy="6858000"/>
  <p:notesSz cx="7102475" cy="9037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03B33DD-02DE-4BDB-8CC0-AC4D15753DB3}" v="81" dt="2018-12-01T11:24:33.2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68" d="100"/>
          <a:sy n="68" d="100"/>
        </p:scale>
        <p:origin x="816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3" d="100"/>
          <a:sy n="83" d="100"/>
        </p:scale>
        <p:origin x="2406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microsoft.com/office/2015/10/relationships/revisionInfo" Target="revisionInfo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7739" cy="45345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4023092" y="0"/>
            <a:ext cx="3077739" cy="45345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560B6B-963E-45AD-B18D-9DA3469D83C9}" type="datetimeFigureOut">
              <a:rPr lang="en-US" smtClean="0"/>
              <a:t>11/30/2018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584188"/>
            <a:ext cx="3077739" cy="4534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4023092" y="8584188"/>
            <a:ext cx="3077739" cy="4534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B61BEE-A6B4-49DE-8859-2A55F155C5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493081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7739" cy="45345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3092" y="0"/>
            <a:ext cx="3077739" cy="45345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8D2A0D-6B45-4215-8A49-D14849101A69}" type="datetimeFigureOut">
              <a:rPr lang="en-US" smtClean="0"/>
              <a:t>11/29/2018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39788" y="1130300"/>
            <a:ext cx="5422900" cy="30495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10248" y="4349363"/>
            <a:ext cx="5681980" cy="355857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584188"/>
            <a:ext cx="3077739" cy="4534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3092" y="8584188"/>
            <a:ext cx="3077739" cy="4534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E6A182-AF03-4CC8-94DC-C0726DF52A6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36401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6A182-AF03-4CC8-94DC-C0726DF52A64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17663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E6A182-AF03-4CC8-94DC-C0726DF52A64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7753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6A182-AF03-4CC8-94DC-C0726DF52A64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97230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6A182-AF03-4CC8-94DC-C0726DF52A64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84962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6A182-AF03-4CC8-94DC-C0726DF52A64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10902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6A182-AF03-4CC8-94DC-C0726DF52A64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99135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6A182-AF03-4CC8-94DC-C0726DF52A64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62630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6A182-AF03-4CC8-94DC-C0726DF52A64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26644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6A182-AF03-4CC8-94DC-C0726DF52A64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5156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6A182-AF03-4CC8-94DC-C0726DF52A64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07385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6A182-AF03-4CC8-94DC-C0726DF52A64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366578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6A182-AF03-4CC8-94DC-C0726DF52A64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436682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6A182-AF03-4CC8-94DC-C0726DF52A64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237824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6A182-AF03-4CC8-94DC-C0726DF52A64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047969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6A182-AF03-4CC8-94DC-C0726DF52A64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055261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6A182-AF03-4CC8-94DC-C0726DF52A64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19851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6A182-AF03-4CC8-94DC-C0726DF52A64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413919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6A182-AF03-4CC8-94DC-C0726DF52A64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531971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6A182-AF03-4CC8-94DC-C0726DF52A64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50266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6A182-AF03-4CC8-94DC-C0726DF52A64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77967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6A182-AF03-4CC8-94DC-C0726DF52A64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70799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1E626-6EB7-4D9A-AD4A-B54D1684CAD1}" type="datetime1">
              <a:rPr lang="en-US" smtClean="0"/>
              <a:t>11/29/2018</a:t>
            </a:fld>
            <a:endParaRPr lang="en-US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562707" y="2320335"/>
            <a:ext cx="85344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562707" y="288339"/>
            <a:ext cx="109728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 algn="l">
              <a:defRPr sz="4800" b="1" cap="all" baseline="0">
                <a:ln w="6350">
                  <a:noFill/>
                </a:ln>
                <a:solidFill>
                  <a:schemeClr val="accent2"/>
                </a:soli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2386028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24A36-10EA-4DE5-9251-C62AA44714D2}" type="datetime1">
              <a:rPr lang="en-US" smtClean="0"/>
              <a:t>11/29/2018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920158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95A85-13CC-45EA-B1A6-5B8E77AB646B}" type="datetime1">
              <a:rPr lang="en-US" smtClean="0"/>
              <a:t>11/29/2018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66400" y="6416676"/>
            <a:ext cx="1016000" cy="365125"/>
          </a:xfrm>
        </p:spPr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Subtitle 8"/>
          <p:cNvSpPr>
            <a:spLocks noGrp="1"/>
          </p:cNvSpPr>
          <p:nvPr>
            <p:ph type="subTitle" idx="1"/>
          </p:nvPr>
        </p:nvSpPr>
        <p:spPr>
          <a:xfrm>
            <a:off x="562707" y="2320335"/>
            <a:ext cx="85344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7" name="Title 7"/>
          <p:cNvSpPr>
            <a:spLocks noGrp="1"/>
          </p:cNvSpPr>
          <p:nvPr>
            <p:ph type="ctrTitle"/>
          </p:nvPr>
        </p:nvSpPr>
        <p:spPr>
          <a:xfrm>
            <a:off x="562707" y="288339"/>
            <a:ext cx="109728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 algn="l"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4226335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71815-F531-4787-BA2A-626422C133AD}" type="datetime1">
              <a:rPr lang="en-US" smtClean="0"/>
              <a:t>11/29/2018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18383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4885B-3C5C-43BB-9862-47948E5DF551}" type="datetime1">
              <a:rPr lang="en-US" smtClean="0"/>
              <a:t>11/29/2018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362201"/>
            <a:ext cx="5389033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193368" y="1535113"/>
            <a:ext cx="5389033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609600" y="2362201"/>
            <a:ext cx="5386917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09728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741844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3B6AF-AB61-4D8E-B7B7-705C5ACEBBCC}" type="datetime1">
              <a:rPr lang="en-US" smtClean="0"/>
              <a:t>11/29/2018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93208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B3EC9A-B094-4092-8061-75D86CB34931}" type="datetime1">
              <a:rPr lang="en-US" smtClean="0"/>
              <a:t>11/29/2018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7768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1AEED-2323-4359-853E-316DF6600362}" type="datetime1">
              <a:rPr lang="en-US" smtClean="0"/>
              <a:t>11/29/2018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1" y="1524001"/>
            <a:ext cx="4011084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1">
                <a:ln w="6350">
                  <a:noFill/>
                </a:ln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777504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AC2DF-F1FD-4724-A563-92BADFC82ECC}" type="datetime1">
              <a:rPr lang="en-US" smtClean="0"/>
              <a:t>11/29/2018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438400" y="1831975"/>
            <a:ext cx="7315200" cy="3962400"/>
          </a:xfrm>
          <a:solidFill>
            <a:schemeClr val="bg2">
              <a:lumMod val="20000"/>
              <a:lumOff val="80000"/>
            </a:schemeClr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marL="0" indent="0" algn="l" rtl="0" eaLnBrk="1" latinLnBrk="0" hangingPunct="1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dirty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8400" y="1166787"/>
            <a:ext cx="73152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8400" y="609600"/>
            <a:ext cx="73152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3144669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32EDF-E99E-4C68-AFCB-7A835B309D6D}" type="datetime1">
              <a:rPr lang="en-US" smtClean="0"/>
              <a:t>11/29/2018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2203361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2D85F-A551-4C69-800A-8CFFA2306A88}" type="datetime1">
              <a:rPr lang="en-US" smtClean="0"/>
              <a:t>11/29/2018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43518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ltGray"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" y="6416676"/>
            <a:ext cx="28448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D20E2CF-D74B-4B51-899A-DCEA821C90C7}" type="datetime1">
              <a:rPr lang="en-US" smtClean="0"/>
              <a:t>11/29/2018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4165600" y="6416676"/>
            <a:ext cx="38608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0566400" y="6416676"/>
            <a:ext cx="1016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01CF334-2D5C-4859-84A6-CA7E6E43FAEB}" type="slidenum">
              <a:rPr lang="en-US" smtClean="0"/>
              <a:t>‹#›</a:t>
            </a:fld>
            <a:endParaRPr lang="en-US" dirty="0"/>
          </a:p>
        </p:txBody>
      </p:sp>
      <p:grpSp>
        <p:nvGrpSpPr>
          <p:cNvPr id="24" name="Group 18"/>
          <p:cNvGrpSpPr>
            <a:grpSpLocks/>
          </p:cNvGrpSpPr>
          <p:nvPr/>
        </p:nvGrpSpPr>
        <p:grpSpPr bwMode="auto">
          <a:xfrm>
            <a:off x="4263969" y="1960564"/>
            <a:ext cx="3762431" cy="4821237"/>
            <a:chOff x="1365" y="355"/>
            <a:chExt cx="3024" cy="3875"/>
          </a:xfrm>
          <a:solidFill>
            <a:schemeClr val="bg2">
              <a:lumMod val="50000"/>
              <a:alpha val="20000"/>
            </a:schemeClr>
          </a:solidFill>
        </p:grpSpPr>
        <p:sp>
          <p:nvSpPr>
            <p:cNvPr id="25" name="Freeform 2"/>
            <p:cNvSpPr>
              <a:spLocks/>
            </p:cNvSpPr>
            <p:nvPr/>
          </p:nvSpPr>
          <p:spPr bwMode="auto">
            <a:xfrm>
              <a:off x="2835" y="586"/>
              <a:ext cx="88" cy="1121"/>
            </a:xfrm>
            <a:custGeom>
              <a:avLst/>
              <a:gdLst>
                <a:gd name="T0" fmla="*/ 0 w 88"/>
                <a:gd name="T1" fmla="*/ 1120 h 1121"/>
                <a:gd name="T2" fmla="*/ 0 w 88"/>
                <a:gd name="T3" fmla="*/ 0 h 1121"/>
                <a:gd name="T4" fmla="*/ 87 w 88"/>
                <a:gd name="T5" fmla="*/ 0 h 1121"/>
                <a:gd name="T6" fmla="*/ 87 w 88"/>
                <a:gd name="T7" fmla="*/ 1085 h 1121"/>
                <a:gd name="T8" fmla="*/ 0 w 88"/>
                <a:gd name="T9" fmla="*/ 1120 h 1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8" h="1121">
                  <a:moveTo>
                    <a:pt x="0" y="1120"/>
                  </a:moveTo>
                  <a:lnTo>
                    <a:pt x="0" y="0"/>
                  </a:lnTo>
                  <a:lnTo>
                    <a:pt x="87" y="0"/>
                  </a:lnTo>
                  <a:lnTo>
                    <a:pt x="87" y="1085"/>
                  </a:lnTo>
                  <a:lnTo>
                    <a:pt x="0" y="1120"/>
                  </a:ln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rnd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26" name="Freeform 3"/>
            <p:cNvSpPr>
              <a:spLocks/>
            </p:cNvSpPr>
            <p:nvPr/>
          </p:nvSpPr>
          <p:spPr bwMode="auto">
            <a:xfrm>
              <a:off x="2834" y="1900"/>
              <a:ext cx="84" cy="363"/>
            </a:xfrm>
            <a:custGeom>
              <a:avLst/>
              <a:gdLst>
                <a:gd name="T0" fmla="*/ 0 w 84"/>
                <a:gd name="T1" fmla="*/ 29 h 363"/>
                <a:gd name="T2" fmla="*/ 83 w 84"/>
                <a:gd name="T3" fmla="*/ 0 h 363"/>
                <a:gd name="T4" fmla="*/ 74 w 84"/>
                <a:gd name="T5" fmla="*/ 329 h 363"/>
                <a:gd name="T6" fmla="*/ 0 w 84"/>
                <a:gd name="T7" fmla="*/ 362 h 363"/>
                <a:gd name="T8" fmla="*/ 0 w 84"/>
                <a:gd name="T9" fmla="*/ 29 h 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4" h="363">
                  <a:moveTo>
                    <a:pt x="0" y="29"/>
                  </a:moveTo>
                  <a:lnTo>
                    <a:pt x="83" y="0"/>
                  </a:lnTo>
                  <a:lnTo>
                    <a:pt x="74" y="329"/>
                  </a:lnTo>
                  <a:lnTo>
                    <a:pt x="0" y="362"/>
                  </a:lnTo>
                  <a:lnTo>
                    <a:pt x="0" y="29"/>
                  </a:ln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rnd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27" name="Freeform 4"/>
            <p:cNvSpPr>
              <a:spLocks/>
            </p:cNvSpPr>
            <p:nvPr/>
          </p:nvSpPr>
          <p:spPr bwMode="auto">
            <a:xfrm>
              <a:off x="2825" y="2493"/>
              <a:ext cx="84" cy="249"/>
            </a:xfrm>
            <a:custGeom>
              <a:avLst/>
              <a:gdLst>
                <a:gd name="T0" fmla="*/ 2 w 84"/>
                <a:gd name="T1" fmla="*/ 213 h 249"/>
                <a:gd name="T2" fmla="*/ 0 w 84"/>
                <a:gd name="T3" fmla="*/ 28 h 249"/>
                <a:gd name="T4" fmla="*/ 83 w 84"/>
                <a:gd name="T5" fmla="*/ 0 h 249"/>
                <a:gd name="T6" fmla="*/ 72 w 84"/>
                <a:gd name="T7" fmla="*/ 248 h 249"/>
                <a:gd name="T8" fmla="*/ 2 w 84"/>
                <a:gd name="T9" fmla="*/ 213 h 2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4" h="249">
                  <a:moveTo>
                    <a:pt x="2" y="213"/>
                  </a:moveTo>
                  <a:lnTo>
                    <a:pt x="0" y="28"/>
                  </a:lnTo>
                  <a:lnTo>
                    <a:pt x="83" y="0"/>
                  </a:lnTo>
                  <a:lnTo>
                    <a:pt x="72" y="248"/>
                  </a:lnTo>
                  <a:lnTo>
                    <a:pt x="2" y="213"/>
                  </a:ln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rnd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45" name="Freeform 5"/>
            <p:cNvSpPr>
              <a:spLocks/>
            </p:cNvSpPr>
            <p:nvPr/>
          </p:nvSpPr>
          <p:spPr bwMode="auto">
            <a:xfrm>
              <a:off x="2831" y="2965"/>
              <a:ext cx="52" cy="232"/>
            </a:xfrm>
            <a:custGeom>
              <a:avLst/>
              <a:gdLst>
                <a:gd name="T0" fmla="*/ 13 w 52"/>
                <a:gd name="T1" fmla="*/ 204 h 232"/>
                <a:gd name="T2" fmla="*/ 0 w 52"/>
                <a:gd name="T3" fmla="*/ 0 h 232"/>
                <a:gd name="T4" fmla="*/ 51 w 52"/>
                <a:gd name="T5" fmla="*/ 26 h 232"/>
                <a:gd name="T6" fmla="*/ 47 w 52"/>
                <a:gd name="T7" fmla="*/ 231 h 232"/>
                <a:gd name="T8" fmla="*/ 13 w 52"/>
                <a:gd name="T9" fmla="*/ 204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" h="232">
                  <a:moveTo>
                    <a:pt x="13" y="204"/>
                  </a:moveTo>
                  <a:lnTo>
                    <a:pt x="0" y="0"/>
                  </a:lnTo>
                  <a:lnTo>
                    <a:pt x="51" y="26"/>
                  </a:lnTo>
                  <a:lnTo>
                    <a:pt x="47" y="231"/>
                  </a:lnTo>
                  <a:lnTo>
                    <a:pt x="13" y="204"/>
                  </a:ln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rnd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46" name="Freeform 6"/>
            <p:cNvSpPr>
              <a:spLocks/>
            </p:cNvSpPr>
            <p:nvPr/>
          </p:nvSpPr>
          <p:spPr bwMode="auto">
            <a:xfrm>
              <a:off x="2851" y="3354"/>
              <a:ext cx="36" cy="133"/>
            </a:xfrm>
            <a:custGeom>
              <a:avLst/>
              <a:gdLst>
                <a:gd name="T0" fmla="*/ 4 w 36"/>
                <a:gd name="T1" fmla="*/ 101 h 133"/>
                <a:gd name="T2" fmla="*/ 0 w 36"/>
                <a:gd name="T3" fmla="*/ 0 h 133"/>
                <a:gd name="T4" fmla="*/ 35 w 36"/>
                <a:gd name="T5" fmla="*/ 20 h 133"/>
                <a:gd name="T6" fmla="*/ 28 w 36"/>
                <a:gd name="T7" fmla="*/ 132 h 133"/>
                <a:gd name="T8" fmla="*/ 4 w 36"/>
                <a:gd name="T9" fmla="*/ 101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33">
                  <a:moveTo>
                    <a:pt x="4" y="101"/>
                  </a:moveTo>
                  <a:lnTo>
                    <a:pt x="0" y="0"/>
                  </a:lnTo>
                  <a:lnTo>
                    <a:pt x="35" y="20"/>
                  </a:lnTo>
                  <a:lnTo>
                    <a:pt x="28" y="132"/>
                  </a:lnTo>
                  <a:lnTo>
                    <a:pt x="4" y="101"/>
                  </a:ln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rnd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47" name="Freeform 7"/>
            <p:cNvSpPr>
              <a:spLocks/>
            </p:cNvSpPr>
            <p:nvPr/>
          </p:nvSpPr>
          <p:spPr bwMode="auto">
            <a:xfrm>
              <a:off x="2851" y="3640"/>
              <a:ext cx="30" cy="590"/>
            </a:xfrm>
            <a:custGeom>
              <a:avLst/>
              <a:gdLst>
                <a:gd name="T0" fmla="*/ 15 w 30"/>
                <a:gd name="T1" fmla="*/ 589 h 590"/>
                <a:gd name="T2" fmla="*/ 0 w 30"/>
                <a:gd name="T3" fmla="*/ 0 h 590"/>
                <a:gd name="T4" fmla="*/ 29 w 30"/>
                <a:gd name="T5" fmla="*/ 37 h 590"/>
                <a:gd name="T6" fmla="*/ 15 w 30"/>
                <a:gd name="T7" fmla="*/ 589 h 5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0" h="590">
                  <a:moveTo>
                    <a:pt x="15" y="589"/>
                  </a:moveTo>
                  <a:lnTo>
                    <a:pt x="0" y="0"/>
                  </a:lnTo>
                  <a:lnTo>
                    <a:pt x="29" y="37"/>
                  </a:lnTo>
                  <a:lnTo>
                    <a:pt x="15" y="589"/>
                  </a:ln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rnd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48" name="Freeform 8"/>
            <p:cNvSpPr>
              <a:spLocks/>
            </p:cNvSpPr>
            <p:nvPr/>
          </p:nvSpPr>
          <p:spPr bwMode="auto">
            <a:xfrm>
              <a:off x="2600" y="3595"/>
              <a:ext cx="233" cy="130"/>
            </a:xfrm>
            <a:custGeom>
              <a:avLst/>
              <a:gdLst>
                <a:gd name="T0" fmla="*/ 0 w 233"/>
                <a:gd name="T1" fmla="*/ 117 h 130"/>
                <a:gd name="T2" fmla="*/ 48 w 233"/>
                <a:gd name="T3" fmla="*/ 101 h 130"/>
                <a:gd name="T4" fmla="*/ 93 w 233"/>
                <a:gd name="T5" fmla="*/ 79 h 130"/>
                <a:gd name="T6" fmla="*/ 146 w 233"/>
                <a:gd name="T7" fmla="*/ 39 h 130"/>
                <a:gd name="T8" fmla="*/ 182 w 233"/>
                <a:gd name="T9" fmla="*/ 0 h 130"/>
                <a:gd name="T10" fmla="*/ 232 w 233"/>
                <a:gd name="T11" fmla="*/ 42 h 130"/>
                <a:gd name="T12" fmla="*/ 188 w 233"/>
                <a:gd name="T13" fmla="*/ 74 h 130"/>
                <a:gd name="T14" fmla="*/ 134 w 233"/>
                <a:gd name="T15" fmla="*/ 110 h 130"/>
                <a:gd name="T16" fmla="*/ 61 w 233"/>
                <a:gd name="T17" fmla="*/ 129 h 130"/>
                <a:gd name="T18" fmla="*/ 0 w 233"/>
                <a:gd name="T19" fmla="*/ 117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33" h="130">
                  <a:moveTo>
                    <a:pt x="0" y="117"/>
                  </a:moveTo>
                  <a:lnTo>
                    <a:pt x="48" y="101"/>
                  </a:lnTo>
                  <a:lnTo>
                    <a:pt x="93" y="79"/>
                  </a:lnTo>
                  <a:lnTo>
                    <a:pt x="146" y="39"/>
                  </a:lnTo>
                  <a:lnTo>
                    <a:pt x="182" y="0"/>
                  </a:lnTo>
                  <a:lnTo>
                    <a:pt x="232" y="42"/>
                  </a:lnTo>
                  <a:lnTo>
                    <a:pt x="188" y="74"/>
                  </a:lnTo>
                  <a:lnTo>
                    <a:pt x="134" y="110"/>
                  </a:lnTo>
                  <a:lnTo>
                    <a:pt x="61" y="129"/>
                  </a:lnTo>
                  <a:lnTo>
                    <a:pt x="0" y="117"/>
                  </a:ln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rnd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49" name="Freeform 9"/>
            <p:cNvSpPr>
              <a:spLocks/>
            </p:cNvSpPr>
            <p:nvPr/>
          </p:nvSpPr>
          <p:spPr bwMode="auto">
            <a:xfrm>
              <a:off x="2583" y="2888"/>
              <a:ext cx="465" cy="646"/>
            </a:xfrm>
            <a:custGeom>
              <a:avLst/>
              <a:gdLst>
                <a:gd name="T0" fmla="*/ 359 w 465"/>
                <a:gd name="T1" fmla="*/ 645 h 646"/>
                <a:gd name="T2" fmla="*/ 405 w 465"/>
                <a:gd name="T3" fmla="*/ 616 h 646"/>
                <a:gd name="T4" fmla="*/ 447 w 465"/>
                <a:gd name="T5" fmla="*/ 580 h 646"/>
                <a:gd name="T6" fmla="*/ 460 w 465"/>
                <a:gd name="T7" fmla="*/ 552 h 646"/>
                <a:gd name="T8" fmla="*/ 464 w 465"/>
                <a:gd name="T9" fmla="*/ 515 h 646"/>
                <a:gd name="T10" fmla="*/ 451 w 465"/>
                <a:gd name="T11" fmla="*/ 468 h 646"/>
                <a:gd name="T12" fmla="*/ 424 w 465"/>
                <a:gd name="T13" fmla="*/ 424 h 646"/>
                <a:gd name="T14" fmla="*/ 380 w 465"/>
                <a:gd name="T15" fmla="*/ 385 h 646"/>
                <a:gd name="T16" fmla="*/ 168 w 465"/>
                <a:gd name="T17" fmla="*/ 259 h 646"/>
                <a:gd name="T18" fmla="*/ 133 w 465"/>
                <a:gd name="T19" fmla="*/ 235 h 646"/>
                <a:gd name="T20" fmla="*/ 111 w 465"/>
                <a:gd name="T21" fmla="*/ 208 h 646"/>
                <a:gd name="T22" fmla="*/ 104 w 465"/>
                <a:gd name="T23" fmla="*/ 166 h 646"/>
                <a:gd name="T24" fmla="*/ 117 w 465"/>
                <a:gd name="T25" fmla="*/ 124 h 646"/>
                <a:gd name="T26" fmla="*/ 155 w 465"/>
                <a:gd name="T27" fmla="*/ 95 h 646"/>
                <a:gd name="T28" fmla="*/ 222 w 465"/>
                <a:gd name="T29" fmla="*/ 52 h 646"/>
                <a:gd name="T30" fmla="*/ 124 w 465"/>
                <a:gd name="T31" fmla="*/ 0 h 646"/>
                <a:gd name="T32" fmla="*/ 55 w 465"/>
                <a:gd name="T33" fmla="*/ 41 h 646"/>
                <a:gd name="T34" fmla="*/ 27 w 465"/>
                <a:gd name="T35" fmla="*/ 70 h 646"/>
                <a:gd name="T36" fmla="*/ 2 w 465"/>
                <a:gd name="T37" fmla="*/ 123 h 646"/>
                <a:gd name="T38" fmla="*/ 0 w 465"/>
                <a:gd name="T39" fmla="*/ 189 h 646"/>
                <a:gd name="T40" fmla="*/ 29 w 465"/>
                <a:gd name="T41" fmla="*/ 257 h 646"/>
                <a:gd name="T42" fmla="*/ 78 w 465"/>
                <a:gd name="T43" fmla="*/ 300 h 646"/>
                <a:gd name="T44" fmla="*/ 311 w 465"/>
                <a:gd name="T45" fmla="*/ 442 h 646"/>
                <a:gd name="T46" fmla="*/ 358 w 465"/>
                <a:gd name="T47" fmla="*/ 474 h 646"/>
                <a:gd name="T48" fmla="*/ 375 w 465"/>
                <a:gd name="T49" fmla="*/ 516 h 646"/>
                <a:gd name="T50" fmla="*/ 375 w 465"/>
                <a:gd name="T51" fmla="*/ 550 h 646"/>
                <a:gd name="T52" fmla="*/ 308 w 465"/>
                <a:gd name="T53" fmla="*/ 608 h 646"/>
                <a:gd name="T54" fmla="*/ 359 w 465"/>
                <a:gd name="T55" fmla="*/ 645 h 6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465" h="646">
                  <a:moveTo>
                    <a:pt x="359" y="645"/>
                  </a:moveTo>
                  <a:lnTo>
                    <a:pt x="405" y="616"/>
                  </a:lnTo>
                  <a:lnTo>
                    <a:pt x="447" y="580"/>
                  </a:lnTo>
                  <a:lnTo>
                    <a:pt x="460" y="552"/>
                  </a:lnTo>
                  <a:lnTo>
                    <a:pt x="464" y="515"/>
                  </a:lnTo>
                  <a:lnTo>
                    <a:pt x="451" y="468"/>
                  </a:lnTo>
                  <a:lnTo>
                    <a:pt x="424" y="424"/>
                  </a:lnTo>
                  <a:lnTo>
                    <a:pt x="380" y="385"/>
                  </a:lnTo>
                  <a:lnTo>
                    <a:pt x="168" y="259"/>
                  </a:lnTo>
                  <a:lnTo>
                    <a:pt x="133" y="235"/>
                  </a:lnTo>
                  <a:lnTo>
                    <a:pt x="111" y="208"/>
                  </a:lnTo>
                  <a:lnTo>
                    <a:pt x="104" y="166"/>
                  </a:lnTo>
                  <a:lnTo>
                    <a:pt x="117" y="124"/>
                  </a:lnTo>
                  <a:lnTo>
                    <a:pt x="155" y="95"/>
                  </a:lnTo>
                  <a:lnTo>
                    <a:pt x="222" y="52"/>
                  </a:lnTo>
                  <a:lnTo>
                    <a:pt x="124" y="0"/>
                  </a:lnTo>
                  <a:lnTo>
                    <a:pt x="55" y="41"/>
                  </a:lnTo>
                  <a:lnTo>
                    <a:pt x="27" y="70"/>
                  </a:lnTo>
                  <a:lnTo>
                    <a:pt x="2" y="123"/>
                  </a:lnTo>
                  <a:lnTo>
                    <a:pt x="0" y="189"/>
                  </a:lnTo>
                  <a:lnTo>
                    <a:pt x="29" y="257"/>
                  </a:lnTo>
                  <a:lnTo>
                    <a:pt x="78" y="300"/>
                  </a:lnTo>
                  <a:lnTo>
                    <a:pt x="311" y="442"/>
                  </a:lnTo>
                  <a:lnTo>
                    <a:pt x="358" y="474"/>
                  </a:lnTo>
                  <a:lnTo>
                    <a:pt x="375" y="516"/>
                  </a:lnTo>
                  <a:lnTo>
                    <a:pt x="375" y="550"/>
                  </a:lnTo>
                  <a:lnTo>
                    <a:pt x="308" y="608"/>
                  </a:lnTo>
                  <a:lnTo>
                    <a:pt x="359" y="645"/>
                  </a:ln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rnd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50" name="Freeform 10"/>
            <p:cNvSpPr>
              <a:spLocks/>
            </p:cNvSpPr>
            <p:nvPr/>
          </p:nvSpPr>
          <p:spPr bwMode="auto">
            <a:xfrm>
              <a:off x="2966" y="2396"/>
              <a:ext cx="318" cy="422"/>
            </a:xfrm>
            <a:custGeom>
              <a:avLst/>
              <a:gdLst>
                <a:gd name="T0" fmla="*/ 92 w 318"/>
                <a:gd name="T1" fmla="*/ 421 h 422"/>
                <a:gd name="T2" fmla="*/ 163 w 318"/>
                <a:gd name="T3" fmla="*/ 399 h 422"/>
                <a:gd name="T4" fmla="*/ 218 w 318"/>
                <a:gd name="T5" fmla="*/ 357 h 422"/>
                <a:gd name="T6" fmla="*/ 263 w 318"/>
                <a:gd name="T7" fmla="*/ 316 h 422"/>
                <a:gd name="T8" fmla="*/ 300 w 318"/>
                <a:gd name="T9" fmla="*/ 265 h 422"/>
                <a:gd name="T10" fmla="*/ 317 w 318"/>
                <a:gd name="T11" fmla="*/ 203 h 422"/>
                <a:gd name="T12" fmla="*/ 316 w 318"/>
                <a:gd name="T13" fmla="*/ 139 h 422"/>
                <a:gd name="T14" fmla="*/ 299 w 318"/>
                <a:gd name="T15" fmla="*/ 95 h 422"/>
                <a:gd name="T16" fmla="*/ 276 w 318"/>
                <a:gd name="T17" fmla="*/ 64 h 422"/>
                <a:gd name="T18" fmla="*/ 241 w 318"/>
                <a:gd name="T19" fmla="*/ 36 h 422"/>
                <a:gd name="T20" fmla="*/ 218 w 318"/>
                <a:gd name="T21" fmla="*/ 14 h 422"/>
                <a:gd name="T22" fmla="*/ 180 w 318"/>
                <a:gd name="T23" fmla="*/ 0 h 422"/>
                <a:gd name="T24" fmla="*/ 61 w 318"/>
                <a:gd name="T25" fmla="*/ 52 h 422"/>
                <a:gd name="T26" fmla="*/ 106 w 318"/>
                <a:gd name="T27" fmla="*/ 93 h 422"/>
                <a:gd name="T28" fmla="*/ 137 w 318"/>
                <a:gd name="T29" fmla="*/ 130 h 422"/>
                <a:gd name="T30" fmla="*/ 159 w 318"/>
                <a:gd name="T31" fmla="*/ 159 h 422"/>
                <a:gd name="T32" fmla="*/ 176 w 318"/>
                <a:gd name="T33" fmla="*/ 196 h 422"/>
                <a:gd name="T34" fmla="*/ 176 w 318"/>
                <a:gd name="T35" fmla="*/ 246 h 422"/>
                <a:gd name="T36" fmla="*/ 145 w 318"/>
                <a:gd name="T37" fmla="*/ 279 h 422"/>
                <a:gd name="T38" fmla="*/ 105 w 318"/>
                <a:gd name="T39" fmla="*/ 309 h 422"/>
                <a:gd name="T40" fmla="*/ 50 w 318"/>
                <a:gd name="T41" fmla="*/ 342 h 422"/>
                <a:gd name="T42" fmla="*/ 0 w 318"/>
                <a:gd name="T43" fmla="*/ 369 h 422"/>
                <a:gd name="T44" fmla="*/ 92 w 318"/>
                <a:gd name="T45" fmla="*/ 421 h 4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18" h="422">
                  <a:moveTo>
                    <a:pt x="92" y="421"/>
                  </a:moveTo>
                  <a:lnTo>
                    <a:pt x="163" y="399"/>
                  </a:lnTo>
                  <a:lnTo>
                    <a:pt x="218" y="357"/>
                  </a:lnTo>
                  <a:lnTo>
                    <a:pt x="263" y="316"/>
                  </a:lnTo>
                  <a:lnTo>
                    <a:pt x="300" y="265"/>
                  </a:lnTo>
                  <a:lnTo>
                    <a:pt x="317" y="203"/>
                  </a:lnTo>
                  <a:lnTo>
                    <a:pt x="316" y="139"/>
                  </a:lnTo>
                  <a:lnTo>
                    <a:pt x="299" y="95"/>
                  </a:lnTo>
                  <a:lnTo>
                    <a:pt x="276" y="64"/>
                  </a:lnTo>
                  <a:lnTo>
                    <a:pt x="241" y="36"/>
                  </a:lnTo>
                  <a:lnTo>
                    <a:pt x="218" y="14"/>
                  </a:lnTo>
                  <a:lnTo>
                    <a:pt x="180" y="0"/>
                  </a:lnTo>
                  <a:lnTo>
                    <a:pt x="61" y="52"/>
                  </a:lnTo>
                  <a:lnTo>
                    <a:pt x="106" y="93"/>
                  </a:lnTo>
                  <a:lnTo>
                    <a:pt x="137" y="130"/>
                  </a:lnTo>
                  <a:lnTo>
                    <a:pt x="159" y="159"/>
                  </a:lnTo>
                  <a:lnTo>
                    <a:pt x="176" y="196"/>
                  </a:lnTo>
                  <a:lnTo>
                    <a:pt x="176" y="246"/>
                  </a:lnTo>
                  <a:lnTo>
                    <a:pt x="145" y="279"/>
                  </a:lnTo>
                  <a:lnTo>
                    <a:pt x="105" y="309"/>
                  </a:lnTo>
                  <a:lnTo>
                    <a:pt x="50" y="342"/>
                  </a:lnTo>
                  <a:lnTo>
                    <a:pt x="0" y="369"/>
                  </a:lnTo>
                  <a:lnTo>
                    <a:pt x="92" y="421"/>
                  </a:ln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rnd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51" name="Freeform 11"/>
            <p:cNvSpPr>
              <a:spLocks/>
            </p:cNvSpPr>
            <p:nvPr/>
          </p:nvSpPr>
          <p:spPr bwMode="auto">
            <a:xfrm>
              <a:off x="2308" y="1190"/>
              <a:ext cx="1404" cy="1153"/>
            </a:xfrm>
            <a:custGeom>
              <a:avLst/>
              <a:gdLst>
                <a:gd name="T0" fmla="*/ 466 w 1404"/>
                <a:gd name="T1" fmla="*/ 1084 h 1153"/>
                <a:gd name="T2" fmla="*/ 370 w 1404"/>
                <a:gd name="T3" fmla="*/ 1066 h 1153"/>
                <a:gd name="T4" fmla="*/ 299 w 1404"/>
                <a:gd name="T5" fmla="*/ 1035 h 1153"/>
                <a:gd name="T6" fmla="*/ 257 w 1404"/>
                <a:gd name="T7" fmla="*/ 1002 h 1153"/>
                <a:gd name="T8" fmla="*/ 220 w 1404"/>
                <a:gd name="T9" fmla="*/ 956 h 1153"/>
                <a:gd name="T10" fmla="*/ 209 w 1404"/>
                <a:gd name="T11" fmla="*/ 914 h 1153"/>
                <a:gd name="T12" fmla="*/ 215 w 1404"/>
                <a:gd name="T13" fmla="*/ 873 h 1153"/>
                <a:gd name="T14" fmla="*/ 231 w 1404"/>
                <a:gd name="T15" fmla="*/ 836 h 1153"/>
                <a:gd name="T16" fmla="*/ 273 w 1404"/>
                <a:gd name="T17" fmla="*/ 798 h 1153"/>
                <a:gd name="T18" fmla="*/ 330 w 1404"/>
                <a:gd name="T19" fmla="*/ 774 h 1153"/>
                <a:gd name="T20" fmla="*/ 400 w 1404"/>
                <a:gd name="T21" fmla="*/ 748 h 1153"/>
                <a:gd name="T22" fmla="*/ 1110 w 1404"/>
                <a:gd name="T23" fmla="*/ 499 h 1153"/>
                <a:gd name="T24" fmla="*/ 1207 w 1404"/>
                <a:gd name="T25" fmla="*/ 451 h 1153"/>
                <a:gd name="T26" fmla="*/ 1289 w 1404"/>
                <a:gd name="T27" fmla="*/ 398 h 1153"/>
                <a:gd name="T28" fmla="*/ 1344 w 1404"/>
                <a:gd name="T29" fmla="*/ 356 h 1153"/>
                <a:gd name="T30" fmla="*/ 1381 w 1404"/>
                <a:gd name="T31" fmla="*/ 310 h 1153"/>
                <a:gd name="T32" fmla="*/ 1403 w 1404"/>
                <a:gd name="T33" fmla="*/ 249 h 1153"/>
                <a:gd name="T34" fmla="*/ 1401 w 1404"/>
                <a:gd name="T35" fmla="*/ 185 h 1153"/>
                <a:gd name="T36" fmla="*/ 1386 w 1404"/>
                <a:gd name="T37" fmla="*/ 136 h 1153"/>
                <a:gd name="T38" fmla="*/ 1370 w 1404"/>
                <a:gd name="T39" fmla="*/ 90 h 1153"/>
                <a:gd name="T40" fmla="*/ 1335 w 1404"/>
                <a:gd name="T41" fmla="*/ 55 h 1153"/>
                <a:gd name="T42" fmla="*/ 1280 w 1404"/>
                <a:gd name="T43" fmla="*/ 18 h 1153"/>
                <a:gd name="T44" fmla="*/ 1214 w 1404"/>
                <a:gd name="T45" fmla="*/ 0 h 1153"/>
                <a:gd name="T46" fmla="*/ 1172 w 1404"/>
                <a:gd name="T47" fmla="*/ 4 h 1153"/>
                <a:gd name="T48" fmla="*/ 1111 w 1404"/>
                <a:gd name="T49" fmla="*/ 7 h 1153"/>
                <a:gd name="T50" fmla="*/ 1053 w 1404"/>
                <a:gd name="T51" fmla="*/ 20 h 1153"/>
                <a:gd name="T52" fmla="*/ 989 w 1404"/>
                <a:gd name="T53" fmla="*/ 46 h 1153"/>
                <a:gd name="T54" fmla="*/ 939 w 1404"/>
                <a:gd name="T55" fmla="*/ 79 h 1153"/>
                <a:gd name="T56" fmla="*/ 899 w 1404"/>
                <a:gd name="T57" fmla="*/ 106 h 1153"/>
                <a:gd name="T58" fmla="*/ 878 w 1404"/>
                <a:gd name="T59" fmla="*/ 149 h 1153"/>
                <a:gd name="T60" fmla="*/ 897 w 1404"/>
                <a:gd name="T61" fmla="*/ 187 h 1153"/>
                <a:gd name="T62" fmla="*/ 939 w 1404"/>
                <a:gd name="T63" fmla="*/ 183 h 1153"/>
                <a:gd name="T64" fmla="*/ 987 w 1404"/>
                <a:gd name="T65" fmla="*/ 171 h 1153"/>
                <a:gd name="T66" fmla="*/ 1033 w 1404"/>
                <a:gd name="T67" fmla="*/ 158 h 1153"/>
                <a:gd name="T68" fmla="*/ 1069 w 1404"/>
                <a:gd name="T69" fmla="*/ 150 h 1153"/>
                <a:gd name="T70" fmla="*/ 1111 w 1404"/>
                <a:gd name="T71" fmla="*/ 150 h 1153"/>
                <a:gd name="T72" fmla="*/ 1154 w 1404"/>
                <a:gd name="T73" fmla="*/ 163 h 1153"/>
                <a:gd name="T74" fmla="*/ 1183 w 1404"/>
                <a:gd name="T75" fmla="*/ 204 h 1153"/>
                <a:gd name="T76" fmla="*/ 1179 w 1404"/>
                <a:gd name="T77" fmla="*/ 248 h 1153"/>
                <a:gd name="T78" fmla="*/ 1157 w 1404"/>
                <a:gd name="T79" fmla="*/ 286 h 1153"/>
                <a:gd name="T80" fmla="*/ 1121 w 1404"/>
                <a:gd name="T81" fmla="*/ 323 h 1153"/>
                <a:gd name="T82" fmla="*/ 1047 w 1404"/>
                <a:gd name="T83" fmla="*/ 361 h 1153"/>
                <a:gd name="T84" fmla="*/ 908 w 1404"/>
                <a:gd name="T85" fmla="*/ 415 h 1153"/>
                <a:gd name="T86" fmla="*/ 194 w 1404"/>
                <a:gd name="T87" fmla="*/ 675 h 1153"/>
                <a:gd name="T88" fmla="*/ 123 w 1404"/>
                <a:gd name="T89" fmla="*/ 715 h 1153"/>
                <a:gd name="T90" fmla="*/ 68 w 1404"/>
                <a:gd name="T91" fmla="*/ 763 h 1153"/>
                <a:gd name="T92" fmla="*/ 29 w 1404"/>
                <a:gd name="T93" fmla="*/ 809 h 1153"/>
                <a:gd name="T94" fmla="*/ 6 w 1404"/>
                <a:gd name="T95" fmla="*/ 858 h 1153"/>
                <a:gd name="T96" fmla="*/ 0 w 1404"/>
                <a:gd name="T97" fmla="*/ 912 h 1153"/>
                <a:gd name="T98" fmla="*/ 8 w 1404"/>
                <a:gd name="T99" fmla="*/ 952 h 1153"/>
                <a:gd name="T100" fmla="*/ 22 w 1404"/>
                <a:gd name="T101" fmla="*/ 992 h 1153"/>
                <a:gd name="T102" fmla="*/ 59 w 1404"/>
                <a:gd name="T103" fmla="*/ 1036 h 1153"/>
                <a:gd name="T104" fmla="*/ 127 w 1404"/>
                <a:gd name="T105" fmla="*/ 1095 h 1153"/>
                <a:gd name="T106" fmla="*/ 198 w 1404"/>
                <a:gd name="T107" fmla="*/ 1135 h 1153"/>
                <a:gd name="T108" fmla="*/ 273 w 1404"/>
                <a:gd name="T109" fmla="*/ 1152 h 1153"/>
                <a:gd name="T110" fmla="*/ 466 w 1404"/>
                <a:gd name="T111" fmla="*/ 1084 h 1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404" h="1153">
                  <a:moveTo>
                    <a:pt x="466" y="1084"/>
                  </a:moveTo>
                  <a:lnTo>
                    <a:pt x="370" y="1066"/>
                  </a:lnTo>
                  <a:lnTo>
                    <a:pt x="299" y="1035"/>
                  </a:lnTo>
                  <a:lnTo>
                    <a:pt x="257" y="1002"/>
                  </a:lnTo>
                  <a:lnTo>
                    <a:pt x="220" y="956"/>
                  </a:lnTo>
                  <a:lnTo>
                    <a:pt x="209" y="914"/>
                  </a:lnTo>
                  <a:lnTo>
                    <a:pt x="215" y="873"/>
                  </a:lnTo>
                  <a:lnTo>
                    <a:pt x="231" y="836"/>
                  </a:lnTo>
                  <a:lnTo>
                    <a:pt x="273" y="798"/>
                  </a:lnTo>
                  <a:lnTo>
                    <a:pt x="330" y="774"/>
                  </a:lnTo>
                  <a:lnTo>
                    <a:pt x="400" y="748"/>
                  </a:lnTo>
                  <a:lnTo>
                    <a:pt x="1110" y="499"/>
                  </a:lnTo>
                  <a:lnTo>
                    <a:pt x="1207" y="451"/>
                  </a:lnTo>
                  <a:lnTo>
                    <a:pt x="1289" y="398"/>
                  </a:lnTo>
                  <a:lnTo>
                    <a:pt x="1344" y="356"/>
                  </a:lnTo>
                  <a:lnTo>
                    <a:pt x="1381" y="310"/>
                  </a:lnTo>
                  <a:lnTo>
                    <a:pt x="1403" y="249"/>
                  </a:lnTo>
                  <a:lnTo>
                    <a:pt x="1401" y="185"/>
                  </a:lnTo>
                  <a:lnTo>
                    <a:pt x="1386" y="136"/>
                  </a:lnTo>
                  <a:lnTo>
                    <a:pt x="1370" y="90"/>
                  </a:lnTo>
                  <a:lnTo>
                    <a:pt x="1335" y="55"/>
                  </a:lnTo>
                  <a:lnTo>
                    <a:pt x="1280" y="18"/>
                  </a:lnTo>
                  <a:lnTo>
                    <a:pt x="1214" y="0"/>
                  </a:lnTo>
                  <a:lnTo>
                    <a:pt x="1172" y="4"/>
                  </a:lnTo>
                  <a:lnTo>
                    <a:pt x="1111" y="7"/>
                  </a:lnTo>
                  <a:lnTo>
                    <a:pt x="1053" y="20"/>
                  </a:lnTo>
                  <a:lnTo>
                    <a:pt x="989" y="46"/>
                  </a:lnTo>
                  <a:lnTo>
                    <a:pt x="939" y="79"/>
                  </a:lnTo>
                  <a:lnTo>
                    <a:pt x="899" y="106"/>
                  </a:lnTo>
                  <a:lnTo>
                    <a:pt x="878" y="149"/>
                  </a:lnTo>
                  <a:lnTo>
                    <a:pt x="897" y="187"/>
                  </a:lnTo>
                  <a:lnTo>
                    <a:pt x="939" y="183"/>
                  </a:lnTo>
                  <a:lnTo>
                    <a:pt x="987" y="171"/>
                  </a:lnTo>
                  <a:lnTo>
                    <a:pt x="1033" y="158"/>
                  </a:lnTo>
                  <a:lnTo>
                    <a:pt x="1069" y="150"/>
                  </a:lnTo>
                  <a:lnTo>
                    <a:pt x="1111" y="150"/>
                  </a:lnTo>
                  <a:lnTo>
                    <a:pt x="1154" y="163"/>
                  </a:lnTo>
                  <a:lnTo>
                    <a:pt x="1183" y="204"/>
                  </a:lnTo>
                  <a:lnTo>
                    <a:pt x="1179" y="248"/>
                  </a:lnTo>
                  <a:lnTo>
                    <a:pt x="1157" y="286"/>
                  </a:lnTo>
                  <a:lnTo>
                    <a:pt x="1121" y="323"/>
                  </a:lnTo>
                  <a:lnTo>
                    <a:pt x="1047" y="361"/>
                  </a:lnTo>
                  <a:lnTo>
                    <a:pt x="908" y="415"/>
                  </a:lnTo>
                  <a:lnTo>
                    <a:pt x="194" y="675"/>
                  </a:lnTo>
                  <a:lnTo>
                    <a:pt x="123" y="715"/>
                  </a:lnTo>
                  <a:lnTo>
                    <a:pt x="68" y="763"/>
                  </a:lnTo>
                  <a:lnTo>
                    <a:pt x="29" y="809"/>
                  </a:lnTo>
                  <a:lnTo>
                    <a:pt x="6" y="858"/>
                  </a:lnTo>
                  <a:lnTo>
                    <a:pt x="0" y="912"/>
                  </a:lnTo>
                  <a:lnTo>
                    <a:pt x="8" y="952"/>
                  </a:lnTo>
                  <a:lnTo>
                    <a:pt x="22" y="992"/>
                  </a:lnTo>
                  <a:lnTo>
                    <a:pt x="59" y="1036"/>
                  </a:lnTo>
                  <a:lnTo>
                    <a:pt x="127" y="1095"/>
                  </a:lnTo>
                  <a:lnTo>
                    <a:pt x="198" y="1135"/>
                  </a:lnTo>
                  <a:lnTo>
                    <a:pt x="273" y="1152"/>
                  </a:lnTo>
                  <a:lnTo>
                    <a:pt x="466" y="1084"/>
                  </a:ln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rnd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52" name="Freeform 12"/>
            <p:cNvSpPr>
              <a:spLocks/>
            </p:cNvSpPr>
            <p:nvPr/>
          </p:nvSpPr>
          <p:spPr bwMode="auto">
            <a:xfrm>
              <a:off x="2711" y="3280"/>
              <a:ext cx="368" cy="422"/>
            </a:xfrm>
            <a:custGeom>
              <a:avLst/>
              <a:gdLst>
                <a:gd name="T0" fmla="*/ 367 w 368"/>
                <a:gd name="T1" fmla="*/ 421 h 422"/>
                <a:gd name="T2" fmla="*/ 171 w 368"/>
                <a:gd name="T3" fmla="*/ 340 h 422"/>
                <a:gd name="T4" fmla="*/ 117 w 368"/>
                <a:gd name="T5" fmla="*/ 304 h 422"/>
                <a:gd name="T6" fmla="*/ 73 w 368"/>
                <a:gd name="T7" fmla="*/ 265 h 422"/>
                <a:gd name="T8" fmla="*/ 31 w 368"/>
                <a:gd name="T9" fmla="*/ 219 h 422"/>
                <a:gd name="T10" fmla="*/ 9 w 368"/>
                <a:gd name="T11" fmla="*/ 179 h 422"/>
                <a:gd name="T12" fmla="*/ 0 w 368"/>
                <a:gd name="T13" fmla="*/ 137 h 422"/>
                <a:gd name="T14" fmla="*/ 2 w 368"/>
                <a:gd name="T15" fmla="*/ 95 h 422"/>
                <a:gd name="T16" fmla="*/ 19 w 368"/>
                <a:gd name="T17" fmla="*/ 51 h 422"/>
                <a:gd name="T18" fmla="*/ 44 w 368"/>
                <a:gd name="T19" fmla="*/ 0 h 422"/>
                <a:gd name="T20" fmla="*/ 120 w 368"/>
                <a:gd name="T21" fmla="*/ 52 h 422"/>
                <a:gd name="T22" fmla="*/ 95 w 368"/>
                <a:gd name="T23" fmla="*/ 98 h 422"/>
                <a:gd name="T24" fmla="*/ 95 w 368"/>
                <a:gd name="T25" fmla="*/ 143 h 422"/>
                <a:gd name="T26" fmla="*/ 122 w 368"/>
                <a:gd name="T27" fmla="*/ 191 h 422"/>
                <a:gd name="T28" fmla="*/ 162 w 368"/>
                <a:gd name="T29" fmla="*/ 235 h 422"/>
                <a:gd name="T30" fmla="*/ 223 w 368"/>
                <a:gd name="T31" fmla="*/ 284 h 422"/>
                <a:gd name="T32" fmla="*/ 290 w 368"/>
                <a:gd name="T33" fmla="*/ 317 h 422"/>
                <a:gd name="T34" fmla="*/ 332 w 368"/>
                <a:gd name="T35" fmla="*/ 351 h 422"/>
                <a:gd name="T36" fmla="*/ 351 w 368"/>
                <a:gd name="T37" fmla="*/ 378 h 422"/>
                <a:gd name="T38" fmla="*/ 367 w 368"/>
                <a:gd name="T39" fmla="*/ 421 h 4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68" h="422">
                  <a:moveTo>
                    <a:pt x="367" y="421"/>
                  </a:moveTo>
                  <a:lnTo>
                    <a:pt x="171" y="340"/>
                  </a:lnTo>
                  <a:lnTo>
                    <a:pt x="117" y="304"/>
                  </a:lnTo>
                  <a:lnTo>
                    <a:pt x="73" y="265"/>
                  </a:lnTo>
                  <a:lnTo>
                    <a:pt x="31" y="219"/>
                  </a:lnTo>
                  <a:lnTo>
                    <a:pt x="9" y="179"/>
                  </a:lnTo>
                  <a:lnTo>
                    <a:pt x="0" y="137"/>
                  </a:lnTo>
                  <a:lnTo>
                    <a:pt x="2" y="95"/>
                  </a:lnTo>
                  <a:lnTo>
                    <a:pt x="19" y="51"/>
                  </a:lnTo>
                  <a:lnTo>
                    <a:pt x="44" y="0"/>
                  </a:lnTo>
                  <a:lnTo>
                    <a:pt x="120" y="52"/>
                  </a:lnTo>
                  <a:lnTo>
                    <a:pt x="95" y="98"/>
                  </a:lnTo>
                  <a:lnTo>
                    <a:pt x="95" y="143"/>
                  </a:lnTo>
                  <a:lnTo>
                    <a:pt x="122" y="191"/>
                  </a:lnTo>
                  <a:lnTo>
                    <a:pt x="162" y="235"/>
                  </a:lnTo>
                  <a:lnTo>
                    <a:pt x="223" y="284"/>
                  </a:lnTo>
                  <a:lnTo>
                    <a:pt x="290" y="317"/>
                  </a:lnTo>
                  <a:lnTo>
                    <a:pt x="332" y="351"/>
                  </a:lnTo>
                  <a:lnTo>
                    <a:pt x="351" y="378"/>
                  </a:lnTo>
                  <a:lnTo>
                    <a:pt x="367" y="421"/>
                  </a:ln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rnd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53" name="Freeform 13"/>
            <p:cNvSpPr>
              <a:spLocks/>
            </p:cNvSpPr>
            <p:nvPr/>
          </p:nvSpPr>
          <p:spPr bwMode="auto">
            <a:xfrm>
              <a:off x="2432" y="1792"/>
              <a:ext cx="989" cy="1439"/>
            </a:xfrm>
            <a:custGeom>
              <a:avLst/>
              <a:gdLst>
                <a:gd name="T0" fmla="*/ 525 w 989"/>
                <a:gd name="T1" fmla="*/ 1438 h 1439"/>
                <a:gd name="T2" fmla="*/ 582 w 989"/>
                <a:gd name="T3" fmla="*/ 1409 h 1439"/>
                <a:gd name="T4" fmla="*/ 647 w 989"/>
                <a:gd name="T5" fmla="*/ 1355 h 1439"/>
                <a:gd name="T6" fmla="*/ 670 w 989"/>
                <a:gd name="T7" fmla="*/ 1304 h 1439"/>
                <a:gd name="T8" fmla="*/ 686 w 989"/>
                <a:gd name="T9" fmla="*/ 1255 h 1439"/>
                <a:gd name="T10" fmla="*/ 677 w 989"/>
                <a:gd name="T11" fmla="*/ 1198 h 1439"/>
                <a:gd name="T12" fmla="*/ 637 w 989"/>
                <a:gd name="T13" fmla="*/ 1125 h 1439"/>
                <a:gd name="T14" fmla="*/ 609 w 989"/>
                <a:gd name="T15" fmla="*/ 1092 h 1439"/>
                <a:gd name="T16" fmla="*/ 569 w 989"/>
                <a:gd name="T17" fmla="*/ 1063 h 1439"/>
                <a:gd name="T18" fmla="*/ 259 w 989"/>
                <a:gd name="T19" fmla="*/ 905 h 1439"/>
                <a:gd name="T20" fmla="*/ 201 w 989"/>
                <a:gd name="T21" fmla="*/ 863 h 1439"/>
                <a:gd name="T22" fmla="*/ 177 w 989"/>
                <a:gd name="T23" fmla="*/ 843 h 1439"/>
                <a:gd name="T24" fmla="*/ 160 w 989"/>
                <a:gd name="T25" fmla="*/ 800 h 1439"/>
                <a:gd name="T26" fmla="*/ 171 w 989"/>
                <a:gd name="T27" fmla="*/ 766 h 1439"/>
                <a:gd name="T28" fmla="*/ 215 w 989"/>
                <a:gd name="T29" fmla="*/ 738 h 1439"/>
                <a:gd name="T30" fmla="*/ 294 w 989"/>
                <a:gd name="T31" fmla="*/ 709 h 1439"/>
                <a:gd name="T32" fmla="*/ 780 w 989"/>
                <a:gd name="T33" fmla="*/ 521 h 1439"/>
                <a:gd name="T34" fmla="*/ 856 w 989"/>
                <a:gd name="T35" fmla="*/ 471 h 1439"/>
                <a:gd name="T36" fmla="*/ 918 w 989"/>
                <a:gd name="T37" fmla="*/ 417 h 1439"/>
                <a:gd name="T38" fmla="*/ 953 w 989"/>
                <a:gd name="T39" fmla="*/ 379 h 1439"/>
                <a:gd name="T40" fmla="*/ 984 w 989"/>
                <a:gd name="T41" fmla="*/ 334 h 1439"/>
                <a:gd name="T42" fmla="*/ 988 w 989"/>
                <a:gd name="T43" fmla="*/ 274 h 1439"/>
                <a:gd name="T44" fmla="*/ 972 w 989"/>
                <a:gd name="T45" fmla="*/ 214 h 1439"/>
                <a:gd name="T46" fmla="*/ 953 w 989"/>
                <a:gd name="T47" fmla="*/ 167 h 1439"/>
                <a:gd name="T48" fmla="*/ 920 w 989"/>
                <a:gd name="T49" fmla="*/ 126 h 1439"/>
                <a:gd name="T50" fmla="*/ 875 w 989"/>
                <a:gd name="T51" fmla="*/ 85 h 1439"/>
                <a:gd name="T52" fmla="*/ 828 w 989"/>
                <a:gd name="T53" fmla="*/ 50 h 1439"/>
                <a:gd name="T54" fmla="*/ 803 w 989"/>
                <a:gd name="T55" fmla="*/ 29 h 1439"/>
                <a:gd name="T56" fmla="*/ 756 w 989"/>
                <a:gd name="T57" fmla="*/ 0 h 1439"/>
                <a:gd name="T58" fmla="*/ 588 w 989"/>
                <a:gd name="T59" fmla="*/ 61 h 1439"/>
                <a:gd name="T60" fmla="*/ 649 w 989"/>
                <a:gd name="T61" fmla="*/ 104 h 1439"/>
                <a:gd name="T62" fmla="*/ 694 w 989"/>
                <a:gd name="T63" fmla="*/ 145 h 1439"/>
                <a:gd name="T64" fmla="*/ 739 w 989"/>
                <a:gd name="T65" fmla="*/ 182 h 1439"/>
                <a:gd name="T66" fmla="*/ 780 w 989"/>
                <a:gd name="T67" fmla="*/ 223 h 1439"/>
                <a:gd name="T68" fmla="*/ 803 w 989"/>
                <a:gd name="T69" fmla="*/ 272 h 1439"/>
                <a:gd name="T70" fmla="*/ 787 w 989"/>
                <a:gd name="T71" fmla="*/ 323 h 1439"/>
                <a:gd name="T72" fmla="*/ 729 w 989"/>
                <a:gd name="T73" fmla="*/ 369 h 1439"/>
                <a:gd name="T74" fmla="*/ 639 w 989"/>
                <a:gd name="T75" fmla="*/ 413 h 1439"/>
                <a:gd name="T76" fmla="*/ 212 w 989"/>
                <a:gd name="T77" fmla="*/ 589 h 1439"/>
                <a:gd name="T78" fmla="*/ 160 w 989"/>
                <a:gd name="T79" fmla="*/ 608 h 1439"/>
                <a:gd name="T80" fmla="*/ 88 w 989"/>
                <a:gd name="T81" fmla="*/ 653 h 1439"/>
                <a:gd name="T82" fmla="*/ 43 w 989"/>
                <a:gd name="T83" fmla="*/ 698 h 1439"/>
                <a:gd name="T84" fmla="*/ 9 w 989"/>
                <a:gd name="T85" fmla="*/ 755 h 1439"/>
                <a:gd name="T86" fmla="*/ 0 w 989"/>
                <a:gd name="T87" fmla="*/ 820 h 1439"/>
                <a:gd name="T88" fmla="*/ 10 w 989"/>
                <a:gd name="T89" fmla="*/ 872 h 1439"/>
                <a:gd name="T90" fmla="*/ 40 w 989"/>
                <a:gd name="T91" fmla="*/ 914 h 1439"/>
                <a:gd name="T92" fmla="*/ 84 w 989"/>
                <a:gd name="T93" fmla="*/ 949 h 1439"/>
                <a:gd name="T94" fmla="*/ 159 w 989"/>
                <a:gd name="T95" fmla="*/ 999 h 1439"/>
                <a:gd name="T96" fmla="*/ 487 w 989"/>
                <a:gd name="T97" fmla="*/ 1164 h 1439"/>
                <a:gd name="T98" fmla="*/ 530 w 989"/>
                <a:gd name="T99" fmla="*/ 1197 h 1439"/>
                <a:gd name="T100" fmla="*/ 569 w 989"/>
                <a:gd name="T101" fmla="*/ 1236 h 1439"/>
                <a:gd name="T102" fmla="*/ 557 w 989"/>
                <a:gd name="T103" fmla="*/ 1292 h 1439"/>
                <a:gd name="T104" fmla="*/ 502 w 989"/>
                <a:gd name="T105" fmla="*/ 1354 h 1439"/>
                <a:gd name="T106" fmla="*/ 434 w 989"/>
                <a:gd name="T107" fmla="*/ 1394 h 1439"/>
                <a:gd name="T108" fmla="*/ 525 w 989"/>
                <a:gd name="T109" fmla="*/ 1438 h 1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89" h="1439">
                  <a:moveTo>
                    <a:pt x="525" y="1438"/>
                  </a:moveTo>
                  <a:lnTo>
                    <a:pt x="582" y="1409"/>
                  </a:lnTo>
                  <a:lnTo>
                    <a:pt x="647" y="1355"/>
                  </a:lnTo>
                  <a:lnTo>
                    <a:pt x="670" y="1304"/>
                  </a:lnTo>
                  <a:lnTo>
                    <a:pt x="686" y="1255"/>
                  </a:lnTo>
                  <a:lnTo>
                    <a:pt x="677" y="1198"/>
                  </a:lnTo>
                  <a:lnTo>
                    <a:pt x="637" y="1125"/>
                  </a:lnTo>
                  <a:lnTo>
                    <a:pt x="609" y="1092"/>
                  </a:lnTo>
                  <a:lnTo>
                    <a:pt x="569" y="1063"/>
                  </a:lnTo>
                  <a:lnTo>
                    <a:pt x="259" y="905"/>
                  </a:lnTo>
                  <a:lnTo>
                    <a:pt x="201" y="863"/>
                  </a:lnTo>
                  <a:lnTo>
                    <a:pt x="177" y="843"/>
                  </a:lnTo>
                  <a:lnTo>
                    <a:pt x="160" y="800"/>
                  </a:lnTo>
                  <a:lnTo>
                    <a:pt x="171" y="766"/>
                  </a:lnTo>
                  <a:lnTo>
                    <a:pt x="215" y="738"/>
                  </a:lnTo>
                  <a:lnTo>
                    <a:pt x="294" y="709"/>
                  </a:lnTo>
                  <a:lnTo>
                    <a:pt x="780" y="521"/>
                  </a:lnTo>
                  <a:lnTo>
                    <a:pt x="856" y="471"/>
                  </a:lnTo>
                  <a:lnTo>
                    <a:pt x="918" y="417"/>
                  </a:lnTo>
                  <a:lnTo>
                    <a:pt x="953" y="379"/>
                  </a:lnTo>
                  <a:lnTo>
                    <a:pt x="984" y="334"/>
                  </a:lnTo>
                  <a:lnTo>
                    <a:pt x="988" y="274"/>
                  </a:lnTo>
                  <a:lnTo>
                    <a:pt x="972" y="214"/>
                  </a:lnTo>
                  <a:lnTo>
                    <a:pt x="953" y="167"/>
                  </a:lnTo>
                  <a:lnTo>
                    <a:pt x="920" y="126"/>
                  </a:lnTo>
                  <a:lnTo>
                    <a:pt x="875" y="85"/>
                  </a:lnTo>
                  <a:lnTo>
                    <a:pt x="828" y="50"/>
                  </a:lnTo>
                  <a:lnTo>
                    <a:pt x="803" y="29"/>
                  </a:lnTo>
                  <a:lnTo>
                    <a:pt x="756" y="0"/>
                  </a:lnTo>
                  <a:lnTo>
                    <a:pt x="588" y="61"/>
                  </a:lnTo>
                  <a:lnTo>
                    <a:pt x="649" y="104"/>
                  </a:lnTo>
                  <a:lnTo>
                    <a:pt x="694" y="145"/>
                  </a:lnTo>
                  <a:lnTo>
                    <a:pt x="739" y="182"/>
                  </a:lnTo>
                  <a:lnTo>
                    <a:pt x="780" y="223"/>
                  </a:lnTo>
                  <a:lnTo>
                    <a:pt x="803" y="272"/>
                  </a:lnTo>
                  <a:lnTo>
                    <a:pt x="787" y="323"/>
                  </a:lnTo>
                  <a:lnTo>
                    <a:pt x="729" y="369"/>
                  </a:lnTo>
                  <a:lnTo>
                    <a:pt x="639" y="413"/>
                  </a:lnTo>
                  <a:lnTo>
                    <a:pt x="212" y="589"/>
                  </a:lnTo>
                  <a:lnTo>
                    <a:pt x="160" y="608"/>
                  </a:lnTo>
                  <a:lnTo>
                    <a:pt x="88" y="653"/>
                  </a:lnTo>
                  <a:lnTo>
                    <a:pt x="43" y="698"/>
                  </a:lnTo>
                  <a:lnTo>
                    <a:pt x="9" y="755"/>
                  </a:lnTo>
                  <a:lnTo>
                    <a:pt x="0" y="820"/>
                  </a:lnTo>
                  <a:lnTo>
                    <a:pt x="10" y="872"/>
                  </a:lnTo>
                  <a:lnTo>
                    <a:pt x="40" y="914"/>
                  </a:lnTo>
                  <a:lnTo>
                    <a:pt x="84" y="949"/>
                  </a:lnTo>
                  <a:lnTo>
                    <a:pt x="159" y="999"/>
                  </a:lnTo>
                  <a:lnTo>
                    <a:pt x="487" y="1164"/>
                  </a:lnTo>
                  <a:lnTo>
                    <a:pt x="530" y="1197"/>
                  </a:lnTo>
                  <a:lnTo>
                    <a:pt x="569" y="1236"/>
                  </a:lnTo>
                  <a:lnTo>
                    <a:pt x="557" y="1292"/>
                  </a:lnTo>
                  <a:lnTo>
                    <a:pt x="502" y="1354"/>
                  </a:lnTo>
                  <a:lnTo>
                    <a:pt x="434" y="1394"/>
                  </a:lnTo>
                  <a:lnTo>
                    <a:pt x="525" y="1438"/>
                  </a:ln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rnd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54" name="Freeform 14"/>
            <p:cNvSpPr>
              <a:spLocks/>
            </p:cNvSpPr>
            <p:nvPr/>
          </p:nvSpPr>
          <p:spPr bwMode="auto">
            <a:xfrm>
              <a:off x="2100" y="1162"/>
              <a:ext cx="669" cy="582"/>
            </a:xfrm>
            <a:custGeom>
              <a:avLst/>
              <a:gdLst>
                <a:gd name="T0" fmla="*/ 668 w 669"/>
                <a:gd name="T1" fmla="*/ 553 h 582"/>
                <a:gd name="T2" fmla="*/ 668 w 669"/>
                <a:gd name="T3" fmla="*/ 450 h 582"/>
                <a:gd name="T4" fmla="*/ 562 w 669"/>
                <a:gd name="T5" fmla="*/ 435 h 582"/>
                <a:gd name="T6" fmla="*/ 448 w 669"/>
                <a:gd name="T7" fmla="*/ 420 h 582"/>
                <a:gd name="T8" fmla="*/ 367 w 669"/>
                <a:gd name="T9" fmla="*/ 400 h 582"/>
                <a:gd name="T10" fmla="*/ 314 w 669"/>
                <a:gd name="T11" fmla="*/ 378 h 582"/>
                <a:gd name="T12" fmla="*/ 257 w 669"/>
                <a:gd name="T13" fmla="*/ 349 h 582"/>
                <a:gd name="T14" fmla="*/ 220 w 669"/>
                <a:gd name="T15" fmla="*/ 314 h 582"/>
                <a:gd name="T16" fmla="*/ 193 w 669"/>
                <a:gd name="T17" fmla="*/ 274 h 582"/>
                <a:gd name="T18" fmla="*/ 180 w 669"/>
                <a:gd name="T19" fmla="*/ 231 h 582"/>
                <a:gd name="T20" fmla="*/ 180 w 669"/>
                <a:gd name="T21" fmla="*/ 189 h 582"/>
                <a:gd name="T22" fmla="*/ 193 w 669"/>
                <a:gd name="T23" fmla="*/ 165 h 582"/>
                <a:gd name="T24" fmla="*/ 209 w 669"/>
                <a:gd name="T25" fmla="*/ 143 h 582"/>
                <a:gd name="T26" fmla="*/ 255 w 669"/>
                <a:gd name="T27" fmla="*/ 127 h 582"/>
                <a:gd name="T28" fmla="*/ 297 w 669"/>
                <a:gd name="T29" fmla="*/ 127 h 582"/>
                <a:gd name="T30" fmla="*/ 345 w 669"/>
                <a:gd name="T31" fmla="*/ 141 h 582"/>
                <a:gd name="T32" fmla="*/ 396 w 669"/>
                <a:gd name="T33" fmla="*/ 156 h 582"/>
                <a:gd name="T34" fmla="*/ 448 w 669"/>
                <a:gd name="T35" fmla="*/ 163 h 582"/>
                <a:gd name="T36" fmla="*/ 477 w 669"/>
                <a:gd name="T37" fmla="*/ 125 h 582"/>
                <a:gd name="T38" fmla="*/ 464 w 669"/>
                <a:gd name="T39" fmla="*/ 86 h 582"/>
                <a:gd name="T40" fmla="*/ 415 w 669"/>
                <a:gd name="T41" fmla="*/ 42 h 582"/>
                <a:gd name="T42" fmla="*/ 363 w 669"/>
                <a:gd name="T43" fmla="*/ 18 h 582"/>
                <a:gd name="T44" fmla="*/ 319 w 669"/>
                <a:gd name="T45" fmla="*/ 7 h 582"/>
                <a:gd name="T46" fmla="*/ 273 w 669"/>
                <a:gd name="T47" fmla="*/ 2 h 582"/>
                <a:gd name="T48" fmla="*/ 222 w 669"/>
                <a:gd name="T49" fmla="*/ 0 h 582"/>
                <a:gd name="T50" fmla="*/ 176 w 669"/>
                <a:gd name="T51" fmla="*/ 4 h 582"/>
                <a:gd name="T52" fmla="*/ 136 w 669"/>
                <a:gd name="T53" fmla="*/ 15 h 582"/>
                <a:gd name="T54" fmla="*/ 86 w 669"/>
                <a:gd name="T55" fmla="*/ 33 h 582"/>
                <a:gd name="T56" fmla="*/ 50 w 669"/>
                <a:gd name="T57" fmla="*/ 66 h 582"/>
                <a:gd name="T58" fmla="*/ 22 w 669"/>
                <a:gd name="T59" fmla="*/ 99 h 582"/>
                <a:gd name="T60" fmla="*/ 6 w 669"/>
                <a:gd name="T61" fmla="*/ 145 h 582"/>
                <a:gd name="T62" fmla="*/ 0 w 669"/>
                <a:gd name="T63" fmla="*/ 189 h 582"/>
                <a:gd name="T64" fmla="*/ 9 w 669"/>
                <a:gd name="T65" fmla="*/ 237 h 582"/>
                <a:gd name="T66" fmla="*/ 22 w 669"/>
                <a:gd name="T67" fmla="*/ 285 h 582"/>
                <a:gd name="T68" fmla="*/ 50 w 669"/>
                <a:gd name="T69" fmla="*/ 330 h 582"/>
                <a:gd name="T70" fmla="*/ 81 w 669"/>
                <a:gd name="T71" fmla="*/ 375 h 582"/>
                <a:gd name="T72" fmla="*/ 125 w 669"/>
                <a:gd name="T73" fmla="*/ 419 h 582"/>
                <a:gd name="T74" fmla="*/ 169 w 669"/>
                <a:gd name="T75" fmla="*/ 457 h 582"/>
                <a:gd name="T76" fmla="*/ 217 w 669"/>
                <a:gd name="T77" fmla="*/ 488 h 582"/>
                <a:gd name="T78" fmla="*/ 266 w 669"/>
                <a:gd name="T79" fmla="*/ 514 h 582"/>
                <a:gd name="T80" fmla="*/ 310 w 669"/>
                <a:gd name="T81" fmla="*/ 534 h 582"/>
                <a:gd name="T82" fmla="*/ 369 w 669"/>
                <a:gd name="T83" fmla="*/ 549 h 582"/>
                <a:gd name="T84" fmla="*/ 437 w 669"/>
                <a:gd name="T85" fmla="*/ 568 h 582"/>
                <a:gd name="T86" fmla="*/ 516 w 669"/>
                <a:gd name="T87" fmla="*/ 581 h 582"/>
                <a:gd name="T88" fmla="*/ 595 w 669"/>
                <a:gd name="T89" fmla="*/ 577 h 582"/>
                <a:gd name="T90" fmla="*/ 668 w 669"/>
                <a:gd name="T91" fmla="*/ 553 h 5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669" h="582">
                  <a:moveTo>
                    <a:pt x="668" y="553"/>
                  </a:moveTo>
                  <a:lnTo>
                    <a:pt x="668" y="450"/>
                  </a:lnTo>
                  <a:lnTo>
                    <a:pt x="562" y="435"/>
                  </a:lnTo>
                  <a:lnTo>
                    <a:pt x="448" y="420"/>
                  </a:lnTo>
                  <a:lnTo>
                    <a:pt x="367" y="400"/>
                  </a:lnTo>
                  <a:lnTo>
                    <a:pt x="314" y="378"/>
                  </a:lnTo>
                  <a:lnTo>
                    <a:pt x="257" y="349"/>
                  </a:lnTo>
                  <a:lnTo>
                    <a:pt x="220" y="314"/>
                  </a:lnTo>
                  <a:lnTo>
                    <a:pt x="193" y="274"/>
                  </a:lnTo>
                  <a:lnTo>
                    <a:pt x="180" y="231"/>
                  </a:lnTo>
                  <a:lnTo>
                    <a:pt x="180" y="189"/>
                  </a:lnTo>
                  <a:lnTo>
                    <a:pt x="193" y="165"/>
                  </a:lnTo>
                  <a:lnTo>
                    <a:pt x="209" y="143"/>
                  </a:lnTo>
                  <a:lnTo>
                    <a:pt x="255" y="127"/>
                  </a:lnTo>
                  <a:lnTo>
                    <a:pt x="297" y="127"/>
                  </a:lnTo>
                  <a:lnTo>
                    <a:pt x="345" y="141"/>
                  </a:lnTo>
                  <a:lnTo>
                    <a:pt x="396" y="156"/>
                  </a:lnTo>
                  <a:lnTo>
                    <a:pt x="448" y="163"/>
                  </a:lnTo>
                  <a:lnTo>
                    <a:pt x="477" y="125"/>
                  </a:lnTo>
                  <a:lnTo>
                    <a:pt x="464" y="86"/>
                  </a:lnTo>
                  <a:lnTo>
                    <a:pt x="415" y="42"/>
                  </a:lnTo>
                  <a:lnTo>
                    <a:pt x="363" y="18"/>
                  </a:lnTo>
                  <a:lnTo>
                    <a:pt x="319" y="7"/>
                  </a:lnTo>
                  <a:lnTo>
                    <a:pt x="273" y="2"/>
                  </a:lnTo>
                  <a:lnTo>
                    <a:pt x="222" y="0"/>
                  </a:lnTo>
                  <a:lnTo>
                    <a:pt x="176" y="4"/>
                  </a:lnTo>
                  <a:lnTo>
                    <a:pt x="136" y="15"/>
                  </a:lnTo>
                  <a:lnTo>
                    <a:pt x="86" y="33"/>
                  </a:lnTo>
                  <a:lnTo>
                    <a:pt x="50" y="66"/>
                  </a:lnTo>
                  <a:lnTo>
                    <a:pt x="22" y="99"/>
                  </a:lnTo>
                  <a:lnTo>
                    <a:pt x="6" y="145"/>
                  </a:lnTo>
                  <a:lnTo>
                    <a:pt x="0" y="189"/>
                  </a:lnTo>
                  <a:lnTo>
                    <a:pt x="9" y="237"/>
                  </a:lnTo>
                  <a:lnTo>
                    <a:pt x="22" y="285"/>
                  </a:lnTo>
                  <a:lnTo>
                    <a:pt x="50" y="330"/>
                  </a:lnTo>
                  <a:lnTo>
                    <a:pt x="81" y="375"/>
                  </a:lnTo>
                  <a:lnTo>
                    <a:pt x="125" y="419"/>
                  </a:lnTo>
                  <a:lnTo>
                    <a:pt x="169" y="457"/>
                  </a:lnTo>
                  <a:lnTo>
                    <a:pt x="217" y="488"/>
                  </a:lnTo>
                  <a:lnTo>
                    <a:pt x="266" y="514"/>
                  </a:lnTo>
                  <a:lnTo>
                    <a:pt x="310" y="534"/>
                  </a:lnTo>
                  <a:lnTo>
                    <a:pt x="369" y="549"/>
                  </a:lnTo>
                  <a:lnTo>
                    <a:pt x="437" y="568"/>
                  </a:lnTo>
                  <a:lnTo>
                    <a:pt x="516" y="581"/>
                  </a:lnTo>
                  <a:lnTo>
                    <a:pt x="595" y="577"/>
                  </a:lnTo>
                  <a:lnTo>
                    <a:pt x="668" y="553"/>
                  </a:ln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rnd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55" name="Freeform 15"/>
            <p:cNvSpPr>
              <a:spLocks/>
            </p:cNvSpPr>
            <p:nvPr/>
          </p:nvSpPr>
          <p:spPr bwMode="auto">
            <a:xfrm>
              <a:off x="1365" y="583"/>
              <a:ext cx="1413" cy="549"/>
            </a:xfrm>
            <a:custGeom>
              <a:avLst/>
              <a:gdLst>
                <a:gd name="T0" fmla="*/ 1412 w 1413"/>
                <a:gd name="T1" fmla="*/ 548 h 549"/>
                <a:gd name="T2" fmla="*/ 1316 w 1413"/>
                <a:gd name="T3" fmla="*/ 537 h 549"/>
                <a:gd name="T4" fmla="*/ 1237 w 1413"/>
                <a:gd name="T5" fmla="*/ 524 h 549"/>
                <a:gd name="T6" fmla="*/ 1179 w 1413"/>
                <a:gd name="T7" fmla="*/ 511 h 549"/>
                <a:gd name="T8" fmla="*/ 1118 w 1413"/>
                <a:gd name="T9" fmla="*/ 499 h 549"/>
                <a:gd name="T10" fmla="*/ 1060 w 1413"/>
                <a:gd name="T11" fmla="*/ 493 h 549"/>
                <a:gd name="T12" fmla="*/ 1000 w 1413"/>
                <a:gd name="T13" fmla="*/ 495 h 549"/>
                <a:gd name="T14" fmla="*/ 939 w 1413"/>
                <a:gd name="T15" fmla="*/ 499 h 549"/>
                <a:gd name="T16" fmla="*/ 894 w 1413"/>
                <a:gd name="T17" fmla="*/ 482 h 549"/>
                <a:gd name="T18" fmla="*/ 962 w 1413"/>
                <a:gd name="T19" fmla="*/ 440 h 549"/>
                <a:gd name="T20" fmla="*/ 1005 w 1413"/>
                <a:gd name="T21" fmla="*/ 411 h 549"/>
                <a:gd name="T22" fmla="*/ 1043 w 1413"/>
                <a:gd name="T23" fmla="*/ 381 h 549"/>
                <a:gd name="T24" fmla="*/ 1069 w 1413"/>
                <a:gd name="T25" fmla="*/ 348 h 549"/>
                <a:gd name="T26" fmla="*/ 962 w 1413"/>
                <a:gd name="T27" fmla="*/ 383 h 549"/>
                <a:gd name="T28" fmla="*/ 855 w 1413"/>
                <a:gd name="T29" fmla="*/ 418 h 549"/>
                <a:gd name="T30" fmla="*/ 783 w 1413"/>
                <a:gd name="T31" fmla="*/ 436 h 549"/>
                <a:gd name="T32" fmla="*/ 670 w 1413"/>
                <a:gd name="T33" fmla="*/ 449 h 549"/>
                <a:gd name="T34" fmla="*/ 597 w 1413"/>
                <a:gd name="T35" fmla="*/ 449 h 549"/>
                <a:gd name="T36" fmla="*/ 531 w 1413"/>
                <a:gd name="T37" fmla="*/ 444 h 549"/>
                <a:gd name="T38" fmla="*/ 486 w 1413"/>
                <a:gd name="T39" fmla="*/ 427 h 549"/>
                <a:gd name="T40" fmla="*/ 459 w 1413"/>
                <a:gd name="T41" fmla="*/ 407 h 549"/>
                <a:gd name="T42" fmla="*/ 527 w 1413"/>
                <a:gd name="T43" fmla="*/ 389 h 549"/>
                <a:gd name="T44" fmla="*/ 572 w 1413"/>
                <a:gd name="T45" fmla="*/ 365 h 549"/>
                <a:gd name="T46" fmla="*/ 599 w 1413"/>
                <a:gd name="T47" fmla="*/ 339 h 549"/>
                <a:gd name="T48" fmla="*/ 634 w 1413"/>
                <a:gd name="T49" fmla="*/ 308 h 549"/>
                <a:gd name="T50" fmla="*/ 544 w 1413"/>
                <a:gd name="T51" fmla="*/ 334 h 549"/>
                <a:gd name="T52" fmla="*/ 463 w 1413"/>
                <a:gd name="T53" fmla="*/ 348 h 549"/>
                <a:gd name="T54" fmla="*/ 378 w 1413"/>
                <a:gd name="T55" fmla="*/ 356 h 549"/>
                <a:gd name="T56" fmla="*/ 303 w 1413"/>
                <a:gd name="T57" fmla="*/ 352 h 549"/>
                <a:gd name="T58" fmla="*/ 254 w 1413"/>
                <a:gd name="T59" fmla="*/ 334 h 549"/>
                <a:gd name="T60" fmla="*/ 233 w 1413"/>
                <a:gd name="T61" fmla="*/ 312 h 549"/>
                <a:gd name="T62" fmla="*/ 281 w 1413"/>
                <a:gd name="T63" fmla="*/ 291 h 549"/>
                <a:gd name="T64" fmla="*/ 313 w 1413"/>
                <a:gd name="T65" fmla="*/ 269 h 549"/>
                <a:gd name="T66" fmla="*/ 341 w 1413"/>
                <a:gd name="T67" fmla="*/ 244 h 549"/>
                <a:gd name="T68" fmla="*/ 339 w 1413"/>
                <a:gd name="T69" fmla="*/ 229 h 549"/>
                <a:gd name="T70" fmla="*/ 262 w 1413"/>
                <a:gd name="T71" fmla="*/ 246 h 549"/>
                <a:gd name="T72" fmla="*/ 179 w 1413"/>
                <a:gd name="T73" fmla="*/ 255 h 549"/>
                <a:gd name="T74" fmla="*/ 109 w 1413"/>
                <a:gd name="T75" fmla="*/ 254 h 549"/>
                <a:gd name="T76" fmla="*/ 51 w 1413"/>
                <a:gd name="T77" fmla="*/ 244 h 549"/>
                <a:gd name="T78" fmla="*/ 19 w 1413"/>
                <a:gd name="T79" fmla="*/ 229 h 549"/>
                <a:gd name="T80" fmla="*/ 0 w 1413"/>
                <a:gd name="T81" fmla="*/ 205 h 549"/>
                <a:gd name="T82" fmla="*/ 120 w 1413"/>
                <a:gd name="T83" fmla="*/ 187 h 549"/>
                <a:gd name="T84" fmla="*/ 309 w 1413"/>
                <a:gd name="T85" fmla="*/ 156 h 549"/>
                <a:gd name="T86" fmla="*/ 544 w 1413"/>
                <a:gd name="T87" fmla="*/ 119 h 549"/>
                <a:gd name="T88" fmla="*/ 742 w 1413"/>
                <a:gd name="T89" fmla="*/ 71 h 549"/>
                <a:gd name="T90" fmla="*/ 926 w 1413"/>
                <a:gd name="T91" fmla="*/ 26 h 549"/>
                <a:gd name="T92" fmla="*/ 1020 w 1413"/>
                <a:gd name="T93" fmla="*/ 9 h 549"/>
                <a:gd name="T94" fmla="*/ 1098 w 1413"/>
                <a:gd name="T95" fmla="*/ 0 h 549"/>
                <a:gd name="T96" fmla="*/ 1165 w 1413"/>
                <a:gd name="T97" fmla="*/ 2 h 549"/>
                <a:gd name="T98" fmla="*/ 1211 w 1413"/>
                <a:gd name="T99" fmla="*/ 7 h 549"/>
                <a:gd name="T100" fmla="*/ 1254 w 1413"/>
                <a:gd name="T101" fmla="*/ 27 h 549"/>
                <a:gd name="T102" fmla="*/ 1288 w 1413"/>
                <a:gd name="T103" fmla="*/ 71 h 549"/>
                <a:gd name="T104" fmla="*/ 1301 w 1413"/>
                <a:gd name="T105" fmla="*/ 117 h 549"/>
                <a:gd name="T106" fmla="*/ 1316 w 1413"/>
                <a:gd name="T107" fmla="*/ 148 h 549"/>
                <a:gd name="T108" fmla="*/ 1344 w 1413"/>
                <a:gd name="T109" fmla="*/ 159 h 549"/>
                <a:gd name="T110" fmla="*/ 1384 w 1413"/>
                <a:gd name="T111" fmla="*/ 156 h 549"/>
                <a:gd name="T112" fmla="*/ 1412 w 1413"/>
                <a:gd name="T113" fmla="*/ 145 h 549"/>
                <a:gd name="T114" fmla="*/ 1412 w 1413"/>
                <a:gd name="T115" fmla="*/ 548 h 5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413" h="549">
                  <a:moveTo>
                    <a:pt x="1412" y="548"/>
                  </a:moveTo>
                  <a:lnTo>
                    <a:pt x="1316" y="537"/>
                  </a:lnTo>
                  <a:lnTo>
                    <a:pt x="1237" y="524"/>
                  </a:lnTo>
                  <a:lnTo>
                    <a:pt x="1179" y="511"/>
                  </a:lnTo>
                  <a:lnTo>
                    <a:pt x="1118" y="499"/>
                  </a:lnTo>
                  <a:lnTo>
                    <a:pt x="1060" y="493"/>
                  </a:lnTo>
                  <a:lnTo>
                    <a:pt x="1000" y="495"/>
                  </a:lnTo>
                  <a:lnTo>
                    <a:pt x="939" y="499"/>
                  </a:lnTo>
                  <a:lnTo>
                    <a:pt x="894" y="482"/>
                  </a:lnTo>
                  <a:lnTo>
                    <a:pt x="962" y="440"/>
                  </a:lnTo>
                  <a:lnTo>
                    <a:pt x="1005" y="411"/>
                  </a:lnTo>
                  <a:lnTo>
                    <a:pt x="1043" y="381"/>
                  </a:lnTo>
                  <a:lnTo>
                    <a:pt x="1069" y="348"/>
                  </a:lnTo>
                  <a:lnTo>
                    <a:pt x="962" y="383"/>
                  </a:lnTo>
                  <a:lnTo>
                    <a:pt x="855" y="418"/>
                  </a:lnTo>
                  <a:lnTo>
                    <a:pt x="783" y="436"/>
                  </a:lnTo>
                  <a:lnTo>
                    <a:pt x="670" y="449"/>
                  </a:lnTo>
                  <a:lnTo>
                    <a:pt x="597" y="449"/>
                  </a:lnTo>
                  <a:lnTo>
                    <a:pt x="531" y="444"/>
                  </a:lnTo>
                  <a:lnTo>
                    <a:pt x="486" y="427"/>
                  </a:lnTo>
                  <a:lnTo>
                    <a:pt x="459" y="407"/>
                  </a:lnTo>
                  <a:lnTo>
                    <a:pt x="527" y="389"/>
                  </a:lnTo>
                  <a:lnTo>
                    <a:pt x="572" y="365"/>
                  </a:lnTo>
                  <a:lnTo>
                    <a:pt x="599" y="339"/>
                  </a:lnTo>
                  <a:lnTo>
                    <a:pt x="634" y="308"/>
                  </a:lnTo>
                  <a:lnTo>
                    <a:pt x="544" y="334"/>
                  </a:lnTo>
                  <a:lnTo>
                    <a:pt x="463" y="348"/>
                  </a:lnTo>
                  <a:lnTo>
                    <a:pt x="378" y="356"/>
                  </a:lnTo>
                  <a:lnTo>
                    <a:pt x="303" y="352"/>
                  </a:lnTo>
                  <a:lnTo>
                    <a:pt x="254" y="334"/>
                  </a:lnTo>
                  <a:lnTo>
                    <a:pt x="233" y="312"/>
                  </a:lnTo>
                  <a:lnTo>
                    <a:pt x="281" y="291"/>
                  </a:lnTo>
                  <a:lnTo>
                    <a:pt x="313" y="269"/>
                  </a:lnTo>
                  <a:lnTo>
                    <a:pt x="341" y="244"/>
                  </a:lnTo>
                  <a:lnTo>
                    <a:pt x="339" y="229"/>
                  </a:lnTo>
                  <a:lnTo>
                    <a:pt x="262" y="246"/>
                  </a:lnTo>
                  <a:lnTo>
                    <a:pt x="179" y="255"/>
                  </a:lnTo>
                  <a:lnTo>
                    <a:pt x="109" y="254"/>
                  </a:lnTo>
                  <a:lnTo>
                    <a:pt x="51" y="244"/>
                  </a:lnTo>
                  <a:lnTo>
                    <a:pt x="19" y="229"/>
                  </a:lnTo>
                  <a:lnTo>
                    <a:pt x="0" y="205"/>
                  </a:lnTo>
                  <a:lnTo>
                    <a:pt x="120" y="187"/>
                  </a:lnTo>
                  <a:lnTo>
                    <a:pt x="309" y="156"/>
                  </a:lnTo>
                  <a:lnTo>
                    <a:pt x="544" y="119"/>
                  </a:lnTo>
                  <a:lnTo>
                    <a:pt x="742" y="71"/>
                  </a:lnTo>
                  <a:lnTo>
                    <a:pt x="926" y="26"/>
                  </a:lnTo>
                  <a:lnTo>
                    <a:pt x="1020" y="9"/>
                  </a:lnTo>
                  <a:lnTo>
                    <a:pt x="1098" y="0"/>
                  </a:lnTo>
                  <a:lnTo>
                    <a:pt x="1165" y="2"/>
                  </a:lnTo>
                  <a:lnTo>
                    <a:pt x="1211" y="7"/>
                  </a:lnTo>
                  <a:lnTo>
                    <a:pt x="1254" y="27"/>
                  </a:lnTo>
                  <a:lnTo>
                    <a:pt x="1288" y="71"/>
                  </a:lnTo>
                  <a:lnTo>
                    <a:pt x="1301" y="117"/>
                  </a:lnTo>
                  <a:lnTo>
                    <a:pt x="1316" y="148"/>
                  </a:lnTo>
                  <a:lnTo>
                    <a:pt x="1344" y="159"/>
                  </a:lnTo>
                  <a:lnTo>
                    <a:pt x="1384" y="156"/>
                  </a:lnTo>
                  <a:lnTo>
                    <a:pt x="1412" y="145"/>
                  </a:lnTo>
                  <a:lnTo>
                    <a:pt x="1412" y="548"/>
                  </a:ln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rnd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56" name="Oval 16"/>
            <p:cNvSpPr>
              <a:spLocks noChangeArrowheads="1"/>
            </p:cNvSpPr>
            <p:nvPr/>
          </p:nvSpPr>
          <p:spPr bwMode="auto">
            <a:xfrm>
              <a:off x="2785" y="355"/>
              <a:ext cx="187" cy="198"/>
            </a:xfrm>
            <a:prstGeom prst="ellipse">
              <a:avLst/>
            </a:pr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57" name="Freeform 17"/>
            <p:cNvSpPr>
              <a:spLocks/>
            </p:cNvSpPr>
            <p:nvPr/>
          </p:nvSpPr>
          <p:spPr bwMode="auto">
            <a:xfrm>
              <a:off x="2976" y="583"/>
              <a:ext cx="1413" cy="549"/>
            </a:xfrm>
            <a:custGeom>
              <a:avLst/>
              <a:gdLst>
                <a:gd name="T0" fmla="*/ 0 w 1413"/>
                <a:gd name="T1" fmla="*/ 548 h 549"/>
                <a:gd name="T2" fmla="*/ 96 w 1413"/>
                <a:gd name="T3" fmla="*/ 537 h 549"/>
                <a:gd name="T4" fmla="*/ 175 w 1413"/>
                <a:gd name="T5" fmla="*/ 524 h 549"/>
                <a:gd name="T6" fmla="*/ 233 w 1413"/>
                <a:gd name="T7" fmla="*/ 511 h 549"/>
                <a:gd name="T8" fmla="*/ 294 w 1413"/>
                <a:gd name="T9" fmla="*/ 499 h 549"/>
                <a:gd name="T10" fmla="*/ 352 w 1413"/>
                <a:gd name="T11" fmla="*/ 493 h 549"/>
                <a:gd name="T12" fmla="*/ 412 w 1413"/>
                <a:gd name="T13" fmla="*/ 495 h 549"/>
                <a:gd name="T14" fmla="*/ 473 w 1413"/>
                <a:gd name="T15" fmla="*/ 499 h 549"/>
                <a:gd name="T16" fmla="*/ 518 w 1413"/>
                <a:gd name="T17" fmla="*/ 482 h 549"/>
                <a:gd name="T18" fmla="*/ 450 w 1413"/>
                <a:gd name="T19" fmla="*/ 440 h 549"/>
                <a:gd name="T20" fmla="*/ 407 w 1413"/>
                <a:gd name="T21" fmla="*/ 411 h 549"/>
                <a:gd name="T22" fmla="*/ 369 w 1413"/>
                <a:gd name="T23" fmla="*/ 381 h 549"/>
                <a:gd name="T24" fmla="*/ 343 w 1413"/>
                <a:gd name="T25" fmla="*/ 348 h 549"/>
                <a:gd name="T26" fmla="*/ 450 w 1413"/>
                <a:gd name="T27" fmla="*/ 383 h 549"/>
                <a:gd name="T28" fmla="*/ 557 w 1413"/>
                <a:gd name="T29" fmla="*/ 418 h 549"/>
                <a:gd name="T30" fmla="*/ 629 w 1413"/>
                <a:gd name="T31" fmla="*/ 436 h 549"/>
                <a:gd name="T32" fmla="*/ 742 w 1413"/>
                <a:gd name="T33" fmla="*/ 449 h 549"/>
                <a:gd name="T34" fmla="*/ 815 w 1413"/>
                <a:gd name="T35" fmla="*/ 449 h 549"/>
                <a:gd name="T36" fmla="*/ 881 w 1413"/>
                <a:gd name="T37" fmla="*/ 444 h 549"/>
                <a:gd name="T38" fmla="*/ 926 w 1413"/>
                <a:gd name="T39" fmla="*/ 427 h 549"/>
                <a:gd name="T40" fmla="*/ 953 w 1413"/>
                <a:gd name="T41" fmla="*/ 407 h 549"/>
                <a:gd name="T42" fmla="*/ 885 w 1413"/>
                <a:gd name="T43" fmla="*/ 389 h 549"/>
                <a:gd name="T44" fmla="*/ 840 w 1413"/>
                <a:gd name="T45" fmla="*/ 365 h 549"/>
                <a:gd name="T46" fmla="*/ 809 w 1413"/>
                <a:gd name="T47" fmla="*/ 339 h 549"/>
                <a:gd name="T48" fmla="*/ 778 w 1413"/>
                <a:gd name="T49" fmla="*/ 308 h 549"/>
                <a:gd name="T50" fmla="*/ 868 w 1413"/>
                <a:gd name="T51" fmla="*/ 334 h 549"/>
                <a:gd name="T52" fmla="*/ 949 w 1413"/>
                <a:gd name="T53" fmla="*/ 348 h 549"/>
                <a:gd name="T54" fmla="*/ 1034 w 1413"/>
                <a:gd name="T55" fmla="*/ 356 h 549"/>
                <a:gd name="T56" fmla="*/ 1109 w 1413"/>
                <a:gd name="T57" fmla="*/ 352 h 549"/>
                <a:gd name="T58" fmla="*/ 1158 w 1413"/>
                <a:gd name="T59" fmla="*/ 334 h 549"/>
                <a:gd name="T60" fmla="*/ 1179 w 1413"/>
                <a:gd name="T61" fmla="*/ 312 h 549"/>
                <a:gd name="T62" fmla="*/ 1131 w 1413"/>
                <a:gd name="T63" fmla="*/ 291 h 549"/>
                <a:gd name="T64" fmla="*/ 1099 w 1413"/>
                <a:gd name="T65" fmla="*/ 269 h 549"/>
                <a:gd name="T66" fmla="*/ 1071 w 1413"/>
                <a:gd name="T67" fmla="*/ 244 h 549"/>
                <a:gd name="T68" fmla="*/ 1073 w 1413"/>
                <a:gd name="T69" fmla="*/ 229 h 549"/>
                <a:gd name="T70" fmla="*/ 1150 w 1413"/>
                <a:gd name="T71" fmla="*/ 246 h 549"/>
                <a:gd name="T72" fmla="*/ 1233 w 1413"/>
                <a:gd name="T73" fmla="*/ 255 h 549"/>
                <a:gd name="T74" fmla="*/ 1311 w 1413"/>
                <a:gd name="T75" fmla="*/ 253 h 549"/>
                <a:gd name="T76" fmla="*/ 1361 w 1413"/>
                <a:gd name="T77" fmla="*/ 244 h 549"/>
                <a:gd name="T78" fmla="*/ 1393 w 1413"/>
                <a:gd name="T79" fmla="*/ 229 h 549"/>
                <a:gd name="T80" fmla="*/ 1412 w 1413"/>
                <a:gd name="T81" fmla="*/ 205 h 549"/>
                <a:gd name="T82" fmla="*/ 1292 w 1413"/>
                <a:gd name="T83" fmla="*/ 187 h 549"/>
                <a:gd name="T84" fmla="*/ 1087 w 1413"/>
                <a:gd name="T85" fmla="*/ 158 h 549"/>
                <a:gd name="T86" fmla="*/ 868 w 1413"/>
                <a:gd name="T87" fmla="*/ 119 h 549"/>
                <a:gd name="T88" fmla="*/ 670 w 1413"/>
                <a:gd name="T89" fmla="*/ 71 h 549"/>
                <a:gd name="T90" fmla="*/ 486 w 1413"/>
                <a:gd name="T91" fmla="*/ 26 h 549"/>
                <a:gd name="T92" fmla="*/ 392 w 1413"/>
                <a:gd name="T93" fmla="*/ 9 h 549"/>
                <a:gd name="T94" fmla="*/ 314 w 1413"/>
                <a:gd name="T95" fmla="*/ 0 h 549"/>
                <a:gd name="T96" fmla="*/ 247 w 1413"/>
                <a:gd name="T97" fmla="*/ 2 h 549"/>
                <a:gd name="T98" fmla="*/ 201 w 1413"/>
                <a:gd name="T99" fmla="*/ 7 h 549"/>
                <a:gd name="T100" fmla="*/ 158 w 1413"/>
                <a:gd name="T101" fmla="*/ 27 h 549"/>
                <a:gd name="T102" fmla="*/ 124 w 1413"/>
                <a:gd name="T103" fmla="*/ 71 h 549"/>
                <a:gd name="T104" fmla="*/ 111 w 1413"/>
                <a:gd name="T105" fmla="*/ 117 h 549"/>
                <a:gd name="T106" fmla="*/ 96 w 1413"/>
                <a:gd name="T107" fmla="*/ 148 h 549"/>
                <a:gd name="T108" fmla="*/ 68 w 1413"/>
                <a:gd name="T109" fmla="*/ 159 h 549"/>
                <a:gd name="T110" fmla="*/ 28 w 1413"/>
                <a:gd name="T111" fmla="*/ 156 h 549"/>
                <a:gd name="T112" fmla="*/ 0 w 1413"/>
                <a:gd name="T113" fmla="*/ 145 h 549"/>
                <a:gd name="T114" fmla="*/ 0 w 1413"/>
                <a:gd name="T115" fmla="*/ 548 h 5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413" h="549">
                  <a:moveTo>
                    <a:pt x="0" y="548"/>
                  </a:moveTo>
                  <a:lnTo>
                    <a:pt x="96" y="537"/>
                  </a:lnTo>
                  <a:lnTo>
                    <a:pt x="175" y="524"/>
                  </a:lnTo>
                  <a:lnTo>
                    <a:pt x="233" y="511"/>
                  </a:lnTo>
                  <a:lnTo>
                    <a:pt x="294" y="499"/>
                  </a:lnTo>
                  <a:lnTo>
                    <a:pt x="352" y="493"/>
                  </a:lnTo>
                  <a:lnTo>
                    <a:pt x="412" y="495"/>
                  </a:lnTo>
                  <a:lnTo>
                    <a:pt x="473" y="499"/>
                  </a:lnTo>
                  <a:lnTo>
                    <a:pt x="518" y="482"/>
                  </a:lnTo>
                  <a:lnTo>
                    <a:pt x="450" y="440"/>
                  </a:lnTo>
                  <a:lnTo>
                    <a:pt x="407" y="411"/>
                  </a:lnTo>
                  <a:lnTo>
                    <a:pt x="369" y="381"/>
                  </a:lnTo>
                  <a:lnTo>
                    <a:pt x="343" y="348"/>
                  </a:lnTo>
                  <a:lnTo>
                    <a:pt x="450" y="383"/>
                  </a:lnTo>
                  <a:lnTo>
                    <a:pt x="557" y="418"/>
                  </a:lnTo>
                  <a:lnTo>
                    <a:pt x="629" y="436"/>
                  </a:lnTo>
                  <a:lnTo>
                    <a:pt x="742" y="449"/>
                  </a:lnTo>
                  <a:lnTo>
                    <a:pt x="815" y="449"/>
                  </a:lnTo>
                  <a:lnTo>
                    <a:pt x="881" y="444"/>
                  </a:lnTo>
                  <a:lnTo>
                    <a:pt x="926" y="427"/>
                  </a:lnTo>
                  <a:lnTo>
                    <a:pt x="953" y="407"/>
                  </a:lnTo>
                  <a:lnTo>
                    <a:pt x="885" y="389"/>
                  </a:lnTo>
                  <a:lnTo>
                    <a:pt x="840" y="365"/>
                  </a:lnTo>
                  <a:lnTo>
                    <a:pt x="809" y="339"/>
                  </a:lnTo>
                  <a:lnTo>
                    <a:pt x="778" y="308"/>
                  </a:lnTo>
                  <a:lnTo>
                    <a:pt x="868" y="334"/>
                  </a:lnTo>
                  <a:lnTo>
                    <a:pt x="949" y="348"/>
                  </a:lnTo>
                  <a:lnTo>
                    <a:pt x="1034" y="356"/>
                  </a:lnTo>
                  <a:lnTo>
                    <a:pt x="1109" y="352"/>
                  </a:lnTo>
                  <a:lnTo>
                    <a:pt x="1158" y="334"/>
                  </a:lnTo>
                  <a:lnTo>
                    <a:pt x="1179" y="312"/>
                  </a:lnTo>
                  <a:lnTo>
                    <a:pt x="1131" y="291"/>
                  </a:lnTo>
                  <a:lnTo>
                    <a:pt x="1099" y="269"/>
                  </a:lnTo>
                  <a:lnTo>
                    <a:pt x="1071" y="244"/>
                  </a:lnTo>
                  <a:lnTo>
                    <a:pt x="1073" y="229"/>
                  </a:lnTo>
                  <a:lnTo>
                    <a:pt x="1150" y="246"/>
                  </a:lnTo>
                  <a:lnTo>
                    <a:pt x="1233" y="255"/>
                  </a:lnTo>
                  <a:lnTo>
                    <a:pt x="1311" y="253"/>
                  </a:lnTo>
                  <a:lnTo>
                    <a:pt x="1361" y="244"/>
                  </a:lnTo>
                  <a:lnTo>
                    <a:pt x="1393" y="229"/>
                  </a:lnTo>
                  <a:lnTo>
                    <a:pt x="1412" y="205"/>
                  </a:lnTo>
                  <a:lnTo>
                    <a:pt x="1292" y="187"/>
                  </a:lnTo>
                  <a:lnTo>
                    <a:pt x="1087" y="158"/>
                  </a:lnTo>
                  <a:lnTo>
                    <a:pt x="868" y="119"/>
                  </a:lnTo>
                  <a:lnTo>
                    <a:pt x="670" y="71"/>
                  </a:lnTo>
                  <a:lnTo>
                    <a:pt x="486" y="26"/>
                  </a:lnTo>
                  <a:lnTo>
                    <a:pt x="392" y="9"/>
                  </a:lnTo>
                  <a:lnTo>
                    <a:pt x="314" y="0"/>
                  </a:lnTo>
                  <a:lnTo>
                    <a:pt x="247" y="2"/>
                  </a:lnTo>
                  <a:lnTo>
                    <a:pt x="201" y="7"/>
                  </a:lnTo>
                  <a:lnTo>
                    <a:pt x="158" y="27"/>
                  </a:lnTo>
                  <a:lnTo>
                    <a:pt x="124" y="71"/>
                  </a:lnTo>
                  <a:lnTo>
                    <a:pt x="111" y="117"/>
                  </a:lnTo>
                  <a:lnTo>
                    <a:pt x="96" y="148"/>
                  </a:lnTo>
                  <a:lnTo>
                    <a:pt x="68" y="159"/>
                  </a:lnTo>
                  <a:lnTo>
                    <a:pt x="28" y="156"/>
                  </a:lnTo>
                  <a:lnTo>
                    <a:pt x="0" y="145"/>
                  </a:lnTo>
                  <a:lnTo>
                    <a:pt x="0" y="548"/>
                  </a:ln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rnd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 dirty="0"/>
            </a:p>
          </p:txBody>
        </p:sp>
      </p:grp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109728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1656212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solidFill>
            <a:schemeClr val="accent2"/>
          </a:soli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bg2"/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bg2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bg2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bg2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bg2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bg2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bg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bg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bg2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16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66B4CB5-1031-47C1-BEAE-7E1DFD057A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71792" y="5923722"/>
            <a:ext cx="3710608" cy="385638"/>
          </a:xfrm>
        </p:spPr>
        <p:txBody>
          <a:bodyPr>
            <a:noAutofit/>
          </a:bodyPr>
          <a:lstStyle/>
          <a:p>
            <a:pPr marL="137160" indent="0">
              <a:buNone/>
            </a:pPr>
            <a:r>
              <a:rPr lang="en-US" sz="2400" dirty="0">
                <a:solidFill>
                  <a:srgbClr val="FFC000"/>
                </a:solidFill>
              </a:rPr>
              <a:t>By Joanna Braham 1708353</a:t>
            </a:r>
            <a:endParaRPr lang="en-GB" sz="2400" dirty="0">
              <a:solidFill>
                <a:srgbClr val="FFC000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DD38E6F-281F-4672-BAC7-6BF775BF07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2760110"/>
          </a:xfrm>
        </p:spPr>
        <p:txBody>
          <a:bodyPr>
            <a:normAutofit/>
          </a:bodyPr>
          <a:lstStyle/>
          <a:p>
            <a:r>
              <a:rPr lang="en-US" sz="6000" u="sng" dirty="0">
                <a:solidFill>
                  <a:srgbClr val="FFC000"/>
                </a:solidFill>
              </a:rPr>
              <a:t>Presentation</a:t>
            </a:r>
            <a:endParaRPr lang="en-GB" sz="6000" u="sng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3499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9095" y="5075478"/>
            <a:ext cx="5876829" cy="1752600"/>
          </a:xfrm>
        </p:spPr>
        <p:txBody>
          <a:bodyPr>
            <a:normAutofit/>
          </a:bodyPr>
          <a:lstStyle/>
          <a:p>
            <a:r>
              <a:rPr lang="en-US" sz="3200" i="1" dirty="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</a:t>
            </a:r>
            <a:r>
              <a:rPr lang="en-US" sz="3200" i="1" dirty="0">
                <a:solidFill>
                  <a:srgbClr val="FFC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COMMUNICABLE DISEASES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2707" y="288339"/>
            <a:ext cx="5997119" cy="1828800"/>
          </a:xfrm>
        </p:spPr>
        <p:txBody>
          <a:bodyPr>
            <a:normAutofit/>
          </a:bodyPr>
          <a:lstStyle/>
          <a:p>
            <a:r>
              <a:rPr lang="en-US" sz="8000" i="1" dirty="0">
                <a:solidFill>
                  <a:srgbClr val="FFC000"/>
                </a:solidFill>
              </a:rPr>
              <a:t>Welcome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CE42A47-4F70-4F16-A26D-AF2784BA32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9826" y="288339"/>
            <a:ext cx="5357659" cy="401032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4239238-C781-4A15-90EE-3D8A588502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4800" y="2230550"/>
            <a:ext cx="5572298" cy="3887011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0307783" y="4305993"/>
            <a:ext cx="180089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Man-mouth-viruses (2017)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04800" y="6230973"/>
            <a:ext cx="17401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Images/virus (2018)</a:t>
            </a:r>
          </a:p>
        </p:txBody>
      </p:sp>
    </p:spTree>
    <p:extLst>
      <p:ext uri="{BB962C8B-B14F-4D97-AF65-F5344CB8AC3E}">
        <p14:creationId xmlns:p14="http://schemas.microsoft.com/office/powerpoint/2010/main" val="1297645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609600" y="2201517"/>
            <a:ext cx="10972800" cy="2454965"/>
          </a:xfrm>
        </p:spPr>
        <p:txBody>
          <a:bodyPr>
            <a:normAutofit fontScale="92500" lnSpcReduction="20000"/>
          </a:bodyPr>
          <a:lstStyle/>
          <a:p>
            <a:pPr lvl="0">
              <a:buFont typeface="Wingdings" panose="05000000000000000000" pitchFamily="2" charset="2"/>
              <a:buChar char="Ø"/>
            </a:pPr>
            <a:r>
              <a:rPr lang="en-US" dirty="0"/>
              <a:t>32 notifiable communicable infectious diseases</a:t>
            </a:r>
          </a:p>
          <a:p>
            <a:pPr lvl="0">
              <a:buFont typeface="Wingdings" panose="05000000000000000000" pitchFamily="2" charset="2"/>
              <a:buChar char="Ø"/>
            </a:pPr>
            <a:endParaRPr lang="en-US" dirty="0"/>
          </a:p>
          <a:p>
            <a:pPr lvl="2">
              <a:buFont typeface="Wingdings" panose="05000000000000000000" pitchFamily="2" charset="2"/>
              <a:buChar char="Ø"/>
            </a:pPr>
            <a:r>
              <a:rPr lang="en-US" dirty="0"/>
              <a:t>Are they contagious?</a:t>
            </a:r>
          </a:p>
          <a:p>
            <a:pPr lvl="2">
              <a:buFont typeface="Wingdings" panose="05000000000000000000" pitchFamily="2" charset="2"/>
              <a:buChar char="Ø"/>
            </a:pPr>
            <a:endParaRPr lang="en-US" dirty="0"/>
          </a:p>
          <a:p>
            <a:pPr lvl="4">
              <a:buFont typeface="Wingdings" panose="05000000000000000000" pitchFamily="2" charset="2"/>
              <a:buChar char="Ø"/>
            </a:pPr>
            <a:r>
              <a:rPr lang="en-US" dirty="0"/>
              <a:t>How are they spread?</a:t>
            </a:r>
          </a:p>
          <a:p>
            <a:pPr lvl="4">
              <a:buFont typeface="Wingdings" panose="05000000000000000000" pitchFamily="2" charset="2"/>
              <a:buChar char="Ø"/>
            </a:pPr>
            <a:endParaRPr lang="en-US" dirty="0"/>
          </a:p>
          <a:p>
            <a:pPr lvl="6">
              <a:buFont typeface="Wingdings" panose="05000000000000000000" pitchFamily="2" charset="2"/>
              <a:buChar char="Ø"/>
            </a:pPr>
            <a:r>
              <a:rPr lang="en-US" dirty="0"/>
              <a:t>Who is affected?</a:t>
            </a:r>
          </a:p>
          <a:p>
            <a:pPr marL="1170432" lvl="3" indent="0">
              <a:buNone/>
            </a:pPr>
            <a:endParaRPr lang="en-US" dirty="0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C000"/>
                </a:solidFill>
              </a:rPr>
              <a:t>What is a communicable disease?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FD9BC6-9FE6-4FE6-8884-87B584A31069}"/>
              </a:ext>
            </a:extLst>
          </p:cNvPr>
          <p:cNvSpPr txBox="1"/>
          <p:nvPr/>
        </p:nvSpPr>
        <p:spPr>
          <a:xfrm>
            <a:off x="9866243" y="6321752"/>
            <a:ext cx="232575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Correll (2018) UK Government (2018) World Health Organization (2018)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435519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02566D6-0CE4-42BC-A1D9-DF84A6072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638"/>
            <a:ext cx="4585252" cy="4891722"/>
          </a:xfrm>
        </p:spPr>
        <p:txBody>
          <a:bodyPr/>
          <a:lstStyle/>
          <a:p>
            <a:pPr marL="137160" indent="0" algn="ctr">
              <a:buNone/>
            </a:pPr>
            <a:endParaRPr lang="en-US" dirty="0"/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EEC4BEF-11E5-48F1-9969-E30689394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C000"/>
                </a:solidFill>
              </a:rPr>
              <a:t>Tuberculosis (TB)</a:t>
            </a:r>
            <a:endParaRPr lang="en-GB" dirty="0">
              <a:solidFill>
                <a:srgbClr val="FFC00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4CC2A6-F31A-46A2-B9BB-645F9123A1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664" y="1851335"/>
            <a:ext cx="10996735" cy="428835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9501447" y="6204055"/>
            <a:ext cx="208095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100" dirty="0"/>
              <a:t>What you need to know (2016)</a:t>
            </a:r>
          </a:p>
        </p:txBody>
      </p:sp>
    </p:spTree>
    <p:extLst>
      <p:ext uri="{BB962C8B-B14F-4D97-AF65-F5344CB8AC3E}">
        <p14:creationId xmlns:p14="http://schemas.microsoft.com/office/powerpoint/2010/main" val="537216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8D22FC9-04FA-4D03-8C49-32DC077A6F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What is TB?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What are the symptoms?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Where did it originate?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Where are the high-risk areas?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What precautions are in place to prevent this?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Is there risk in our local area?</a:t>
            </a:r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705C682-FE6D-4A0B-B296-549B2E02FB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C000"/>
                </a:solidFill>
              </a:rPr>
              <a:t>Contents</a:t>
            </a:r>
            <a:endParaRPr lang="en-GB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1750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B063C6D-2CD2-4E99-82CB-99AB133853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555845"/>
            <a:ext cx="4904096" cy="1873155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Not contagious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Also know as LTB or LTBI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Not active</a:t>
            </a:r>
          </a:p>
          <a:p>
            <a:pPr marL="137160" indent="0">
              <a:buNone/>
            </a:pPr>
            <a:endParaRPr lang="en-US" dirty="0"/>
          </a:p>
          <a:p>
            <a:pPr marL="137160" indent="0">
              <a:buNone/>
            </a:pPr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9FC4B17-9F81-431E-9DEC-CC540750B4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>
                <a:solidFill>
                  <a:srgbClr val="FFC000"/>
                </a:solidFill>
              </a:rPr>
              <a:t>Latent TB infection</a:t>
            </a:r>
            <a:endParaRPr lang="en-GB" dirty="0">
              <a:solidFill>
                <a:srgbClr val="FFC00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8BCA7F-13E2-49B1-A14B-9BC68CBFF8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3696" y="1317306"/>
            <a:ext cx="5928055" cy="475351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68EA11C-B8E1-4B29-AF22-8D82E662FC17}"/>
              </a:ext>
            </a:extLst>
          </p:cNvPr>
          <p:cNvSpPr txBox="1"/>
          <p:nvPr/>
        </p:nvSpPr>
        <p:spPr>
          <a:xfrm>
            <a:off x="8314006" y="6309360"/>
            <a:ext cx="312774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dirty="0"/>
              <a:t>CDC Government (2018) Shutterstock image (2018)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5847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F8BFF7A-55ED-4089-9470-FFF13F010A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3816626" cy="4709160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Bad cough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Pain in chest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Coughing up </a:t>
            </a:r>
          </a:p>
          <a:p>
            <a:pPr marL="137160" indent="0">
              <a:buNone/>
            </a:pPr>
            <a:r>
              <a:rPr lang="en-US" dirty="0"/>
              <a:t>     blood or sputum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Weakness or fatigue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Weight loss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No appetite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Chills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Fever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Night sweats</a:t>
            </a:r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779CFCB-9498-4AFC-A6EA-F532C9890B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>
                <a:solidFill>
                  <a:srgbClr val="FFC000"/>
                </a:solidFill>
              </a:rPr>
              <a:t>Tuberculosis Disease </a:t>
            </a:r>
            <a:endParaRPr lang="en-GB" dirty="0">
              <a:solidFill>
                <a:srgbClr val="FFC00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4A8008C-3E28-4BFC-A55D-5954784234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00940" y="1417638"/>
            <a:ext cx="7802424" cy="489172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AFEAEC9-DDD9-48C9-A6D6-8392264AF9A6}"/>
              </a:ext>
            </a:extLst>
          </p:cNvPr>
          <p:cNvSpPr txBox="1"/>
          <p:nvPr/>
        </p:nvSpPr>
        <p:spPr>
          <a:xfrm>
            <a:off x="8412480" y="6309360"/>
            <a:ext cx="344821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dirty="0"/>
              <a:t>Public health wales (2018) Image TB (2018) Union (2018)  Express web desk (2018)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950963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0FCE1F0-3253-4EB3-B63D-F18333A2C1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372140"/>
            <a:ext cx="5486400" cy="3723862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 HIV-positive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Age 5 or under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High alcohol intake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Injecting drug users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Have organ transplant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Have hematological malignancy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3F147B6-0B98-4842-B1CA-2F82D7CAA9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C000"/>
                </a:solidFill>
              </a:rPr>
              <a:t>Who is at highest risk?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A9E016-38D1-4DE6-A42B-1DC862C97681}"/>
              </a:ext>
            </a:extLst>
          </p:cNvPr>
          <p:cNvSpPr txBox="1"/>
          <p:nvPr/>
        </p:nvSpPr>
        <p:spPr>
          <a:xfrm>
            <a:off x="609600" y="1417638"/>
            <a:ext cx="5486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People who…..</a:t>
            </a:r>
            <a:endParaRPr lang="en-GB" sz="3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4DC932-BE78-4984-B5C5-4A4D1A586385}"/>
              </a:ext>
            </a:extLst>
          </p:cNvPr>
          <p:cNvSpPr txBox="1"/>
          <p:nvPr/>
        </p:nvSpPr>
        <p:spPr>
          <a:xfrm>
            <a:off x="6096000" y="2372140"/>
            <a:ext cx="515509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800" dirty="0"/>
              <a:t>Having Chemotherapy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800" dirty="0"/>
              <a:t>Have diabetes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800" dirty="0"/>
              <a:t>Have kidney disease or receive dialysis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800" dirty="0"/>
              <a:t>Have had a gastrectomy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800" dirty="0"/>
              <a:t>Or have silicosis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8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EFA45D7-7DCD-49EC-98B9-7F542285CA69}"/>
              </a:ext>
            </a:extLst>
          </p:cNvPr>
          <p:cNvSpPr txBox="1"/>
          <p:nvPr/>
        </p:nvSpPr>
        <p:spPr>
          <a:xfrm>
            <a:off x="6427305" y="5897217"/>
            <a:ext cx="515509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dirty="0"/>
              <a:t>Manipal Hospital (2018) WHO (2018) UK Government (2018) Express web desk (2018)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516684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10BB92F-2473-44C9-BBF8-B94AF76240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C000"/>
                </a:solidFill>
              </a:rPr>
              <a:t>Treatments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2A6232-8A28-4CF0-B510-F93CC233705A}"/>
              </a:ext>
            </a:extLst>
          </p:cNvPr>
          <p:cNvSpPr txBox="1"/>
          <p:nvPr/>
        </p:nvSpPr>
        <p:spPr>
          <a:xfrm>
            <a:off x="596900" y="1841500"/>
            <a:ext cx="8153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Directly observed treatment short-term course strategy (DOTS)</a:t>
            </a:r>
          </a:p>
          <a:p>
            <a:r>
              <a:rPr lang="en-US" dirty="0"/>
              <a:t>Was developed by Karel Styblo of international union against TB and Lung disease in the 1970s and 1980s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CB94137-9465-400D-8752-7DE05E58737E}"/>
              </a:ext>
            </a:extLst>
          </p:cNvPr>
          <p:cNvSpPr txBox="1"/>
          <p:nvPr/>
        </p:nvSpPr>
        <p:spPr>
          <a:xfrm>
            <a:off x="711200" y="3098800"/>
            <a:ext cx="8039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Six-month treatment plan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5F62D8E-2FA3-4183-8229-E8509784E5E7}"/>
              </a:ext>
            </a:extLst>
          </p:cNvPr>
          <p:cNvSpPr txBox="1"/>
          <p:nvPr/>
        </p:nvSpPr>
        <p:spPr>
          <a:xfrm>
            <a:off x="609600" y="5733910"/>
            <a:ext cx="384313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Tadesse Et al (2013) WHO (2018) DOTs Therapy (2014) WHO (2018)</a:t>
            </a:r>
            <a:endParaRPr lang="en-GB" sz="11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3481FF3-2304-4C40-82D3-36727C8FBA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2730" y="2610679"/>
            <a:ext cx="7570719" cy="4077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2324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0B3C8-DE2D-4671-B97B-C451B14696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C000"/>
                </a:solidFill>
              </a:rPr>
              <a:t>Management and Vaccination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1169737-3539-4298-9B9B-3C467F8393DE}"/>
              </a:ext>
            </a:extLst>
          </p:cNvPr>
          <p:cNvSpPr txBox="1"/>
          <p:nvPr/>
        </p:nvSpPr>
        <p:spPr>
          <a:xfrm>
            <a:off x="723900" y="1739900"/>
            <a:ext cx="49530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Bacille Calmette-Guerin (BCG)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US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Developed from weakened strain of bovine TB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US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Only licensed vaccine worldwide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US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Came into use in 1921</a:t>
            </a:r>
          </a:p>
          <a:p>
            <a:endParaRPr lang="en-US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636C11-305D-44DF-AEA3-4F6284D14C40}"/>
              </a:ext>
            </a:extLst>
          </p:cNvPr>
          <p:cNvSpPr txBox="1"/>
          <p:nvPr/>
        </p:nvSpPr>
        <p:spPr>
          <a:xfrm>
            <a:off x="5880100" y="2882900"/>
            <a:ext cx="57023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r">
              <a:buFont typeface="Wingdings" panose="05000000000000000000" pitchFamily="2" charset="2"/>
              <a:buChar char="Ø"/>
            </a:pPr>
            <a:r>
              <a:rPr lang="en-US" dirty="0"/>
              <a:t>80% effectiveness in preventing TB in last 15 years</a:t>
            </a:r>
          </a:p>
          <a:p>
            <a:pPr marL="285750" indent="-285750" algn="r">
              <a:buFont typeface="Wingdings" panose="05000000000000000000" pitchFamily="2" charset="2"/>
              <a:buChar char="Ø"/>
            </a:pPr>
            <a:endParaRPr lang="en-US" dirty="0"/>
          </a:p>
          <a:p>
            <a:pPr marL="285750" indent="-285750" algn="r">
              <a:buFont typeface="Wingdings" panose="05000000000000000000" pitchFamily="2" charset="2"/>
              <a:buChar char="Ø"/>
            </a:pPr>
            <a:r>
              <a:rPr lang="en-US" dirty="0"/>
              <a:t>More effective against complex forms of TB in children</a:t>
            </a:r>
          </a:p>
          <a:p>
            <a:pPr marL="285750" indent="-285750" algn="r">
              <a:buFont typeface="Wingdings" panose="05000000000000000000" pitchFamily="2" charset="2"/>
              <a:buChar char="Ø"/>
            </a:pPr>
            <a:endParaRPr lang="en-US" dirty="0"/>
          </a:p>
          <a:p>
            <a:pPr marL="285750" indent="-285750" algn="r">
              <a:buFont typeface="Wingdings" panose="05000000000000000000" pitchFamily="2" charset="2"/>
              <a:buChar char="Ø"/>
            </a:pPr>
            <a:r>
              <a:rPr lang="en-US" dirty="0"/>
              <a:t>Limited effectiveness in people over 35</a:t>
            </a:r>
          </a:p>
          <a:p>
            <a:pPr marL="285750" indent="-285750" algn="r">
              <a:buFont typeface="Wingdings" panose="05000000000000000000" pitchFamily="2" charset="2"/>
              <a:buChar char="Ø"/>
            </a:pPr>
            <a:endParaRPr lang="en-US" dirty="0"/>
          </a:p>
          <a:p>
            <a:pPr marL="285750" indent="-285750" algn="r">
              <a:buFont typeface="Wingdings" panose="05000000000000000000" pitchFamily="2" charset="2"/>
              <a:buChar char="Ø"/>
            </a:pPr>
            <a:r>
              <a:rPr lang="en-US" dirty="0"/>
              <a:t>Less effective when given in equatorial regions due to natural environmental mycobacteria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E04C08A-A450-4A92-992C-B4857AEF5249}"/>
              </a:ext>
            </a:extLst>
          </p:cNvPr>
          <p:cNvSpPr txBox="1"/>
          <p:nvPr/>
        </p:nvSpPr>
        <p:spPr>
          <a:xfrm>
            <a:off x="4775200" y="5753100"/>
            <a:ext cx="68072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dirty="0"/>
              <a:t>NICE (2018) TB Alert (2018) NICE (2018)  NHS Wales (2018)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842018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72559FD-749B-4BF0-8C9D-B6A06C7E53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C000"/>
                </a:solidFill>
              </a:rPr>
              <a:t>Top 20 Countries of highest burden 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7EB275-E2E8-431B-8A78-72B4D62120F4}"/>
              </a:ext>
            </a:extLst>
          </p:cNvPr>
          <p:cNvSpPr txBox="1"/>
          <p:nvPr/>
        </p:nvSpPr>
        <p:spPr>
          <a:xfrm>
            <a:off x="596348" y="1192696"/>
            <a:ext cx="2650435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Angola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Bangladesh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Brazil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China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DPR Korea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DR Congo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Ethiopia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India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Indonesia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Kenya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Mozambique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Myanmar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Nigeria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Pakistan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Philippines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Russian Federation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South Africa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Thailand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UR Tanzania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Viet Nam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B3A8A66-B2D8-4150-9F49-8C1932CAF8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37043" y="1417638"/>
            <a:ext cx="6758609" cy="503644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32505DF-15FD-43BF-A4AA-0B870E640EAF}"/>
              </a:ext>
            </a:extLst>
          </p:cNvPr>
          <p:cNvSpPr txBox="1"/>
          <p:nvPr/>
        </p:nvSpPr>
        <p:spPr>
          <a:xfrm>
            <a:off x="8759687" y="6454084"/>
            <a:ext cx="282271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100" dirty="0"/>
              <a:t>China-tb-notification (2016) TB Facts (2018)</a:t>
            </a:r>
          </a:p>
        </p:txBody>
      </p:sp>
    </p:spTree>
    <p:extLst>
      <p:ext uri="{BB962C8B-B14F-4D97-AF65-F5344CB8AC3E}">
        <p14:creationId xmlns:p14="http://schemas.microsoft.com/office/powerpoint/2010/main" val="2317592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D245F-9C89-476E-A23E-579A5DE7D5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C000"/>
                </a:solidFill>
              </a:rPr>
              <a:t>But where did it originate?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849BA62-B3F1-4A76-AA71-CC038B420C53}"/>
              </a:ext>
            </a:extLst>
          </p:cNvPr>
          <p:cNvSpPr txBox="1"/>
          <p:nvPr/>
        </p:nvSpPr>
        <p:spPr>
          <a:xfrm>
            <a:off x="6949938" y="6321752"/>
            <a:ext cx="511126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Sarah Pruift (2013)  Gagneaux (2013) Comas Et al (2013) On the world map (2012)</a:t>
            </a:r>
            <a:endParaRPr lang="en-GB" sz="11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690DB5D-ACB8-45A5-97C1-014E107DCB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599" y="1417638"/>
            <a:ext cx="6340339" cy="4860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4463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270C4B9-E38E-48FD-9473-6CE548D0EF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67933"/>
            <a:ext cx="5486400" cy="4309534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Cows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Goats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Sheep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Badgers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Deer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Llamas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Alpacas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Other Mammals</a:t>
            </a:r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B920D2F-F3FE-4F09-BB4C-86A9A09E1C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4545496" cy="1143000"/>
          </a:xfrm>
        </p:spPr>
        <p:txBody>
          <a:bodyPr/>
          <a:lstStyle/>
          <a:p>
            <a:pPr algn="l"/>
            <a:r>
              <a:rPr lang="en-US" dirty="0">
                <a:solidFill>
                  <a:srgbClr val="FFC000"/>
                </a:solidFill>
              </a:rPr>
              <a:t>Bovine Tuberculosis </a:t>
            </a:r>
            <a:endParaRPr lang="en-GB" dirty="0">
              <a:solidFill>
                <a:srgbClr val="FFC00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330DDAF-EAEB-4AC7-AF85-DB5D382D1B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9652" y="177180"/>
            <a:ext cx="6308035" cy="650363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A5A6118-5ED6-4392-9A40-7C76A4FA37D1}"/>
              </a:ext>
            </a:extLst>
          </p:cNvPr>
          <p:cNvSpPr txBox="1"/>
          <p:nvPr/>
        </p:nvSpPr>
        <p:spPr>
          <a:xfrm>
            <a:off x="689112" y="6215270"/>
            <a:ext cx="48105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Agriculture and Horticulture Development Board (2015) UK Government (2018)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460636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D00A868-B741-4D01-BF45-23ECC416EE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85847" y="274638"/>
            <a:ext cx="11220305" cy="6308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4110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E6AA13B-85DD-431E-9C65-A4871EC96E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09600" y="274638"/>
            <a:ext cx="10972799" cy="6086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0887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E9CEE13-70C7-4F46-A87A-5A00A22461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6FB7591-8897-4B05-924C-FD8DE2F5C2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0465145-E228-424A-96CD-EA16647BA1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274638"/>
            <a:ext cx="10972800" cy="603472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E34A98B-E590-4EA9-85A1-27CA179A9DE7}"/>
              </a:ext>
            </a:extLst>
          </p:cNvPr>
          <p:cNvSpPr txBox="1"/>
          <p:nvPr/>
        </p:nvSpPr>
        <p:spPr>
          <a:xfrm>
            <a:off x="9634331" y="6321752"/>
            <a:ext cx="204083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dirty="0"/>
              <a:t>WHO (2015) World Bank (2018)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816746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25A8C3E9-81CA-4A49-9F52-4AF78EE4AB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>
                <a:solidFill>
                  <a:srgbClr val="FFC000"/>
                </a:solidFill>
              </a:rPr>
              <a:t>In 2017 it is estimated…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9C71CF9-7230-4B94-B94E-F392CE8EDD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835" y="1417638"/>
            <a:ext cx="10972800" cy="4413319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10 million became ill with TB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  1.3 million deaths in HIV-negative people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300,000 deaths in HIV-positive people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1.7 billion (23%) people have latent TB and at risk of developing active TB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6949C35-DCF3-446B-A5E6-5BDB811C823B}"/>
              </a:ext>
            </a:extLst>
          </p:cNvPr>
          <p:cNvSpPr txBox="1"/>
          <p:nvPr/>
        </p:nvSpPr>
        <p:spPr>
          <a:xfrm>
            <a:off x="8680174" y="5950227"/>
            <a:ext cx="290222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dirty="0"/>
              <a:t>WHO (2018)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308656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403E3A3-5BC8-405E-8056-29BD11CE7B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892105" y="1640179"/>
            <a:ext cx="8407790" cy="4450813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81C2C390-1A43-4C8E-B7BF-80FFDC560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C000"/>
                </a:solidFill>
              </a:rPr>
              <a:t>Strategy 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8A15EC-7C42-40DC-BA32-7A1D9937A36F}"/>
              </a:ext>
            </a:extLst>
          </p:cNvPr>
          <p:cNvSpPr txBox="1"/>
          <p:nvPr/>
        </p:nvSpPr>
        <p:spPr>
          <a:xfrm>
            <a:off x="9636369" y="6344529"/>
            <a:ext cx="220862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dirty="0"/>
              <a:t>WHO (2018)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40883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9FA32CC-E3EF-4446-81BE-3A140C284C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4108" y="159026"/>
            <a:ext cx="4560570" cy="653994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536B742-5E54-45D2-9ACB-341392A931A3}"/>
              </a:ext>
            </a:extLst>
          </p:cNvPr>
          <p:cNvSpPr txBox="1"/>
          <p:nvPr/>
        </p:nvSpPr>
        <p:spPr>
          <a:xfrm>
            <a:off x="437322" y="424070"/>
            <a:ext cx="56586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FFC000"/>
                </a:solidFill>
              </a:rPr>
              <a:t>WORLD TB DAY 24</a:t>
            </a:r>
            <a:r>
              <a:rPr lang="en-US" sz="3600" b="1" baseline="30000" dirty="0">
                <a:solidFill>
                  <a:srgbClr val="FFC000"/>
                </a:solidFill>
              </a:rPr>
              <a:t>th</a:t>
            </a:r>
            <a:r>
              <a:rPr lang="en-US" sz="3600" b="1" dirty="0">
                <a:solidFill>
                  <a:srgbClr val="FFC000"/>
                </a:solidFill>
              </a:rPr>
              <a:t> MARCH</a:t>
            </a:r>
            <a:endParaRPr lang="en-GB" sz="3600" b="1" dirty="0">
              <a:solidFill>
                <a:srgbClr val="FFC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4F7098-381B-4B83-8155-C99A6D2F7E9B}"/>
              </a:ext>
            </a:extLst>
          </p:cNvPr>
          <p:cNvSpPr txBox="1"/>
          <p:nvPr/>
        </p:nvSpPr>
        <p:spPr>
          <a:xfrm>
            <a:off x="3326296" y="6387548"/>
            <a:ext cx="344556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dirty="0"/>
              <a:t>CDC Government (2018) Game of Trendz (2018) World TB day poster (2018)C</a:t>
            </a:r>
            <a:endParaRPr lang="en-GB" sz="11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394DC37-15F5-4F84-AE99-1D8DAD8595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9207" y="1653353"/>
            <a:ext cx="6492654" cy="4151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1025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6FD4306-5382-420D-8B11-C9681C34AA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>
                <a:solidFill>
                  <a:srgbClr val="FFC000"/>
                </a:solidFill>
              </a:rPr>
              <a:t>Conclusion…</a:t>
            </a:r>
            <a:endParaRPr lang="en-GB" dirty="0">
              <a:solidFill>
                <a:srgbClr val="FFC00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3440FE-753E-453C-B99F-3A3172444A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598" y="1417638"/>
            <a:ext cx="10972801" cy="50734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D312C44-57C3-4B48-AE3E-6A7B9A27FA36}"/>
              </a:ext>
            </a:extLst>
          </p:cNvPr>
          <p:cNvSpPr txBox="1"/>
          <p:nvPr/>
        </p:nvSpPr>
        <p:spPr>
          <a:xfrm>
            <a:off x="9261230" y="6525063"/>
            <a:ext cx="232116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dirty="0"/>
              <a:t>Conclusion rubber-stamp (2018)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342619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4F73521-C23A-4190-A912-C86BD0A61A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5670" y="977411"/>
            <a:ext cx="5860659" cy="546559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0F5C1F6-0CC9-40AF-8D85-010129369D30}"/>
              </a:ext>
            </a:extLst>
          </p:cNvPr>
          <p:cNvSpPr txBox="1"/>
          <p:nvPr/>
        </p:nvSpPr>
        <p:spPr>
          <a:xfrm>
            <a:off x="9650437" y="6147582"/>
            <a:ext cx="239150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dirty="0"/>
              <a:t>Q&amp;A Image (2018)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98733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002897BB-664A-411D-8BFA-A1ECECCEAD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8129" y="635952"/>
            <a:ext cx="9993441" cy="5586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152352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2F5496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CDC, 2017.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CDC Centers for Disease Control and Prevention.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https://www.cdc.gov/tb/topic/basics/tbinfectiondisease.htm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02 11 2018].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CDC, 2017.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CDC Centre for Disease and prevention facts.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https://www.cdc.gov/tb/publications/factsheets/general/ltbiandactivetb.htm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08 11 2018].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CDC, 2018.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CDC images.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https://npin.cdc.gov/sites/default/files/inline-images/world_tb_day_poster.png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10 11 2018].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Clegg, H., 2018.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TB Alert.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https://www.tbalert.org/about-tb/global-tb-challenges/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04 11 2018].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Comas, I. et al., 2013. Out-of-Africa migration and Neolithic coexpansion of Mycobacterium tuberculosis with modern humans.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Nature Genetics,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Volume 45, pp. 1176-1182.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Communicable Disease Surveillance Centre, 2018.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Tuberculosis in Wales,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Wales: public health wales.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Databank, 2018.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World Bank.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https://data.worldbank.org/indicator/SP.POP.TOTL?end=2014&amp;locations=GB&amp;start=2013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18 11 2018].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Gagneux, S., 2013.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Swiss Tropical and Public health institute.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https://www.swisstph.ch/en/news/news-detail/news/mycobacterium-tuberculosis-our-african-follower-for-over-70000-years/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21 11 2018].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Game of Trendz, 2018.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Game of Trendz.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https://www.gameoftrendz.com/wp-content/uploads/2018/03/3-11.png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10 11 2018].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Hospital, M., 2013.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TB What you need to know.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https://www.manipalhospitals.com/blog/wp-content/uploads/2016/08/62.png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3 11 2018].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Hub, 2018.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TBhub.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http://www.tbhub.co.uk/tb-facts/introduction-to-the-bacteria/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11 11 2018].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1035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C68FA37-622D-4C31-B049-1E1687A4A759}"/>
              </a:ext>
            </a:extLst>
          </p:cNvPr>
          <p:cNvSpPr/>
          <p:nvPr/>
        </p:nvSpPr>
        <p:spPr>
          <a:xfrm>
            <a:off x="600221" y="143485"/>
            <a:ext cx="6096000" cy="6571030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Ikeskinen, 2018. </a:t>
            </a:r>
            <a:r>
              <a:rPr lang="en-US" altLang="en-US" sz="11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preview-conclusion. </a:t>
            </a: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1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https://previews.123rf.com/images/lkeskinen/lkeskinen1710/lkeskinen171008555/88398065-conclusion-rubber-stamp-grunge-design-with-dust-scratches-effects-can-be-easily-removed-for-a-clean-.jpg 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29 11 2018].</a:t>
            </a:r>
            <a:endParaRPr lang="en-GB" altLang="en-US" sz="11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Indian Express, 2018. </a:t>
            </a:r>
            <a:r>
              <a:rPr lang="en-US" altLang="en-US" sz="11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Indian express images. </a:t>
            </a: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1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https://images.indianexpress.com/2013/12/tb-759.jpg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13 11 2018].</a:t>
            </a:r>
            <a:endParaRPr lang="en-GB" altLang="en-US" sz="11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Indian Express, 2018. </a:t>
            </a:r>
            <a:r>
              <a:rPr lang="en-US" altLang="en-US" sz="11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Indian express TB Day. </a:t>
            </a: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1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https://indianexpress.com/article/lifestyle/health/world-tuberculosis-day-2018-10-things-you-need-to-know-about-tb-4583374/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11 11 2018].</a:t>
            </a:r>
            <a:endParaRPr lang="en-GB" altLang="en-US" sz="11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ManipalHospital, 2016. </a:t>
            </a:r>
            <a:r>
              <a:rPr lang="en-US" altLang="en-US" sz="11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Manipal Hospitals Lives on. </a:t>
            </a: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1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https://www.manipalhospitals.com/blog/tuberculosis-what-you-need-to-know/ 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08 11 2018].</a:t>
            </a:r>
            <a:endParaRPr lang="en-GB" altLang="en-US" sz="11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 Wales, 2018. </a:t>
            </a:r>
            <a:r>
              <a:rPr lang="en-US" altLang="en-US" sz="11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Public Health wales. </a:t>
            </a: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1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http://www.wales.nhs.uk/sitesplus/888/page/43877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02 11 2018].</a:t>
            </a:r>
            <a:endParaRPr lang="en-GB" altLang="en-US" sz="11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NICE, 2016. </a:t>
            </a:r>
            <a:r>
              <a:rPr lang="en-US" altLang="en-US" sz="11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 Institute for Health and Care excellence. </a:t>
            </a: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1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https://www.nice.org.uk/guidance/ng33/chapter/Recommendations#latent-tb 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11 11 2018].</a:t>
            </a:r>
            <a:endParaRPr lang="en-GB" altLang="en-US" sz="11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pop, B., 2018. </a:t>
            </a:r>
            <a:r>
              <a:rPr lang="en-US" altLang="en-US" sz="11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Indiana university Bloomington. </a:t>
            </a: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1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https://ehs.iu.edu/public-health/communicable-disease.html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03 11 2018].</a:t>
            </a:r>
            <a:endParaRPr lang="en-GB" altLang="en-US" sz="11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Pruitt, S., 2013. </a:t>
            </a:r>
            <a:r>
              <a:rPr lang="en-US" altLang="en-US" sz="11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History. </a:t>
            </a: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1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https://www.history.com/news/when-early-humans-left-africa-tuberculosis-traveled-with-them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10 11 2018].</a:t>
            </a:r>
            <a:endParaRPr lang="en-GB" altLang="en-US" sz="11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Sanofi, 2018. </a:t>
            </a:r>
            <a:r>
              <a:rPr lang="en-US" altLang="en-US" sz="11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Sanofi. </a:t>
            </a: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1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http://www.news.sanofi.us/2015-12-01-Sanofi-Launches-New-Priftin-Rifapentine-Packaging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10 11 2018].</a:t>
            </a:r>
            <a:endParaRPr lang="en-GB" altLang="en-US" sz="11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Shutterstock, 2015. </a:t>
            </a:r>
            <a:r>
              <a:rPr lang="en-US" altLang="en-US" sz="11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Shutterstock images. </a:t>
            </a: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1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https://www.shutterstock.com/image-illustration/macrophage-engulfing-tuberculosis-bacteria-mycobacterium-3d-717515764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12 11 2018].</a:t>
            </a:r>
            <a:endParaRPr lang="en-GB" altLang="en-US" sz="1100" dirty="0"/>
          </a:p>
        </p:txBody>
      </p:sp>
    </p:spTree>
    <p:extLst>
      <p:ext uri="{BB962C8B-B14F-4D97-AF65-F5344CB8AC3E}">
        <p14:creationId xmlns:p14="http://schemas.microsoft.com/office/powerpoint/2010/main" val="2636009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2971214-9CDA-4FD4-8607-85B67CFCE277}"/>
              </a:ext>
            </a:extLst>
          </p:cNvPr>
          <p:cNvSpPr txBox="1"/>
          <p:nvPr/>
        </p:nvSpPr>
        <p:spPr>
          <a:xfrm>
            <a:off x="546295" y="140677"/>
            <a:ext cx="11099409" cy="60170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Slide shares, 2018. </a:t>
            </a:r>
            <a:r>
              <a:rPr lang="en-US" altLang="en-US" sz="11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slidesharecdn. </a:t>
            </a: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1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https://image.slidesharecdn.com/hivtb12may2014-140512212334-phpapp02/95/tuberculosis-trends-and-treatment-perspectives-2014-6-638.jpg?cb=1399930869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29 11 2018].</a:t>
            </a:r>
            <a:endParaRPr lang="en-GB" altLang="en-US" sz="11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TB Alert, 2017. </a:t>
            </a:r>
            <a:r>
              <a:rPr lang="en-US" altLang="en-US" sz="11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TBalert a future without Tuberculosis. </a:t>
            </a: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1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https://www.tbalert.org/about-tb/what-is-tb/prevention/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05 11 2018].</a:t>
            </a:r>
            <a:endParaRPr lang="en-GB" altLang="en-US" sz="11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TB Alert, 2018. </a:t>
            </a:r>
            <a:r>
              <a:rPr lang="en-US" altLang="en-US" sz="11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Tb alert image. </a:t>
            </a: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1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https://www.swisstph.ch/en/news/news-detail/news/mycobacterium-tuberculosis-our-african-follower-for-over-70000-years/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17 11 2018].</a:t>
            </a:r>
            <a:endParaRPr lang="en-GB" altLang="en-US" sz="11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TBfacts, 2018. </a:t>
            </a:r>
            <a:r>
              <a:rPr lang="en-US" altLang="en-US" sz="11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TBFACTS.ORG. </a:t>
            </a: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1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https://www.tbfacts.org/countries-tb/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11 11 2018].</a:t>
            </a:r>
            <a:endParaRPr lang="en-GB" altLang="en-US" sz="11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Tedesse, T. et al., 2013. Long distance travelling and financial burdens discourage tuberculosis DOTs treatment initiation and compliance in Ethiopia: a qualitative study. </a:t>
            </a:r>
            <a:r>
              <a:rPr lang="en-US" altLang="en-US" sz="11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British Medical Journal Medical Health, </a:t>
            </a: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424(13), p. 1186.</a:t>
            </a:r>
            <a:endParaRPr lang="en-GB" altLang="en-US" sz="11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Union, 2018. </a:t>
            </a:r>
            <a:r>
              <a:rPr lang="en-US" altLang="en-US" sz="11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union against tuberculosis. </a:t>
            </a: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1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https://www.theunion.org/what-we-do/journals/ijtld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11 11 2018].</a:t>
            </a:r>
            <a:endParaRPr lang="en-GB" altLang="en-US" sz="11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UK Government, 2018. </a:t>
            </a:r>
            <a:r>
              <a:rPr lang="en-US" altLang="en-US" sz="11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Gov.UK. </a:t>
            </a: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1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https://www.gov.uk/guidance/bovine-tb#risk-to-humans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05 11 2018].</a:t>
            </a:r>
            <a:endParaRPr lang="en-GB" altLang="en-US" sz="11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WHO, 2015. </a:t>
            </a:r>
            <a:r>
              <a:rPr lang="en-US" altLang="en-US" sz="11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Maps. </a:t>
            </a: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1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http://gamapserver.who.int/mapLibrary/Files/Maps/Global_TBincidence_2014.png 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10 11 2018].</a:t>
            </a:r>
            <a:endParaRPr lang="en-GB" altLang="en-US" sz="11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WHO, 2017. </a:t>
            </a:r>
            <a:r>
              <a:rPr lang="en-US" altLang="en-US" sz="11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World Health Organization TB. </a:t>
            </a: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1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http://www.who.int/en/news-room/fact-sheets/detail/the-top-10-causes-of-death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02 11 2018].</a:t>
            </a:r>
            <a:endParaRPr lang="en-GB" altLang="en-US" sz="11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WHO, 2018. </a:t>
            </a:r>
            <a:r>
              <a:rPr lang="en-US" altLang="en-US" sz="11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WHO Strategy. </a:t>
            </a: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1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https://www.who.int/tb/post2015_TBstrategy.pdf?ua=1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20 11 2018].</a:t>
            </a:r>
            <a:endParaRPr lang="en-GB" altLang="en-US" sz="11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WHO, 2018. </a:t>
            </a:r>
            <a:r>
              <a:rPr lang="en-US" altLang="en-US" sz="11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World Health Organization. </a:t>
            </a: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1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http://www.who.int/tb/en/ 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01 11 2018].</a:t>
            </a:r>
            <a:endParaRPr lang="en-GB" altLang="en-US" sz="11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World maps, 2018. </a:t>
            </a:r>
            <a:r>
              <a:rPr lang="en-US" altLang="en-US" sz="11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Worldmaps. </a:t>
            </a: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1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http://ontheworldmap.com/africa/blank-map-of-africa.jpg </a:t>
            </a:r>
            <a:b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29 11 2018].</a:t>
            </a:r>
            <a:endParaRPr lang="en-GB" altLang="en-US" sz="1100" dirty="0"/>
          </a:p>
        </p:txBody>
      </p:sp>
    </p:spTree>
    <p:extLst>
      <p:ext uri="{BB962C8B-B14F-4D97-AF65-F5344CB8AC3E}">
        <p14:creationId xmlns:p14="http://schemas.microsoft.com/office/powerpoint/2010/main" val="1228123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cal design template">
  <a:themeElements>
    <a:clrScheme name="Blue Red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dical design template" id="{BE883315-6697-4975-AEB2-5905098383C4}" vid="{D3CC9EF4-996F-4232-B765-B82F773B7949}"/>
    </a:ext>
  </a:extLst>
</a:theme>
</file>

<file path=ppt/theme/theme2.xml><?xml version="1.0" encoding="utf-8"?>
<a:theme xmlns:a="http://schemas.openxmlformats.org/drawingml/2006/main" name="Office Theme">
  <a:themeElements>
    <a:clrScheme name="Blue Red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Blue Red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100AC149-8447-4BE5-88C7-DBE24EA73E8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Medical presentation design slides</Template>
  <TotalTime>0</TotalTime>
  <Words>614</Words>
  <Application>Microsoft Office PowerPoint</Application>
  <PresentationFormat>Widescreen</PresentationFormat>
  <Paragraphs>182</Paragraphs>
  <Slides>24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2" baseType="lpstr">
      <vt:lpstr>Arial</vt:lpstr>
      <vt:lpstr>Calibri</vt:lpstr>
      <vt:lpstr>Calibri Light</vt:lpstr>
      <vt:lpstr>Times New Roman</vt:lpstr>
      <vt:lpstr>Wingdings</vt:lpstr>
      <vt:lpstr>Wingdings 2</vt:lpstr>
      <vt:lpstr>Wingdings 3</vt:lpstr>
      <vt:lpstr>Medical design template</vt:lpstr>
      <vt:lpstr>Presentation</vt:lpstr>
      <vt:lpstr>Welcome</vt:lpstr>
      <vt:lpstr>What is a communicable disease?</vt:lpstr>
      <vt:lpstr>Tuberculosis (TB)</vt:lpstr>
      <vt:lpstr>Contents</vt:lpstr>
      <vt:lpstr>Latent TB infection</vt:lpstr>
      <vt:lpstr>Tuberculosis Disease </vt:lpstr>
      <vt:lpstr>Who is at highest risk?</vt:lpstr>
      <vt:lpstr>Treatments</vt:lpstr>
      <vt:lpstr>Management and Vaccination</vt:lpstr>
      <vt:lpstr>Top 20 Countries of highest burden </vt:lpstr>
      <vt:lpstr>But where did it originate?</vt:lpstr>
      <vt:lpstr>Bovine Tuberculosis </vt:lpstr>
      <vt:lpstr>PowerPoint Presentation</vt:lpstr>
      <vt:lpstr>PowerPoint Presentation</vt:lpstr>
      <vt:lpstr>PowerPoint Presentation</vt:lpstr>
      <vt:lpstr>In 2017 it is estimated…</vt:lpstr>
      <vt:lpstr>Strategy </vt:lpstr>
      <vt:lpstr>PowerPoint Presentation</vt:lpstr>
      <vt:lpstr>Conclusion…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keywords/>
  <cp:lastModifiedBy/>
  <cp:revision>1</cp:revision>
  <dcterms:created xsi:type="dcterms:W3CDTF">2018-11-03T11:12:15Z</dcterms:created>
  <dcterms:modified xsi:type="dcterms:W3CDTF">2018-12-01T11:24:49Z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TC034605299991</vt:lpwstr>
  </property>
</Properties>
</file>