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2806700" cy="2108200"/>
  <p:notesSz cx="2806700" cy="21082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10978" y="653542"/>
            <a:ext cx="2391092" cy="4427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3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3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3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2810256" cy="210705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5900" y="150113"/>
            <a:ext cx="2381250" cy="212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6159" y="462297"/>
            <a:ext cx="1847214" cy="518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810256" cy="210705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77418" y="612774"/>
            <a:ext cx="1847850" cy="712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5"/>
              </a:spcBef>
            </a:pPr>
            <a:r>
              <a:rPr lang="en-GB" sz="1350" spc="-10" dirty="0">
                <a:solidFill>
                  <a:srgbClr val="FFFFFF"/>
                </a:solidFill>
                <a:latin typeface="Arial"/>
                <a:cs typeface="Arial"/>
              </a:rPr>
              <a:t>BMST5005</a:t>
            </a:r>
            <a:endParaRPr sz="135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lang="en-GB" sz="1350" dirty="0">
                <a:solidFill>
                  <a:srgbClr val="FFFFFF"/>
                </a:solidFill>
                <a:latin typeface="Arial"/>
                <a:cs typeface="Arial"/>
              </a:rPr>
              <a:t>Manual Therapy</a:t>
            </a:r>
            <a:endParaRPr sz="1350" dirty="0">
              <a:latin typeface="Arial"/>
              <a:cs typeface="Arial"/>
            </a:endParaRPr>
          </a:p>
          <a:p>
            <a:pPr marL="1905" algn="ctr">
              <a:lnSpc>
                <a:spcPct val="100000"/>
              </a:lnSpc>
              <a:spcBef>
                <a:spcPts val="1015"/>
              </a:spcBef>
            </a:pPr>
            <a:r>
              <a:rPr sz="950" dirty="0">
                <a:solidFill>
                  <a:srgbClr val="FFFFFF"/>
                </a:solidFill>
                <a:latin typeface="Arial"/>
                <a:cs typeface="Arial"/>
              </a:rPr>
              <a:t>Hip</a:t>
            </a:r>
            <a:r>
              <a:rPr sz="95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Arial"/>
                <a:cs typeface="Arial"/>
              </a:rPr>
              <a:t>Mobilisations</a:t>
            </a:r>
            <a:endParaRPr sz="950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38430"/>
            <a:ext cx="2051685" cy="5276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7625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"/>
                <a:cs typeface="Arial"/>
              </a:rPr>
              <a:t>Use</a:t>
            </a:r>
            <a:r>
              <a:rPr sz="1350" spc="-35" dirty="0">
                <a:latin typeface="Arial"/>
                <a:cs typeface="Arial"/>
              </a:rPr>
              <a:t> </a:t>
            </a:r>
            <a:r>
              <a:rPr sz="1350" dirty="0">
                <a:latin typeface="Arial"/>
                <a:cs typeface="Arial"/>
              </a:rPr>
              <a:t>of </a:t>
            </a:r>
            <a:r>
              <a:rPr sz="1350" spc="-10" dirty="0">
                <a:latin typeface="Arial"/>
                <a:cs typeface="Arial"/>
              </a:rPr>
              <a:t>Mobilisations</a:t>
            </a:r>
            <a:endParaRPr sz="13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18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What</a:t>
            </a:r>
            <a:r>
              <a:rPr sz="950" spc="20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concepts</a:t>
            </a:r>
            <a:r>
              <a:rPr sz="950" spc="3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can</a:t>
            </a:r>
            <a:r>
              <a:rPr sz="950" spc="5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we</a:t>
            </a:r>
            <a:r>
              <a:rPr sz="950" spc="95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remember?</a:t>
            </a:r>
            <a:endParaRPr sz="95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1334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Contraindications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881" y="492633"/>
            <a:ext cx="38989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130"/>
              </a:spcBef>
              <a:buChar char="•"/>
              <a:tabLst>
                <a:tab pos="118110" algn="l"/>
              </a:tabLst>
            </a:pPr>
            <a:r>
              <a:rPr sz="700" spc="-10" dirty="0">
                <a:latin typeface="Arial"/>
                <a:cs typeface="Arial"/>
              </a:rPr>
              <a:t>Avoid: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5089" y="605713"/>
            <a:ext cx="1028700" cy="99631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00965" indent="-88900">
              <a:lnSpc>
                <a:spcPct val="100000"/>
              </a:lnSpc>
              <a:spcBef>
                <a:spcPts val="250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Inflammatory</a:t>
            </a:r>
            <a:r>
              <a:rPr sz="600" spc="5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arthritis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60"/>
              </a:spcBef>
              <a:buChar char="–"/>
              <a:tabLst>
                <a:tab pos="101600" algn="l"/>
              </a:tabLst>
            </a:pPr>
            <a:r>
              <a:rPr sz="600" spc="-10" dirty="0">
                <a:latin typeface="Arial"/>
                <a:cs typeface="Arial"/>
              </a:rPr>
              <a:t>Malignancy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65"/>
              </a:spcBef>
              <a:buChar char="–"/>
              <a:tabLst>
                <a:tab pos="101600" algn="l"/>
              </a:tabLst>
            </a:pPr>
            <a:r>
              <a:rPr sz="600" spc="-10" dirty="0">
                <a:latin typeface="Arial"/>
                <a:cs typeface="Arial"/>
              </a:rPr>
              <a:t>Tuberculosis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55"/>
              </a:spcBef>
              <a:buChar char="–"/>
              <a:tabLst>
                <a:tab pos="101600" algn="l"/>
              </a:tabLst>
            </a:pPr>
            <a:r>
              <a:rPr sz="600" spc="-10" dirty="0">
                <a:latin typeface="Arial"/>
                <a:cs typeface="Arial"/>
              </a:rPr>
              <a:t>Osteoporosis</a:t>
            </a:r>
            <a:endParaRPr sz="600">
              <a:latin typeface="Arial"/>
              <a:cs typeface="Arial"/>
            </a:endParaRPr>
          </a:p>
          <a:p>
            <a:pPr marL="100965" marR="207010" indent="-88900">
              <a:lnSpc>
                <a:spcPct val="101699"/>
              </a:lnSpc>
              <a:spcBef>
                <a:spcPts val="160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Ligamentous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rupture</a:t>
            </a:r>
            <a:r>
              <a:rPr sz="600" spc="500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(Hypermobility)</a:t>
            </a:r>
            <a:endParaRPr sz="600">
              <a:latin typeface="Arial"/>
              <a:cs typeface="Arial"/>
            </a:endParaRPr>
          </a:p>
          <a:p>
            <a:pPr marL="100965" marR="5080" indent="-88900">
              <a:lnSpc>
                <a:spcPct val="101699"/>
              </a:lnSpc>
              <a:spcBef>
                <a:spcPts val="155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Herniated</a:t>
            </a:r>
            <a:r>
              <a:rPr sz="600" spc="4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disks</a:t>
            </a:r>
            <a:r>
              <a:rPr sz="600" spc="2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with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nerve</a:t>
            </a:r>
            <a:r>
              <a:rPr sz="600" spc="500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compression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65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Bone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disease</a:t>
            </a:r>
            <a:endParaRPr sz="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85086" y="492633"/>
            <a:ext cx="986155" cy="1187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00" dirty="0">
                <a:latin typeface="Arial"/>
                <a:cs typeface="Arial"/>
              </a:rPr>
              <a:t>–</a:t>
            </a:r>
            <a:r>
              <a:rPr sz="600" spc="204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Neurological</a:t>
            </a:r>
            <a:r>
              <a:rPr sz="600" spc="50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involvement</a:t>
            </a:r>
            <a:endParaRPr sz="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85086" y="584377"/>
            <a:ext cx="1022985" cy="86868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00965" indent="-88900">
              <a:lnSpc>
                <a:spcPct val="100000"/>
              </a:lnSpc>
              <a:spcBef>
                <a:spcPts val="265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Bone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fracture</a:t>
            </a:r>
            <a:endParaRPr sz="600">
              <a:latin typeface="Arial"/>
              <a:cs typeface="Arial"/>
            </a:endParaRPr>
          </a:p>
          <a:p>
            <a:pPr marL="100965" marR="347345" indent="-88900">
              <a:lnSpc>
                <a:spcPct val="101699"/>
              </a:lnSpc>
              <a:spcBef>
                <a:spcPts val="155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Congenital</a:t>
            </a:r>
            <a:r>
              <a:rPr sz="600" spc="50" dirty="0">
                <a:latin typeface="Arial"/>
                <a:cs typeface="Arial"/>
              </a:rPr>
              <a:t> </a:t>
            </a:r>
            <a:r>
              <a:rPr sz="600" spc="-20" dirty="0">
                <a:latin typeface="Arial"/>
                <a:cs typeface="Arial"/>
              </a:rPr>
              <a:t>bone</a:t>
            </a:r>
            <a:r>
              <a:rPr sz="600" spc="500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deformities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70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Vascular</a:t>
            </a:r>
            <a:r>
              <a:rPr sz="600" spc="-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disorders</a:t>
            </a:r>
            <a:endParaRPr sz="6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55"/>
              </a:spcBef>
              <a:buChar char="–"/>
              <a:tabLst>
                <a:tab pos="101600" algn="l"/>
              </a:tabLst>
            </a:pPr>
            <a:r>
              <a:rPr sz="600" dirty="0">
                <a:latin typeface="Arial"/>
                <a:cs typeface="Arial"/>
              </a:rPr>
              <a:t>Joint</a:t>
            </a:r>
            <a:r>
              <a:rPr sz="600" spc="2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effusion</a:t>
            </a:r>
            <a:endParaRPr sz="600">
              <a:latin typeface="Arial"/>
              <a:cs typeface="Arial"/>
            </a:endParaRPr>
          </a:p>
          <a:p>
            <a:pPr marL="222885" marR="5080" lvl="1" indent="-70485">
              <a:lnSpc>
                <a:spcPct val="102499"/>
              </a:lnSpc>
              <a:spcBef>
                <a:spcPts val="150"/>
              </a:spcBef>
              <a:buChar char="•"/>
              <a:tabLst>
                <a:tab pos="223520" algn="l"/>
              </a:tabLst>
            </a:pPr>
            <a:r>
              <a:rPr sz="600" dirty="0">
                <a:latin typeface="Arial"/>
                <a:cs typeface="Arial"/>
              </a:rPr>
              <a:t>May</a:t>
            </a:r>
            <a:r>
              <a:rPr sz="600" spc="1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use</a:t>
            </a:r>
            <a:r>
              <a:rPr sz="600" spc="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I</a:t>
            </a:r>
            <a:r>
              <a:rPr sz="600" spc="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&amp;</a:t>
            </a:r>
            <a:r>
              <a:rPr sz="600" spc="10" dirty="0">
                <a:latin typeface="Arial"/>
                <a:cs typeface="Arial"/>
              </a:rPr>
              <a:t> </a:t>
            </a:r>
            <a:r>
              <a:rPr sz="600" spc="-25" dirty="0">
                <a:latin typeface="Arial"/>
                <a:cs typeface="Arial"/>
              </a:rPr>
              <a:t>II</a:t>
            </a:r>
            <a:r>
              <a:rPr sz="600" spc="50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mobilisations</a:t>
            </a:r>
            <a:r>
              <a:rPr sz="600" spc="5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to</a:t>
            </a:r>
            <a:r>
              <a:rPr sz="600" spc="10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relieve</a:t>
            </a:r>
            <a:r>
              <a:rPr sz="600" spc="500" dirty="0">
                <a:latin typeface="Arial"/>
                <a:cs typeface="Arial"/>
              </a:rPr>
              <a:t> </a:t>
            </a:r>
            <a:r>
              <a:rPr sz="600" spc="-20" dirty="0">
                <a:latin typeface="Arial"/>
                <a:cs typeface="Arial"/>
              </a:rPr>
              <a:t>pain</a:t>
            </a:r>
            <a:endParaRPr sz="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2244" y="1623187"/>
            <a:ext cx="1460500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-10" dirty="0">
                <a:latin typeface="Arial"/>
                <a:cs typeface="Arial"/>
              </a:rPr>
              <a:t>Mobilisations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should</a:t>
            </a:r>
            <a:r>
              <a:rPr sz="550" spc="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not be</a:t>
            </a:r>
            <a:r>
              <a:rPr sz="550" spc="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used</a:t>
            </a:r>
            <a:r>
              <a:rPr sz="550" spc="15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haphazardly.</a:t>
            </a:r>
            <a:endParaRPr sz="5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3215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684530" cy="42799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09"/>
              </a:spcBef>
              <a:buChar char="•"/>
              <a:tabLst>
                <a:tab pos="118110" algn="l"/>
              </a:tabLst>
            </a:pPr>
            <a:r>
              <a:rPr sz="700" spc="-10" dirty="0">
                <a:latin typeface="Arial"/>
                <a:cs typeface="Arial"/>
              </a:rPr>
              <a:t>Osteoarthritis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5"/>
              </a:spcBef>
              <a:buChar char="•"/>
              <a:tabLst>
                <a:tab pos="118110" algn="l"/>
              </a:tabLst>
            </a:pPr>
            <a:r>
              <a:rPr sz="700" spc="-10" dirty="0">
                <a:latin typeface="Arial"/>
                <a:cs typeface="Arial"/>
              </a:rPr>
              <a:t>Pregnancy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5"/>
              </a:spcBef>
              <a:buChar char="•"/>
              <a:tabLst>
                <a:tab pos="118110" algn="l"/>
              </a:tabLst>
            </a:pPr>
            <a:r>
              <a:rPr sz="700" spc="-25" dirty="0">
                <a:latin typeface="Arial"/>
                <a:cs typeface="Arial"/>
              </a:rPr>
              <a:t>Flu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5514" y="470077"/>
            <a:ext cx="1156335" cy="42799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18110" indent="-105410">
              <a:lnSpc>
                <a:spcPct val="100000"/>
              </a:lnSpc>
              <a:spcBef>
                <a:spcPts val="309"/>
              </a:spcBef>
              <a:buChar char="•"/>
              <a:tabLst>
                <a:tab pos="118110" algn="l"/>
              </a:tabLst>
            </a:pPr>
            <a:r>
              <a:rPr sz="700" dirty="0">
                <a:latin typeface="Arial"/>
                <a:cs typeface="Arial"/>
              </a:rPr>
              <a:t>Poor</a:t>
            </a:r>
            <a:r>
              <a:rPr sz="700" spc="7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general</a:t>
            </a:r>
            <a:r>
              <a:rPr sz="700" spc="8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health</a:t>
            </a:r>
            <a:endParaRPr sz="700">
              <a:latin typeface="Arial"/>
              <a:cs typeface="Arial"/>
            </a:endParaRPr>
          </a:p>
          <a:p>
            <a:pPr marL="118110" indent="-105410">
              <a:lnSpc>
                <a:spcPct val="100000"/>
              </a:lnSpc>
              <a:spcBef>
                <a:spcPts val="215"/>
              </a:spcBef>
              <a:buChar char="•"/>
              <a:tabLst>
                <a:tab pos="118110" algn="l"/>
              </a:tabLst>
            </a:pPr>
            <a:r>
              <a:rPr sz="700" dirty="0">
                <a:latin typeface="Arial"/>
                <a:cs typeface="Arial"/>
              </a:rPr>
              <a:t>Patient’s</a:t>
            </a:r>
            <a:r>
              <a:rPr sz="700" spc="6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inability</a:t>
            </a:r>
            <a:r>
              <a:rPr sz="700" spc="7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7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relax</a:t>
            </a:r>
            <a:endParaRPr sz="700">
              <a:latin typeface="Arial"/>
              <a:cs typeface="Arial"/>
            </a:endParaRPr>
          </a:p>
          <a:p>
            <a:pPr marL="118110" indent="-105410">
              <a:lnSpc>
                <a:spcPct val="100000"/>
              </a:lnSpc>
              <a:spcBef>
                <a:spcPts val="215"/>
              </a:spcBef>
              <a:buChar char="•"/>
              <a:tabLst>
                <a:tab pos="118110" algn="l"/>
              </a:tabLst>
            </a:pPr>
            <a:r>
              <a:rPr sz="700" spc="-10" dirty="0">
                <a:latin typeface="Arial"/>
                <a:cs typeface="Arial"/>
              </a:rPr>
              <a:t>Diabetes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6718" y="873937"/>
            <a:ext cx="1891664" cy="29400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09"/>
              </a:spcBef>
              <a:buChar char="•"/>
              <a:tabLst>
                <a:tab pos="118110" algn="l"/>
                <a:tab pos="1301115" algn="l"/>
              </a:tabLst>
            </a:pPr>
            <a:r>
              <a:rPr sz="700" dirty="0">
                <a:latin typeface="Arial"/>
                <a:cs typeface="Arial"/>
              </a:rPr>
              <a:t>Total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joint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replacement</a:t>
            </a:r>
            <a:r>
              <a:rPr sz="700" dirty="0">
                <a:latin typeface="Arial"/>
                <a:cs typeface="Arial"/>
              </a:rPr>
              <a:t>	•</a:t>
            </a:r>
            <a:r>
              <a:rPr sz="700" spc="4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Steroid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use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5"/>
              </a:spcBef>
              <a:buChar char="•"/>
              <a:tabLst>
                <a:tab pos="118110" algn="l"/>
              </a:tabLst>
            </a:pPr>
            <a:r>
              <a:rPr sz="700" dirty="0">
                <a:latin typeface="Arial"/>
                <a:cs typeface="Arial"/>
              </a:rPr>
              <a:t>Severe</a:t>
            </a:r>
            <a:r>
              <a:rPr sz="700" spc="8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scoliosis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30427" y="138430"/>
            <a:ext cx="154368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"/>
                <a:cs typeface="Arial"/>
              </a:rPr>
              <a:t>Clinical</a:t>
            </a:r>
            <a:r>
              <a:rPr sz="1350" spc="-55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assessment</a:t>
            </a:r>
            <a:endParaRPr sz="135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-12191" y="-11810"/>
            <a:ext cx="2834005" cy="2131060"/>
            <a:chOff x="-12191" y="-11810"/>
            <a:chExt cx="2834005" cy="21310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0208" y="829056"/>
              <a:ext cx="2531364" cy="52882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8684" y="827532"/>
              <a:ext cx="2534920" cy="532130"/>
            </a:xfrm>
            <a:custGeom>
              <a:avLst/>
              <a:gdLst/>
              <a:ahLst/>
              <a:cxnLst/>
              <a:rect l="l" t="t" r="r" b="b"/>
              <a:pathLst>
                <a:path w="2534920" h="532130">
                  <a:moveTo>
                    <a:pt x="0" y="531876"/>
                  </a:moveTo>
                  <a:lnTo>
                    <a:pt x="2534412" y="531876"/>
                  </a:lnTo>
                  <a:lnTo>
                    <a:pt x="2534412" y="0"/>
                  </a:lnTo>
                  <a:lnTo>
                    <a:pt x="0" y="0"/>
                  </a:lnTo>
                  <a:lnTo>
                    <a:pt x="0" y="531876"/>
                  </a:lnTo>
                  <a:close/>
                </a:path>
              </a:pathLst>
            </a:custGeom>
            <a:ln w="3175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657350" y="829818"/>
              <a:ext cx="988060" cy="528955"/>
            </a:xfrm>
            <a:custGeom>
              <a:avLst/>
              <a:gdLst/>
              <a:ahLst/>
              <a:cxnLst/>
              <a:rect l="l" t="t" r="r" b="b"/>
              <a:pathLst>
                <a:path w="988060" h="528955">
                  <a:moveTo>
                    <a:pt x="987551" y="0"/>
                  </a:moveTo>
                  <a:lnTo>
                    <a:pt x="0" y="0"/>
                  </a:lnTo>
                  <a:lnTo>
                    <a:pt x="0" y="528828"/>
                  </a:lnTo>
                  <a:lnTo>
                    <a:pt x="987551" y="528828"/>
                  </a:lnTo>
                  <a:lnTo>
                    <a:pt x="987551" y="0"/>
                  </a:lnTo>
                  <a:close/>
                </a:path>
              </a:pathLst>
            </a:custGeom>
            <a:solidFill>
              <a:srgbClr val="C8F0FF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7350" y="829818"/>
              <a:ext cx="988060" cy="528955"/>
            </a:xfrm>
            <a:custGeom>
              <a:avLst/>
              <a:gdLst/>
              <a:ahLst/>
              <a:cxnLst/>
              <a:rect l="l" t="t" r="r" b="b"/>
              <a:pathLst>
                <a:path w="988060" h="528955">
                  <a:moveTo>
                    <a:pt x="0" y="528828"/>
                  </a:moveTo>
                  <a:lnTo>
                    <a:pt x="987551" y="528828"/>
                  </a:lnTo>
                  <a:lnTo>
                    <a:pt x="987551" y="0"/>
                  </a:lnTo>
                  <a:lnTo>
                    <a:pt x="0" y="0"/>
                  </a:lnTo>
                  <a:lnTo>
                    <a:pt x="0" y="528828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943" y="81534"/>
            <a:ext cx="193992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Manual</a:t>
            </a:r>
            <a:r>
              <a:rPr spc="-60" dirty="0"/>
              <a:t> </a:t>
            </a:r>
            <a:r>
              <a:rPr dirty="0"/>
              <a:t>Therapy</a:t>
            </a:r>
            <a:r>
              <a:rPr spc="-45" dirty="0"/>
              <a:t> </a:t>
            </a:r>
            <a:r>
              <a:rPr spc="-10" dirty="0"/>
              <a:t>Protocol</a:t>
            </a:r>
          </a:p>
        </p:txBody>
      </p:sp>
      <p:sp>
        <p:nvSpPr>
          <p:cNvPr id="3" name="object 3"/>
          <p:cNvSpPr/>
          <p:nvPr/>
        </p:nvSpPr>
        <p:spPr>
          <a:xfrm>
            <a:off x="961644" y="511810"/>
            <a:ext cx="130175" cy="31750"/>
          </a:xfrm>
          <a:custGeom>
            <a:avLst/>
            <a:gdLst/>
            <a:ahLst/>
            <a:cxnLst/>
            <a:rect l="l" t="t" r="r" b="b"/>
            <a:pathLst>
              <a:path w="130175" h="31750">
                <a:moveTo>
                  <a:pt x="122298" y="15811"/>
                </a:moveTo>
                <a:lnTo>
                  <a:pt x="100965" y="28321"/>
                </a:lnTo>
                <a:lnTo>
                  <a:pt x="100584" y="29591"/>
                </a:lnTo>
                <a:lnTo>
                  <a:pt x="101092" y="30479"/>
                </a:lnTo>
                <a:lnTo>
                  <a:pt x="101726" y="31369"/>
                </a:lnTo>
                <a:lnTo>
                  <a:pt x="102870" y="31750"/>
                </a:lnTo>
                <a:lnTo>
                  <a:pt x="126898" y="17779"/>
                </a:lnTo>
                <a:lnTo>
                  <a:pt x="126237" y="17779"/>
                </a:lnTo>
                <a:lnTo>
                  <a:pt x="126237" y="17525"/>
                </a:lnTo>
                <a:lnTo>
                  <a:pt x="125222" y="17525"/>
                </a:lnTo>
                <a:lnTo>
                  <a:pt x="122298" y="15811"/>
                </a:lnTo>
                <a:close/>
              </a:path>
              <a:path w="130175" h="31750">
                <a:moveTo>
                  <a:pt x="118941" y="13843"/>
                </a:moveTo>
                <a:lnTo>
                  <a:pt x="0" y="13843"/>
                </a:lnTo>
                <a:lnTo>
                  <a:pt x="0" y="17779"/>
                </a:lnTo>
                <a:lnTo>
                  <a:pt x="118941" y="17779"/>
                </a:lnTo>
                <a:lnTo>
                  <a:pt x="122298" y="15811"/>
                </a:lnTo>
                <a:lnTo>
                  <a:pt x="118941" y="13843"/>
                </a:lnTo>
                <a:close/>
              </a:path>
              <a:path w="130175" h="31750">
                <a:moveTo>
                  <a:pt x="126681" y="13843"/>
                </a:moveTo>
                <a:lnTo>
                  <a:pt x="126237" y="13843"/>
                </a:lnTo>
                <a:lnTo>
                  <a:pt x="126237" y="17779"/>
                </a:lnTo>
                <a:lnTo>
                  <a:pt x="126898" y="17779"/>
                </a:lnTo>
                <a:lnTo>
                  <a:pt x="130175" y="15875"/>
                </a:lnTo>
                <a:lnTo>
                  <a:pt x="126681" y="13843"/>
                </a:lnTo>
                <a:close/>
              </a:path>
              <a:path w="130175" h="31750">
                <a:moveTo>
                  <a:pt x="125222" y="14097"/>
                </a:moveTo>
                <a:lnTo>
                  <a:pt x="122298" y="15811"/>
                </a:lnTo>
                <a:lnTo>
                  <a:pt x="125222" y="17525"/>
                </a:lnTo>
                <a:lnTo>
                  <a:pt x="125222" y="14097"/>
                </a:lnTo>
                <a:close/>
              </a:path>
              <a:path w="130175" h="31750">
                <a:moveTo>
                  <a:pt x="126237" y="14097"/>
                </a:moveTo>
                <a:lnTo>
                  <a:pt x="125222" y="14097"/>
                </a:lnTo>
                <a:lnTo>
                  <a:pt x="125222" y="17525"/>
                </a:lnTo>
                <a:lnTo>
                  <a:pt x="126237" y="17525"/>
                </a:lnTo>
                <a:lnTo>
                  <a:pt x="126237" y="14097"/>
                </a:lnTo>
                <a:close/>
              </a:path>
              <a:path w="130175" h="31750">
                <a:moveTo>
                  <a:pt x="102870" y="0"/>
                </a:moveTo>
                <a:lnTo>
                  <a:pt x="101726" y="253"/>
                </a:lnTo>
                <a:lnTo>
                  <a:pt x="101092" y="1143"/>
                </a:lnTo>
                <a:lnTo>
                  <a:pt x="100584" y="2159"/>
                </a:lnTo>
                <a:lnTo>
                  <a:pt x="100965" y="3301"/>
                </a:lnTo>
                <a:lnTo>
                  <a:pt x="122298" y="15811"/>
                </a:lnTo>
                <a:lnTo>
                  <a:pt x="125222" y="14097"/>
                </a:lnTo>
                <a:lnTo>
                  <a:pt x="126237" y="14097"/>
                </a:lnTo>
                <a:lnTo>
                  <a:pt x="126237" y="13843"/>
                </a:lnTo>
                <a:lnTo>
                  <a:pt x="126681" y="13843"/>
                </a:lnTo>
                <a:lnTo>
                  <a:pt x="10287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57378" y="34671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500">
              <a:latin typeface="Times New Roman"/>
              <a:cs typeface="Times New Roman"/>
            </a:endParaRPr>
          </a:p>
          <a:p>
            <a:pPr marL="117475" marR="113030" indent="-635" algn="ctr">
              <a:lnSpc>
                <a:spcPts val="540"/>
              </a:lnSpc>
            </a:pP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Assessment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(accessory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movements)</a:t>
            </a:r>
            <a:endParaRPr sz="5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708404" y="511810"/>
            <a:ext cx="130175" cy="31750"/>
          </a:xfrm>
          <a:custGeom>
            <a:avLst/>
            <a:gdLst/>
            <a:ahLst/>
            <a:cxnLst/>
            <a:rect l="l" t="t" r="r" b="b"/>
            <a:pathLst>
              <a:path w="130175" h="31750">
                <a:moveTo>
                  <a:pt x="122298" y="15811"/>
                </a:moveTo>
                <a:lnTo>
                  <a:pt x="100964" y="28321"/>
                </a:lnTo>
                <a:lnTo>
                  <a:pt x="100584" y="29591"/>
                </a:lnTo>
                <a:lnTo>
                  <a:pt x="101091" y="30479"/>
                </a:lnTo>
                <a:lnTo>
                  <a:pt x="101726" y="31369"/>
                </a:lnTo>
                <a:lnTo>
                  <a:pt x="102870" y="31750"/>
                </a:lnTo>
                <a:lnTo>
                  <a:pt x="126898" y="17779"/>
                </a:lnTo>
                <a:lnTo>
                  <a:pt x="126237" y="17779"/>
                </a:lnTo>
                <a:lnTo>
                  <a:pt x="126237" y="17525"/>
                </a:lnTo>
                <a:lnTo>
                  <a:pt x="125222" y="17525"/>
                </a:lnTo>
                <a:lnTo>
                  <a:pt x="122298" y="15811"/>
                </a:lnTo>
                <a:close/>
              </a:path>
              <a:path w="130175" h="31750">
                <a:moveTo>
                  <a:pt x="118941" y="13843"/>
                </a:moveTo>
                <a:lnTo>
                  <a:pt x="0" y="13843"/>
                </a:lnTo>
                <a:lnTo>
                  <a:pt x="0" y="17779"/>
                </a:lnTo>
                <a:lnTo>
                  <a:pt x="118941" y="17779"/>
                </a:lnTo>
                <a:lnTo>
                  <a:pt x="122298" y="15811"/>
                </a:lnTo>
                <a:lnTo>
                  <a:pt x="118941" y="13843"/>
                </a:lnTo>
                <a:close/>
              </a:path>
              <a:path w="130175" h="31750">
                <a:moveTo>
                  <a:pt x="126681" y="13843"/>
                </a:moveTo>
                <a:lnTo>
                  <a:pt x="126237" y="13843"/>
                </a:lnTo>
                <a:lnTo>
                  <a:pt x="126237" y="17779"/>
                </a:lnTo>
                <a:lnTo>
                  <a:pt x="126898" y="17779"/>
                </a:lnTo>
                <a:lnTo>
                  <a:pt x="130175" y="15875"/>
                </a:lnTo>
                <a:lnTo>
                  <a:pt x="126681" y="13843"/>
                </a:lnTo>
                <a:close/>
              </a:path>
              <a:path w="130175" h="31750">
                <a:moveTo>
                  <a:pt x="125222" y="14097"/>
                </a:moveTo>
                <a:lnTo>
                  <a:pt x="122298" y="15811"/>
                </a:lnTo>
                <a:lnTo>
                  <a:pt x="125222" y="17525"/>
                </a:lnTo>
                <a:lnTo>
                  <a:pt x="125222" y="14097"/>
                </a:lnTo>
                <a:close/>
              </a:path>
              <a:path w="130175" h="31750">
                <a:moveTo>
                  <a:pt x="126237" y="14097"/>
                </a:moveTo>
                <a:lnTo>
                  <a:pt x="125222" y="14097"/>
                </a:lnTo>
                <a:lnTo>
                  <a:pt x="125222" y="17525"/>
                </a:lnTo>
                <a:lnTo>
                  <a:pt x="126237" y="17525"/>
                </a:lnTo>
                <a:lnTo>
                  <a:pt x="126237" y="14097"/>
                </a:lnTo>
                <a:close/>
              </a:path>
              <a:path w="130175" h="31750">
                <a:moveTo>
                  <a:pt x="102870" y="0"/>
                </a:moveTo>
                <a:lnTo>
                  <a:pt x="101726" y="253"/>
                </a:lnTo>
                <a:lnTo>
                  <a:pt x="101091" y="1143"/>
                </a:lnTo>
                <a:lnTo>
                  <a:pt x="100584" y="2159"/>
                </a:lnTo>
                <a:lnTo>
                  <a:pt x="100964" y="3301"/>
                </a:lnTo>
                <a:lnTo>
                  <a:pt x="122298" y="15811"/>
                </a:lnTo>
                <a:lnTo>
                  <a:pt x="125222" y="14097"/>
                </a:lnTo>
                <a:lnTo>
                  <a:pt x="126237" y="14097"/>
                </a:lnTo>
                <a:lnTo>
                  <a:pt x="126237" y="13843"/>
                </a:lnTo>
                <a:lnTo>
                  <a:pt x="126681" y="13843"/>
                </a:lnTo>
                <a:lnTo>
                  <a:pt x="10287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02614" y="34671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500">
              <a:latin typeface="Times New Roman"/>
              <a:cs typeface="Times New Roman"/>
            </a:endParaRPr>
          </a:p>
          <a:p>
            <a:pPr marL="103505" marR="93345" indent="-4445" algn="ctr">
              <a:lnSpc>
                <a:spcPts val="540"/>
              </a:lnSpc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Diagnose</a:t>
            </a:r>
            <a:r>
              <a:rPr sz="500" spc="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50" dirty="0">
                <a:solidFill>
                  <a:srgbClr val="FFFFFF"/>
                </a:solidFill>
                <a:latin typeface="Arial"/>
                <a:cs typeface="Arial"/>
              </a:rPr>
              <a:t>&amp;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decide</a:t>
            </a:r>
            <a:r>
              <a:rPr sz="5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5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5" dirty="0">
                <a:solidFill>
                  <a:srgbClr val="FFFFFF"/>
                </a:solidFill>
                <a:latin typeface="Arial"/>
                <a:cs typeface="Arial"/>
              </a:rPr>
              <a:t>MT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treatment</a:t>
            </a:r>
            <a:endParaRPr sz="5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44017" y="708660"/>
            <a:ext cx="1510665" cy="130175"/>
          </a:xfrm>
          <a:custGeom>
            <a:avLst/>
            <a:gdLst/>
            <a:ahLst/>
            <a:cxnLst/>
            <a:rect l="l" t="t" r="r" b="b"/>
            <a:pathLst>
              <a:path w="1510664" h="130175">
                <a:moveTo>
                  <a:pt x="2159" y="100584"/>
                </a:moveTo>
                <a:lnTo>
                  <a:pt x="1270" y="101092"/>
                </a:lnTo>
                <a:lnTo>
                  <a:pt x="253" y="101600"/>
                </a:lnTo>
                <a:lnTo>
                  <a:pt x="0" y="102870"/>
                </a:lnTo>
                <a:lnTo>
                  <a:pt x="15875" y="130048"/>
                </a:lnTo>
                <a:lnTo>
                  <a:pt x="18102" y="126238"/>
                </a:lnTo>
                <a:lnTo>
                  <a:pt x="13970" y="126238"/>
                </a:lnTo>
                <a:lnTo>
                  <a:pt x="13970" y="119107"/>
                </a:lnTo>
                <a:lnTo>
                  <a:pt x="3937" y="101853"/>
                </a:lnTo>
                <a:lnTo>
                  <a:pt x="3301" y="100838"/>
                </a:lnTo>
                <a:lnTo>
                  <a:pt x="2159" y="100584"/>
                </a:lnTo>
                <a:close/>
              </a:path>
              <a:path w="1510664" h="130175">
                <a:moveTo>
                  <a:pt x="13970" y="119107"/>
                </a:moveTo>
                <a:lnTo>
                  <a:pt x="13970" y="126238"/>
                </a:lnTo>
                <a:lnTo>
                  <a:pt x="17780" y="126238"/>
                </a:lnTo>
                <a:lnTo>
                  <a:pt x="17780" y="125222"/>
                </a:lnTo>
                <a:lnTo>
                  <a:pt x="14224" y="125222"/>
                </a:lnTo>
                <a:lnTo>
                  <a:pt x="15875" y="122382"/>
                </a:lnTo>
                <a:lnTo>
                  <a:pt x="13970" y="119107"/>
                </a:lnTo>
                <a:close/>
              </a:path>
              <a:path w="1510664" h="130175">
                <a:moveTo>
                  <a:pt x="29590" y="100584"/>
                </a:moveTo>
                <a:lnTo>
                  <a:pt x="28448" y="100838"/>
                </a:lnTo>
                <a:lnTo>
                  <a:pt x="27812" y="101853"/>
                </a:lnTo>
                <a:lnTo>
                  <a:pt x="17780" y="119107"/>
                </a:lnTo>
                <a:lnTo>
                  <a:pt x="17780" y="126238"/>
                </a:lnTo>
                <a:lnTo>
                  <a:pt x="18102" y="126238"/>
                </a:lnTo>
                <a:lnTo>
                  <a:pt x="31750" y="102870"/>
                </a:lnTo>
                <a:lnTo>
                  <a:pt x="31496" y="101600"/>
                </a:lnTo>
                <a:lnTo>
                  <a:pt x="30480" y="101092"/>
                </a:lnTo>
                <a:lnTo>
                  <a:pt x="29590" y="100584"/>
                </a:lnTo>
                <a:close/>
              </a:path>
              <a:path w="1510664" h="130175">
                <a:moveTo>
                  <a:pt x="15875" y="122382"/>
                </a:moveTo>
                <a:lnTo>
                  <a:pt x="14224" y="125222"/>
                </a:lnTo>
                <a:lnTo>
                  <a:pt x="17525" y="125222"/>
                </a:lnTo>
                <a:lnTo>
                  <a:pt x="15875" y="122382"/>
                </a:lnTo>
                <a:close/>
              </a:path>
              <a:path w="1510664" h="130175">
                <a:moveTo>
                  <a:pt x="17780" y="119107"/>
                </a:moveTo>
                <a:lnTo>
                  <a:pt x="15875" y="122382"/>
                </a:lnTo>
                <a:lnTo>
                  <a:pt x="17525" y="125222"/>
                </a:lnTo>
                <a:lnTo>
                  <a:pt x="17780" y="125222"/>
                </a:lnTo>
                <a:lnTo>
                  <a:pt x="17780" y="119107"/>
                </a:lnTo>
                <a:close/>
              </a:path>
              <a:path w="1510664" h="130175">
                <a:moveTo>
                  <a:pt x="1506220" y="68325"/>
                </a:moveTo>
                <a:lnTo>
                  <a:pt x="14732" y="68325"/>
                </a:lnTo>
                <a:lnTo>
                  <a:pt x="13970" y="69215"/>
                </a:lnTo>
                <a:lnTo>
                  <a:pt x="13970" y="119107"/>
                </a:lnTo>
                <a:lnTo>
                  <a:pt x="15875" y="122382"/>
                </a:lnTo>
                <a:lnTo>
                  <a:pt x="17779" y="119107"/>
                </a:lnTo>
                <a:lnTo>
                  <a:pt x="17780" y="72263"/>
                </a:lnTo>
                <a:lnTo>
                  <a:pt x="15875" y="72263"/>
                </a:lnTo>
                <a:lnTo>
                  <a:pt x="17780" y="70358"/>
                </a:lnTo>
                <a:lnTo>
                  <a:pt x="1506220" y="70358"/>
                </a:lnTo>
                <a:lnTo>
                  <a:pt x="1506220" y="68325"/>
                </a:lnTo>
                <a:close/>
              </a:path>
              <a:path w="1510664" h="130175">
                <a:moveTo>
                  <a:pt x="17780" y="70358"/>
                </a:moveTo>
                <a:lnTo>
                  <a:pt x="15875" y="72263"/>
                </a:lnTo>
                <a:lnTo>
                  <a:pt x="17780" y="72263"/>
                </a:lnTo>
                <a:lnTo>
                  <a:pt x="17780" y="70358"/>
                </a:lnTo>
                <a:close/>
              </a:path>
              <a:path w="1510664" h="130175">
                <a:moveTo>
                  <a:pt x="1510157" y="68325"/>
                </a:moveTo>
                <a:lnTo>
                  <a:pt x="1508252" y="68325"/>
                </a:lnTo>
                <a:lnTo>
                  <a:pt x="1506220" y="70358"/>
                </a:lnTo>
                <a:lnTo>
                  <a:pt x="17780" y="70358"/>
                </a:lnTo>
                <a:lnTo>
                  <a:pt x="17780" y="72263"/>
                </a:lnTo>
                <a:lnTo>
                  <a:pt x="1509268" y="72263"/>
                </a:lnTo>
                <a:lnTo>
                  <a:pt x="1510157" y="71374"/>
                </a:lnTo>
                <a:lnTo>
                  <a:pt x="1510157" y="68325"/>
                </a:lnTo>
                <a:close/>
              </a:path>
              <a:path w="1510664" h="130175">
                <a:moveTo>
                  <a:pt x="1510157" y="0"/>
                </a:moveTo>
                <a:lnTo>
                  <a:pt x="1506220" y="0"/>
                </a:lnTo>
                <a:lnTo>
                  <a:pt x="1506220" y="70358"/>
                </a:lnTo>
                <a:lnTo>
                  <a:pt x="1508252" y="68325"/>
                </a:lnTo>
                <a:lnTo>
                  <a:pt x="1510157" y="68325"/>
                </a:lnTo>
                <a:lnTo>
                  <a:pt x="1510157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849374" y="34671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750">
              <a:latin typeface="Times New Roman"/>
              <a:cs typeface="Times New Roman"/>
            </a:endParaRPr>
          </a:p>
          <a:p>
            <a:pPr marL="45085" marR="40640" indent="114300">
              <a:lnSpc>
                <a:spcPts val="540"/>
              </a:lnSpc>
              <a:spcBef>
                <a:spcPts val="5"/>
              </a:spcBef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Check</a:t>
            </a:r>
            <a:r>
              <a:rPr sz="500" spc="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Contraindications</a:t>
            </a:r>
            <a:endParaRPr sz="5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61644" y="1014730"/>
            <a:ext cx="130175" cy="31750"/>
          </a:xfrm>
          <a:custGeom>
            <a:avLst/>
            <a:gdLst/>
            <a:ahLst/>
            <a:cxnLst/>
            <a:rect l="l" t="t" r="r" b="b"/>
            <a:pathLst>
              <a:path w="130175" h="31750">
                <a:moveTo>
                  <a:pt x="122298" y="15811"/>
                </a:moveTo>
                <a:lnTo>
                  <a:pt x="100965" y="28321"/>
                </a:lnTo>
                <a:lnTo>
                  <a:pt x="100584" y="29591"/>
                </a:lnTo>
                <a:lnTo>
                  <a:pt x="101092" y="30479"/>
                </a:lnTo>
                <a:lnTo>
                  <a:pt x="101726" y="31369"/>
                </a:lnTo>
                <a:lnTo>
                  <a:pt x="102870" y="31750"/>
                </a:lnTo>
                <a:lnTo>
                  <a:pt x="126898" y="17779"/>
                </a:lnTo>
                <a:lnTo>
                  <a:pt x="126237" y="17779"/>
                </a:lnTo>
                <a:lnTo>
                  <a:pt x="126237" y="17525"/>
                </a:lnTo>
                <a:lnTo>
                  <a:pt x="125222" y="17525"/>
                </a:lnTo>
                <a:lnTo>
                  <a:pt x="122298" y="15811"/>
                </a:lnTo>
                <a:close/>
              </a:path>
              <a:path w="130175" h="31750">
                <a:moveTo>
                  <a:pt x="118941" y="13843"/>
                </a:moveTo>
                <a:lnTo>
                  <a:pt x="0" y="13843"/>
                </a:lnTo>
                <a:lnTo>
                  <a:pt x="0" y="17779"/>
                </a:lnTo>
                <a:lnTo>
                  <a:pt x="118941" y="17779"/>
                </a:lnTo>
                <a:lnTo>
                  <a:pt x="122298" y="15811"/>
                </a:lnTo>
                <a:lnTo>
                  <a:pt x="118941" y="13843"/>
                </a:lnTo>
                <a:close/>
              </a:path>
              <a:path w="130175" h="31750">
                <a:moveTo>
                  <a:pt x="126681" y="13843"/>
                </a:moveTo>
                <a:lnTo>
                  <a:pt x="126237" y="13843"/>
                </a:lnTo>
                <a:lnTo>
                  <a:pt x="126237" y="17779"/>
                </a:lnTo>
                <a:lnTo>
                  <a:pt x="126898" y="17779"/>
                </a:lnTo>
                <a:lnTo>
                  <a:pt x="130175" y="15875"/>
                </a:lnTo>
                <a:lnTo>
                  <a:pt x="126681" y="13843"/>
                </a:lnTo>
                <a:close/>
              </a:path>
              <a:path w="130175" h="31750">
                <a:moveTo>
                  <a:pt x="125222" y="14097"/>
                </a:moveTo>
                <a:lnTo>
                  <a:pt x="122298" y="15811"/>
                </a:lnTo>
                <a:lnTo>
                  <a:pt x="125222" y="17525"/>
                </a:lnTo>
                <a:lnTo>
                  <a:pt x="125222" y="14097"/>
                </a:lnTo>
                <a:close/>
              </a:path>
              <a:path w="130175" h="31750">
                <a:moveTo>
                  <a:pt x="126237" y="14097"/>
                </a:moveTo>
                <a:lnTo>
                  <a:pt x="125222" y="14097"/>
                </a:lnTo>
                <a:lnTo>
                  <a:pt x="125222" y="17525"/>
                </a:lnTo>
                <a:lnTo>
                  <a:pt x="126237" y="17525"/>
                </a:lnTo>
                <a:lnTo>
                  <a:pt x="126237" y="14097"/>
                </a:lnTo>
                <a:close/>
              </a:path>
              <a:path w="130175" h="31750">
                <a:moveTo>
                  <a:pt x="102870" y="0"/>
                </a:moveTo>
                <a:lnTo>
                  <a:pt x="101726" y="253"/>
                </a:lnTo>
                <a:lnTo>
                  <a:pt x="101092" y="1143"/>
                </a:lnTo>
                <a:lnTo>
                  <a:pt x="100584" y="2158"/>
                </a:lnTo>
                <a:lnTo>
                  <a:pt x="100965" y="3301"/>
                </a:lnTo>
                <a:lnTo>
                  <a:pt x="122298" y="15811"/>
                </a:lnTo>
                <a:lnTo>
                  <a:pt x="125222" y="14097"/>
                </a:lnTo>
                <a:lnTo>
                  <a:pt x="126237" y="14097"/>
                </a:lnTo>
                <a:lnTo>
                  <a:pt x="126237" y="13843"/>
                </a:lnTo>
                <a:lnTo>
                  <a:pt x="126681" y="13843"/>
                </a:lnTo>
                <a:lnTo>
                  <a:pt x="10287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57378" y="84963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600">
              <a:latin typeface="Times New Roman"/>
              <a:cs typeface="Times New Roman"/>
            </a:endParaRPr>
          </a:p>
          <a:p>
            <a:pPr marL="50165">
              <a:lnSpc>
                <a:spcPct val="100000"/>
              </a:lnSpc>
              <a:spcBef>
                <a:spcPts val="405"/>
              </a:spcBef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Objective</a:t>
            </a:r>
            <a:r>
              <a:rPr sz="500" spc="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Marker</a:t>
            </a:r>
            <a:endParaRPr sz="5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708404" y="1014730"/>
            <a:ext cx="130175" cy="31750"/>
          </a:xfrm>
          <a:custGeom>
            <a:avLst/>
            <a:gdLst/>
            <a:ahLst/>
            <a:cxnLst/>
            <a:rect l="l" t="t" r="r" b="b"/>
            <a:pathLst>
              <a:path w="130175" h="31750">
                <a:moveTo>
                  <a:pt x="122298" y="15811"/>
                </a:moveTo>
                <a:lnTo>
                  <a:pt x="100964" y="28321"/>
                </a:lnTo>
                <a:lnTo>
                  <a:pt x="100584" y="29591"/>
                </a:lnTo>
                <a:lnTo>
                  <a:pt x="101091" y="30479"/>
                </a:lnTo>
                <a:lnTo>
                  <a:pt x="101726" y="31369"/>
                </a:lnTo>
                <a:lnTo>
                  <a:pt x="102870" y="31750"/>
                </a:lnTo>
                <a:lnTo>
                  <a:pt x="126898" y="17779"/>
                </a:lnTo>
                <a:lnTo>
                  <a:pt x="126237" y="17779"/>
                </a:lnTo>
                <a:lnTo>
                  <a:pt x="126237" y="17525"/>
                </a:lnTo>
                <a:lnTo>
                  <a:pt x="125222" y="17525"/>
                </a:lnTo>
                <a:lnTo>
                  <a:pt x="122298" y="15811"/>
                </a:lnTo>
                <a:close/>
              </a:path>
              <a:path w="130175" h="31750">
                <a:moveTo>
                  <a:pt x="118941" y="13843"/>
                </a:moveTo>
                <a:lnTo>
                  <a:pt x="0" y="13843"/>
                </a:lnTo>
                <a:lnTo>
                  <a:pt x="0" y="17779"/>
                </a:lnTo>
                <a:lnTo>
                  <a:pt x="118941" y="17779"/>
                </a:lnTo>
                <a:lnTo>
                  <a:pt x="122298" y="15811"/>
                </a:lnTo>
                <a:lnTo>
                  <a:pt x="118941" y="13843"/>
                </a:lnTo>
                <a:close/>
              </a:path>
              <a:path w="130175" h="31750">
                <a:moveTo>
                  <a:pt x="126681" y="13843"/>
                </a:moveTo>
                <a:lnTo>
                  <a:pt x="126237" y="13843"/>
                </a:lnTo>
                <a:lnTo>
                  <a:pt x="126237" y="17779"/>
                </a:lnTo>
                <a:lnTo>
                  <a:pt x="126898" y="17779"/>
                </a:lnTo>
                <a:lnTo>
                  <a:pt x="130175" y="15875"/>
                </a:lnTo>
                <a:lnTo>
                  <a:pt x="126681" y="13843"/>
                </a:lnTo>
                <a:close/>
              </a:path>
              <a:path w="130175" h="31750">
                <a:moveTo>
                  <a:pt x="125222" y="14097"/>
                </a:moveTo>
                <a:lnTo>
                  <a:pt x="122298" y="15811"/>
                </a:lnTo>
                <a:lnTo>
                  <a:pt x="125222" y="17525"/>
                </a:lnTo>
                <a:lnTo>
                  <a:pt x="125222" y="14097"/>
                </a:lnTo>
                <a:close/>
              </a:path>
              <a:path w="130175" h="31750">
                <a:moveTo>
                  <a:pt x="126237" y="14097"/>
                </a:moveTo>
                <a:lnTo>
                  <a:pt x="125222" y="14097"/>
                </a:lnTo>
                <a:lnTo>
                  <a:pt x="125222" y="17525"/>
                </a:lnTo>
                <a:lnTo>
                  <a:pt x="126237" y="17525"/>
                </a:lnTo>
                <a:lnTo>
                  <a:pt x="126237" y="14097"/>
                </a:lnTo>
                <a:close/>
              </a:path>
              <a:path w="130175" h="31750">
                <a:moveTo>
                  <a:pt x="102870" y="0"/>
                </a:moveTo>
                <a:lnTo>
                  <a:pt x="101726" y="253"/>
                </a:lnTo>
                <a:lnTo>
                  <a:pt x="101091" y="1143"/>
                </a:lnTo>
                <a:lnTo>
                  <a:pt x="100584" y="2158"/>
                </a:lnTo>
                <a:lnTo>
                  <a:pt x="100964" y="3301"/>
                </a:lnTo>
                <a:lnTo>
                  <a:pt x="122298" y="15811"/>
                </a:lnTo>
                <a:lnTo>
                  <a:pt x="125222" y="14097"/>
                </a:lnTo>
                <a:lnTo>
                  <a:pt x="126237" y="14097"/>
                </a:lnTo>
                <a:lnTo>
                  <a:pt x="126237" y="13843"/>
                </a:lnTo>
                <a:lnTo>
                  <a:pt x="126681" y="13843"/>
                </a:lnTo>
                <a:lnTo>
                  <a:pt x="10287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102614" y="84963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450">
              <a:latin typeface="Times New Roman"/>
              <a:cs typeface="Times New Roman"/>
            </a:endParaRPr>
          </a:p>
          <a:p>
            <a:pPr marL="109220" marR="102235" indent="109220">
              <a:lnSpc>
                <a:spcPct val="100000"/>
              </a:lnSpc>
              <a:spcBef>
                <a:spcPts val="5"/>
              </a:spcBef>
            </a:pPr>
            <a:r>
              <a:rPr sz="500" spc="-2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MOVEMENT</a:t>
            </a:r>
            <a:endParaRPr sz="5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44017" y="1213104"/>
            <a:ext cx="1510665" cy="130175"/>
          </a:xfrm>
          <a:custGeom>
            <a:avLst/>
            <a:gdLst/>
            <a:ahLst/>
            <a:cxnLst/>
            <a:rect l="l" t="t" r="r" b="b"/>
            <a:pathLst>
              <a:path w="1510664" h="130175">
                <a:moveTo>
                  <a:pt x="2159" y="100584"/>
                </a:moveTo>
                <a:lnTo>
                  <a:pt x="1270" y="101091"/>
                </a:lnTo>
                <a:lnTo>
                  <a:pt x="253" y="101600"/>
                </a:lnTo>
                <a:lnTo>
                  <a:pt x="0" y="102870"/>
                </a:lnTo>
                <a:lnTo>
                  <a:pt x="15875" y="130048"/>
                </a:lnTo>
                <a:lnTo>
                  <a:pt x="18102" y="126237"/>
                </a:lnTo>
                <a:lnTo>
                  <a:pt x="13970" y="126237"/>
                </a:lnTo>
                <a:lnTo>
                  <a:pt x="13970" y="119107"/>
                </a:lnTo>
                <a:lnTo>
                  <a:pt x="3937" y="101853"/>
                </a:lnTo>
                <a:lnTo>
                  <a:pt x="3301" y="100837"/>
                </a:lnTo>
                <a:lnTo>
                  <a:pt x="2159" y="100584"/>
                </a:lnTo>
                <a:close/>
              </a:path>
              <a:path w="1510664" h="130175">
                <a:moveTo>
                  <a:pt x="13970" y="119107"/>
                </a:moveTo>
                <a:lnTo>
                  <a:pt x="13970" y="126237"/>
                </a:lnTo>
                <a:lnTo>
                  <a:pt x="17780" y="126237"/>
                </a:lnTo>
                <a:lnTo>
                  <a:pt x="17780" y="125222"/>
                </a:lnTo>
                <a:lnTo>
                  <a:pt x="14224" y="125222"/>
                </a:lnTo>
                <a:lnTo>
                  <a:pt x="15875" y="122382"/>
                </a:lnTo>
                <a:lnTo>
                  <a:pt x="13970" y="119107"/>
                </a:lnTo>
                <a:close/>
              </a:path>
              <a:path w="1510664" h="130175">
                <a:moveTo>
                  <a:pt x="29590" y="100584"/>
                </a:moveTo>
                <a:lnTo>
                  <a:pt x="28448" y="100837"/>
                </a:lnTo>
                <a:lnTo>
                  <a:pt x="27812" y="101853"/>
                </a:lnTo>
                <a:lnTo>
                  <a:pt x="17780" y="119107"/>
                </a:lnTo>
                <a:lnTo>
                  <a:pt x="17780" y="126237"/>
                </a:lnTo>
                <a:lnTo>
                  <a:pt x="18102" y="126237"/>
                </a:lnTo>
                <a:lnTo>
                  <a:pt x="31750" y="102870"/>
                </a:lnTo>
                <a:lnTo>
                  <a:pt x="31496" y="101600"/>
                </a:lnTo>
                <a:lnTo>
                  <a:pt x="30480" y="101091"/>
                </a:lnTo>
                <a:lnTo>
                  <a:pt x="29590" y="100584"/>
                </a:lnTo>
                <a:close/>
              </a:path>
              <a:path w="1510664" h="130175">
                <a:moveTo>
                  <a:pt x="15875" y="122382"/>
                </a:moveTo>
                <a:lnTo>
                  <a:pt x="14224" y="125222"/>
                </a:lnTo>
                <a:lnTo>
                  <a:pt x="17525" y="125222"/>
                </a:lnTo>
                <a:lnTo>
                  <a:pt x="15875" y="122382"/>
                </a:lnTo>
                <a:close/>
              </a:path>
              <a:path w="1510664" h="130175">
                <a:moveTo>
                  <a:pt x="17780" y="119107"/>
                </a:moveTo>
                <a:lnTo>
                  <a:pt x="15875" y="122382"/>
                </a:lnTo>
                <a:lnTo>
                  <a:pt x="17525" y="125222"/>
                </a:lnTo>
                <a:lnTo>
                  <a:pt x="17780" y="125222"/>
                </a:lnTo>
                <a:lnTo>
                  <a:pt x="17780" y="119107"/>
                </a:lnTo>
                <a:close/>
              </a:path>
              <a:path w="1510664" h="130175">
                <a:moveTo>
                  <a:pt x="1506220" y="68325"/>
                </a:moveTo>
                <a:lnTo>
                  <a:pt x="14732" y="68325"/>
                </a:lnTo>
                <a:lnTo>
                  <a:pt x="13970" y="69214"/>
                </a:lnTo>
                <a:lnTo>
                  <a:pt x="13970" y="119107"/>
                </a:lnTo>
                <a:lnTo>
                  <a:pt x="15875" y="122382"/>
                </a:lnTo>
                <a:lnTo>
                  <a:pt x="17779" y="119107"/>
                </a:lnTo>
                <a:lnTo>
                  <a:pt x="17780" y="72262"/>
                </a:lnTo>
                <a:lnTo>
                  <a:pt x="15875" y="72262"/>
                </a:lnTo>
                <a:lnTo>
                  <a:pt x="17780" y="70358"/>
                </a:lnTo>
                <a:lnTo>
                  <a:pt x="1506220" y="70358"/>
                </a:lnTo>
                <a:lnTo>
                  <a:pt x="1506220" y="68325"/>
                </a:lnTo>
                <a:close/>
              </a:path>
              <a:path w="1510664" h="130175">
                <a:moveTo>
                  <a:pt x="17780" y="70358"/>
                </a:moveTo>
                <a:lnTo>
                  <a:pt x="15875" y="72262"/>
                </a:lnTo>
                <a:lnTo>
                  <a:pt x="17780" y="72262"/>
                </a:lnTo>
                <a:lnTo>
                  <a:pt x="17780" y="70358"/>
                </a:lnTo>
                <a:close/>
              </a:path>
              <a:path w="1510664" h="130175">
                <a:moveTo>
                  <a:pt x="1510157" y="68325"/>
                </a:moveTo>
                <a:lnTo>
                  <a:pt x="1508252" y="68325"/>
                </a:lnTo>
                <a:lnTo>
                  <a:pt x="1506220" y="70358"/>
                </a:lnTo>
                <a:lnTo>
                  <a:pt x="17780" y="70358"/>
                </a:lnTo>
                <a:lnTo>
                  <a:pt x="17780" y="72262"/>
                </a:lnTo>
                <a:lnTo>
                  <a:pt x="1509268" y="72262"/>
                </a:lnTo>
                <a:lnTo>
                  <a:pt x="1510157" y="71374"/>
                </a:lnTo>
                <a:lnTo>
                  <a:pt x="1510157" y="68325"/>
                </a:lnTo>
                <a:close/>
              </a:path>
              <a:path w="1510664" h="130175">
                <a:moveTo>
                  <a:pt x="1510157" y="0"/>
                </a:moveTo>
                <a:lnTo>
                  <a:pt x="1506220" y="0"/>
                </a:lnTo>
                <a:lnTo>
                  <a:pt x="1506220" y="70358"/>
                </a:lnTo>
                <a:lnTo>
                  <a:pt x="1508252" y="68325"/>
                </a:lnTo>
                <a:lnTo>
                  <a:pt x="1510157" y="68325"/>
                </a:lnTo>
                <a:lnTo>
                  <a:pt x="1510157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849374" y="849630"/>
            <a:ext cx="607060" cy="36449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750">
              <a:latin typeface="Times New Roman"/>
              <a:cs typeface="Times New Roman"/>
            </a:endParaRPr>
          </a:p>
          <a:p>
            <a:pPr marL="108585" marR="60960" indent="-43180">
              <a:lnSpc>
                <a:spcPts val="540"/>
              </a:lnSpc>
              <a:spcBef>
                <a:spcPts val="5"/>
              </a:spcBef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Perform</a:t>
            </a:r>
            <a:r>
              <a:rPr sz="500" spc="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set</a:t>
            </a:r>
            <a:r>
              <a:rPr sz="500" spc="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mobilisations</a:t>
            </a:r>
            <a:endParaRPr sz="5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961644" y="1519174"/>
            <a:ext cx="130175" cy="31750"/>
          </a:xfrm>
          <a:custGeom>
            <a:avLst/>
            <a:gdLst/>
            <a:ahLst/>
            <a:cxnLst/>
            <a:rect l="l" t="t" r="r" b="b"/>
            <a:pathLst>
              <a:path w="130175" h="31750">
                <a:moveTo>
                  <a:pt x="122298" y="15811"/>
                </a:moveTo>
                <a:lnTo>
                  <a:pt x="100965" y="28320"/>
                </a:lnTo>
                <a:lnTo>
                  <a:pt x="100584" y="29590"/>
                </a:lnTo>
                <a:lnTo>
                  <a:pt x="101092" y="30479"/>
                </a:lnTo>
                <a:lnTo>
                  <a:pt x="101726" y="31368"/>
                </a:lnTo>
                <a:lnTo>
                  <a:pt x="102870" y="31750"/>
                </a:lnTo>
                <a:lnTo>
                  <a:pt x="126898" y="17779"/>
                </a:lnTo>
                <a:lnTo>
                  <a:pt x="126237" y="17779"/>
                </a:lnTo>
                <a:lnTo>
                  <a:pt x="126237" y="17525"/>
                </a:lnTo>
                <a:lnTo>
                  <a:pt x="125222" y="17525"/>
                </a:lnTo>
                <a:lnTo>
                  <a:pt x="122298" y="15811"/>
                </a:lnTo>
                <a:close/>
              </a:path>
              <a:path w="130175" h="31750">
                <a:moveTo>
                  <a:pt x="118941" y="13842"/>
                </a:moveTo>
                <a:lnTo>
                  <a:pt x="0" y="13842"/>
                </a:lnTo>
                <a:lnTo>
                  <a:pt x="0" y="17779"/>
                </a:lnTo>
                <a:lnTo>
                  <a:pt x="118941" y="17779"/>
                </a:lnTo>
                <a:lnTo>
                  <a:pt x="122298" y="15811"/>
                </a:lnTo>
                <a:lnTo>
                  <a:pt x="118941" y="13842"/>
                </a:lnTo>
                <a:close/>
              </a:path>
              <a:path w="130175" h="31750">
                <a:moveTo>
                  <a:pt x="126681" y="13842"/>
                </a:moveTo>
                <a:lnTo>
                  <a:pt x="126237" y="13842"/>
                </a:lnTo>
                <a:lnTo>
                  <a:pt x="126237" y="17779"/>
                </a:lnTo>
                <a:lnTo>
                  <a:pt x="126898" y="17779"/>
                </a:lnTo>
                <a:lnTo>
                  <a:pt x="130175" y="15875"/>
                </a:lnTo>
                <a:lnTo>
                  <a:pt x="126681" y="13842"/>
                </a:lnTo>
                <a:close/>
              </a:path>
              <a:path w="130175" h="31750">
                <a:moveTo>
                  <a:pt x="125222" y="14096"/>
                </a:moveTo>
                <a:lnTo>
                  <a:pt x="122298" y="15811"/>
                </a:lnTo>
                <a:lnTo>
                  <a:pt x="125222" y="17525"/>
                </a:lnTo>
                <a:lnTo>
                  <a:pt x="125222" y="14096"/>
                </a:lnTo>
                <a:close/>
              </a:path>
              <a:path w="130175" h="31750">
                <a:moveTo>
                  <a:pt x="126237" y="14096"/>
                </a:moveTo>
                <a:lnTo>
                  <a:pt x="125222" y="14096"/>
                </a:lnTo>
                <a:lnTo>
                  <a:pt x="125222" y="17525"/>
                </a:lnTo>
                <a:lnTo>
                  <a:pt x="126237" y="17525"/>
                </a:lnTo>
                <a:lnTo>
                  <a:pt x="126237" y="14096"/>
                </a:lnTo>
                <a:close/>
              </a:path>
              <a:path w="130175" h="31750">
                <a:moveTo>
                  <a:pt x="102870" y="0"/>
                </a:moveTo>
                <a:lnTo>
                  <a:pt x="101726" y="253"/>
                </a:lnTo>
                <a:lnTo>
                  <a:pt x="101092" y="1142"/>
                </a:lnTo>
                <a:lnTo>
                  <a:pt x="100584" y="2158"/>
                </a:lnTo>
                <a:lnTo>
                  <a:pt x="100965" y="3301"/>
                </a:lnTo>
                <a:lnTo>
                  <a:pt x="122298" y="15811"/>
                </a:lnTo>
                <a:lnTo>
                  <a:pt x="125222" y="14096"/>
                </a:lnTo>
                <a:lnTo>
                  <a:pt x="126237" y="14096"/>
                </a:lnTo>
                <a:lnTo>
                  <a:pt x="126237" y="13842"/>
                </a:lnTo>
                <a:lnTo>
                  <a:pt x="126681" y="13842"/>
                </a:lnTo>
                <a:lnTo>
                  <a:pt x="10287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357378" y="1354074"/>
            <a:ext cx="607060" cy="36322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750">
              <a:latin typeface="Times New Roman"/>
              <a:cs typeface="Times New Roman"/>
            </a:endParaRPr>
          </a:p>
          <a:p>
            <a:pPr marL="196850" marR="50800" indent="-140970">
              <a:lnSpc>
                <a:spcPts val="540"/>
              </a:lnSpc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Retest</a:t>
            </a:r>
            <a:r>
              <a:rPr sz="500" spc="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Objective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Marker</a:t>
            </a:r>
            <a:endParaRPr sz="5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02614" y="1354074"/>
            <a:ext cx="607060" cy="363220"/>
          </a:xfrm>
          <a:prstGeom prst="rect">
            <a:avLst/>
          </a:prstGeom>
          <a:solidFill>
            <a:srgbClr val="00AFEF"/>
          </a:solidFill>
          <a:ln w="7619">
            <a:solidFill>
              <a:srgbClr val="FFFFFF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73025" marR="67945" algn="ctr">
              <a:lnSpc>
                <a:spcPts val="540"/>
              </a:lnSpc>
              <a:spcBef>
                <a:spcPts val="340"/>
              </a:spcBef>
            </a:pP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Repeat</a:t>
            </a:r>
            <a:r>
              <a:rPr sz="5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until</a:t>
            </a:r>
            <a:r>
              <a:rPr sz="500" spc="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0" dirty="0">
                <a:solidFill>
                  <a:srgbClr val="FFFFFF"/>
                </a:solidFill>
                <a:latin typeface="Arial"/>
                <a:cs typeface="Arial"/>
              </a:rPr>
              <a:t>full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P+</a:t>
            </a:r>
            <a:r>
              <a:rPr sz="5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free</a:t>
            </a:r>
            <a:r>
              <a:rPr sz="5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5" dirty="0">
                <a:solidFill>
                  <a:srgbClr val="FFFFFF"/>
                </a:solidFill>
                <a:latin typeface="Arial"/>
                <a:cs typeface="Arial"/>
              </a:rPr>
              <a:t>ROM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restored</a:t>
            </a:r>
            <a:r>
              <a:rPr sz="5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500" spc="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25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500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dirty="0">
                <a:solidFill>
                  <a:srgbClr val="FFFFFF"/>
                </a:solidFill>
                <a:latin typeface="Arial"/>
                <a:cs typeface="Arial"/>
              </a:rPr>
              <a:t>sets</a:t>
            </a:r>
            <a:r>
              <a:rPr sz="500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500" spc="-10" dirty="0">
                <a:solidFill>
                  <a:srgbClr val="FFFFFF"/>
                </a:solidFill>
                <a:latin typeface="Arial"/>
                <a:cs typeface="Arial"/>
              </a:rPr>
              <a:t>applied</a:t>
            </a:r>
            <a:endParaRPr sz="5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00" dirty="0"/>
              <a:t>Maitland</a:t>
            </a:r>
            <a:r>
              <a:rPr sz="1200" spc="65" dirty="0"/>
              <a:t> </a:t>
            </a:r>
            <a:r>
              <a:rPr sz="1200" dirty="0"/>
              <a:t>Grades:</a:t>
            </a:r>
            <a:r>
              <a:rPr sz="1200" spc="65" dirty="0"/>
              <a:t> </a:t>
            </a:r>
            <a:r>
              <a:rPr sz="1200" spc="-10" dirty="0"/>
              <a:t>OSCILLATIONS</a:t>
            </a:r>
            <a:endParaRPr sz="1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9100" y="400812"/>
            <a:ext cx="2083307" cy="130149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5633" y="402716"/>
            <a:ext cx="1397000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–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small</a:t>
            </a:r>
            <a:r>
              <a:rPr sz="550" spc="-2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amplitude </a:t>
            </a:r>
            <a:r>
              <a:rPr sz="550" spc="-25" dirty="0">
                <a:latin typeface="Tahoma"/>
                <a:cs typeface="Tahoma"/>
              </a:rPr>
              <a:t>BOR</a:t>
            </a:r>
            <a:endParaRPr sz="55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5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–</a:t>
            </a:r>
            <a:r>
              <a:rPr sz="550" spc="15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large</a:t>
            </a:r>
            <a:r>
              <a:rPr sz="550" spc="-2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amplitude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BOR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to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MOR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(R)</a:t>
            </a:r>
            <a:endParaRPr sz="55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73861" y="1489075"/>
            <a:ext cx="1506855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III-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Large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amplitude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to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point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of</a:t>
            </a:r>
            <a:r>
              <a:rPr sz="550" spc="-10" dirty="0">
                <a:latin typeface="Tahoma"/>
                <a:cs typeface="Tahoma"/>
              </a:rPr>
              <a:t> limitation</a:t>
            </a:r>
            <a:endParaRPr sz="55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5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2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IV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– small</a:t>
            </a:r>
            <a:r>
              <a:rPr sz="550" spc="-2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amplitude at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EOR</a:t>
            </a:r>
            <a:endParaRPr sz="55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8485">
              <a:lnSpc>
                <a:spcPct val="100000"/>
              </a:lnSpc>
              <a:spcBef>
                <a:spcPts val="100"/>
              </a:spcBef>
            </a:pPr>
            <a:r>
              <a:rPr dirty="0"/>
              <a:t>Treating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25" dirty="0"/>
              <a:t>Hip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" y="435864"/>
            <a:ext cx="2683764" cy="10058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41985" y="852297"/>
            <a:ext cx="547370" cy="29019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320"/>
              </a:lnSpc>
              <a:spcBef>
                <a:spcPts val="180"/>
              </a:spcBef>
            </a:pPr>
            <a:r>
              <a:rPr sz="300" dirty="0">
                <a:latin typeface="Tahoma"/>
                <a:cs typeface="Tahoma"/>
              </a:rPr>
              <a:t>Small</a:t>
            </a:r>
            <a:r>
              <a:rPr sz="300" spc="100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amplitude</a:t>
            </a:r>
            <a:r>
              <a:rPr sz="300" spc="140" dirty="0">
                <a:latin typeface="Tahoma"/>
                <a:cs typeface="Tahoma"/>
              </a:rPr>
              <a:t> </a:t>
            </a:r>
            <a:r>
              <a:rPr sz="300" spc="-10" dirty="0">
                <a:latin typeface="Tahoma"/>
                <a:cs typeface="Tahoma"/>
              </a:rPr>
              <a:t>rhythmic</a:t>
            </a:r>
            <a:r>
              <a:rPr sz="300" spc="500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oscillating</a:t>
            </a:r>
            <a:r>
              <a:rPr sz="300" spc="165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movement</a:t>
            </a:r>
            <a:r>
              <a:rPr sz="300" spc="95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at</a:t>
            </a:r>
            <a:r>
              <a:rPr sz="300" spc="90" dirty="0">
                <a:latin typeface="Tahoma"/>
                <a:cs typeface="Tahoma"/>
              </a:rPr>
              <a:t> </a:t>
            </a:r>
            <a:r>
              <a:rPr sz="300" spc="-25" dirty="0">
                <a:latin typeface="Tahoma"/>
                <a:cs typeface="Tahoma"/>
              </a:rPr>
              <a:t>the</a:t>
            </a:r>
            <a:r>
              <a:rPr sz="300" spc="500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beginning</a:t>
            </a:r>
            <a:r>
              <a:rPr sz="300" spc="95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of</a:t>
            </a:r>
            <a:r>
              <a:rPr sz="300" spc="105" dirty="0">
                <a:latin typeface="Tahoma"/>
                <a:cs typeface="Tahoma"/>
              </a:rPr>
              <a:t> </a:t>
            </a:r>
            <a:r>
              <a:rPr sz="300" dirty="0">
                <a:latin typeface="Tahoma"/>
                <a:cs typeface="Tahoma"/>
              </a:rPr>
              <a:t>range</a:t>
            </a:r>
            <a:r>
              <a:rPr sz="300" spc="75" dirty="0">
                <a:latin typeface="Tahoma"/>
                <a:cs typeface="Tahoma"/>
              </a:rPr>
              <a:t> </a:t>
            </a:r>
            <a:r>
              <a:rPr sz="300" spc="-25" dirty="0">
                <a:latin typeface="Tahoma"/>
                <a:cs typeface="Tahoma"/>
              </a:rPr>
              <a:t>of</a:t>
            </a:r>
            <a:r>
              <a:rPr sz="300" spc="500" dirty="0">
                <a:latin typeface="Tahoma"/>
                <a:cs typeface="Tahoma"/>
              </a:rPr>
              <a:t> </a:t>
            </a:r>
            <a:r>
              <a:rPr sz="300" spc="-10" dirty="0">
                <a:latin typeface="Tahoma"/>
                <a:cs typeface="Tahoma"/>
              </a:rPr>
              <a:t>movement</a:t>
            </a:r>
            <a:endParaRPr sz="3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sz="300" b="1" dirty="0">
                <a:solidFill>
                  <a:srgbClr val="8E0103"/>
                </a:solidFill>
                <a:latin typeface="Tahoma"/>
                <a:cs typeface="Tahoma"/>
              </a:rPr>
              <a:t>Manage</a:t>
            </a:r>
            <a:r>
              <a:rPr sz="300" b="1" spc="85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00" b="1" dirty="0">
                <a:solidFill>
                  <a:srgbClr val="8E0103"/>
                </a:solidFill>
                <a:latin typeface="Tahoma"/>
                <a:cs typeface="Tahoma"/>
              </a:rPr>
              <a:t>pain</a:t>
            </a:r>
            <a:r>
              <a:rPr sz="300" b="1" spc="125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00" b="1" dirty="0">
                <a:solidFill>
                  <a:srgbClr val="8E0103"/>
                </a:solidFill>
                <a:latin typeface="Tahoma"/>
                <a:cs typeface="Tahoma"/>
              </a:rPr>
              <a:t>and</a:t>
            </a:r>
            <a:r>
              <a:rPr sz="300" b="1" spc="85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00" b="1" spc="-10" dirty="0">
                <a:solidFill>
                  <a:srgbClr val="8E0103"/>
                </a:solidFill>
                <a:latin typeface="Tahoma"/>
                <a:cs typeface="Tahoma"/>
              </a:rPr>
              <a:t>spasm</a:t>
            </a:r>
            <a:endParaRPr sz="3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46326" y="554863"/>
            <a:ext cx="628650" cy="250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4800"/>
              </a:lnSpc>
              <a:spcBef>
                <a:spcPts val="100"/>
              </a:spcBef>
            </a:pPr>
            <a:r>
              <a:rPr sz="350" dirty="0">
                <a:latin typeface="Tahoma"/>
                <a:cs typeface="Tahoma"/>
              </a:rPr>
              <a:t>Large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amplitude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rhythmic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oscillating</a:t>
            </a:r>
            <a:r>
              <a:rPr sz="350" spc="7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movement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within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midrange</a:t>
            </a:r>
            <a:r>
              <a:rPr sz="350" spc="5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of</a:t>
            </a:r>
            <a:r>
              <a:rPr sz="350" spc="3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movement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up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spc="-25" dirty="0">
                <a:latin typeface="Tahoma"/>
                <a:cs typeface="Tahoma"/>
              </a:rPr>
              <a:t>to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onset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of</a:t>
            </a:r>
            <a:r>
              <a:rPr sz="350" spc="2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resistance</a:t>
            </a:r>
            <a:endParaRPr sz="35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46326" y="816991"/>
            <a:ext cx="591185" cy="825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50" b="1" dirty="0">
                <a:solidFill>
                  <a:srgbClr val="8E0103"/>
                </a:solidFill>
                <a:latin typeface="Tahoma"/>
                <a:cs typeface="Tahoma"/>
              </a:rPr>
              <a:t>Manage</a:t>
            </a:r>
            <a:r>
              <a:rPr sz="350" b="1" spc="10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8E0103"/>
                </a:solidFill>
                <a:latin typeface="Tahoma"/>
                <a:cs typeface="Tahoma"/>
              </a:rPr>
              <a:t>pain</a:t>
            </a:r>
            <a:r>
              <a:rPr sz="350" b="1" spc="50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8E0103"/>
                </a:solidFill>
                <a:latin typeface="Tahoma"/>
                <a:cs typeface="Tahoma"/>
              </a:rPr>
              <a:t>and</a:t>
            </a:r>
            <a:r>
              <a:rPr sz="350" b="1" spc="55" dirty="0">
                <a:solidFill>
                  <a:srgbClr val="8E0103"/>
                </a:solidFill>
                <a:latin typeface="Tahoma"/>
                <a:cs typeface="Tahoma"/>
              </a:rPr>
              <a:t> </a:t>
            </a:r>
            <a:r>
              <a:rPr sz="350" b="1" spc="-10" dirty="0">
                <a:solidFill>
                  <a:srgbClr val="8E0103"/>
                </a:solidFill>
                <a:latin typeface="Tahoma"/>
                <a:cs typeface="Tahoma"/>
              </a:rPr>
              <a:t>spasm</a:t>
            </a:r>
            <a:endParaRPr sz="35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57072" y="1510284"/>
            <a:ext cx="817244" cy="200025"/>
          </a:xfrm>
          <a:prstGeom prst="rect">
            <a:avLst/>
          </a:prstGeom>
          <a:solidFill>
            <a:srgbClr val="CCC1DA"/>
          </a:solidFill>
          <a:ln w="3175">
            <a:solidFill>
              <a:srgbClr val="000000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28575">
              <a:lnSpc>
                <a:spcPct val="100000"/>
              </a:lnSpc>
              <a:spcBef>
                <a:spcPts val="125"/>
              </a:spcBef>
            </a:pPr>
            <a:r>
              <a:rPr sz="550" dirty="0">
                <a:latin typeface="Tahoma"/>
                <a:cs typeface="Tahoma"/>
              </a:rPr>
              <a:t>For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Pain</a:t>
            </a:r>
            <a:r>
              <a:rPr sz="550" spc="-10" dirty="0">
                <a:latin typeface="Tahoma"/>
                <a:cs typeface="Tahoma"/>
              </a:rPr>
              <a:t> Gate:</a:t>
            </a:r>
            <a:endParaRPr sz="550">
              <a:latin typeface="Tahoma"/>
              <a:cs typeface="Tahoma"/>
            </a:endParaRPr>
          </a:p>
          <a:p>
            <a:pPr marL="28575">
              <a:lnSpc>
                <a:spcPct val="100000"/>
              </a:lnSpc>
            </a:pPr>
            <a:r>
              <a:rPr sz="550" dirty="0">
                <a:latin typeface="Tahoma"/>
                <a:cs typeface="Tahoma"/>
              </a:rPr>
              <a:t>1-3</a:t>
            </a:r>
            <a:r>
              <a:rPr sz="550" spc="-2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sets of 1-2</a:t>
            </a:r>
            <a:r>
              <a:rPr sz="550" spc="5" dirty="0">
                <a:latin typeface="Tahoma"/>
                <a:cs typeface="Tahoma"/>
              </a:rPr>
              <a:t> </a:t>
            </a:r>
            <a:r>
              <a:rPr sz="550" spc="-20" dirty="0">
                <a:latin typeface="Tahoma"/>
                <a:cs typeface="Tahoma"/>
              </a:rPr>
              <a:t>mins</a:t>
            </a:r>
            <a:endParaRPr sz="550">
              <a:latin typeface="Tahoma"/>
              <a:cs typeface="Tahom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Treating</a:t>
            </a:r>
            <a:r>
              <a:rPr spc="-40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spc="-25" dirty="0"/>
              <a:t>Hip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676" y="594258"/>
            <a:ext cx="2636520" cy="65084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7871" y="437515"/>
            <a:ext cx="2197100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77315" marR="70485">
              <a:lnSpc>
                <a:spcPct val="104299"/>
              </a:lnSpc>
              <a:spcBef>
                <a:spcPts val="100"/>
              </a:spcBef>
            </a:pPr>
            <a:r>
              <a:rPr sz="350" dirty="0">
                <a:latin typeface="Tahoma"/>
                <a:cs typeface="Tahoma"/>
              </a:rPr>
              <a:t>Small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amplitude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rhythmic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oscillating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movement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at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very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end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range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spc="-25" dirty="0">
                <a:latin typeface="Tahoma"/>
                <a:cs typeface="Tahoma"/>
              </a:rPr>
              <a:t>of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movement</a:t>
            </a:r>
            <a:endParaRPr sz="350">
              <a:latin typeface="Tahoma"/>
              <a:cs typeface="Tahoma"/>
            </a:endParaRPr>
          </a:p>
          <a:p>
            <a:pPr marL="1377315" marR="87630">
              <a:lnSpc>
                <a:spcPct val="105700"/>
              </a:lnSpc>
              <a:spcBef>
                <a:spcPts val="5"/>
              </a:spcBef>
            </a:pPr>
            <a:r>
              <a:rPr sz="350" b="1" dirty="0">
                <a:solidFill>
                  <a:srgbClr val="6079D2"/>
                </a:solidFill>
                <a:latin typeface="Tahoma"/>
                <a:cs typeface="Tahoma"/>
              </a:rPr>
              <a:t>Used</a:t>
            </a:r>
            <a:r>
              <a:rPr sz="350" b="1" spc="45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6079D2"/>
                </a:solidFill>
                <a:latin typeface="Tahoma"/>
                <a:cs typeface="Tahoma"/>
              </a:rPr>
              <a:t>to</a:t>
            </a:r>
            <a:r>
              <a:rPr sz="350" b="1" spc="40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6079D2"/>
                </a:solidFill>
                <a:latin typeface="Tahoma"/>
                <a:cs typeface="Tahoma"/>
              </a:rPr>
              <a:t>gain</a:t>
            </a:r>
            <a:r>
              <a:rPr sz="350" b="1" spc="25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6079D2"/>
                </a:solidFill>
                <a:latin typeface="Tahoma"/>
                <a:cs typeface="Tahoma"/>
              </a:rPr>
              <a:t>motion</a:t>
            </a:r>
            <a:r>
              <a:rPr sz="350" b="1" spc="40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6079D2"/>
                </a:solidFill>
                <a:latin typeface="Tahoma"/>
                <a:cs typeface="Tahoma"/>
              </a:rPr>
              <a:t>within</a:t>
            </a:r>
            <a:r>
              <a:rPr sz="350" b="1" spc="25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spc="-25" dirty="0">
                <a:solidFill>
                  <a:srgbClr val="6079D2"/>
                </a:solidFill>
                <a:latin typeface="Tahoma"/>
                <a:cs typeface="Tahoma"/>
              </a:rPr>
              <a:t>the</a:t>
            </a:r>
            <a:r>
              <a:rPr sz="350" b="1" spc="500" dirty="0">
                <a:solidFill>
                  <a:srgbClr val="6079D2"/>
                </a:solidFill>
                <a:latin typeface="Tahoma"/>
                <a:cs typeface="Tahoma"/>
              </a:rPr>
              <a:t> </a:t>
            </a:r>
            <a:r>
              <a:rPr sz="350" b="1" spc="-10" dirty="0">
                <a:solidFill>
                  <a:srgbClr val="6079D2"/>
                </a:solidFill>
                <a:latin typeface="Tahoma"/>
                <a:cs typeface="Tahoma"/>
              </a:rPr>
              <a:t>joint</a:t>
            </a:r>
            <a:endParaRPr sz="350">
              <a:latin typeface="Tahoma"/>
              <a:cs typeface="Tahoma"/>
            </a:endParaRPr>
          </a:p>
          <a:p>
            <a:pPr marL="1377315" marR="5080">
              <a:lnSpc>
                <a:spcPct val="102899"/>
              </a:lnSpc>
              <a:spcBef>
                <a:spcPts val="10"/>
              </a:spcBef>
            </a:pPr>
            <a:r>
              <a:rPr sz="350" dirty="0">
                <a:latin typeface="Tahoma"/>
                <a:cs typeface="Tahoma"/>
              </a:rPr>
              <a:t>Used</a:t>
            </a:r>
            <a:r>
              <a:rPr sz="350" spc="4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when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resistance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limits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movement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in</a:t>
            </a:r>
            <a:r>
              <a:rPr sz="350" spc="3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absence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of</a:t>
            </a:r>
            <a:r>
              <a:rPr sz="350" spc="20" dirty="0">
                <a:latin typeface="Tahoma"/>
                <a:cs typeface="Tahoma"/>
              </a:rPr>
              <a:t> </a:t>
            </a:r>
            <a:r>
              <a:rPr sz="350" spc="-20" dirty="0">
                <a:latin typeface="Tahoma"/>
                <a:cs typeface="Tahoma"/>
              </a:rPr>
              <a:t>pain</a:t>
            </a:r>
            <a:endParaRPr sz="350">
              <a:latin typeface="Tahoma"/>
              <a:cs typeface="Tahoma"/>
            </a:endParaRPr>
          </a:p>
          <a:p>
            <a:pPr marL="12700" marR="1431290">
              <a:lnSpc>
                <a:spcPct val="104299"/>
              </a:lnSpc>
              <a:spcBef>
                <a:spcPts val="114"/>
              </a:spcBef>
            </a:pPr>
            <a:r>
              <a:rPr sz="350" dirty="0">
                <a:latin typeface="Tahoma"/>
                <a:cs typeface="Tahoma"/>
              </a:rPr>
              <a:t>Large</a:t>
            </a:r>
            <a:r>
              <a:rPr sz="350" spc="4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amplitude</a:t>
            </a:r>
            <a:r>
              <a:rPr sz="350" spc="5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rhythmic</a:t>
            </a:r>
            <a:r>
              <a:rPr sz="350" spc="6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oscillating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movement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up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to</a:t>
            </a:r>
            <a:r>
              <a:rPr sz="350" spc="3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point</a:t>
            </a:r>
            <a:r>
              <a:rPr sz="350" spc="4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of</a:t>
            </a:r>
            <a:r>
              <a:rPr sz="350" spc="20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limitation</a:t>
            </a:r>
            <a:r>
              <a:rPr sz="350" spc="50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(PL)</a:t>
            </a:r>
            <a:r>
              <a:rPr sz="350" spc="1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in</a:t>
            </a:r>
            <a:r>
              <a:rPr sz="350" spc="2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range</a:t>
            </a:r>
            <a:r>
              <a:rPr sz="350" spc="3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of</a:t>
            </a:r>
            <a:r>
              <a:rPr sz="350" spc="15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movement</a:t>
            </a:r>
            <a:endParaRPr sz="350">
              <a:latin typeface="Tahoma"/>
              <a:cs typeface="Tahoma"/>
            </a:endParaRPr>
          </a:p>
          <a:p>
            <a:pPr marL="12700" marR="1452880">
              <a:lnSpc>
                <a:spcPct val="105700"/>
              </a:lnSpc>
            </a:pPr>
            <a:r>
              <a:rPr sz="350" b="1" dirty="0">
                <a:solidFill>
                  <a:srgbClr val="548ED4"/>
                </a:solidFill>
                <a:latin typeface="Tahoma"/>
                <a:cs typeface="Tahoma"/>
              </a:rPr>
              <a:t>Used</a:t>
            </a:r>
            <a:r>
              <a:rPr sz="350" b="1" spc="45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548ED4"/>
                </a:solidFill>
                <a:latin typeface="Tahoma"/>
                <a:cs typeface="Tahoma"/>
              </a:rPr>
              <a:t>to</a:t>
            </a:r>
            <a:r>
              <a:rPr sz="350" b="1" spc="40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548ED4"/>
                </a:solidFill>
                <a:latin typeface="Tahoma"/>
                <a:cs typeface="Tahoma"/>
              </a:rPr>
              <a:t>gain</a:t>
            </a:r>
            <a:r>
              <a:rPr sz="350" b="1" spc="25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548ED4"/>
                </a:solidFill>
                <a:latin typeface="Tahoma"/>
                <a:cs typeface="Tahoma"/>
              </a:rPr>
              <a:t>motion</a:t>
            </a:r>
            <a:r>
              <a:rPr sz="350" b="1" spc="40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dirty="0">
                <a:solidFill>
                  <a:srgbClr val="548ED4"/>
                </a:solidFill>
                <a:latin typeface="Tahoma"/>
                <a:cs typeface="Tahoma"/>
              </a:rPr>
              <a:t>within</a:t>
            </a:r>
            <a:r>
              <a:rPr sz="350" b="1" spc="25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spc="-25" dirty="0">
                <a:solidFill>
                  <a:srgbClr val="548ED4"/>
                </a:solidFill>
                <a:latin typeface="Tahoma"/>
                <a:cs typeface="Tahoma"/>
              </a:rPr>
              <a:t>the</a:t>
            </a:r>
            <a:r>
              <a:rPr sz="350" b="1" spc="500" dirty="0">
                <a:solidFill>
                  <a:srgbClr val="548ED4"/>
                </a:solidFill>
                <a:latin typeface="Tahoma"/>
                <a:cs typeface="Tahoma"/>
              </a:rPr>
              <a:t> </a:t>
            </a:r>
            <a:r>
              <a:rPr sz="350" b="1" spc="-10" dirty="0">
                <a:solidFill>
                  <a:srgbClr val="548ED4"/>
                </a:solidFill>
                <a:latin typeface="Tahoma"/>
                <a:cs typeface="Tahoma"/>
              </a:rPr>
              <a:t>joint</a:t>
            </a:r>
            <a:endParaRPr sz="3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350" dirty="0">
                <a:latin typeface="Tahoma"/>
                <a:cs typeface="Tahoma"/>
              </a:rPr>
              <a:t>Stretches</a:t>
            </a:r>
            <a:r>
              <a:rPr sz="350" spc="55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capsule</a:t>
            </a:r>
            <a:r>
              <a:rPr sz="350" spc="2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&amp;</a:t>
            </a:r>
            <a:r>
              <a:rPr sz="350" spc="40" dirty="0">
                <a:latin typeface="Tahoma"/>
                <a:cs typeface="Tahoma"/>
              </a:rPr>
              <a:t> </a:t>
            </a:r>
            <a:r>
              <a:rPr sz="350" dirty="0">
                <a:latin typeface="Tahoma"/>
                <a:cs typeface="Tahoma"/>
              </a:rPr>
              <a:t>CT</a:t>
            </a:r>
            <a:r>
              <a:rPr sz="350" spc="25" dirty="0">
                <a:latin typeface="Tahoma"/>
                <a:cs typeface="Tahoma"/>
              </a:rPr>
              <a:t> </a:t>
            </a:r>
            <a:r>
              <a:rPr sz="350" spc="-10" dirty="0">
                <a:latin typeface="Tahoma"/>
                <a:cs typeface="Tahoma"/>
              </a:rPr>
              <a:t>structures</a:t>
            </a:r>
            <a:endParaRPr sz="350">
              <a:latin typeface="Tahoma"/>
              <a:cs typeface="Tahoma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768" y="1219200"/>
            <a:ext cx="2662428" cy="28041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18744" y="1525524"/>
            <a:ext cx="1487805" cy="19812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4604" rIns="0" bIns="0" rtlCol="0">
            <a:spAutoFit/>
          </a:bodyPr>
          <a:lstStyle/>
          <a:p>
            <a:pPr marL="316230" marR="129539" indent="-184785">
              <a:lnSpc>
                <a:spcPct val="100000"/>
              </a:lnSpc>
              <a:spcBef>
                <a:spcPts val="114"/>
              </a:spcBef>
            </a:pPr>
            <a:r>
              <a:rPr sz="550" dirty="0">
                <a:latin typeface="Tahoma"/>
                <a:cs typeface="Tahoma"/>
              </a:rPr>
              <a:t>For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increase</a:t>
            </a:r>
            <a:r>
              <a:rPr sz="550" spc="-2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ROM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(Plastic</a:t>
            </a:r>
            <a:r>
              <a:rPr sz="550" spc="-20" dirty="0">
                <a:latin typeface="Tahoma"/>
                <a:cs typeface="Tahoma"/>
              </a:rPr>
              <a:t> </a:t>
            </a:r>
            <a:r>
              <a:rPr sz="550" spc="-10" dirty="0">
                <a:latin typeface="Tahoma"/>
                <a:cs typeface="Tahoma"/>
              </a:rPr>
              <a:t>Deformation)</a:t>
            </a:r>
            <a:r>
              <a:rPr sz="550" spc="500" dirty="0">
                <a:latin typeface="Tahoma"/>
                <a:cs typeface="Tahoma"/>
              </a:rPr>
              <a:t> </a:t>
            </a:r>
            <a:r>
              <a:rPr sz="550" spc="-10" dirty="0">
                <a:latin typeface="Tahoma"/>
                <a:cs typeface="Tahoma"/>
              </a:rPr>
              <a:t>3-</a:t>
            </a:r>
            <a:r>
              <a:rPr sz="550" dirty="0">
                <a:latin typeface="Tahoma"/>
                <a:cs typeface="Tahoma"/>
              </a:rPr>
              <a:t>6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sets</a:t>
            </a:r>
            <a:r>
              <a:rPr sz="550" spc="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of</a:t>
            </a:r>
            <a:r>
              <a:rPr sz="550" spc="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30</a:t>
            </a:r>
            <a:r>
              <a:rPr sz="550" spc="10" dirty="0">
                <a:latin typeface="Tahoma"/>
                <a:cs typeface="Tahoma"/>
              </a:rPr>
              <a:t> </a:t>
            </a:r>
            <a:r>
              <a:rPr sz="550" spc="-10" dirty="0">
                <a:latin typeface="Tahoma"/>
                <a:cs typeface="Tahoma"/>
              </a:rPr>
              <a:t>sec-</a:t>
            </a:r>
            <a:r>
              <a:rPr sz="550" dirty="0">
                <a:latin typeface="Tahoma"/>
                <a:cs typeface="Tahoma"/>
              </a:rPr>
              <a:t>1 </a:t>
            </a:r>
            <a:r>
              <a:rPr sz="550" spc="-10" dirty="0">
                <a:latin typeface="Tahoma"/>
                <a:cs typeface="Tahoma"/>
              </a:rPr>
              <a:t>minute</a:t>
            </a:r>
            <a:endParaRPr sz="550">
              <a:latin typeface="Tahoma"/>
              <a:cs typeface="Tahom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38430"/>
            <a:ext cx="2289810" cy="1469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5265">
              <a:lnSpc>
                <a:spcPct val="100000"/>
              </a:lnSpc>
              <a:spcBef>
                <a:spcPts val="105"/>
              </a:spcBef>
            </a:pPr>
            <a:r>
              <a:rPr sz="1350" spc="-10" dirty="0">
                <a:latin typeface="Arial"/>
                <a:cs typeface="Arial"/>
              </a:rPr>
              <a:t>Hip</a:t>
            </a:r>
            <a:r>
              <a:rPr sz="1350" spc="-50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Accessory</a:t>
            </a:r>
            <a:r>
              <a:rPr sz="1350" spc="-65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Assessment</a:t>
            </a:r>
            <a:endParaRPr sz="13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18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9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Physiological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</a:tabLst>
            </a:pPr>
            <a:r>
              <a:rPr sz="850" spc="-20" dirty="0">
                <a:latin typeface="Arial"/>
                <a:cs typeface="Arial"/>
              </a:rPr>
              <a:t>FLXN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</a:tabLst>
            </a:pPr>
            <a:r>
              <a:rPr sz="850" spc="-20" dirty="0">
                <a:latin typeface="Arial"/>
                <a:cs typeface="Arial"/>
              </a:rPr>
              <a:t>EXTN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</a:tabLst>
            </a:pPr>
            <a:r>
              <a:rPr sz="850" spc="-25" dirty="0">
                <a:latin typeface="Arial"/>
                <a:cs typeface="Arial"/>
              </a:rPr>
              <a:t>ABD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</a:tabLst>
            </a:pPr>
            <a:r>
              <a:rPr sz="850" spc="-25" dirty="0">
                <a:latin typeface="Arial"/>
                <a:cs typeface="Arial"/>
              </a:rPr>
              <a:t>ADD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9"/>
              </a:spcBef>
              <a:buChar char="–"/>
              <a:tabLst>
                <a:tab pos="241300" algn="l"/>
              </a:tabLst>
            </a:pPr>
            <a:r>
              <a:rPr sz="850" spc="-25" dirty="0">
                <a:latin typeface="Arial"/>
                <a:cs typeface="Arial"/>
              </a:rPr>
              <a:t>MR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</a:tabLst>
            </a:pPr>
            <a:r>
              <a:rPr sz="850" spc="-25" dirty="0">
                <a:latin typeface="Arial"/>
                <a:cs typeface="Arial"/>
              </a:rPr>
              <a:t>LR</a:t>
            </a:r>
            <a:endParaRPr sz="85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00"/>
              </a:spcBef>
            </a:pPr>
            <a:r>
              <a:rPr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70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dirty="0"/>
              <a:t>Passive</a:t>
            </a:r>
            <a:r>
              <a:rPr spc="25" dirty="0"/>
              <a:t> </a:t>
            </a:r>
            <a:r>
              <a:rPr dirty="0"/>
              <a:t>Accessory</a:t>
            </a:r>
            <a:r>
              <a:rPr spc="114" dirty="0"/>
              <a:t> </a:t>
            </a:r>
            <a:r>
              <a:rPr spc="-10" dirty="0"/>
              <a:t>Movements</a:t>
            </a: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  <a:tab pos="565785" algn="l"/>
              </a:tabLst>
            </a:pPr>
            <a:r>
              <a:rPr sz="850" spc="-25" dirty="0">
                <a:latin typeface="Arial"/>
                <a:cs typeface="Arial"/>
              </a:rPr>
              <a:t>A/P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greater </a:t>
            </a:r>
            <a:r>
              <a:rPr sz="850" spc="-10" dirty="0">
                <a:latin typeface="Arial"/>
                <a:cs typeface="Arial"/>
              </a:rPr>
              <a:t>trochanter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  <a:tab pos="561340" algn="l"/>
              </a:tabLst>
            </a:pPr>
            <a:r>
              <a:rPr sz="850" spc="-25" dirty="0">
                <a:latin typeface="Arial"/>
                <a:cs typeface="Arial"/>
              </a:rPr>
              <a:t>P/A</a:t>
            </a:r>
            <a:r>
              <a:rPr sz="850" dirty="0">
                <a:latin typeface="Arial"/>
                <a:cs typeface="Arial"/>
              </a:rPr>
              <a:t>	on greater</a:t>
            </a:r>
            <a:r>
              <a:rPr sz="850" spc="-10" dirty="0">
                <a:latin typeface="Arial"/>
                <a:cs typeface="Arial"/>
              </a:rPr>
              <a:t> trochanter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-12191" y="-11175"/>
            <a:ext cx="2834005" cy="2131060"/>
            <a:chOff x="-12191" y="-11175"/>
            <a:chExt cx="2834005" cy="2131060"/>
          </a:xfrm>
        </p:grpSpPr>
        <p:sp>
          <p:nvSpPr>
            <p:cNvPr id="5" name="object 5"/>
            <p:cNvSpPr/>
            <p:nvPr/>
          </p:nvSpPr>
          <p:spPr>
            <a:xfrm>
              <a:off x="2045208" y="551647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0" y="6286"/>
                  </a:moveTo>
                  <a:lnTo>
                    <a:pt x="0" y="0"/>
                  </a:lnTo>
                  <a:lnTo>
                    <a:pt x="3119" y="0"/>
                  </a:lnTo>
                  <a:lnTo>
                    <a:pt x="3119" y="6286"/>
                  </a:lnTo>
                  <a:lnTo>
                    <a:pt x="0" y="628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046647" y="5516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28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593680" y="551647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0" y="0"/>
                  </a:moveTo>
                  <a:lnTo>
                    <a:pt x="3125" y="0"/>
                  </a:lnTo>
                  <a:lnTo>
                    <a:pt x="3125" y="6286"/>
                  </a:lnTo>
                  <a:lnTo>
                    <a:pt x="0" y="62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595356" y="5516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28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64325" y="561292"/>
              <a:ext cx="510000" cy="43048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045208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3119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3119" y="3359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045208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1679"/>
                  </a:moveTo>
                  <a:lnTo>
                    <a:pt x="0" y="1679"/>
                  </a:lnTo>
                  <a:lnTo>
                    <a:pt x="3119" y="1679"/>
                  </a:lnTo>
                </a:path>
                <a:path w="3175" h="3809">
                  <a:moveTo>
                    <a:pt x="1439" y="0"/>
                  </a:moveTo>
                  <a:lnTo>
                    <a:pt x="1439" y="0"/>
                  </a:lnTo>
                  <a:lnTo>
                    <a:pt x="1439" y="33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048327" y="557933"/>
              <a:ext cx="545465" cy="3810"/>
            </a:xfrm>
            <a:custGeom>
              <a:avLst/>
              <a:gdLst/>
              <a:ahLst/>
              <a:cxnLst/>
              <a:rect l="l" t="t" r="r" b="b"/>
              <a:pathLst>
                <a:path w="545464" h="3809">
                  <a:moveTo>
                    <a:pt x="545353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545353" y="3359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048327" y="559613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593680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3125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3125" y="3359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593680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1679"/>
                  </a:moveTo>
                  <a:lnTo>
                    <a:pt x="0" y="1679"/>
                  </a:lnTo>
                  <a:lnTo>
                    <a:pt x="3125" y="1679"/>
                  </a:lnTo>
                </a:path>
                <a:path w="3175" h="3809">
                  <a:moveTo>
                    <a:pt x="1675" y="0"/>
                  </a:moveTo>
                  <a:lnTo>
                    <a:pt x="1675" y="0"/>
                  </a:lnTo>
                  <a:lnTo>
                    <a:pt x="1675" y="33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596806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0"/>
                  </a:moveTo>
                  <a:lnTo>
                    <a:pt x="3163" y="0"/>
                  </a:lnTo>
                  <a:lnTo>
                    <a:pt x="3163" y="3359"/>
                  </a:lnTo>
                  <a:lnTo>
                    <a:pt x="0" y="33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596806" y="559613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045208" y="561292"/>
              <a:ext cx="3175" cy="430530"/>
            </a:xfrm>
            <a:custGeom>
              <a:avLst/>
              <a:gdLst/>
              <a:ahLst/>
              <a:cxnLst/>
              <a:rect l="l" t="t" r="r" b="b"/>
              <a:pathLst>
                <a:path w="3175" h="430530">
                  <a:moveTo>
                    <a:pt x="3119" y="0"/>
                  </a:moveTo>
                  <a:lnTo>
                    <a:pt x="0" y="0"/>
                  </a:lnTo>
                  <a:lnTo>
                    <a:pt x="0" y="430481"/>
                  </a:lnTo>
                  <a:lnTo>
                    <a:pt x="3119" y="430481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046647" y="561292"/>
              <a:ext cx="0" cy="430530"/>
            </a:xfrm>
            <a:custGeom>
              <a:avLst/>
              <a:gdLst/>
              <a:ahLst/>
              <a:cxnLst/>
              <a:rect l="l" t="t" r="r" b="b"/>
              <a:pathLst>
                <a:path h="430530">
                  <a:moveTo>
                    <a:pt x="0" y="0"/>
                  </a:moveTo>
                  <a:lnTo>
                    <a:pt x="0" y="0"/>
                  </a:lnTo>
                  <a:lnTo>
                    <a:pt x="0" y="4304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593680" y="561292"/>
              <a:ext cx="3175" cy="430530"/>
            </a:xfrm>
            <a:custGeom>
              <a:avLst/>
              <a:gdLst/>
              <a:ahLst/>
              <a:cxnLst/>
              <a:rect l="l" t="t" r="r" b="b"/>
              <a:pathLst>
                <a:path w="3175" h="430530">
                  <a:moveTo>
                    <a:pt x="3125" y="0"/>
                  </a:moveTo>
                  <a:lnTo>
                    <a:pt x="0" y="0"/>
                  </a:lnTo>
                  <a:lnTo>
                    <a:pt x="0" y="430481"/>
                  </a:lnTo>
                  <a:lnTo>
                    <a:pt x="3125" y="430481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595356" y="561292"/>
              <a:ext cx="0" cy="430530"/>
            </a:xfrm>
            <a:custGeom>
              <a:avLst/>
              <a:gdLst/>
              <a:ahLst/>
              <a:cxnLst/>
              <a:rect l="l" t="t" r="r" b="b"/>
              <a:pathLst>
                <a:path h="430530">
                  <a:moveTo>
                    <a:pt x="0" y="0"/>
                  </a:moveTo>
                  <a:lnTo>
                    <a:pt x="0" y="0"/>
                  </a:lnTo>
                  <a:lnTo>
                    <a:pt x="0" y="4304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64325" y="991802"/>
              <a:ext cx="516573" cy="59885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2045208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3119" y="3133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045208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711"/>
                  </a:moveTo>
                  <a:lnTo>
                    <a:pt x="0" y="1711"/>
                  </a:lnTo>
                  <a:lnTo>
                    <a:pt x="3119" y="1711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048327" y="991773"/>
              <a:ext cx="545465" cy="3175"/>
            </a:xfrm>
            <a:custGeom>
              <a:avLst/>
              <a:gdLst/>
              <a:ahLst/>
              <a:cxnLst/>
              <a:rect l="l" t="t" r="r" b="b"/>
              <a:pathLst>
                <a:path w="545464" h="3175">
                  <a:moveTo>
                    <a:pt x="545353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545353" y="3133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048327" y="993485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593680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25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3125" y="3133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593680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711"/>
                  </a:moveTo>
                  <a:lnTo>
                    <a:pt x="0" y="1711"/>
                  </a:lnTo>
                  <a:lnTo>
                    <a:pt x="3125" y="1711"/>
                  </a:lnTo>
                </a:path>
                <a:path w="3175" h="3175">
                  <a:moveTo>
                    <a:pt x="1675" y="0"/>
                  </a:moveTo>
                  <a:lnTo>
                    <a:pt x="1675" y="0"/>
                  </a:lnTo>
                  <a:lnTo>
                    <a:pt x="1675" y="3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596806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163" y="0"/>
                  </a:lnTo>
                  <a:lnTo>
                    <a:pt x="3163" y="3133"/>
                  </a:lnTo>
                  <a:lnTo>
                    <a:pt x="0" y="31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596806" y="99348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2045208" y="994906"/>
              <a:ext cx="3175" cy="596265"/>
            </a:xfrm>
            <a:custGeom>
              <a:avLst/>
              <a:gdLst/>
              <a:ahLst/>
              <a:cxnLst/>
              <a:rect l="l" t="t" r="r" b="b"/>
              <a:pathLst>
                <a:path w="3175" h="596265">
                  <a:moveTo>
                    <a:pt x="3119" y="0"/>
                  </a:moveTo>
                  <a:lnTo>
                    <a:pt x="0" y="0"/>
                  </a:lnTo>
                  <a:lnTo>
                    <a:pt x="0" y="595751"/>
                  </a:lnTo>
                  <a:lnTo>
                    <a:pt x="3119" y="595751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046647" y="994906"/>
              <a:ext cx="0" cy="596265"/>
            </a:xfrm>
            <a:custGeom>
              <a:avLst/>
              <a:gdLst/>
              <a:ahLst/>
              <a:cxnLst/>
              <a:rect l="l" t="t" r="r" b="b"/>
              <a:pathLst>
                <a:path h="596265">
                  <a:moveTo>
                    <a:pt x="0" y="0"/>
                  </a:moveTo>
                  <a:lnTo>
                    <a:pt x="0" y="0"/>
                  </a:lnTo>
                  <a:lnTo>
                    <a:pt x="0" y="5957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19" y="3126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19" y="1443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19" y="3126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19" y="1443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2048327" y="1590658"/>
              <a:ext cx="545465" cy="3175"/>
            </a:xfrm>
            <a:custGeom>
              <a:avLst/>
              <a:gdLst/>
              <a:ahLst/>
              <a:cxnLst/>
              <a:rect l="l" t="t" r="r" b="b"/>
              <a:pathLst>
                <a:path w="545464" h="3175">
                  <a:moveTo>
                    <a:pt x="545353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545353" y="3126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2048327" y="1592102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2593680" y="994906"/>
              <a:ext cx="3175" cy="596265"/>
            </a:xfrm>
            <a:custGeom>
              <a:avLst/>
              <a:gdLst/>
              <a:ahLst/>
              <a:cxnLst/>
              <a:rect l="l" t="t" r="r" b="b"/>
              <a:pathLst>
                <a:path w="3175" h="596265">
                  <a:moveTo>
                    <a:pt x="3125" y="0"/>
                  </a:moveTo>
                  <a:lnTo>
                    <a:pt x="0" y="0"/>
                  </a:lnTo>
                  <a:lnTo>
                    <a:pt x="0" y="595751"/>
                  </a:lnTo>
                  <a:lnTo>
                    <a:pt x="3125" y="595751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2595356" y="994906"/>
              <a:ext cx="0" cy="596265"/>
            </a:xfrm>
            <a:custGeom>
              <a:avLst/>
              <a:gdLst/>
              <a:ahLst/>
              <a:cxnLst/>
              <a:rect l="l" t="t" r="r" b="b"/>
              <a:pathLst>
                <a:path h="596265">
                  <a:moveTo>
                    <a:pt x="0" y="0"/>
                  </a:moveTo>
                  <a:lnTo>
                    <a:pt x="0" y="0"/>
                  </a:lnTo>
                  <a:lnTo>
                    <a:pt x="0" y="5957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2593680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25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25" y="3126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2593680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25" y="1443"/>
                  </a:lnTo>
                </a:path>
                <a:path w="3175" h="3175">
                  <a:moveTo>
                    <a:pt x="1675" y="0"/>
                  </a:moveTo>
                  <a:lnTo>
                    <a:pt x="1675" y="0"/>
                  </a:lnTo>
                  <a:lnTo>
                    <a:pt x="1675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2596806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163" y="0"/>
                  </a:lnTo>
                  <a:lnTo>
                    <a:pt x="3163" y="3126"/>
                  </a:lnTo>
                  <a:lnTo>
                    <a:pt x="0" y="31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2596806" y="159210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7415" y="843407"/>
              <a:ext cx="68567" cy="14617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7225" y="665226"/>
              <a:ext cx="68580" cy="152145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0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70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2297"/>
            <a:ext cx="2283460" cy="518159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What</a:t>
            </a:r>
            <a:r>
              <a:rPr sz="950" spc="4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movements</a:t>
            </a:r>
            <a:r>
              <a:rPr sz="950" spc="90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are</a:t>
            </a:r>
            <a:r>
              <a:rPr sz="950" spc="90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dependent</a:t>
            </a:r>
            <a:r>
              <a:rPr sz="950" spc="45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upon: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  <a:tab pos="565785" algn="l"/>
              </a:tabLst>
            </a:pPr>
            <a:r>
              <a:rPr sz="850" spc="-25" dirty="0">
                <a:latin typeface="Arial"/>
                <a:cs typeface="Arial"/>
              </a:rPr>
              <a:t>A/P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greater </a:t>
            </a:r>
            <a:r>
              <a:rPr sz="850" spc="-10" dirty="0">
                <a:latin typeface="Arial"/>
                <a:cs typeface="Arial"/>
              </a:rPr>
              <a:t>trochanter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  <a:tab pos="561340" algn="l"/>
              </a:tabLst>
            </a:pPr>
            <a:r>
              <a:rPr sz="850" spc="-25" dirty="0">
                <a:latin typeface="Arial"/>
                <a:cs typeface="Arial"/>
              </a:rPr>
              <a:t>P/A</a:t>
            </a:r>
            <a:r>
              <a:rPr sz="850" dirty="0">
                <a:latin typeface="Arial"/>
                <a:cs typeface="Arial"/>
              </a:rPr>
              <a:t>	on greater</a:t>
            </a:r>
            <a:r>
              <a:rPr sz="850" spc="-10" dirty="0">
                <a:latin typeface="Arial"/>
                <a:cs typeface="Arial"/>
              </a:rPr>
              <a:t> trochanter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-11556" y="-11175"/>
            <a:ext cx="2834005" cy="2131060"/>
            <a:chOff x="-11556" y="-11175"/>
            <a:chExt cx="2834005" cy="213106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5917" y="867791"/>
              <a:ext cx="68580" cy="14617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5663" y="688086"/>
              <a:ext cx="68579" cy="15214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65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1662"/>
            <a:ext cx="1847214" cy="36131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1092835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2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Trans</a:t>
            </a:r>
            <a:r>
              <a:rPr sz="850" spc="-10" dirty="0">
                <a:latin typeface="Arial"/>
                <a:cs typeface="Arial"/>
              </a:rPr>
              <a:t> Lateral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40436" y="723519"/>
            <a:ext cx="1889760" cy="831215"/>
            <a:chOff x="440436" y="723519"/>
            <a:chExt cx="1889760" cy="83121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94688" y="1007364"/>
              <a:ext cx="635507" cy="54711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58291" y="723519"/>
              <a:ext cx="177165" cy="6857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40436" y="1007364"/>
              <a:ext cx="705612" cy="483107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21309" y="1565910"/>
            <a:ext cx="400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II</a:t>
            </a:r>
            <a:endParaRPr sz="55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53870" y="1598168"/>
            <a:ext cx="46799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IV</a:t>
            </a:r>
            <a:endParaRPr sz="550">
              <a:latin typeface="Tahoma"/>
              <a:cs typeface="Tahom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621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65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1662"/>
            <a:ext cx="2057400" cy="36131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1576070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3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5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Caudad</a:t>
            </a:r>
            <a:r>
              <a:rPr sz="850" dirty="0">
                <a:latin typeface="Arial"/>
                <a:cs typeface="Arial"/>
              </a:rPr>
              <a:t>	on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447038" y="729996"/>
            <a:ext cx="1319530" cy="864235"/>
            <a:chOff x="1447038" y="729996"/>
            <a:chExt cx="1319530" cy="86423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68068" y="1050036"/>
              <a:ext cx="697991" cy="54406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47038" y="729996"/>
              <a:ext cx="268605" cy="68580"/>
            </a:xfrm>
            <a:custGeom>
              <a:avLst/>
              <a:gdLst/>
              <a:ahLst/>
              <a:cxnLst/>
              <a:rect l="l" t="t" r="r" b="b"/>
              <a:pathLst>
                <a:path w="268605" h="68579">
                  <a:moveTo>
                    <a:pt x="68579" y="0"/>
                  </a:moveTo>
                  <a:lnTo>
                    <a:pt x="0" y="34289"/>
                  </a:lnTo>
                  <a:lnTo>
                    <a:pt x="68579" y="68579"/>
                  </a:lnTo>
                  <a:lnTo>
                    <a:pt x="68579" y="45720"/>
                  </a:lnTo>
                  <a:lnTo>
                    <a:pt x="57150" y="45720"/>
                  </a:lnTo>
                  <a:lnTo>
                    <a:pt x="57150" y="22859"/>
                  </a:lnTo>
                  <a:lnTo>
                    <a:pt x="68579" y="22859"/>
                  </a:lnTo>
                  <a:lnTo>
                    <a:pt x="68579" y="0"/>
                  </a:lnTo>
                  <a:close/>
                </a:path>
                <a:path w="268605" h="68579">
                  <a:moveTo>
                    <a:pt x="199771" y="0"/>
                  </a:moveTo>
                  <a:lnTo>
                    <a:pt x="199771" y="68579"/>
                  </a:lnTo>
                  <a:lnTo>
                    <a:pt x="245490" y="45720"/>
                  </a:lnTo>
                  <a:lnTo>
                    <a:pt x="211200" y="45720"/>
                  </a:lnTo>
                  <a:lnTo>
                    <a:pt x="211200" y="22859"/>
                  </a:lnTo>
                  <a:lnTo>
                    <a:pt x="245490" y="22859"/>
                  </a:lnTo>
                  <a:lnTo>
                    <a:pt x="199771" y="0"/>
                  </a:lnTo>
                  <a:close/>
                </a:path>
                <a:path w="268605" h="68579">
                  <a:moveTo>
                    <a:pt x="68579" y="22859"/>
                  </a:moveTo>
                  <a:lnTo>
                    <a:pt x="57150" y="22859"/>
                  </a:lnTo>
                  <a:lnTo>
                    <a:pt x="57150" y="45720"/>
                  </a:lnTo>
                  <a:lnTo>
                    <a:pt x="68579" y="45720"/>
                  </a:lnTo>
                  <a:lnTo>
                    <a:pt x="68579" y="22859"/>
                  </a:lnTo>
                  <a:close/>
                </a:path>
                <a:path w="268605" h="68579">
                  <a:moveTo>
                    <a:pt x="199771" y="22859"/>
                  </a:moveTo>
                  <a:lnTo>
                    <a:pt x="68579" y="22859"/>
                  </a:lnTo>
                  <a:lnTo>
                    <a:pt x="68579" y="45720"/>
                  </a:lnTo>
                  <a:lnTo>
                    <a:pt x="199771" y="45720"/>
                  </a:lnTo>
                  <a:lnTo>
                    <a:pt x="199771" y="22859"/>
                  </a:lnTo>
                  <a:close/>
                </a:path>
                <a:path w="268605" h="68579">
                  <a:moveTo>
                    <a:pt x="245490" y="22859"/>
                  </a:moveTo>
                  <a:lnTo>
                    <a:pt x="211200" y="22859"/>
                  </a:lnTo>
                  <a:lnTo>
                    <a:pt x="211200" y="45720"/>
                  </a:lnTo>
                  <a:lnTo>
                    <a:pt x="245490" y="45720"/>
                  </a:lnTo>
                  <a:lnTo>
                    <a:pt x="268350" y="34289"/>
                  </a:lnTo>
                  <a:lnTo>
                    <a:pt x="245490" y="22859"/>
                  </a:lnTo>
                  <a:close/>
                </a:path>
              </a:pathLst>
            </a:custGeom>
            <a:solidFill>
              <a:srgbClr val="00A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506982" y="821562"/>
            <a:ext cx="147955" cy="768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00" b="1" spc="-20" dirty="0">
                <a:latin typeface="Tahoma"/>
                <a:cs typeface="Tahoma"/>
              </a:rPr>
              <a:t>CAUD</a:t>
            </a:r>
            <a:endParaRPr sz="300">
              <a:latin typeface="Tahoma"/>
              <a:cs typeface="Tahoma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300" y="900684"/>
            <a:ext cx="1209040" cy="824865"/>
            <a:chOff x="114300" y="900684"/>
            <a:chExt cx="1209040" cy="82486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" y="900684"/>
              <a:ext cx="513587" cy="82448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5132" y="1074420"/>
              <a:ext cx="647700" cy="524255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1075182" y="1624330"/>
            <a:ext cx="400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II</a:t>
            </a:r>
            <a:endParaRPr sz="55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27834" y="1613408"/>
            <a:ext cx="44259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IV</a:t>
            </a:r>
            <a:endParaRPr sz="550">
              <a:latin typeface="Tahoma"/>
              <a:cs typeface="Tahom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-11556" y="-11810"/>
            <a:ext cx="2834005" cy="2131060"/>
            <a:chOff x="-11556" y="-11810"/>
            <a:chExt cx="2834005" cy="213106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54836" y="946404"/>
              <a:ext cx="542544" cy="65227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35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159" y="139750"/>
            <a:ext cx="2289175" cy="683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>
              <a:lnSpc>
                <a:spcPct val="100000"/>
              </a:lnSpc>
              <a:spcBef>
                <a:spcPts val="100"/>
              </a:spcBef>
            </a:pPr>
            <a:r>
              <a:rPr sz="1350" dirty="0">
                <a:latin typeface="Arial"/>
                <a:cs typeface="Arial"/>
              </a:rPr>
              <a:t>Hip</a:t>
            </a:r>
            <a:r>
              <a:rPr sz="1350" spc="-50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Accessory</a:t>
            </a:r>
            <a:r>
              <a:rPr sz="1350" spc="-70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Assessment</a:t>
            </a:r>
            <a:endParaRPr sz="13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18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681355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25" dirty="0">
                <a:latin typeface="Arial"/>
                <a:cs typeface="Arial"/>
              </a:rPr>
              <a:t> P/A</a:t>
            </a:r>
            <a:r>
              <a:rPr sz="850" dirty="0">
                <a:latin typeface="Arial"/>
                <a:cs typeface="Arial"/>
              </a:rPr>
              <a:t>	on Femoral</a:t>
            </a:r>
            <a:r>
              <a:rPr sz="850" spc="10" dirty="0">
                <a:latin typeface="Arial"/>
                <a:cs typeface="Arial"/>
              </a:rPr>
              <a:t>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-12191" y="-11175"/>
            <a:ext cx="2834005" cy="2131060"/>
            <a:chOff x="-12191" y="-11175"/>
            <a:chExt cx="2834005" cy="21310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6788" y="707771"/>
              <a:ext cx="68567" cy="19685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6210">
              <a:lnSpc>
                <a:spcPct val="100000"/>
              </a:lnSpc>
              <a:spcBef>
                <a:spcPts val="100"/>
              </a:spcBef>
            </a:pPr>
            <a:r>
              <a:rPr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70" dirty="0"/>
              <a:t> </a:t>
            </a:r>
            <a:r>
              <a:rPr spc="-10" dirty="0"/>
              <a:t>Assessment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15618" y="725551"/>
            <a:ext cx="216662" cy="6870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6718" y="462297"/>
            <a:ext cx="2459990" cy="67564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  <a:tab pos="1602105" algn="l"/>
              </a:tabLst>
            </a:pP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20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Cephelad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Femoral</a:t>
            </a:r>
            <a:r>
              <a:rPr sz="850" spc="5" dirty="0">
                <a:latin typeface="Arial"/>
                <a:cs typeface="Arial"/>
              </a:rPr>
              <a:t>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  <a:p>
            <a:pPr marL="458470" algn="ctr">
              <a:lnSpc>
                <a:spcPct val="100000"/>
              </a:lnSpc>
              <a:spcBef>
                <a:spcPts val="185"/>
              </a:spcBef>
            </a:pPr>
            <a:r>
              <a:rPr sz="250" b="1" spc="-20" dirty="0">
                <a:latin typeface="Tahoma"/>
                <a:cs typeface="Tahoma"/>
              </a:rPr>
              <a:t>CEPH</a:t>
            </a:r>
            <a:endParaRPr sz="25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3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300">
              <a:latin typeface="Tahoma"/>
              <a:cs typeface="Tahoma"/>
            </a:endParaRPr>
          </a:p>
          <a:p>
            <a:pPr marL="241300" lvl="1" indent="-88900">
              <a:lnSpc>
                <a:spcPct val="100000"/>
              </a:lnSpc>
              <a:spcBef>
                <a:spcPts val="240"/>
              </a:spcBef>
              <a:buChar char="–"/>
              <a:tabLst>
                <a:tab pos="241300" algn="l"/>
              </a:tabLst>
            </a:pPr>
            <a:r>
              <a:rPr sz="850" dirty="0">
                <a:latin typeface="Arial"/>
                <a:cs typeface="Arial"/>
              </a:rPr>
              <a:t>Compression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of</a:t>
            </a:r>
            <a:r>
              <a:rPr sz="850" spc="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Femoral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-11556" y="-11175"/>
            <a:ext cx="2834005" cy="2131060"/>
            <a:chOff x="-11556" y="-11175"/>
            <a:chExt cx="2834005" cy="213106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2712" y="1146048"/>
              <a:ext cx="594359" cy="4724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31264" y="1146048"/>
              <a:ext cx="673608" cy="4617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Hip</a:t>
            </a:r>
            <a:r>
              <a:rPr spc="-50" dirty="0"/>
              <a:t> </a:t>
            </a:r>
            <a:r>
              <a:rPr spc="-10" dirty="0"/>
              <a:t>Accessory</a:t>
            </a:r>
            <a:r>
              <a:rPr spc="-65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2042"/>
            <a:ext cx="2318385" cy="476884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235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What</a:t>
            </a:r>
            <a:r>
              <a:rPr sz="950" spc="4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movements</a:t>
            </a:r>
            <a:r>
              <a:rPr sz="950" spc="90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are</a:t>
            </a:r>
            <a:r>
              <a:rPr sz="950" spc="90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dependent</a:t>
            </a:r>
            <a:r>
              <a:rPr sz="950" spc="45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upon?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115"/>
              </a:spcBef>
              <a:buChar char="–"/>
              <a:tabLst>
                <a:tab pos="241300" algn="l"/>
                <a:tab pos="1092835" algn="l"/>
              </a:tabLst>
            </a:pPr>
            <a:r>
              <a:rPr sz="850" dirty="0">
                <a:latin typeface="Arial"/>
                <a:cs typeface="Arial"/>
              </a:rPr>
              <a:t>Trans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Lateral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120"/>
              </a:spcBef>
              <a:buChar char="–"/>
              <a:tabLst>
                <a:tab pos="241300" algn="l"/>
                <a:tab pos="1576070" algn="l"/>
              </a:tabLst>
            </a:pP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20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Caudad</a:t>
            </a:r>
            <a:r>
              <a:rPr sz="850" dirty="0">
                <a:latin typeface="Arial"/>
                <a:cs typeface="Arial"/>
              </a:rPr>
              <a:t>	on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062863" y="688467"/>
            <a:ext cx="636270" cy="210820"/>
            <a:chOff x="1062863" y="688467"/>
            <a:chExt cx="636270" cy="21082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2863" y="688467"/>
              <a:ext cx="177165" cy="6857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30274" y="830580"/>
              <a:ext cx="268605" cy="68580"/>
            </a:xfrm>
            <a:custGeom>
              <a:avLst/>
              <a:gdLst/>
              <a:ahLst/>
              <a:cxnLst/>
              <a:rect l="l" t="t" r="r" b="b"/>
              <a:pathLst>
                <a:path w="268605" h="68580">
                  <a:moveTo>
                    <a:pt x="68580" y="0"/>
                  </a:moveTo>
                  <a:lnTo>
                    <a:pt x="0" y="34290"/>
                  </a:lnTo>
                  <a:lnTo>
                    <a:pt x="68580" y="68579"/>
                  </a:lnTo>
                  <a:lnTo>
                    <a:pt x="68580" y="45720"/>
                  </a:lnTo>
                  <a:lnTo>
                    <a:pt x="57150" y="45720"/>
                  </a:lnTo>
                  <a:lnTo>
                    <a:pt x="57150" y="22859"/>
                  </a:lnTo>
                  <a:lnTo>
                    <a:pt x="68580" y="22859"/>
                  </a:lnTo>
                  <a:lnTo>
                    <a:pt x="68580" y="0"/>
                  </a:lnTo>
                  <a:close/>
                </a:path>
                <a:path w="268605" h="68580">
                  <a:moveTo>
                    <a:pt x="199771" y="0"/>
                  </a:moveTo>
                  <a:lnTo>
                    <a:pt x="199771" y="68579"/>
                  </a:lnTo>
                  <a:lnTo>
                    <a:pt x="245491" y="45720"/>
                  </a:lnTo>
                  <a:lnTo>
                    <a:pt x="211201" y="45720"/>
                  </a:lnTo>
                  <a:lnTo>
                    <a:pt x="211201" y="22859"/>
                  </a:lnTo>
                  <a:lnTo>
                    <a:pt x="245490" y="22859"/>
                  </a:lnTo>
                  <a:lnTo>
                    <a:pt x="199771" y="0"/>
                  </a:lnTo>
                  <a:close/>
                </a:path>
                <a:path w="268605" h="68580">
                  <a:moveTo>
                    <a:pt x="68580" y="22859"/>
                  </a:moveTo>
                  <a:lnTo>
                    <a:pt x="57150" y="22859"/>
                  </a:lnTo>
                  <a:lnTo>
                    <a:pt x="57150" y="45720"/>
                  </a:lnTo>
                  <a:lnTo>
                    <a:pt x="68580" y="45720"/>
                  </a:lnTo>
                  <a:lnTo>
                    <a:pt x="68580" y="22859"/>
                  </a:lnTo>
                  <a:close/>
                </a:path>
                <a:path w="268605" h="68580">
                  <a:moveTo>
                    <a:pt x="199771" y="22859"/>
                  </a:moveTo>
                  <a:lnTo>
                    <a:pt x="68580" y="22859"/>
                  </a:lnTo>
                  <a:lnTo>
                    <a:pt x="68580" y="45720"/>
                  </a:lnTo>
                  <a:lnTo>
                    <a:pt x="199771" y="45720"/>
                  </a:lnTo>
                  <a:lnTo>
                    <a:pt x="199771" y="22859"/>
                  </a:lnTo>
                  <a:close/>
                </a:path>
                <a:path w="268605" h="68580">
                  <a:moveTo>
                    <a:pt x="245490" y="22859"/>
                  </a:moveTo>
                  <a:lnTo>
                    <a:pt x="211201" y="22859"/>
                  </a:lnTo>
                  <a:lnTo>
                    <a:pt x="211201" y="45720"/>
                  </a:lnTo>
                  <a:lnTo>
                    <a:pt x="245491" y="45720"/>
                  </a:lnTo>
                  <a:lnTo>
                    <a:pt x="268351" y="34290"/>
                  </a:lnTo>
                  <a:lnTo>
                    <a:pt x="245490" y="22859"/>
                  </a:lnTo>
                  <a:close/>
                </a:path>
              </a:pathLst>
            </a:custGeom>
            <a:solidFill>
              <a:srgbClr val="00A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488694" y="904748"/>
            <a:ext cx="147955" cy="768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00" b="1" spc="-20" dirty="0">
                <a:latin typeface="Tahoma"/>
                <a:cs typeface="Tahoma"/>
              </a:rPr>
              <a:t>CAUD</a:t>
            </a:r>
            <a:endParaRPr sz="300">
              <a:latin typeface="Tahoma"/>
              <a:cs typeface="Tahoma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69836" y="1003427"/>
            <a:ext cx="1070610" cy="336550"/>
            <a:chOff x="669836" y="1003427"/>
            <a:chExt cx="1070610" cy="336550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9836" y="1003427"/>
              <a:ext cx="68567" cy="1968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23237" y="1271143"/>
              <a:ext cx="216662" cy="68707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296367" y="1058011"/>
            <a:ext cx="2319020" cy="60007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00965" indent="-88900">
              <a:lnSpc>
                <a:spcPct val="100000"/>
              </a:lnSpc>
              <a:spcBef>
                <a:spcPts val="204"/>
              </a:spcBef>
              <a:buChar char="–"/>
              <a:tabLst>
                <a:tab pos="101600" algn="l"/>
                <a:tab pos="541020" algn="l"/>
              </a:tabLst>
            </a:pPr>
            <a:r>
              <a:rPr sz="850" spc="-25" dirty="0">
                <a:latin typeface="Arial"/>
                <a:cs typeface="Arial"/>
              </a:rPr>
              <a:t>P/A</a:t>
            </a:r>
            <a:r>
              <a:rPr sz="850" dirty="0">
                <a:latin typeface="Arial"/>
                <a:cs typeface="Arial"/>
              </a:rPr>
              <a:t>	on Femoral</a:t>
            </a:r>
            <a:r>
              <a:rPr sz="850" spc="5" dirty="0">
                <a:latin typeface="Arial"/>
                <a:cs typeface="Arial"/>
              </a:rPr>
              <a:t>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105"/>
              </a:spcBef>
              <a:buChar char="–"/>
              <a:tabLst>
                <a:tab pos="101600" algn="l"/>
                <a:tab pos="1461770" algn="l"/>
              </a:tabLst>
            </a:pP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20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Cephelad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Femoral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  <a:p>
            <a:pPr marL="349885" algn="ctr">
              <a:lnSpc>
                <a:spcPct val="100000"/>
              </a:lnSpc>
              <a:spcBef>
                <a:spcPts val="90"/>
              </a:spcBef>
            </a:pPr>
            <a:r>
              <a:rPr sz="300" b="1" spc="-20" dirty="0">
                <a:latin typeface="Tahoma"/>
                <a:cs typeface="Tahoma"/>
              </a:rPr>
              <a:t>CEPH</a:t>
            </a:r>
            <a:endParaRPr sz="3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400">
              <a:latin typeface="Tahoma"/>
              <a:cs typeface="Tahoma"/>
            </a:endParaRPr>
          </a:p>
          <a:p>
            <a:pPr marL="100965" indent="-88900">
              <a:lnSpc>
                <a:spcPct val="100000"/>
              </a:lnSpc>
              <a:spcBef>
                <a:spcPts val="315"/>
              </a:spcBef>
              <a:buChar char="–"/>
              <a:tabLst>
                <a:tab pos="101600" algn="l"/>
              </a:tabLst>
            </a:pPr>
            <a:r>
              <a:rPr sz="850" dirty="0">
                <a:latin typeface="Arial"/>
                <a:cs typeface="Arial"/>
              </a:rPr>
              <a:t>Compression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of Femoral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7848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Treating</a:t>
            </a:r>
            <a:r>
              <a:rPr spc="-40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spc="-25" dirty="0"/>
              <a:t>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1662"/>
            <a:ext cx="2007235" cy="518159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9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Physiological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</a:tabLst>
            </a:pPr>
            <a:r>
              <a:rPr sz="850" spc="-20" dirty="0">
                <a:latin typeface="Arial"/>
                <a:cs typeface="Arial"/>
              </a:rPr>
              <a:t>FLXN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</a:tabLst>
            </a:pPr>
            <a:r>
              <a:rPr sz="850" spc="-20" dirty="0">
                <a:latin typeface="Arial"/>
                <a:cs typeface="Arial"/>
              </a:rPr>
              <a:t>EXTN</a:t>
            </a:r>
            <a:endParaRPr sz="8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6926" y="954380"/>
            <a:ext cx="345440" cy="65341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00965" indent="-88900">
              <a:lnSpc>
                <a:spcPct val="100000"/>
              </a:lnSpc>
              <a:spcBef>
                <a:spcPts val="310"/>
              </a:spcBef>
              <a:buChar char="–"/>
              <a:tabLst>
                <a:tab pos="101600" algn="l"/>
              </a:tabLst>
            </a:pPr>
            <a:r>
              <a:rPr sz="850" spc="-25" dirty="0">
                <a:latin typeface="Arial"/>
                <a:cs typeface="Arial"/>
              </a:rPr>
              <a:t>ABD</a:t>
            </a:r>
            <a:endParaRPr sz="85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219"/>
              </a:spcBef>
              <a:buChar char="–"/>
              <a:tabLst>
                <a:tab pos="101600" algn="l"/>
              </a:tabLst>
            </a:pPr>
            <a:r>
              <a:rPr sz="850" spc="-25" dirty="0">
                <a:latin typeface="Arial"/>
                <a:cs typeface="Arial"/>
              </a:rPr>
              <a:t>ADD</a:t>
            </a:r>
            <a:endParaRPr sz="85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101600" algn="l"/>
              </a:tabLst>
            </a:pPr>
            <a:r>
              <a:rPr sz="850" spc="-25" dirty="0">
                <a:latin typeface="Arial"/>
                <a:cs typeface="Arial"/>
              </a:rPr>
              <a:t>MR</a:t>
            </a:r>
            <a:endParaRPr sz="85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101600" algn="l"/>
              </a:tabLst>
            </a:pPr>
            <a:r>
              <a:rPr sz="850" spc="-25" dirty="0">
                <a:latin typeface="Arial"/>
                <a:cs typeface="Arial"/>
              </a:rPr>
              <a:t>LR</a:t>
            </a:r>
            <a:endParaRPr sz="8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59636" y="1004316"/>
            <a:ext cx="441959" cy="36893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3970" rIns="0" bIns="0" rtlCol="0">
            <a:spAutoFit/>
          </a:bodyPr>
          <a:lstStyle/>
          <a:p>
            <a:pPr marL="28575" marR="74295">
              <a:lnSpc>
                <a:spcPct val="100000"/>
              </a:lnSpc>
              <a:spcBef>
                <a:spcPts val="110"/>
              </a:spcBef>
            </a:pP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spc="-5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III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IV</a:t>
            </a:r>
            <a:endParaRPr sz="55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100"/>
              </a:spcBef>
            </a:pPr>
            <a:r>
              <a:rPr dirty="0"/>
              <a:t>Treating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25" dirty="0"/>
              <a:t>Hip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dirty="0"/>
              <a:t>Passive</a:t>
            </a:r>
            <a:r>
              <a:rPr spc="25" dirty="0"/>
              <a:t> </a:t>
            </a:r>
            <a:r>
              <a:rPr dirty="0"/>
              <a:t>Accessory</a:t>
            </a:r>
            <a:r>
              <a:rPr spc="114" dirty="0"/>
              <a:t> </a:t>
            </a:r>
            <a:r>
              <a:rPr spc="-10" dirty="0"/>
              <a:t>Movements</a:t>
            </a: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  <a:tab pos="565785" algn="l"/>
              </a:tabLst>
            </a:pPr>
            <a:r>
              <a:rPr sz="850" spc="-25" dirty="0">
                <a:latin typeface="Arial"/>
                <a:cs typeface="Arial"/>
              </a:rPr>
              <a:t>A/P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greater </a:t>
            </a:r>
            <a:r>
              <a:rPr sz="850" spc="-10" dirty="0">
                <a:latin typeface="Arial"/>
                <a:cs typeface="Arial"/>
              </a:rPr>
              <a:t>trochanter</a:t>
            </a:r>
            <a:endParaRPr sz="8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15"/>
              </a:spcBef>
              <a:buChar char="–"/>
              <a:tabLst>
                <a:tab pos="241300" algn="l"/>
                <a:tab pos="561340" algn="l"/>
              </a:tabLst>
            </a:pPr>
            <a:r>
              <a:rPr sz="850" spc="-25" dirty="0">
                <a:latin typeface="Arial"/>
                <a:cs typeface="Arial"/>
              </a:rPr>
              <a:t>P/A</a:t>
            </a:r>
            <a:r>
              <a:rPr sz="850" dirty="0">
                <a:latin typeface="Arial"/>
                <a:cs typeface="Arial"/>
              </a:rPr>
              <a:t>	on greater</a:t>
            </a:r>
            <a:r>
              <a:rPr sz="850" spc="-10" dirty="0">
                <a:latin typeface="Arial"/>
                <a:cs typeface="Arial"/>
              </a:rPr>
              <a:t> trochanter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1319" y="550059"/>
            <a:ext cx="2000250" cy="1045844"/>
            <a:chOff x="601319" y="550059"/>
            <a:chExt cx="2000250" cy="1045844"/>
          </a:xfrm>
        </p:grpSpPr>
        <p:sp>
          <p:nvSpPr>
            <p:cNvPr id="5" name="object 5"/>
            <p:cNvSpPr/>
            <p:nvPr/>
          </p:nvSpPr>
          <p:spPr>
            <a:xfrm>
              <a:off x="2045208" y="551647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0" y="6286"/>
                  </a:moveTo>
                  <a:lnTo>
                    <a:pt x="0" y="0"/>
                  </a:lnTo>
                  <a:lnTo>
                    <a:pt x="3119" y="0"/>
                  </a:lnTo>
                  <a:lnTo>
                    <a:pt x="3119" y="6286"/>
                  </a:lnTo>
                  <a:lnTo>
                    <a:pt x="0" y="628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046647" y="5516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28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593680" y="551647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0" y="0"/>
                  </a:moveTo>
                  <a:lnTo>
                    <a:pt x="3125" y="0"/>
                  </a:lnTo>
                  <a:lnTo>
                    <a:pt x="3125" y="6286"/>
                  </a:lnTo>
                  <a:lnTo>
                    <a:pt x="0" y="62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595356" y="551647"/>
              <a:ext cx="0" cy="6350"/>
            </a:xfrm>
            <a:custGeom>
              <a:avLst/>
              <a:gdLst/>
              <a:ahLst/>
              <a:cxnLst/>
              <a:rect l="l" t="t" r="r" b="b"/>
              <a:pathLst>
                <a:path h="6350">
                  <a:moveTo>
                    <a:pt x="0" y="0"/>
                  </a:moveTo>
                  <a:lnTo>
                    <a:pt x="0" y="628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64325" y="561292"/>
              <a:ext cx="510000" cy="43048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045208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3119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3119" y="3359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045208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1679"/>
                  </a:moveTo>
                  <a:lnTo>
                    <a:pt x="0" y="1679"/>
                  </a:lnTo>
                  <a:lnTo>
                    <a:pt x="3119" y="1679"/>
                  </a:lnTo>
                </a:path>
                <a:path w="3175" h="3809">
                  <a:moveTo>
                    <a:pt x="1439" y="0"/>
                  </a:moveTo>
                  <a:lnTo>
                    <a:pt x="1439" y="0"/>
                  </a:lnTo>
                  <a:lnTo>
                    <a:pt x="1439" y="33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048327" y="557933"/>
              <a:ext cx="545465" cy="3810"/>
            </a:xfrm>
            <a:custGeom>
              <a:avLst/>
              <a:gdLst/>
              <a:ahLst/>
              <a:cxnLst/>
              <a:rect l="l" t="t" r="r" b="b"/>
              <a:pathLst>
                <a:path w="545464" h="3809">
                  <a:moveTo>
                    <a:pt x="545353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545353" y="3359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048327" y="559613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593680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3125" y="0"/>
                  </a:moveTo>
                  <a:lnTo>
                    <a:pt x="0" y="0"/>
                  </a:lnTo>
                  <a:lnTo>
                    <a:pt x="0" y="3359"/>
                  </a:lnTo>
                  <a:lnTo>
                    <a:pt x="3125" y="3359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593680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1679"/>
                  </a:moveTo>
                  <a:lnTo>
                    <a:pt x="0" y="1679"/>
                  </a:lnTo>
                  <a:lnTo>
                    <a:pt x="3125" y="1679"/>
                  </a:lnTo>
                </a:path>
                <a:path w="3175" h="3809">
                  <a:moveTo>
                    <a:pt x="1675" y="0"/>
                  </a:moveTo>
                  <a:lnTo>
                    <a:pt x="1675" y="0"/>
                  </a:lnTo>
                  <a:lnTo>
                    <a:pt x="1675" y="33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596806" y="557933"/>
              <a:ext cx="3175" cy="3810"/>
            </a:xfrm>
            <a:custGeom>
              <a:avLst/>
              <a:gdLst/>
              <a:ahLst/>
              <a:cxnLst/>
              <a:rect l="l" t="t" r="r" b="b"/>
              <a:pathLst>
                <a:path w="3175" h="3809">
                  <a:moveTo>
                    <a:pt x="0" y="0"/>
                  </a:moveTo>
                  <a:lnTo>
                    <a:pt x="3163" y="0"/>
                  </a:lnTo>
                  <a:lnTo>
                    <a:pt x="3163" y="3359"/>
                  </a:lnTo>
                  <a:lnTo>
                    <a:pt x="0" y="33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596806" y="559613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045208" y="561292"/>
              <a:ext cx="3175" cy="430530"/>
            </a:xfrm>
            <a:custGeom>
              <a:avLst/>
              <a:gdLst/>
              <a:ahLst/>
              <a:cxnLst/>
              <a:rect l="l" t="t" r="r" b="b"/>
              <a:pathLst>
                <a:path w="3175" h="430530">
                  <a:moveTo>
                    <a:pt x="3119" y="0"/>
                  </a:moveTo>
                  <a:lnTo>
                    <a:pt x="0" y="0"/>
                  </a:lnTo>
                  <a:lnTo>
                    <a:pt x="0" y="430481"/>
                  </a:lnTo>
                  <a:lnTo>
                    <a:pt x="3119" y="430481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046647" y="561292"/>
              <a:ext cx="0" cy="430530"/>
            </a:xfrm>
            <a:custGeom>
              <a:avLst/>
              <a:gdLst/>
              <a:ahLst/>
              <a:cxnLst/>
              <a:rect l="l" t="t" r="r" b="b"/>
              <a:pathLst>
                <a:path h="430530">
                  <a:moveTo>
                    <a:pt x="0" y="0"/>
                  </a:moveTo>
                  <a:lnTo>
                    <a:pt x="0" y="0"/>
                  </a:lnTo>
                  <a:lnTo>
                    <a:pt x="0" y="4304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593680" y="561292"/>
              <a:ext cx="3175" cy="430530"/>
            </a:xfrm>
            <a:custGeom>
              <a:avLst/>
              <a:gdLst/>
              <a:ahLst/>
              <a:cxnLst/>
              <a:rect l="l" t="t" r="r" b="b"/>
              <a:pathLst>
                <a:path w="3175" h="430530">
                  <a:moveTo>
                    <a:pt x="3125" y="0"/>
                  </a:moveTo>
                  <a:lnTo>
                    <a:pt x="0" y="0"/>
                  </a:lnTo>
                  <a:lnTo>
                    <a:pt x="0" y="430481"/>
                  </a:lnTo>
                  <a:lnTo>
                    <a:pt x="3125" y="430481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595356" y="561292"/>
              <a:ext cx="0" cy="430530"/>
            </a:xfrm>
            <a:custGeom>
              <a:avLst/>
              <a:gdLst/>
              <a:ahLst/>
              <a:cxnLst/>
              <a:rect l="l" t="t" r="r" b="b"/>
              <a:pathLst>
                <a:path h="430530">
                  <a:moveTo>
                    <a:pt x="0" y="0"/>
                  </a:moveTo>
                  <a:lnTo>
                    <a:pt x="0" y="0"/>
                  </a:lnTo>
                  <a:lnTo>
                    <a:pt x="0" y="43048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64325" y="991802"/>
              <a:ext cx="516573" cy="59885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2045208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3119" y="3133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045208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711"/>
                  </a:moveTo>
                  <a:lnTo>
                    <a:pt x="0" y="1711"/>
                  </a:lnTo>
                  <a:lnTo>
                    <a:pt x="3119" y="1711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048327" y="991773"/>
              <a:ext cx="545465" cy="3175"/>
            </a:xfrm>
            <a:custGeom>
              <a:avLst/>
              <a:gdLst/>
              <a:ahLst/>
              <a:cxnLst/>
              <a:rect l="l" t="t" r="r" b="b"/>
              <a:pathLst>
                <a:path w="545464" h="3175">
                  <a:moveTo>
                    <a:pt x="545353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545353" y="3133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048327" y="993485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593680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25" y="0"/>
                  </a:moveTo>
                  <a:lnTo>
                    <a:pt x="0" y="0"/>
                  </a:lnTo>
                  <a:lnTo>
                    <a:pt x="0" y="3133"/>
                  </a:lnTo>
                  <a:lnTo>
                    <a:pt x="3125" y="3133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593680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711"/>
                  </a:moveTo>
                  <a:lnTo>
                    <a:pt x="0" y="1711"/>
                  </a:lnTo>
                  <a:lnTo>
                    <a:pt x="3125" y="1711"/>
                  </a:lnTo>
                </a:path>
                <a:path w="3175" h="3175">
                  <a:moveTo>
                    <a:pt x="1675" y="0"/>
                  </a:moveTo>
                  <a:lnTo>
                    <a:pt x="1675" y="0"/>
                  </a:lnTo>
                  <a:lnTo>
                    <a:pt x="1675" y="313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596806" y="991773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163" y="0"/>
                  </a:lnTo>
                  <a:lnTo>
                    <a:pt x="3163" y="3133"/>
                  </a:lnTo>
                  <a:lnTo>
                    <a:pt x="0" y="31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596806" y="993485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2045208" y="994906"/>
              <a:ext cx="3175" cy="596265"/>
            </a:xfrm>
            <a:custGeom>
              <a:avLst/>
              <a:gdLst/>
              <a:ahLst/>
              <a:cxnLst/>
              <a:rect l="l" t="t" r="r" b="b"/>
              <a:pathLst>
                <a:path w="3175" h="596265">
                  <a:moveTo>
                    <a:pt x="3119" y="0"/>
                  </a:moveTo>
                  <a:lnTo>
                    <a:pt x="0" y="0"/>
                  </a:lnTo>
                  <a:lnTo>
                    <a:pt x="0" y="595751"/>
                  </a:lnTo>
                  <a:lnTo>
                    <a:pt x="3119" y="595751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046647" y="994906"/>
              <a:ext cx="0" cy="596265"/>
            </a:xfrm>
            <a:custGeom>
              <a:avLst/>
              <a:gdLst/>
              <a:ahLst/>
              <a:cxnLst/>
              <a:rect l="l" t="t" r="r" b="b"/>
              <a:pathLst>
                <a:path h="596265">
                  <a:moveTo>
                    <a:pt x="0" y="0"/>
                  </a:moveTo>
                  <a:lnTo>
                    <a:pt x="0" y="0"/>
                  </a:lnTo>
                  <a:lnTo>
                    <a:pt x="0" y="5957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19" y="3126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19" y="1443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19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19" y="3126"/>
                  </a:lnTo>
                  <a:lnTo>
                    <a:pt x="3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045208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19" y="1443"/>
                  </a:lnTo>
                </a:path>
                <a:path w="3175" h="3175">
                  <a:moveTo>
                    <a:pt x="1439" y="0"/>
                  </a:moveTo>
                  <a:lnTo>
                    <a:pt x="1439" y="0"/>
                  </a:lnTo>
                  <a:lnTo>
                    <a:pt x="1439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2048327" y="1590658"/>
              <a:ext cx="545465" cy="3175"/>
            </a:xfrm>
            <a:custGeom>
              <a:avLst/>
              <a:gdLst/>
              <a:ahLst/>
              <a:cxnLst/>
              <a:rect l="l" t="t" r="r" b="b"/>
              <a:pathLst>
                <a:path w="545464" h="3175">
                  <a:moveTo>
                    <a:pt x="545353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545353" y="3126"/>
                  </a:lnTo>
                  <a:lnTo>
                    <a:pt x="54535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2048327" y="1592102"/>
              <a:ext cx="545465" cy="0"/>
            </a:xfrm>
            <a:custGeom>
              <a:avLst/>
              <a:gdLst/>
              <a:ahLst/>
              <a:cxnLst/>
              <a:rect l="l" t="t" r="r" b="b"/>
              <a:pathLst>
                <a:path w="545464">
                  <a:moveTo>
                    <a:pt x="0" y="0"/>
                  </a:moveTo>
                  <a:lnTo>
                    <a:pt x="0" y="0"/>
                  </a:lnTo>
                  <a:lnTo>
                    <a:pt x="54535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2593680" y="994906"/>
              <a:ext cx="3175" cy="596265"/>
            </a:xfrm>
            <a:custGeom>
              <a:avLst/>
              <a:gdLst/>
              <a:ahLst/>
              <a:cxnLst/>
              <a:rect l="l" t="t" r="r" b="b"/>
              <a:pathLst>
                <a:path w="3175" h="596265">
                  <a:moveTo>
                    <a:pt x="3125" y="0"/>
                  </a:moveTo>
                  <a:lnTo>
                    <a:pt x="0" y="0"/>
                  </a:lnTo>
                  <a:lnTo>
                    <a:pt x="0" y="595751"/>
                  </a:lnTo>
                  <a:lnTo>
                    <a:pt x="3125" y="595751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2595356" y="994906"/>
              <a:ext cx="0" cy="596265"/>
            </a:xfrm>
            <a:custGeom>
              <a:avLst/>
              <a:gdLst/>
              <a:ahLst/>
              <a:cxnLst/>
              <a:rect l="l" t="t" r="r" b="b"/>
              <a:pathLst>
                <a:path h="596265">
                  <a:moveTo>
                    <a:pt x="0" y="0"/>
                  </a:moveTo>
                  <a:lnTo>
                    <a:pt x="0" y="0"/>
                  </a:lnTo>
                  <a:lnTo>
                    <a:pt x="0" y="59575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2593680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3125" y="0"/>
                  </a:moveTo>
                  <a:lnTo>
                    <a:pt x="0" y="0"/>
                  </a:lnTo>
                  <a:lnTo>
                    <a:pt x="0" y="3126"/>
                  </a:lnTo>
                  <a:lnTo>
                    <a:pt x="3125" y="3126"/>
                  </a:lnTo>
                  <a:lnTo>
                    <a:pt x="31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2593680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1443"/>
                  </a:moveTo>
                  <a:lnTo>
                    <a:pt x="0" y="1443"/>
                  </a:lnTo>
                  <a:lnTo>
                    <a:pt x="3125" y="1443"/>
                  </a:lnTo>
                </a:path>
                <a:path w="3175" h="3175">
                  <a:moveTo>
                    <a:pt x="1675" y="0"/>
                  </a:moveTo>
                  <a:lnTo>
                    <a:pt x="1675" y="0"/>
                  </a:lnTo>
                  <a:lnTo>
                    <a:pt x="1675" y="312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2596806" y="1590658"/>
              <a:ext cx="3175" cy="3175"/>
            </a:xfrm>
            <a:custGeom>
              <a:avLst/>
              <a:gdLst/>
              <a:ahLst/>
              <a:cxnLst/>
              <a:rect l="l" t="t" r="r" b="b"/>
              <a:pathLst>
                <a:path w="3175" h="3175">
                  <a:moveTo>
                    <a:pt x="0" y="0"/>
                  </a:moveTo>
                  <a:lnTo>
                    <a:pt x="3163" y="0"/>
                  </a:lnTo>
                  <a:lnTo>
                    <a:pt x="3163" y="3126"/>
                  </a:lnTo>
                  <a:lnTo>
                    <a:pt x="0" y="31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2596806" y="1592102"/>
              <a:ext cx="3175" cy="0"/>
            </a:xfrm>
            <a:custGeom>
              <a:avLst/>
              <a:gdLst/>
              <a:ahLst/>
              <a:cxnLst/>
              <a:rect l="l" t="t" r="r" b="b"/>
              <a:pathLst>
                <a:path w="3175">
                  <a:moveTo>
                    <a:pt x="0" y="0"/>
                  </a:moveTo>
                  <a:lnTo>
                    <a:pt x="316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1319" y="870839"/>
              <a:ext cx="68567" cy="14617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2653" y="678942"/>
              <a:ext cx="68580" cy="152145"/>
            </a:xfrm>
            <a:prstGeom prst="rect">
              <a:avLst/>
            </a:prstGeom>
          </p:spPr>
        </p:pic>
      </p:grpSp>
      <p:sp>
        <p:nvSpPr>
          <p:cNvPr id="47" name="object 47"/>
          <p:cNvSpPr txBox="1"/>
          <p:nvPr/>
        </p:nvSpPr>
        <p:spPr>
          <a:xfrm>
            <a:off x="1112519" y="1229868"/>
            <a:ext cx="440690" cy="36893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5240" rIns="0" bIns="0" rtlCol="0">
            <a:spAutoFit/>
          </a:bodyPr>
          <a:lstStyle/>
          <a:p>
            <a:pPr marL="27305" marR="73660">
              <a:lnSpc>
                <a:spcPct val="100000"/>
              </a:lnSpc>
              <a:spcBef>
                <a:spcPts val="120"/>
              </a:spcBef>
            </a:pP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spc="-5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III</a:t>
            </a:r>
            <a:r>
              <a:rPr sz="550" b="1" spc="5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550" b="1" dirty="0">
                <a:solidFill>
                  <a:srgbClr val="FFFFFF"/>
                </a:solidFill>
                <a:latin typeface="Tahoma"/>
                <a:cs typeface="Tahoma"/>
              </a:rPr>
              <a:t>Grade</a:t>
            </a:r>
            <a:r>
              <a:rPr sz="550" b="1" spc="-25" dirty="0">
                <a:solidFill>
                  <a:srgbClr val="FFFFFF"/>
                </a:solidFill>
                <a:latin typeface="Tahoma"/>
                <a:cs typeface="Tahoma"/>
              </a:rPr>
              <a:t> IV</a:t>
            </a:r>
            <a:endParaRPr sz="550">
              <a:latin typeface="Tahoma"/>
              <a:cs typeface="Tahoma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39750"/>
            <a:ext cx="1865630" cy="683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7540">
              <a:lnSpc>
                <a:spcPct val="100000"/>
              </a:lnSpc>
              <a:spcBef>
                <a:spcPts val="100"/>
              </a:spcBef>
            </a:pPr>
            <a:r>
              <a:rPr sz="1350" dirty="0">
                <a:latin typeface="Arial"/>
                <a:cs typeface="Arial"/>
              </a:rPr>
              <a:t>Treating</a:t>
            </a:r>
            <a:r>
              <a:rPr sz="1350" spc="-65" dirty="0">
                <a:latin typeface="Arial"/>
                <a:cs typeface="Arial"/>
              </a:rPr>
              <a:t> </a:t>
            </a:r>
            <a:r>
              <a:rPr sz="1350" dirty="0">
                <a:latin typeface="Arial"/>
                <a:cs typeface="Arial"/>
              </a:rPr>
              <a:t>the</a:t>
            </a:r>
            <a:r>
              <a:rPr sz="1350" spc="-35" dirty="0">
                <a:latin typeface="Arial"/>
                <a:cs typeface="Arial"/>
              </a:rPr>
              <a:t> </a:t>
            </a:r>
            <a:r>
              <a:rPr sz="1350" spc="-25" dirty="0">
                <a:latin typeface="Arial"/>
                <a:cs typeface="Arial"/>
              </a:rPr>
              <a:t>Hip</a:t>
            </a:r>
            <a:endParaRPr sz="13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18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1092835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2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Trans</a:t>
            </a:r>
            <a:r>
              <a:rPr sz="850" spc="-10" dirty="0">
                <a:latin typeface="Arial"/>
                <a:cs typeface="Arial"/>
              </a:rPr>
              <a:t> Lateral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40436" y="723519"/>
            <a:ext cx="1889760" cy="831215"/>
            <a:chOff x="440436" y="723519"/>
            <a:chExt cx="1889760" cy="8312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94688" y="1007364"/>
              <a:ext cx="635508" cy="54711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58291" y="723519"/>
              <a:ext cx="177164" cy="685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40436" y="1007364"/>
              <a:ext cx="705612" cy="483107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21970" y="1566418"/>
            <a:ext cx="400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II</a:t>
            </a:r>
            <a:endParaRPr sz="55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4505" y="1599057"/>
            <a:ext cx="46799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5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IV</a:t>
            </a:r>
            <a:endParaRPr sz="550">
              <a:latin typeface="Tahoma"/>
              <a:cs typeface="Tahoma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Treating</a:t>
            </a:r>
            <a:r>
              <a:rPr spc="-40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spc="-25" dirty="0"/>
              <a:t>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1662"/>
            <a:ext cx="2057400" cy="36131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1576070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30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10" dirty="0">
                <a:latin typeface="Arial"/>
                <a:cs typeface="Arial"/>
              </a:rPr>
              <a:t> Caudad</a:t>
            </a:r>
            <a:r>
              <a:rPr sz="850" dirty="0">
                <a:latin typeface="Arial"/>
                <a:cs typeface="Arial"/>
              </a:rPr>
              <a:t>	on </a:t>
            </a:r>
            <a:r>
              <a:rPr sz="850" spc="-10" dirty="0">
                <a:latin typeface="Arial"/>
                <a:cs typeface="Arial"/>
              </a:rPr>
              <a:t>Femur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447038" y="729996"/>
            <a:ext cx="1319530" cy="864235"/>
            <a:chOff x="1447038" y="729996"/>
            <a:chExt cx="1319530" cy="86423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68068" y="1050036"/>
              <a:ext cx="697992" cy="54406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47038" y="729996"/>
              <a:ext cx="268605" cy="68580"/>
            </a:xfrm>
            <a:custGeom>
              <a:avLst/>
              <a:gdLst/>
              <a:ahLst/>
              <a:cxnLst/>
              <a:rect l="l" t="t" r="r" b="b"/>
              <a:pathLst>
                <a:path w="268605" h="68579">
                  <a:moveTo>
                    <a:pt x="68579" y="0"/>
                  </a:moveTo>
                  <a:lnTo>
                    <a:pt x="0" y="34289"/>
                  </a:lnTo>
                  <a:lnTo>
                    <a:pt x="68579" y="68579"/>
                  </a:lnTo>
                  <a:lnTo>
                    <a:pt x="68579" y="45720"/>
                  </a:lnTo>
                  <a:lnTo>
                    <a:pt x="57150" y="45720"/>
                  </a:lnTo>
                  <a:lnTo>
                    <a:pt x="57150" y="22859"/>
                  </a:lnTo>
                  <a:lnTo>
                    <a:pt x="68579" y="22859"/>
                  </a:lnTo>
                  <a:lnTo>
                    <a:pt x="68579" y="0"/>
                  </a:lnTo>
                  <a:close/>
                </a:path>
                <a:path w="268605" h="68579">
                  <a:moveTo>
                    <a:pt x="199770" y="0"/>
                  </a:moveTo>
                  <a:lnTo>
                    <a:pt x="199770" y="68579"/>
                  </a:lnTo>
                  <a:lnTo>
                    <a:pt x="245490" y="45720"/>
                  </a:lnTo>
                  <a:lnTo>
                    <a:pt x="211200" y="45720"/>
                  </a:lnTo>
                  <a:lnTo>
                    <a:pt x="211200" y="22859"/>
                  </a:lnTo>
                  <a:lnTo>
                    <a:pt x="245490" y="22859"/>
                  </a:lnTo>
                  <a:lnTo>
                    <a:pt x="199770" y="0"/>
                  </a:lnTo>
                  <a:close/>
                </a:path>
                <a:path w="268605" h="68579">
                  <a:moveTo>
                    <a:pt x="68579" y="22859"/>
                  </a:moveTo>
                  <a:lnTo>
                    <a:pt x="57150" y="22859"/>
                  </a:lnTo>
                  <a:lnTo>
                    <a:pt x="57150" y="45720"/>
                  </a:lnTo>
                  <a:lnTo>
                    <a:pt x="68579" y="45720"/>
                  </a:lnTo>
                  <a:lnTo>
                    <a:pt x="68579" y="22859"/>
                  </a:lnTo>
                  <a:close/>
                </a:path>
                <a:path w="268605" h="68579">
                  <a:moveTo>
                    <a:pt x="199770" y="22859"/>
                  </a:moveTo>
                  <a:lnTo>
                    <a:pt x="68579" y="22859"/>
                  </a:lnTo>
                  <a:lnTo>
                    <a:pt x="68579" y="45720"/>
                  </a:lnTo>
                  <a:lnTo>
                    <a:pt x="199770" y="45720"/>
                  </a:lnTo>
                  <a:lnTo>
                    <a:pt x="199770" y="22859"/>
                  </a:lnTo>
                  <a:close/>
                </a:path>
                <a:path w="268605" h="68579">
                  <a:moveTo>
                    <a:pt x="245490" y="22859"/>
                  </a:moveTo>
                  <a:lnTo>
                    <a:pt x="211200" y="22859"/>
                  </a:lnTo>
                  <a:lnTo>
                    <a:pt x="211200" y="45720"/>
                  </a:lnTo>
                  <a:lnTo>
                    <a:pt x="245490" y="45720"/>
                  </a:lnTo>
                  <a:lnTo>
                    <a:pt x="268350" y="34289"/>
                  </a:lnTo>
                  <a:lnTo>
                    <a:pt x="245490" y="22859"/>
                  </a:lnTo>
                  <a:close/>
                </a:path>
              </a:pathLst>
            </a:custGeom>
            <a:solidFill>
              <a:srgbClr val="00A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506474" y="821562"/>
            <a:ext cx="147955" cy="768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00" b="1" spc="-20" dirty="0">
                <a:latin typeface="Tahoma"/>
                <a:cs typeface="Tahoma"/>
              </a:rPr>
              <a:t>CAUD</a:t>
            </a:r>
            <a:endParaRPr sz="300">
              <a:latin typeface="Tahoma"/>
              <a:cs typeface="Tahoma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300" y="900684"/>
            <a:ext cx="1209040" cy="824865"/>
            <a:chOff x="114300" y="900684"/>
            <a:chExt cx="1209040" cy="82486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" y="900684"/>
              <a:ext cx="513587" cy="82448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5132" y="1074420"/>
              <a:ext cx="647699" cy="524255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1074547" y="1624330"/>
            <a:ext cx="400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II</a:t>
            </a:r>
            <a:endParaRPr sz="55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27326" y="1613408"/>
            <a:ext cx="44259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Tahoma"/>
                <a:cs typeface="Tahoma"/>
              </a:rPr>
              <a:t>Grade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II</a:t>
            </a:r>
            <a:r>
              <a:rPr sz="550" spc="-5" dirty="0">
                <a:latin typeface="Tahoma"/>
                <a:cs typeface="Tahoma"/>
              </a:rPr>
              <a:t> </a:t>
            </a:r>
            <a:r>
              <a:rPr sz="550" dirty="0">
                <a:latin typeface="Tahoma"/>
                <a:cs typeface="Tahoma"/>
              </a:rPr>
              <a:t>&amp;</a:t>
            </a:r>
            <a:r>
              <a:rPr sz="550" spc="-10" dirty="0">
                <a:latin typeface="Tahoma"/>
                <a:cs typeface="Tahoma"/>
              </a:rPr>
              <a:t> </a:t>
            </a:r>
            <a:r>
              <a:rPr sz="550" spc="-25" dirty="0">
                <a:latin typeface="Tahoma"/>
                <a:cs typeface="Tahoma"/>
              </a:rPr>
              <a:t>IV</a:t>
            </a:r>
            <a:endParaRPr sz="550">
              <a:latin typeface="Tahoma"/>
              <a:cs typeface="Tahom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-12191" y="-11810"/>
            <a:ext cx="2834005" cy="2131060"/>
            <a:chOff x="-12191" y="-11810"/>
            <a:chExt cx="2834005" cy="213106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54836" y="946404"/>
              <a:ext cx="542544" cy="65227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0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38430"/>
            <a:ext cx="1865630" cy="6845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7540">
              <a:lnSpc>
                <a:spcPct val="100000"/>
              </a:lnSpc>
              <a:spcBef>
                <a:spcPts val="105"/>
              </a:spcBef>
            </a:pPr>
            <a:r>
              <a:rPr sz="1350" spc="-10" dirty="0">
                <a:latin typeface="Arial"/>
                <a:cs typeface="Arial"/>
              </a:rPr>
              <a:t>Treating</a:t>
            </a:r>
            <a:r>
              <a:rPr sz="1350" spc="-40" dirty="0">
                <a:latin typeface="Arial"/>
                <a:cs typeface="Arial"/>
              </a:rPr>
              <a:t> </a:t>
            </a:r>
            <a:r>
              <a:rPr sz="1350" dirty="0">
                <a:latin typeface="Arial"/>
                <a:cs typeface="Arial"/>
              </a:rPr>
              <a:t>the</a:t>
            </a:r>
            <a:r>
              <a:rPr sz="1350" spc="-10" dirty="0">
                <a:latin typeface="Arial"/>
                <a:cs typeface="Arial"/>
              </a:rPr>
              <a:t> </a:t>
            </a:r>
            <a:r>
              <a:rPr sz="1350" spc="-25" dirty="0">
                <a:latin typeface="Arial"/>
                <a:cs typeface="Arial"/>
              </a:rPr>
              <a:t>Hip</a:t>
            </a:r>
            <a:endParaRPr sz="13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18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</a:t>
            </a:r>
            <a:endParaRPr sz="95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220"/>
              </a:spcBef>
              <a:tabLst>
                <a:tab pos="681355" algn="l"/>
              </a:tabLst>
            </a:pPr>
            <a:r>
              <a:rPr sz="850" dirty="0">
                <a:latin typeface="Arial"/>
                <a:cs typeface="Arial"/>
              </a:rPr>
              <a:t>–</a:t>
            </a:r>
            <a:r>
              <a:rPr sz="850" spc="-25" dirty="0">
                <a:latin typeface="Arial"/>
                <a:cs typeface="Arial"/>
              </a:rPr>
              <a:t> P/A</a:t>
            </a:r>
            <a:r>
              <a:rPr sz="850" dirty="0">
                <a:latin typeface="Arial"/>
                <a:cs typeface="Arial"/>
              </a:rPr>
              <a:t>	on Femoral</a:t>
            </a:r>
            <a:r>
              <a:rPr sz="850" spc="10" dirty="0">
                <a:latin typeface="Arial"/>
                <a:cs typeface="Arial"/>
              </a:rPr>
              <a:t>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-11556" y="-11810"/>
            <a:ext cx="2834005" cy="2131060"/>
            <a:chOff x="-11556" y="-11810"/>
            <a:chExt cx="2834005" cy="21310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6750" y="707771"/>
              <a:ext cx="68579" cy="19685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35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100"/>
              </a:spcBef>
            </a:pPr>
            <a:r>
              <a:rPr dirty="0"/>
              <a:t>Treating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25" dirty="0"/>
              <a:t>Hip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15618" y="725551"/>
            <a:ext cx="216662" cy="6870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6159" y="462297"/>
            <a:ext cx="2459990" cy="67564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360"/>
              </a:spcBef>
              <a:buChar char="•"/>
              <a:tabLst>
                <a:tab pos="118110" algn="l"/>
              </a:tabLst>
            </a:pPr>
            <a:r>
              <a:rPr sz="950" dirty="0">
                <a:latin typeface="Arial"/>
                <a:cs typeface="Arial"/>
              </a:rPr>
              <a:t>Passive</a:t>
            </a:r>
            <a:r>
              <a:rPr sz="950" spc="25" dirty="0">
                <a:latin typeface="Arial"/>
                <a:cs typeface="Arial"/>
              </a:rPr>
              <a:t> </a:t>
            </a:r>
            <a:r>
              <a:rPr sz="950" dirty="0">
                <a:latin typeface="Arial"/>
                <a:cs typeface="Arial"/>
              </a:rPr>
              <a:t>Accessory</a:t>
            </a:r>
            <a:r>
              <a:rPr sz="950" spc="114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Movement</a:t>
            </a:r>
            <a:endParaRPr sz="950">
              <a:latin typeface="Arial"/>
              <a:cs typeface="Arial"/>
            </a:endParaRPr>
          </a:p>
          <a:p>
            <a:pPr marL="241300" lvl="1" indent="-88900">
              <a:lnSpc>
                <a:spcPct val="100000"/>
              </a:lnSpc>
              <a:spcBef>
                <a:spcPts val="220"/>
              </a:spcBef>
              <a:buChar char="–"/>
              <a:tabLst>
                <a:tab pos="241300" algn="l"/>
                <a:tab pos="1602105" algn="l"/>
              </a:tabLst>
            </a:pPr>
            <a:r>
              <a:rPr sz="850" dirty="0">
                <a:latin typeface="Arial"/>
                <a:cs typeface="Arial"/>
              </a:rPr>
              <a:t>Longitudinal</a:t>
            </a:r>
            <a:r>
              <a:rPr sz="850" spc="-20" dirty="0">
                <a:latin typeface="Arial"/>
                <a:cs typeface="Arial"/>
              </a:rPr>
              <a:t> </a:t>
            </a:r>
            <a:r>
              <a:rPr sz="850" spc="-10" dirty="0">
                <a:latin typeface="Arial"/>
                <a:cs typeface="Arial"/>
              </a:rPr>
              <a:t>Cephelad</a:t>
            </a:r>
            <a:r>
              <a:rPr sz="850" dirty="0">
                <a:latin typeface="Arial"/>
                <a:cs typeface="Arial"/>
              </a:rPr>
              <a:t>	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Femoral</a:t>
            </a:r>
            <a:r>
              <a:rPr sz="850" spc="5" dirty="0">
                <a:latin typeface="Arial"/>
                <a:cs typeface="Arial"/>
              </a:rPr>
              <a:t>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  <a:p>
            <a:pPr marL="458470" algn="ctr">
              <a:lnSpc>
                <a:spcPct val="100000"/>
              </a:lnSpc>
              <a:spcBef>
                <a:spcPts val="185"/>
              </a:spcBef>
            </a:pPr>
            <a:r>
              <a:rPr sz="250" b="1" spc="-20" dirty="0">
                <a:latin typeface="Tahoma"/>
                <a:cs typeface="Tahoma"/>
              </a:rPr>
              <a:t>CEPH</a:t>
            </a:r>
            <a:endParaRPr sz="25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3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300">
              <a:latin typeface="Tahoma"/>
              <a:cs typeface="Tahoma"/>
            </a:endParaRPr>
          </a:p>
          <a:p>
            <a:pPr marL="241300" lvl="1" indent="-88900">
              <a:lnSpc>
                <a:spcPct val="100000"/>
              </a:lnSpc>
              <a:spcBef>
                <a:spcPts val="240"/>
              </a:spcBef>
              <a:buChar char="–"/>
              <a:tabLst>
                <a:tab pos="241300" algn="l"/>
              </a:tabLst>
            </a:pPr>
            <a:r>
              <a:rPr sz="850" dirty="0">
                <a:latin typeface="Arial"/>
                <a:cs typeface="Arial"/>
              </a:rPr>
              <a:t>Compression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of</a:t>
            </a:r>
            <a:r>
              <a:rPr sz="850" spc="5" dirty="0">
                <a:latin typeface="Arial"/>
                <a:cs typeface="Arial"/>
              </a:rPr>
              <a:t> </a:t>
            </a:r>
            <a:r>
              <a:rPr sz="850" dirty="0">
                <a:latin typeface="Arial"/>
                <a:cs typeface="Arial"/>
              </a:rPr>
              <a:t>Femoral </a:t>
            </a:r>
            <a:r>
              <a:rPr sz="850" spc="-20" dirty="0">
                <a:latin typeface="Arial"/>
                <a:cs typeface="Arial"/>
              </a:rPr>
              <a:t>Head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-12191" y="-11175"/>
            <a:ext cx="2834005" cy="2131060"/>
            <a:chOff x="-12191" y="-11175"/>
            <a:chExt cx="2834005" cy="213106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2712" y="1146048"/>
              <a:ext cx="594359" cy="4724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31263" y="1146048"/>
              <a:ext cx="673607" cy="4617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93191" y="139750"/>
            <a:ext cx="101917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dirty="0">
                <a:latin typeface="Arial"/>
                <a:cs typeface="Arial"/>
              </a:rPr>
              <a:t>Case</a:t>
            </a:r>
            <a:r>
              <a:rPr sz="1350" spc="-20" dirty="0">
                <a:latin typeface="Arial"/>
                <a:cs typeface="Arial"/>
              </a:rPr>
              <a:t> </a:t>
            </a:r>
            <a:r>
              <a:rPr sz="1350" spc="-10" dirty="0">
                <a:latin typeface="Arial"/>
                <a:cs typeface="Arial"/>
              </a:rPr>
              <a:t>studies</a:t>
            </a:r>
            <a:endParaRPr sz="135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567</Words>
  <Application>Microsoft Office PowerPoint</Application>
  <PresentationFormat>Custom</PresentationFormat>
  <Paragraphs>152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Tahoma</vt:lpstr>
      <vt:lpstr>Times New Roman</vt:lpstr>
      <vt:lpstr>Office Theme</vt:lpstr>
      <vt:lpstr>PowerPoint Presentation</vt:lpstr>
      <vt:lpstr>PowerPoint Presentation</vt:lpstr>
      <vt:lpstr>Contraindications</vt:lpstr>
      <vt:lpstr>Precautions</vt:lpstr>
      <vt:lpstr>PowerPoint Presentation</vt:lpstr>
      <vt:lpstr>Manual Therapy Protocol</vt:lpstr>
      <vt:lpstr>Maitland Grades: OSCILLATIONS</vt:lpstr>
      <vt:lpstr>Treating the Hip</vt:lpstr>
      <vt:lpstr>Treating the Hip</vt:lpstr>
      <vt:lpstr>PowerPoint Presentation</vt:lpstr>
      <vt:lpstr>Hip Accessory Assessment</vt:lpstr>
      <vt:lpstr>Hip Accessory Assessment</vt:lpstr>
      <vt:lpstr>Hip Accessory Assessment</vt:lpstr>
      <vt:lpstr>Hip Accessory Assessment</vt:lpstr>
      <vt:lpstr>PowerPoint Presentation</vt:lpstr>
      <vt:lpstr>Hip Accessory Assessment</vt:lpstr>
      <vt:lpstr>Hip Accessory Assessment</vt:lpstr>
      <vt:lpstr>Treating the Hip</vt:lpstr>
      <vt:lpstr>Treating the Hip</vt:lpstr>
      <vt:lpstr>PowerPoint Presentation</vt:lpstr>
      <vt:lpstr>Treating the Hip</vt:lpstr>
      <vt:lpstr>PowerPoint Presentation</vt:lpstr>
      <vt:lpstr>Treating the Hip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SHSS5062  Peripheral Mobilisations</dc:title>
  <dc:creator>Kate L Williams</dc:creator>
  <cp:lastModifiedBy>Kerry Nicholas</cp:lastModifiedBy>
  <cp:revision>1</cp:revision>
  <dcterms:created xsi:type="dcterms:W3CDTF">2022-10-05T12:04:03Z</dcterms:created>
  <dcterms:modified xsi:type="dcterms:W3CDTF">2022-10-05T12:08:04Z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2018-10-30T00:00:00Z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2022-10-05T00:00:00Z</vt:filetime>
  </property>
  <property fmtid="{D5CDD505-2E9C-101B-9397-08002B2CF9AE}" pid="5" name="Producer">
    <vt:lpwstr>Microsoft® PowerPoint® 2016</vt:lpwstr>
  </property>
</Properties>
</file>