
<file path=[Content_Types].xml><?xml version="1.0" encoding="utf-8"?>
<Types xmlns="http://schemas.openxmlformats.org/package/2006/content-types">
  <Default Extension="png" ContentType="image/png"/>
  <Default Extension="jpeg" ContentType="image/jpeg"/>
  <Default Extension="emf" ContentType="image/x-emf"/>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notesMasterIdLst>
    <p:notesMasterId r:id="rId28"/>
  </p:notesMasterIdLst>
  <p:sldIdLst>
    <p:sldId id="256" r:id="rId2"/>
    <p:sldId id="257" r:id="rId3"/>
    <p:sldId id="258" r:id="rId4"/>
    <p:sldId id="263" r:id="rId5"/>
    <p:sldId id="264" r:id="rId6"/>
    <p:sldId id="265" r:id="rId7"/>
    <p:sldId id="266" r:id="rId8"/>
    <p:sldId id="267" r:id="rId9"/>
    <p:sldId id="268" r:id="rId10"/>
    <p:sldId id="269" r:id="rId11"/>
    <p:sldId id="270" r:id="rId12"/>
    <p:sldId id="271" r:id="rId13"/>
    <p:sldId id="273" r:id="rId14"/>
    <p:sldId id="274" r:id="rId15"/>
    <p:sldId id="275" r:id="rId16"/>
    <p:sldId id="276" r:id="rId17"/>
    <p:sldId id="280" r:id="rId18"/>
    <p:sldId id="278" r:id="rId19"/>
    <p:sldId id="279" r:id="rId20"/>
    <p:sldId id="277" r:id="rId21"/>
    <p:sldId id="281" r:id="rId22"/>
    <p:sldId id="282" r:id="rId23"/>
    <p:sldId id="259" r:id="rId24"/>
    <p:sldId id="262" r:id="rId25"/>
    <p:sldId id="272" r:id="rId26"/>
    <p:sldId id="283" r:id="rId27"/>
  </p:sldIdLst>
  <p:sldSz cx="12192000" cy="6858000"/>
  <p:notesSz cx="6669088" cy="97536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6980" autoAdjust="0"/>
    <p:restoredTop sz="68239" autoAdjust="0"/>
  </p:normalViewPr>
  <p:slideViewPr>
    <p:cSldViewPr snapToGrid="0">
      <p:cViewPr varScale="1">
        <p:scale>
          <a:sx n="79" d="100"/>
          <a:sy n="79" d="100"/>
        </p:scale>
        <p:origin x="1716" y="9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viewProps" Target="viewProps.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8AC2848E-8C84-42C1-BFBC-18101C533B64}" type="doc">
      <dgm:prSet loTypeId="urn:microsoft.com/office/officeart/2005/8/layout/hProcess9" loCatId="process" qsTypeId="urn:microsoft.com/office/officeart/2005/8/quickstyle/simple1" qsCatId="simple" csTypeId="urn:microsoft.com/office/officeart/2005/8/colors/accent1_2" csCatId="accent1" phldr="1"/>
      <dgm:spPr/>
    </dgm:pt>
    <dgm:pt modelId="{F069D27F-7052-4C3B-AB28-5C520376E605}">
      <dgm:prSet phldrT="[Text]"/>
      <dgm:spPr/>
      <dgm:t>
        <a:bodyPr/>
        <a:lstStyle/>
        <a:p>
          <a:r>
            <a:rPr lang="en-GB" dirty="0" smtClean="0"/>
            <a:t>Critical</a:t>
          </a:r>
          <a:endParaRPr lang="en-GB" dirty="0"/>
        </a:p>
      </dgm:t>
    </dgm:pt>
    <dgm:pt modelId="{F17C26A3-C4C5-4A03-8C4E-7CBA2D36F8BB}" type="parTrans" cxnId="{5B881666-5214-4A0B-908D-06205FBFB451}">
      <dgm:prSet/>
      <dgm:spPr/>
      <dgm:t>
        <a:bodyPr/>
        <a:lstStyle/>
        <a:p>
          <a:endParaRPr lang="en-GB"/>
        </a:p>
      </dgm:t>
    </dgm:pt>
    <dgm:pt modelId="{30DE5BD0-C4E4-4AD4-B683-CF8ACB176073}" type="sibTrans" cxnId="{5B881666-5214-4A0B-908D-06205FBFB451}">
      <dgm:prSet/>
      <dgm:spPr/>
      <dgm:t>
        <a:bodyPr/>
        <a:lstStyle/>
        <a:p>
          <a:endParaRPr lang="en-GB"/>
        </a:p>
      </dgm:t>
    </dgm:pt>
    <dgm:pt modelId="{9A057064-D90A-43BB-8914-5ABB33D5E15B}">
      <dgm:prSet phldrT="[Text]"/>
      <dgm:spPr/>
      <dgm:t>
        <a:bodyPr/>
        <a:lstStyle/>
        <a:p>
          <a:r>
            <a:rPr lang="en-GB" dirty="0" smtClean="0"/>
            <a:t>Creative</a:t>
          </a:r>
          <a:endParaRPr lang="en-GB" dirty="0"/>
        </a:p>
      </dgm:t>
    </dgm:pt>
    <dgm:pt modelId="{7ABA4590-8176-4D18-8105-100DC932F73A}" type="parTrans" cxnId="{1804A81C-01AC-477B-9100-9E6033E8E89C}">
      <dgm:prSet/>
      <dgm:spPr/>
      <dgm:t>
        <a:bodyPr/>
        <a:lstStyle/>
        <a:p>
          <a:endParaRPr lang="en-GB"/>
        </a:p>
      </dgm:t>
    </dgm:pt>
    <dgm:pt modelId="{DD20012E-E81A-4F76-8425-F0A72DB007E6}" type="sibTrans" cxnId="{1804A81C-01AC-477B-9100-9E6033E8E89C}">
      <dgm:prSet/>
      <dgm:spPr/>
      <dgm:t>
        <a:bodyPr/>
        <a:lstStyle/>
        <a:p>
          <a:endParaRPr lang="en-GB"/>
        </a:p>
      </dgm:t>
    </dgm:pt>
    <dgm:pt modelId="{9385DD1F-92B7-4C53-9AF6-356A12BF9809}">
      <dgm:prSet phldrT="[Text]"/>
      <dgm:spPr/>
      <dgm:t>
        <a:bodyPr/>
        <a:lstStyle/>
        <a:p>
          <a:r>
            <a:rPr lang="en-GB" dirty="0" smtClean="0"/>
            <a:t>Strategic </a:t>
          </a:r>
          <a:endParaRPr lang="en-GB" dirty="0"/>
        </a:p>
      </dgm:t>
    </dgm:pt>
    <dgm:pt modelId="{18A2CAF5-42EA-4CA1-853B-C438E2082428}" type="parTrans" cxnId="{73088577-9087-415B-9EE0-89E5C66C33BB}">
      <dgm:prSet/>
      <dgm:spPr/>
      <dgm:t>
        <a:bodyPr/>
        <a:lstStyle/>
        <a:p>
          <a:endParaRPr lang="en-GB"/>
        </a:p>
      </dgm:t>
    </dgm:pt>
    <dgm:pt modelId="{0F9A6182-99E0-435A-A23D-D71FA1E17D1C}" type="sibTrans" cxnId="{73088577-9087-415B-9EE0-89E5C66C33BB}">
      <dgm:prSet/>
      <dgm:spPr/>
      <dgm:t>
        <a:bodyPr/>
        <a:lstStyle/>
        <a:p>
          <a:endParaRPr lang="en-GB"/>
        </a:p>
      </dgm:t>
    </dgm:pt>
    <dgm:pt modelId="{51F11E0E-F1F6-4537-9319-254941DBBBFF}">
      <dgm:prSet phldrT="[Text]"/>
      <dgm:spPr/>
      <dgm:t>
        <a:bodyPr/>
        <a:lstStyle/>
        <a:p>
          <a:r>
            <a:rPr lang="en-GB" dirty="0" smtClean="0"/>
            <a:t>ACTION!</a:t>
          </a:r>
          <a:endParaRPr lang="en-GB" dirty="0"/>
        </a:p>
      </dgm:t>
    </dgm:pt>
    <dgm:pt modelId="{B71995A6-2A5D-4F9F-B51C-0DB969AF1723}" type="parTrans" cxnId="{E88F8194-1709-4361-9850-67944C6BABD5}">
      <dgm:prSet/>
      <dgm:spPr/>
      <dgm:t>
        <a:bodyPr/>
        <a:lstStyle/>
        <a:p>
          <a:endParaRPr lang="en-GB"/>
        </a:p>
      </dgm:t>
    </dgm:pt>
    <dgm:pt modelId="{21B5060F-61D5-405E-AAFD-31D08ED138E5}" type="sibTrans" cxnId="{E88F8194-1709-4361-9850-67944C6BABD5}">
      <dgm:prSet/>
      <dgm:spPr/>
      <dgm:t>
        <a:bodyPr/>
        <a:lstStyle/>
        <a:p>
          <a:endParaRPr lang="en-GB"/>
        </a:p>
      </dgm:t>
    </dgm:pt>
    <dgm:pt modelId="{55976FF4-4880-4067-BDFB-80BC7FDF0898}" type="pres">
      <dgm:prSet presAssocID="{8AC2848E-8C84-42C1-BFBC-18101C533B64}" presName="CompostProcess" presStyleCnt="0">
        <dgm:presLayoutVars>
          <dgm:dir/>
          <dgm:resizeHandles val="exact"/>
        </dgm:presLayoutVars>
      </dgm:prSet>
      <dgm:spPr/>
    </dgm:pt>
    <dgm:pt modelId="{4F985140-44EF-4A18-B6B8-5EED2F95348E}" type="pres">
      <dgm:prSet presAssocID="{8AC2848E-8C84-42C1-BFBC-18101C533B64}" presName="arrow" presStyleLbl="bgShp" presStyleIdx="0" presStyleCnt="1"/>
      <dgm:spPr/>
    </dgm:pt>
    <dgm:pt modelId="{100AC7D0-D365-4D07-90BD-12D9023D4C47}" type="pres">
      <dgm:prSet presAssocID="{8AC2848E-8C84-42C1-BFBC-18101C533B64}" presName="linearProcess" presStyleCnt="0"/>
      <dgm:spPr/>
    </dgm:pt>
    <dgm:pt modelId="{BFA8A75E-A093-4F9A-A546-860169CA5726}" type="pres">
      <dgm:prSet presAssocID="{F069D27F-7052-4C3B-AB28-5C520376E605}" presName="textNode" presStyleLbl="node1" presStyleIdx="0" presStyleCnt="4">
        <dgm:presLayoutVars>
          <dgm:bulletEnabled val="1"/>
        </dgm:presLayoutVars>
      </dgm:prSet>
      <dgm:spPr/>
      <dgm:t>
        <a:bodyPr/>
        <a:lstStyle/>
        <a:p>
          <a:endParaRPr lang="en-GB"/>
        </a:p>
      </dgm:t>
    </dgm:pt>
    <dgm:pt modelId="{B7352B3D-7FEB-4B11-ADC9-D6860212E517}" type="pres">
      <dgm:prSet presAssocID="{30DE5BD0-C4E4-4AD4-B683-CF8ACB176073}" presName="sibTrans" presStyleCnt="0"/>
      <dgm:spPr/>
    </dgm:pt>
    <dgm:pt modelId="{2D754798-A088-4FC2-B999-F33158E7052F}" type="pres">
      <dgm:prSet presAssocID="{9A057064-D90A-43BB-8914-5ABB33D5E15B}" presName="textNode" presStyleLbl="node1" presStyleIdx="1" presStyleCnt="4">
        <dgm:presLayoutVars>
          <dgm:bulletEnabled val="1"/>
        </dgm:presLayoutVars>
      </dgm:prSet>
      <dgm:spPr/>
      <dgm:t>
        <a:bodyPr/>
        <a:lstStyle/>
        <a:p>
          <a:endParaRPr lang="en-GB"/>
        </a:p>
      </dgm:t>
    </dgm:pt>
    <dgm:pt modelId="{0780CACC-04AE-4829-9189-D8C0A48572EE}" type="pres">
      <dgm:prSet presAssocID="{DD20012E-E81A-4F76-8425-F0A72DB007E6}" presName="sibTrans" presStyleCnt="0"/>
      <dgm:spPr/>
    </dgm:pt>
    <dgm:pt modelId="{F8F389C6-D392-43D9-9CDF-1576A6033F84}" type="pres">
      <dgm:prSet presAssocID="{9385DD1F-92B7-4C53-9AF6-356A12BF9809}" presName="textNode" presStyleLbl="node1" presStyleIdx="2" presStyleCnt="4" custLinFactNeighborX="58192">
        <dgm:presLayoutVars>
          <dgm:bulletEnabled val="1"/>
        </dgm:presLayoutVars>
      </dgm:prSet>
      <dgm:spPr/>
      <dgm:t>
        <a:bodyPr/>
        <a:lstStyle/>
        <a:p>
          <a:endParaRPr lang="en-GB"/>
        </a:p>
      </dgm:t>
    </dgm:pt>
    <dgm:pt modelId="{11B38374-2536-41BC-A92D-7FDB328CF894}" type="pres">
      <dgm:prSet presAssocID="{0F9A6182-99E0-435A-A23D-D71FA1E17D1C}" presName="sibTrans" presStyleCnt="0"/>
      <dgm:spPr/>
    </dgm:pt>
    <dgm:pt modelId="{5AB7C087-3C4B-4AED-89EE-2CD0B2BABB30}" type="pres">
      <dgm:prSet presAssocID="{51F11E0E-F1F6-4537-9319-254941DBBBFF}" presName="textNode" presStyleLbl="node1" presStyleIdx="3" presStyleCnt="4">
        <dgm:presLayoutVars>
          <dgm:bulletEnabled val="1"/>
        </dgm:presLayoutVars>
      </dgm:prSet>
      <dgm:spPr/>
      <dgm:t>
        <a:bodyPr/>
        <a:lstStyle/>
        <a:p>
          <a:endParaRPr lang="en-GB"/>
        </a:p>
      </dgm:t>
    </dgm:pt>
  </dgm:ptLst>
  <dgm:cxnLst>
    <dgm:cxn modelId="{5B881666-5214-4A0B-908D-06205FBFB451}" srcId="{8AC2848E-8C84-42C1-BFBC-18101C533B64}" destId="{F069D27F-7052-4C3B-AB28-5C520376E605}" srcOrd="0" destOrd="0" parTransId="{F17C26A3-C4C5-4A03-8C4E-7CBA2D36F8BB}" sibTransId="{30DE5BD0-C4E4-4AD4-B683-CF8ACB176073}"/>
    <dgm:cxn modelId="{A334FE1A-DF5E-4EC2-B789-27976B0E0796}" type="presOf" srcId="{9A057064-D90A-43BB-8914-5ABB33D5E15B}" destId="{2D754798-A088-4FC2-B999-F33158E7052F}" srcOrd="0" destOrd="0" presId="urn:microsoft.com/office/officeart/2005/8/layout/hProcess9"/>
    <dgm:cxn modelId="{B9B5F71C-86FC-4C89-8480-1AD577B01097}" type="presOf" srcId="{9385DD1F-92B7-4C53-9AF6-356A12BF9809}" destId="{F8F389C6-D392-43D9-9CDF-1576A6033F84}" srcOrd="0" destOrd="0" presId="urn:microsoft.com/office/officeart/2005/8/layout/hProcess9"/>
    <dgm:cxn modelId="{E88F8194-1709-4361-9850-67944C6BABD5}" srcId="{8AC2848E-8C84-42C1-BFBC-18101C533B64}" destId="{51F11E0E-F1F6-4537-9319-254941DBBBFF}" srcOrd="3" destOrd="0" parTransId="{B71995A6-2A5D-4F9F-B51C-0DB969AF1723}" sibTransId="{21B5060F-61D5-405E-AAFD-31D08ED138E5}"/>
    <dgm:cxn modelId="{1804A81C-01AC-477B-9100-9E6033E8E89C}" srcId="{8AC2848E-8C84-42C1-BFBC-18101C533B64}" destId="{9A057064-D90A-43BB-8914-5ABB33D5E15B}" srcOrd="1" destOrd="0" parTransId="{7ABA4590-8176-4D18-8105-100DC932F73A}" sibTransId="{DD20012E-E81A-4F76-8425-F0A72DB007E6}"/>
    <dgm:cxn modelId="{B025AA00-E78D-4CEC-A91C-2500C4EB3DA8}" type="presOf" srcId="{51F11E0E-F1F6-4537-9319-254941DBBBFF}" destId="{5AB7C087-3C4B-4AED-89EE-2CD0B2BABB30}" srcOrd="0" destOrd="0" presId="urn:microsoft.com/office/officeart/2005/8/layout/hProcess9"/>
    <dgm:cxn modelId="{789DDE7D-A928-4A56-9319-9C61F185FD45}" type="presOf" srcId="{8AC2848E-8C84-42C1-BFBC-18101C533B64}" destId="{55976FF4-4880-4067-BDFB-80BC7FDF0898}" srcOrd="0" destOrd="0" presId="urn:microsoft.com/office/officeart/2005/8/layout/hProcess9"/>
    <dgm:cxn modelId="{73088577-9087-415B-9EE0-89E5C66C33BB}" srcId="{8AC2848E-8C84-42C1-BFBC-18101C533B64}" destId="{9385DD1F-92B7-4C53-9AF6-356A12BF9809}" srcOrd="2" destOrd="0" parTransId="{18A2CAF5-42EA-4CA1-853B-C438E2082428}" sibTransId="{0F9A6182-99E0-435A-A23D-D71FA1E17D1C}"/>
    <dgm:cxn modelId="{0BB9CE90-FC63-4E28-8380-64DC1A66D35F}" type="presOf" srcId="{F069D27F-7052-4C3B-AB28-5C520376E605}" destId="{BFA8A75E-A093-4F9A-A546-860169CA5726}" srcOrd="0" destOrd="0" presId="urn:microsoft.com/office/officeart/2005/8/layout/hProcess9"/>
    <dgm:cxn modelId="{0241711B-CA75-4DCC-BD49-6A2BCF6CF0E2}" type="presParOf" srcId="{55976FF4-4880-4067-BDFB-80BC7FDF0898}" destId="{4F985140-44EF-4A18-B6B8-5EED2F95348E}" srcOrd="0" destOrd="0" presId="urn:microsoft.com/office/officeart/2005/8/layout/hProcess9"/>
    <dgm:cxn modelId="{3923BBA9-3C18-4522-815B-7CEED9B6CD12}" type="presParOf" srcId="{55976FF4-4880-4067-BDFB-80BC7FDF0898}" destId="{100AC7D0-D365-4D07-90BD-12D9023D4C47}" srcOrd="1" destOrd="0" presId="urn:microsoft.com/office/officeart/2005/8/layout/hProcess9"/>
    <dgm:cxn modelId="{4F6BBCC8-8E6A-4048-818D-8A6463A770DB}" type="presParOf" srcId="{100AC7D0-D365-4D07-90BD-12D9023D4C47}" destId="{BFA8A75E-A093-4F9A-A546-860169CA5726}" srcOrd="0" destOrd="0" presId="urn:microsoft.com/office/officeart/2005/8/layout/hProcess9"/>
    <dgm:cxn modelId="{45B635EF-8EA3-4B0D-A94C-44C3E851FE26}" type="presParOf" srcId="{100AC7D0-D365-4D07-90BD-12D9023D4C47}" destId="{B7352B3D-7FEB-4B11-ADC9-D6860212E517}" srcOrd="1" destOrd="0" presId="urn:microsoft.com/office/officeart/2005/8/layout/hProcess9"/>
    <dgm:cxn modelId="{953552E3-B624-44F3-8AE9-BBB7678244A4}" type="presParOf" srcId="{100AC7D0-D365-4D07-90BD-12D9023D4C47}" destId="{2D754798-A088-4FC2-B999-F33158E7052F}" srcOrd="2" destOrd="0" presId="urn:microsoft.com/office/officeart/2005/8/layout/hProcess9"/>
    <dgm:cxn modelId="{F6C24D49-608D-438E-A780-7DF561D00D1E}" type="presParOf" srcId="{100AC7D0-D365-4D07-90BD-12D9023D4C47}" destId="{0780CACC-04AE-4829-9189-D8C0A48572EE}" srcOrd="3" destOrd="0" presId="urn:microsoft.com/office/officeart/2005/8/layout/hProcess9"/>
    <dgm:cxn modelId="{7A44D531-9CC7-4C04-8C3F-40F68A4BFEF8}" type="presParOf" srcId="{100AC7D0-D365-4D07-90BD-12D9023D4C47}" destId="{F8F389C6-D392-43D9-9CDF-1576A6033F84}" srcOrd="4" destOrd="0" presId="urn:microsoft.com/office/officeart/2005/8/layout/hProcess9"/>
    <dgm:cxn modelId="{752A922B-EF3E-4760-BCD4-C2608089E10F}" type="presParOf" srcId="{100AC7D0-D365-4D07-90BD-12D9023D4C47}" destId="{11B38374-2536-41BC-A92D-7FDB328CF894}" srcOrd="5" destOrd="0" presId="urn:microsoft.com/office/officeart/2005/8/layout/hProcess9"/>
    <dgm:cxn modelId="{53D4AD65-B77E-463D-8713-DA4A4513BDC7}" type="presParOf" srcId="{100AC7D0-D365-4D07-90BD-12D9023D4C47}" destId="{5AB7C087-3C4B-4AED-89EE-2CD0B2BABB30}" srcOrd="6" destOrd="0" presId="urn:microsoft.com/office/officeart/2005/8/layout/hProcess9"/>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Tree>
</dsp:drawing>
</file>

<file path=ppt/diagrams/layout1.xml><?xml version="1.0" encoding="utf-8"?>
<dgm:layoutDef xmlns:dgm="http://schemas.openxmlformats.org/drawingml/2006/diagram" xmlns:a="http://schemas.openxmlformats.org/drawingml/2006/main" uniqueId="urn:microsoft.com/office/officeart/2005/8/layout/hProcess9">
  <dgm:title val=""/>
  <dgm:desc val=""/>
  <dgm:catLst>
    <dgm:cat type="process" pri="5000"/>
    <dgm:cat type="convert" pri="1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CompostProcess">
    <dgm:varLst>
      <dgm:dir/>
      <dgm:resizeHandles val="exact"/>
    </dgm:varLst>
    <dgm:alg type="composite">
      <dgm:param type="horzAlign" val="ctr"/>
      <dgm:param type="vertAlign" val="mid"/>
    </dgm:alg>
    <dgm:shape xmlns:r="http://schemas.openxmlformats.org/officeDocument/2006/relationships" r:blip="">
      <dgm:adjLst/>
    </dgm:shape>
    <dgm:presOf/>
    <dgm:constrLst>
      <dgm:constr type="w" for="ch" forName="arrow" refType="w" fact="0.85"/>
      <dgm:constr type="h" for="ch" forName="arrow" refType="h"/>
      <dgm:constr type="ctrX" for="ch" forName="arrow" refType="w" fact="0.5"/>
      <dgm:constr type="ctrY" for="ch" forName="arrow" refType="h" fact="0.5"/>
      <dgm:constr type="w" for="ch" forName="linearProcess" refType="w"/>
      <dgm:constr type="h" for="ch" forName="linearProcess" refType="h" fact="0.4"/>
      <dgm:constr type="ctrX" for="ch" forName="linearProcess" refType="w" fact="0.5"/>
      <dgm:constr type="ctrY" for="ch" forName="linearProcess" refType="h" fact="0.5"/>
    </dgm:constrLst>
    <dgm:ruleLst/>
    <dgm:layoutNode name="arrow" styleLbl="bgShp">
      <dgm:alg type="sp"/>
      <dgm:choose name="Name0">
        <dgm:if name="Name1" func="var" arg="dir" op="equ" val="norm">
          <dgm:shape xmlns:r="http://schemas.openxmlformats.org/officeDocument/2006/relationships" type="rightArrow" r:blip="">
            <dgm:adjLst/>
          </dgm:shape>
        </dgm:if>
        <dgm:else name="Name2">
          <dgm:shape xmlns:r="http://schemas.openxmlformats.org/officeDocument/2006/relationships" type="leftArrow" r:blip="">
            <dgm:adjLst/>
          </dgm:shape>
        </dgm:else>
      </dgm:choose>
      <dgm:presOf/>
      <dgm:constrLst/>
      <dgm:ruleLst/>
    </dgm:layoutNode>
    <dgm:layoutNode name="linearProcess">
      <dgm:choose name="Name3">
        <dgm:if name="Name4" func="var" arg="dir" op="equ" val="norm">
          <dgm:alg type="lin"/>
        </dgm:if>
        <dgm:else name="Name5">
          <dgm:alg type="lin">
            <dgm:param type="linDir" val="fromR"/>
          </dgm:alg>
        </dgm:else>
      </dgm:choose>
      <dgm:shape xmlns:r="http://schemas.openxmlformats.org/officeDocument/2006/relationships" r:blip="">
        <dgm:adjLst/>
      </dgm:shape>
      <dgm:presOf/>
      <dgm:constrLst>
        <dgm:constr type="userA" for="ch" ptType="node" refType="w"/>
        <dgm:constr type="h" for="ch" ptType="node" refType="h"/>
        <dgm:constr type="w" for="ch" ptType="node" op="equ"/>
        <dgm:constr type="w" for="ch" forName="sibTrans" refType="w" fact="0.05"/>
        <dgm:constr type="primFontSz" for="ch" ptType="node" op="equ" val="65"/>
      </dgm:constrLst>
      <dgm:ruleLst/>
      <dgm:forEach name="Name6" axis="ch" ptType="node">
        <dgm:layoutNode name="textNode" styleLbl="node1">
          <dgm:varLst>
            <dgm:bulletEnabled val="1"/>
          </dgm:varLst>
          <dgm:alg type="tx"/>
          <dgm:shape xmlns:r="http://schemas.openxmlformats.org/officeDocument/2006/relationships" type="roundRect" r:blip="">
            <dgm:adjLst/>
          </dgm:shape>
          <dgm:presOf axis="desOrSelf" ptType="node"/>
          <dgm:constrLst>
            <dgm:constr type="userA"/>
            <dgm:constr type="w" refType="userA" fact="0.3"/>
            <dgm:constr type="tMarg" refType="primFontSz" fact="0.3"/>
            <dgm:constr type="bMarg" refType="primFontSz" fact="0.3"/>
            <dgm:constr type="lMarg" refType="primFontSz" fact="0.3"/>
            <dgm:constr type="rMarg" refType="primFontSz" fact="0.3"/>
          </dgm:constrLst>
          <dgm:ruleLst>
            <dgm:rule type="w" val="NaN" fact="1" max="NaN"/>
            <dgm:rule type="primFontSz" val="5" fact="NaN" max="NaN"/>
          </dgm:ruleLst>
        </dgm:layoutNode>
        <dgm:forEach name="Name7" axis="followSib" ptType="sibTrans" cnt="1">
          <dgm:layoutNode name="sibTrans">
            <dgm:alg type="sp"/>
            <dgm:shape xmlns:r="http://schemas.openxmlformats.org/officeDocument/2006/relationships" r:blip="">
              <dgm:adjLst/>
            </dgm:shape>
            <dgm:presOf/>
            <dgm:constrLst/>
            <dgm:ruleLst/>
          </dgm:layoutNode>
        </dgm:forEach>
      </dgm:forEach>
    </dgm:layoutNode>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1" y="0"/>
            <a:ext cx="2889938" cy="489374"/>
          </a:xfrm>
          <a:prstGeom prst="rect">
            <a:avLst/>
          </a:prstGeom>
        </p:spPr>
        <p:txBody>
          <a:bodyPr vert="horz" lIns="91010" tIns="45505" rIns="91010" bIns="45505" rtlCol="0"/>
          <a:lstStyle>
            <a:lvl1pPr algn="l">
              <a:defRPr sz="1200"/>
            </a:lvl1pPr>
          </a:lstStyle>
          <a:p>
            <a:endParaRPr lang="en-GB"/>
          </a:p>
        </p:txBody>
      </p:sp>
      <p:sp>
        <p:nvSpPr>
          <p:cNvPr id="3" name="Date Placeholder 2"/>
          <p:cNvSpPr>
            <a:spLocks noGrp="1"/>
          </p:cNvSpPr>
          <p:nvPr>
            <p:ph type="dt" idx="1"/>
          </p:nvPr>
        </p:nvSpPr>
        <p:spPr>
          <a:xfrm>
            <a:off x="3777607" y="0"/>
            <a:ext cx="2889938" cy="489374"/>
          </a:xfrm>
          <a:prstGeom prst="rect">
            <a:avLst/>
          </a:prstGeom>
        </p:spPr>
        <p:txBody>
          <a:bodyPr vert="horz" lIns="91010" tIns="45505" rIns="91010" bIns="45505" rtlCol="0"/>
          <a:lstStyle>
            <a:lvl1pPr algn="r">
              <a:defRPr sz="1200"/>
            </a:lvl1pPr>
          </a:lstStyle>
          <a:p>
            <a:fld id="{360F3956-FC03-4457-915C-FE35C9FFEEA8}" type="datetimeFigureOut">
              <a:rPr lang="en-GB" smtClean="0"/>
              <a:t>13/03/2018</a:t>
            </a:fld>
            <a:endParaRPr lang="en-GB"/>
          </a:p>
        </p:txBody>
      </p:sp>
      <p:sp>
        <p:nvSpPr>
          <p:cNvPr id="4" name="Slide Image Placeholder 3"/>
          <p:cNvSpPr>
            <a:spLocks noGrp="1" noRot="1" noChangeAspect="1"/>
          </p:cNvSpPr>
          <p:nvPr>
            <p:ph type="sldImg" idx="2"/>
          </p:nvPr>
        </p:nvSpPr>
        <p:spPr>
          <a:xfrm>
            <a:off x="407988" y="1219200"/>
            <a:ext cx="5853112" cy="3292475"/>
          </a:xfrm>
          <a:prstGeom prst="rect">
            <a:avLst/>
          </a:prstGeom>
          <a:noFill/>
          <a:ln w="12700">
            <a:solidFill>
              <a:prstClr val="black"/>
            </a:solidFill>
          </a:ln>
        </p:spPr>
        <p:txBody>
          <a:bodyPr vert="horz" lIns="91010" tIns="45505" rIns="91010" bIns="45505" rtlCol="0" anchor="ctr"/>
          <a:lstStyle/>
          <a:p>
            <a:endParaRPr lang="en-GB"/>
          </a:p>
        </p:txBody>
      </p:sp>
      <p:sp>
        <p:nvSpPr>
          <p:cNvPr id="5" name="Notes Placeholder 4"/>
          <p:cNvSpPr>
            <a:spLocks noGrp="1"/>
          </p:cNvSpPr>
          <p:nvPr>
            <p:ph type="body" sz="quarter" idx="3"/>
          </p:nvPr>
        </p:nvSpPr>
        <p:spPr>
          <a:xfrm>
            <a:off x="666909" y="4693920"/>
            <a:ext cx="5335270" cy="3840480"/>
          </a:xfrm>
          <a:prstGeom prst="rect">
            <a:avLst/>
          </a:prstGeom>
        </p:spPr>
        <p:txBody>
          <a:bodyPr vert="horz" lIns="91010" tIns="45505" rIns="91010" bIns="45505"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1" y="9264227"/>
            <a:ext cx="2889938" cy="489373"/>
          </a:xfrm>
          <a:prstGeom prst="rect">
            <a:avLst/>
          </a:prstGeom>
        </p:spPr>
        <p:txBody>
          <a:bodyPr vert="horz" lIns="91010" tIns="45505" rIns="91010" bIns="45505" rtlCol="0" anchor="b"/>
          <a:lstStyle>
            <a:lvl1pPr algn="l">
              <a:defRPr sz="1200"/>
            </a:lvl1pPr>
          </a:lstStyle>
          <a:p>
            <a:endParaRPr lang="en-GB"/>
          </a:p>
        </p:txBody>
      </p:sp>
      <p:sp>
        <p:nvSpPr>
          <p:cNvPr id="7" name="Slide Number Placeholder 6"/>
          <p:cNvSpPr>
            <a:spLocks noGrp="1"/>
          </p:cNvSpPr>
          <p:nvPr>
            <p:ph type="sldNum" sz="quarter" idx="5"/>
          </p:nvPr>
        </p:nvSpPr>
        <p:spPr>
          <a:xfrm>
            <a:off x="3777607" y="9264227"/>
            <a:ext cx="2889938" cy="489373"/>
          </a:xfrm>
          <a:prstGeom prst="rect">
            <a:avLst/>
          </a:prstGeom>
        </p:spPr>
        <p:txBody>
          <a:bodyPr vert="horz" lIns="91010" tIns="45505" rIns="91010" bIns="45505" rtlCol="0" anchor="b"/>
          <a:lstStyle>
            <a:lvl1pPr algn="r">
              <a:defRPr sz="1200"/>
            </a:lvl1pPr>
          </a:lstStyle>
          <a:p>
            <a:fld id="{40541C10-F808-4553-B29B-A4E213B4B2A4}" type="slidenum">
              <a:rPr lang="en-GB" smtClean="0"/>
              <a:t>‹#›</a:t>
            </a:fld>
            <a:endParaRPr lang="en-GB"/>
          </a:p>
        </p:txBody>
      </p:sp>
    </p:spTree>
    <p:extLst>
      <p:ext uri="{BB962C8B-B14F-4D97-AF65-F5344CB8AC3E}">
        <p14:creationId xmlns:p14="http://schemas.microsoft.com/office/powerpoint/2010/main" val="66691105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40541C10-F808-4553-B29B-A4E213B4B2A4}" type="slidenum">
              <a:rPr lang="en-GB" smtClean="0"/>
              <a:t>1</a:t>
            </a:fld>
            <a:endParaRPr lang="en-GB"/>
          </a:p>
        </p:txBody>
      </p:sp>
    </p:spTree>
    <p:extLst>
      <p:ext uri="{BB962C8B-B14F-4D97-AF65-F5344CB8AC3E}">
        <p14:creationId xmlns:p14="http://schemas.microsoft.com/office/powerpoint/2010/main" val="409965343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40541C10-F808-4553-B29B-A4E213B4B2A4}" type="slidenum">
              <a:rPr lang="en-GB" smtClean="0"/>
              <a:t>2</a:t>
            </a:fld>
            <a:endParaRPr lang="en-GB"/>
          </a:p>
        </p:txBody>
      </p:sp>
    </p:spTree>
    <p:extLst>
      <p:ext uri="{BB962C8B-B14F-4D97-AF65-F5344CB8AC3E}">
        <p14:creationId xmlns:p14="http://schemas.microsoft.com/office/powerpoint/2010/main" val="82331065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40541C10-F808-4553-B29B-A4E213B4B2A4}" type="slidenum">
              <a:rPr lang="en-GB" smtClean="0"/>
              <a:t>3</a:t>
            </a:fld>
            <a:endParaRPr lang="en-GB"/>
          </a:p>
        </p:txBody>
      </p:sp>
    </p:spTree>
    <p:extLst>
      <p:ext uri="{BB962C8B-B14F-4D97-AF65-F5344CB8AC3E}">
        <p14:creationId xmlns:p14="http://schemas.microsoft.com/office/powerpoint/2010/main" val="350030610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78C7AB5C-FDE6-47A2-A355-3D4439D42223}" type="slidenum">
              <a:rPr lang="en-GB" smtClean="0"/>
              <a:t>4</a:t>
            </a:fld>
            <a:endParaRPr lang="en-GB"/>
          </a:p>
        </p:txBody>
      </p:sp>
    </p:spTree>
    <p:extLst>
      <p:ext uri="{BB962C8B-B14F-4D97-AF65-F5344CB8AC3E}">
        <p14:creationId xmlns:p14="http://schemas.microsoft.com/office/powerpoint/2010/main" val="411651056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40541C10-F808-4553-B29B-A4E213B4B2A4}" type="slidenum">
              <a:rPr lang="en-GB" smtClean="0"/>
              <a:t>5</a:t>
            </a:fld>
            <a:endParaRPr lang="en-GB"/>
          </a:p>
        </p:txBody>
      </p:sp>
    </p:spTree>
    <p:extLst>
      <p:ext uri="{BB962C8B-B14F-4D97-AF65-F5344CB8AC3E}">
        <p14:creationId xmlns:p14="http://schemas.microsoft.com/office/powerpoint/2010/main" val="409566652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40541C10-F808-4553-B29B-A4E213B4B2A4}" type="slidenum">
              <a:rPr lang="en-GB" smtClean="0"/>
              <a:t>6</a:t>
            </a:fld>
            <a:endParaRPr lang="en-GB"/>
          </a:p>
        </p:txBody>
      </p:sp>
    </p:spTree>
    <p:extLst>
      <p:ext uri="{BB962C8B-B14F-4D97-AF65-F5344CB8AC3E}">
        <p14:creationId xmlns:p14="http://schemas.microsoft.com/office/powerpoint/2010/main" val="326895794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40541C10-F808-4553-B29B-A4E213B4B2A4}" type="slidenum">
              <a:rPr lang="en-GB" smtClean="0"/>
              <a:t>7</a:t>
            </a:fld>
            <a:endParaRPr lang="en-GB"/>
          </a:p>
        </p:txBody>
      </p:sp>
    </p:spTree>
    <p:extLst>
      <p:ext uri="{BB962C8B-B14F-4D97-AF65-F5344CB8AC3E}">
        <p14:creationId xmlns:p14="http://schemas.microsoft.com/office/powerpoint/2010/main" val="101834666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40541C10-F808-4553-B29B-A4E213B4B2A4}" type="slidenum">
              <a:rPr lang="en-GB" smtClean="0"/>
              <a:t>8</a:t>
            </a:fld>
            <a:endParaRPr lang="en-GB"/>
          </a:p>
        </p:txBody>
      </p:sp>
    </p:spTree>
    <p:extLst>
      <p:ext uri="{BB962C8B-B14F-4D97-AF65-F5344CB8AC3E}">
        <p14:creationId xmlns:p14="http://schemas.microsoft.com/office/powerpoint/2010/main" val="3890255383"/>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1. How do you put a giraffe into your refrigerator? </a:t>
            </a:r>
            <a:endParaRPr lang="en-GB" dirty="0"/>
          </a:p>
          <a:p>
            <a:r>
              <a:rPr lang="en-GB" dirty="0"/>
              <a:t>The correct answer to question number 1 is: Open the refrigerator, put in the giraffe, and close the door. This question tests whether you tend to do simple things in an overly complicated way. </a:t>
            </a:r>
          </a:p>
          <a:p>
            <a:r>
              <a:rPr lang="en-GB" b="1" dirty="0"/>
              <a:t>2. How do you put an elephant into your refrigerator? </a:t>
            </a:r>
            <a:endParaRPr lang="en-GB" dirty="0"/>
          </a:p>
          <a:p>
            <a:r>
              <a:rPr lang="en-GB" dirty="0"/>
              <a:t>Did you say, Open the refrigerator, put in the elephant, and close the refrigerator? Wrong answer. Correct answer: Open the refrigerator, take out the giraffe, put in the elephant and close the door. This tests your ability to think through the repercussions of your previous actions. </a:t>
            </a:r>
          </a:p>
          <a:p>
            <a:r>
              <a:rPr lang="en-GB" b="1" dirty="0"/>
              <a:t>3. The Lion King is hosting an animal conference. All the animals attend - except one. Which animal does not attend? </a:t>
            </a:r>
            <a:endParaRPr lang="en-GB" dirty="0"/>
          </a:p>
          <a:p>
            <a:r>
              <a:rPr lang="en-GB" dirty="0"/>
              <a:t>Correct Answer: The elephant. The elephant is in the refrigerator. You just put him in there. This tests your memory. Okay, even if you did not answer the first three questions correctly, you still have one more chance to show your true abilities. </a:t>
            </a:r>
          </a:p>
          <a:p>
            <a:r>
              <a:rPr lang="en-GB" b="1" dirty="0"/>
              <a:t>4. There is a river you must cross but it is used by crocodiles, and you do not have a boat. How do you manage it? </a:t>
            </a:r>
            <a:endParaRPr lang="en-GB" dirty="0"/>
          </a:p>
          <a:p>
            <a:r>
              <a:rPr lang="en-GB" dirty="0"/>
              <a:t>Correct Answer: You jump into the river and swim across. Have you not been listening? All the crocodiles are attending the animal conference. This tests whether you learn quickly from your mistakes. </a:t>
            </a:r>
          </a:p>
          <a:p>
            <a:r>
              <a:rPr lang="en-GB" dirty="0"/>
              <a:t>According </a:t>
            </a:r>
            <a:r>
              <a:rPr lang="en-GB" dirty="0" smtClean="0"/>
              <a:t>to Anderson 90% professionals got it wrong </a:t>
            </a:r>
            <a:endParaRPr lang="en-GB" dirty="0"/>
          </a:p>
        </p:txBody>
      </p:sp>
      <p:sp>
        <p:nvSpPr>
          <p:cNvPr id="4" name="Slide Number Placeholder 3"/>
          <p:cNvSpPr>
            <a:spLocks noGrp="1"/>
          </p:cNvSpPr>
          <p:nvPr>
            <p:ph type="sldNum" sz="quarter" idx="10"/>
          </p:nvPr>
        </p:nvSpPr>
        <p:spPr/>
        <p:txBody>
          <a:bodyPr/>
          <a:lstStyle/>
          <a:p>
            <a:fld id="{78C7AB5C-FDE6-47A2-A355-3D4439D42223}" type="slidenum">
              <a:rPr lang="en-GB" smtClean="0"/>
              <a:t>9</a:t>
            </a:fld>
            <a:endParaRPr lang="en-GB"/>
          </a:p>
        </p:txBody>
      </p:sp>
    </p:spTree>
    <p:extLst>
      <p:ext uri="{BB962C8B-B14F-4D97-AF65-F5344CB8AC3E}">
        <p14:creationId xmlns:p14="http://schemas.microsoft.com/office/powerpoint/2010/main" val="2142435284"/>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40541C10-F808-4553-B29B-A4E213B4B2A4}" type="slidenum">
              <a:rPr lang="en-GB" smtClean="0"/>
              <a:t>10</a:t>
            </a:fld>
            <a:endParaRPr lang="en-GB"/>
          </a:p>
        </p:txBody>
      </p:sp>
    </p:spTree>
    <p:extLst>
      <p:ext uri="{BB962C8B-B14F-4D97-AF65-F5344CB8AC3E}">
        <p14:creationId xmlns:p14="http://schemas.microsoft.com/office/powerpoint/2010/main" val="2857783125"/>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40541C10-F808-4553-B29B-A4E213B4B2A4}" type="slidenum">
              <a:rPr lang="en-GB" smtClean="0"/>
              <a:t>11</a:t>
            </a:fld>
            <a:endParaRPr lang="en-GB"/>
          </a:p>
        </p:txBody>
      </p:sp>
    </p:spTree>
    <p:extLst>
      <p:ext uri="{BB962C8B-B14F-4D97-AF65-F5344CB8AC3E}">
        <p14:creationId xmlns:p14="http://schemas.microsoft.com/office/powerpoint/2010/main" val="121715693"/>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40541C10-F808-4553-B29B-A4E213B4B2A4}" type="slidenum">
              <a:rPr lang="en-GB" smtClean="0"/>
              <a:t>12</a:t>
            </a:fld>
            <a:endParaRPr lang="en-GB"/>
          </a:p>
        </p:txBody>
      </p:sp>
    </p:spTree>
    <p:extLst>
      <p:ext uri="{BB962C8B-B14F-4D97-AF65-F5344CB8AC3E}">
        <p14:creationId xmlns:p14="http://schemas.microsoft.com/office/powerpoint/2010/main" val="2466374534"/>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40541C10-F808-4553-B29B-A4E213B4B2A4}" type="slidenum">
              <a:rPr lang="en-GB" smtClean="0"/>
              <a:t>13</a:t>
            </a:fld>
            <a:endParaRPr lang="en-GB"/>
          </a:p>
        </p:txBody>
      </p:sp>
    </p:spTree>
    <p:extLst>
      <p:ext uri="{BB962C8B-B14F-4D97-AF65-F5344CB8AC3E}">
        <p14:creationId xmlns:p14="http://schemas.microsoft.com/office/powerpoint/2010/main" val="3181479105"/>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40541C10-F808-4553-B29B-A4E213B4B2A4}" type="slidenum">
              <a:rPr lang="en-GB" smtClean="0"/>
              <a:t>14</a:t>
            </a:fld>
            <a:endParaRPr lang="en-GB"/>
          </a:p>
        </p:txBody>
      </p:sp>
    </p:spTree>
    <p:extLst>
      <p:ext uri="{BB962C8B-B14F-4D97-AF65-F5344CB8AC3E}">
        <p14:creationId xmlns:p14="http://schemas.microsoft.com/office/powerpoint/2010/main" val="4218528895"/>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ltLang="en-US" dirty="0" smtClean="0">
                <a:solidFill>
                  <a:srgbClr val="FF0000"/>
                </a:solidFill>
                <a:sym typeface="Arrows2" pitchFamily="34" charset="2"/>
              </a:rPr>
              <a:t></a:t>
            </a:r>
            <a:r>
              <a:rPr lang="en-US" altLang="en-US" dirty="0" smtClean="0">
                <a:sym typeface="Arrows2" pitchFamily="34" charset="2"/>
              </a:rPr>
              <a:t> </a:t>
            </a:r>
            <a:r>
              <a:rPr lang="en-US" altLang="en-US" dirty="0" smtClean="0"/>
              <a:t>Over 200,000 people have been trained to lead use of the Six Hat method. </a:t>
            </a:r>
            <a:r>
              <a:rPr lang="en-US" altLang="en-US" dirty="0" smtClean="0">
                <a:solidFill>
                  <a:srgbClr val="FF0000"/>
                </a:solidFill>
                <a:sym typeface="Arrows2" pitchFamily="34" charset="2"/>
              </a:rPr>
              <a:t></a:t>
            </a:r>
            <a:r>
              <a:rPr lang="en-US" altLang="en-US" dirty="0" smtClean="0">
                <a:sym typeface="Arrows2" pitchFamily="34" charset="2"/>
              </a:rPr>
              <a:t> </a:t>
            </a:r>
            <a:r>
              <a:rPr lang="en-US" altLang="en-US" dirty="0" smtClean="0"/>
              <a:t>This framework for </a:t>
            </a:r>
            <a:r>
              <a:rPr lang="en-US" altLang="en-US" u="sng" dirty="0" smtClean="0"/>
              <a:t>parallel team thinking</a:t>
            </a:r>
            <a:r>
              <a:rPr lang="en-US" altLang="en-US" dirty="0" smtClean="0"/>
              <a:t> is now in use in hundreds of large and small organizations around the world.  </a:t>
            </a:r>
          </a:p>
          <a:p>
            <a:endParaRPr lang="en-US" altLang="en-US" dirty="0" smtClean="0"/>
          </a:p>
          <a:p>
            <a:r>
              <a:rPr lang="en-US" altLang="en-US" dirty="0" smtClean="0">
                <a:solidFill>
                  <a:srgbClr val="FF0000"/>
                </a:solidFill>
                <a:sym typeface="Arrows2" pitchFamily="34" charset="2"/>
              </a:rPr>
              <a:t></a:t>
            </a:r>
            <a:r>
              <a:rPr lang="en-US" altLang="en-US" dirty="0" smtClean="0">
                <a:sym typeface="Arrows2" pitchFamily="34" charset="2"/>
              </a:rPr>
              <a:t> </a:t>
            </a:r>
            <a:r>
              <a:rPr lang="en-US" altLang="en-US" dirty="0" smtClean="0"/>
              <a:t>The Six Hat method works well even when diverse cultures are involved.  It also provides a common language across organizational levels and between different disciplines.</a:t>
            </a:r>
          </a:p>
          <a:p>
            <a:endParaRPr lang="en-US" altLang="en-US" dirty="0" smtClean="0"/>
          </a:p>
          <a:p>
            <a:r>
              <a:rPr lang="en-US" altLang="en-US" dirty="0" smtClean="0"/>
              <a:t>With that background in mind let’s move on to the framework itself. </a:t>
            </a:r>
            <a:r>
              <a:rPr lang="en-US" altLang="en-US" dirty="0" smtClean="0">
                <a:solidFill>
                  <a:srgbClr val="FF0000"/>
                </a:solidFill>
                <a:sym typeface="Arrows2" pitchFamily="34" charset="2"/>
              </a:rPr>
              <a:t></a:t>
            </a:r>
            <a:r>
              <a:rPr lang="en-US" altLang="en-US" dirty="0" smtClean="0">
                <a:sym typeface="Arrows2" pitchFamily="34" charset="2"/>
              </a:rPr>
              <a:t> </a:t>
            </a:r>
          </a:p>
          <a:p>
            <a:endParaRPr lang="en-GB" dirty="0"/>
          </a:p>
        </p:txBody>
      </p:sp>
      <p:sp>
        <p:nvSpPr>
          <p:cNvPr id="4" name="Slide Number Placeholder 3"/>
          <p:cNvSpPr>
            <a:spLocks noGrp="1"/>
          </p:cNvSpPr>
          <p:nvPr>
            <p:ph type="sldNum" sz="quarter" idx="10"/>
          </p:nvPr>
        </p:nvSpPr>
        <p:spPr/>
        <p:txBody>
          <a:bodyPr/>
          <a:lstStyle/>
          <a:p>
            <a:fld id="{CB8A2F73-03D0-4DC7-B099-AA7A046EA046}" type="slidenum">
              <a:rPr lang="en-GB" smtClean="0"/>
              <a:t>15</a:t>
            </a:fld>
            <a:endParaRPr lang="en-GB"/>
          </a:p>
        </p:txBody>
      </p:sp>
    </p:spTree>
    <p:extLst>
      <p:ext uri="{BB962C8B-B14F-4D97-AF65-F5344CB8AC3E}">
        <p14:creationId xmlns:p14="http://schemas.microsoft.com/office/powerpoint/2010/main" val="2878385962"/>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40541C10-F808-4553-B29B-A4E213B4B2A4}" type="slidenum">
              <a:rPr lang="en-GB" smtClean="0"/>
              <a:t>16</a:t>
            </a:fld>
            <a:endParaRPr lang="en-GB"/>
          </a:p>
        </p:txBody>
      </p:sp>
    </p:spTree>
    <p:extLst>
      <p:ext uri="{BB962C8B-B14F-4D97-AF65-F5344CB8AC3E}">
        <p14:creationId xmlns:p14="http://schemas.microsoft.com/office/powerpoint/2010/main" val="2179010195"/>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40541C10-F808-4553-B29B-A4E213B4B2A4}" type="slidenum">
              <a:rPr lang="en-GB" smtClean="0"/>
              <a:t>17</a:t>
            </a:fld>
            <a:endParaRPr lang="en-GB"/>
          </a:p>
        </p:txBody>
      </p:sp>
    </p:spTree>
    <p:extLst>
      <p:ext uri="{BB962C8B-B14F-4D97-AF65-F5344CB8AC3E}">
        <p14:creationId xmlns:p14="http://schemas.microsoft.com/office/powerpoint/2010/main" val="3236549418"/>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40541C10-F808-4553-B29B-A4E213B4B2A4}" type="slidenum">
              <a:rPr lang="en-GB" smtClean="0"/>
              <a:t>18</a:t>
            </a:fld>
            <a:endParaRPr lang="en-GB"/>
          </a:p>
        </p:txBody>
      </p:sp>
    </p:spTree>
    <p:extLst>
      <p:ext uri="{BB962C8B-B14F-4D97-AF65-F5344CB8AC3E}">
        <p14:creationId xmlns:p14="http://schemas.microsoft.com/office/powerpoint/2010/main" val="357032629"/>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40541C10-F808-4553-B29B-A4E213B4B2A4}" type="slidenum">
              <a:rPr lang="en-GB" smtClean="0"/>
              <a:t>19</a:t>
            </a:fld>
            <a:endParaRPr lang="en-GB"/>
          </a:p>
        </p:txBody>
      </p:sp>
    </p:spTree>
    <p:extLst>
      <p:ext uri="{BB962C8B-B14F-4D97-AF65-F5344CB8AC3E}">
        <p14:creationId xmlns:p14="http://schemas.microsoft.com/office/powerpoint/2010/main" val="641579329"/>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40541C10-F808-4553-B29B-A4E213B4B2A4}" type="slidenum">
              <a:rPr lang="en-GB" smtClean="0"/>
              <a:t>20</a:t>
            </a:fld>
            <a:endParaRPr lang="en-GB"/>
          </a:p>
        </p:txBody>
      </p:sp>
    </p:spTree>
    <p:extLst>
      <p:ext uri="{BB962C8B-B14F-4D97-AF65-F5344CB8AC3E}">
        <p14:creationId xmlns:p14="http://schemas.microsoft.com/office/powerpoint/2010/main" val="3251935393"/>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40541C10-F808-4553-B29B-A4E213B4B2A4}" type="slidenum">
              <a:rPr lang="en-GB" smtClean="0"/>
              <a:t>21</a:t>
            </a:fld>
            <a:endParaRPr lang="en-GB"/>
          </a:p>
        </p:txBody>
      </p:sp>
    </p:spTree>
    <p:extLst>
      <p:ext uri="{BB962C8B-B14F-4D97-AF65-F5344CB8AC3E}">
        <p14:creationId xmlns:p14="http://schemas.microsoft.com/office/powerpoint/2010/main" val="2036116289"/>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40541C10-F808-4553-B29B-A4E213B4B2A4}" type="slidenum">
              <a:rPr lang="en-GB" smtClean="0"/>
              <a:t>22</a:t>
            </a:fld>
            <a:endParaRPr lang="en-GB"/>
          </a:p>
        </p:txBody>
      </p:sp>
    </p:spTree>
    <p:extLst>
      <p:ext uri="{BB962C8B-B14F-4D97-AF65-F5344CB8AC3E}">
        <p14:creationId xmlns:p14="http://schemas.microsoft.com/office/powerpoint/2010/main" val="3486766775"/>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Lateral Thinking is a set of processes that provides a deliberate, systematic way of thinking creatively that results in innovative thinking in a repeatable manner. While critical thinking is primarily concerned with judging the true value of statements and seeking errors. Lateral thinking is more concerned with the "movement value" of statements and ideas. A person uses lateral thinking to move from one known idea to creating new ideas</a:t>
            </a:r>
          </a:p>
        </p:txBody>
      </p:sp>
      <p:sp>
        <p:nvSpPr>
          <p:cNvPr id="4" name="Slide Number Placeholder 3"/>
          <p:cNvSpPr>
            <a:spLocks noGrp="1"/>
          </p:cNvSpPr>
          <p:nvPr>
            <p:ph type="sldNum" sz="quarter" idx="10"/>
          </p:nvPr>
        </p:nvSpPr>
        <p:spPr/>
        <p:txBody>
          <a:bodyPr/>
          <a:lstStyle/>
          <a:p>
            <a:fld id="{40541C10-F808-4553-B29B-A4E213B4B2A4}" type="slidenum">
              <a:rPr lang="en-GB" smtClean="0"/>
              <a:t>23</a:t>
            </a:fld>
            <a:endParaRPr lang="en-GB"/>
          </a:p>
        </p:txBody>
      </p:sp>
    </p:spTree>
    <p:extLst>
      <p:ext uri="{BB962C8B-B14F-4D97-AF65-F5344CB8AC3E}">
        <p14:creationId xmlns:p14="http://schemas.microsoft.com/office/powerpoint/2010/main" val="3730666746"/>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Idea-generating tools</a:t>
            </a:r>
            <a:r>
              <a:rPr lang="en-GB" dirty="0"/>
              <a:t> which break free your current thinking patterns from their usual pathways.</a:t>
            </a:r>
          </a:p>
          <a:p>
            <a:r>
              <a:rPr lang="en-GB" b="1" dirty="0"/>
              <a:t>Focus tools</a:t>
            </a:r>
            <a:r>
              <a:rPr lang="en-GB" dirty="0"/>
              <a:t> that open your mind to new possibilities in the search for new ideas.</a:t>
            </a:r>
          </a:p>
          <a:p>
            <a:r>
              <a:rPr lang="en-GB" b="1" dirty="0"/>
              <a:t>Harvest tools</a:t>
            </a:r>
            <a:r>
              <a:rPr lang="en-GB" dirty="0"/>
              <a:t> that help maximize value is received from the idea generating output</a:t>
            </a:r>
          </a:p>
          <a:p>
            <a:r>
              <a:rPr lang="en-GB" b="1" dirty="0"/>
              <a:t>Treatment tools</a:t>
            </a:r>
            <a:r>
              <a:rPr lang="en-GB" dirty="0"/>
              <a:t> that ground the creativity process by making the wild ideas and make them fit the real world constraints, resources, and support.</a:t>
            </a:r>
          </a:p>
          <a:p>
            <a:endParaRPr lang="en-GB" dirty="0"/>
          </a:p>
        </p:txBody>
      </p:sp>
      <p:sp>
        <p:nvSpPr>
          <p:cNvPr id="4" name="Slide Number Placeholder 3"/>
          <p:cNvSpPr>
            <a:spLocks noGrp="1"/>
          </p:cNvSpPr>
          <p:nvPr>
            <p:ph type="sldNum" sz="quarter" idx="10"/>
          </p:nvPr>
        </p:nvSpPr>
        <p:spPr/>
        <p:txBody>
          <a:bodyPr/>
          <a:lstStyle/>
          <a:p>
            <a:fld id="{40541C10-F808-4553-B29B-A4E213B4B2A4}" type="slidenum">
              <a:rPr lang="en-GB" smtClean="0"/>
              <a:t>24</a:t>
            </a:fld>
            <a:endParaRPr lang="en-GB"/>
          </a:p>
        </p:txBody>
      </p:sp>
    </p:spTree>
    <p:extLst>
      <p:ext uri="{BB962C8B-B14F-4D97-AF65-F5344CB8AC3E}">
        <p14:creationId xmlns:p14="http://schemas.microsoft.com/office/powerpoint/2010/main" val="1487463008"/>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40541C10-F808-4553-B29B-A4E213B4B2A4}" type="slidenum">
              <a:rPr lang="en-GB" smtClean="0"/>
              <a:t>25</a:t>
            </a:fld>
            <a:endParaRPr lang="en-GB"/>
          </a:p>
        </p:txBody>
      </p:sp>
    </p:spTree>
    <p:extLst>
      <p:ext uri="{BB962C8B-B14F-4D97-AF65-F5344CB8AC3E}">
        <p14:creationId xmlns:p14="http://schemas.microsoft.com/office/powerpoint/2010/main" val="193115480"/>
      </p:ext>
    </p:extLst>
  </p:cSld>
  <p:clrMapOvr>
    <a:masterClrMapping/>
  </p:clrMapOvr>
</p:notes>
</file>

<file path=ppt/slideLayouts/_rels/slideLayout1.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16934" y="0"/>
            <a:ext cx="12231160" cy="6856214"/>
            <a:chOff x="-16934" y="0"/>
            <a:chExt cx="12231160" cy="6856214"/>
          </a:xfrm>
        </p:grpSpPr>
        <p:pic>
          <p:nvPicPr>
            <p:cNvPr id="16" name="Picture 15" descr="HD-PanelTitleR1.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6" name="Rectangle 25"/>
            <p:cNvSpPr/>
            <p:nvPr/>
          </p:nvSpPr>
          <p:spPr>
            <a:xfrm>
              <a:off x="2328332" y="1540931"/>
              <a:ext cx="7543802" cy="3835401"/>
            </a:xfrm>
            <a:prstGeom prst="rect">
              <a:avLst/>
            </a:prstGeom>
            <a:noFill/>
            <a:ln w="15875">
              <a:miter lim="800000"/>
            </a:ln>
          </p:spPr>
          <p:style>
            <a:lnRef idx="1">
              <a:schemeClr val="accent1"/>
            </a:lnRef>
            <a:fillRef idx="3">
              <a:schemeClr val="accent1"/>
            </a:fillRef>
            <a:effectRef idx="2">
              <a:schemeClr val="accent1"/>
            </a:effectRef>
            <a:fontRef idx="minor">
              <a:schemeClr val="lt1"/>
            </a:fontRef>
          </p:style>
        </p:sp>
        <p:pic>
          <p:nvPicPr>
            <p:cNvPr id="17" name="Picture 16" descr="HDRibbonTitle-UniformTrim.png"/>
            <p:cNvPicPr>
              <a:picLocks noChangeAspect="1"/>
            </p:cNvPicPr>
            <p:nvPr/>
          </p:nvPicPr>
          <p:blipFill rotWithShape="1">
            <a:blip r:embed="rId3">
              <a:extLst>
                <a:ext uri="{28A0092B-C50C-407E-A947-70E740481C1C}">
                  <a14:useLocalDpi xmlns:a14="http://schemas.microsoft.com/office/drawing/2010/main" val="0"/>
                </a:ext>
              </a:extLst>
            </a:blip>
            <a:srcRect/>
            <a:stretch/>
          </p:blipFill>
          <p:spPr>
            <a:xfrm>
              <a:off x="-16934" y="3147609"/>
              <a:ext cx="2478024" cy="612648"/>
            </a:xfrm>
            <a:prstGeom prst="rect">
              <a:avLst/>
            </a:prstGeom>
          </p:spPr>
        </p:pic>
        <p:pic>
          <p:nvPicPr>
            <p:cNvPr id="20" name="Picture 19" descr="HDRibbonTitle-UniformTrim.png"/>
            <p:cNvPicPr>
              <a:picLocks noChangeAspect="1"/>
            </p:cNvPicPr>
            <p:nvPr/>
          </p:nvPicPr>
          <p:blipFill rotWithShape="1">
            <a:blip r:embed="rId3">
              <a:extLst>
                <a:ext uri="{28A0092B-C50C-407E-A947-70E740481C1C}">
                  <a14:useLocalDpi xmlns:a14="http://schemas.microsoft.com/office/drawing/2010/main" val="0"/>
                </a:ext>
              </a:extLst>
            </a:blip>
            <a:srcRect/>
            <a:stretch/>
          </p:blipFill>
          <p:spPr>
            <a:xfrm>
              <a:off x="9736202" y="3147609"/>
              <a:ext cx="2478024" cy="612648"/>
            </a:xfrm>
            <a:prstGeom prst="rect">
              <a:avLst/>
            </a:prstGeom>
          </p:spPr>
        </p:pic>
      </p:grpSp>
      <p:sp>
        <p:nvSpPr>
          <p:cNvPr id="2" name="Title 1"/>
          <p:cNvSpPr>
            <a:spLocks noGrp="1"/>
          </p:cNvSpPr>
          <p:nvPr>
            <p:ph type="ctrTitle"/>
          </p:nvPr>
        </p:nvSpPr>
        <p:spPr>
          <a:xfrm>
            <a:off x="2692398" y="1871131"/>
            <a:ext cx="6815669" cy="1515533"/>
          </a:xfrm>
        </p:spPr>
        <p:txBody>
          <a:bodyPr anchor="b">
            <a:noAutofit/>
          </a:bodyPr>
          <a:lstStyle>
            <a:lvl1pPr algn="ctr">
              <a:defRPr sz="5400">
                <a:effectLst/>
              </a:defRPr>
            </a:lvl1pPr>
          </a:lstStyle>
          <a:p>
            <a:r>
              <a:rPr lang="en-US" smtClean="0"/>
              <a:t>Click to edit Master title style</a:t>
            </a:r>
            <a:endParaRPr lang="en-US" dirty="0"/>
          </a:p>
        </p:txBody>
      </p:sp>
      <p:sp>
        <p:nvSpPr>
          <p:cNvPr id="3" name="Subtitle 2"/>
          <p:cNvSpPr>
            <a:spLocks noGrp="1"/>
          </p:cNvSpPr>
          <p:nvPr>
            <p:ph type="subTitle" idx="1"/>
          </p:nvPr>
        </p:nvSpPr>
        <p:spPr>
          <a:xfrm>
            <a:off x="2692398" y="3657597"/>
            <a:ext cx="6815669" cy="1320802"/>
          </a:xfrm>
        </p:spPr>
        <p:txBody>
          <a:bodyPr anchor="t">
            <a:normAutofit/>
          </a:bodyPr>
          <a:lstStyle>
            <a:lvl1pPr marL="0" indent="0" algn="ctr">
              <a:buNone/>
              <a:defRPr sz="2100">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dirty="0"/>
          </a:p>
        </p:txBody>
      </p:sp>
      <p:sp>
        <p:nvSpPr>
          <p:cNvPr id="4" name="Date Placeholder 3"/>
          <p:cNvSpPr>
            <a:spLocks noGrp="1"/>
          </p:cNvSpPr>
          <p:nvPr>
            <p:ph type="dt" sz="half" idx="10"/>
          </p:nvPr>
        </p:nvSpPr>
        <p:spPr>
          <a:xfrm>
            <a:off x="7983232" y="5037663"/>
            <a:ext cx="897467" cy="279400"/>
          </a:xfrm>
        </p:spPr>
        <p:txBody>
          <a:bodyPr/>
          <a:lstStyle/>
          <a:p>
            <a:fld id="{B61BEF0D-F0BB-DE4B-95CE-6DB70DBA9567}" type="datetimeFigureOut">
              <a:rPr lang="en-US" dirty="0"/>
              <a:pPr/>
              <a:t>3/13/2018</a:t>
            </a:fld>
            <a:endParaRPr lang="en-US" dirty="0"/>
          </a:p>
        </p:txBody>
      </p:sp>
      <p:sp>
        <p:nvSpPr>
          <p:cNvPr id="5" name="Footer Placeholder 4"/>
          <p:cNvSpPr>
            <a:spLocks noGrp="1"/>
          </p:cNvSpPr>
          <p:nvPr>
            <p:ph type="ftr" sz="quarter" idx="11"/>
          </p:nvPr>
        </p:nvSpPr>
        <p:spPr>
          <a:xfrm>
            <a:off x="2692397" y="5037663"/>
            <a:ext cx="5214635" cy="279400"/>
          </a:xfrm>
        </p:spPr>
        <p:txBody>
          <a:bodyPr/>
          <a:lstStyle/>
          <a:p>
            <a:endParaRPr lang="en-US" dirty="0"/>
          </a:p>
        </p:txBody>
      </p:sp>
      <p:sp>
        <p:nvSpPr>
          <p:cNvPr id="6" name="Slide Number Placeholder 5"/>
          <p:cNvSpPr>
            <a:spLocks noGrp="1"/>
          </p:cNvSpPr>
          <p:nvPr>
            <p:ph type="sldNum" sz="quarter" idx="12"/>
          </p:nvPr>
        </p:nvSpPr>
        <p:spPr>
          <a:xfrm>
            <a:off x="8956900" y="5037663"/>
            <a:ext cx="551167" cy="279400"/>
          </a:xfrm>
        </p:spPr>
        <p:txBody>
          <a:bodyPr/>
          <a:lstStyle/>
          <a:p>
            <a:fld id="{D57F1E4F-1CFF-5643-939E-217C01CDF565}" type="slidenum">
              <a:rPr lang="en-US" dirty="0"/>
              <a:pPr/>
              <a:t>‹#›</a:t>
            </a:fld>
            <a:endParaRPr lang="en-US" dirty="0"/>
          </a:p>
        </p:txBody>
      </p:sp>
      <p:cxnSp>
        <p:nvCxnSpPr>
          <p:cNvPr id="15" name="Straight Connector 14"/>
          <p:cNvCxnSpPr/>
          <p:nvPr/>
        </p:nvCxnSpPr>
        <p:spPr>
          <a:xfrm>
            <a:off x="2692399" y="3522131"/>
            <a:ext cx="6815668" cy="0"/>
          </a:xfrm>
          <a:prstGeom prst="line">
            <a:avLst/>
          </a:prstGeom>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cxnSp>
        <p:nvCxnSpPr>
          <p:cNvPr id="7" name="Straight Connector 6"/>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52647F38-B617-4D2F-AE0A-013F0C4D2C57}" type="datetimeFigureOut">
              <a:rPr lang="en-US" dirty="0"/>
              <a:t>3/13/2018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E97799C9-84D9-46D2-A11E-BCF8A720529D}" type="slidenum">
              <a:rPr lang="en-US" dirty="0"/>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015069" y="1752606"/>
            <a:ext cx="8158688" cy="1822514"/>
          </a:xfrm>
        </p:spPr>
        <p:txBody>
          <a:bodyPr anchor="b">
            <a:normAutofit/>
          </a:bodyPr>
          <a:lstStyle>
            <a:lvl1pPr algn="ctr">
              <a:defRPr sz="44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2015067" y="3846051"/>
            <a:ext cx="8158690" cy="954547"/>
          </a:xfrm>
        </p:spPr>
        <p:txBody>
          <a:bodyPr anchor="t">
            <a:normAutofit/>
          </a:bodyPr>
          <a:lstStyle>
            <a:lvl1pPr marL="0" indent="0" algn="ctr">
              <a:buNone/>
              <a:defRPr sz="24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3/13/2018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6" name="Straight Connector 15"/>
          <p:cNvCxnSpPr/>
          <p:nvPr/>
        </p:nvCxnSpPr>
        <p:spPr>
          <a:xfrm>
            <a:off x="2012723" y="3710585"/>
            <a:ext cx="8163380" cy="0"/>
          </a:xfrm>
          <a:prstGeom prst="line">
            <a:avLst/>
          </a:prstGeom>
          <a:ln w="15875"/>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cxnSp>
        <p:nvCxnSpPr>
          <p:cNvPr id="8" name="Straight Connector 7"/>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1298448" y="2560320"/>
            <a:ext cx="4718304" cy="3310128"/>
          </a:xfrm>
        </p:spPr>
        <p:txBody>
          <a:bodyPr>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6181344" y="2560320"/>
            <a:ext cx="4718304" cy="3310128"/>
          </a:xfrm>
        </p:spPr>
        <p:txBody>
          <a:bodyPr>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05BFA754-D5C3-4E66-96A6-867B257F58DC}" type="datetimeFigureOut">
              <a:rPr lang="en-US" dirty="0"/>
              <a:t>3/13/2018</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5D84065D-F351-4B03-BD91-D8A6B8D4B362}" type="slidenum">
              <a:rPr lang="en-US" dirty="0"/>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dirty="0"/>
          </a:p>
        </p:txBody>
      </p:sp>
      <p:sp>
        <p:nvSpPr>
          <p:cNvPr id="3" name="Text Placeholder 2"/>
          <p:cNvSpPr>
            <a:spLocks noGrp="1"/>
          </p:cNvSpPr>
          <p:nvPr>
            <p:ph type="body" idx="1"/>
          </p:nvPr>
        </p:nvSpPr>
        <p:spPr>
          <a:xfrm>
            <a:off x="1295400" y="2658533"/>
            <a:ext cx="4718304" cy="576262"/>
          </a:xfrm>
        </p:spPr>
        <p:txBody>
          <a:bodyPr anchor="b">
            <a:noAutofit/>
          </a:bodyPr>
          <a:lstStyle>
            <a:lvl1pPr marL="0" indent="0">
              <a:spcBef>
                <a:spcPts val="672"/>
              </a:spcBef>
              <a:spcAft>
                <a:spcPts val="600"/>
              </a:spcAft>
              <a:buNone/>
              <a:defRPr sz="28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1295400" y="3243262"/>
            <a:ext cx="4718304" cy="2632605"/>
          </a:xfrm>
        </p:spPr>
        <p:txBody>
          <a:bodyPr anchor="t">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6180670" y="2658533"/>
            <a:ext cx="4718304" cy="576262"/>
          </a:xfrm>
        </p:spPr>
        <p:txBody>
          <a:bodyPr anchor="b">
            <a:noAutofit/>
          </a:bodyPr>
          <a:lstStyle>
            <a:lvl1pPr marL="0" indent="0">
              <a:spcBef>
                <a:spcPts val="672"/>
              </a:spcBef>
              <a:spcAft>
                <a:spcPts val="600"/>
              </a:spcAft>
              <a:buNone/>
              <a:defRPr sz="28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6180670" y="3243262"/>
            <a:ext cx="4718304" cy="2632605"/>
          </a:xfrm>
        </p:spPr>
        <p:txBody>
          <a:bodyPr anchor="t">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B61BEF0D-F0BB-DE4B-95CE-6DB70DBA9567}" type="datetimeFigureOut">
              <a:rPr lang="en-US" dirty="0"/>
              <a:pPr/>
              <a:t>3/13/2018</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8" name="Straight Connector 17"/>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fld id="{B61BEF0D-F0BB-DE4B-95CE-6DB70DBA9567}" type="datetimeFigureOut">
              <a:rPr lang="en-US" dirty="0"/>
              <a:pPr/>
              <a:t>3/13/2018</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4" name="Straight Connector 13"/>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dirty="0"/>
              <a:pPr/>
              <a:t>3/13/2018</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3811" y="1388534"/>
            <a:ext cx="3718455" cy="1371600"/>
          </a:xfrm>
        </p:spPr>
        <p:txBody>
          <a:bodyPr anchor="b">
            <a:normAutofit/>
          </a:bodyPr>
          <a:lstStyle>
            <a:lvl1pPr algn="ctr">
              <a:defRPr sz="2400" b="0"/>
            </a:lvl1pPr>
          </a:lstStyle>
          <a:p>
            <a:r>
              <a:rPr lang="en-US" smtClean="0"/>
              <a:t>Click to edit Master title style</a:t>
            </a:r>
            <a:endParaRPr lang="en-US" dirty="0"/>
          </a:p>
        </p:txBody>
      </p:sp>
      <p:sp>
        <p:nvSpPr>
          <p:cNvPr id="3" name="Content Placeholder 2"/>
          <p:cNvSpPr>
            <a:spLocks noGrp="1"/>
          </p:cNvSpPr>
          <p:nvPr>
            <p:ph idx="1"/>
          </p:nvPr>
        </p:nvSpPr>
        <p:spPr>
          <a:xfrm>
            <a:off x="5418668" y="982131"/>
            <a:ext cx="5469466" cy="4893735"/>
          </a:xfrm>
        </p:spPr>
        <p:txBody>
          <a:bodyPr anchor="ctr">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1293811" y="3031065"/>
            <a:ext cx="3718455" cy="2438404"/>
          </a:xfrm>
        </p:spPr>
        <p:txBody>
          <a:bodyPr anchor="t">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3/13/2018</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6" name="Straight Connector 15"/>
          <p:cNvCxnSpPr/>
          <p:nvPr/>
        </p:nvCxnSpPr>
        <p:spPr>
          <a:xfrm>
            <a:off x="1396169" y="2912533"/>
            <a:ext cx="3514498" cy="0"/>
          </a:xfrm>
          <a:prstGeom prst="line">
            <a:avLst/>
          </a:prstGeom>
          <a:ln w="15875"/>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5399" y="1883832"/>
            <a:ext cx="6241816" cy="1371600"/>
          </a:xfrm>
        </p:spPr>
        <p:txBody>
          <a:bodyPr anchor="b">
            <a:normAutofit/>
          </a:bodyPr>
          <a:lstStyle>
            <a:lvl1pPr algn="ctr">
              <a:defRPr sz="2800" b="0"/>
            </a:lvl1pPr>
          </a:lstStyle>
          <a:p>
            <a:r>
              <a:rPr lang="en-US" smtClean="0"/>
              <a:t>Click to edit Master title style</a:t>
            </a:r>
            <a:endParaRPr lang="en-US" dirty="0"/>
          </a:p>
        </p:txBody>
      </p:sp>
      <p:sp>
        <p:nvSpPr>
          <p:cNvPr id="17" name="Picture Placeholder 2"/>
          <p:cNvSpPr>
            <a:spLocks noGrp="1" noChangeAspect="1"/>
          </p:cNvSpPr>
          <p:nvPr>
            <p:ph type="pic" idx="1"/>
          </p:nvPr>
        </p:nvSpPr>
        <p:spPr>
          <a:xfrm>
            <a:off x="8094831" y="1041400"/>
            <a:ext cx="3063347" cy="4775200"/>
          </a:xfrm>
          <a:prstGeom prst="roundRect">
            <a:avLst>
              <a:gd name="adj" fmla="val 0"/>
            </a:avLst>
          </a:prstGeom>
          <a:ln w="57150" cmpd="thickThin">
            <a:solidFill>
              <a:schemeClr val="tx1">
                <a:lumMod val="50000"/>
                <a:lumOff val="50000"/>
              </a:schemeClr>
            </a:solidFill>
            <a:miter lim="800000"/>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4" name="Text Placeholder 3"/>
          <p:cNvSpPr>
            <a:spLocks noGrp="1"/>
          </p:cNvSpPr>
          <p:nvPr>
            <p:ph type="body" sz="half" idx="2"/>
          </p:nvPr>
        </p:nvSpPr>
        <p:spPr>
          <a:xfrm>
            <a:off x="1295399" y="3255432"/>
            <a:ext cx="6241816" cy="1828800"/>
          </a:xfrm>
        </p:spPr>
        <p:txBody>
          <a:bodyPr anchor="t">
            <a:normAutofit/>
          </a:bodyPr>
          <a:lstStyle>
            <a:lvl1pPr marL="0" indent="0" algn="ctr">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3/13/2018</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5401" y="4815415"/>
            <a:ext cx="9609666" cy="566738"/>
          </a:xfrm>
        </p:spPr>
        <p:txBody>
          <a:bodyPr anchor="b">
            <a:normAutofit/>
          </a:bodyPr>
          <a:lstStyle>
            <a:lvl1pPr algn="ctr">
              <a:defRPr sz="2400" b="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1041427" y="1041399"/>
            <a:ext cx="10105972" cy="3335869"/>
          </a:xfrm>
          <a:prstGeom prst="roundRect">
            <a:avLst>
              <a:gd name="adj" fmla="val 0"/>
            </a:avLst>
          </a:prstGeom>
          <a:ln w="57150" cmpd="thickThin">
            <a:solidFill>
              <a:schemeClr val="tx1">
                <a:lumMod val="50000"/>
                <a:lumOff val="50000"/>
              </a:schemeClr>
            </a:solidFill>
            <a:miter lim="800000"/>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4" name="Text Placeholder 3"/>
          <p:cNvSpPr>
            <a:spLocks noGrp="1"/>
          </p:cNvSpPr>
          <p:nvPr>
            <p:ph type="body" sz="half" idx="2"/>
          </p:nvPr>
        </p:nvSpPr>
        <p:spPr>
          <a:xfrm>
            <a:off x="1295401" y="5382153"/>
            <a:ext cx="9609666" cy="493712"/>
          </a:xfrm>
        </p:spPr>
        <p:txBody>
          <a:bodyPr>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3/13/2018</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303868" y="982132"/>
            <a:ext cx="9592732" cy="2954868"/>
          </a:xfrm>
        </p:spPr>
        <p:txBody>
          <a:bodyPr anchor="ctr">
            <a:normAutofit/>
          </a:bodyPr>
          <a:lstStyle>
            <a:lvl1pPr algn="ctr">
              <a:defRPr sz="32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1303868" y="4343399"/>
            <a:ext cx="9592732" cy="1532467"/>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3/13/2018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5" name="Straight Connector 14"/>
          <p:cNvCxnSpPr/>
          <p:nvPr/>
        </p:nvCxnSpPr>
        <p:spPr>
          <a:xfrm>
            <a:off x="1396169" y="4140199"/>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6213" y="982132"/>
            <a:ext cx="9296398" cy="2370668"/>
          </a:xfrm>
        </p:spPr>
        <p:txBody>
          <a:bodyPr anchor="ctr">
            <a:normAutofit/>
          </a:bodyPr>
          <a:lstStyle>
            <a:lvl1pPr algn="ctr">
              <a:defRPr sz="3200" b="0" cap="none">
                <a:solidFill>
                  <a:schemeClr val="tx1"/>
                </a:solidFill>
              </a:defRPr>
            </a:lvl1pPr>
          </a:lstStyle>
          <a:p>
            <a:r>
              <a:rPr lang="en-US" smtClean="0"/>
              <a:t>Click to edit Master title style</a:t>
            </a:r>
            <a:endParaRPr lang="en-US" dirty="0"/>
          </a:p>
        </p:txBody>
      </p:sp>
      <p:sp>
        <p:nvSpPr>
          <p:cNvPr id="10" name="Text Placeholder 9"/>
          <p:cNvSpPr>
            <a:spLocks noGrp="1"/>
          </p:cNvSpPr>
          <p:nvPr>
            <p:ph type="body" sz="quarter" idx="13"/>
          </p:nvPr>
        </p:nvSpPr>
        <p:spPr>
          <a:xfrm>
            <a:off x="1674812" y="3352800"/>
            <a:ext cx="8839202" cy="584200"/>
          </a:xfrm>
        </p:spPr>
        <p:txBody>
          <a:bodyPr anchor="ctr">
            <a:normAutofit/>
          </a:bodyPr>
          <a:lstStyle>
            <a:lvl1pPr marL="0" indent="0" algn="r">
              <a:buFontTx/>
              <a:buNone/>
              <a:defRPr sz="2000"/>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smtClean="0"/>
              <a:t>Click to edit Master text styles</a:t>
            </a:r>
          </a:p>
        </p:txBody>
      </p:sp>
      <p:sp>
        <p:nvSpPr>
          <p:cNvPr id="3" name="Text Placeholder 2"/>
          <p:cNvSpPr>
            <a:spLocks noGrp="1"/>
          </p:cNvSpPr>
          <p:nvPr>
            <p:ph type="body" idx="1"/>
          </p:nvPr>
        </p:nvSpPr>
        <p:spPr>
          <a:xfrm>
            <a:off x="1295401" y="4343399"/>
            <a:ext cx="9609666" cy="1532467"/>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3/13/2018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
        <p:nvSpPr>
          <p:cNvPr id="14" name="TextBox 13"/>
          <p:cNvSpPr txBox="1"/>
          <p:nvPr/>
        </p:nvSpPr>
        <p:spPr>
          <a:xfrm>
            <a:off x="862013" y="879961"/>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5" name="TextBox 14"/>
          <p:cNvSpPr txBox="1"/>
          <p:nvPr/>
        </p:nvSpPr>
        <p:spPr>
          <a:xfrm>
            <a:off x="10600267" y="2827870"/>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cxnSp>
        <p:nvCxnSpPr>
          <p:cNvPr id="19" name="Straight Connector 18"/>
          <p:cNvCxnSpPr/>
          <p:nvPr/>
        </p:nvCxnSpPr>
        <p:spPr>
          <a:xfrm>
            <a:off x="1396169" y="4140199"/>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295402" y="3308581"/>
            <a:ext cx="9609668" cy="1468800"/>
          </a:xfrm>
        </p:spPr>
        <p:txBody>
          <a:bodyPr anchor="b">
            <a:normAutofit/>
          </a:bodyPr>
          <a:lstStyle>
            <a:lvl1pPr algn="l">
              <a:defRPr sz="32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1295401" y="4777381"/>
            <a:ext cx="9609668" cy="860400"/>
          </a:xfrm>
        </p:spPr>
        <p:txBody>
          <a:bodyPr anchor="t">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3/13/2018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1446213" y="982132"/>
            <a:ext cx="9296398" cy="2243668"/>
          </a:xfrm>
        </p:spPr>
        <p:txBody>
          <a:bodyPr anchor="ctr">
            <a:normAutofit/>
          </a:bodyPr>
          <a:lstStyle>
            <a:lvl1pPr algn="ctr">
              <a:defRPr sz="3200" b="0" cap="none">
                <a:solidFill>
                  <a:schemeClr val="tx1"/>
                </a:solidFill>
              </a:defRPr>
            </a:lvl1pPr>
          </a:lstStyle>
          <a:p>
            <a:r>
              <a:rPr lang="en-US" smtClean="0"/>
              <a:t>Click to edit Master title style</a:t>
            </a:r>
            <a:endParaRPr lang="en-US" dirty="0"/>
          </a:p>
        </p:txBody>
      </p:sp>
      <p:sp>
        <p:nvSpPr>
          <p:cNvPr id="23" name="Text Placeholder 2"/>
          <p:cNvSpPr>
            <a:spLocks noGrp="1"/>
          </p:cNvSpPr>
          <p:nvPr>
            <p:ph type="body" idx="13"/>
          </p:nvPr>
        </p:nvSpPr>
        <p:spPr>
          <a:xfrm>
            <a:off x="1295401" y="3639312"/>
            <a:ext cx="9609668" cy="886968"/>
          </a:xfrm>
        </p:spPr>
        <p:txBody>
          <a:bodyPr anchor="b">
            <a:normAutofit/>
          </a:bodyPr>
          <a:lstStyle>
            <a:lvl1pPr marL="0" indent="0" algn="l">
              <a:spcBef>
                <a:spcPts val="0"/>
              </a:spcBef>
              <a:buNone/>
              <a:defRPr sz="24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3" name="Text Placeholder 2"/>
          <p:cNvSpPr>
            <a:spLocks noGrp="1"/>
          </p:cNvSpPr>
          <p:nvPr>
            <p:ph type="body" idx="1"/>
          </p:nvPr>
        </p:nvSpPr>
        <p:spPr>
          <a:xfrm>
            <a:off x="1295401" y="4529667"/>
            <a:ext cx="9609668" cy="13462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3/13/2018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
        <p:nvSpPr>
          <p:cNvPr id="12" name="TextBox 11"/>
          <p:cNvSpPr txBox="1"/>
          <p:nvPr/>
        </p:nvSpPr>
        <p:spPr>
          <a:xfrm>
            <a:off x="862013" y="879961"/>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3" name="TextBox 12"/>
          <p:cNvSpPr txBox="1"/>
          <p:nvPr/>
        </p:nvSpPr>
        <p:spPr>
          <a:xfrm>
            <a:off x="10600267" y="2599261"/>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cxnSp>
        <p:nvCxnSpPr>
          <p:cNvPr id="26" name="Straight Connector 25"/>
          <p:cNvCxnSpPr/>
          <p:nvPr/>
        </p:nvCxnSpPr>
        <p:spPr>
          <a:xfrm>
            <a:off x="1396169" y="3429000"/>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1295401" y="982132"/>
            <a:ext cx="9609666" cy="2243668"/>
          </a:xfrm>
        </p:spPr>
        <p:txBody>
          <a:bodyPr vert="horz" lIns="91440" tIns="45720" rIns="91440" bIns="45720" rtlCol="0" anchor="ctr">
            <a:normAutofit/>
          </a:bodyPr>
          <a:lstStyle>
            <a:lvl1pPr>
              <a:defRPr lang="en-US" b="0" dirty="0"/>
            </a:lvl1pPr>
          </a:lstStyle>
          <a:p>
            <a:pPr marL="0" lvl="0"/>
            <a:r>
              <a:rPr lang="en-US" smtClean="0"/>
              <a:t>Click to edit Master title style</a:t>
            </a:r>
            <a:endParaRPr lang="en-US" dirty="0"/>
          </a:p>
        </p:txBody>
      </p:sp>
      <p:sp>
        <p:nvSpPr>
          <p:cNvPr id="20" name="Text Placeholder 2"/>
          <p:cNvSpPr>
            <a:spLocks noGrp="1"/>
          </p:cNvSpPr>
          <p:nvPr>
            <p:ph type="body" idx="13"/>
          </p:nvPr>
        </p:nvSpPr>
        <p:spPr>
          <a:xfrm>
            <a:off x="1295401" y="3630168"/>
            <a:ext cx="9609668" cy="841248"/>
          </a:xfrm>
        </p:spPr>
        <p:txBody>
          <a:bodyPr anchor="b">
            <a:normAutofit/>
          </a:bodyPr>
          <a:lstStyle>
            <a:lvl1pPr marL="0" indent="0" algn="l">
              <a:spcBef>
                <a:spcPts val="0"/>
              </a:spcBef>
              <a:buNone/>
              <a:defRPr sz="2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3" name="Text Placeholder 2"/>
          <p:cNvSpPr>
            <a:spLocks noGrp="1"/>
          </p:cNvSpPr>
          <p:nvPr>
            <p:ph type="body" idx="1"/>
          </p:nvPr>
        </p:nvSpPr>
        <p:spPr>
          <a:xfrm>
            <a:off x="1295400" y="4470399"/>
            <a:ext cx="9609670" cy="1405467"/>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3/13/2018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5" name="Straight Connector 14"/>
          <p:cNvCxnSpPr/>
          <p:nvPr/>
        </p:nvCxnSpPr>
        <p:spPr>
          <a:xfrm>
            <a:off x="1396169" y="3429000"/>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ctr">
              <a:defRPr/>
            </a:lvl1p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3/13/2018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4" name="Straight Connector 13"/>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999356" y="982131"/>
            <a:ext cx="1890895" cy="4893735"/>
          </a:xfrm>
        </p:spPr>
        <p:txBody>
          <a:bodyPr vert="eaVert"/>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1295398" y="982132"/>
            <a:ext cx="7433025" cy="4893734"/>
          </a:xfrm>
        </p:spPr>
        <p:txBody>
          <a:bodyPr vert="eaVert" ancho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3/13/2018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4" name="Straight Connector 13"/>
          <p:cNvCxnSpPr/>
          <p:nvPr/>
        </p:nvCxnSpPr>
        <p:spPr>
          <a:xfrm>
            <a:off x="8863890" y="990600"/>
            <a:ext cx="0" cy="4876800"/>
          </a:xfrm>
          <a:prstGeom prst="line">
            <a:avLst/>
          </a:prstGeom>
          <a:ln w="15875"/>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4.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3.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grpSp>
        <p:nvGrpSpPr>
          <p:cNvPr id="7" name="Group 6"/>
          <p:cNvGrpSpPr/>
          <p:nvPr/>
        </p:nvGrpSpPr>
        <p:grpSpPr>
          <a:xfrm>
            <a:off x="-15736" y="0"/>
            <a:ext cx="12229962" cy="6856214"/>
            <a:chOff x="-15736" y="0"/>
            <a:chExt cx="12229962" cy="6856214"/>
          </a:xfrm>
        </p:grpSpPr>
        <p:pic>
          <p:nvPicPr>
            <p:cNvPr id="8" name="Picture 7" descr="HD-PanelContent.png"/>
            <p:cNvPicPr>
              <a:picLocks noChangeAspect="1"/>
            </p:cNvPicPr>
            <p:nvPr/>
          </p:nvPicPr>
          <p:blipFill>
            <a:blip r:embed="rId19">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9" name="Rectangle 8"/>
            <p:cNvSpPr/>
            <p:nvPr/>
          </p:nvSpPr>
          <p:spPr>
            <a:xfrm>
              <a:off x="608012" y="609600"/>
              <a:ext cx="10972800" cy="5638800"/>
            </a:xfrm>
            <a:prstGeom prst="rect">
              <a:avLst/>
            </a:prstGeom>
            <a:noFill/>
            <a:ln w="15875" cap="flat">
              <a:miter lim="800000"/>
            </a:ln>
          </p:spPr>
          <p:style>
            <a:lnRef idx="1">
              <a:schemeClr val="accent1"/>
            </a:lnRef>
            <a:fillRef idx="3">
              <a:schemeClr val="accent1"/>
            </a:fillRef>
            <a:effectRef idx="2">
              <a:schemeClr val="accent1"/>
            </a:effectRef>
            <a:fontRef idx="minor">
              <a:schemeClr val="lt1"/>
            </a:fontRef>
          </p:style>
        </p:sp>
        <p:pic>
          <p:nvPicPr>
            <p:cNvPr id="10" name="Picture 9" descr="HDRibbonContent-UniformTrim.png"/>
            <p:cNvPicPr>
              <a:picLocks noChangeAspect="1"/>
            </p:cNvPicPr>
            <p:nvPr/>
          </p:nvPicPr>
          <p:blipFill rotWithShape="1">
            <a:blip r:embed="rId20">
              <a:extLst>
                <a:ext uri="{28A0092B-C50C-407E-A947-70E740481C1C}">
                  <a14:useLocalDpi xmlns:a14="http://schemas.microsoft.com/office/drawing/2010/main" val="0"/>
                </a:ext>
              </a:extLst>
            </a:blip>
            <a:srcRect/>
            <a:stretch/>
          </p:blipFill>
          <p:spPr>
            <a:xfrm>
              <a:off x="-15736" y="3153832"/>
              <a:ext cx="777240" cy="606425"/>
            </a:xfrm>
            <a:prstGeom prst="rect">
              <a:avLst/>
            </a:prstGeom>
          </p:spPr>
        </p:pic>
        <p:pic>
          <p:nvPicPr>
            <p:cNvPr id="11" name="Picture 10" descr="HDRibbonContent-UniformTrim.png"/>
            <p:cNvPicPr>
              <a:picLocks noChangeAspect="1"/>
            </p:cNvPicPr>
            <p:nvPr/>
          </p:nvPicPr>
          <p:blipFill rotWithShape="1">
            <a:blip r:embed="rId20">
              <a:extLst>
                <a:ext uri="{28A0092B-C50C-407E-A947-70E740481C1C}">
                  <a14:useLocalDpi xmlns:a14="http://schemas.microsoft.com/office/drawing/2010/main" val="0"/>
                </a:ext>
              </a:extLst>
            </a:blip>
            <a:srcRect/>
            <a:stretch/>
          </p:blipFill>
          <p:spPr>
            <a:xfrm>
              <a:off x="11436986" y="3153832"/>
              <a:ext cx="777240" cy="606425"/>
            </a:xfrm>
            <a:prstGeom prst="rect">
              <a:avLst/>
            </a:prstGeom>
          </p:spPr>
        </p:pic>
      </p:grpSp>
      <p:sp>
        <p:nvSpPr>
          <p:cNvPr id="2" name="Title Placeholder 1"/>
          <p:cNvSpPr>
            <a:spLocks noGrp="1"/>
          </p:cNvSpPr>
          <p:nvPr>
            <p:ph type="title"/>
          </p:nvPr>
        </p:nvSpPr>
        <p:spPr>
          <a:xfrm>
            <a:off x="1295402" y="982132"/>
            <a:ext cx="9601196" cy="1303867"/>
          </a:xfrm>
          <a:prstGeom prst="rect">
            <a:avLst/>
          </a:prstGeom>
          <a:effectLst/>
        </p:spPr>
        <p:txBody>
          <a:bodyPr vert="horz" lIns="91440" tIns="45720" rIns="91440" bIns="45720" rtlCol="0" anchor="ctr">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1295401" y="2556932"/>
            <a:ext cx="9601196" cy="3318936"/>
          </a:xfrm>
          <a:prstGeom prst="rect">
            <a:avLst/>
          </a:prstGeom>
        </p:spPr>
        <p:txBody>
          <a:bodyPr vert="horz" lIns="91440" tIns="45720" rIns="91440" bIns="45720" rtlCol="0" anchor="t">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8677501" y="5969000"/>
            <a:ext cx="1600200" cy="279400"/>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B61BEF0D-F0BB-DE4B-95CE-6DB70DBA9567}" type="datetimeFigureOut">
              <a:rPr lang="en-US" dirty="0"/>
              <a:pPr/>
              <a:t>3/13/2018</a:t>
            </a:fld>
            <a:endParaRPr lang="en-US" dirty="0"/>
          </a:p>
        </p:txBody>
      </p:sp>
      <p:sp>
        <p:nvSpPr>
          <p:cNvPr id="5" name="Footer Placeholder 4"/>
          <p:cNvSpPr>
            <a:spLocks noGrp="1"/>
          </p:cNvSpPr>
          <p:nvPr>
            <p:ph type="ftr" sz="quarter" idx="3"/>
          </p:nvPr>
        </p:nvSpPr>
        <p:spPr>
          <a:xfrm>
            <a:off x="1295401" y="5969000"/>
            <a:ext cx="7305900" cy="279400"/>
          </a:xfrm>
          <a:prstGeom prst="rect">
            <a:avLst/>
          </a:prstGeom>
        </p:spPr>
        <p:txBody>
          <a:bodyPr vert="horz" lIns="91440" tIns="45720" rIns="91440" bIns="45720" rtlCol="0" anchor="ctr"/>
          <a:lstStyle>
            <a:lvl1pPr algn="l">
              <a:defRPr sz="1000" b="0" i="0">
                <a:solidFill>
                  <a:schemeClr val="tx1"/>
                </a:solidFill>
                <a:effectLst/>
                <a:latin typeface="+mn-lt"/>
              </a:defRPr>
            </a:lvl1pPr>
          </a:lstStyle>
          <a:p>
            <a:endParaRPr lang="en-US" dirty="0"/>
          </a:p>
        </p:txBody>
      </p:sp>
      <p:sp>
        <p:nvSpPr>
          <p:cNvPr id="6" name="Slide Number Placeholder 5"/>
          <p:cNvSpPr>
            <a:spLocks noGrp="1"/>
          </p:cNvSpPr>
          <p:nvPr>
            <p:ph type="sldNum" sz="quarter" idx="4"/>
          </p:nvPr>
        </p:nvSpPr>
        <p:spPr>
          <a:xfrm>
            <a:off x="10353901" y="5969000"/>
            <a:ext cx="542697" cy="279400"/>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D57F1E4F-1CFF-5643-939E-217C01CDF565}" type="slidenum">
              <a:rPr lang="en-US" dirty="0"/>
              <a:pPr/>
              <a:t>‹#›</a:t>
            </a:fld>
            <a:endParaRPr lang="en-US" dirty="0"/>
          </a:p>
        </p:txBody>
      </p:sp>
    </p:spTree>
  </p:cSld>
  <p:clrMap bg1="lt1" tx1="dk1" bg2="lt2" tx2="dk2" accent1="accent1" accent2="accent2" accent3="accent3" accent4="accent4" accent5="accent5" accent6="accent6" hlink="hlink" folHlink="folHlink"/>
  <p:sldLayoutIdLst>
    <p:sldLayoutId id="2147483649" r:id="rId1"/>
    <p:sldLayoutId id="2147483668" r:id="rId2"/>
    <p:sldLayoutId id="2147483651" r:id="rId3"/>
    <p:sldLayoutId id="2147483669" r:id="rId4"/>
    <p:sldLayoutId id="2147483653" r:id="rId5"/>
    <p:sldLayoutId id="2147483654" r:id="rId6"/>
    <p:sldLayoutId id="2147483655" r:id="rId7"/>
    <p:sldLayoutId id="2147483656" r:id="rId8"/>
    <p:sldLayoutId id="2147483660" r:id="rId9"/>
    <p:sldLayoutId id="2147483657" r:id="rId10"/>
    <p:sldLayoutId id="2147483663" r:id="rId11"/>
    <p:sldLayoutId id="2147483664" r:id="rId12"/>
    <p:sldLayoutId id="2147483665" r:id="rId13"/>
    <p:sldLayoutId id="2147483666" r:id="rId14"/>
    <p:sldLayoutId id="2147483667" r:id="rId15"/>
    <p:sldLayoutId id="2147483658" r:id="rId16"/>
    <p:sldLayoutId id="2147483659" r:id="rId17"/>
  </p:sldLayoutIdLst>
  <p:txStyles>
    <p:titleStyle>
      <a:lvl1pPr algn="ctr" defTabSz="457200" rtl="0" eaLnBrk="1" latinLnBrk="0" hangingPunct="1">
        <a:spcBef>
          <a:spcPct val="0"/>
        </a:spcBef>
        <a:buNone/>
        <a:defRPr sz="4400" kern="1200" cap="none">
          <a:ln w="3175" cmpd="sng">
            <a:noFill/>
          </a:ln>
          <a:solidFill>
            <a:schemeClr val="tx1">
              <a:lumMod val="85000"/>
              <a:lumOff val="15000"/>
            </a:schemeClr>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accent1"/>
        </a:buClr>
        <a:buSzPct val="115000"/>
        <a:buFont typeface="Arial"/>
        <a:buChar char="•"/>
        <a:defRPr sz="2400" kern="1200" cap="none">
          <a:solidFill>
            <a:schemeClr val="tx1">
              <a:lumMod val="85000"/>
              <a:lumOff val="15000"/>
            </a:schemeClr>
          </a:solidFill>
          <a:effectLst/>
          <a:latin typeface="+mn-lt"/>
          <a:ea typeface="+mn-ea"/>
          <a:cs typeface="+mn-cs"/>
        </a:defRPr>
      </a:lvl1pPr>
      <a:lvl2pPr marL="742950" indent="-285750" algn="l" defTabSz="457200" rtl="0" eaLnBrk="1" latinLnBrk="0" hangingPunct="1">
        <a:spcBef>
          <a:spcPct val="20000"/>
        </a:spcBef>
        <a:spcAft>
          <a:spcPts val="600"/>
        </a:spcAft>
        <a:buClr>
          <a:schemeClr val="accent1"/>
        </a:buClr>
        <a:buSzPct val="115000"/>
        <a:buFont typeface="Arial"/>
        <a:buChar char="•"/>
        <a:defRPr sz="2000" kern="1200" cap="none">
          <a:solidFill>
            <a:schemeClr val="tx1">
              <a:lumMod val="85000"/>
              <a:lumOff val="15000"/>
            </a:schemeClr>
          </a:solidFill>
          <a:effectLst/>
          <a:latin typeface="+mn-lt"/>
          <a:ea typeface="+mn-ea"/>
          <a:cs typeface="+mn-cs"/>
        </a:defRPr>
      </a:lvl2pPr>
      <a:lvl3pPr marL="1200150" indent="-285750" algn="l" defTabSz="457200" rtl="0" eaLnBrk="1" latinLnBrk="0" hangingPunct="1">
        <a:spcBef>
          <a:spcPct val="20000"/>
        </a:spcBef>
        <a:spcAft>
          <a:spcPts val="600"/>
        </a:spcAft>
        <a:buClr>
          <a:schemeClr val="accent1"/>
        </a:buClr>
        <a:buSzPct val="115000"/>
        <a:buFont typeface="Arial"/>
        <a:buChar char="•"/>
        <a:defRPr sz="1800" kern="1200" cap="none">
          <a:solidFill>
            <a:schemeClr val="tx1">
              <a:lumMod val="85000"/>
              <a:lumOff val="15000"/>
            </a:schemeClr>
          </a:solidFill>
          <a:effectLst/>
          <a:latin typeface="+mn-lt"/>
          <a:ea typeface="+mn-ea"/>
          <a:cs typeface="+mn-cs"/>
        </a:defRPr>
      </a:lvl3pPr>
      <a:lvl4pPr marL="1543050" indent="-171450" algn="l" defTabSz="457200" rtl="0" eaLnBrk="1" latinLnBrk="0" hangingPunct="1">
        <a:spcBef>
          <a:spcPct val="20000"/>
        </a:spcBef>
        <a:spcAft>
          <a:spcPts val="600"/>
        </a:spcAft>
        <a:buClr>
          <a:schemeClr val="accent1"/>
        </a:buClr>
        <a:buSzPct val="115000"/>
        <a:buFont typeface="Arial"/>
        <a:buChar char="•"/>
        <a:defRPr sz="1600" kern="1200" cap="none">
          <a:solidFill>
            <a:schemeClr val="tx1">
              <a:lumMod val="85000"/>
              <a:lumOff val="15000"/>
            </a:schemeClr>
          </a:solidFill>
          <a:effectLst/>
          <a:latin typeface="+mn-lt"/>
          <a:ea typeface="+mn-ea"/>
          <a:cs typeface="+mn-cs"/>
        </a:defRPr>
      </a:lvl4pPr>
      <a:lvl5pPr marL="2000250" indent="-17145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5pPr>
      <a:lvl6pPr marL="25146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6pPr>
      <a:lvl7pPr marL="29718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7pPr>
      <a:lvl8pPr marL="34290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8pPr>
      <a:lvl9pPr marL="38862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7.jp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hyperlink" Target="https://youtu.be/heNcTJG1hYY" TargetMode="External"/><Relationship Id="rId2" Type="http://schemas.openxmlformats.org/officeDocument/2006/relationships/notesSlide" Target="../notesSlides/notesSlide7.xml"/><Relationship Id="rId1" Type="http://schemas.openxmlformats.org/officeDocument/2006/relationships/slideLayout" Target="../slideLayouts/slideLayout2.xml"/><Relationship Id="rId4" Type="http://schemas.openxmlformats.org/officeDocument/2006/relationships/image" Target="../media/image8.png"/></Relationships>
</file>

<file path=ppt/slides/_rels/slide8.xml.rels><?xml version="1.0" encoding="UTF-8" standalone="yes"?>
<Relationships xmlns="http://schemas.openxmlformats.org/package/2006/relationships"><Relationship Id="rId3" Type="http://schemas.openxmlformats.org/officeDocument/2006/relationships/image" Target="../media/image9.emf"/><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10.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hyperlink" Target="http://en.wikipedia.org/wiki/File:Einstein1921_by_F_Schmutzer_4.jpg" TargetMode="External"/><Relationship Id="rId2" Type="http://schemas.openxmlformats.org/officeDocument/2006/relationships/notesSlide" Target="../notesSlides/notesSlide12.xml"/><Relationship Id="rId1" Type="http://schemas.openxmlformats.org/officeDocument/2006/relationships/slideLayout" Target="../slideLayouts/slideLayout2.xml"/><Relationship Id="rId6" Type="http://schemas.openxmlformats.org/officeDocument/2006/relationships/hyperlink" Target="https://login.talentlens.co.uk/q/gen/reg/view/id/41799/pw/PzZJajtytW-KPOdozowWp" TargetMode="External"/><Relationship Id="rId5" Type="http://schemas.openxmlformats.org/officeDocument/2006/relationships/image" Target="../media/image11.png"/><Relationship Id="rId4" Type="http://schemas.openxmlformats.org/officeDocument/2006/relationships/image" Target="../media/image10.jpeg"/></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hyperlink" Target="https://www.youtube.com/watch?v=UZ8vF8HRWE4" TargetMode="External"/><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7.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4.xml"/></Relationships>
</file>

<file path=ppt/slides/_rels/slide22.xml.rels><?xml version="1.0" encoding="UTF-8" standalone="yes"?>
<Relationships xmlns="http://schemas.openxmlformats.org/package/2006/relationships"><Relationship Id="rId3" Type="http://schemas.openxmlformats.org/officeDocument/2006/relationships/hyperlink" Target="https://www.youtube.com/watch?v=yUIiluJrWKg" TargetMode="External"/><Relationship Id="rId2" Type="http://schemas.openxmlformats.org/officeDocument/2006/relationships/notesSlide" Target="../notesSlides/notesSlide22.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smtClean="0"/>
              <a:t>Entrepreneurial Education</a:t>
            </a:r>
            <a:endParaRPr lang="en-GB" dirty="0"/>
          </a:p>
        </p:txBody>
      </p:sp>
      <p:sp>
        <p:nvSpPr>
          <p:cNvPr id="3" name="Subtitle 2"/>
          <p:cNvSpPr>
            <a:spLocks noGrp="1"/>
          </p:cNvSpPr>
          <p:nvPr>
            <p:ph type="subTitle" idx="1"/>
          </p:nvPr>
        </p:nvSpPr>
        <p:spPr/>
        <p:txBody>
          <a:bodyPr/>
          <a:lstStyle/>
          <a:p>
            <a:r>
              <a:rPr lang="en-GB" dirty="0" smtClean="0"/>
              <a:t>Creative and Lateral Thinking</a:t>
            </a:r>
            <a:endParaRPr lang="en-GB" dirty="0"/>
          </a:p>
        </p:txBody>
      </p:sp>
    </p:spTree>
    <p:extLst>
      <p:ext uri="{BB962C8B-B14F-4D97-AF65-F5344CB8AC3E}">
        <p14:creationId xmlns:p14="http://schemas.microsoft.com/office/powerpoint/2010/main" val="426951797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Objectives</a:t>
            </a:r>
            <a:endParaRPr lang="en-GB" dirty="0"/>
          </a:p>
        </p:txBody>
      </p:sp>
      <p:sp>
        <p:nvSpPr>
          <p:cNvPr id="3" name="Content Placeholder 2"/>
          <p:cNvSpPr>
            <a:spLocks noGrp="1"/>
          </p:cNvSpPr>
          <p:nvPr>
            <p:ph idx="1"/>
          </p:nvPr>
        </p:nvSpPr>
        <p:spPr/>
        <p:txBody>
          <a:bodyPr/>
          <a:lstStyle/>
          <a:p>
            <a:r>
              <a:rPr lang="en-GB" dirty="0" smtClean="0"/>
              <a:t>By the end of this session you will be able to:</a:t>
            </a:r>
          </a:p>
          <a:p>
            <a:pPr lvl="1"/>
            <a:r>
              <a:rPr lang="en-GB" dirty="0" smtClean="0"/>
              <a:t>Define creative and lateral thinking</a:t>
            </a:r>
          </a:p>
          <a:p>
            <a:pPr lvl="1"/>
            <a:r>
              <a:rPr lang="en-GB" dirty="0" smtClean="0"/>
              <a:t>Apply De Bono’s thinking hats to a variety of scenarios</a:t>
            </a:r>
            <a:endParaRPr lang="en-GB" dirty="0"/>
          </a:p>
        </p:txBody>
      </p:sp>
    </p:spTree>
    <p:extLst>
      <p:ext uri="{BB962C8B-B14F-4D97-AF65-F5344CB8AC3E}">
        <p14:creationId xmlns:p14="http://schemas.microsoft.com/office/powerpoint/2010/main" val="281650519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Recap</a:t>
            </a:r>
            <a:endParaRPr lang="en-GB" dirty="0"/>
          </a:p>
        </p:txBody>
      </p:sp>
      <p:sp>
        <p:nvSpPr>
          <p:cNvPr id="3" name="Content Placeholder 2"/>
          <p:cNvSpPr>
            <a:spLocks noGrp="1"/>
          </p:cNvSpPr>
          <p:nvPr>
            <p:ph idx="1"/>
          </p:nvPr>
        </p:nvSpPr>
        <p:spPr/>
        <p:txBody>
          <a:bodyPr/>
          <a:lstStyle/>
          <a:p>
            <a:endParaRPr lang="en-GB"/>
          </a:p>
        </p:txBody>
      </p:sp>
    </p:spTree>
    <p:extLst>
      <p:ext uri="{BB962C8B-B14F-4D97-AF65-F5344CB8AC3E}">
        <p14:creationId xmlns:p14="http://schemas.microsoft.com/office/powerpoint/2010/main" val="221076587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Critical thinking </a:t>
            </a:r>
            <a:endParaRPr lang="en-GB" dirty="0"/>
          </a:p>
        </p:txBody>
      </p:sp>
      <p:sp>
        <p:nvSpPr>
          <p:cNvPr id="3" name="Content Placeholder 2"/>
          <p:cNvSpPr>
            <a:spLocks noGrp="1"/>
          </p:cNvSpPr>
          <p:nvPr>
            <p:ph idx="1"/>
          </p:nvPr>
        </p:nvSpPr>
        <p:spPr/>
        <p:txBody>
          <a:bodyPr>
            <a:normAutofit lnSpcReduction="10000"/>
          </a:bodyPr>
          <a:lstStyle/>
          <a:p>
            <a:r>
              <a:rPr lang="en-US" altLang="en-US" dirty="0"/>
              <a:t>What is It</a:t>
            </a:r>
            <a:r>
              <a:rPr lang="en-US" altLang="en-US" dirty="0" smtClean="0"/>
              <a:t>?</a:t>
            </a:r>
          </a:p>
          <a:p>
            <a:pPr marL="0" indent="0">
              <a:buNone/>
            </a:pPr>
            <a:endParaRPr lang="en-US" altLang="en-US" dirty="0" smtClean="0"/>
          </a:p>
          <a:p>
            <a:r>
              <a:rPr lang="en-US" altLang="en-US" dirty="0" smtClean="0"/>
              <a:t>Why </a:t>
            </a:r>
            <a:r>
              <a:rPr lang="en-US" altLang="en-US" dirty="0"/>
              <a:t>is it Important</a:t>
            </a:r>
            <a:r>
              <a:rPr lang="en-US" altLang="en-US" dirty="0" smtClean="0"/>
              <a:t>?</a:t>
            </a:r>
          </a:p>
          <a:p>
            <a:endParaRPr lang="en-US" altLang="en-US" dirty="0" smtClean="0"/>
          </a:p>
          <a:p>
            <a:r>
              <a:rPr lang="en-US" altLang="en-US" dirty="0" smtClean="0"/>
              <a:t>How </a:t>
            </a:r>
            <a:r>
              <a:rPr lang="en-US" altLang="en-US" dirty="0"/>
              <a:t>Does it Improve Teaching and Learning? </a:t>
            </a:r>
            <a:endParaRPr lang="en-US" altLang="en-US" dirty="0" smtClean="0"/>
          </a:p>
          <a:p>
            <a:endParaRPr lang="en-US" dirty="0"/>
          </a:p>
          <a:p>
            <a:r>
              <a:rPr lang="en-US" dirty="0" smtClean="0"/>
              <a:t>How is it relevant to Entrepreneurship?</a:t>
            </a:r>
            <a:endParaRPr lang="en-GB" dirty="0"/>
          </a:p>
        </p:txBody>
      </p:sp>
    </p:spTree>
    <p:extLst>
      <p:ext uri="{BB962C8B-B14F-4D97-AF65-F5344CB8AC3E}">
        <p14:creationId xmlns:p14="http://schemas.microsoft.com/office/powerpoint/2010/main" val="341154252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Critical Thinking </a:t>
            </a:r>
            <a:endParaRPr lang="en-GB" dirty="0"/>
          </a:p>
        </p:txBody>
      </p:sp>
      <p:pic>
        <p:nvPicPr>
          <p:cNvPr id="4" name="Content Placeholder 3"/>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6483178" y="2522795"/>
            <a:ext cx="4379527" cy="3589681"/>
          </a:xfrm>
        </p:spPr>
      </p:pic>
      <p:sp>
        <p:nvSpPr>
          <p:cNvPr id="5" name="Rectangle 4"/>
          <p:cNvSpPr/>
          <p:nvPr/>
        </p:nvSpPr>
        <p:spPr>
          <a:xfrm>
            <a:off x="980303" y="2563309"/>
            <a:ext cx="5651156" cy="2308324"/>
          </a:xfrm>
          <a:prstGeom prst="rect">
            <a:avLst/>
          </a:prstGeom>
        </p:spPr>
        <p:txBody>
          <a:bodyPr wrap="square">
            <a:spAutoFit/>
          </a:bodyPr>
          <a:lstStyle/>
          <a:p>
            <a:r>
              <a:rPr lang="en-GB" b="1" dirty="0">
                <a:solidFill>
                  <a:srgbClr val="000000"/>
                </a:solidFill>
              </a:rPr>
              <a:t>Critical thinking</a:t>
            </a:r>
            <a:r>
              <a:rPr lang="en-GB" dirty="0">
                <a:solidFill>
                  <a:srgbClr val="000000"/>
                </a:solidFill>
              </a:rPr>
              <a:t> is the ability to </a:t>
            </a:r>
            <a:r>
              <a:rPr lang="en-GB" b="1" dirty="0">
                <a:solidFill>
                  <a:srgbClr val="000000"/>
                </a:solidFill>
              </a:rPr>
              <a:t>think</a:t>
            </a:r>
            <a:r>
              <a:rPr lang="en-GB" dirty="0">
                <a:solidFill>
                  <a:srgbClr val="000000"/>
                </a:solidFill>
              </a:rPr>
              <a:t> clearly and rationally about what to do or what to believe. It includes the ability to engage in reflective and independent </a:t>
            </a:r>
            <a:r>
              <a:rPr lang="en-GB" b="1" dirty="0">
                <a:solidFill>
                  <a:srgbClr val="000000"/>
                </a:solidFill>
              </a:rPr>
              <a:t>thinking</a:t>
            </a:r>
            <a:r>
              <a:rPr lang="en-GB" dirty="0">
                <a:solidFill>
                  <a:srgbClr val="000000"/>
                </a:solidFill>
              </a:rPr>
              <a:t>. Someone with </a:t>
            </a:r>
            <a:r>
              <a:rPr lang="en-GB" b="1" dirty="0">
                <a:solidFill>
                  <a:srgbClr val="000000"/>
                </a:solidFill>
              </a:rPr>
              <a:t>critical thinking</a:t>
            </a:r>
            <a:r>
              <a:rPr lang="en-GB" dirty="0">
                <a:solidFill>
                  <a:srgbClr val="000000"/>
                </a:solidFill>
              </a:rPr>
              <a:t> skills is able to do the following : understand the logical connections between </a:t>
            </a:r>
            <a:r>
              <a:rPr lang="en-GB" dirty="0" smtClean="0">
                <a:solidFill>
                  <a:srgbClr val="000000"/>
                </a:solidFill>
              </a:rPr>
              <a:t>ideas</a:t>
            </a:r>
          </a:p>
          <a:p>
            <a:endParaRPr lang="en-GB" dirty="0">
              <a:solidFill>
                <a:srgbClr val="000000"/>
              </a:solidFill>
            </a:endParaRPr>
          </a:p>
          <a:p>
            <a:endParaRPr lang="en-GB" dirty="0" smtClean="0">
              <a:solidFill>
                <a:srgbClr val="000000"/>
              </a:solidFill>
            </a:endParaRPr>
          </a:p>
          <a:p>
            <a:r>
              <a:rPr lang="en-GB" dirty="0" smtClean="0">
                <a:solidFill>
                  <a:srgbClr val="000000"/>
                </a:solidFill>
              </a:rPr>
              <a:t>Lau and Chan (2013) </a:t>
            </a:r>
            <a:endParaRPr lang="en-GB" dirty="0"/>
          </a:p>
        </p:txBody>
      </p:sp>
    </p:spTree>
    <p:extLst>
      <p:ext uri="{BB962C8B-B14F-4D97-AF65-F5344CB8AC3E}">
        <p14:creationId xmlns:p14="http://schemas.microsoft.com/office/powerpoint/2010/main" val="414088035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r>
              <a:rPr lang="en-US" altLang="en-US" dirty="0"/>
              <a:t>A purposeful, organized, mental process that we use to understand the world and make informed decisions. </a:t>
            </a:r>
          </a:p>
          <a:p>
            <a:endParaRPr lang="en-US" altLang="en-US" dirty="0"/>
          </a:p>
          <a:p>
            <a:r>
              <a:rPr lang="en-US" altLang="en-US" dirty="0"/>
              <a:t>Critical Thinking involves asking questions to come up with potential solutions to different </a:t>
            </a:r>
            <a:r>
              <a:rPr lang="en-US" altLang="en-US" dirty="0" smtClean="0"/>
              <a:t>problems.</a:t>
            </a:r>
          </a:p>
          <a:p>
            <a:endParaRPr lang="en-US" altLang="en-US" dirty="0"/>
          </a:p>
          <a:p>
            <a:r>
              <a:rPr lang="en-US" altLang="en-US" dirty="0" smtClean="0"/>
              <a:t>How does this relate to entrepreneurship? </a:t>
            </a:r>
            <a:endParaRPr lang="en-US" altLang="en-US" dirty="0"/>
          </a:p>
        </p:txBody>
      </p:sp>
    </p:spTree>
    <p:extLst>
      <p:ext uri="{BB962C8B-B14F-4D97-AF65-F5344CB8AC3E}">
        <p14:creationId xmlns:p14="http://schemas.microsoft.com/office/powerpoint/2010/main" val="7762526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Pearson’s Critical Thinking Model</a:t>
            </a:r>
            <a:endParaRPr lang="en-GB" dirty="0"/>
          </a:p>
        </p:txBody>
      </p:sp>
      <p:sp>
        <p:nvSpPr>
          <p:cNvPr id="3" name="Content Placeholder 2"/>
          <p:cNvSpPr>
            <a:spLocks noGrp="1"/>
          </p:cNvSpPr>
          <p:nvPr>
            <p:ph idx="1"/>
          </p:nvPr>
        </p:nvSpPr>
        <p:spPr/>
        <p:txBody>
          <a:bodyPr/>
          <a:lstStyle/>
          <a:p>
            <a:r>
              <a:rPr lang="en-GB" dirty="0" smtClean="0">
                <a:hlinkClick r:id="rId3"/>
              </a:rPr>
              <a:t>Red</a:t>
            </a:r>
            <a:endParaRPr lang="en-GB" dirty="0"/>
          </a:p>
        </p:txBody>
      </p:sp>
      <p:pic>
        <p:nvPicPr>
          <p:cNvPr id="4" name="Picture 3"/>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4134442" y="3075784"/>
            <a:ext cx="6904262" cy="3009550"/>
          </a:xfrm>
          <a:prstGeom prst="rect">
            <a:avLst/>
          </a:prstGeom>
        </p:spPr>
      </p:pic>
    </p:spTree>
    <p:extLst>
      <p:ext uri="{BB962C8B-B14F-4D97-AF65-F5344CB8AC3E}">
        <p14:creationId xmlns:p14="http://schemas.microsoft.com/office/powerpoint/2010/main" val="33033151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pic>
        <p:nvPicPr>
          <p:cNvPr id="4" name="Content Placeholder 3"/>
          <p:cNvPicPr>
            <a:picLocks noGrp="1" noChangeAspect="1"/>
          </p:cNvPicPr>
          <p:nvPr>
            <p:ph idx="1"/>
          </p:nvPr>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375470716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Answer….</a:t>
            </a:r>
            <a:endParaRPr lang="en-GB" dirty="0"/>
          </a:p>
        </p:txBody>
      </p:sp>
      <p:sp>
        <p:nvSpPr>
          <p:cNvPr id="3" name="Content Placeholder 2"/>
          <p:cNvSpPr>
            <a:spLocks noGrp="1"/>
          </p:cNvSpPr>
          <p:nvPr>
            <p:ph idx="1"/>
          </p:nvPr>
        </p:nvSpPr>
        <p:spPr/>
        <p:txBody>
          <a:bodyPr>
            <a:normAutofit fontScale="70000" lnSpcReduction="20000"/>
          </a:bodyPr>
          <a:lstStyle/>
          <a:p>
            <a:endParaRPr lang="en-GB" dirty="0"/>
          </a:p>
          <a:p>
            <a:r>
              <a:rPr lang="en-GB" dirty="0"/>
              <a:t> </a:t>
            </a:r>
            <a:r>
              <a:rPr lang="en-GB" b="1" dirty="0"/>
              <a:t>1. How do you put a giraffe into your refrigerator? </a:t>
            </a:r>
            <a:endParaRPr lang="en-GB" b="1" dirty="0" smtClean="0"/>
          </a:p>
          <a:p>
            <a:pPr marL="0" indent="0">
              <a:buNone/>
            </a:pPr>
            <a:endParaRPr lang="en-GB" dirty="0"/>
          </a:p>
          <a:p>
            <a:r>
              <a:rPr lang="en-GB" b="1" dirty="0"/>
              <a:t>2. How do you put an elephant into your refrigerator? </a:t>
            </a:r>
            <a:endParaRPr lang="en-GB" b="1" dirty="0" smtClean="0"/>
          </a:p>
          <a:p>
            <a:pPr marL="0" indent="0">
              <a:buNone/>
            </a:pPr>
            <a:endParaRPr lang="en-GB" dirty="0"/>
          </a:p>
          <a:p>
            <a:r>
              <a:rPr lang="en-GB" b="1" dirty="0"/>
              <a:t>3. The Lion King is hosting an animal conference. All the animals attend - except one. Which animal does not attend? </a:t>
            </a:r>
            <a:endParaRPr lang="en-GB" b="1" dirty="0" smtClean="0"/>
          </a:p>
          <a:p>
            <a:pPr marL="0" indent="0">
              <a:buNone/>
            </a:pPr>
            <a:endParaRPr lang="en-GB" dirty="0"/>
          </a:p>
          <a:p>
            <a:r>
              <a:rPr lang="en-GB" b="1" dirty="0"/>
              <a:t>4. There is a river you must cross but it is used by crocodiles and you do not have a boat. How do you manage it? </a:t>
            </a:r>
            <a:endParaRPr lang="en-GB" dirty="0"/>
          </a:p>
          <a:p>
            <a:pPr marL="0" indent="0">
              <a:buNone/>
            </a:pPr>
            <a:endParaRPr lang="en-GB" dirty="0"/>
          </a:p>
        </p:txBody>
      </p:sp>
    </p:spTree>
    <p:extLst>
      <p:ext uri="{BB962C8B-B14F-4D97-AF65-F5344CB8AC3E}">
        <p14:creationId xmlns:p14="http://schemas.microsoft.com/office/powerpoint/2010/main" val="68972922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Entrepreneurial Thinking</a:t>
            </a:r>
            <a:endParaRPr lang="en-GB" dirty="0"/>
          </a:p>
        </p:txBody>
      </p:sp>
      <p:sp>
        <p:nvSpPr>
          <p:cNvPr id="3" name="Content Placeholder 2"/>
          <p:cNvSpPr>
            <a:spLocks noGrp="1"/>
          </p:cNvSpPr>
          <p:nvPr>
            <p:ph idx="1"/>
          </p:nvPr>
        </p:nvSpPr>
        <p:spPr>
          <a:xfrm>
            <a:off x="1141927" y="2528185"/>
            <a:ext cx="9754671" cy="1852368"/>
          </a:xfrm>
        </p:spPr>
        <p:txBody>
          <a:bodyPr>
            <a:normAutofit fontScale="70000" lnSpcReduction="20000"/>
          </a:bodyPr>
          <a:lstStyle/>
          <a:p>
            <a:pPr marL="341313" indent="-341313">
              <a:buFont typeface="Arial" panose="020B0604020202020204" pitchFamily="34" charset="0"/>
              <a:buChar char="•"/>
              <a:tabLst>
                <a:tab pos="911225" algn="l"/>
                <a:tab pos="1825625" algn="l"/>
                <a:tab pos="2740025" algn="l"/>
                <a:tab pos="3654425" algn="l"/>
                <a:tab pos="4568825" algn="l"/>
                <a:tab pos="5483225" algn="l"/>
                <a:tab pos="6397625" algn="l"/>
                <a:tab pos="7312025" algn="l"/>
                <a:tab pos="8226425" algn="l"/>
                <a:tab pos="9140825" algn="l"/>
                <a:tab pos="10055225" algn="l"/>
              </a:tabLst>
            </a:pPr>
            <a:r>
              <a:rPr lang="en-US" altLang="en-US" dirty="0"/>
              <a:t>Critical:	  what is our current state and </a:t>
            </a:r>
            <a:r>
              <a:rPr lang="en-US" altLang="en-US" dirty="0" smtClean="0"/>
              <a:t>why</a:t>
            </a:r>
          </a:p>
          <a:p>
            <a:pPr marL="0" indent="0">
              <a:buNone/>
              <a:tabLst>
                <a:tab pos="911225" algn="l"/>
                <a:tab pos="1825625" algn="l"/>
                <a:tab pos="2740025" algn="l"/>
                <a:tab pos="3654425" algn="l"/>
                <a:tab pos="4568825" algn="l"/>
                <a:tab pos="5483225" algn="l"/>
                <a:tab pos="6397625" algn="l"/>
                <a:tab pos="7312025" algn="l"/>
                <a:tab pos="8226425" algn="l"/>
                <a:tab pos="9140825" algn="l"/>
                <a:tab pos="10055225" algn="l"/>
              </a:tabLst>
            </a:pPr>
            <a:endParaRPr lang="en-US" altLang="en-US" dirty="0"/>
          </a:p>
          <a:p>
            <a:pPr marL="341313" indent="-341313">
              <a:buFont typeface="Arial" panose="020B0604020202020204" pitchFamily="34" charset="0"/>
              <a:buChar char="•"/>
              <a:tabLst>
                <a:tab pos="911225" algn="l"/>
                <a:tab pos="1825625" algn="l"/>
                <a:tab pos="2740025" algn="l"/>
                <a:tab pos="3654425" algn="l"/>
                <a:tab pos="4568825" algn="l"/>
                <a:tab pos="5483225" algn="l"/>
                <a:tab pos="6397625" algn="l"/>
                <a:tab pos="7312025" algn="l"/>
                <a:tab pos="8226425" algn="l"/>
                <a:tab pos="9140825" algn="l"/>
                <a:tab pos="10055225" algn="l"/>
              </a:tabLst>
            </a:pPr>
            <a:r>
              <a:rPr lang="en-US" altLang="en-US" dirty="0"/>
              <a:t>Creative:	  what new ideas are out </a:t>
            </a:r>
            <a:r>
              <a:rPr lang="en-US" altLang="en-US" dirty="0" smtClean="0"/>
              <a:t>there</a:t>
            </a:r>
          </a:p>
          <a:p>
            <a:pPr marL="0" indent="0">
              <a:buNone/>
              <a:tabLst>
                <a:tab pos="911225" algn="l"/>
                <a:tab pos="1825625" algn="l"/>
                <a:tab pos="2740025" algn="l"/>
                <a:tab pos="3654425" algn="l"/>
                <a:tab pos="4568825" algn="l"/>
                <a:tab pos="5483225" algn="l"/>
                <a:tab pos="6397625" algn="l"/>
                <a:tab pos="7312025" algn="l"/>
                <a:tab pos="8226425" algn="l"/>
                <a:tab pos="9140825" algn="l"/>
                <a:tab pos="10055225" algn="l"/>
              </a:tabLst>
            </a:pPr>
            <a:endParaRPr lang="en-US" altLang="en-US" dirty="0"/>
          </a:p>
          <a:p>
            <a:pPr marL="341313" indent="-341313">
              <a:buFont typeface="Arial" panose="020B0604020202020204" pitchFamily="34" charset="0"/>
              <a:buChar char="•"/>
              <a:tabLst>
                <a:tab pos="911225" algn="l"/>
                <a:tab pos="1825625" algn="l"/>
                <a:tab pos="2740025" algn="l"/>
                <a:tab pos="3654425" algn="l"/>
                <a:tab pos="4568825" algn="l"/>
                <a:tab pos="5483225" algn="l"/>
                <a:tab pos="6397625" algn="l"/>
                <a:tab pos="7312025" algn="l"/>
                <a:tab pos="8226425" algn="l"/>
                <a:tab pos="9140825" algn="l"/>
                <a:tab pos="10055225" algn="l"/>
              </a:tabLst>
            </a:pPr>
            <a:r>
              <a:rPr lang="en-US" altLang="en-US" dirty="0"/>
              <a:t>Strategic:  </a:t>
            </a:r>
            <a:r>
              <a:rPr lang="en-US" altLang="en-US" dirty="0" smtClean="0"/>
              <a:t>	leading </a:t>
            </a:r>
            <a:r>
              <a:rPr lang="en-US" altLang="en-US" dirty="0"/>
              <a:t>to a Strategy, then a Plan, </a:t>
            </a:r>
            <a:r>
              <a:rPr lang="en-US" altLang="en-US" dirty="0" smtClean="0"/>
              <a:t> and then implementation</a:t>
            </a:r>
          </a:p>
          <a:p>
            <a:pPr marL="0" indent="0">
              <a:buNone/>
              <a:tabLst>
                <a:tab pos="911225" algn="l"/>
                <a:tab pos="1825625" algn="l"/>
                <a:tab pos="2740025" algn="l"/>
                <a:tab pos="3654425" algn="l"/>
                <a:tab pos="4568825" algn="l"/>
                <a:tab pos="5483225" algn="l"/>
                <a:tab pos="6397625" algn="l"/>
                <a:tab pos="7312025" algn="l"/>
                <a:tab pos="8226425" algn="l"/>
                <a:tab pos="9140825" algn="l"/>
                <a:tab pos="10055225" algn="l"/>
              </a:tabLst>
            </a:pPr>
            <a:endParaRPr lang="en-US" altLang="en-US" dirty="0"/>
          </a:p>
          <a:p>
            <a:pPr marL="0" indent="0">
              <a:buNone/>
              <a:tabLst>
                <a:tab pos="911225" algn="l"/>
                <a:tab pos="1825625" algn="l"/>
                <a:tab pos="2740025" algn="l"/>
                <a:tab pos="3654425" algn="l"/>
                <a:tab pos="4568825" algn="l"/>
                <a:tab pos="5483225" algn="l"/>
                <a:tab pos="6397625" algn="l"/>
                <a:tab pos="7312025" algn="l"/>
                <a:tab pos="8226425" algn="l"/>
                <a:tab pos="9140825" algn="l"/>
                <a:tab pos="10055225" algn="l"/>
              </a:tabLst>
            </a:pPr>
            <a:endParaRPr lang="en-US" altLang="en-US" dirty="0" smtClean="0"/>
          </a:p>
          <a:p>
            <a:endParaRPr lang="en-GB" dirty="0"/>
          </a:p>
        </p:txBody>
      </p:sp>
      <p:graphicFrame>
        <p:nvGraphicFramePr>
          <p:cNvPr id="4" name="Diagram 3"/>
          <p:cNvGraphicFramePr/>
          <p:nvPr>
            <p:extLst>
              <p:ext uri="{D42A27DB-BD31-4B8C-83A1-F6EECF244321}">
                <p14:modId xmlns:p14="http://schemas.microsoft.com/office/powerpoint/2010/main" val="3449454344"/>
              </p:ext>
            </p:extLst>
          </p:nvPr>
        </p:nvGraphicFramePr>
        <p:xfrm>
          <a:off x="2509793" y="3945924"/>
          <a:ext cx="7342662" cy="200310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4284244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SWOT ANALYSIS </a:t>
            </a:r>
            <a:endParaRPr lang="en-GB" dirty="0"/>
          </a:p>
        </p:txBody>
      </p:sp>
      <p:sp>
        <p:nvSpPr>
          <p:cNvPr id="3" name="Content Placeholder 2"/>
          <p:cNvSpPr>
            <a:spLocks noGrp="1"/>
          </p:cNvSpPr>
          <p:nvPr>
            <p:ph idx="1"/>
          </p:nvPr>
        </p:nvSpPr>
        <p:spPr/>
        <p:txBody>
          <a:bodyPr/>
          <a:lstStyle/>
          <a:p>
            <a:pPr marL="341313" indent="-341313">
              <a:spcBef>
                <a:spcPts val="700"/>
              </a:spcBef>
              <a:buFont typeface="Arial" panose="020B0604020202020204" pitchFamily="34" charset="0"/>
              <a:buChar char="•"/>
              <a:tabLst>
                <a:tab pos="911225" algn="l"/>
                <a:tab pos="1825625" algn="l"/>
                <a:tab pos="2740025" algn="l"/>
                <a:tab pos="3654425" algn="l"/>
                <a:tab pos="4568825" algn="l"/>
                <a:tab pos="5483225" algn="l"/>
                <a:tab pos="6397625" algn="l"/>
                <a:tab pos="7312025" algn="l"/>
                <a:tab pos="8226425" algn="l"/>
                <a:tab pos="9140825" algn="l"/>
                <a:tab pos="10055225" algn="l"/>
              </a:tabLst>
            </a:pPr>
            <a:r>
              <a:rPr lang="en-US" altLang="en-US" dirty="0"/>
              <a:t>Critical thinking method to evaluate the Strengths, Weaknesses, Opportunities and Threats involved in a project or business venture</a:t>
            </a:r>
          </a:p>
          <a:p>
            <a:pPr marL="341313" indent="-341313">
              <a:spcBef>
                <a:spcPts val="700"/>
              </a:spcBef>
              <a:tabLst>
                <a:tab pos="911225" algn="l"/>
                <a:tab pos="1825625" algn="l"/>
                <a:tab pos="2740025" algn="l"/>
                <a:tab pos="3654425" algn="l"/>
                <a:tab pos="4568825" algn="l"/>
                <a:tab pos="5483225" algn="l"/>
                <a:tab pos="6397625" algn="l"/>
                <a:tab pos="7312025" algn="l"/>
                <a:tab pos="8226425" algn="l"/>
                <a:tab pos="9140825" algn="l"/>
                <a:tab pos="10055225" algn="l"/>
              </a:tabLst>
            </a:pPr>
            <a:endParaRPr lang="en-US" altLang="en-US" dirty="0"/>
          </a:p>
          <a:p>
            <a:pPr marL="341313" indent="-341313">
              <a:spcBef>
                <a:spcPts val="700"/>
              </a:spcBef>
              <a:buFont typeface="Arial" panose="020B0604020202020204" pitchFamily="34" charset="0"/>
              <a:buChar char="•"/>
              <a:tabLst>
                <a:tab pos="911225" algn="l"/>
                <a:tab pos="1825625" algn="l"/>
                <a:tab pos="2740025" algn="l"/>
                <a:tab pos="3654425" algn="l"/>
                <a:tab pos="4568825" algn="l"/>
                <a:tab pos="5483225" algn="l"/>
                <a:tab pos="6397625" algn="l"/>
                <a:tab pos="7312025" algn="l"/>
                <a:tab pos="8226425" algn="l"/>
                <a:tab pos="9140825" algn="l"/>
                <a:tab pos="10055225" algn="l"/>
              </a:tabLst>
            </a:pPr>
            <a:r>
              <a:rPr lang="en-US" altLang="en-US" dirty="0"/>
              <a:t>It starts by defining an objective or desired end state and the SWOT analysis can be used to determine if the project or venture objective is obtainable; if not, a new objective should be developed and the SWOT analysis repeated</a:t>
            </a:r>
          </a:p>
          <a:p>
            <a:endParaRPr lang="en-GB" dirty="0"/>
          </a:p>
        </p:txBody>
      </p:sp>
    </p:spTree>
    <p:extLst>
      <p:ext uri="{BB962C8B-B14F-4D97-AF65-F5344CB8AC3E}">
        <p14:creationId xmlns:p14="http://schemas.microsoft.com/office/powerpoint/2010/main" val="182721606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ontent Placeholder 3"/>
          <p:cNvSpPr>
            <a:spLocks noGrp="1" noChangeArrowheads="1"/>
          </p:cNvSpPr>
          <p:nvPr>
            <p:ph idx="1"/>
          </p:nvPr>
        </p:nvSpPr>
        <p:spPr bwMode="auto">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round/>
                <a:headEnd/>
                <a:tailEnd/>
              </a14:hiddenLine>
            </a:ext>
          </a:extLst>
        </p:spPr>
        <p:txBody>
          <a:bodyPr vert="horz" wrap="square" lIns="90000" tIns="46800" rIns="90000" bIns="46800" numCol="1" anchor="ctr" anchorCtr="0" compatLnSpc="1">
            <a:prstTxWarp prst="textNoShape">
              <a:avLst/>
            </a:prstTxWarp>
          </a:bodyPr>
          <a:lstStyle>
            <a:lvl1pPr algn="ctr" defTabSz="457200" rtl="0" eaLnBrk="0" fontAlgn="base" hangingPunct="0">
              <a:spcBef>
                <a:spcPct val="0"/>
              </a:spcBef>
              <a:spcAft>
                <a:spcPct val="0"/>
              </a:spcAft>
              <a:buClr>
                <a:srgbClr val="000000"/>
              </a:buClr>
              <a:buSzPct val="100000"/>
              <a:buFont typeface="Times New Roman" panose="02020603050405020304" pitchFamily="18" charset="0"/>
              <a:defRPr sz="3200">
                <a:solidFill>
                  <a:srgbClr val="000000"/>
                </a:solidFill>
                <a:latin typeface="+mj-lt"/>
                <a:ea typeface="+mj-ea"/>
                <a:cs typeface="+mj-cs"/>
              </a:defRPr>
            </a:lvl1pPr>
            <a:lvl2pPr algn="ctr" defTabSz="457200" rtl="0" eaLnBrk="0" fontAlgn="base" hangingPunct="0">
              <a:spcBef>
                <a:spcPct val="0"/>
              </a:spcBef>
              <a:spcAft>
                <a:spcPct val="0"/>
              </a:spcAft>
              <a:buClr>
                <a:srgbClr val="000000"/>
              </a:buClr>
              <a:buSzPct val="100000"/>
              <a:buFont typeface="Times New Roman" panose="02020603050405020304" pitchFamily="18" charset="0"/>
              <a:defRPr sz="3200">
                <a:solidFill>
                  <a:srgbClr val="000000"/>
                </a:solidFill>
                <a:latin typeface="Arial" charset="0"/>
                <a:ea typeface="MingLiU" charset="-120"/>
              </a:defRPr>
            </a:lvl2pPr>
            <a:lvl3pPr algn="ctr" defTabSz="457200" rtl="0" eaLnBrk="0" fontAlgn="base" hangingPunct="0">
              <a:spcBef>
                <a:spcPct val="0"/>
              </a:spcBef>
              <a:spcAft>
                <a:spcPct val="0"/>
              </a:spcAft>
              <a:buClr>
                <a:srgbClr val="000000"/>
              </a:buClr>
              <a:buSzPct val="100000"/>
              <a:buFont typeface="Times New Roman" panose="02020603050405020304" pitchFamily="18" charset="0"/>
              <a:defRPr sz="3200">
                <a:solidFill>
                  <a:srgbClr val="000000"/>
                </a:solidFill>
                <a:latin typeface="Arial" charset="0"/>
                <a:ea typeface="MingLiU" charset="-120"/>
              </a:defRPr>
            </a:lvl3pPr>
            <a:lvl4pPr algn="ctr" defTabSz="457200" rtl="0" eaLnBrk="0" fontAlgn="base" hangingPunct="0">
              <a:spcBef>
                <a:spcPct val="0"/>
              </a:spcBef>
              <a:spcAft>
                <a:spcPct val="0"/>
              </a:spcAft>
              <a:buClr>
                <a:srgbClr val="000000"/>
              </a:buClr>
              <a:buSzPct val="100000"/>
              <a:buFont typeface="Times New Roman" panose="02020603050405020304" pitchFamily="18" charset="0"/>
              <a:defRPr sz="3200">
                <a:solidFill>
                  <a:srgbClr val="000000"/>
                </a:solidFill>
                <a:latin typeface="Arial" charset="0"/>
                <a:ea typeface="MingLiU" charset="-120"/>
              </a:defRPr>
            </a:lvl4pPr>
            <a:lvl5pPr algn="ctr" defTabSz="457200" rtl="0" eaLnBrk="0" fontAlgn="base" hangingPunct="0">
              <a:spcBef>
                <a:spcPct val="0"/>
              </a:spcBef>
              <a:spcAft>
                <a:spcPct val="0"/>
              </a:spcAft>
              <a:buClr>
                <a:srgbClr val="000000"/>
              </a:buClr>
              <a:buSzPct val="100000"/>
              <a:buFont typeface="Times New Roman" panose="02020603050405020304" pitchFamily="18" charset="0"/>
              <a:defRPr sz="3200">
                <a:solidFill>
                  <a:srgbClr val="000000"/>
                </a:solidFill>
                <a:latin typeface="Arial" charset="0"/>
                <a:ea typeface="MingLiU" charset="-120"/>
              </a:defRPr>
            </a:lvl5pPr>
            <a:lvl6pPr marL="2514600" indent="-228600" algn="ctr" defTabSz="457200" rtl="0" fontAlgn="base">
              <a:spcBef>
                <a:spcPct val="0"/>
              </a:spcBef>
              <a:spcAft>
                <a:spcPct val="0"/>
              </a:spcAft>
              <a:buClr>
                <a:srgbClr val="000000"/>
              </a:buClr>
              <a:buSzPct val="100000"/>
              <a:buFont typeface="Times New Roman" pitchFamily="16" charset="0"/>
              <a:defRPr sz="3200">
                <a:solidFill>
                  <a:srgbClr val="000000"/>
                </a:solidFill>
                <a:latin typeface="Arial" charset="0"/>
                <a:ea typeface="MingLiU" charset="-120"/>
              </a:defRPr>
            </a:lvl6pPr>
            <a:lvl7pPr marL="2971800" indent="-228600" algn="ctr" defTabSz="457200" rtl="0" fontAlgn="base">
              <a:spcBef>
                <a:spcPct val="0"/>
              </a:spcBef>
              <a:spcAft>
                <a:spcPct val="0"/>
              </a:spcAft>
              <a:buClr>
                <a:srgbClr val="000000"/>
              </a:buClr>
              <a:buSzPct val="100000"/>
              <a:buFont typeface="Times New Roman" pitchFamily="16" charset="0"/>
              <a:defRPr sz="3200">
                <a:solidFill>
                  <a:srgbClr val="000000"/>
                </a:solidFill>
                <a:latin typeface="Arial" charset="0"/>
                <a:ea typeface="MingLiU" charset="-120"/>
              </a:defRPr>
            </a:lvl7pPr>
            <a:lvl8pPr marL="3429000" indent="-228600" algn="ctr" defTabSz="457200" rtl="0" fontAlgn="base">
              <a:spcBef>
                <a:spcPct val="0"/>
              </a:spcBef>
              <a:spcAft>
                <a:spcPct val="0"/>
              </a:spcAft>
              <a:buClr>
                <a:srgbClr val="000000"/>
              </a:buClr>
              <a:buSzPct val="100000"/>
              <a:buFont typeface="Times New Roman" pitchFamily="16" charset="0"/>
              <a:defRPr sz="3200">
                <a:solidFill>
                  <a:srgbClr val="000000"/>
                </a:solidFill>
                <a:latin typeface="Arial" charset="0"/>
                <a:ea typeface="MingLiU" charset="-120"/>
              </a:defRPr>
            </a:lvl8pPr>
            <a:lvl9pPr marL="3886200" indent="-228600" algn="ctr" defTabSz="457200" rtl="0" fontAlgn="base">
              <a:spcBef>
                <a:spcPct val="0"/>
              </a:spcBef>
              <a:spcAft>
                <a:spcPct val="0"/>
              </a:spcAft>
              <a:buClr>
                <a:srgbClr val="000000"/>
              </a:buClr>
              <a:buSzPct val="100000"/>
              <a:buFont typeface="Times New Roman" pitchFamily="16" charset="0"/>
              <a:defRPr sz="3200">
                <a:solidFill>
                  <a:srgbClr val="000000"/>
                </a:solidFill>
                <a:latin typeface="Arial" charset="0"/>
                <a:ea typeface="MingLiU" charset="-120"/>
              </a:defRPr>
            </a:lvl9pPr>
          </a:lstStyle>
          <a:p>
            <a:pPr marL="0" indent="0" defTabSz="914400">
              <a:buNone/>
            </a:pPr>
            <a:r>
              <a:rPr lang="en-US" altLang="en-US" sz="4000" b="1" dirty="0" smtClean="0"/>
              <a:t>“The important thing is not to stop questioning”</a:t>
            </a:r>
            <a:r>
              <a:rPr lang="en-US" altLang="en-US" sz="4000" dirty="0" smtClean="0"/>
              <a:t/>
            </a:r>
            <a:br>
              <a:rPr lang="en-US" altLang="en-US" sz="4000" dirty="0" smtClean="0"/>
            </a:br>
            <a:r>
              <a:rPr lang="en-US" altLang="en-US" dirty="0" smtClean="0"/>
              <a:t/>
            </a:r>
            <a:br>
              <a:rPr lang="en-US" altLang="en-US" dirty="0" smtClean="0"/>
            </a:br>
            <a:r>
              <a:rPr lang="en-US" altLang="en-US" dirty="0" smtClean="0"/>
              <a:t/>
            </a:r>
            <a:br>
              <a:rPr lang="en-US" altLang="en-US" dirty="0" smtClean="0"/>
            </a:br>
            <a:r>
              <a:rPr lang="en-US" altLang="en-US" sz="2400" u="sng" dirty="0" smtClean="0"/>
              <a:t>Albert Einstein</a:t>
            </a:r>
          </a:p>
        </p:txBody>
      </p:sp>
      <p:pic>
        <p:nvPicPr>
          <p:cNvPr id="5" name="Picture 4" descr="225px-Einstein1921_by_F_Schmutzer_4">
            <a:hlinkClick r:id="rId3" tooltip="&quot;Albert Einstein, 1921&quo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97595" y="4014916"/>
            <a:ext cx="2135188" cy="2667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6" name="Picture 5"/>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9859040" y="101943"/>
            <a:ext cx="2046288" cy="2667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 name="Rectangle 1"/>
          <p:cNvSpPr/>
          <p:nvPr/>
        </p:nvSpPr>
        <p:spPr>
          <a:xfrm>
            <a:off x="1013254" y="973778"/>
            <a:ext cx="6096000" cy="923330"/>
          </a:xfrm>
          <a:prstGeom prst="rect">
            <a:avLst/>
          </a:prstGeom>
        </p:spPr>
        <p:txBody>
          <a:bodyPr>
            <a:spAutoFit/>
          </a:bodyPr>
          <a:lstStyle/>
          <a:p>
            <a:r>
              <a:rPr lang="en-GB" dirty="0">
                <a:hlinkClick r:id="rId6"/>
              </a:rPr>
              <a:t>https://</a:t>
            </a:r>
            <a:r>
              <a:rPr lang="en-GB" dirty="0" smtClean="0">
                <a:hlinkClick r:id="rId6"/>
              </a:rPr>
              <a:t>login.talentlens.co.uk/q/gen/reg/view/id/41799/pw/PzZJajtytW-KPOdozowWp</a:t>
            </a:r>
            <a:endParaRPr lang="en-GB" dirty="0" smtClean="0"/>
          </a:p>
          <a:p>
            <a:endParaRPr lang="en-GB" dirty="0"/>
          </a:p>
        </p:txBody>
      </p:sp>
    </p:spTree>
    <p:extLst>
      <p:ext uri="{BB962C8B-B14F-4D97-AF65-F5344CB8AC3E}">
        <p14:creationId xmlns:p14="http://schemas.microsoft.com/office/powerpoint/2010/main" val="50324464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smtClean="0"/>
              <a:t>From an entrepreneurial lens </a:t>
            </a:r>
            <a:endParaRPr lang="en-GB" dirty="0"/>
          </a:p>
        </p:txBody>
      </p:sp>
      <p:sp>
        <p:nvSpPr>
          <p:cNvPr id="3" name="Content Placeholder 2"/>
          <p:cNvSpPr>
            <a:spLocks noGrp="1"/>
          </p:cNvSpPr>
          <p:nvPr>
            <p:ph idx="1"/>
          </p:nvPr>
        </p:nvSpPr>
        <p:spPr>
          <a:xfrm>
            <a:off x="1295401" y="2556932"/>
            <a:ext cx="9601196" cy="3526876"/>
          </a:xfrm>
        </p:spPr>
        <p:txBody>
          <a:bodyPr>
            <a:noAutofit/>
          </a:bodyPr>
          <a:lstStyle/>
          <a:p>
            <a:r>
              <a:rPr lang="en-GB" sz="3600" dirty="0" smtClean="0"/>
              <a:t>Real life problems, situations and needs – solutions have to be found</a:t>
            </a:r>
          </a:p>
          <a:p>
            <a:r>
              <a:rPr lang="en-GB" sz="3600" dirty="0" smtClean="0"/>
              <a:t>Must consider different points of view</a:t>
            </a:r>
          </a:p>
          <a:p>
            <a:r>
              <a:rPr lang="en-GB" sz="3600" dirty="0" smtClean="0"/>
              <a:t>Listen and agree</a:t>
            </a:r>
          </a:p>
          <a:p>
            <a:pPr marL="0" indent="0">
              <a:buNone/>
            </a:pPr>
            <a:r>
              <a:rPr lang="en-GB" sz="3600" dirty="0" smtClean="0"/>
              <a:t>                                                        BUT HOW????</a:t>
            </a:r>
          </a:p>
          <a:p>
            <a:pPr marL="0" indent="0">
              <a:buNone/>
            </a:pPr>
            <a:r>
              <a:rPr lang="en-GB" sz="3600" dirty="0" smtClean="0"/>
              <a:t> </a:t>
            </a:r>
            <a:endParaRPr lang="en-GB" sz="3600" dirty="0"/>
          </a:p>
        </p:txBody>
      </p:sp>
    </p:spTree>
    <p:extLst>
      <p:ext uri="{BB962C8B-B14F-4D97-AF65-F5344CB8AC3E}">
        <p14:creationId xmlns:p14="http://schemas.microsoft.com/office/powerpoint/2010/main" val="379301504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altLang="en-US" i="1" dirty="0">
                <a:solidFill>
                  <a:schemeClr val="tx1"/>
                </a:solidFill>
                <a:latin typeface="Arial Black" panose="020B0A04020102020204" pitchFamily="34" charset="0"/>
              </a:rPr>
              <a:t>Dr. Edward de</a:t>
            </a:r>
            <a:r>
              <a:rPr lang="en-US" altLang="en-US" sz="2000" i="1" dirty="0">
                <a:solidFill>
                  <a:schemeClr val="tx1"/>
                </a:solidFill>
                <a:latin typeface="Arial Black" panose="020B0A04020102020204" pitchFamily="34" charset="0"/>
              </a:rPr>
              <a:t> </a:t>
            </a:r>
            <a:r>
              <a:rPr lang="en-US" altLang="en-US" i="1" dirty="0">
                <a:solidFill>
                  <a:schemeClr val="tx1"/>
                </a:solidFill>
                <a:latin typeface="Arial Black" panose="020B0A04020102020204" pitchFamily="34" charset="0"/>
              </a:rPr>
              <a:t>Bono</a:t>
            </a:r>
            <a:endParaRPr lang="en-GB" dirty="0">
              <a:solidFill>
                <a:schemeClr val="tx1"/>
              </a:solidFill>
            </a:endParaRPr>
          </a:p>
        </p:txBody>
      </p:sp>
      <p:sp>
        <p:nvSpPr>
          <p:cNvPr id="3" name="Content Placeholder 2"/>
          <p:cNvSpPr>
            <a:spLocks noGrp="1"/>
          </p:cNvSpPr>
          <p:nvPr>
            <p:ph idx="1"/>
          </p:nvPr>
        </p:nvSpPr>
        <p:spPr>
          <a:xfrm>
            <a:off x="1295401" y="2556932"/>
            <a:ext cx="7635795" cy="3318936"/>
          </a:xfrm>
        </p:spPr>
        <p:txBody>
          <a:bodyPr/>
          <a:lstStyle/>
          <a:p>
            <a:r>
              <a:rPr lang="en-GB" dirty="0" err="1"/>
              <a:t>Dr.</a:t>
            </a:r>
            <a:r>
              <a:rPr lang="en-GB" dirty="0"/>
              <a:t> Edward de Bono is widely regarded as one of the foremost experts in the fields of creativity and Lateral thinking. </a:t>
            </a:r>
            <a:r>
              <a:rPr lang="en-GB" dirty="0" err="1"/>
              <a:t>Dr.</a:t>
            </a:r>
            <a:r>
              <a:rPr lang="en-GB" dirty="0"/>
              <a:t> de Bono was the first person to propose that </a:t>
            </a:r>
            <a:r>
              <a:rPr lang="en-GB" dirty="0" smtClean="0"/>
              <a:t>the </a:t>
            </a:r>
            <a:r>
              <a:rPr lang="en-GB" dirty="0"/>
              <a:t>human brain is a self organising </a:t>
            </a:r>
            <a:r>
              <a:rPr lang="en-GB" dirty="0" smtClean="0"/>
              <a:t>system</a:t>
            </a:r>
          </a:p>
          <a:p>
            <a:endParaRPr lang="en-GB" dirty="0"/>
          </a:p>
          <a:p>
            <a:r>
              <a:rPr lang="en-GB" dirty="0"/>
              <a:t>His thinking tools and creative techniques have been taught and used throughout the world. </a:t>
            </a:r>
          </a:p>
        </p:txBody>
      </p:sp>
      <p:pic>
        <p:nvPicPr>
          <p:cNvPr id="11" name="Picture 10"/>
          <p:cNvPicPr>
            <a:picLocks noChangeAspect="1"/>
          </p:cNvPicPr>
          <p:nvPr/>
        </p:nvPicPr>
        <p:blipFill>
          <a:blip r:embed="rId3"/>
          <a:stretch>
            <a:fillRect/>
          </a:stretch>
        </p:blipFill>
        <p:spPr>
          <a:xfrm>
            <a:off x="8931196" y="4096975"/>
            <a:ext cx="2885818" cy="2404848"/>
          </a:xfrm>
          <a:prstGeom prst="rect">
            <a:avLst/>
          </a:prstGeom>
        </p:spPr>
      </p:pic>
    </p:spTree>
    <p:extLst>
      <p:ext uri="{BB962C8B-B14F-4D97-AF65-F5344CB8AC3E}">
        <p14:creationId xmlns:p14="http://schemas.microsoft.com/office/powerpoint/2010/main" val="3686117447"/>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smtClean="0"/>
              <a:t>In practice </a:t>
            </a:r>
            <a:endParaRPr lang="en-GB" dirty="0"/>
          </a:p>
        </p:txBody>
      </p:sp>
      <p:sp>
        <p:nvSpPr>
          <p:cNvPr id="3" name="Content Placeholder 2"/>
          <p:cNvSpPr>
            <a:spLocks noGrp="1"/>
          </p:cNvSpPr>
          <p:nvPr>
            <p:ph idx="1"/>
          </p:nvPr>
        </p:nvSpPr>
        <p:spPr/>
        <p:txBody>
          <a:bodyPr>
            <a:normAutofit fontScale="85000" lnSpcReduction="20000"/>
          </a:bodyPr>
          <a:lstStyle/>
          <a:p>
            <a:pPr>
              <a:spcBef>
                <a:spcPct val="40000"/>
              </a:spcBef>
            </a:pPr>
            <a:r>
              <a:rPr lang="en-US" altLang="en-US" sz="2400" dirty="0">
                <a:latin typeface="Arial Black" panose="020B0A04020102020204" pitchFamily="34" charset="0"/>
              </a:rPr>
              <a:t>Since 1993 over 200,000 </a:t>
            </a:r>
            <a:r>
              <a:rPr lang="en-US" altLang="en-US" sz="2400" dirty="0" smtClean="0">
                <a:latin typeface="Arial Black" panose="020B0A04020102020204" pitchFamily="34" charset="0"/>
              </a:rPr>
              <a:t>trained</a:t>
            </a:r>
          </a:p>
          <a:p>
            <a:pPr marL="0" indent="0">
              <a:spcBef>
                <a:spcPct val="40000"/>
              </a:spcBef>
              <a:buNone/>
            </a:pPr>
            <a:endParaRPr lang="en-US" altLang="en-US" sz="2400" dirty="0">
              <a:latin typeface="Arial Black" panose="020B0A04020102020204" pitchFamily="34" charset="0"/>
            </a:endParaRPr>
          </a:p>
          <a:p>
            <a:pPr>
              <a:spcBef>
                <a:spcPct val="40000"/>
              </a:spcBef>
            </a:pPr>
            <a:r>
              <a:rPr lang="en-US" altLang="en-US" sz="2400" dirty="0">
                <a:latin typeface="Arial Black" panose="020B0A04020102020204" pitchFamily="34" charset="0"/>
              </a:rPr>
              <a:t>In use by many of the largest &amp; most successful organizations </a:t>
            </a:r>
            <a:r>
              <a:rPr lang="en-US" altLang="en-US" sz="2400" dirty="0" smtClean="0">
                <a:latin typeface="Arial Black" panose="020B0A04020102020204" pitchFamily="34" charset="0"/>
              </a:rPr>
              <a:t>worldwide</a:t>
            </a:r>
          </a:p>
          <a:p>
            <a:pPr marL="0" indent="0">
              <a:spcBef>
                <a:spcPct val="40000"/>
              </a:spcBef>
              <a:buNone/>
            </a:pPr>
            <a:endParaRPr lang="en-US" altLang="en-US" sz="2400" dirty="0">
              <a:latin typeface="Arial Black" panose="020B0A04020102020204" pitchFamily="34" charset="0"/>
            </a:endParaRPr>
          </a:p>
          <a:p>
            <a:pPr>
              <a:spcBef>
                <a:spcPct val="40000"/>
              </a:spcBef>
            </a:pPr>
            <a:r>
              <a:rPr lang="en-US" altLang="en-US" sz="2400" dirty="0">
                <a:latin typeface="Arial Black" panose="020B0A04020102020204" pitchFamily="34" charset="0"/>
              </a:rPr>
              <a:t>Works well in different </a:t>
            </a:r>
            <a:r>
              <a:rPr lang="en-US" altLang="en-US" sz="2400" dirty="0" smtClean="0">
                <a:latin typeface="Arial Black" panose="020B0A04020102020204" pitchFamily="34" charset="0"/>
              </a:rPr>
              <a:t>cultures</a:t>
            </a:r>
          </a:p>
          <a:p>
            <a:pPr marL="0" indent="0">
              <a:spcBef>
                <a:spcPct val="40000"/>
              </a:spcBef>
              <a:buNone/>
            </a:pPr>
            <a:endParaRPr lang="en-US" altLang="en-US" sz="2400" dirty="0">
              <a:latin typeface="Arial Black" panose="020B0A04020102020204" pitchFamily="34" charset="0"/>
            </a:endParaRPr>
          </a:p>
          <a:p>
            <a:pPr>
              <a:spcBef>
                <a:spcPct val="40000"/>
              </a:spcBef>
            </a:pPr>
            <a:r>
              <a:rPr lang="en-US" altLang="en-US" sz="2400" dirty="0">
                <a:latin typeface="Arial Black" panose="020B0A04020102020204" pitchFamily="34" charset="0"/>
              </a:rPr>
              <a:t>Applies at all levels &amp; across disciplines</a:t>
            </a:r>
            <a:endParaRPr lang="en-US" altLang="en-US" dirty="0"/>
          </a:p>
          <a:p>
            <a:endParaRPr lang="en-GB" dirty="0"/>
          </a:p>
        </p:txBody>
      </p:sp>
    </p:spTree>
    <p:extLst>
      <p:ext uri="{BB962C8B-B14F-4D97-AF65-F5344CB8AC3E}">
        <p14:creationId xmlns:p14="http://schemas.microsoft.com/office/powerpoint/2010/main" val="220322471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a:t>Six thinking hats = creative thinking </a:t>
            </a:r>
          </a:p>
        </p:txBody>
      </p:sp>
      <p:sp>
        <p:nvSpPr>
          <p:cNvPr id="3" name="Content Placeholder 2"/>
          <p:cNvSpPr>
            <a:spLocks noGrp="1"/>
          </p:cNvSpPr>
          <p:nvPr>
            <p:ph idx="1"/>
          </p:nvPr>
        </p:nvSpPr>
        <p:spPr/>
        <p:txBody>
          <a:bodyPr>
            <a:normAutofit fontScale="85000" lnSpcReduction="20000"/>
          </a:bodyPr>
          <a:lstStyle/>
          <a:p>
            <a:pPr>
              <a:spcBef>
                <a:spcPct val="60000"/>
              </a:spcBef>
            </a:pPr>
            <a:r>
              <a:rPr lang="en-US" altLang="en-US" sz="2400" dirty="0">
                <a:latin typeface="Arial Black" panose="020B0A04020102020204" pitchFamily="34" charset="0"/>
              </a:rPr>
              <a:t>There are six different </a:t>
            </a:r>
            <a:r>
              <a:rPr lang="en-US" altLang="en-US" sz="2400" u="sng" dirty="0">
                <a:latin typeface="Arial Black" panose="020B0A04020102020204" pitchFamily="34" charset="0"/>
              </a:rPr>
              <a:t>imaginary</a:t>
            </a:r>
            <a:r>
              <a:rPr lang="en-US" altLang="en-US" sz="2400" dirty="0">
                <a:latin typeface="Arial Black" panose="020B0A04020102020204" pitchFamily="34" charset="0"/>
              </a:rPr>
              <a:t> hats that you can put on or take off.</a:t>
            </a:r>
          </a:p>
          <a:p>
            <a:pPr>
              <a:spcBef>
                <a:spcPct val="60000"/>
              </a:spcBef>
            </a:pPr>
            <a:r>
              <a:rPr lang="en-US" altLang="en-US" sz="2400" dirty="0">
                <a:latin typeface="Arial Black" panose="020B0A04020102020204" pitchFamily="34" charset="0"/>
              </a:rPr>
              <a:t>Think of the “hats” as thinking icons.</a:t>
            </a:r>
          </a:p>
          <a:p>
            <a:pPr>
              <a:spcBef>
                <a:spcPct val="60000"/>
              </a:spcBef>
            </a:pPr>
            <a:r>
              <a:rPr lang="en-US" altLang="en-US" sz="2400" dirty="0">
                <a:latin typeface="Arial Black" panose="020B0A04020102020204" pitchFamily="34" charset="0"/>
              </a:rPr>
              <a:t>Each hat is a different color and represents a different type or mode of thinking.</a:t>
            </a:r>
          </a:p>
          <a:p>
            <a:pPr>
              <a:spcBef>
                <a:spcPct val="60000"/>
              </a:spcBef>
            </a:pPr>
            <a:r>
              <a:rPr lang="en-US" altLang="en-US" sz="2400" dirty="0">
                <a:latin typeface="Arial Black" panose="020B0A04020102020204" pitchFamily="34" charset="0"/>
              </a:rPr>
              <a:t>We all wear the same hat (do the same type of thinking) at the same time.</a:t>
            </a:r>
          </a:p>
          <a:p>
            <a:pPr>
              <a:spcBef>
                <a:spcPct val="60000"/>
              </a:spcBef>
            </a:pPr>
            <a:r>
              <a:rPr lang="en-US" altLang="en-US" sz="2400" dirty="0">
                <a:latin typeface="Arial Black" panose="020B0A04020102020204" pitchFamily="34" charset="0"/>
              </a:rPr>
              <a:t>When we change hats - we change our thinking</a:t>
            </a:r>
            <a:endParaRPr lang="en-GB" dirty="0"/>
          </a:p>
        </p:txBody>
      </p:sp>
      <p:sp>
        <p:nvSpPr>
          <p:cNvPr id="4" name="Rectangle 3"/>
          <p:cNvSpPr/>
          <p:nvPr/>
        </p:nvSpPr>
        <p:spPr>
          <a:xfrm>
            <a:off x="292761" y="5848588"/>
            <a:ext cx="5148012" cy="646331"/>
          </a:xfrm>
          <a:prstGeom prst="rect">
            <a:avLst/>
          </a:prstGeom>
        </p:spPr>
        <p:txBody>
          <a:bodyPr wrap="none">
            <a:spAutoFit/>
          </a:bodyPr>
          <a:lstStyle/>
          <a:p>
            <a:r>
              <a:rPr lang="en-GB" dirty="0" smtClean="0">
                <a:hlinkClick r:id="rId3"/>
              </a:rPr>
              <a:t>https://www.youtube.com/watch?v=UZ8vF8HRWE4</a:t>
            </a:r>
            <a:endParaRPr lang="en-GB" dirty="0" smtClean="0"/>
          </a:p>
          <a:p>
            <a:endParaRPr lang="en-GB" dirty="0"/>
          </a:p>
        </p:txBody>
      </p:sp>
    </p:spTree>
    <p:extLst>
      <p:ext uri="{BB962C8B-B14F-4D97-AF65-F5344CB8AC3E}">
        <p14:creationId xmlns:p14="http://schemas.microsoft.com/office/powerpoint/2010/main" val="145591386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smtClean="0"/>
              <a:t>Task </a:t>
            </a:r>
            <a:endParaRPr lang="en-GB" dirty="0"/>
          </a:p>
        </p:txBody>
      </p:sp>
      <p:sp>
        <p:nvSpPr>
          <p:cNvPr id="3" name="Content Placeholder 2"/>
          <p:cNvSpPr>
            <a:spLocks noGrp="1"/>
          </p:cNvSpPr>
          <p:nvPr>
            <p:ph idx="1"/>
          </p:nvPr>
        </p:nvSpPr>
        <p:spPr/>
        <p:txBody>
          <a:bodyPr/>
          <a:lstStyle/>
          <a:p>
            <a:r>
              <a:rPr lang="en-GB" dirty="0" smtClean="0"/>
              <a:t>Think of two topics for discussion – could be anything</a:t>
            </a:r>
          </a:p>
          <a:p>
            <a:pPr marL="0" indent="0">
              <a:buNone/>
            </a:pPr>
            <a:r>
              <a:rPr lang="en-GB" dirty="0"/>
              <a:t>E.G Suppose there is no internet</a:t>
            </a:r>
          </a:p>
          <a:p>
            <a:endParaRPr lang="en-GB" dirty="0" smtClean="0"/>
          </a:p>
          <a:p>
            <a:r>
              <a:rPr lang="en-GB" dirty="0" smtClean="0"/>
              <a:t>Write these on two pieces of paper and put them in the box</a:t>
            </a:r>
          </a:p>
          <a:p>
            <a:endParaRPr lang="en-GB" dirty="0" smtClean="0"/>
          </a:p>
          <a:p>
            <a:endParaRPr lang="en-GB" dirty="0"/>
          </a:p>
        </p:txBody>
      </p:sp>
    </p:spTree>
    <p:extLst>
      <p:ext uri="{BB962C8B-B14F-4D97-AF65-F5344CB8AC3E}">
        <p14:creationId xmlns:p14="http://schemas.microsoft.com/office/powerpoint/2010/main" val="3411642617"/>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Role of the Facilitator  </a:t>
            </a:r>
            <a:endParaRPr lang="en-GB" dirty="0"/>
          </a:p>
        </p:txBody>
      </p:sp>
      <p:sp>
        <p:nvSpPr>
          <p:cNvPr id="3" name="Content Placeholder 2"/>
          <p:cNvSpPr>
            <a:spLocks noGrp="1"/>
          </p:cNvSpPr>
          <p:nvPr>
            <p:ph idx="1"/>
          </p:nvPr>
        </p:nvSpPr>
        <p:spPr>
          <a:xfrm>
            <a:off x="1202919" y="2511552"/>
            <a:ext cx="9784080" cy="3450336"/>
          </a:xfrm>
        </p:spPr>
        <p:txBody>
          <a:bodyPr>
            <a:normAutofit fontScale="70000" lnSpcReduction="20000"/>
          </a:bodyPr>
          <a:lstStyle/>
          <a:p>
            <a:r>
              <a:rPr lang="en-US" altLang="en-US" sz="2400" dirty="0">
                <a:latin typeface="Arial Black" panose="020B0A04020102020204" pitchFamily="34" charset="0"/>
              </a:rPr>
              <a:t>Define the focus of your </a:t>
            </a:r>
            <a:r>
              <a:rPr lang="en-US" altLang="en-US" sz="2400" dirty="0" smtClean="0">
                <a:latin typeface="Arial Black" panose="020B0A04020102020204" pitchFamily="34" charset="0"/>
              </a:rPr>
              <a:t>thinking</a:t>
            </a:r>
          </a:p>
          <a:p>
            <a:pPr marL="0" indent="0">
              <a:buNone/>
            </a:pPr>
            <a:endParaRPr lang="en-US" altLang="en-US" sz="2400" dirty="0">
              <a:latin typeface="Arial Black" panose="020B0A04020102020204" pitchFamily="34" charset="0"/>
            </a:endParaRPr>
          </a:p>
          <a:p>
            <a:r>
              <a:rPr lang="en-US" altLang="en-US" sz="2400" dirty="0">
                <a:latin typeface="Arial Black" panose="020B0A04020102020204" pitchFamily="34" charset="0"/>
              </a:rPr>
              <a:t>Plan the sequence and timing of the </a:t>
            </a:r>
            <a:r>
              <a:rPr lang="en-US" altLang="en-US" sz="2400" dirty="0" smtClean="0">
                <a:latin typeface="Arial Black" panose="020B0A04020102020204" pitchFamily="34" charset="0"/>
              </a:rPr>
              <a:t>thinking</a:t>
            </a:r>
          </a:p>
          <a:p>
            <a:pPr marL="0" indent="0">
              <a:buNone/>
            </a:pPr>
            <a:endParaRPr lang="en-US" altLang="en-US" sz="2400" dirty="0">
              <a:latin typeface="Arial Black" panose="020B0A04020102020204" pitchFamily="34" charset="0"/>
            </a:endParaRPr>
          </a:p>
          <a:p>
            <a:r>
              <a:rPr lang="en-US" altLang="en-US" sz="2400" dirty="0">
                <a:latin typeface="Arial Black" panose="020B0A04020102020204" pitchFamily="34" charset="0"/>
              </a:rPr>
              <a:t>Ask for changes in the thinking if </a:t>
            </a:r>
            <a:r>
              <a:rPr lang="en-US" altLang="en-US" sz="2400" dirty="0" smtClean="0">
                <a:latin typeface="Arial Black" panose="020B0A04020102020204" pitchFamily="34" charset="0"/>
              </a:rPr>
              <a:t>needed</a:t>
            </a:r>
          </a:p>
          <a:p>
            <a:pPr marL="0" indent="0">
              <a:buNone/>
            </a:pPr>
            <a:endParaRPr lang="en-US" altLang="en-US" sz="2400" dirty="0">
              <a:latin typeface="Arial Black" panose="020B0A04020102020204" pitchFamily="34" charset="0"/>
            </a:endParaRPr>
          </a:p>
          <a:p>
            <a:r>
              <a:rPr lang="en-US" altLang="en-US" sz="2400" dirty="0">
                <a:latin typeface="Arial Black" panose="020B0A04020102020204" pitchFamily="34" charset="0"/>
              </a:rPr>
              <a:t>Handle requests from the group for changes in the </a:t>
            </a:r>
            <a:r>
              <a:rPr lang="en-US" altLang="en-US" sz="2400" dirty="0" smtClean="0">
                <a:latin typeface="Arial Black" panose="020B0A04020102020204" pitchFamily="34" charset="0"/>
              </a:rPr>
              <a:t>thinking</a:t>
            </a:r>
          </a:p>
          <a:p>
            <a:pPr marL="0" indent="0">
              <a:buNone/>
            </a:pPr>
            <a:endParaRPr lang="en-US" altLang="en-US" sz="2400" dirty="0">
              <a:latin typeface="Arial Black" panose="020B0A04020102020204" pitchFamily="34" charset="0"/>
            </a:endParaRPr>
          </a:p>
          <a:p>
            <a:r>
              <a:rPr lang="en-US" altLang="en-US" sz="2400" dirty="0">
                <a:latin typeface="Arial Black" panose="020B0A04020102020204" pitchFamily="34" charset="0"/>
              </a:rPr>
              <a:t>Form periodic or final summaries of the thinking for consideration by the team</a:t>
            </a:r>
          </a:p>
          <a:p>
            <a:endParaRPr lang="en-GB" dirty="0"/>
          </a:p>
        </p:txBody>
      </p:sp>
    </p:spTree>
    <p:extLst>
      <p:ext uri="{BB962C8B-B14F-4D97-AF65-F5344CB8AC3E}">
        <p14:creationId xmlns:p14="http://schemas.microsoft.com/office/powerpoint/2010/main" val="1333056094"/>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Continued…</a:t>
            </a:r>
            <a:endParaRPr lang="en-GB" dirty="0"/>
          </a:p>
        </p:txBody>
      </p:sp>
      <p:sp>
        <p:nvSpPr>
          <p:cNvPr id="3" name="Content Placeholder 2"/>
          <p:cNvSpPr>
            <a:spLocks noGrp="1"/>
          </p:cNvSpPr>
          <p:nvPr>
            <p:ph idx="1"/>
          </p:nvPr>
        </p:nvSpPr>
        <p:spPr/>
        <p:txBody>
          <a:bodyPr/>
          <a:lstStyle/>
          <a:p>
            <a:r>
              <a:rPr lang="en-GB" dirty="0">
                <a:latin typeface="Museo Sans 300"/>
              </a:rPr>
              <a:t>With the group, the facilitator determines an order to use the hats. de Bono recommends that you pair complementary hats, such as White/Red, Yellow/Black, Green/Blue, and that you determine the full order of the hats you’ll “try on” before you start your discussion. It’s often useful to begin and end with Blue. Hats can be repeated.</a:t>
            </a:r>
            <a:endParaRPr lang="en-GB" dirty="0"/>
          </a:p>
        </p:txBody>
      </p:sp>
    </p:spTree>
    <p:extLst>
      <p:ext uri="{BB962C8B-B14F-4D97-AF65-F5344CB8AC3E}">
        <p14:creationId xmlns:p14="http://schemas.microsoft.com/office/powerpoint/2010/main" val="3931623619"/>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 name="Footer Placeholder 1"/>
          <p:cNvSpPr>
            <a:spLocks noGrp="1"/>
          </p:cNvSpPr>
          <p:nvPr>
            <p:ph type="ftr" sz="quarter" idx="10"/>
          </p:nvPr>
        </p:nvSpPr>
        <p:spPr/>
        <p:txBody>
          <a:bodyPr/>
          <a:lstStyle/>
          <a:p>
            <a:r>
              <a:rPr lang="en-US" altLang="en-US"/>
              <a:t>Copyright 2000. The McQuaig Group Inc.</a:t>
            </a:r>
            <a:endParaRPr lang="en-US" altLang="en-US" sz="1400"/>
          </a:p>
        </p:txBody>
      </p:sp>
      <p:sp>
        <p:nvSpPr>
          <p:cNvPr id="25" name="Slide Number Placeholder 2"/>
          <p:cNvSpPr>
            <a:spLocks noGrp="1"/>
          </p:cNvSpPr>
          <p:nvPr>
            <p:ph type="sldNum" sz="quarter" idx="11"/>
          </p:nvPr>
        </p:nvSpPr>
        <p:spPr/>
        <p:txBody>
          <a:bodyPr/>
          <a:lstStyle/>
          <a:p>
            <a:fld id="{4A58D27F-3F0C-4589-8962-AFC10EFB755C}" type="slidenum">
              <a:rPr lang="en-US" altLang="en-US"/>
              <a:pPr/>
              <a:t>20</a:t>
            </a:fld>
            <a:endParaRPr lang="en-US" altLang="en-US"/>
          </a:p>
        </p:txBody>
      </p:sp>
      <p:sp>
        <p:nvSpPr>
          <p:cNvPr id="58371" name="Oval 3"/>
          <p:cNvSpPr>
            <a:spLocks noChangeArrowheads="1"/>
          </p:cNvSpPr>
          <p:nvPr/>
        </p:nvSpPr>
        <p:spPr bwMode="auto">
          <a:xfrm>
            <a:off x="6019800" y="3276600"/>
            <a:ext cx="381000" cy="381000"/>
          </a:xfrm>
          <a:prstGeom prst="ellipse">
            <a:avLst/>
          </a:prstGeom>
          <a:gradFill rotWithShape="0">
            <a:gsLst>
              <a:gs pos="0">
                <a:schemeClr val="tx1"/>
              </a:gs>
              <a:gs pos="100000">
                <a:srgbClr val="4D4D4D"/>
              </a:gs>
            </a:gsLst>
            <a:path path="shape">
              <a:fillToRect l="50000" t="50000" r="50000" b="50000"/>
            </a:path>
          </a:gradFill>
          <a:ln>
            <a:noFill/>
          </a:ln>
          <a:effectLst/>
          <a:extLst>
            <a:ext uri="{91240B29-F687-4F45-9708-019B960494DF}">
              <a14:hiddenLine xmlns:a14="http://schemas.microsoft.com/office/drawing/2010/main" w="9525">
                <a:solidFill>
                  <a:schemeClr val="accent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nvGrpSpPr>
          <p:cNvPr id="58392" name="Group 24"/>
          <p:cNvGrpSpPr>
            <a:grpSpLocks/>
          </p:cNvGrpSpPr>
          <p:nvPr/>
        </p:nvGrpSpPr>
        <p:grpSpPr bwMode="auto">
          <a:xfrm>
            <a:off x="2590800" y="533400"/>
            <a:ext cx="7467600" cy="6205538"/>
            <a:chOff x="672" y="336"/>
            <a:chExt cx="4704" cy="3909"/>
          </a:xfrm>
        </p:grpSpPr>
        <p:sp>
          <p:nvSpPr>
            <p:cNvPr id="58370" name="Text Box 2"/>
            <p:cNvSpPr txBox="1">
              <a:spLocks noChangeArrowheads="1"/>
            </p:cNvSpPr>
            <p:nvPr/>
          </p:nvSpPr>
          <p:spPr bwMode="auto">
            <a:xfrm>
              <a:off x="672" y="1008"/>
              <a:ext cx="1536" cy="104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lgn="ctr"/>
              <a:r>
                <a:rPr lang="en-US" altLang="en-US" sz="2000">
                  <a:solidFill>
                    <a:srgbClr val="FFFFFF"/>
                  </a:solidFill>
                  <a:effectLst>
                    <a:outerShdw blurRad="38100" dist="38100" dir="2700000" algn="tl">
                      <a:srgbClr val="B2B2B2"/>
                    </a:outerShdw>
                  </a:effectLst>
                  <a:latin typeface="Arial Black" panose="020B0A04020102020204" pitchFamily="34" charset="0"/>
                </a:rPr>
                <a:t>White Hat</a:t>
              </a:r>
              <a:endParaRPr lang="en-US" altLang="en-US">
                <a:solidFill>
                  <a:srgbClr val="FFFFFF"/>
                </a:solidFill>
                <a:effectLst>
                  <a:outerShdw blurRad="38100" dist="38100" dir="2700000" algn="tl">
                    <a:srgbClr val="B2B2B2"/>
                  </a:outerShdw>
                </a:effectLst>
                <a:latin typeface="Arial Black" panose="020B0A04020102020204" pitchFamily="34" charset="0"/>
              </a:endParaRPr>
            </a:p>
            <a:p>
              <a:pPr algn="ctr"/>
              <a:r>
                <a:rPr lang="en-US" altLang="en-US" sz="1600">
                  <a:solidFill>
                    <a:srgbClr val="C0C0C0"/>
                  </a:solidFill>
                  <a:latin typeface="Arial Black" panose="020B0A04020102020204" pitchFamily="34" charset="0"/>
                </a:rPr>
                <a:t>Information &amp; Data</a:t>
              </a:r>
              <a:endParaRPr lang="en-US" altLang="en-US">
                <a:solidFill>
                  <a:srgbClr val="00CCFF"/>
                </a:solidFill>
                <a:latin typeface="Arial Black" panose="020B0A04020102020204" pitchFamily="34" charset="0"/>
              </a:endParaRPr>
            </a:p>
            <a:p>
              <a:pPr algn="ctr"/>
              <a:r>
                <a:rPr lang="en-US" altLang="en-US" sz="1200">
                  <a:latin typeface="Arial Black" panose="020B0A04020102020204" pitchFamily="34" charset="0"/>
                </a:rPr>
                <a:t>Neutral &amp; Objective</a:t>
              </a:r>
            </a:p>
            <a:p>
              <a:pPr algn="ctr"/>
              <a:r>
                <a:rPr lang="en-US" altLang="en-US" sz="1200">
                  <a:latin typeface="Arial Black" panose="020B0A04020102020204" pitchFamily="34" charset="0"/>
                </a:rPr>
                <a:t>Checked &amp; Believed Facts Missing Information &amp; </a:t>
              </a:r>
            </a:p>
            <a:p>
              <a:pPr algn="ctr"/>
              <a:r>
                <a:rPr lang="en-US" altLang="en-US" sz="1200">
                  <a:latin typeface="Arial Black" panose="020B0A04020102020204" pitchFamily="34" charset="0"/>
                </a:rPr>
                <a:t>Where To Source It</a:t>
              </a:r>
            </a:p>
            <a:p>
              <a:pPr algn="ctr"/>
              <a:endParaRPr lang="en-US" altLang="en-US"/>
            </a:p>
          </p:txBody>
        </p:sp>
        <p:sp>
          <p:nvSpPr>
            <p:cNvPr id="58372" name="Text Box 4"/>
            <p:cNvSpPr txBox="1">
              <a:spLocks noChangeArrowheads="1"/>
            </p:cNvSpPr>
            <p:nvPr/>
          </p:nvSpPr>
          <p:spPr bwMode="auto">
            <a:xfrm>
              <a:off x="3648" y="2352"/>
              <a:ext cx="1728" cy="113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lgn="ctr"/>
              <a:r>
                <a:rPr lang="en-US" altLang="en-US" sz="2000">
                  <a:solidFill>
                    <a:srgbClr val="FF3300"/>
                  </a:solidFill>
                  <a:effectLst>
                    <a:outerShdw blurRad="38100" dist="38100" dir="2700000" algn="tl">
                      <a:srgbClr val="FFFFFF"/>
                    </a:outerShdw>
                  </a:effectLst>
                  <a:latin typeface="Arial Black" panose="020B0A04020102020204" pitchFamily="34" charset="0"/>
                </a:rPr>
                <a:t>Red Hat</a:t>
              </a:r>
              <a:endParaRPr lang="en-US" altLang="en-US" sz="1200">
                <a:solidFill>
                  <a:schemeClr val="bg1"/>
                </a:solidFill>
                <a:effectDag name="">
                  <a:cont type="tree" name="">
                    <a:effect ref="fillLine"/>
                    <a:outerShdw dist="38100" dir="13500000" algn="br">
                      <a:srgbClr val="000000"/>
                    </a:outerShdw>
                  </a:cont>
                  <a:cont type="tree" name="">
                    <a:effect ref="fillLine"/>
                    <a:outerShdw dist="38100" dir="2700000" algn="tl">
                      <a:srgbClr val="000000"/>
                    </a:outerShdw>
                  </a:cont>
                  <a:effect ref="fillLine"/>
                </a:effectDag>
                <a:latin typeface="Arial Black" panose="020B0A04020102020204" pitchFamily="34" charset="0"/>
              </a:endParaRPr>
            </a:p>
            <a:p>
              <a:pPr algn="ctr"/>
              <a:r>
                <a:rPr lang="en-US" altLang="en-US" sz="1600">
                  <a:solidFill>
                    <a:srgbClr val="C0C0C0"/>
                  </a:solidFill>
                  <a:latin typeface="Arial Black" panose="020B0A04020102020204" pitchFamily="34" charset="0"/>
                </a:rPr>
                <a:t>Feelings &amp; Intuition</a:t>
              </a:r>
              <a:r>
                <a:rPr lang="en-US" altLang="en-US" sz="1600">
                  <a:latin typeface="Arial Black" panose="020B0A04020102020204" pitchFamily="34" charset="0"/>
                </a:rPr>
                <a:t> </a:t>
              </a:r>
            </a:p>
            <a:p>
              <a:pPr algn="ctr"/>
              <a:r>
                <a:rPr lang="en-US" altLang="en-US" sz="1200">
                  <a:latin typeface="Arial Black" panose="020B0A04020102020204" pitchFamily="34" charset="0"/>
                </a:rPr>
                <a:t>Emotions Or Hunches </a:t>
              </a:r>
            </a:p>
            <a:p>
              <a:pPr algn="ctr"/>
              <a:r>
                <a:rPr lang="en-US" altLang="en-US" sz="1200">
                  <a:latin typeface="Arial Black" panose="020B0A04020102020204" pitchFamily="34" charset="0"/>
                </a:rPr>
                <a:t>“At This Point”</a:t>
              </a:r>
            </a:p>
            <a:p>
              <a:pPr algn="ctr"/>
              <a:r>
                <a:rPr lang="en-US" altLang="en-US" sz="1200">
                  <a:latin typeface="Arial Black" panose="020B0A04020102020204" pitchFamily="34" charset="0"/>
                </a:rPr>
                <a:t>No Reasons or Justification</a:t>
              </a:r>
            </a:p>
            <a:p>
              <a:pPr algn="ctr"/>
              <a:r>
                <a:rPr lang="en-US" altLang="en-US" sz="1200">
                  <a:latin typeface="Arial Black" panose="020B0A04020102020204" pitchFamily="34" charset="0"/>
                </a:rPr>
                <a:t>Keep It Short</a:t>
              </a:r>
            </a:p>
            <a:p>
              <a:pPr>
                <a:spcBef>
                  <a:spcPct val="50000"/>
                </a:spcBef>
              </a:pPr>
              <a:endParaRPr lang="en-US" altLang="en-US"/>
            </a:p>
          </p:txBody>
        </p:sp>
        <p:sp>
          <p:nvSpPr>
            <p:cNvPr id="58373" name="Text Box 5"/>
            <p:cNvSpPr txBox="1">
              <a:spLocks noChangeArrowheads="1"/>
            </p:cNvSpPr>
            <p:nvPr/>
          </p:nvSpPr>
          <p:spPr bwMode="auto">
            <a:xfrm>
              <a:off x="3504" y="1008"/>
              <a:ext cx="1824" cy="103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lgn="ctr"/>
              <a:r>
                <a:rPr lang="en-US" altLang="en-US" sz="2000">
                  <a:solidFill>
                    <a:schemeClr val="bg1"/>
                  </a:solidFill>
                  <a:effectLst>
                    <a:outerShdw blurRad="38100" dist="38100" dir="2700000" algn="tl">
                      <a:srgbClr val="FFFFFF"/>
                    </a:outerShdw>
                  </a:effectLst>
                  <a:latin typeface="Arial Black" panose="020B0A04020102020204" pitchFamily="34" charset="0"/>
                </a:rPr>
                <a:t>Black Hat</a:t>
              </a:r>
              <a:r>
                <a:rPr lang="en-US" altLang="en-US" sz="1200">
                  <a:solidFill>
                    <a:schemeClr val="bg1"/>
                  </a:solidFill>
                  <a:effectLst>
                    <a:outerShdw blurRad="38100" dist="38100" dir="2700000" algn="tl">
                      <a:srgbClr val="FFFFFF"/>
                    </a:outerShdw>
                  </a:effectLst>
                  <a:latin typeface="Arial Black" panose="020B0A04020102020204" pitchFamily="34" charset="0"/>
                </a:rPr>
                <a:t> </a:t>
              </a:r>
            </a:p>
            <a:p>
              <a:pPr algn="ctr"/>
              <a:r>
                <a:rPr lang="en-US" altLang="en-US" sz="1600">
                  <a:solidFill>
                    <a:srgbClr val="C0C0C0"/>
                  </a:solidFill>
                  <a:latin typeface="Arial Black" panose="020B0A04020102020204" pitchFamily="34" charset="0"/>
                </a:rPr>
                <a:t>Why It </a:t>
              </a:r>
              <a:r>
                <a:rPr lang="en-US" altLang="en-US" sz="1600" u="sng">
                  <a:solidFill>
                    <a:srgbClr val="C0C0C0"/>
                  </a:solidFill>
                  <a:latin typeface="Arial Black" panose="020B0A04020102020204" pitchFamily="34" charset="0"/>
                </a:rPr>
                <a:t>May Not</a:t>
              </a:r>
              <a:r>
                <a:rPr lang="en-US" altLang="en-US" sz="1600">
                  <a:solidFill>
                    <a:srgbClr val="C0C0C0"/>
                  </a:solidFill>
                  <a:latin typeface="Arial Black" panose="020B0A04020102020204" pitchFamily="34" charset="0"/>
                </a:rPr>
                <a:t> Work</a:t>
              </a:r>
              <a:endParaRPr lang="en-US" altLang="en-US" sz="1200">
                <a:latin typeface="Arial Black" panose="020B0A04020102020204" pitchFamily="34" charset="0"/>
              </a:endParaRPr>
            </a:p>
            <a:p>
              <a:pPr algn="ctr"/>
              <a:r>
                <a:rPr lang="en-US" altLang="en-US" sz="1200">
                  <a:latin typeface="Arial Black" panose="020B0A04020102020204" pitchFamily="34" charset="0"/>
                </a:rPr>
                <a:t>Cautions </a:t>
              </a:r>
              <a:r>
                <a:rPr lang="en-US" altLang="en-US" sz="1200">
                  <a:latin typeface="Arial Black" panose="020B0A04020102020204" pitchFamily="34" charset="0"/>
                  <a:sym typeface="Symbol" panose="05050102010706020507" pitchFamily="18" charset="2"/>
                </a:rPr>
                <a:t></a:t>
              </a:r>
              <a:r>
                <a:rPr lang="en-US" altLang="en-US" sz="1200">
                  <a:latin typeface="Arial Black" panose="020B0A04020102020204" pitchFamily="34" charset="0"/>
                </a:rPr>
                <a:t> Dangers</a:t>
              </a:r>
            </a:p>
            <a:p>
              <a:pPr algn="ctr"/>
              <a:r>
                <a:rPr lang="en-US" altLang="en-US" sz="1200">
                  <a:latin typeface="Arial Black" panose="020B0A04020102020204" pitchFamily="34" charset="0"/>
                </a:rPr>
                <a:t>Problems </a:t>
              </a:r>
              <a:r>
                <a:rPr lang="en-US" altLang="en-US" sz="1200">
                  <a:latin typeface="Arial Black" panose="020B0A04020102020204" pitchFamily="34" charset="0"/>
                  <a:sym typeface="Symbol" panose="05050102010706020507" pitchFamily="18" charset="2"/>
                </a:rPr>
                <a:t></a:t>
              </a:r>
              <a:r>
                <a:rPr lang="en-US" altLang="en-US" sz="1200">
                  <a:latin typeface="Arial Black" panose="020B0A04020102020204" pitchFamily="34" charset="0"/>
                </a:rPr>
                <a:t> Faults </a:t>
              </a:r>
            </a:p>
            <a:p>
              <a:pPr algn="ctr"/>
              <a:r>
                <a:rPr lang="en-US" altLang="en-US" sz="1200">
                  <a:latin typeface="Arial Black" panose="020B0A04020102020204" pitchFamily="34" charset="0"/>
                </a:rPr>
                <a:t>Logical Reasons</a:t>
              </a:r>
            </a:p>
            <a:p>
              <a:pPr algn="ctr"/>
              <a:r>
                <a:rPr lang="en-US" altLang="en-US" sz="1200">
                  <a:latin typeface="Arial Black" panose="020B0A04020102020204" pitchFamily="34" charset="0"/>
                </a:rPr>
                <a:t> Must Be Given</a:t>
              </a:r>
            </a:p>
            <a:p>
              <a:pPr algn="ctr">
                <a:spcBef>
                  <a:spcPct val="50000"/>
                </a:spcBef>
              </a:pPr>
              <a:endParaRPr lang="en-US" altLang="en-US" sz="1200"/>
            </a:p>
          </p:txBody>
        </p:sp>
        <p:sp>
          <p:nvSpPr>
            <p:cNvPr id="58374" name="Text Box 6"/>
            <p:cNvSpPr txBox="1">
              <a:spLocks noChangeArrowheads="1"/>
            </p:cNvSpPr>
            <p:nvPr/>
          </p:nvSpPr>
          <p:spPr bwMode="auto">
            <a:xfrm>
              <a:off x="672" y="2352"/>
              <a:ext cx="1488" cy="12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lgn="ctr"/>
              <a:r>
                <a:rPr lang="en-US" altLang="en-US" sz="2000">
                  <a:solidFill>
                    <a:srgbClr val="FFFF00"/>
                  </a:solidFill>
                  <a:effectLst>
                    <a:outerShdw blurRad="38100" dist="38100" dir="2700000" algn="tl">
                      <a:srgbClr val="FFFFFF"/>
                    </a:outerShdw>
                  </a:effectLst>
                  <a:latin typeface="Arial Black" panose="020B0A04020102020204" pitchFamily="34" charset="0"/>
                </a:rPr>
                <a:t>Yellow Hat</a:t>
              </a:r>
              <a:endParaRPr lang="en-US" altLang="en-US">
                <a:solidFill>
                  <a:srgbClr val="FFFF00"/>
                </a:solidFill>
                <a:effectLst>
                  <a:outerShdw blurRad="38100" dist="38100" dir="2700000" algn="tl">
                    <a:srgbClr val="FFFFFF"/>
                  </a:outerShdw>
                </a:effectLst>
                <a:latin typeface="Arial Black" panose="020B0A04020102020204" pitchFamily="34" charset="0"/>
              </a:endParaRPr>
            </a:p>
            <a:p>
              <a:pPr algn="ctr"/>
              <a:r>
                <a:rPr lang="en-US" altLang="en-US" sz="1600">
                  <a:solidFill>
                    <a:srgbClr val="C0C0C0"/>
                  </a:solidFill>
                  <a:latin typeface="Arial Black" panose="020B0A04020102020204" pitchFamily="34" charset="0"/>
                </a:rPr>
                <a:t>Why It </a:t>
              </a:r>
              <a:r>
                <a:rPr lang="en-US" altLang="en-US" sz="1600" u="sng">
                  <a:solidFill>
                    <a:srgbClr val="C0C0C0"/>
                  </a:solidFill>
                  <a:latin typeface="Arial Black" panose="020B0A04020102020204" pitchFamily="34" charset="0"/>
                </a:rPr>
                <a:t>May</a:t>
              </a:r>
              <a:r>
                <a:rPr lang="en-US" altLang="en-US" sz="1600">
                  <a:solidFill>
                    <a:srgbClr val="C0C0C0"/>
                  </a:solidFill>
                  <a:latin typeface="Arial Black" panose="020B0A04020102020204" pitchFamily="34" charset="0"/>
                </a:rPr>
                <a:t> Work</a:t>
              </a:r>
              <a:endParaRPr lang="en-US" altLang="en-US" sz="1600">
                <a:latin typeface="Arial Black" panose="020B0A04020102020204" pitchFamily="34" charset="0"/>
              </a:endParaRPr>
            </a:p>
            <a:p>
              <a:pPr algn="ctr"/>
              <a:r>
                <a:rPr lang="en-US" altLang="en-US" sz="1200">
                  <a:latin typeface="Arial Black" panose="020B0A04020102020204" pitchFamily="34" charset="0"/>
                </a:rPr>
                <a:t>Values &amp; Benefits</a:t>
              </a:r>
              <a:endParaRPr lang="en-US" altLang="en-US">
                <a:latin typeface="Arial Black" panose="020B0A04020102020204" pitchFamily="34" charset="0"/>
              </a:endParaRPr>
            </a:p>
            <a:p>
              <a:pPr algn="ctr"/>
              <a:r>
                <a:rPr lang="en-US" altLang="en-US" sz="1200">
                  <a:latin typeface="Arial Black" panose="020B0A04020102020204" pitchFamily="34" charset="0"/>
                </a:rPr>
                <a:t>(Both Known &amp; Potential)</a:t>
              </a:r>
            </a:p>
            <a:p>
              <a:pPr algn="ctr"/>
              <a:r>
                <a:rPr lang="en-US" altLang="en-US" sz="1200">
                  <a:latin typeface="Arial Black" panose="020B0A04020102020204" pitchFamily="34" charset="0"/>
                </a:rPr>
                <a:t>The Good In It</a:t>
              </a:r>
            </a:p>
            <a:p>
              <a:pPr algn="ctr"/>
              <a:r>
                <a:rPr lang="en-US" altLang="en-US" sz="1200">
                  <a:latin typeface="Arial Black" panose="020B0A04020102020204" pitchFamily="34" charset="0"/>
                </a:rPr>
                <a:t>Logical Reasons </a:t>
              </a:r>
            </a:p>
            <a:p>
              <a:pPr algn="ctr"/>
              <a:r>
                <a:rPr lang="en-US" altLang="en-US" sz="1200">
                  <a:latin typeface="Arial Black" panose="020B0A04020102020204" pitchFamily="34" charset="0"/>
                </a:rPr>
                <a:t>Must Be Given</a:t>
              </a:r>
              <a:endParaRPr lang="en-US" altLang="en-US" b="1">
                <a:latin typeface="Arial" panose="020B0604020202020204" pitchFamily="34" charset="0"/>
              </a:endParaRPr>
            </a:p>
            <a:p>
              <a:pPr>
                <a:spcBef>
                  <a:spcPct val="50000"/>
                </a:spcBef>
              </a:pPr>
              <a:endParaRPr lang="en-US" altLang="en-US"/>
            </a:p>
          </p:txBody>
        </p:sp>
        <p:sp>
          <p:nvSpPr>
            <p:cNvPr id="58375" name="Text Box 7"/>
            <p:cNvSpPr txBox="1">
              <a:spLocks noChangeArrowheads="1"/>
            </p:cNvSpPr>
            <p:nvPr/>
          </p:nvSpPr>
          <p:spPr bwMode="auto">
            <a:xfrm>
              <a:off x="2112" y="3024"/>
              <a:ext cx="1680" cy="122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lvl="1" algn="ctr"/>
              <a:endParaRPr lang="en-US" altLang="en-US" sz="1200">
                <a:latin typeface="Arial Black" panose="020B0A04020102020204" pitchFamily="34" charset="0"/>
              </a:endParaRPr>
            </a:p>
            <a:p>
              <a:pPr algn="ctr"/>
              <a:r>
                <a:rPr lang="en-US" altLang="en-US" sz="2000">
                  <a:solidFill>
                    <a:srgbClr val="00FF00"/>
                  </a:solidFill>
                  <a:effectLst>
                    <a:outerShdw blurRad="38100" dist="38100" dir="2700000" algn="tl">
                      <a:srgbClr val="FFFFFF"/>
                    </a:outerShdw>
                  </a:effectLst>
                  <a:latin typeface="Arial Black" panose="020B0A04020102020204" pitchFamily="34" charset="0"/>
                </a:rPr>
                <a:t>Green Hat</a:t>
              </a:r>
              <a:endParaRPr lang="en-US" altLang="en-US" sz="1200">
                <a:latin typeface="Arial Black" panose="020B0A04020102020204" pitchFamily="34" charset="0"/>
              </a:endParaRPr>
            </a:p>
            <a:p>
              <a:pPr algn="ctr"/>
              <a:r>
                <a:rPr lang="en-US" altLang="en-US" sz="1600">
                  <a:solidFill>
                    <a:srgbClr val="C0C0C0"/>
                  </a:solidFill>
                  <a:latin typeface="Arial Black" panose="020B0A04020102020204" pitchFamily="34" charset="0"/>
                </a:rPr>
                <a:t>Creative Thinking</a:t>
              </a:r>
              <a:endParaRPr lang="en-US" altLang="en-US" sz="1600">
                <a:solidFill>
                  <a:srgbClr val="DDDDDD"/>
                </a:solidFill>
                <a:latin typeface="Arial Black" panose="020B0A04020102020204" pitchFamily="34" charset="0"/>
              </a:endParaRPr>
            </a:p>
            <a:p>
              <a:pPr algn="ctr"/>
              <a:r>
                <a:rPr lang="en-US" altLang="en-US" sz="1200">
                  <a:latin typeface="Arial Black" panose="020B0A04020102020204" pitchFamily="34" charset="0"/>
                </a:rPr>
                <a:t>Possibilities </a:t>
              </a:r>
              <a:r>
                <a:rPr lang="en-US" altLang="en-US" sz="1200">
                  <a:latin typeface="Arial Black" panose="020B0A04020102020204" pitchFamily="34" charset="0"/>
                  <a:sym typeface="Symbol" panose="05050102010706020507" pitchFamily="18" charset="2"/>
                </a:rPr>
                <a:t></a:t>
              </a:r>
              <a:r>
                <a:rPr lang="en-US" altLang="en-US" sz="1200">
                  <a:latin typeface="Arial Black" panose="020B0A04020102020204" pitchFamily="34" charset="0"/>
                </a:rPr>
                <a:t> Alternatives </a:t>
              </a:r>
            </a:p>
            <a:p>
              <a:pPr algn="ctr"/>
              <a:r>
                <a:rPr lang="en-US" altLang="en-US" sz="1200">
                  <a:latin typeface="Arial Black" panose="020B0A04020102020204" pitchFamily="34" charset="0"/>
                </a:rPr>
                <a:t>New Ideas </a:t>
              </a:r>
              <a:r>
                <a:rPr lang="en-US" altLang="en-US" sz="1200">
                  <a:latin typeface="Arial Black" panose="020B0A04020102020204" pitchFamily="34" charset="0"/>
                  <a:sym typeface="Symbol" panose="05050102010706020507" pitchFamily="18" charset="2"/>
                </a:rPr>
                <a:t></a:t>
              </a:r>
              <a:r>
                <a:rPr lang="en-US" altLang="en-US" sz="1200">
                  <a:latin typeface="Arial Black" panose="020B0A04020102020204" pitchFamily="34" charset="0"/>
                </a:rPr>
                <a:t> New Concepts</a:t>
              </a:r>
            </a:p>
            <a:p>
              <a:pPr algn="ctr"/>
              <a:r>
                <a:rPr lang="en-US" altLang="en-US" sz="1200">
                  <a:latin typeface="Arial Black" panose="020B0A04020102020204" pitchFamily="34" charset="0"/>
                </a:rPr>
                <a:t> Overcome Black Hat Problems &amp; Reinforce Yellow Hat Values</a:t>
              </a:r>
            </a:p>
            <a:p>
              <a:pPr algn="ctr"/>
              <a:endParaRPr lang="en-US" altLang="en-US" sz="1200">
                <a:latin typeface="Arial" panose="020B0604020202020204" pitchFamily="34" charset="0"/>
              </a:endParaRPr>
            </a:p>
          </p:txBody>
        </p:sp>
        <p:sp>
          <p:nvSpPr>
            <p:cNvPr id="58376" name="Text Box 8"/>
            <p:cNvSpPr txBox="1">
              <a:spLocks noChangeArrowheads="1"/>
            </p:cNvSpPr>
            <p:nvPr/>
          </p:nvSpPr>
          <p:spPr bwMode="auto">
            <a:xfrm>
              <a:off x="1920" y="336"/>
              <a:ext cx="2064" cy="103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lgn="ctr"/>
              <a:r>
                <a:rPr lang="en-US" altLang="en-US" sz="2000">
                  <a:solidFill>
                    <a:srgbClr val="0000FF"/>
                  </a:solidFill>
                  <a:effectLst>
                    <a:outerShdw blurRad="38100" dist="38100" dir="2700000" algn="tl">
                      <a:srgbClr val="FFFFFF"/>
                    </a:outerShdw>
                  </a:effectLst>
                  <a:latin typeface="Arial Black" panose="020B0A04020102020204" pitchFamily="34" charset="0"/>
                </a:rPr>
                <a:t>Blue Hat</a:t>
              </a:r>
              <a:endParaRPr lang="en-US" altLang="en-US">
                <a:solidFill>
                  <a:schemeClr val="bg1"/>
                </a:solidFill>
                <a:effectDag name="">
                  <a:cont type="tree" name="">
                    <a:effect ref="fillLine"/>
                    <a:outerShdw dist="38100" dir="13500000" algn="br">
                      <a:srgbClr val="000000"/>
                    </a:outerShdw>
                  </a:cont>
                  <a:cont type="tree" name="">
                    <a:effect ref="fillLine"/>
                    <a:outerShdw dist="38100" dir="2700000" algn="tl">
                      <a:srgbClr val="000000"/>
                    </a:outerShdw>
                  </a:cont>
                  <a:effect ref="fillLine"/>
                </a:effectDag>
                <a:latin typeface="Arial Black" panose="020B0A04020102020204" pitchFamily="34" charset="0"/>
              </a:endParaRPr>
            </a:p>
            <a:p>
              <a:pPr algn="ctr"/>
              <a:r>
                <a:rPr lang="en-US" altLang="en-US" sz="1600">
                  <a:solidFill>
                    <a:srgbClr val="C0C0C0"/>
                  </a:solidFill>
                  <a:latin typeface="Arial Black" panose="020B0A04020102020204" pitchFamily="34" charset="0"/>
                </a:rPr>
                <a:t>Managing The Thinking</a:t>
              </a:r>
              <a:endParaRPr lang="en-US" altLang="en-US">
                <a:latin typeface="Arial Black" panose="020B0A04020102020204" pitchFamily="34" charset="0"/>
              </a:endParaRPr>
            </a:p>
            <a:p>
              <a:pPr algn="ctr"/>
              <a:r>
                <a:rPr lang="en-US" altLang="en-US" sz="1200">
                  <a:latin typeface="Arial Black" panose="020B0A04020102020204" pitchFamily="34" charset="0"/>
                </a:rPr>
                <a:t>Setting The Focus</a:t>
              </a:r>
            </a:p>
            <a:p>
              <a:pPr algn="ctr"/>
              <a:r>
                <a:rPr lang="en-US" altLang="en-US" sz="1200">
                  <a:latin typeface="Arial Black" panose="020B0A04020102020204" pitchFamily="34" charset="0"/>
                </a:rPr>
                <a:t>Making  Summaries</a:t>
              </a:r>
            </a:p>
            <a:p>
              <a:pPr algn="ctr"/>
              <a:r>
                <a:rPr lang="en-US" altLang="en-US" sz="1200">
                  <a:latin typeface="Arial Black" panose="020B0A04020102020204" pitchFamily="34" charset="0"/>
                </a:rPr>
                <a:t>Overviews </a:t>
              </a:r>
              <a:r>
                <a:rPr lang="en-US" altLang="en-US" sz="1200">
                  <a:latin typeface="Arial Black" panose="020B0A04020102020204" pitchFamily="34" charset="0"/>
                  <a:sym typeface="Symbol" panose="05050102010706020507" pitchFamily="18" charset="2"/>
                </a:rPr>
                <a:t></a:t>
              </a:r>
              <a:r>
                <a:rPr lang="en-US" altLang="en-US" sz="1200">
                  <a:latin typeface="Arial Black" panose="020B0A04020102020204" pitchFamily="34" charset="0"/>
                </a:rPr>
                <a:t> Conclusions</a:t>
              </a:r>
              <a:endParaRPr lang="en-US" altLang="en-US" sz="1200" b="1">
                <a:latin typeface="Arial Black" panose="020B0A04020102020204" pitchFamily="34" charset="0"/>
              </a:endParaRPr>
            </a:p>
            <a:p>
              <a:pPr algn="ctr"/>
              <a:r>
                <a:rPr lang="en-US" altLang="en-US" sz="1200">
                  <a:latin typeface="Arial Black" panose="020B0A04020102020204" pitchFamily="34" charset="0"/>
                </a:rPr>
                <a:t>Action Plans</a:t>
              </a:r>
              <a:endParaRPr lang="en-US" altLang="en-US" sz="1200" b="1">
                <a:latin typeface="Arial" panose="020B0604020202020204" pitchFamily="34" charset="0"/>
              </a:endParaRPr>
            </a:p>
            <a:p>
              <a:pPr algn="ctr">
                <a:spcBef>
                  <a:spcPct val="50000"/>
                </a:spcBef>
              </a:pPr>
              <a:endParaRPr lang="en-US" altLang="en-US" sz="1200"/>
            </a:p>
          </p:txBody>
        </p:sp>
        <p:sp>
          <p:nvSpPr>
            <p:cNvPr id="58377" name="AutoShape 9"/>
            <p:cNvSpPr>
              <a:spLocks noChangeArrowheads="1"/>
            </p:cNvSpPr>
            <p:nvPr/>
          </p:nvSpPr>
          <p:spPr bwMode="auto">
            <a:xfrm rot="5400000" flipV="1">
              <a:off x="2568" y="1560"/>
              <a:ext cx="576" cy="144"/>
            </a:xfrm>
            <a:prstGeom prst="rightArrow">
              <a:avLst>
                <a:gd name="adj1" fmla="val 50000"/>
                <a:gd name="adj2" fmla="val 100000"/>
              </a:avLst>
            </a:prstGeom>
            <a:gradFill rotWithShape="0">
              <a:gsLst>
                <a:gs pos="0">
                  <a:srgbClr val="0000FF">
                    <a:gamma/>
                    <a:shade val="72157"/>
                    <a:invGamma/>
                  </a:srgbClr>
                </a:gs>
                <a:gs pos="100000">
                  <a:srgbClr val="0000FF"/>
                </a:gs>
              </a:gsLst>
              <a:lin ang="5400000" scaled="1"/>
            </a:gradFill>
            <a:ln>
              <a:noFill/>
            </a:ln>
            <a:effectLst/>
            <a:extLst>
              <a:ext uri="{91240B29-F687-4F45-9708-019B960494DF}">
                <a14:hiddenLine xmlns:a14="http://schemas.microsoft.com/office/drawing/2010/main" w="9525">
                  <a:solidFill>
                    <a:srgbClr val="0000FF"/>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8378" name="AutoShape 10"/>
            <p:cNvSpPr>
              <a:spLocks noChangeArrowheads="1"/>
            </p:cNvSpPr>
            <p:nvPr/>
          </p:nvSpPr>
          <p:spPr bwMode="auto">
            <a:xfrm rot="5400000" flipV="1">
              <a:off x="2760" y="1560"/>
              <a:ext cx="576" cy="144"/>
            </a:xfrm>
            <a:prstGeom prst="rightArrow">
              <a:avLst>
                <a:gd name="adj1" fmla="val 50000"/>
                <a:gd name="adj2" fmla="val 100000"/>
              </a:avLst>
            </a:prstGeom>
            <a:gradFill rotWithShape="0">
              <a:gsLst>
                <a:gs pos="0">
                  <a:srgbClr val="0000FF">
                    <a:gamma/>
                    <a:shade val="72157"/>
                    <a:invGamma/>
                  </a:srgbClr>
                </a:gs>
                <a:gs pos="100000">
                  <a:srgbClr val="0000FF"/>
                </a:gs>
              </a:gsLst>
              <a:lin ang="5400000" scaled="1"/>
            </a:gradFill>
            <a:ln>
              <a:noFill/>
            </a:ln>
            <a:effectLst/>
            <a:extLst>
              <a:ext uri="{91240B29-F687-4F45-9708-019B960494DF}">
                <a14:hiddenLine xmlns:a14="http://schemas.microsoft.com/office/drawing/2010/main" w="9525">
                  <a:solidFill>
                    <a:srgbClr val="0000FF"/>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8379" name="AutoShape 11"/>
            <p:cNvSpPr>
              <a:spLocks noChangeArrowheads="1"/>
            </p:cNvSpPr>
            <p:nvPr/>
          </p:nvSpPr>
          <p:spPr bwMode="auto">
            <a:xfrm rot="-5400000">
              <a:off x="2760" y="2712"/>
              <a:ext cx="576" cy="144"/>
            </a:xfrm>
            <a:prstGeom prst="rightArrow">
              <a:avLst>
                <a:gd name="adj1" fmla="val 50000"/>
                <a:gd name="adj2" fmla="val 100000"/>
              </a:avLst>
            </a:prstGeom>
            <a:gradFill rotWithShape="0">
              <a:gsLst>
                <a:gs pos="0">
                  <a:srgbClr val="00FF00"/>
                </a:gs>
                <a:gs pos="100000">
                  <a:srgbClr val="00FF00">
                    <a:gamma/>
                    <a:shade val="63922"/>
                    <a:invGamma/>
                  </a:srgbClr>
                </a:gs>
              </a:gsLst>
              <a:lin ang="5400000" scaled="1"/>
            </a:gradFill>
            <a:ln>
              <a:noFill/>
            </a:ln>
            <a:effectLst/>
            <a:extLst>
              <a:ext uri="{91240B29-F687-4F45-9708-019B960494DF}">
                <a14:hiddenLine xmlns:a14="http://schemas.microsoft.com/office/drawing/2010/main" w="9525">
                  <a:solidFill>
                    <a:srgbClr val="0000FF"/>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8380" name="AutoShape 12"/>
            <p:cNvSpPr>
              <a:spLocks noChangeArrowheads="1"/>
            </p:cNvSpPr>
            <p:nvPr/>
          </p:nvSpPr>
          <p:spPr bwMode="auto">
            <a:xfrm rot="-5400000">
              <a:off x="2568" y="2712"/>
              <a:ext cx="576" cy="144"/>
            </a:xfrm>
            <a:prstGeom prst="rightArrow">
              <a:avLst>
                <a:gd name="adj1" fmla="val 50000"/>
                <a:gd name="adj2" fmla="val 100000"/>
              </a:avLst>
            </a:prstGeom>
            <a:gradFill rotWithShape="0">
              <a:gsLst>
                <a:gs pos="0">
                  <a:srgbClr val="00FF00"/>
                </a:gs>
                <a:gs pos="100000">
                  <a:srgbClr val="00FF00">
                    <a:gamma/>
                    <a:shade val="61176"/>
                    <a:invGamma/>
                  </a:srgbClr>
                </a:gs>
              </a:gsLst>
              <a:lin ang="5400000" scaled="1"/>
            </a:gradFill>
            <a:ln>
              <a:noFill/>
            </a:ln>
            <a:effectLst/>
            <a:extLst>
              <a:ext uri="{91240B29-F687-4F45-9708-019B960494DF}">
                <a14:hiddenLine xmlns:a14="http://schemas.microsoft.com/office/drawing/2010/main" w="9525">
                  <a:solidFill>
                    <a:srgbClr val="0000FF"/>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8381" name="AutoShape 13"/>
            <p:cNvSpPr>
              <a:spLocks noChangeArrowheads="1"/>
            </p:cNvSpPr>
            <p:nvPr/>
          </p:nvSpPr>
          <p:spPr bwMode="auto">
            <a:xfrm rot="-2005570">
              <a:off x="2208" y="2496"/>
              <a:ext cx="576" cy="144"/>
            </a:xfrm>
            <a:prstGeom prst="rightArrow">
              <a:avLst>
                <a:gd name="adj1" fmla="val 50000"/>
                <a:gd name="adj2" fmla="val 100000"/>
              </a:avLst>
            </a:prstGeom>
            <a:gradFill rotWithShape="0">
              <a:gsLst>
                <a:gs pos="0">
                  <a:srgbClr val="FFFF00"/>
                </a:gs>
                <a:gs pos="100000">
                  <a:srgbClr val="FFFF00">
                    <a:gamma/>
                    <a:shade val="74510"/>
                    <a:invGamma/>
                  </a:srgbClr>
                </a:gs>
              </a:gsLst>
              <a:path path="rect">
                <a:fillToRect l="100000" b="100000"/>
              </a:path>
            </a:gradFill>
            <a:ln>
              <a:noFill/>
            </a:ln>
            <a:effectLst/>
            <a:extLst>
              <a:ext uri="{91240B29-F687-4F45-9708-019B960494DF}">
                <a14:hiddenLine xmlns:a14="http://schemas.microsoft.com/office/drawing/2010/main" w="9525">
                  <a:solidFill>
                    <a:srgbClr val="0000FF"/>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8382" name="AutoShape 14"/>
            <p:cNvSpPr>
              <a:spLocks noChangeArrowheads="1"/>
            </p:cNvSpPr>
            <p:nvPr/>
          </p:nvSpPr>
          <p:spPr bwMode="auto">
            <a:xfrm rot="-2005570" flipH="1" flipV="1">
              <a:off x="3144" y="1776"/>
              <a:ext cx="576" cy="144"/>
            </a:xfrm>
            <a:prstGeom prst="rightArrow">
              <a:avLst>
                <a:gd name="adj1" fmla="val 50000"/>
                <a:gd name="adj2" fmla="val 100000"/>
              </a:avLst>
            </a:prstGeom>
            <a:gradFill rotWithShape="0">
              <a:gsLst>
                <a:gs pos="0">
                  <a:schemeClr val="bg1"/>
                </a:gs>
                <a:gs pos="100000">
                  <a:schemeClr val="bg1">
                    <a:gamma/>
                    <a:tint val="72157"/>
                    <a:invGamma/>
                  </a:schemeClr>
                </a:gs>
              </a:gsLst>
              <a:path path="rect">
                <a:fillToRect t="100000" r="100000"/>
              </a:path>
            </a:gradFill>
            <a:ln w="3175">
              <a:solidFill>
                <a:schemeClr val="bg2"/>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8383" name="AutoShape 15"/>
            <p:cNvSpPr>
              <a:spLocks noChangeArrowheads="1"/>
            </p:cNvSpPr>
            <p:nvPr/>
          </p:nvSpPr>
          <p:spPr bwMode="auto">
            <a:xfrm rot="-2005570" flipH="1" flipV="1">
              <a:off x="3240" y="1908"/>
              <a:ext cx="576" cy="144"/>
            </a:xfrm>
            <a:prstGeom prst="rightArrow">
              <a:avLst>
                <a:gd name="adj1" fmla="val 50000"/>
                <a:gd name="adj2" fmla="val 100000"/>
              </a:avLst>
            </a:prstGeom>
            <a:gradFill rotWithShape="0">
              <a:gsLst>
                <a:gs pos="0">
                  <a:schemeClr val="bg1"/>
                </a:gs>
                <a:gs pos="100000">
                  <a:schemeClr val="bg1">
                    <a:gamma/>
                    <a:tint val="72157"/>
                    <a:invGamma/>
                  </a:schemeClr>
                </a:gs>
              </a:gsLst>
              <a:path path="rect">
                <a:fillToRect t="100000" r="100000"/>
              </a:path>
            </a:gradFill>
            <a:ln w="3175">
              <a:solidFill>
                <a:schemeClr val="bg2"/>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8384" name="AutoShape 16"/>
            <p:cNvSpPr>
              <a:spLocks noChangeArrowheads="1"/>
            </p:cNvSpPr>
            <p:nvPr/>
          </p:nvSpPr>
          <p:spPr bwMode="auto">
            <a:xfrm rot="-2005570">
              <a:off x="2112" y="2352"/>
              <a:ext cx="576" cy="144"/>
            </a:xfrm>
            <a:prstGeom prst="rightArrow">
              <a:avLst>
                <a:gd name="adj1" fmla="val 50000"/>
                <a:gd name="adj2" fmla="val 100000"/>
              </a:avLst>
            </a:prstGeom>
            <a:gradFill rotWithShape="0">
              <a:gsLst>
                <a:gs pos="0">
                  <a:srgbClr val="FFFF00"/>
                </a:gs>
                <a:gs pos="100000">
                  <a:srgbClr val="FFFF00">
                    <a:gamma/>
                    <a:shade val="74510"/>
                    <a:invGamma/>
                  </a:srgbClr>
                </a:gs>
              </a:gsLst>
              <a:path path="rect">
                <a:fillToRect l="100000" b="100000"/>
              </a:path>
            </a:gradFill>
            <a:ln>
              <a:noFill/>
            </a:ln>
            <a:effectLst/>
            <a:extLst>
              <a:ext uri="{91240B29-F687-4F45-9708-019B960494DF}">
                <a14:hiddenLine xmlns:a14="http://schemas.microsoft.com/office/drawing/2010/main" w="9525">
                  <a:solidFill>
                    <a:srgbClr val="0000FF"/>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8385" name="AutoShape 17"/>
            <p:cNvSpPr>
              <a:spLocks noChangeArrowheads="1"/>
            </p:cNvSpPr>
            <p:nvPr/>
          </p:nvSpPr>
          <p:spPr bwMode="auto">
            <a:xfrm rot="2005570" flipH="1">
              <a:off x="3120" y="2496"/>
              <a:ext cx="576" cy="144"/>
            </a:xfrm>
            <a:prstGeom prst="rightArrow">
              <a:avLst>
                <a:gd name="adj1" fmla="val 50000"/>
                <a:gd name="adj2" fmla="val 100000"/>
              </a:avLst>
            </a:prstGeom>
            <a:gradFill rotWithShape="0">
              <a:gsLst>
                <a:gs pos="0">
                  <a:srgbClr val="FF3300"/>
                </a:gs>
                <a:gs pos="100000">
                  <a:srgbClr val="FF3300">
                    <a:gamma/>
                    <a:shade val="69412"/>
                    <a:invGamma/>
                  </a:srgbClr>
                </a:gs>
              </a:gsLst>
              <a:path path="rect">
                <a:fillToRect r="100000" b="100000"/>
              </a:path>
            </a:gradFill>
            <a:ln>
              <a:noFill/>
            </a:ln>
            <a:effectLst/>
            <a:extLst>
              <a:ext uri="{91240B29-F687-4F45-9708-019B960494DF}">
                <a14:hiddenLine xmlns:a14="http://schemas.microsoft.com/office/drawing/2010/main" w="9525">
                  <a:solidFill>
                    <a:srgbClr val="0000FF"/>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8386" name="AutoShape 18"/>
            <p:cNvSpPr>
              <a:spLocks noChangeArrowheads="1"/>
            </p:cNvSpPr>
            <p:nvPr/>
          </p:nvSpPr>
          <p:spPr bwMode="auto">
            <a:xfrm rot="2005570" flipH="1">
              <a:off x="3216" y="2352"/>
              <a:ext cx="576" cy="144"/>
            </a:xfrm>
            <a:prstGeom prst="rightArrow">
              <a:avLst>
                <a:gd name="adj1" fmla="val 50000"/>
                <a:gd name="adj2" fmla="val 100000"/>
              </a:avLst>
            </a:prstGeom>
            <a:gradFill rotWithShape="0">
              <a:gsLst>
                <a:gs pos="0">
                  <a:srgbClr val="FF3300"/>
                </a:gs>
                <a:gs pos="100000">
                  <a:srgbClr val="FF3300">
                    <a:gamma/>
                    <a:shade val="63922"/>
                    <a:invGamma/>
                  </a:srgbClr>
                </a:gs>
              </a:gsLst>
              <a:path path="rect">
                <a:fillToRect r="100000" b="100000"/>
              </a:path>
            </a:gradFill>
            <a:ln>
              <a:noFill/>
            </a:ln>
            <a:effectLst/>
            <a:extLst>
              <a:ext uri="{91240B29-F687-4F45-9708-019B960494DF}">
                <a14:hiddenLine xmlns:a14="http://schemas.microsoft.com/office/drawing/2010/main" w="9525">
                  <a:solidFill>
                    <a:srgbClr val="0000FF"/>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nvGrpSpPr>
            <p:cNvPr id="58390" name="Group 22"/>
            <p:cNvGrpSpPr>
              <a:grpSpLocks/>
            </p:cNvGrpSpPr>
            <p:nvPr/>
          </p:nvGrpSpPr>
          <p:grpSpPr bwMode="auto">
            <a:xfrm>
              <a:off x="2112" y="1776"/>
              <a:ext cx="672" cy="288"/>
              <a:chOff x="2112" y="1776"/>
              <a:chExt cx="672" cy="288"/>
            </a:xfrm>
          </p:grpSpPr>
          <p:sp>
            <p:nvSpPr>
              <p:cNvPr id="58387" name="AutoShape 19"/>
              <p:cNvSpPr>
                <a:spLocks noChangeArrowheads="1"/>
              </p:cNvSpPr>
              <p:nvPr/>
            </p:nvSpPr>
            <p:spPr bwMode="auto">
              <a:xfrm rot="2005570" flipV="1">
                <a:off x="2112" y="1920"/>
                <a:ext cx="576" cy="144"/>
              </a:xfrm>
              <a:prstGeom prst="rightArrow">
                <a:avLst>
                  <a:gd name="adj1" fmla="val 50000"/>
                  <a:gd name="adj2" fmla="val 100000"/>
                </a:avLst>
              </a:prstGeom>
              <a:gradFill rotWithShape="0">
                <a:gsLst>
                  <a:gs pos="0">
                    <a:schemeClr val="tx1"/>
                  </a:gs>
                  <a:gs pos="100000">
                    <a:schemeClr val="tx1">
                      <a:gamma/>
                      <a:shade val="82745"/>
                      <a:invGamma/>
                    </a:schemeClr>
                  </a:gs>
                </a:gsLst>
                <a:path path="rect">
                  <a:fillToRect l="100000" t="100000"/>
                </a:path>
              </a:gradFill>
              <a:ln>
                <a:noFill/>
              </a:ln>
              <a:effectLst/>
              <a:extLst>
                <a:ext uri="{91240B29-F687-4F45-9708-019B960494DF}">
                  <a14:hiddenLine xmlns:a14="http://schemas.microsoft.com/office/drawing/2010/main" w="9525">
                    <a:solidFill>
                      <a:srgbClr val="0000FF"/>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8388" name="AutoShape 20"/>
              <p:cNvSpPr>
                <a:spLocks noChangeArrowheads="1"/>
              </p:cNvSpPr>
              <p:nvPr/>
            </p:nvSpPr>
            <p:spPr bwMode="auto">
              <a:xfrm rot="2005570" flipV="1">
                <a:off x="2208" y="1776"/>
                <a:ext cx="576" cy="144"/>
              </a:xfrm>
              <a:prstGeom prst="rightArrow">
                <a:avLst>
                  <a:gd name="adj1" fmla="val 50000"/>
                  <a:gd name="adj2" fmla="val 100000"/>
                </a:avLst>
              </a:prstGeom>
              <a:gradFill rotWithShape="0">
                <a:gsLst>
                  <a:gs pos="0">
                    <a:schemeClr val="tx1"/>
                  </a:gs>
                  <a:gs pos="100000">
                    <a:schemeClr val="tx1">
                      <a:gamma/>
                      <a:shade val="82745"/>
                      <a:invGamma/>
                    </a:schemeClr>
                  </a:gs>
                </a:gsLst>
                <a:path path="rect">
                  <a:fillToRect l="100000" t="100000"/>
                </a:path>
              </a:gradFill>
              <a:ln>
                <a:noFill/>
              </a:ln>
              <a:effectLst/>
              <a:extLst>
                <a:ext uri="{91240B29-F687-4F45-9708-019B960494DF}">
                  <a14:hiddenLine xmlns:a14="http://schemas.microsoft.com/office/drawing/2010/main" w="9525">
                    <a:solidFill>
                      <a:srgbClr val="0000FF"/>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sp>
          <p:nvSpPr>
            <p:cNvPr id="58389" name="Text Box 21"/>
            <p:cNvSpPr txBox="1">
              <a:spLocks noChangeArrowheads="1"/>
            </p:cNvSpPr>
            <p:nvPr/>
          </p:nvSpPr>
          <p:spPr bwMode="auto">
            <a:xfrm>
              <a:off x="2648" y="2080"/>
              <a:ext cx="840" cy="2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spcBef>
                  <a:spcPct val="50000"/>
                </a:spcBef>
              </a:pPr>
              <a:r>
                <a:rPr lang="en-US" altLang="en-US" sz="1600">
                  <a:solidFill>
                    <a:srgbClr val="0000FF"/>
                  </a:solidFill>
                  <a:effectLst>
                    <a:outerShdw blurRad="38100" dist="38100" dir="2700000" algn="tl">
                      <a:srgbClr val="FFFFFF"/>
                    </a:outerShdw>
                  </a:effectLst>
                  <a:latin typeface="Arial Black" panose="020B0A04020102020204" pitchFamily="34" charset="0"/>
                </a:rPr>
                <a:t>FOCUS</a:t>
              </a:r>
              <a:endParaRPr lang="en-US" altLang="en-US" sz="1200">
                <a:solidFill>
                  <a:srgbClr val="0000FF"/>
                </a:solidFill>
                <a:latin typeface="Arial Black" panose="020B0A04020102020204" pitchFamily="34" charset="0"/>
              </a:endParaRPr>
            </a:p>
          </p:txBody>
        </p:sp>
      </p:grpSp>
    </p:spTree>
    <p:extLst>
      <p:ext uri="{BB962C8B-B14F-4D97-AF65-F5344CB8AC3E}">
        <p14:creationId xmlns:p14="http://schemas.microsoft.com/office/powerpoint/2010/main" val="942876990"/>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499"/>
                                          </p:stCondLst>
                                        </p:cTn>
                                        <p:tgtEl>
                                          <p:spTgt spid="58371"/>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nodeType="clickEffect">
                                  <p:stCondLst>
                                    <p:cond delay="0"/>
                                  </p:stCondLst>
                                  <p:childTnLst>
                                    <p:set>
                                      <p:cBhvr>
                                        <p:cTn id="10" dur="1" fill="hold">
                                          <p:stCondLst>
                                            <p:cond delay="499"/>
                                          </p:stCondLst>
                                        </p:cTn>
                                        <p:tgtEl>
                                          <p:spTgt spid="5839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8371" grpId="0" animBg="1"/>
    </p:bldLst>
  </p:timing>
</p:sld>
</file>

<file path=ppt/slides/slide21.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smtClean="0"/>
              <a:t>Task </a:t>
            </a:r>
            <a:endParaRPr lang="en-GB" dirty="0"/>
          </a:p>
        </p:txBody>
      </p:sp>
      <p:sp>
        <p:nvSpPr>
          <p:cNvPr id="3" name="Content Placeholder 2"/>
          <p:cNvSpPr>
            <a:spLocks noGrp="1"/>
          </p:cNvSpPr>
          <p:nvPr>
            <p:ph sz="half" idx="1"/>
          </p:nvPr>
        </p:nvSpPr>
        <p:spPr>
          <a:xfrm>
            <a:off x="1298448" y="2560320"/>
            <a:ext cx="3541776" cy="3310128"/>
          </a:xfrm>
        </p:spPr>
        <p:txBody>
          <a:bodyPr>
            <a:noAutofit/>
          </a:bodyPr>
          <a:lstStyle/>
          <a:p>
            <a:r>
              <a:rPr lang="en-GB" sz="1400" dirty="0"/>
              <a:t>Do a circle. Everyone wears a hat. We talk about different topics and you have to answer questions from the person to the left and ask questions to the person to your right. When the topic changes, all change the hat. </a:t>
            </a:r>
          </a:p>
          <a:p>
            <a:pPr marL="0" indent="0">
              <a:buNone/>
            </a:pPr>
            <a:endParaRPr lang="en-GB" sz="1400" dirty="0"/>
          </a:p>
          <a:p>
            <a:endParaRPr lang="en-GB" sz="1400" dirty="0">
              <a:effectLst/>
            </a:endParaRPr>
          </a:p>
        </p:txBody>
      </p:sp>
      <p:sp>
        <p:nvSpPr>
          <p:cNvPr id="4" name="Content Placeholder 3"/>
          <p:cNvSpPr>
            <a:spLocks noGrp="1"/>
          </p:cNvSpPr>
          <p:nvPr>
            <p:ph sz="half" idx="2"/>
          </p:nvPr>
        </p:nvSpPr>
        <p:spPr>
          <a:xfrm>
            <a:off x="5218176" y="2560320"/>
            <a:ext cx="5681472" cy="3310128"/>
          </a:xfrm>
        </p:spPr>
        <p:txBody>
          <a:bodyPr>
            <a:normAutofit fontScale="70000" lnSpcReduction="20000"/>
          </a:bodyPr>
          <a:lstStyle/>
          <a:p>
            <a:r>
              <a:rPr lang="en-GB" dirty="0"/>
              <a:t>PROPOSED TOPICS:-       </a:t>
            </a:r>
            <a:endParaRPr lang="en-GB" dirty="0" smtClean="0"/>
          </a:p>
          <a:p>
            <a:pPr lvl="1"/>
            <a:r>
              <a:rPr lang="en-GB" dirty="0" smtClean="0"/>
              <a:t>Peace </a:t>
            </a:r>
            <a:r>
              <a:rPr lang="en-GB" dirty="0"/>
              <a:t>making is a mandatory subject at all schools around the world</a:t>
            </a:r>
          </a:p>
          <a:p>
            <a:pPr lvl="1"/>
            <a:r>
              <a:rPr lang="en-GB" dirty="0" smtClean="0"/>
              <a:t>Suppose </a:t>
            </a:r>
            <a:r>
              <a:rPr lang="en-GB" dirty="0"/>
              <a:t>there is no internet</a:t>
            </a:r>
          </a:p>
          <a:p>
            <a:pPr lvl="1"/>
            <a:r>
              <a:rPr lang="en-GB" dirty="0" smtClean="0"/>
              <a:t>You </a:t>
            </a:r>
            <a:r>
              <a:rPr lang="en-GB" dirty="0"/>
              <a:t>can fly around the world in two hours</a:t>
            </a:r>
          </a:p>
          <a:p>
            <a:pPr lvl="1"/>
            <a:r>
              <a:rPr lang="en-GB" dirty="0" smtClean="0"/>
              <a:t>Money </a:t>
            </a:r>
            <a:r>
              <a:rPr lang="en-GB" dirty="0"/>
              <a:t>does not exist</a:t>
            </a:r>
          </a:p>
          <a:p>
            <a:pPr lvl="1"/>
            <a:r>
              <a:rPr lang="en-GB" dirty="0" smtClean="0"/>
              <a:t>Your </a:t>
            </a:r>
            <a:r>
              <a:rPr lang="en-GB" dirty="0"/>
              <a:t>eyes change </a:t>
            </a:r>
            <a:r>
              <a:rPr lang="en-GB" dirty="0" err="1"/>
              <a:t>color</a:t>
            </a:r>
            <a:r>
              <a:rPr lang="en-GB" dirty="0"/>
              <a:t> depending on your mood</a:t>
            </a:r>
          </a:p>
          <a:p>
            <a:pPr lvl="1"/>
            <a:r>
              <a:rPr lang="en-GB" dirty="0" smtClean="0"/>
              <a:t>Everyone </a:t>
            </a:r>
            <a:r>
              <a:rPr lang="en-GB" dirty="0"/>
              <a:t>has the same </a:t>
            </a:r>
            <a:r>
              <a:rPr lang="en-GB" dirty="0" err="1"/>
              <a:t>color</a:t>
            </a:r>
            <a:r>
              <a:rPr lang="en-GB" dirty="0"/>
              <a:t> of hair</a:t>
            </a:r>
          </a:p>
          <a:p>
            <a:pPr lvl="1"/>
            <a:r>
              <a:rPr lang="en-GB" dirty="0" smtClean="0"/>
              <a:t>Teachers </a:t>
            </a:r>
            <a:r>
              <a:rPr lang="en-GB" dirty="0"/>
              <a:t>are not allowed to assign homework</a:t>
            </a:r>
          </a:p>
          <a:p>
            <a:pPr lvl="1"/>
            <a:r>
              <a:rPr lang="en-GB" dirty="0" smtClean="0"/>
              <a:t>Citizens </a:t>
            </a:r>
            <a:r>
              <a:rPr lang="en-GB" dirty="0"/>
              <a:t>decide how the government is to spend their tax Money</a:t>
            </a:r>
          </a:p>
          <a:p>
            <a:pPr lvl="1"/>
            <a:r>
              <a:rPr lang="en-GB" dirty="0" smtClean="0"/>
              <a:t>People </a:t>
            </a:r>
            <a:r>
              <a:rPr lang="en-GB" dirty="0"/>
              <a:t>never get sick</a:t>
            </a:r>
          </a:p>
          <a:p>
            <a:pPr lvl="1"/>
            <a:r>
              <a:rPr lang="en-GB" dirty="0" smtClean="0"/>
              <a:t>All </a:t>
            </a:r>
            <a:r>
              <a:rPr lang="en-GB" dirty="0"/>
              <a:t>the ice in the world melts</a:t>
            </a:r>
          </a:p>
        </p:txBody>
      </p:sp>
    </p:spTree>
    <p:extLst>
      <p:ext uri="{BB962C8B-B14F-4D97-AF65-F5344CB8AC3E}">
        <p14:creationId xmlns:p14="http://schemas.microsoft.com/office/powerpoint/2010/main" val="2993774057"/>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In the classroom</a:t>
            </a:r>
            <a:endParaRPr lang="en-GB" dirty="0"/>
          </a:p>
        </p:txBody>
      </p:sp>
      <p:sp>
        <p:nvSpPr>
          <p:cNvPr id="3" name="Content Placeholder 2"/>
          <p:cNvSpPr>
            <a:spLocks noGrp="1"/>
          </p:cNvSpPr>
          <p:nvPr>
            <p:ph idx="1"/>
          </p:nvPr>
        </p:nvSpPr>
        <p:spPr/>
        <p:txBody>
          <a:bodyPr/>
          <a:lstStyle/>
          <a:p>
            <a:r>
              <a:rPr lang="en-GB" dirty="0">
                <a:hlinkClick r:id="rId3"/>
              </a:rPr>
              <a:t>https://</a:t>
            </a:r>
            <a:r>
              <a:rPr lang="en-GB" dirty="0" smtClean="0">
                <a:hlinkClick r:id="rId3"/>
              </a:rPr>
              <a:t>www.youtube.com/watch?v=yUIiluJrWKg</a:t>
            </a:r>
            <a:endParaRPr lang="en-GB" dirty="0" smtClean="0"/>
          </a:p>
          <a:p>
            <a:endParaRPr lang="en-GB" dirty="0"/>
          </a:p>
        </p:txBody>
      </p:sp>
    </p:spTree>
    <p:extLst>
      <p:ext uri="{BB962C8B-B14F-4D97-AF65-F5344CB8AC3E}">
        <p14:creationId xmlns:p14="http://schemas.microsoft.com/office/powerpoint/2010/main" val="3611929475"/>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Lateral Thinking</a:t>
            </a:r>
            <a:endParaRPr lang="en-GB" dirty="0"/>
          </a:p>
        </p:txBody>
      </p:sp>
      <p:sp>
        <p:nvSpPr>
          <p:cNvPr id="3" name="Content Placeholder 2"/>
          <p:cNvSpPr>
            <a:spLocks noGrp="1"/>
          </p:cNvSpPr>
          <p:nvPr>
            <p:ph idx="1"/>
          </p:nvPr>
        </p:nvSpPr>
        <p:spPr/>
        <p:txBody>
          <a:bodyPr/>
          <a:lstStyle/>
          <a:p>
            <a:r>
              <a:rPr lang="en-GB" dirty="0"/>
              <a:t>Lateral Thinking is a set of processes that provides a deliberate, systematic way of thinking creatively that results in innovative thinking in a repeatable manner. While critical thinking is primarily concerned with judging the true value of statements and seeking errors. Lateral thinking is more concerned with the "movement value" of statements and ideas. A person uses lateral thinking to move from one known idea to creating new </a:t>
            </a:r>
            <a:r>
              <a:rPr lang="en-GB" dirty="0" smtClean="0"/>
              <a:t>ideas</a:t>
            </a:r>
          </a:p>
          <a:p>
            <a:pPr algn="r"/>
            <a:r>
              <a:rPr lang="en-GB" dirty="0" smtClean="0"/>
              <a:t>De Bono</a:t>
            </a:r>
            <a:endParaRPr lang="en-GB" dirty="0"/>
          </a:p>
        </p:txBody>
      </p:sp>
    </p:spTree>
    <p:extLst>
      <p:ext uri="{BB962C8B-B14F-4D97-AF65-F5344CB8AC3E}">
        <p14:creationId xmlns:p14="http://schemas.microsoft.com/office/powerpoint/2010/main" val="3437684086"/>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Lateral Thinking Tools</a:t>
            </a:r>
            <a:endParaRPr lang="en-GB" dirty="0"/>
          </a:p>
        </p:txBody>
      </p:sp>
      <p:sp>
        <p:nvSpPr>
          <p:cNvPr id="3" name="Content Placeholder 2"/>
          <p:cNvSpPr>
            <a:spLocks noGrp="1"/>
          </p:cNvSpPr>
          <p:nvPr>
            <p:ph idx="1"/>
          </p:nvPr>
        </p:nvSpPr>
        <p:spPr/>
        <p:txBody>
          <a:bodyPr>
            <a:normAutofit/>
          </a:bodyPr>
          <a:lstStyle/>
          <a:p>
            <a:r>
              <a:rPr lang="en-GB" b="1" dirty="0"/>
              <a:t>Idea-generating tools</a:t>
            </a:r>
            <a:r>
              <a:rPr lang="en-GB" dirty="0"/>
              <a:t> </a:t>
            </a:r>
          </a:p>
          <a:p>
            <a:r>
              <a:rPr lang="en-GB" b="1" dirty="0"/>
              <a:t>Focus tools</a:t>
            </a:r>
            <a:r>
              <a:rPr lang="en-GB" dirty="0"/>
              <a:t> </a:t>
            </a:r>
          </a:p>
          <a:p>
            <a:r>
              <a:rPr lang="en-GB" b="1" dirty="0"/>
              <a:t>Harvest tools</a:t>
            </a:r>
            <a:r>
              <a:rPr lang="en-GB" dirty="0"/>
              <a:t> </a:t>
            </a:r>
            <a:endParaRPr lang="en-GB" dirty="0" smtClean="0"/>
          </a:p>
          <a:p>
            <a:r>
              <a:rPr lang="en-GB" b="1" dirty="0" smtClean="0"/>
              <a:t>Treatment </a:t>
            </a:r>
            <a:r>
              <a:rPr lang="en-GB" b="1" dirty="0"/>
              <a:t>tools</a:t>
            </a:r>
            <a:r>
              <a:rPr lang="en-GB" dirty="0"/>
              <a:t> </a:t>
            </a:r>
          </a:p>
        </p:txBody>
      </p:sp>
    </p:spTree>
    <p:extLst>
      <p:ext uri="{BB962C8B-B14F-4D97-AF65-F5344CB8AC3E}">
        <p14:creationId xmlns:p14="http://schemas.microsoft.com/office/powerpoint/2010/main" val="2321781647"/>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Answer …</a:t>
            </a:r>
            <a:endParaRPr lang="en-GB" dirty="0"/>
          </a:p>
        </p:txBody>
      </p:sp>
      <p:sp>
        <p:nvSpPr>
          <p:cNvPr id="3" name="Content Placeholder 2"/>
          <p:cNvSpPr>
            <a:spLocks noGrp="1"/>
          </p:cNvSpPr>
          <p:nvPr>
            <p:ph idx="1"/>
          </p:nvPr>
        </p:nvSpPr>
        <p:spPr/>
        <p:txBody>
          <a:bodyPr>
            <a:normAutofit fontScale="92500" lnSpcReduction="20000"/>
          </a:bodyPr>
          <a:lstStyle/>
          <a:p>
            <a:r>
              <a:rPr lang="en-GB" b="1" dirty="0" smtClean="0"/>
              <a:t>Shoe Shop Shuffle –</a:t>
            </a:r>
            <a:r>
              <a:rPr lang="en-GB" dirty="0" smtClean="0"/>
              <a:t> In a small town, there are four shoe shops of about the same size, and each carries a similar line of shoes. Yet one shop loses three times as many shoes to theft as each of the other shops. Why and how did they fix the problem?</a:t>
            </a:r>
          </a:p>
          <a:p>
            <a:r>
              <a:rPr lang="en-GB" b="1" dirty="0" smtClean="0"/>
              <a:t>The Coconut Millionaire – </a:t>
            </a:r>
            <a:r>
              <a:rPr lang="en-GB" dirty="0" smtClean="0"/>
              <a:t>A man buys coconuts at £5 a dozen and sells them at £3 a dozen. Because of this, he becomes a millionaire. How?</a:t>
            </a:r>
          </a:p>
          <a:p>
            <a:r>
              <a:rPr lang="en-GB" b="1" dirty="0" smtClean="0"/>
              <a:t>Material Gains – </a:t>
            </a:r>
            <a:r>
              <a:rPr lang="en-GB" dirty="0" smtClean="0"/>
              <a:t>During the Californian gold rush, a young entrepreneur went to California with the idea of selling tents to the miners. He thought there would be a good market for tents from thousands of people who flocked to dig for gold. Unfortunately, the weather was so mild that the miners slept in the open air, and there was little demand for his tents. What did he do?</a:t>
            </a:r>
            <a:endParaRPr lang="en-GB" dirty="0"/>
          </a:p>
        </p:txBody>
      </p:sp>
    </p:spTree>
    <p:extLst>
      <p:ext uri="{BB962C8B-B14F-4D97-AF65-F5344CB8AC3E}">
        <p14:creationId xmlns:p14="http://schemas.microsoft.com/office/powerpoint/2010/main" val="2127906629"/>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b="1" dirty="0"/>
              <a:t>The Brain Teaser</a:t>
            </a:r>
            <a:br>
              <a:rPr lang="en-GB" b="1" dirty="0"/>
            </a:br>
            <a:endParaRPr lang="en-GB" dirty="0"/>
          </a:p>
        </p:txBody>
      </p:sp>
      <p:sp>
        <p:nvSpPr>
          <p:cNvPr id="3" name="Content Placeholder 2"/>
          <p:cNvSpPr>
            <a:spLocks noGrp="1"/>
          </p:cNvSpPr>
          <p:nvPr>
            <p:ph idx="1"/>
          </p:nvPr>
        </p:nvSpPr>
        <p:spPr>
          <a:xfrm>
            <a:off x="1295402" y="2535936"/>
            <a:ext cx="9601196" cy="4035552"/>
          </a:xfrm>
        </p:spPr>
        <p:txBody>
          <a:bodyPr>
            <a:normAutofit fontScale="55000" lnSpcReduction="20000"/>
          </a:bodyPr>
          <a:lstStyle/>
          <a:p>
            <a:pPr fontAlgn="base"/>
            <a:r>
              <a:rPr lang="en-GB" sz="3200" dirty="0" smtClean="0"/>
              <a:t>Imagine </a:t>
            </a:r>
            <a:r>
              <a:rPr lang="en-GB" sz="3200" dirty="0"/>
              <a:t>that you own a luxury health club. As part of the membership perks, each of the 40 shower stalls--20 men's and 20 women's--is stocked with a bottle of very expensive ($50), salon-only shampoo, which is only available in beauty supply retail stores to licensed hair stylists. The customers love it and rave about this particular perk. Unfortunately, bottles disappear from the showers all the time. In fact, the theft rate is 33 percent: a costly situation and a bad experience for members reaching for the shampoo, only to find the bottle gone. Your staff must constantly resolve complaints among your "honest" members. You've tried a number of things to solve the problem: reminders, penalties, and incentives. But nothing has worked. The front desk even sells the bottles at a very slim profit margin.</a:t>
            </a:r>
          </a:p>
          <a:p>
            <a:pPr fontAlgn="base"/>
            <a:r>
              <a:rPr lang="en-GB" sz="3200" dirty="0"/>
              <a:t>You decide to ask your employees, all of whom are hourly, to help solve the problem, and give them several </a:t>
            </a:r>
            <a:r>
              <a:rPr lang="en-GB" sz="3200" dirty="0" smtClean="0"/>
              <a:t>non-negotiable </a:t>
            </a:r>
            <a:r>
              <a:rPr lang="en-GB" sz="3200" dirty="0"/>
              <a:t>conditions: the solution must completely eliminate theft; it cannot involve discontinuing or limiting the current shampoo offering in any way (one full-size bottle of the current brand per stall must not change); any solution must be of extremely low--preferably no--cost (pennies per stall, at most); there can be no additional burden on the member; and the solution must be easy to implement, without disrupting the normal operation of the club.</a:t>
            </a:r>
          </a:p>
          <a:p>
            <a:endParaRPr lang="en-GB" dirty="0"/>
          </a:p>
        </p:txBody>
      </p:sp>
    </p:spTree>
    <p:extLst>
      <p:ext uri="{BB962C8B-B14F-4D97-AF65-F5344CB8AC3E}">
        <p14:creationId xmlns:p14="http://schemas.microsoft.com/office/powerpoint/2010/main" val="2461174515"/>
      </p:ext>
    </p:extLst>
  </p:cSld>
  <p:clrMapOvr>
    <a:masterClrMapping/>
  </p:clrMapOvr>
</p:sld>
</file>

<file path=ppt/theme/_rels/them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image" Target="../media/image1.jpeg"/></Relationships>
</file>

<file path=ppt/theme/theme1.xml><?xml version="1.0" encoding="utf-8"?>
<a:theme xmlns:a="http://schemas.openxmlformats.org/drawingml/2006/main" name="Organic">
  <a:themeElements>
    <a:clrScheme name="Organic">
      <a:dk1>
        <a:sysClr val="windowText" lastClr="000000"/>
      </a:dk1>
      <a:lt1>
        <a:sysClr val="window" lastClr="FFFFFF"/>
      </a:lt1>
      <a:dk2>
        <a:srgbClr val="212121"/>
      </a:dk2>
      <a:lt2>
        <a:srgbClr val="DADADA"/>
      </a:lt2>
      <a:accent1>
        <a:srgbClr val="83992A"/>
      </a:accent1>
      <a:accent2>
        <a:srgbClr val="3C9770"/>
      </a:accent2>
      <a:accent3>
        <a:srgbClr val="44709D"/>
      </a:accent3>
      <a:accent4>
        <a:srgbClr val="A23C33"/>
      </a:accent4>
      <a:accent5>
        <a:srgbClr val="D97828"/>
      </a:accent5>
      <a:accent6>
        <a:srgbClr val="DEB340"/>
      </a:accent6>
      <a:hlink>
        <a:srgbClr val="A8BF4D"/>
      </a:hlink>
      <a:folHlink>
        <a:srgbClr val="B4CA80"/>
      </a:folHlink>
    </a:clrScheme>
    <a:fontScheme name="Organic">
      <a:majorFont>
        <a:latin typeface="Garamond" panose="02020404030301010803"/>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Garamond" panose="02020404030301010803"/>
        <a:ea typeface=""/>
        <a:cs typeface=""/>
        <a:font script="Jpan" typeface="ＭＳ Ｐ明朝"/>
        <a:font script="Hang" typeface="바탕"/>
        <a:font script="Hans" typeface="方正舒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inorFont>
    </a:fontScheme>
    <a:fmtScheme name="Organic">
      <a:fillStyleLst>
        <a:solidFill>
          <a:schemeClr val="phClr"/>
        </a:solidFill>
        <a:gradFill rotWithShape="1">
          <a:gsLst>
            <a:gs pos="0">
              <a:schemeClr val="phClr">
                <a:tint val="60000"/>
                <a:lumMod val="110000"/>
              </a:schemeClr>
            </a:gs>
            <a:gs pos="100000">
              <a:schemeClr val="phClr">
                <a:tint val="82000"/>
              </a:schemeClr>
            </a:gs>
          </a:gsLst>
          <a:lin ang="5400000" scaled="0"/>
        </a:gradFill>
        <a:blipFill>
          <a:blip xmlns:r="http://schemas.openxmlformats.org/officeDocument/2006/relationships" r:embed="rId1">
            <a:duotone>
              <a:schemeClr val="phClr">
                <a:shade val="74000"/>
                <a:satMod val="130000"/>
                <a:lumMod val="90000"/>
              </a:schemeClr>
              <a:schemeClr val="phClr">
                <a:tint val="94000"/>
                <a:satMod val="120000"/>
                <a:lumMod val="104000"/>
              </a:schemeClr>
            </a:duotone>
          </a:blip>
          <a:tile tx="0" ty="0" sx="100000" sy="100000" flip="none" algn="tl"/>
        </a:blipFill>
      </a:fillStyleLst>
      <a:lnStyleLst>
        <a:ln w="9525"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innerShdw blurRad="25400" dist="12700" dir="13500000">
              <a:srgbClr val="000000">
                <a:alpha val="45000"/>
              </a:srgbClr>
            </a:innerShdw>
          </a:effectLst>
        </a:effectStyle>
        <a:effectStyle>
          <a:effectLst>
            <a:outerShdw blurRad="38100" dist="25400" dir="5400000" rotWithShape="0">
              <a:srgbClr val="000000">
                <a:alpha val="60000"/>
              </a:srgbClr>
            </a:outerShdw>
          </a:effectLst>
        </a:effectStyle>
      </a:effectStyleLst>
      <a:bgFillStyleLst>
        <a:solidFill>
          <a:schemeClr val="phClr"/>
        </a:solidFill>
        <a:gradFill rotWithShape="1">
          <a:gsLst>
            <a:gs pos="0">
              <a:schemeClr val="phClr">
                <a:tint val="90000"/>
                <a:lumMod val="110000"/>
              </a:schemeClr>
            </a:gs>
            <a:gs pos="100000">
              <a:schemeClr val="phClr">
                <a:shade val="88000"/>
                <a:lumMod val="98000"/>
              </a:schemeClr>
            </a:gs>
          </a:gsLst>
          <a:lin ang="5400000" scaled="0"/>
        </a:gradFill>
        <a:blipFill>
          <a:blip xmlns:r="http://schemas.openxmlformats.org/officeDocument/2006/relationships" r:embed="rId2"/>
          <a:stretch/>
        </a:blipFill>
      </a:bgFillStyleLst>
    </a:fmtScheme>
  </a:themeElements>
  <a:objectDefaults/>
  <a:extraClrSchemeLst/>
  <a:extLst>
    <a:ext uri="{05A4C25C-085E-4340-85A3-A5531E510DB2}">
      <thm15:themeFamily xmlns:thm15="http://schemas.microsoft.com/office/thememl/2012/main" name="Organic" id="{28CDC826-8792-45C0-861B-85EB3ADEDA33}" vid="{7DAC20F1-423D-49E2-BD0B-50532748BAD0}"/>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Organic</Template>
  <TotalTime>201</TotalTime>
  <Words>1841</Words>
  <Application>Microsoft Office PowerPoint</Application>
  <PresentationFormat>Widescreen</PresentationFormat>
  <Paragraphs>208</Paragraphs>
  <Slides>26</Slides>
  <Notes>25</Notes>
  <HiddenSlides>1</HiddenSlides>
  <MMClips>0</MMClips>
  <ScaleCrop>false</ScaleCrop>
  <HeadingPairs>
    <vt:vector size="6" baseType="variant">
      <vt:variant>
        <vt:lpstr>Fonts Used</vt:lpstr>
      </vt:variant>
      <vt:variant>
        <vt:i4>8</vt:i4>
      </vt:variant>
      <vt:variant>
        <vt:lpstr>Theme</vt:lpstr>
      </vt:variant>
      <vt:variant>
        <vt:i4>1</vt:i4>
      </vt:variant>
      <vt:variant>
        <vt:lpstr>Slide Titles</vt:lpstr>
      </vt:variant>
      <vt:variant>
        <vt:i4>26</vt:i4>
      </vt:variant>
    </vt:vector>
  </HeadingPairs>
  <TitlesOfParts>
    <vt:vector size="35" baseType="lpstr">
      <vt:lpstr>Arial</vt:lpstr>
      <vt:lpstr>Arial Black</vt:lpstr>
      <vt:lpstr>Arrows2</vt:lpstr>
      <vt:lpstr>Calibri</vt:lpstr>
      <vt:lpstr>Garamond</vt:lpstr>
      <vt:lpstr>Museo Sans 300</vt:lpstr>
      <vt:lpstr>Symbol</vt:lpstr>
      <vt:lpstr>Times New Roman</vt:lpstr>
      <vt:lpstr>Organic</vt:lpstr>
      <vt:lpstr>Entrepreneurial Education</vt:lpstr>
      <vt:lpstr>Objectives</vt:lpstr>
      <vt:lpstr>Recap</vt:lpstr>
      <vt:lpstr>Critical thinking </vt:lpstr>
      <vt:lpstr>Critical Thinking </vt:lpstr>
      <vt:lpstr>PowerPoint Presentation</vt:lpstr>
      <vt:lpstr>Pearson’s Critical Thinking Model</vt:lpstr>
      <vt:lpstr>PowerPoint Presentation</vt:lpstr>
      <vt:lpstr>Answer….</vt:lpstr>
      <vt:lpstr>Entrepreneurial Thinking</vt:lpstr>
      <vt:lpstr>SWOT ANALYSIS </vt:lpstr>
      <vt:lpstr>PowerPoint Presentation</vt:lpstr>
      <vt:lpstr>From an entrepreneurial lens </vt:lpstr>
      <vt:lpstr>Dr. Edward de Bono</vt:lpstr>
      <vt:lpstr>In practice </vt:lpstr>
      <vt:lpstr>Six thinking hats = creative thinking </vt:lpstr>
      <vt:lpstr>Task </vt:lpstr>
      <vt:lpstr>Role of the Facilitator  </vt:lpstr>
      <vt:lpstr>Continued…</vt:lpstr>
      <vt:lpstr>PowerPoint Presentation</vt:lpstr>
      <vt:lpstr>Task </vt:lpstr>
      <vt:lpstr>In the classroom</vt:lpstr>
      <vt:lpstr>Lateral Thinking</vt:lpstr>
      <vt:lpstr>Lateral Thinking Tools</vt:lpstr>
      <vt:lpstr>Answer …</vt:lpstr>
      <vt:lpstr>The Brain Teaser </vt:lpstr>
    </vt:vector>
  </TitlesOfParts>
  <Company>University of Wales Trinity Saint David</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Entrepreneurial Education</dc:title>
  <dc:creator>Ross Phillips (P143604)</dc:creator>
  <cp:lastModifiedBy>Ross Phillips</cp:lastModifiedBy>
  <cp:revision>4</cp:revision>
  <cp:lastPrinted>2018-03-13T09:24:59Z</cp:lastPrinted>
  <dcterms:created xsi:type="dcterms:W3CDTF">2018-03-12T10:34:27Z</dcterms:created>
  <dcterms:modified xsi:type="dcterms:W3CDTF">2018-03-13T09:56:48Z</dcterms:modified>
</cp:coreProperties>
</file>