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drawings/drawing1.xml" ContentType="application/vnd.openxmlformats-officedocument.drawingml.chartshapes+xml"/>
  <Override PartName="/ppt/notesSlides/notesSlide14.xml" ContentType="application/vnd.openxmlformats-officedocument.presentationml.notesSlide+xml"/>
  <Override PartName="/ppt/charts/chart2.xml" ContentType="application/vnd.openxmlformats-officedocument.drawingml.chart+xml"/>
  <Override PartName="/ppt/charts/chart3.xml" ContentType="application/vnd.openxmlformats-officedocument.drawingml.chart+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7"/>
  </p:notesMasterIdLst>
  <p:handoutMasterIdLst>
    <p:handoutMasterId r:id="rId38"/>
  </p:handoutMasterIdLst>
  <p:sldIdLst>
    <p:sldId id="277" r:id="rId2"/>
    <p:sldId id="258" r:id="rId3"/>
    <p:sldId id="297" r:id="rId4"/>
    <p:sldId id="295" r:id="rId5"/>
    <p:sldId id="323" r:id="rId6"/>
    <p:sldId id="337" r:id="rId7"/>
    <p:sldId id="338" r:id="rId8"/>
    <p:sldId id="287" r:id="rId9"/>
    <p:sldId id="290" r:id="rId10"/>
    <p:sldId id="304" r:id="rId11"/>
    <p:sldId id="294" r:id="rId12"/>
    <p:sldId id="296" r:id="rId13"/>
    <p:sldId id="332" r:id="rId14"/>
    <p:sldId id="336" r:id="rId15"/>
    <p:sldId id="303" r:id="rId16"/>
    <p:sldId id="305" r:id="rId17"/>
    <p:sldId id="318" r:id="rId18"/>
    <p:sldId id="335" r:id="rId19"/>
    <p:sldId id="339" r:id="rId20"/>
    <p:sldId id="319" r:id="rId21"/>
    <p:sldId id="320" r:id="rId22"/>
    <p:sldId id="321" r:id="rId23"/>
    <p:sldId id="333" r:id="rId24"/>
    <p:sldId id="324" r:id="rId25"/>
    <p:sldId id="325" r:id="rId26"/>
    <p:sldId id="326" r:id="rId27"/>
    <p:sldId id="327" r:id="rId28"/>
    <p:sldId id="328" r:id="rId29"/>
    <p:sldId id="329" r:id="rId30"/>
    <p:sldId id="330" r:id="rId31"/>
    <p:sldId id="331" r:id="rId32"/>
    <p:sldId id="340" r:id="rId33"/>
    <p:sldId id="286" r:id="rId34"/>
    <p:sldId id="292" r:id="rId35"/>
    <p:sldId id="341" r:id="rId3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40" autoAdjust="0"/>
    <p:restoredTop sz="94576" autoAdjust="0"/>
  </p:normalViewPr>
  <p:slideViewPr>
    <p:cSldViewPr>
      <p:cViewPr varScale="1">
        <p:scale>
          <a:sx n="76" d="100"/>
          <a:sy n="76" d="100"/>
        </p:scale>
        <p:origin x="1398"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50" d="100"/>
        <a:sy n="150" d="100"/>
      </p:scale>
      <p:origin x="0" y="-8496"/>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5" Type="http://schemas.openxmlformats.org/officeDocument/2006/relationships/chartUserShapes" Target="../drawings/drawing1.xml"/><Relationship Id="rId4" Type="http://schemas.openxmlformats.org/officeDocument/2006/relationships/oleObject" Target="https://centreforagingbetter-my.sharepoint.com/personal/patrick_thomson_ageing-better_org_uk/Documents/Patrick%20Thomson%20-%20Off~1/1%20million/Copy%20of%20Older%20age%20employment%20gap%20-%20RF%20analysis%20for%20AgeingBetter%20PT%20edit%20one%20third%20ga" TargetMode="External"/></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7.9289425072418485E-2"/>
          <c:y val="6.6628964804613597E-2"/>
          <c:w val="0.8965594281130892"/>
          <c:h val="0.7960734208854352"/>
        </c:manualLayout>
      </c:layout>
      <c:areaChart>
        <c:grouping val="standard"/>
        <c:varyColors val="0"/>
        <c:ser>
          <c:idx val="1"/>
          <c:order val="0"/>
          <c:spPr>
            <a:solidFill>
              <a:srgbClr val="462666">
                <a:alpha val="50000"/>
              </a:srgbClr>
            </a:solidFill>
            <a:ln w="28575">
              <a:solidFill>
                <a:srgbClr val="462666"/>
              </a:solidFill>
              <a:prstDash val="sysDash"/>
            </a:ln>
            <a:effectLst/>
          </c:spPr>
          <c:val>
            <c:numRef>
              <c:f>'[Copy of Older age employment gap - RF analysis for AgeingBetter PT edit one third gap.xlsx]Data'!$N$38:$N$57</c:f>
              <c:numCache>
                <c:formatCode>0.0%</c:formatCode>
                <c:ptCount val="20"/>
                <c:pt idx="0">
                  <c:v>0.8325034424375588</c:v>
                </c:pt>
                <c:pt idx="1">
                  <c:v>0.82337092902286368</c:v>
                </c:pt>
                <c:pt idx="2">
                  <c:v>0.82801996317753934</c:v>
                </c:pt>
                <c:pt idx="3">
                  <c:v>0.8241096196763672</c:v>
                </c:pt>
                <c:pt idx="4">
                  <c:v>0.81509693436779451</c:v>
                </c:pt>
                <c:pt idx="5">
                  <c:v>0.79247617068045628</c:v>
                </c:pt>
                <c:pt idx="6">
                  <c:v>0.78274067785282275</c:v>
                </c:pt>
                <c:pt idx="7">
                  <c:v>0.77589100884174378</c:v>
                </c:pt>
                <c:pt idx="8">
                  <c:v>0.75175191034923894</c:v>
                </c:pt>
                <c:pt idx="9">
                  <c:v>0.74010518373468959</c:v>
                </c:pt>
                <c:pt idx="10">
                  <c:v>0.7035830006402638</c:v>
                </c:pt>
                <c:pt idx="11">
                  <c:v>0.65990927368790497</c:v>
                </c:pt>
                <c:pt idx="12">
                  <c:v>0.64058510647839773</c:v>
                </c:pt>
                <c:pt idx="13">
                  <c:v>0.56560947835887643</c:v>
                </c:pt>
                <c:pt idx="14">
                  <c:v>0.52396540492635613</c:v>
                </c:pt>
                <c:pt idx="15">
                  <c:v>0.42168612693769914</c:v>
                </c:pt>
                <c:pt idx="16">
                  <c:v>0.38646919564871263</c:v>
                </c:pt>
                <c:pt idx="17">
                  <c:v>0.36417609581602972</c:v>
                </c:pt>
                <c:pt idx="18">
                  <c:v>0.34323028073418566</c:v>
                </c:pt>
                <c:pt idx="19">
                  <c:v>0.33258393196949815</c:v>
                </c:pt>
              </c:numCache>
            </c:numRef>
          </c:val>
          <c:extLst>
            <c:ext xmlns:c16="http://schemas.microsoft.com/office/drawing/2014/chart" uri="{C3380CC4-5D6E-409C-BE32-E72D297353CC}">
              <c16:uniqueId val="{00000001-92DA-4E56-89CF-9A89EA9FBBA7}"/>
            </c:ext>
          </c:extLst>
        </c:ser>
        <c:ser>
          <c:idx val="0"/>
          <c:order val="1"/>
          <c:spPr>
            <a:solidFill>
              <a:srgbClr val="462666">
                <a:alpha val="50000"/>
              </a:srgbClr>
            </a:solidFill>
            <a:ln w="28575">
              <a:solidFill>
                <a:srgbClr val="462666"/>
              </a:solidFill>
            </a:ln>
            <a:effectLst/>
          </c:spPr>
          <c:dLbls>
            <c:dLbl>
              <c:idx val="0"/>
              <c:delete val="1"/>
              <c:extLst>
                <c:ext xmlns:c15="http://schemas.microsoft.com/office/drawing/2012/chart" uri="{CE6537A1-D6FC-4f65-9D91-7224C49458BB}"/>
                <c:ext xmlns:c16="http://schemas.microsoft.com/office/drawing/2014/chart" uri="{C3380CC4-5D6E-409C-BE32-E72D297353CC}">
                  <c16:uniqueId val="{00000004-92DA-4E56-89CF-9A89EA9FBBA7}"/>
                </c:ext>
              </c:extLst>
            </c:dLbl>
            <c:dLbl>
              <c:idx val="13"/>
              <c:layout>
                <c:manualLayout>
                  <c:x val="-0.16200141095616294"/>
                  <c:y val="0.24859813998815744"/>
                </c:manualLayout>
              </c:layout>
              <c:tx>
                <c:rich>
                  <a:bodyPr rot="0" spcFirstLastPara="1" vertOverflow="ellipsis" vert="horz" wrap="square" lIns="38100" tIns="19050" rIns="38100" bIns="19050" anchor="ctr" anchorCtr="1">
                    <a:spAutoFit/>
                  </a:bodyPr>
                  <a:lstStyle/>
                  <a:p>
                    <a:pPr>
                      <a:defRPr sz="1000" b="0" i="0" u="none" strike="noStrike" kern="1200" baseline="0">
                        <a:solidFill>
                          <a:schemeClr val="accent1"/>
                        </a:solidFill>
                        <a:latin typeface="+mn-lt"/>
                        <a:ea typeface="+mn-ea"/>
                        <a:cs typeface="+mn-cs"/>
                      </a:defRPr>
                    </a:pPr>
                    <a:r>
                      <a:rPr lang="en-US">
                        <a:solidFill>
                          <a:schemeClr val="accent1"/>
                        </a:solidFill>
                      </a:rPr>
                      <a:t>Actual</a:t>
                    </a:r>
                  </a:p>
                </c:rich>
              </c:tx>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accent1"/>
                      </a:solidFill>
                      <a:latin typeface="+mn-lt"/>
                      <a:ea typeface="+mn-ea"/>
                      <a:cs typeface="+mn-cs"/>
                    </a:defRPr>
                  </a:pPr>
                  <a:endParaRPr lang="en-US"/>
                </a:p>
              </c:txPr>
              <c:showLegendKey val="0"/>
              <c:showVal val="0"/>
              <c:showCatName val="0"/>
              <c:showSerName val="1"/>
              <c:showPercent val="0"/>
              <c:showBubbleSize val="0"/>
              <c:extLst>
                <c:ext xmlns:c15="http://schemas.microsoft.com/office/drawing/2012/chart" uri="{CE6537A1-D6FC-4f65-9D91-7224C49458BB}"/>
                <c:ext xmlns:c16="http://schemas.microsoft.com/office/drawing/2014/chart" uri="{C3380CC4-5D6E-409C-BE32-E72D297353CC}">
                  <c16:uniqueId val="{00000002-92DA-4E56-89CF-9A89EA9FBBA7}"/>
                </c:ext>
              </c:extLst>
            </c:dLbl>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solidFill>
                    <a:latin typeface="+mn-lt"/>
                    <a:ea typeface="+mn-ea"/>
                    <a:cs typeface="+mn-cs"/>
                  </a:defRPr>
                </a:pPr>
                <a:endParaRPr lang="en-US"/>
              </a:p>
            </c:txPr>
            <c:showLegendKey val="0"/>
            <c:showVal val="0"/>
            <c:showCatName val="0"/>
            <c:showSerName val="1"/>
            <c:showPercent val="0"/>
            <c:showBubbleSize val="0"/>
            <c:showLeaderLines val="0"/>
            <c:extLst>
              <c:ext xmlns:c15="http://schemas.microsoft.com/office/drawing/2012/chart" uri="{CE6537A1-D6FC-4f65-9D91-7224C49458BB}">
                <c15:showLeaderLines val="0"/>
              </c:ext>
            </c:extLst>
          </c:dLbls>
          <c:cat>
            <c:numRef>
              <c:f>'[Copy of Older age employment gap - RF analysis for AgeingBetter PT edit one third gap.xlsx]Data'!$B$7:$B$26</c:f>
              <c:numCache>
                <c:formatCode>General</c:formatCode>
                <c:ptCount val="20"/>
                <c:pt idx="0">
                  <c:v>50</c:v>
                </c:pt>
                <c:pt idx="1">
                  <c:v>51</c:v>
                </c:pt>
                <c:pt idx="2">
                  <c:v>52</c:v>
                </c:pt>
                <c:pt idx="3">
                  <c:v>53</c:v>
                </c:pt>
                <c:pt idx="4">
                  <c:v>54</c:v>
                </c:pt>
                <c:pt idx="5">
                  <c:v>55</c:v>
                </c:pt>
                <c:pt idx="6">
                  <c:v>56</c:v>
                </c:pt>
                <c:pt idx="7">
                  <c:v>57</c:v>
                </c:pt>
                <c:pt idx="8">
                  <c:v>58</c:v>
                </c:pt>
                <c:pt idx="9">
                  <c:v>59</c:v>
                </c:pt>
                <c:pt idx="10">
                  <c:v>60</c:v>
                </c:pt>
                <c:pt idx="11">
                  <c:v>61</c:v>
                </c:pt>
                <c:pt idx="12">
                  <c:v>62</c:v>
                </c:pt>
                <c:pt idx="13">
                  <c:v>63</c:v>
                </c:pt>
                <c:pt idx="14">
                  <c:v>64</c:v>
                </c:pt>
                <c:pt idx="15">
                  <c:v>65</c:v>
                </c:pt>
                <c:pt idx="16">
                  <c:v>66</c:v>
                </c:pt>
                <c:pt idx="17">
                  <c:v>67</c:v>
                </c:pt>
                <c:pt idx="18">
                  <c:v>68</c:v>
                </c:pt>
                <c:pt idx="19">
                  <c:v>69</c:v>
                </c:pt>
              </c:numCache>
            </c:numRef>
          </c:cat>
          <c:val>
            <c:numRef>
              <c:f>'[Copy of Older age employment gap - RF analysis for AgeingBetter PT edit one third gap.xlsx]Data'!$N$7:$N$26</c:f>
              <c:numCache>
                <c:formatCode>0.0%</c:formatCode>
                <c:ptCount val="20"/>
                <c:pt idx="0">
                  <c:v>0.83000381683865543</c:v>
                </c:pt>
                <c:pt idx="1">
                  <c:v>0.81633093324064199</c:v>
                </c:pt>
                <c:pt idx="2">
                  <c:v>0.82353548461610537</c:v>
                </c:pt>
                <c:pt idx="3">
                  <c:v>0.8166226315518772</c:v>
                </c:pt>
                <c:pt idx="4">
                  <c:v>0.80416101232631643</c:v>
                </c:pt>
                <c:pt idx="5">
                  <c:v>0.77007263298121287</c:v>
                </c:pt>
                <c:pt idx="6">
                  <c:v>0.75465062485445933</c:v>
                </c:pt>
                <c:pt idx="7">
                  <c:v>0.74516592701499507</c:v>
                </c:pt>
                <c:pt idx="8">
                  <c:v>0.70932276314962195</c:v>
                </c:pt>
                <c:pt idx="9">
                  <c:v>0.69108779865193481</c:v>
                </c:pt>
                <c:pt idx="10">
                  <c:v>0.63673735658368891</c:v>
                </c:pt>
                <c:pt idx="11">
                  <c:v>0.57023240741781178</c:v>
                </c:pt>
                <c:pt idx="12">
                  <c:v>0.54189492393133654</c:v>
                </c:pt>
                <c:pt idx="13">
                  <c:v>0.43061429959841874</c:v>
                </c:pt>
                <c:pt idx="14">
                  <c:v>0.36753586008671146</c:v>
                </c:pt>
                <c:pt idx="15">
                  <c:v>0.28306933901216114</c:v>
                </c:pt>
                <c:pt idx="16">
                  <c:v>0.23595033084358244</c:v>
                </c:pt>
                <c:pt idx="17">
                  <c:v>0.2065397111624086</c:v>
                </c:pt>
                <c:pt idx="18">
                  <c:v>0.1788898411216783</c:v>
                </c:pt>
                <c:pt idx="19">
                  <c:v>0.16465346338087689</c:v>
                </c:pt>
              </c:numCache>
            </c:numRef>
          </c:val>
          <c:extLst>
            <c:ext xmlns:c16="http://schemas.microsoft.com/office/drawing/2014/chart" uri="{C3380CC4-5D6E-409C-BE32-E72D297353CC}">
              <c16:uniqueId val="{00000003-92DA-4E56-89CF-9A89EA9FBBA7}"/>
            </c:ext>
          </c:extLst>
        </c:ser>
        <c:dLbls>
          <c:showLegendKey val="0"/>
          <c:showVal val="0"/>
          <c:showCatName val="0"/>
          <c:showSerName val="0"/>
          <c:showPercent val="0"/>
          <c:showBubbleSize val="0"/>
        </c:dLbls>
        <c:axId val="550254512"/>
        <c:axId val="550252944"/>
      </c:areaChart>
      <c:catAx>
        <c:axId val="550254512"/>
        <c:scaling>
          <c:orientation val="minMax"/>
        </c:scaling>
        <c:delete val="0"/>
        <c:axPos val="b"/>
        <c:numFmt formatCode="General" sourceLinked="1"/>
        <c:majorTickMark val="out"/>
        <c:minorTickMark val="none"/>
        <c:tickLblPos val="low"/>
        <c:spPr>
          <a:noFill/>
          <a:ln w="6350" cap="flat" cmpd="sng" algn="ctr">
            <a:solidFill>
              <a:schemeClr val="bg2"/>
            </a:solidFill>
            <a:prstDash val="solid"/>
            <a:round/>
          </a:ln>
          <a:effectLst/>
        </c:spPr>
        <c:txPr>
          <a:bodyPr rot="-60000000" spcFirstLastPara="1" vertOverflow="ellipsis" vert="horz" wrap="square" anchor="ctr" anchorCtr="1"/>
          <a:lstStyle/>
          <a:p>
            <a:pPr>
              <a:defRPr sz="1000" b="0" i="0" u="none" strike="noStrike" kern="1200" baseline="0">
                <a:solidFill>
                  <a:schemeClr val="bg2">
                    <a:lumMod val="50000"/>
                  </a:schemeClr>
                </a:solidFill>
                <a:latin typeface="+mj-lt"/>
                <a:ea typeface="+mn-ea"/>
                <a:cs typeface="+mn-cs"/>
              </a:defRPr>
            </a:pPr>
            <a:endParaRPr lang="en-US"/>
          </a:p>
        </c:txPr>
        <c:crossAx val="550252944"/>
        <c:crossesAt val="0"/>
        <c:auto val="1"/>
        <c:lblAlgn val="ctr"/>
        <c:lblOffset val="100"/>
        <c:noMultiLvlLbl val="0"/>
      </c:catAx>
      <c:valAx>
        <c:axId val="550252944"/>
        <c:scaling>
          <c:orientation val="minMax"/>
        </c:scaling>
        <c:delete val="0"/>
        <c:axPos val="l"/>
        <c:majorGridlines>
          <c:spPr>
            <a:ln w="9525" cap="flat" cmpd="sng" algn="ctr">
              <a:solidFill>
                <a:sysClr val="window" lastClr="FFFFFF">
                  <a:lumMod val="65000"/>
                </a:sysClr>
              </a:solidFill>
              <a:prstDash val="dash"/>
              <a:round/>
            </a:ln>
            <a:effectLst/>
          </c:spPr>
        </c:majorGridlines>
        <c:numFmt formatCode="0%" sourceLinked="0"/>
        <c:majorTickMark val="out"/>
        <c:minorTickMark val="none"/>
        <c:tickLblPos val="nextTo"/>
        <c:spPr>
          <a:noFill/>
          <a:ln w="3175" cap="flat" cmpd="sng" algn="ctr">
            <a:solidFill>
              <a:schemeClr val="bg2"/>
            </a:solidFill>
            <a:prstDash val="solid"/>
            <a:round/>
          </a:ln>
          <a:effectLst/>
        </c:spPr>
        <c:txPr>
          <a:bodyPr rot="-60000000" spcFirstLastPara="1" vertOverflow="ellipsis" vert="horz" wrap="square" anchor="ctr" anchorCtr="1"/>
          <a:lstStyle/>
          <a:p>
            <a:pPr>
              <a:defRPr sz="1000" b="0" i="0" u="none" strike="noStrike" kern="1200" baseline="0">
                <a:solidFill>
                  <a:schemeClr val="bg2">
                    <a:lumMod val="50000"/>
                  </a:schemeClr>
                </a:solidFill>
                <a:latin typeface="+mj-lt"/>
                <a:ea typeface="+mn-ea"/>
                <a:cs typeface="+mn-cs"/>
              </a:defRPr>
            </a:pPr>
            <a:endParaRPr lang="en-US"/>
          </a:p>
        </c:txPr>
        <c:crossAx val="550254512"/>
        <c:crosses val="autoZero"/>
        <c:crossBetween val="midCat"/>
      </c:valAx>
      <c:spPr>
        <a:noFill/>
        <a:ln w="25400">
          <a:noFill/>
        </a:ln>
        <a:effectLst/>
      </c:spPr>
    </c:plotArea>
    <c:plotVisOnly val="1"/>
    <c:dispBlanksAs val="gap"/>
    <c:showDLblsOverMax val="0"/>
  </c:chart>
  <c:spPr>
    <a:solidFill>
      <a:sysClr val="window" lastClr="FFFFFF"/>
    </a:solidFill>
    <a:ln w="6350" cap="flat" cmpd="sng" algn="ctr">
      <a:noFill/>
      <a:prstDash val="solid"/>
      <a:round/>
    </a:ln>
    <a:effectLst/>
  </c:spPr>
  <c:txPr>
    <a:bodyPr/>
    <a:lstStyle/>
    <a:p>
      <a:pPr>
        <a:defRPr/>
      </a:pPr>
      <a:endParaRPr lang="en-US"/>
    </a:p>
  </c:txPr>
  <c:externalData r:id="rId4">
    <c:autoUpdate val="0"/>
  </c:externalData>
  <c:userShapes r:id="rId5"/>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Sheet1!$B$1</c:f>
              <c:strCache>
                <c:ptCount val="1"/>
                <c:pt idx="0">
                  <c:v>AB</c:v>
                </c:pt>
              </c:strCache>
            </c:strRef>
          </c:tx>
          <c:invertIfNegative val="0"/>
          <c:cat>
            <c:strRef>
              <c:f>Sheet1!$A$2:$A$4</c:f>
              <c:strCache>
                <c:ptCount val="3"/>
                <c:pt idx="0">
                  <c:v>I need to earn money</c:v>
                </c:pt>
                <c:pt idx="1">
                  <c:v>I think I'm too young to stop</c:v>
                </c:pt>
                <c:pt idx="2">
                  <c:v>I enjoy the work I do</c:v>
                </c:pt>
              </c:strCache>
            </c:strRef>
          </c:cat>
          <c:val>
            <c:numRef>
              <c:f>Sheet1!$B$2:$B$4</c:f>
              <c:numCache>
                <c:formatCode>0%</c:formatCode>
                <c:ptCount val="3"/>
                <c:pt idx="0">
                  <c:v>0.3</c:v>
                </c:pt>
                <c:pt idx="1">
                  <c:v>0.13</c:v>
                </c:pt>
                <c:pt idx="2">
                  <c:v>0.18</c:v>
                </c:pt>
              </c:numCache>
            </c:numRef>
          </c:val>
          <c:extLst>
            <c:ext xmlns:c16="http://schemas.microsoft.com/office/drawing/2014/chart" uri="{C3380CC4-5D6E-409C-BE32-E72D297353CC}">
              <c16:uniqueId val="{00000000-45A1-424F-AF59-D739F0B71BC8}"/>
            </c:ext>
          </c:extLst>
        </c:ser>
        <c:ser>
          <c:idx val="1"/>
          <c:order val="1"/>
          <c:tx>
            <c:strRef>
              <c:f>Sheet1!$C$1</c:f>
              <c:strCache>
                <c:ptCount val="1"/>
                <c:pt idx="0">
                  <c:v>C1</c:v>
                </c:pt>
              </c:strCache>
            </c:strRef>
          </c:tx>
          <c:invertIfNegative val="0"/>
          <c:cat>
            <c:strRef>
              <c:f>Sheet1!$A$2:$A$4</c:f>
              <c:strCache>
                <c:ptCount val="3"/>
                <c:pt idx="0">
                  <c:v>I need to earn money</c:v>
                </c:pt>
                <c:pt idx="1">
                  <c:v>I think I'm too young to stop</c:v>
                </c:pt>
                <c:pt idx="2">
                  <c:v>I enjoy the work I do</c:v>
                </c:pt>
              </c:strCache>
            </c:strRef>
          </c:cat>
          <c:val>
            <c:numRef>
              <c:f>Sheet1!$C$2:$C$4</c:f>
              <c:numCache>
                <c:formatCode>0%</c:formatCode>
                <c:ptCount val="3"/>
                <c:pt idx="0">
                  <c:v>0.34</c:v>
                </c:pt>
                <c:pt idx="1">
                  <c:v>0.13</c:v>
                </c:pt>
                <c:pt idx="2">
                  <c:v>0.16</c:v>
                </c:pt>
              </c:numCache>
            </c:numRef>
          </c:val>
          <c:extLst>
            <c:ext xmlns:c16="http://schemas.microsoft.com/office/drawing/2014/chart" uri="{C3380CC4-5D6E-409C-BE32-E72D297353CC}">
              <c16:uniqueId val="{00000001-45A1-424F-AF59-D739F0B71BC8}"/>
            </c:ext>
          </c:extLst>
        </c:ser>
        <c:ser>
          <c:idx val="2"/>
          <c:order val="2"/>
          <c:tx>
            <c:strRef>
              <c:f>Sheet1!$D$1</c:f>
              <c:strCache>
                <c:ptCount val="1"/>
                <c:pt idx="0">
                  <c:v>C2</c:v>
                </c:pt>
              </c:strCache>
            </c:strRef>
          </c:tx>
          <c:invertIfNegative val="0"/>
          <c:cat>
            <c:strRef>
              <c:f>Sheet1!$A$2:$A$4</c:f>
              <c:strCache>
                <c:ptCount val="3"/>
                <c:pt idx="0">
                  <c:v>I need to earn money</c:v>
                </c:pt>
                <c:pt idx="1">
                  <c:v>I think I'm too young to stop</c:v>
                </c:pt>
                <c:pt idx="2">
                  <c:v>I enjoy the work I do</c:v>
                </c:pt>
              </c:strCache>
            </c:strRef>
          </c:cat>
          <c:val>
            <c:numRef>
              <c:f>Sheet1!$D$2:$D$4</c:f>
              <c:numCache>
                <c:formatCode>0%</c:formatCode>
                <c:ptCount val="3"/>
                <c:pt idx="0">
                  <c:v>0.35</c:v>
                </c:pt>
                <c:pt idx="1">
                  <c:v>0.21</c:v>
                </c:pt>
                <c:pt idx="2">
                  <c:v>0.13</c:v>
                </c:pt>
              </c:numCache>
            </c:numRef>
          </c:val>
          <c:extLst>
            <c:ext xmlns:c16="http://schemas.microsoft.com/office/drawing/2014/chart" uri="{C3380CC4-5D6E-409C-BE32-E72D297353CC}">
              <c16:uniqueId val="{00000002-45A1-424F-AF59-D739F0B71BC8}"/>
            </c:ext>
          </c:extLst>
        </c:ser>
        <c:ser>
          <c:idx val="3"/>
          <c:order val="3"/>
          <c:tx>
            <c:strRef>
              <c:f>Sheet1!$E$1</c:f>
              <c:strCache>
                <c:ptCount val="1"/>
                <c:pt idx="0">
                  <c:v>DE</c:v>
                </c:pt>
              </c:strCache>
            </c:strRef>
          </c:tx>
          <c:invertIfNegative val="0"/>
          <c:cat>
            <c:strRef>
              <c:f>Sheet1!$A$2:$A$4</c:f>
              <c:strCache>
                <c:ptCount val="3"/>
                <c:pt idx="0">
                  <c:v>I need to earn money</c:v>
                </c:pt>
                <c:pt idx="1">
                  <c:v>I think I'm too young to stop</c:v>
                </c:pt>
                <c:pt idx="2">
                  <c:v>I enjoy the work I do</c:v>
                </c:pt>
              </c:strCache>
            </c:strRef>
          </c:cat>
          <c:val>
            <c:numRef>
              <c:f>Sheet1!$E$2:$E$4</c:f>
              <c:numCache>
                <c:formatCode>0%</c:formatCode>
                <c:ptCount val="3"/>
                <c:pt idx="0">
                  <c:v>0.25</c:v>
                </c:pt>
                <c:pt idx="1">
                  <c:v>0.18</c:v>
                </c:pt>
                <c:pt idx="2">
                  <c:v>0.08</c:v>
                </c:pt>
              </c:numCache>
            </c:numRef>
          </c:val>
          <c:extLst>
            <c:ext xmlns:c16="http://schemas.microsoft.com/office/drawing/2014/chart" uri="{C3380CC4-5D6E-409C-BE32-E72D297353CC}">
              <c16:uniqueId val="{00000003-45A1-424F-AF59-D739F0B71BC8}"/>
            </c:ext>
          </c:extLst>
        </c:ser>
        <c:dLbls>
          <c:showLegendKey val="0"/>
          <c:showVal val="0"/>
          <c:showCatName val="0"/>
          <c:showSerName val="0"/>
          <c:showPercent val="0"/>
          <c:showBubbleSize val="0"/>
        </c:dLbls>
        <c:gapWidth val="150"/>
        <c:axId val="207312120"/>
        <c:axId val="1"/>
      </c:barChart>
      <c:catAx>
        <c:axId val="207312120"/>
        <c:scaling>
          <c:orientation val="minMax"/>
        </c:scaling>
        <c:delete val="0"/>
        <c:axPos val="b"/>
        <c:numFmt formatCode="General" sourceLinked="0"/>
        <c:majorTickMark val="out"/>
        <c:minorTickMark val="none"/>
        <c:tickLblPos val="nextTo"/>
        <c:txPr>
          <a:bodyPr/>
          <a:lstStyle/>
          <a:p>
            <a:pPr>
              <a:defRPr lang="en-GB" sz="1096"/>
            </a:pPr>
            <a:endParaRPr lang="en-US"/>
          </a:p>
        </c:txPr>
        <c:crossAx val="1"/>
        <c:crosses val="autoZero"/>
        <c:auto val="1"/>
        <c:lblAlgn val="ctr"/>
        <c:lblOffset val="100"/>
        <c:noMultiLvlLbl val="0"/>
      </c:catAx>
      <c:valAx>
        <c:axId val="1"/>
        <c:scaling>
          <c:orientation val="minMax"/>
        </c:scaling>
        <c:delete val="0"/>
        <c:axPos val="l"/>
        <c:numFmt formatCode="0%" sourceLinked="1"/>
        <c:majorTickMark val="out"/>
        <c:minorTickMark val="none"/>
        <c:tickLblPos val="nextTo"/>
        <c:txPr>
          <a:bodyPr/>
          <a:lstStyle/>
          <a:p>
            <a:pPr>
              <a:defRPr lang="en-GB" sz="1196"/>
            </a:pPr>
            <a:endParaRPr lang="en-US"/>
          </a:p>
        </c:txPr>
        <c:crossAx val="207312120"/>
        <c:crosses val="autoZero"/>
        <c:crossBetween val="between"/>
      </c:valAx>
      <c:spPr>
        <a:noFill/>
        <a:ln w="25357">
          <a:noFill/>
        </a:ln>
      </c:spPr>
    </c:plotArea>
    <c:plotVisOnly val="1"/>
    <c:dispBlanksAs val="gap"/>
    <c:showDLblsOverMax val="0"/>
  </c:chart>
  <c:txPr>
    <a:bodyPr/>
    <a:lstStyle/>
    <a:p>
      <a:pPr>
        <a:defRPr sz="1794"/>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5.9123559174761697E-2"/>
          <c:y val="3.3195024083985197E-2"/>
          <c:w val="0.88132907126400029"/>
          <c:h val="0.84522245618492531"/>
        </c:manualLayout>
      </c:layout>
      <c:barChart>
        <c:barDir val="col"/>
        <c:grouping val="clustered"/>
        <c:varyColors val="0"/>
        <c:ser>
          <c:idx val="0"/>
          <c:order val="0"/>
          <c:tx>
            <c:strRef>
              <c:f>Sheet1!$B$1</c:f>
              <c:strCache>
                <c:ptCount val="1"/>
                <c:pt idx="0">
                  <c:v>AB</c:v>
                </c:pt>
              </c:strCache>
            </c:strRef>
          </c:tx>
          <c:invertIfNegative val="0"/>
          <c:cat>
            <c:strRef>
              <c:f>Sheet1!$A$2:$A$4</c:f>
              <c:strCache>
                <c:ptCount val="3"/>
                <c:pt idx="0">
                  <c:v>Felt ready to retire</c:v>
                </c:pt>
                <c:pt idx="1">
                  <c:v>I reached state pension age</c:v>
                </c:pt>
                <c:pt idx="2">
                  <c:v>Onset or development of ill health/disability</c:v>
                </c:pt>
              </c:strCache>
            </c:strRef>
          </c:cat>
          <c:val>
            <c:numRef>
              <c:f>Sheet1!$B$2:$B$4</c:f>
              <c:numCache>
                <c:formatCode>0%</c:formatCode>
                <c:ptCount val="3"/>
                <c:pt idx="0">
                  <c:v>0.35</c:v>
                </c:pt>
                <c:pt idx="1">
                  <c:v>0.19</c:v>
                </c:pt>
                <c:pt idx="2">
                  <c:v>0.11</c:v>
                </c:pt>
              </c:numCache>
            </c:numRef>
          </c:val>
          <c:extLst>
            <c:ext xmlns:c16="http://schemas.microsoft.com/office/drawing/2014/chart" uri="{C3380CC4-5D6E-409C-BE32-E72D297353CC}">
              <c16:uniqueId val="{00000000-03DD-48E6-805F-A63D7B41F96C}"/>
            </c:ext>
          </c:extLst>
        </c:ser>
        <c:ser>
          <c:idx val="1"/>
          <c:order val="1"/>
          <c:tx>
            <c:strRef>
              <c:f>Sheet1!$C$1</c:f>
              <c:strCache>
                <c:ptCount val="1"/>
                <c:pt idx="0">
                  <c:v>C1</c:v>
                </c:pt>
              </c:strCache>
            </c:strRef>
          </c:tx>
          <c:invertIfNegative val="0"/>
          <c:cat>
            <c:strRef>
              <c:f>Sheet1!$A$2:$A$4</c:f>
              <c:strCache>
                <c:ptCount val="3"/>
                <c:pt idx="0">
                  <c:v>Felt ready to retire</c:v>
                </c:pt>
                <c:pt idx="1">
                  <c:v>I reached state pension age</c:v>
                </c:pt>
                <c:pt idx="2">
                  <c:v>Onset or development of ill health/disability</c:v>
                </c:pt>
              </c:strCache>
            </c:strRef>
          </c:cat>
          <c:val>
            <c:numRef>
              <c:f>Sheet1!$C$2:$C$4</c:f>
              <c:numCache>
                <c:formatCode>0%</c:formatCode>
                <c:ptCount val="3"/>
                <c:pt idx="0">
                  <c:v>0.32</c:v>
                </c:pt>
                <c:pt idx="1">
                  <c:v>0.25</c:v>
                </c:pt>
                <c:pt idx="2">
                  <c:v>0.12</c:v>
                </c:pt>
              </c:numCache>
            </c:numRef>
          </c:val>
          <c:extLst>
            <c:ext xmlns:c16="http://schemas.microsoft.com/office/drawing/2014/chart" uri="{C3380CC4-5D6E-409C-BE32-E72D297353CC}">
              <c16:uniqueId val="{00000001-03DD-48E6-805F-A63D7B41F96C}"/>
            </c:ext>
          </c:extLst>
        </c:ser>
        <c:ser>
          <c:idx val="2"/>
          <c:order val="2"/>
          <c:tx>
            <c:strRef>
              <c:f>Sheet1!$D$1</c:f>
              <c:strCache>
                <c:ptCount val="1"/>
                <c:pt idx="0">
                  <c:v>C2</c:v>
                </c:pt>
              </c:strCache>
            </c:strRef>
          </c:tx>
          <c:invertIfNegative val="0"/>
          <c:cat>
            <c:strRef>
              <c:f>Sheet1!$A$2:$A$4</c:f>
              <c:strCache>
                <c:ptCount val="3"/>
                <c:pt idx="0">
                  <c:v>Felt ready to retire</c:v>
                </c:pt>
                <c:pt idx="1">
                  <c:v>I reached state pension age</c:v>
                </c:pt>
                <c:pt idx="2">
                  <c:v>Onset or development of ill health/disability</c:v>
                </c:pt>
              </c:strCache>
            </c:strRef>
          </c:cat>
          <c:val>
            <c:numRef>
              <c:f>Sheet1!$D$2:$D$4</c:f>
              <c:numCache>
                <c:formatCode>0%</c:formatCode>
                <c:ptCount val="3"/>
                <c:pt idx="0">
                  <c:v>0.32</c:v>
                </c:pt>
                <c:pt idx="1">
                  <c:v>0.25</c:v>
                </c:pt>
                <c:pt idx="2">
                  <c:v>0.16</c:v>
                </c:pt>
              </c:numCache>
            </c:numRef>
          </c:val>
          <c:extLst>
            <c:ext xmlns:c16="http://schemas.microsoft.com/office/drawing/2014/chart" uri="{C3380CC4-5D6E-409C-BE32-E72D297353CC}">
              <c16:uniqueId val="{00000002-03DD-48E6-805F-A63D7B41F96C}"/>
            </c:ext>
          </c:extLst>
        </c:ser>
        <c:ser>
          <c:idx val="3"/>
          <c:order val="3"/>
          <c:tx>
            <c:strRef>
              <c:f>Sheet1!$E$1</c:f>
              <c:strCache>
                <c:ptCount val="1"/>
                <c:pt idx="0">
                  <c:v>DE</c:v>
                </c:pt>
              </c:strCache>
            </c:strRef>
          </c:tx>
          <c:invertIfNegative val="0"/>
          <c:cat>
            <c:strRef>
              <c:f>Sheet1!$A$2:$A$4</c:f>
              <c:strCache>
                <c:ptCount val="3"/>
                <c:pt idx="0">
                  <c:v>Felt ready to retire</c:v>
                </c:pt>
                <c:pt idx="1">
                  <c:v>I reached state pension age</c:v>
                </c:pt>
                <c:pt idx="2">
                  <c:v>Onset or development of ill health/disability</c:v>
                </c:pt>
              </c:strCache>
            </c:strRef>
          </c:cat>
          <c:val>
            <c:numRef>
              <c:f>Sheet1!$E$2:$E$4</c:f>
              <c:numCache>
                <c:formatCode>0%</c:formatCode>
                <c:ptCount val="3"/>
                <c:pt idx="0">
                  <c:v>0.3</c:v>
                </c:pt>
                <c:pt idx="1">
                  <c:v>0.34</c:v>
                </c:pt>
                <c:pt idx="2">
                  <c:v>0.13</c:v>
                </c:pt>
              </c:numCache>
            </c:numRef>
          </c:val>
          <c:extLst>
            <c:ext xmlns:c16="http://schemas.microsoft.com/office/drawing/2014/chart" uri="{C3380CC4-5D6E-409C-BE32-E72D297353CC}">
              <c16:uniqueId val="{00000003-03DD-48E6-805F-A63D7B41F96C}"/>
            </c:ext>
          </c:extLst>
        </c:ser>
        <c:dLbls>
          <c:showLegendKey val="0"/>
          <c:showVal val="0"/>
          <c:showCatName val="0"/>
          <c:showSerName val="0"/>
          <c:showPercent val="0"/>
          <c:showBubbleSize val="0"/>
        </c:dLbls>
        <c:gapWidth val="150"/>
        <c:axId val="233251040"/>
        <c:axId val="1"/>
      </c:barChart>
      <c:catAx>
        <c:axId val="233251040"/>
        <c:scaling>
          <c:orientation val="minMax"/>
        </c:scaling>
        <c:delete val="0"/>
        <c:axPos val="b"/>
        <c:numFmt formatCode="General" sourceLinked="0"/>
        <c:majorTickMark val="out"/>
        <c:minorTickMark val="none"/>
        <c:tickLblPos val="nextTo"/>
        <c:txPr>
          <a:bodyPr/>
          <a:lstStyle/>
          <a:p>
            <a:pPr>
              <a:defRPr lang="en-GB" sz="1097"/>
            </a:pPr>
            <a:endParaRPr lang="en-US"/>
          </a:p>
        </c:txPr>
        <c:crossAx val="1"/>
        <c:crosses val="autoZero"/>
        <c:auto val="1"/>
        <c:lblAlgn val="ctr"/>
        <c:lblOffset val="100"/>
        <c:noMultiLvlLbl val="0"/>
      </c:catAx>
      <c:valAx>
        <c:axId val="1"/>
        <c:scaling>
          <c:orientation val="minMax"/>
        </c:scaling>
        <c:delete val="0"/>
        <c:axPos val="l"/>
        <c:numFmt formatCode="0%" sourceLinked="1"/>
        <c:majorTickMark val="out"/>
        <c:minorTickMark val="none"/>
        <c:tickLblPos val="nextTo"/>
        <c:txPr>
          <a:bodyPr/>
          <a:lstStyle/>
          <a:p>
            <a:pPr>
              <a:defRPr lang="en-GB" sz="1196"/>
            </a:pPr>
            <a:endParaRPr lang="en-US"/>
          </a:p>
        </c:txPr>
        <c:crossAx val="233251040"/>
        <c:crosses val="autoZero"/>
        <c:crossBetween val="between"/>
      </c:valAx>
      <c:spPr>
        <a:noFill/>
        <a:ln w="25358">
          <a:noFill/>
        </a:ln>
      </c:spPr>
    </c:plotArea>
    <c:legend>
      <c:legendPos val="r"/>
      <c:layout>
        <c:manualLayout>
          <c:xMode val="edge"/>
          <c:yMode val="edge"/>
          <c:wMode val="edge"/>
          <c:hMode val="edge"/>
          <c:x val="0.3474214568444533"/>
          <c:y val="2.7305535671677404E-3"/>
          <c:w val="0.99743812623883898"/>
          <c:h val="0.13922333571939874"/>
        </c:manualLayout>
      </c:layout>
      <c:overlay val="0"/>
      <c:txPr>
        <a:bodyPr/>
        <a:lstStyle/>
        <a:p>
          <a:pPr>
            <a:defRPr lang="en-GB" sz="1595"/>
          </a:pPr>
          <a:endParaRPr lang="en-US"/>
        </a:p>
      </c:txPr>
    </c:legend>
    <c:plotVisOnly val="1"/>
    <c:dispBlanksAs val="gap"/>
    <c:showDLblsOverMax val="0"/>
  </c:chart>
  <c:txPr>
    <a:bodyPr/>
    <a:lstStyle/>
    <a:p>
      <a:pPr>
        <a:defRPr sz="1795"/>
      </a:pPr>
      <a:endParaRPr lang="en-US"/>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91353C-1C25-4D6D-AEDC-31167FAEEB6F}"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US"/>
        </a:p>
      </dgm:t>
    </dgm:pt>
    <dgm:pt modelId="{78724738-53B0-4CF8-85BD-1E95B2FC070B}">
      <dgm:prSet phldrT="[Text]"/>
      <dgm:spPr>
        <a:solidFill>
          <a:schemeClr val="tx2"/>
        </a:solidFill>
      </dgm:spPr>
      <dgm:t>
        <a:bodyPr/>
        <a:lstStyle/>
        <a:p>
          <a:r>
            <a:rPr lang="en-US" b="1" dirty="0"/>
            <a:t>Optimal</a:t>
          </a:r>
        </a:p>
        <a:p>
          <a:r>
            <a:rPr lang="en-US" b="1" dirty="0"/>
            <a:t>Aging</a:t>
          </a:r>
        </a:p>
      </dgm:t>
    </dgm:pt>
    <dgm:pt modelId="{C65BE0D2-2D7A-4B50-8512-D1A7E4639FE2}" type="parTrans" cxnId="{F4DA3CF8-0F90-48D0-8494-E97F9418109D}">
      <dgm:prSet/>
      <dgm:spPr/>
      <dgm:t>
        <a:bodyPr/>
        <a:lstStyle/>
        <a:p>
          <a:endParaRPr lang="en-US"/>
        </a:p>
      </dgm:t>
    </dgm:pt>
    <dgm:pt modelId="{8B4A53B1-4CFF-4B22-A932-F75979E3F560}" type="sibTrans" cxnId="{F4DA3CF8-0F90-48D0-8494-E97F9418109D}">
      <dgm:prSet/>
      <dgm:spPr/>
      <dgm:t>
        <a:bodyPr/>
        <a:lstStyle/>
        <a:p>
          <a:endParaRPr lang="en-US"/>
        </a:p>
      </dgm:t>
    </dgm:pt>
    <dgm:pt modelId="{84B3E79F-FEB4-465C-A22F-C521EE07F1A6}">
      <dgm:prSet phldrT="[Text]" custT="1"/>
      <dgm:spPr/>
      <dgm:t>
        <a:bodyPr/>
        <a:lstStyle/>
        <a:p>
          <a:r>
            <a:rPr lang="en-US" sz="1800" dirty="0"/>
            <a:t>Physical Health</a:t>
          </a:r>
        </a:p>
      </dgm:t>
    </dgm:pt>
    <dgm:pt modelId="{2B6A55F6-9FFF-4BF5-919D-1BFCE051B2FF}" type="parTrans" cxnId="{F898B90E-3F7F-498E-8836-EFD5590CB5A3}">
      <dgm:prSet/>
      <dgm:spPr>
        <a:ln w="15875">
          <a:solidFill>
            <a:schemeClr val="tx1"/>
          </a:solidFill>
        </a:ln>
      </dgm:spPr>
      <dgm:t>
        <a:bodyPr/>
        <a:lstStyle/>
        <a:p>
          <a:endParaRPr lang="en-US" dirty="0"/>
        </a:p>
      </dgm:t>
    </dgm:pt>
    <dgm:pt modelId="{DCE0B820-A947-4B08-A536-EE6F9F095AA0}" type="sibTrans" cxnId="{F898B90E-3F7F-498E-8836-EFD5590CB5A3}">
      <dgm:prSet/>
      <dgm:spPr/>
      <dgm:t>
        <a:bodyPr/>
        <a:lstStyle/>
        <a:p>
          <a:endParaRPr lang="en-US"/>
        </a:p>
      </dgm:t>
    </dgm:pt>
    <dgm:pt modelId="{8BCE5FD7-A4A8-490E-9752-4E9B114E53EC}">
      <dgm:prSet phldrT="[Text]" custT="1"/>
      <dgm:spPr/>
      <dgm:t>
        <a:bodyPr/>
        <a:lstStyle/>
        <a:p>
          <a:r>
            <a:rPr lang="en-US" sz="1800" dirty="0"/>
            <a:t>Mental Health</a:t>
          </a:r>
        </a:p>
      </dgm:t>
    </dgm:pt>
    <dgm:pt modelId="{B8BE9570-CA87-4C61-BE4E-3FF4CEDDBEE7}" type="parTrans" cxnId="{24757397-81B7-486B-94EE-1D9703C0EB86}">
      <dgm:prSet/>
      <dgm:spPr>
        <a:ln w="15875">
          <a:solidFill>
            <a:schemeClr val="tx1"/>
          </a:solidFill>
        </a:ln>
      </dgm:spPr>
      <dgm:t>
        <a:bodyPr/>
        <a:lstStyle/>
        <a:p>
          <a:endParaRPr lang="en-US" dirty="0"/>
        </a:p>
      </dgm:t>
    </dgm:pt>
    <dgm:pt modelId="{3DEBCD4D-25F9-481C-BBB1-DA2818C5E737}" type="sibTrans" cxnId="{24757397-81B7-486B-94EE-1D9703C0EB86}">
      <dgm:prSet/>
      <dgm:spPr/>
      <dgm:t>
        <a:bodyPr/>
        <a:lstStyle/>
        <a:p>
          <a:endParaRPr lang="en-US"/>
        </a:p>
      </dgm:t>
    </dgm:pt>
    <dgm:pt modelId="{8CC595A5-EA07-4887-941D-A497EFFE63F0}">
      <dgm:prSet phldrT="[Text]" custT="1"/>
      <dgm:spPr/>
      <dgm:t>
        <a:bodyPr/>
        <a:lstStyle/>
        <a:p>
          <a:r>
            <a:rPr lang="en-US" sz="1800" dirty="0"/>
            <a:t>Life Satisfaction</a:t>
          </a:r>
        </a:p>
      </dgm:t>
    </dgm:pt>
    <dgm:pt modelId="{252BB914-8AA8-409D-A1C8-A77A660CEB27}" type="parTrans" cxnId="{5C853FAB-BC9F-454A-A685-7898B1B3DD34}">
      <dgm:prSet/>
      <dgm:spPr>
        <a:ln w="15875">
          <a:solidFill>
            <a:schemeClr val="tx1"/>
          </a:solidFill>
        </a:ln>
      </dgm:spPr>
      <dgm:t>
        <a:bodyPr/>
        <a:lstStyle/>
        <a:p>
          <a:endParaRPr lang="en-US" dirty="0"/>
        </a:p>
      </dgm:t>
    </dgm:pt>
    <dgm:pt modelId="{7953BA3C-E84F-4A3C-A417-5D0B40A6BD58}" type="sibTrans" cxnId="{5C853FAB-BC9F-454A-A685-7898B1B3DD34}">
      <dgm:prSet/>
      <dgm:spPr/>
      <dgm:t>
        <a:bodyPr/>
        <a:lstStyle/>
        <a:p>
          <a:endParaRPr lang="en-US"/>
        </a:p>
      </dgm:t>
    </dgm:pt>
    <dgm:pt modelId="{0503ACE4-3A9A-4FBD-9807-45189D3B4F85}">
      <dgm:prSet phldrT="[Text]" custT="1"/>
      <dgm:spPr/>
      <dgm:t>
        <a:bodyPr/>
        <a:lstStyle/>
        <a:p>
          <a:r>
            <a:rPr lang="en-US" sz="1800" dirty="0"/>
            <a:t>Cognition</a:t>
          </a:r>
        </a:p>
      </dgm:t>
    </dgm:pt>
    <dgm:pt modelId="{A24B244A-3A12-40D3-8A70-57628F157CFA}" type="parTrans" cxnId="{DAEA93EB-6980-4A89-B5C6-E64C5C44593E}">
      <dgm:prSet/>
      <dgm:spPr>
        <a:ln w="15875">
          <a:solidFill>
            <a:schemeClr val="tx1"/>
          </a:solidFill>
        </a:ln>
      </dgm:spPr>
      <dgm:t>
        <a:bodyPr/>
        <a:lstStyle/>
        <a:p>
          <a:endParaRPr lang="en-US" dirty="0"/>
        </a:p>
      </dgm:t>
    </dgm:pt>
    <dgm:pt modelId="{141785EF-EF10-4579-A7AD-822CCBFFBA69}" type="sibTrans" cxnId="{DAEA93EB-6980-4A89-B5C6-E64C5C44593E}">
      <dgm:prSet/>
      <dgm:spPr/>
      <dgm:t>
        <a:bodyPr/>
        <a:lstStyle/>
        <a:p>
          <a:endParaRPr lang="en-US"/>
        </a:p>
      </dgm:t>
    </dgm:pt>
    <dgm:pt modelId="{A339CEEF-4BF7-4972-A0C7-BEA11DEBD816}">
      <dgm:prSet phldrT="[Text]" custT="1"/>
      <dgm:spPr/>
      <dgm:t>
        <a:bodyPr/>
        <a:lstStyle/>
        <a:p>
          <a:r>
            <a:rPr lang="en-US" sz="1800" dirty="0"/>
            <a:t>Health Behaviors</a:t>
          </a:r>
        </a:p>
      </dgm:t>
    </dgm:pt>
    <dgm:pt modelId="{C400C077-F52D-47B8-ACF9-76A1DAE0307C}" type="parTrans" cxnId="{6D0DB8CF-A4D1-49A9-9706-D0BE05809F82}">
      <dgm:prSet/>
      <dgm:spPr>
        <a:ln w="15875">
          <a:solidFill>
            <a:schemeClr val="tx1"/>
          </a:solidFill>
        </a:ln>
      </dgm:spPr>
      <dgm:t>
        <a:bodyPr/>
        <a:lstStyle/>
        <a:p>
          <a:endParaRPr lang="en-US" dirty="0"/>
        </a:p>
      </dgm:t>
    </dgm:pt>
    <dgm:pt modelId="{AEA3A483-AE00-48EC-9DEF-4E5FF4C15091}" type="sibTrans" cxnId="{6D0DB8CF-A4D1-49A9-9706-D0BE05809F82}">
      <dgm:prSet/>
      <dgm:spPr/>
      <dgm:t>
        <a:bodyPr/>
        <a:lstStyle/>
        <a:p>
          <a:endParaRPr lang="en-US"/>
        </a:p>
      </dgm:t>
    </dgm:pt>
    <dgm:pt modelId="{9E16440D-46B9-47E3-817E-8F8395F788DA}">
      <dgm:prSet phldrT="[Text]" custT="1"/>
      <dgm:spPr/>
      <dgm:t>
        <a:bodyPr/>
        <a:lstStyle/>
        <a:p>
          <a:r>
            <a:rPr lang="en-US" sz="1800" dirty="0"/>
            <a:t>Social Contact, Support</a:t>
          </a:r>
        </a:p>
      </dgm:t>
    </dgm:pt>
    <dgm:pt modelId="{12A48EA3-FD4A-40E7-A0DC-5D5D4FA4B08A}" type="parTrans" cxnId="{DDFEEDF8-DF6B-4FCE-A8E6-401B00C5C61F}">
      <dgm:prSet/>
      <dgm:spPr>
        <a:ln w="15875">
          <a:solidFill>
            <a:schemeClr val="tx1"/>
          </a:solidFill>
        </a:ln>
      </dgm:spPr>
      <dgm:t>
        <a:bodyPr/>
        <a:lstStyle/>
        <a:p>
          <a:endParaRPr lang="en-US" dirty="0"/>
        </a:p>
      </dgm:t>
    </dgm:pt>
    <dgm:pt modelId="{8DC5E574-B008-4B59-BFB2-33DF70AFF435}" type="sibTrans" cxnId="{DDFEEDF8-DF6B-4FCE-A8E6-401B00C5C61F}">
      <dgm:prSet/>
      <dgm:spPr/>
      <dgm:t>
        <a:bodyPr/>
        <a:lstStyle/>
        <a:p>
          <a:endParaRPr lang="en-US"/>
        </a:p>
      </dgm:t>
    </dgm:pt>
    <dgm:pt modelId="{62FB0395-1C51-45CF-BEE8-44AF4C1FD3FB}" type="pres">
      <dgm:prSet presAssocID="{B591353C-1C25-4D6D-AEDC-31167FAEEB6F}" presName="cycle" presStyleCnt="0">
        <dgm:presLayoutVars>
          <dgm:chMax val="1"/>
          <dgm:dir/>
          <dgm:animLvl val="ctr"/>
          <dgm:resizeHandles val="exact"/>
        </dgm:presLayoutVars>
      </dgm:prSet>
      <dgm:spPr/>
    </dgm:pt>
    <dgm:pt modelId="{9A4C8E38-5877-425B-9C52-5EBE9CB24689}" type="pres">
      <dgm:prSet presAssocID="{78724738-53B0-4CF8-85BD-1E95B2FC070B}" presName="centerShape" presStyleLbl="node0" presStyleIdx="0" presStyleCnt="1"/>
      <dgm:spPr/>
    </dgm:pt>
    <dgm:pt modelId="{EBCEDE2D-DF88-4A49-87E4-63C6234D1770}" type="pres">
      <dgm:prSet presAssocID="{2B6A55F6-9FFF-4BF5-919D-1BFCE051B2FF}" presName="Name9" presStyleLbl="parChTrans1D2" presStyleIdx="0" presStyleCnt="6"/>
      <dgm:spPr/>
    </dgm:pt>
    <dgm:pt modelId="{EC3C119A-B29E-43BE-8F31-621FFB53D11B}" type="pres">
      <dgm:prSet presAssocID="{2B6A55F6-9FFF-4BF5-919D-1BFCE051B2FF}" presName="connTx" presStyleLbl="parChTrans1D2" presStyleIdx="0" presStyleCnt="6"/>
      <dgm:spPr/>
    </dgm:pt>
    <dgm:pt modelId="{977C5DBD-4F1F-418B-86F4-5BE463899105}" type="pres">
      <dgm:prSet presAssocID="{84B3E79F-FEB4-465C-A22F-C521EE07F1A6}" presName="node" presStyleLbl="node1" presStyleIdx="0" presStyleCnt="6" custScaleX="113160" custScaleY="86882">
        <dgm:presLayoutVars>
          <dgm:bulletEnabled val="1"/>
        </dgm:presLayoutVars>
      </dgm:prSet>
      <dgm:spPr/>
    </dgm:pt>
    <dgm:pt modelId="{BAEE3B53-0BD1-4855-8000-712BC04F15E7}" type="pres">
      <dgm:prSet presAssocID="{C400C077-F52D-47B8-ACF9-76A1DAE0307C}" presName="Name9" presStyleLbl="parChTrans1D2" presStyleIdx="1" presStyleCnt="6"/>
      <dgm:spPr/>
    </dgm:pt>
    <dgm:pt modelId="{D2978258-307C-4C1E-8D88-4D76A259BD55}" type="pres">
      <dgm:prSet presAssocID="{C400C077-F52D-47B8-ACF9-76A1DAE0307C}" presName="connTx" presStyleLbl="parChTrans1D2" presStyleIdx="1" presStyleCnt="6"/>
      <dgm:spPr/>
    </dgm:pt>
    <dgm:pt modelId="{B8E3AC37-7B35-451F-A86E-E69B1EC01A39}" type="pres">
      <dgm:prSet presAssocID="{A339CEEF-4BF7-4972-A0C7-BEA11DEBD816}" presName="node" presStyleLbl="node1" presStyleIdx="1" presStyleCnt="6" custScaleX="113160" custScaleY="86882">
        <dgm:presLayoutVars>
          <dgm:bulletEnabled val="1"/>
        </dgm:presLayoutVars>
      </dgm:prSet>
      <dgm:spPr/>
    </dgm:pt>
    <dgm:pt modelId="{47385245-DD07-4AEE-BD6E-DF438D5C7009}" type="pres">
      <dgm:prSet presAssocID="{B8BE9570-CA87-4C61-BE4E-3FF4CEDDBEE7}" presName="Name9" presStyleLbl="parChTrans1D2" presStyleIdx="2" presStyleCnt="6"/>
      <dgm:spPr/>
    </dgm:pt>
    <dgm:pt modelId="{B2E12227-9D52-4779-B084-3F9A922208E9}" type="pres">
      <dgm:prSet presAssocID="{B8BE9570-CA87-4C61-BE4E-3FF4CEDDBEE7}" presName="connTx" presStyleLbl="parChTrans1D2" presStyleIdx="2" presStyleCnt="6"/>
      <dgm:spPr/>
    </dgm:pt>
    <dgm:pt modelId="{CD03041E-F435-4168-89D2-E2237E90E5C4}" type="pres">
      <dgm:prSet presAssocID="{8BCE5FD7-A4A8-490E-9752-4E9B114E53EC}" presName="node" presStyleLbl="node1" presStyleIdx="2" presStyleCnt="6" custScaleX="113160" custScaleY="86882">
        <dgm:presLayoutVars>
          <dgm:bulletEnabled val="1"/>
        </dgm:presLayoutVars>
      </dgm:prSet>
      <dgm:spPr/>
    </dgm:pt>
    <dgm:pt modelId="{C2A09629-7A2E-4B2C-9742-13EAF482EE8D}" type="pres">
      <dgm:prSet presAssocID="{252BB914-8AA8-409D-A1C8-A77A660CEB27}" presName="Name9" presStyleLbl="parChTrans1D2" presStyleIdx="3" presStyleCnt="6"/>
      <dgm:spPr/>
    </dgm:pt>
    <dgm:pt modelId="{F11F5027-7FA6-44EB-B413-4DFBB375E448}" type="pres">
      <dgm:prSet presAssocID="{252BB914-8AA8-409D-A1C8-A77A660CEB27}" presName="connTx" presStyleLbl="parChTrans1D2" presStyleIdx="3" presStyleCnt="6"/>
      <dgm:spPr/>
    </dgm:pt>
    <dgm:pt modelId="{9BCFCE4F-E3DA-42BF-8B80-0281EFC39E98}" type="pres">
      <dgm:prSet presAssocID="{8CC595A5-EA07-4887-941D-A497EFFE63F0}" presName="node" presStyleLbl="node1" presStyleIdx="3" presStyleCnt="6" custScaleX="113160" custScaleY="86882">
        <dgm:presLayoutVars>
          <dgm:bulletEnabled val="1"/>
        </dgm:presLayoutVars>
      </dgm:prSet>
      <dgm:spPr/>
    </dgm:pt>
    <dgm:pt modelId="{8330EE79-F9B1-4B20-9D91-B9B43833EEFC}" type="pres">
      <dgm:prSet presAssocID="{A24B244A-3A12-40D3-8A70-57628F157CFA}" presName="Name9" presStyleLbl="parChTrans1D2" presStyleIdx="4" presStyleCnt="6"/>
      <dgm:spPr/>
    </dgm:pt>
    <dgm:pt modelId="{CBB3D1CF-2B9B-4402-AE17-73CEEF6FA222}" type="pres">
      <dgm:prSet presAssocID="{A24B244A-3A12-40D3-8A70-57628F157CFA}" presName="connTx" presStyleLbl="parChTrans1D2" presStyleIdx="4" presStyleCnt="6"/>
      <dgm:spPr/>
    </dgm:pt>
    <dgm:pt modelId="{88486F1C-79A4-4387-B2D4-1D2CE553CA0E}" type="pres">
      <dgm:prSet presAssocID="{0503ACE4-3A9A-4FBD-9807-45189D3B4F85}" presName="node" presStyleLbl="node1" presStyleIdx="4" presStyleCnt="6" custScaleX="139112" custScaleY="115124">
        <dgm:presLayoutVars>
          <dgm:bulletEnabled val="1"/>
        </dgm:presLayoutVars>
      </dgm:prSet>
      <dgm:spPr/>
    </dgm:pt>
    <dgm:pt modelId="{9840C725-733D-4E90-A091-DDB91D1C8AD8}" type="pres">
      <dgm:prSet presAssocID="{12A48EA3-FD4A-40E7-A0DC-5D5D4FA4B08A}" presName="Name9" presStyleLbl="parChTrans1D2" presStyleIdx="5" presStyleCnt="6"/>
      <dgm:spPr/>
    </dgm:pt>
    <dgm:pt modelId="{B7F96DA7-9DD6-4B5D-A8F0-D252FDDD9E17}" type="pres">
      <dgm:prSet presAssocID="{12A48EA3-FD4A-40E7-A0DC-5D5D4FA4B08A}" presName="connTx" presStyleLbl="parChTrans1D2" presStyleIdx="5" presStyleCnt="6"/>
      <dgm:spPr/>
    </dgm:pt>
    <dgm:pt modelId="{FC1E1983-4C3E-4E82-85C3-F0F017AD3E91}" type="pres">
      <dgm:prSet presAssocID="{9E16440D-46B9-47E3-817E-8F8395F788DA}" presName="node" presStyleLbl="node1" presStyleIdx="5" presStyleCnt="6" custScaleX="113160" custScaleY="86882">
        <dgm:presLayoutVars>
          <dgm:bulletEnabled val="1"/>
        </dgm:presLayoutVars>
      </dgm:prSet>
      <dgm:spPr/>
    </dgm:pt>
  </dgm:ptLst>
  <dgm:cxnLst>
    <dgm:cxn modelId="{0C92F505-BE42-4259-8934-4138A08D99BE}" type="presOf" srcId="{0503ACE4-3A9A-4FBD-9807-45189D3B4F85}" destId="{88486F1C-79A4-4387-B2D4-1D2CE553CA0E}" srcOrd="0" destOrd="0" presId="urn:microsoft.com/office/officeart/2005/8/layout/radial1"/>
    <dgm:cxn modelId="{F898B90E-3F7F-498E-8836-EFD5590CB5A3}" srcId="{78724738-53B0-4CF8-85BD-1E95B2FC070B}" destId="{84B3E79F-FEB4-465C-A22F-C521EE07F1A6}" srcOrd="0" destOrd="0" parTransId="{2B6A55F6-9FFF-4BF5-919D-1BFCE051B2FF}" sibTransId="{DCE0B820-A947-4B08-A536-EE6F9F095AA0}"/>
    <dgm:cxn modelId="{B208D231-575A-46CB-87F0-0B1357177916}" type="presOf" srcId="{B8BE9570-CA87-4C61-BE4E-3FF4CEDDBEE7}" destId="{47385245-DD07-4AEE-BD6E-DF438D5C7009}" srcOrd="0" destOrd="0" presId="urn:microsoft.com/office/officeart/2005/8/layout/radial1"/>
    <dgm:cxn modelId="{FCD80A32-5BD4-45FA-BE98-B15028AD3593}" type="presOf" srcId="{78724738-53B0-4CF8-85BD-1E95B2FC070B}" destId="{9A4C8E38-5877-425B-9C52-5EBE9CB24689}" srcOrd="0" destOrd="0" presId="urn:microsoft.com/office/officeart/2005/8/layout/radial1"/>
    <dgm:cxn modelId="{CE3D133B-D570-4F4D-A796-9FA7C1F31177}" type="presOf" srcId="{B591353C-1C25-4D6D-AEDC-31167FAEEB6F}" destId="{62FB0395-1C51-45CF-BEE8-44AF4C1FD3FB}" srcOrd="0" destOrd="0" presId="urn:microsoft.com/office/officeart/2005/8/layout/radial1"/>
    <dgm:cxn modelId="{08049642-8EF0-47EC-86BB-C522CA3D4CD5}" type="presOf" srcId="{C400C077-F52D-47B8-ACF9-76A1DAE0307C}" destId="{D2978258-307C-4C1E-8D88-4D76A259BD55}" srcOrd="1" destOrd="0" presId="urn:microsoft.com/office/officeart/2005/8/layout/radial1"/>
    <dgm:cxn modelId="{DD591E66-F835-4DD4-890D-B028AD5295C3}" type="presOf" srcId="{2B6A55F6-9FFF-4BF5-919D-1BFCE051B2FF}" destId="{EBCEDE2D-DF88-4A49-87E4-63C6234D1770}" srcOrd="0" destOrd="0" presId="urn:microsoft.com/office/officeart/2005/8/layout/radial1"/>
    <dgm:cxn modelId="{88B44049-240D-4BB8-B46C-8A1447A8A8E1}" type="presOf" srcId="{252BB914-8AA8-409D-A1C8-A77A660CEB27}" destId="{F11F5027-7FA6-44EB-B413-4DFBB375E448}" srcOrd="1" destOrd="0" presId="urn:microsoft.com/office/officeart/2005/8/layout/radial1"/>
    <dgm:cxn modelId="{55563F4C-47A0-4984-990F-BEBA70543FC9}" type="presOf" srcId="{8CC595A5-EA07-4887-941D-A497EFFE63F0}" destId="{9BCFCE4F-E3DA-42BF-8B80-0281EFC39E98}" srcOrd="0" destOrd="0" presId="urn:microsoft.com/office/officeart/2005/8/layout/radial1"/>
    <dgm:cxn modelId="{522C466C-C0D7-4C9F-9E8E-061ADA325BA5}" type="presOf" srcId="{84B3E79F-FEB4-465C-A22F-C521EE07F1A6}" destId="{977C5DBD-4F1F-418B-86F4-5BE463899105}" srcOrd="0" destOrd="0" presId="urn:microsoft.com/office/officeart/2005/8/layout/radial1"/>
    <dgm:cxn modelId="{F9CE6F4D-3473-4D4F-A91D-67F781DF4B64}" type="presOf" srcId="{A24B244A-3A12-40D3-8A70-57628F157CFA}" destId="{CBB3D1CF-2B9B-4402-AE17-73CEEF6FA222}" srcOrd="1" destOrd="0" presId="urn:microsoft.com/office/officeart/2005/8/layout/radial1"/>
    <dgm:cxn modelId="{F23E7B7A-507B-4B77-B9B7-575F025FE144}" type="presOf" srcId="{A24B244A-3A12-40D3-8A70-57628F157CFA}" destId="{8330EE79-F9B1-4B20-9D91-B9B43833EEFC}" srcOrd="0" destOrd="0" presId="urn:microsoft.com/office/officeart/2005/8/layout/radial1"/>
    <dgm:cxn modelId="{A32C9C7B-2AA8-4776-A75A-A881430BE752}" type="presOf" srcId="{12A48EA3-FD4A-40E7-A0DC-5D5D4FA4B08A}" destId="{B7F96DA7-9DD6-4B5D-A8F0-D252FDDD9E17}" srcOrd="1" destOrd="0" presId="urn:microsoft.com/office/officeart/2005/8/layout/radial1"/>
    <dgm:cxn modelId="{313E3A88-40E7-49BE-840D-7038C8A2AF3C}" type="presOf" srcId="{A339CEEF-4BF7-4972-A0C7-BEA11DEBD816}" destId="{B8E3AC37-7B35-451F-A86E-E69B1EC01A39}" srcOrd="0" destOrd="0" presId="urn:microsoft.com/office/officeart/2005/8/layout/radial1"/>
    <dgm:cxn modelId="{1433928E-3A2E-4BE2-BD7F-A055D38F3DAF}" type="presOf" srcId="{8BCE5FD7-A4A8-490E-9752-4E9B114E53EC}" destId="{CD03041E-F435-4168-89D2-E2237E90E5C4}" srcOrd="0" destOrd="0" presId="urn:microsoft.com/office/officeart/2005/8/layout/radial1"/>
    <dgm:cxn modelId="{3BC13596-B699-4828-BACB-11CB952C3BBA}" type="presOf" srcId="{12A48EA3-FD4A-40E7-A0DC-5D5D4FA4B08A}" destId="{9840C725-733D-4E90-A091-DDB91D1C8AD8}" srcOrd="0" destOrd="0" presId="urn:microsoft.com/office/officeart/2005/8/layout/radial1"/>
    <dgm:cxn modelId="{24757397-81B7-486B-94EE-1D9703C0EB86}" srcId="{78724738-53B0-4CF8-85BD-1E95B2FC070B}" destId="{8BCE5FD7-A4A8-490E-9752-4E9B114E53EC}" srcOrd="2" destOrd="0" parTransId="{B8BE9570-CA87-4C61-BE4E-3FF4CEDDBEE7}" sibTransId="{3DEBCD4D-25F9-481C-BBB1-DA2818C5E737}"/>
    <dgm:cxn modelId="{5C853FAB-BC9F-454A-A685-7898B1B3DD34}" srcId="{78724738-53B0-4CF8-85BD-1E95B2FC070B}" destId="{8CC595A5-EA07-4887-941D-A497EFFE63F0}" srcOrd="3" destOrd="0" parTransId="{252BB914-8AA8-409D-A1C8-A77A660CEB27}" sibTransId="{7953BA3C-E84F-4A3C-A417-5D0B40A6BD58}"/>
    <dgm:cxn modelId="{6D0DB8CF-A4D1-49A9-9706-D0BE05809F82}" srcId="{78724738-53B0-4CF8-85BD-1E95B2FC070B}" destId="{A339CEEF-4BF7-4972-A0C7-BEA11DEBD816}" srcOrd="1" destOrd="0" parTransId="{C400C077-F52D-47B8-ACF9-76A1DAE0307C}" sibTransId="{AEA3A483-AE00-48EC-9DEF-4E5FF4C15091}"/>
    <dgm:cxn modelId="{3BAAF7D1-1C9D-437A-B36B-C599470A9D5E}" type="presOf" srcId="{2B6A55F6-9FFF-4BF5-919D-1BFCE051B2FF}" destId="{EC3C119A-B29E-43BE-8F31-621FFB53D11B}" srcOrd="1" destOrd="0" presId="urn:microsoft.com/office/officeart/2005/8/layout/radial1"/>
    <dgm:cxn modelId="{1C658CE2-9D07-4EC3-B7F6-4FFE1B04E2B0}" type="presOf" srcId="{B8BE9570-CA87-4C61-BE4E-3FF4CEDDBEE7}" destId="{B2E12227-9D52-4779-B084-3F9A922208E9}" srcOrd="1" destOrd="0" presId="urn:microsoft.com/office/officeart/2005/8/layout/radial1"/>
    <dgm:cxn modelId="{1087BCE5-EFED-4086-9C09-49649A1887F6}" type="presOf" srcId="{252BB914-8AA8-409D-A1C8-A77A660CEB27}" destId="{C2A09629-7A2E-4B2C-9742-13EAF482EE8D}" srcOrd="0" destOrd="0" presId="urn:microsoft.com/office/officeart/2005/8/layout/radial1"/>
    <dgm:cxn modelId="{DAEA93EB-6980-4A89-B5C6-E64C5C44593E}" srcId="{78724738-53B0-4CF8-85BD-1E95B2FC070B}" destId="{0503ACE4-3A9A-4FBD-9807-45189D3B4F85}" srcOrd="4" destOrd="0" parTransId="{A24B244A-3A12-40D3-8A70-57628F157CFA}" sibTransId="{141785EF-EF10-4579-A7AD-822CCBFFBA69}"/>
    <dgm:cxn modelId="{FCCF47F1-81F6-49EA-BE0A-A5888DAC31A2}" type="presOf" srcId="{C400C077-F52D-47B8-ACF9-76A1DAE0307C}" destId="{BAEE3B53-0BD1-4855-8000-712BC04F15E7}" srcOrd="0" destOrd="0" presId="urn:microsoft.com/office/officeart/2005/8/layout/radial1"/>
    <dgm:cxn modelId="{F4DA3CF8-0F90-48D0-8494-E97F9418109D}" srcId="{B591353C-1C25-4D6D-AEDC-31167FAEEB6F}" destId="{78724738-53B0-4CF8-85BD-1E95B2FC070B}" srcOrd="0" destOrd="0" parTransId="{C65BE0D2-2D7A-4B50-8512-D1A7E4639FE2}" sibTransId="{8B4A53B1-4CFF-4B22-A932-F75979E3F560}"/>
    <dgm:cxn modelId="{2021E1F8-AFDC-4CDC-AAAC-F647484DF83F}" type="presOf" srcId="{9E16440D-46B9-47E3-817E-8F8395F788DA}" destId="{FC1E1983-4C3E-4E82-85C3-F0F017AD3E91}" srcOrd="0" destOrd="0" presId="urn:microsoft.com/office/officeart/2005/8/layout/radial1"/>
    <dgm:cxn modelId="{DDFEEDF8-DF6B-4FCE-A8E6-401B00C5C61F}" srcId="{78724738-53B0-4CF8-85BD-1E95B2FC070B}" destId="{9E16440D-46B9-47E3-817E-8F8395F788DA}" srcOrd="5" destOrd="0" parTransId="{12A48EA3-FD4A-40E7-A0DC-5D5D4FA4B08A}" sibTransId="{8DC5E574-B008-4B59-BFB2-33DF70AFF435}"/>
    <dgm:cxn modelId="{4F649F58-6774-41FF-A7E3-F1499837EA19}" type="presParOf" srcId="{62FB0395-1C51-45CF-BEE8-44AF4C1FD3FB}" destId="{9A4C8E38-5877-425B-9C52-5EBE9CB24689}" srcOrd="0" destOrd="0" presId="urn:microsoft.com/office/officeart/2005/8/layout/radial1"/>
    <dgm:cxn modelId="{31C51E2E-81AA-4900-AC57-72F5C2E7116E}" type="presParOf" srcId="{62FB0395-1C51-45CF-BEE8-44AF4C1FD3FB}" destId="{EBCEDE2D-DF88-4A49-87E4-63C6234D1770}" srcOrd="1" destOrd="0" presId="urn:microsoft.com/office/officeart/2005/8/layout/radial1"/>
    <dgm:cxn modelId="{2364FBF5-7BEC-4898-9047-7D3B3B3D8544}" type="presParOf" srcId="{EBCEDE2D-DF88-4A49-87E4-63C6234D1770}" destId="{EC3C119A-B29E-43BE-8F31-621FFB53D11B}" srcOrd="0" destOrd="0" presId="urn:microsoft.com/office/officeart/2005/8/layout/radial1"/>
    <dgm:cxn modelId="{06675DBF-8BCA-42E1-B9EA-A8D8B4B5F94B}" type="presParOf" srcId="{62FB0395-1C51-45CF-BEE8-44AF4C1FD3FB}" destId="{977C5DBD-4F1F-418B-86F4-5BE463899105}" srcOrd="2" destOrd="0" presId="urn:microsoft.com/office/officeart/2005/8/layout/radial1"/>
    <dgm:cxn modelId="{16A23704-4349-4BCF-AA54-1003A27F2F15}" type="presParOf" srcId="{62FB0395-1C51-45CF-BEE8-44AF4C1FD3FB}" destId="{BAEE3B53-0BD1-4855-8000-712BC04F15E7}" srcOrd="3" destOrd="0" presId="urn:microsoft.com/office/officeart/2005/8/layout/radial1"/>
    <dgm:cxn modelId="{55D37C15-E1A4-4D00-A257-77E4F9451A5A}" type="presParOf" srcId="{BAEE3B53-0BD1-4855-8000-712BC04F15E7}" destId="{D2978258-307C-4C1E-8D88-4D76A259BD55}" srcOrd="0" destOrd="0" presId="urn:microsoft.com/office/officeart/2005/8/layout/radial1"/>
    <dgm:cxn modelId="{285805DC-6B7E-4FC8-A407-4397C8371CEE}" type="presParOf" srcId="{62FB0395-1C51-45CF-BEE8-44AF4C1FD3FB}" destId="{B8E3AC37-7B35-451F-A86E-E69B1EC01A39}" srcOrd="4" destOrd="0" presId="urn:microsoft.com/office/officeart/2005/8/layout/radial1"/>
    <dgm:cxn modelId="{43595EC5-51C6-4A9A-97E7-C6A3BCD10214}" type="presParOf" srcId="{62FB0395-1C51-45CF-BEE8-44AF4C1FD3FB}" destId="{47385245-DD07-4AEE-BD6E-DF438D5C7009}" srcOrd="5" destOrd="0" presId="urn:microsoft.com/office/officeart/2005/8/layout/radial1"/>
    <dgm:cxn modelId="{09299F93-6F77-45E2-9EF0-F6A66FBD67BA}" type="presParOf" srcId="{47385245-DD07-4AEE-BD6E-DF438D5C7009}" destId="{B2E12227-9D52-4779-B084-3F9A922208E9}" srcOrd="0" destOrd="0" presId="urn:microsoft.com/office/officeart/2005/8/layout/radial1"/>
    <dgm:cxn modelId="{441C9938-F279-4919-BCE9-5B2963BB7DBD}" type="presParOf" srcId="{62FB0395-1C51-45CF-BEE8-44AF4C1FD3FB}" destId="{CD03041E-F435-4168-89D2-E2237E90E5C4}" srcOrd="6" destOrd="0" presId="urn:microsoft.com/office/officeart/2005/8/layout/radial1"/>
    <dgm:cxn modelId="{4692B822-7DCA-478D-A18C-642F30A44821}" type="presParOf" srcId="{62FB0395-1C51-45CF-BEE8-44AF4C1FD3FB}" destId="{C2A09629-7A2E-4B2C-9742-13EAF482EE8D}" srcOrd="7" destOrd="0" presId="urn:microsoft.com/office/officeart/2005/8/layout/radial1"/>
    <dgm:cxn modelId="{7E359C28-A4CD-45B1-8DC0-59A3CE52E596}" type="presParOf" srcId="{C2A09629-7A2E-4B2C-9742-13EAF482EE8D}" destId="{F11F5027-7FA6-44EB-B413-4DFBB375E448}" srcOrd="0" destOrd="0" presId="urn:microsoft.com/office/officeart/2005/8/layout/radial1"/>
    <dgm:cxn modelId="{86B83FB1-58FF-4DB6-9E13-DAC97951DEC6}" type="presParOf" srcId="{62FB0395-1C51-45CF-BEE8-44AF4C1FD3FB}" destId="{9BCFCE4F-E3DA-42BF-8B80-0281EFC39E98}" srcOrd="8" destOrd="0" presId="urn:microsoft.com/office/officeart/2005/8/layout/radial1"/>
    <dgm:cxn modelId="{BF168644-639F-4ED2-B519-E307347288CF}" type="presParOf" srcId="{62FB0395-1C51-45CF-BEE8-44AF4C1FD3FB}" destId="{8330EE79-F9B1-4B20-9D91-B9B43833EEFC}" srcOrd="9" destOrd="0" presId="urn:microsoft.com/office/officeart/2005/8/layout/radial1"/>
    <dgm:cxn modelId="{64FEC857-9576-4F2F-8237-5C544FA6CBFE}" type="presParOf" srcId="{8330EE79-F9B1-4B20-9D91-B9B43833EEFC}" destId="{CBB3D1CF-2B9B-4402-AE17-73CEEF6FA222}" srcOrd="0" destOrd="0" presId="urn:microsoft.com/office/officeart/2005/8/layout/radial1"/>
    <dgm:cxn modelId="{E24D567A-CB81-42CA-95B3-2549DD9E7131}" type="presParOf" srcId="{62FB0395-1C51-45CF-BEE8-44AF4C1FD3FB}" destId="{88486F1C-79A4-4387-B2D4-1D2CE553CA0E}" srcOrd="10" destOrd="0" presId="urn:microsoft.com/office/officeart/2005/8/layout/radial1"/>
    <dgm:cxn modelId="{19A8238A-0C1F-47F4-ADC2-70179DC2C938}" type="presParOf" srcId="{62FB0395-1C51-45CF-BEE8-44AF4C1FD3FB}" destId="{9840C725-733D-4E90-A091-DDB91D1C8AD8}" srcOrd="11" destOrd="0" presId="urn:microsoft.com/office/officeart/2005/8/layout/radial1"/>
    <dgm:cxn modelId="{A5FE027A-3737-4641-B252-057594581A3C}" type="presParOf" srcId="{9840C725-733D-4E90-A091-DDB91D1C8AD8}" destId="{B7F96DA7-9DD6-4B5D-A8F0-D252FDDD9E17}" srcOrd="0" destOrd="0" presId="urn:microsoft.com/office/officeart/2005/8/layout/radial1"/>
    <dgm:cxn modelId="{D222A0DE-8422-476D-8DAF-027722D652E9}" type="presParOf" srcId="{62FB0395-1C51-45CF-BEE8-44AF4C1FD3FB}" destId="{FC1E1983-4C3E-4E82-85C3-F0F017AD3E91}" srcOrd="12" destOrd="0" presId="urn:microsoft.com/office/officeart/2005/8/layout/radia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4C8E38-5877-425B-9C52-5EBE9CB24689}">
      <dsp:nvSpPr>
        <dsp:cNvPr id="0" name=""/>
        <dsp:cNvSpPr/>
      </dsp:nvSpPr>
      <dsp:spPr>
        <a:xfrm>
          <a:off x="3376948" y="1546818"/>
          <a:ext cx="1175500" cy="1175500"/>
        </a:xfrm>
        <a:prstGeom prst="ellipse">
          <a:avLst/>
        </a:prstGeom>
        <a:solidFill>
          <a:schemeClr val="tx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t>Optimal</a:t>
          </a:r>
        </a:p>
        <a:p>
          <a:pPr marL="0" lvl="0" indent="0" algn="ctr" defTabSz="711200">
            <a:lnSpc>
              <a:spcPct val="90000"/>
            </a:lnSpc>
            <a:spcBef>
              <a:spcPct val="0"/>
            </a:spcBef>
            <a:spcAft>
              <a:spcPct val="35000"/>
            </a:spcAft>
            <a:buNone/>
          </a:pPr>
          <a:r>
            <a:rPr lang="en-US" sz="1600" b="1" kern="1200" dirty="0"/>
            <a:t>Aging</a:t>
          </a:r>
        </a:p>
      </dsp:txBody>
      <dsp:txXfrm>
        <a:off x="3549096" y="1718966"/>
        <a:ext cx="831204" cy="831204"/>
      </dsp:txXfrm>
    </dsp:sp>
    <dsp:sp modelId="{EBCEDE2D-DF88-4A49-87E4-63C6234D1770}">
      <dsp:nvSpPr>
        <dsp:cNvPr id="0" name=""/>
        <dsp:cNvSpPr/>
      </dsp:nvSpPr>
      <dsp:spPr>
        <a:xfrm rot="16200000">
          <a:off x="3748608" y="1317124"/>
          <a:ext cx="432180" cy="27207"/>
        </a:xfrm>
        <a:custGeom>
          <a:avLst/>
          <a:gdLst/>
          <a:ahLst/>
          <a:cxnLst/>
          <a:rect l="0" t="0" r="0" b="0"/>
          <a:pathLst>
            <a:path>
              <a:moveTo>
                <a:pt x="0" y="13603"/>
              </a:moveTo>
              <a:lnTo>
                <a:pt x="432180" y="13603"/>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953893" y="1319923"/>
        <a:ext cx="21609" cy="21609"/>
      </dsp:txXfrm>
    </dsp:sp>
    <dsp:sp modelId="{977C5DBD-4F1F-418B-86F4-5BE463899105}">
      <dsp:nvSpPr>
        <dsp:cNvPr id="0" name=""/>
        <dsp:cNvSpPr/>
      </dsp:nvSpPr>
      <dsp:spPr>
        <a:xfrm>
          <a:off x="3299600" y="93339"/>
          <a:ext cx="1330196" cy="102129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t>Physical Health</a:t>
          </a:r>
        </a:p>
      </dsp:txBody>
      <dsp:txXfrm>
        <a:off x="3494403" y="242905"/>
        <a:ext cx="940590" cy="722166"/>
      </dsp:txXfrm>
    </dsp:sp>
    <dsp:sp modelId="{BAEE3B53-0BD1-4855-8000-712BC04F15E7}">
      <dsp:nvSpPr>
        <dsp:cNvPr id="0" name=""/>
        <dsp:cNvSpPr/>
      </dsp:nvSpPr>
      <dsp:spPr>
        <a:xfrm rot="19800000">
          <a:off x="4451665" y="1744834"/>
          <a:ext cx="329020" cy="27207"/>
        </a:xfrm>
        <a:custGeom>
          <a:avLst/>
          <a:gdLst/>
          <a:ahLst/>
          <a:cxnLst/>
          <a:rect l="0" t="0" r="0" b="0"/>
          <a:pathLst>
            <a:path>
              <a:moveTo>
                <a:pt x="0" y="13603"/>
              </a:moveTo>
              <a:lnTo>
                <a:pt x="329020" y="13603"/>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4607949" y="1750213"/>
        <a:ext cx="16451" cy="16451"/>
      </dsp:txXfrm>
    </dsp:sp>
    <dsp:sp modelId="{B8E3AC37-7B35-451F-A86E-E69B1EC01A39}">
      <dsp:nvSpPr>
        <dsp:cNvPr id="0" name=""/>
        <dsp:cNvSpPr/>
      </dsp:nvSpPr>
      <dsp:spPr>
        <a:xfrm>
          <a:off x="4625121" y="858629"/>
          <a:ext cx="1330196" cy="102129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t>Health Behaviors</a:t>
          </a:r>
        </a:p>
      </dsp:txBody>
      <dsp:txXfrm>
        <a:off x="4819924" y="1008195"/>
        <a:ext cx="940590" cy="722166"/>
      </dsp:txXfrm>
    </dsp:sp>
    <dsp:sp modelId="{47385245-DD07-4AEE-BD6E-DF438D5C7009}">
      <dsp:nvSpPr>
        <dsp:cNvPr id="0" name=""/>
        <dsp:cNvSpPr/>
      </dsp:nvSpPr>
      <dsp:spPr>
        <a:xfrm rot="1800000">
          <a:off x="4451665" y="2497095"/>
          <a:ext cx="329020" cy="27207"/>
        </a:xfrm>
        <a:custGeom>
          <a:avLst/>
          <a:gdLst/>
          <a:ahLst/>
          <a:cxnLst/>
          <a:rect l="0" t="0" r="0" b="0"/>
          <a:pathLst>
            <a:path>
              <a:moveTo>
                <a:pt x="0" y="13603"/>
              </a:moveTo>
              <a:lnTo>
                <a:pt x="329020" y="13603"/>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4607949" y="2502473"/>
        <a:ext cx="16451" cy="16451"/>
      </dsp:txXfrm>
    </dsp:sp>
    <dsp:sp modelId="{CD03041E-F435-4168-89D2-E2237E90E5C4}">
      <dsp:nvSpPr>
        <dsp:cNvPr id="0" name=""/>
        <dsp:cNvSpPr/>
      </dsp:nvSpPr>
      <dsp:spPr>
        <a:xfrm>
          <a:off x="4625121" y="2389209"/>
          <a:ext cx="1330196" cy="102129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t>Mental Health</a:t>
          </a:r>
        </a:p>
      </dsp:txBody>
      <dsp:txXfrm>
        <a:off x="4819924" y="2538775"/>
        <a:ext cx="940590" cy="722166"/>
      </dsp:txXfrm>
    </dsp:sp>
    <dsp:sp modelId="{C2A09629-7A2E-4B2C-9742-13EAF482EE8D}">
      <dsp:nvSpPr>
        <dsp:cNvPr id="0" name=""/>
        <dsp:cNvSpPr/>
      </dsp:nvSpPr>
      <dsp:spPr>
        <a:xfrm rot="5400000">
          <a:off x="3748608" y="2924805"/>
          <a:ext cx="432180" cy="27207"/>
        </a:xfrm>
        <a:custGeom>
          <a:avLst/>
          <a:gdLst/>
          <a:ahLst/>
          <a:cxnLst/>
          <a:rect l="0" t="0" r="0" b="0"/>
          <a:pathLst>
            <a:path>
              <a:moveTo>
                <a:pt x="0" y="13603"/>
              </a:moveTo>
              <a:lnTo>
                <a:pt x="432180" y="13603"/>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953893" y="2927605"/>
        <a:ext cx="21609" cy="21609"/>
      </dsp:txXfrm>
    </dsp:sp>
    <dsp:sp modelId="{9BCFCE4F-E3DA-42BF-8B80-0281EFC39E98}">
      <dsp:nvSpPr>
        <dsp:cNvPr id="0" name=""/>
        <dsp:cNvSpPr/>
      </dsp:nvSpPr>
      <dsp:spPr>
        <a:xfrm>
          <a:off x="3299600" y="3154499"/>
          <a:ext cx="1330196" cy="102129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t>Life Satisfaction</a:t>
          </a:r>
        </a:p>
      </dsp:txBody>
      <dsp:txXfrm>
        <a:off x="3494403" y="3304065"/>
        <a:ext cx="940590" cy="722166"/>
      </dsp:txXfrm>
    </dsp:sp>
    <dsp:sp modelId="{8330EE79-F9B1-4B20-9D91-B9B43833EEFC}">
      <dsp:nvSpPr>
        <dsp:cNvPr id="0" name=""/>
        <dsp:cNvSpPr/>
      </dsp:nvSpPr>
      <dsp:spPr>
        <a:xfrm rot="9000000">
          <a:off x="3298457" y="2456971"/>
          <a:ext cx="168523" cy="27207"/>
        </a:xfrm>
        <a:custGeom>
          <a:avLst/>
          <a:gdLst/>
          <a:ahLst/>
          <a:cxnLst/>
          <a:rect l="0" t="0" r="0" b="0"/>
          <a:pathLst>
            <a:path>
              <a:moveTo>
                <a:pt x="0" y="13603"/>
              </a:moveTo>
              <a:lnTo>
                <a:pt x="168523" y="13603"/>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rot="10800000">
        <a:off x="3378505" y="2466361"/>
        <a:ext cx="8426" cy="8426"/>
      </dsp:txXfrm>
    </dsp:sp>
    <dsp:sp modelId="{88486F1C-79A4-4387-B2D4-1D2CE553CA0E}">
      <dsp:nvSpPr>
        <dsp:cNvPr id="0" name=""/>
        <dsp:cNvSpPr/>
      </dsp:nvSpPr>
      <dsp:spPr>
        <a:xfrm>
          <a:off x="1821546" y="2223217"/>
          <a:ext cx="1635262" cy="135328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t>Cognition</a:t>
          </a:r>
        </a:p>
      </dsp:txBody>
      <dsp:txXfrm>
        <a:off x="2061025" y="2421401"/>
        <a:ext cx="1156304" cy="956915"/>
      </dsp:txXfrm>
    </dsp:sp>
    <dsp:sp modelId="{9840C725-733D-4E90-A091-DDB91D1C8AD8}">
      <dsp:nvSpPr>
        <dsp:cNvPr id="0" name=""/>
        <dsp:cNvSpPr/>
      </dsp:nvSpPr>
      <dsp:spPr>
        <a:xfrm rot="12600000">
          <a:off x="3148711" y="1744834"/>
          <a:ext cx="329020" cy="27207"/>
        </a:xfrm>
        <a:custGeom>
          <a:avLst/>
          <a:gdLst/>
          <a:ahLst/>
          <a:cxnLst/>
          <a:rect l="0" t="0" r="0" b="0"/>
          <a:pathLst>
            <a:path>
              <a:moveTo>
                <a:pt x="0" y="13603"/>
              </a:moveTo>
              <a:lnTo>
                <a:pt x="329020" y="13603"/>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rot="10800000">
        <a:off x="3304996" y="1750213"/>
        <a:ext cx="16451" cy="16451"/>
      </dsp:txXfrm>
    </dsp:sp>
    <dsp:sp modelId="{FC1E1983-4C3E-4E82-85C3-F0F017AD3E91}">
      <dsp:nvSpPr>
        <dsp:cNvPr id="0" name=""/>
        <dsp:cNvSpPr/>
      </dsp:nvSpPr>
      <dsp:spPr>
        <a:xfrm>
          <a:off x="1974079" y="858629"/>
          <a:ext cx="1330196" cy="102129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t>Social Contact, Support</a:t>
          </a:r>
        </a:p>
      </dsp:txBody>
      <dsp:txXfrm>
        <a:off x="2168882" y="1008195"/>
        <a:ext cx="940590" cy="722166"/>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0.09005</cdr:x>
      <cdr:y>0</cdr:y>
    </cdr:from>
    <cdr:to>
      <cdr:x>0.86866</cdr:x>
      <cdr:y>0.08359</cdr:y>
    </cdr:to>
    <cdr:sp macro="" textlink="">
      <cdr:nvSpPr>
        <cdr:cNvPr id="2" name="TextBox 1">
          <a:extLst xmlns:a="http://schemas.openxmlformats.org/drawingml/2006/main">
            <a:ext uri="{FF2B5EF4-FFF2-40B4-BE49-F238E27FC236}">
              <a16:creationId xmlns:a16="http://schemas.microsoft.com/office/drawing/2014/main" id="{BF64769A-93FC-4669-AC31-D6531664004A}"/>
            </a:ext>
          </a:extLst>
        </cdr:cNvPr>
        <cdr:cNvSpPr txBox="1"/>
      </cdr:nvSpPr>
      <cdr:spPr>
        <a:xfrm xmlns:a="http://schemas.openxmlformats.org/drawingml/2006/main">
          <a:off x="776805" y="-1496521"/>
          <a:ext cx="6716375" cy="369322"/>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marL="0" marR="0" indent="0" defTabSz="914400" eaLnBrk="1" fontAlgn="auto" latinLnBrk="0" hangingPunct="1">
            <a:lnSpc>
              <a:spcPct val="100000"/>
            </a:lnSpc>
            <a:spcBef>
              <a:spcPts val="0"/>
            </a:spcBef>
            <a:spcAft>
              <a:spcPts val="0"/>
            </a:spcAft>
            <a:buClrTx/>
            <a:buSzTx/>
            <a:buFontTx/>
            <a:buNone/>
            <a:tabLst/>
            <a:defRPr/>
          </a:pPr>
          <a:r>
            <a:rPr lang="en-GB" sz="1400" b="1" dirty="0">
              <a:solidFill>
                <a:srgbClr val="462666"/>
              </a:solidFill>
              <a:effectLst/>
              <a:latin typeface="+mj-lt"/>
              <a:ea typeface="+mn-ea"/>
              <a:cs typeface="+mn-cs"/>
            </a:rPr>
            <a:t>Employment rate by</a:t>
          </a:r>
          <a:r>
            <a:rPr lang="en-GB" sz="1400" b="1" baseline="0" dirty="0">
              <a:solidFill>
                <a:srgbClr val="462666"/>
              </a:solidFill>
              <a:effectLst/>
              <a:latin typeface="+mj-lt"/>
              <a:ea typeface="+mn-ea"/>
              <a:cs typeface="+mn-cs"/>
            </a:rPr>
            <a:t> age</a:t>
          </a:r>
        </a:p>
        <a:p xmlns:a="http://schemas.openxmlformats.org/drawingml/2006/main">
          <a:endParaRPr lang="en-GB" sz="1200" dirty="0"/>
        </a:p>
      </cdr:txBody>
    </cdr:sp>
  </cdr:relSizeAnchor>
  <cdr:relSizeAnchor xmlns:cdr="http://schemas.openxmlformats.org/drawingml/2006/chartDrawing">
    <cdr:from>
      <cdr:x>0.42964</cdr:x>
      <cdr:y>0.90488</cdr:y>
    </cdr:from>
    <cdr:to>
      <cdr:x>0.53166</cdr:x>
      <cdr:y>0.96378</cdr:y>
    </cdr:to>
    <cdr:sp macro="" textlink="">
      <cdr:nvSpPr>
        <cdr:cNvPr id="3" name="TextBox 1">
          <a:extLst xmlns:a="http://schemas.openxmlformats.org/drawingml/2006/main">
            <a:ext uri="{FF2B5EF4-FFF2-40B4-BE49-F238E27FC236}">
              <a16:creationId xmlns:a16="http://schemas.microsoft.com/office/drawing/2014/main" id="{F7984E58-C185-455F-B67D-F0D9064BCA17}"/>
            </a:ext>
          </a:extLst>
        </cdr:cNvPr>
        <cdr:cNvSpPr txBox="1"/>
      </cdr:nvSpPr>
      <cdr:spPr>
        <a:xfrm xmlns:a="http://schemas.openxmlformats.org/drawingml/2006/main">
          <a:off x="3594389" y="4042752"/>
          <a:ext cx="853497" cy="263133"/>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marL="0" marR="0" indent="0" defTabSz="914400" eaLnBrk="1" fontAlgn="auto" latinLnBrk="0" hangingPunct="1">
            <a:lnSpc>
              <a:spcPct val="100000"/>
            </a:lnSpc>
            <a:spcBef>
              <a:spcPts val="0"/>
            </a:spcBef>
            <a:spcAft>
              <a:spcPts val="0"/>
            </a:spcAft>
            <a:buClrTx/>
            <a:buSzTx/>
            <a:buFontTx/>
            <a:buNone/>
            <a:tabLst/>
            <a:defRPr/>
          </a:pPr>
          <a:r>
            <a:rPr lang="en-GB" sz="1400" b="1" dirty="0">
              <a:solidFill>
                <a:srgbClr val="462666"/>
              </a:solidFill>
              <a:latin typeface="+mj-lt"/>
            </a:rPr>
            <a:t>A</a:t>
          </a:r>
          <a:r>
            <a:rPr lang="en-GB" sz="1400" b="1" baseline="0" dirty="0">
              <a:solidFill>
                <a:srgbClr val="462666"/>
              </a:solidFill>
              <a:effectLst/>
              <a:latin typeface="+mj-lt"/>
              <a:ea typeface="+mn-ea"/>
              <a:cs typeface="+mn-cs"/>
            </a:rPr>
            <a:t>ge</a:t>
          </a:r>
        </a:p>
        <a:p xmlns:a="http://schemas.openxmlformats.org/drawingml/2006/main">
          <a:endParaRPr lang="en-GB" sz="1200" dirty="0"/>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D177A947-4E49-4CF5-9F83-5C005A02CD21}"/>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EFC08C9F-1AC9-477D-A78D-98828280719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B585C9BA-50E7-48C1-9829-BAC13B2CE729}"/>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CEF726BD-1BB6-49DF-90DD-8D009E16A750}"/>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0DD12C98-537A-4023-A542-742076AEFF7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14CA3BB6-DE70-4413-96DB-628CD98829BD}"/>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2E58BE99-9988-4BC0-A945-6274C3C7B380}"/>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7172" name="Rectangle 4">
            <a:extLst>
              <a:ext uri="{FF2B5EF4-FFF2-40B4-BE49-F238E27FC236}">
                <a16:creationId xmlns:a16="http://schemas.microsoft.com/office/drawing/2014/main" id="{271FF6F8-CCC7-40DE-B7B0-98F18BF35CEC}"/>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75EE6DF1-B882-4D06-8EAB-E25EC6712883}"/>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D8C29CC-C981-4BFA-9991-1C50A9D6F45A}"/>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8736E47-377F-4BB3-9BAE-F22D83939352}"/>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540BBF36-B2B0-4C34-9420-C8529E7A7DA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healthyagingpoll.org/"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0E0FBC2A-D98F-4139-AFC8-49F37E71F590}"/>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373AD752-AB2B-4444-A780-6EDCAD4B6C6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1268" name="Slide Number Placeholder 3">
            <a:extLst>
              <a:ext uri="{FF2B5EF4-FFF2-40B4-BE49-F238E27FC236}">
                <a16:creationId xmlns:a16="http://schemas.microsoft.com/office/drawing/2014/main" id="{E637016C-9F9B-42A4-9F17-E31360A4B7E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2F3422-02EB-480B-B780-AAACE5F2CB3E}" type="slidenum">
              <a:rPr lang="en-GB" altLang="en-US" smtClean="0">
                <a:latin typeface="Verdana" panose="020B0604030504040204" pitchFamily="34" charset="0"/>
              </a:rPr>
              <a:pPr/>
              <a:t>2</a:t>
            </a:fld>
            <a:endParaRPr lang="en-GB"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3F1B51A8-0800-4D06-B171-528203525CED}"/>
              </a:ext>
            </a:extLst>
          </p:cNvPr>
          <p:cNvSpPr>
            <a:spLocks noGrp="1" noRot="1" noChangeAspect="1" noTextEdit="1"/>
          </p:cNvSpPr>
          <p:nvPr>
            <p:ph type="sldImg"/>
          </p:nvPr>
        </p:nvSpPr>
        <p:spPr>
          <a:ln/>
        </p:spPr>
      </p:sp>
      <p:sp>
        <p:nvSpPr>
          <p:cNvPr id="15363" name="Notes Placeholder 2">
            <a:extLst>
              <a:ext uri="{FF2B5EF4-FFF2-40B4-BE49-F238E27FC236}">
                <a16:creationId xmlns:a16="http://schemas.microsoft.com/office/drawing/2014/main" id="{E95114BE-E54C-478C-9CF5-DD109688EEB8}"/>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5364" name="Slide Number Placeholder 3">
            <a:extLst>
              <a:ext uri="{FF2B5EF4-FFF2-40B4-BE49-F238E27FC236}">
                <a16:creationId xmlns:a16="http://schemas.microsoft.com/office/drawing/2014/main" id="{071E6CBC-261B-4D8F-BCD3-2BE275A3049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6BE1D6-EA69-4A1B-9453-15A6273ED477}" type="slidenum">
              <a:rPr lang="en-US" altLang="en-US" smtClean="0">
                <a:latin typeface="Verdana" panose="020B0604030504040204" pitchFamily="34" charset="0"/>
              </a:rPr>
              <a:pPr/>
              <a:t>5</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3D883E4D-B1D3-4946-9C96-9B6F072333F5}"/>
              </a:ext>
            </a:extLst>
          </p:cNvPr>
          <p:cNvSpPr>
            <a:spLocks noGrp="1" noRot="1" noChangeAspect="1" noTextEdit="1"/>
          </p:cNvSpPr>
          <p:nvPr>
            <p:ph type="sldImg"/>
          </p:nvPr>
        </p:nvSpPr>
        <p:spPr>
          <a:ln/>
        </p:spPr>
      </p:sp>
      <p:sp>
        <p:nvSpPr>
          <p:cNvPr id="19459" name="Notes Placeholder 2">
            <a:extLst>
              <a:ext uri="{FF2B5EF4-FFF2-40B4-BE49-F238E27FC236}">
                <a16:creationId xmlns:a16="http://schemas.microsoft.com/office/drawing/2014/main" id="{A84C019F-D17F-452C-9C1A-DDEAA852D39B}"/>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US" altLang="en-US"/>
              <a:t>In reality, older people make many positive contributions to society; and health and social care expenditures for older people are an investment rather than a cost. These investments bring benefits to older people and returns for society as a whole.</a:t>
            </a:r>
          </a:p>
          <a:p>
            <a:pPr>
              <a:spcBef>
                <a:spcPct val="0"/>
              </a:spcBef>
            </a:pPr>
            <a:endParaRPr lang="en-US" altLang="en-US" b="1" u="sng"/>
          </a:p>
          <a:p>
            <a:pPr>
              <a:spcBef>
                <a:spcPct val="0"/>
              </a:spcBef>
            </a:pPr>
            <a:endParaRPr lang="en-US" altLang="en-US"/>
          </a:p>
          <a:p>
            <a:pPr>
              <a:spcBef>
                <a:spcPct val="0"/>
              </a:spcBef>
            </a:pPr>
            <a:endParaRPr lang="en-US" altLang="en-US"/>
          </a:p>
        </p:txBody>
      </p:sp>
      <p:sp>
        <p:nvSpPr>
          <p:cNvPr id="19460" name="Slide Number Placeholder 3">
            <a:extLst>
              <a:ext uri="{FF2B5EF4-FFF2-40B4-BE49-F238E27FC236}">
                <a16:creationId xmlns:a16="http://schemas.microsoft.com/office/drawing/2014/main" id="{EF2DC9AC-8922-46F1-8BDE-9EEBE73B65D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F02681-67D3-4E0C-ACD7-EB81BEA294D4}" type="slidenum">
              <a:rPr lang="en-US" altLang="en-US" smtClean="0">
                <a:latin typeface="Calibri" panose="020F0502020204030204" pitchFamily="34" charset="0"/>
              </a:rPr>
              <a:pPr/>
              <a:t>8</a:t>
            </a:fld>
            <a:endParaRPr lang="en-US"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765F6E6E-14FE-4946-90C4-D4B27CCF7D87}"/>
              </a:ext>
            </a:extLst>
          </p:cNvPr>
          <p:cNvSpPr>
            <a:spLocks noGrp="1" noRot="1" noChangeAspect="1" noTextEdit="1"/>
          </p:cNvSpPr>
          <p:nvPr>
            <p:ph type="sldImg"/>
          </p:nvPr>
        </p:nvSpPr>
        <p:spPr>
          <a:ln/>
        </p:spPr>
      </p:sp>
      <p:sp>
        <p:nvSpPr>
          <p:cNvPr id="21507" name="Notes Placeholder 2">
            <a:extLst>
              <a:ext uri="{FF2B5EF4-FFF2-40B4-BE49-F238E27FC236}">
                <a16:creationId xmlns:a16="http://schemas.microsoft.com/office/drawing/2014/main" id="{EF941D72-28F3-4BB7-BC91-2B7F4135581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1508" name="Slide Number Placeholder 3">
            <a:extLst>
              <a:ext uri="{FF2B5EF4-FFF2-40B4-BE49-F238E27FC236}">
                <a16:creationId xmlns:a16="http://schemas.microsoft.com/office/drawing/2014/main" id="{ED5D9528-02C9-4457-ACD2-8C82FCBB46FE}"/>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57C18E05-0419-4810-9571-24284782281B}" type="slidenum">
              <a:rPr kumimoji="0" lang="en-US" altLang="en-US" smtClean="0">
                <a:latin typeface="Calibri" panose="020F0502020204030204" pitchFamily="34" charset="0"/>
              </a:rPr>
              <a:pPr>
                <a:spcBef>
                  <a:spcPct val="0"/>
                </a:spcBef>
              </a:pPr>
              <a:t>9</a:t>
            </a:fld>
            <a:endParaRPr kumimoji="0" lang="en-US"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3554" name="Shape 85">
            <a:extLst>
              <a:ext uri="{FF2B5EF4-FFF2-40B4-BE49-F238E27FC236}">
                <a16:creationId xmlns:a16="http://schemas.microsoft.com/office/drawing/2014/main" id="{E38EAE66-7DF9-4BE1-84F3-B9B28B306D28}"/>
              </a:ext>
            </a:extLst>
          </p:cNvPr>
          <p:cNvSpPr>
            <a:spLocks noGrp="1" noRot="1" noChangeAspect="1" noTextEdit="1"/>
          </p:cNvSpPr>
          <p:nvPr>
            <p:ph type="sldImg" idx="2"/>
          </p:nvPr>
        </p:nvSpPr>
        <p:spPr>
          <a:xfrm>
            <a:off x="1143000" y="685800"/>
            <a:ext cx="4572000" cy="3429000"/>
          </a:xfrm>
          <a:custGeom>
            <a:avLst/>
            <a:gdLst>
              <a:gd name="T0" fmla="*/ 0 w 120000"/>
              <a:gd name="T1" fmla="*/ 0 h 120000"/>
              <a:gd name="T2" fmla="*/ 4572000 w 120000"/>
              <a:gd name="T3" fmla="*/ 0 h 120000"/>
              <a:gd name="T4" fmla="*/ 4572000 w 120000"/>
              <a:gd name="T5" fmla="*/ 3429000 h 120000"/>
              <a:gd name="T6" fmla="*/ 0 w 120000"/>
              <a:gd name="T7" fmla="*/ 3429000 h 120000"/>
              <a:gd name="T8" fmla="*/ 0 w 120000"/>
              <a:gd name="T9" fmla="*/ 0 h 120000"/>
              <a:gd name="T10" fmla="*/ 0 60000 65536"/>
              <a:gd name="T11" fmla="*/ 0 60000 65536"/>
              <a:gd name="T12" fmla="*/ 0 60000 65536"/>
              <a:gd name="T13" fmla="*/ 0 60000 65536"/>
              <a:gd name="T14" fmla="*/ 0 60000 65536"/>
              <a:gd name="T15" fmla="*/ 0 w 120000"/>
              <a:gd name="T16" fmla="*/ 0 h 120000"/>
              <a:gd name="T17" fmla="*/ 120000 w 120000"/>
              <a:gd name="T18" fmla="*/ 120000 h 120000"/>
            </a:gdLst>
            <a:ahLst/>
            <a:cxnLst>
              <a:cxn ang="T10">
                <a:pos x="T0" y="T1"/>
              </a:cxn>
              <a:cxn ang="T11">
                <a:pos x="T2" y="T3"/>
              </a:cxn>
              <a:cxn ang="T12">
                <a:pos x="T4" y="T5"/>
              </a:cxn>
              <a:cxn ang="T13">
                <a:pos x="T6" y="T7"/>
              </a:cxn>
              <a:cxn ang="T14">
                <a:pos x="T8" y="T9"/>
              </a:cxn>
            </a:cxnLst>
            <a:rect l="T15" t="T16" r="T17" b="T18"/>
            <a:pathLst>
              <a:path w="120000" h="120000" extrusionOk="0">
                <a:moveTo>
                  <a:pt x="0" y="0"/>
                </a:moveTo>
                <a:lnTo>
                  <a:pt x="120000" y="0"/>
                </a:lnTo>
                <a:lnTo>
                  <a:pt x="120000" y="120000"/>
                </a:lnTo>
                <a:lnTo>
                  <a:pt x="0" y="120000"/>
                </a:lnTo>
                <a:lnTo>
                  <a:pt x="0" y="0"/>
                </a:lnTo>
                <a:close/>
              </a:path>
            </a:pathLst>
          </a:custGeom>
          <a:noFill/>
          <a:ln>
            <a:round/>
          </a:ln>
        </p:spPr>
      </p:sp>
      <p:sp>
        <p:nvSpPr>
          <p:cNvPr id="23555" name="Shape 86">
            <a:extLst>
              <a:ext uri="{FF2B5EF4-FFF2-40B4-BE49-F238E27FC236}">
                <a16:creationId xmlns:a16="http://schemas.microsoft.com/office/drawing/2014/main" id="{0830518C-9C32-49F4-82F1-83656E99081C}"/>
              </a:ext>
            </a:extLst>
          </p:cNvPr>
          <p:cNvSpPr>
            <a:spLocks noGrp="1"/>
          </p:cNvSpPr>
          <p:nvPr>
            <p:ph type="body" idx="1"/>
          </p:nvPr>
        </p:nvSpPr>
        <p:spPr>
          <a:xfrm>
            <a:off x="685800" y="4343400"/>
            <a:ext cx="5486400" cy="25860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0" tIns="91420" rIns="91420" bIns="91420">
            <a:spAutoFit/>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1048734D-EF07-46DC-B718-AC9406F71C69}"/>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3E754146-805F-4B1B-9FED-F06F539D83B9}"/>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One in four older adults say they feel isolated from other people at least some of the time, and one in three say they lack regular companionship, according to a new </a:t>
            </a:r>
            <a:r>
              <a:rPr lang="en-US" altLang="en-US">
                <a:hlinkClick r:id="rId3"/>
              </a:rPr>
              <a:t>National Poll on Healthy Aging</a:t>
            </a:r>
            <a:r>
              <a:rPr lang="en-US" altLang="en-US"/>
              <a:t>, conducted by the University of Michigan Institute for Healthcare Policy and Innovation, and sponsored by AARP and Michigan Medicine, U-M’s academic medical center. March 2019.</a:t>
            </a:r>
          </a:p>
          <a:p>
            <a:endParaRPr lang="en-US" altLang="en-US"/>
          </a:p>
          <a:p>
            <a:r>
              <a:rPr lang="en-US" altLang="en-US"/>
              <a:t>Approximately 28% or 13.8 million older adults live alone. (Source 2017 Profile of Older Americans, ACL). In the same study referenced above living alone was highly associated with feeling lonely; 60 percent of those who lived alone reported feeling a lack of companionship, and 41 percent felt isolated.</a:t>
            </a:r>
          </a:p>
          <a:p>
            <a:endParaRPr lang="en-US" altLang="en-US"/>
          </a:p>
          <a:p>
            <a:r>
              <a:rPr lang="en-US" altLang="en-US"/>
              <a:t>Isolated older adults are  more likely to develop cardiovascular disease, to develop dementia than those who are socially connected. Isolation can lead to greater mobility problems and decreased independence. This leads to a greater risk for falls,</a:t>
            </a:r>
          </a:p>
          <a:p>
            <a:r>
              <a:rPr lang="en-US" altLang="en-US"/>
              <a:t>increased risk of severe depression and earlier morbidity.</a:t>
            </a:r>
          </a:p>
          <a:p>
            <a:endParaRPr lang="en-US" altLang="en-US"/>
          </a:p>
          <a:p>
            <a:r>
              <a:rPr lang="en-US" altLang="en-US"/>
              <a:t>AARP ‘s Public Policy Institute recent study confirms that Medicare is spending $6.7 billion annually as a result of this public health issue. It also indicates that the health risks of prolonged isolation are equivalent to smoking 15 cigarettes a day.</a:t>
            </a:r>
          </a:p>
          <a:p>
            <a:endParaRPr lang="en-US" altLang="en-US"/>
          </a:p>
        </p:txBody>
      </p:sp>
      <p:sp>
        <p:nvSpPr>
          <p:cNvPr id="27652" name="Slide Number Placeholder 3">
            <a:extLst>
              <a:ext uri="{FF2B5EF4-FFF2-40B4-BE49-F238E27FC236}">
                <a16:creationId xmlns:a16="http://schemas.microsoft.com/office/drawing/2014/main" id="{C369984D-B533-4780-AEF5-273199FB657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AA2E6E8-ABCE-4682-9168-0F880F11A394}" type="slidenum">
              <a:rPr lang="en-US" altLang="en-US" smtClean="0">
                <a:latin typeface="Verdana" panose="020B0604030504040204" pitchFamily="34" charset="0"/>
              </a:rPr>
              <a:pPr/>
              <a:t>13</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24EDFD3-0159-4297-A9EB-536897637D12}"/>
              </a:ext>
            </a:extLst>
          </p:cNvPr>
          <p:cNvSpPr>
            <a:spLocks noGrp="1" noRot="1" noChangeAspect="1" noTextEdit="1"/>
          </p:cNvSpPr>
          <p:nvPr>
            <p:ph type="sldImg"/>
          </p:nvPr>
        </p:nvSpPr>
        <p:spPr>
          <a:ln/>
        </p:spPr>
      </p:sp>
      <p:sp>
        <p:nvSpPr>
          <p:cNvPr id="30723" name="Notes Placeholder 2">
            <a:extLst>
              <a:ext uri="{FF2B5EF4-FFF2-40B4-BE49-F238E27FC236}">
                <a16:creationId xmlns:a16="http://schemas.microsoft.com/office/drawing/2014/main" id="{5757660D-4C59-4C87-B75B-1662DDF631B2}"/>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0724" name="Slide Number Placeholder 3">
            <a:extLst>
              <a:ext uri="{FF2B5EF4-FFF2-40B4-BE49-F238E27FC236}">
                <a16:creationId xmlns:a16="http://schemas.microsoft.com/office/drawing/2014/main" id="{63EA5519-F56D-44E9-9988-C6D31B6FC24E}"/>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B3F2485-E75A-40C4-A1F5-5B1158F0578E}" type="slidenum">
              <a:rPr lang="en-US" altLang="en-US" smtClean="0">
                <a:latin typeface="Verdana" panose="020B0604030504040204" pitchFamily="34" charset="0"/>
              </a:rPr>
              <a:pPr/>
              <a:t>15</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86D0A093-ADAE-4DB9-AC12-39096C46F997}"/>
              </a:ext>
            </a:extLst>
          </p:cNvPr>
          <p:cNvSpPr>
            <a:spLocks noGrp="1" noRot="1" noChangeAspect="1" noTextEdit="1"/>
          </p:cNvSpPr>
          <p:nvPr>
            <p:ph type="sldImg"/>
          </p:nvPr>
        </p:nvSpPr>
        <p:spPr>
          <a:ln/>
        </p:spPr>
      </p:sp>
      <p:sp>
        <p:nvSpPr>
          <p:cNvPr id="32771" name="Notes Placeholder 2">
            <a:extLst>
              <a:ext uri="{FF2B5EF4-FFF2-40B4-BE49-F238E27FC236}">
                <a16:creationId xmlns:a16="http://schemas.microsoft.com/office/drawing/2014/main" id="{63E414BF-9837-43C5-AEC6-B55DCC61D5F6}"/>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455613" lvl="1" defTabSz="455613">
              <a:spcBef>
                <a:spcPct val="0"/>
              </a:spcBef>
              <a:spcAft>
                <a:spcPts val="600"/>
              </a:spcAft>
            </a:pPr>
            <a:endParaRPr lang="en-GB" altLang="en-US">
              <a:solidFill>
                <a:srgbClr val="462666"/>
              </a:solidFill>
            </a:endParaRPr>
          </a:p>
          <a:p>
            <a:pPr defTabSz="455613"/>
            <a:endParaRPr lang="en-GB" altLang="en-US"/>
          </a:p>
          <a:p>
            <a:pPr defTabSz="455613"/>
            <a:endParaRPr lang="en-GB" altLang="en-US"/>
          </a:p>
        </p:txBody>
      </p:sp>
      <p:sp>
        <p:nvSpPr>
          <p:cNvPr id="32772" name="Slide Number Placeholder 3">
            <a:extLst>
              <a:ext uri="{FF2B5EF4-FFF2-40B4-BE49-F238E27FC236}">
                <a16:creationId xmlns:a16="http://schemas.microsoft.com/office/drawing/2014/main" id="{94F41E43-73D4-4610-887E-DDE4E7C83A11}"/>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1DF9D45-0C9D-4BFB-A53D-53D121599135}" type="slidenum">
              <a:rPr lang="en-US" altLang="en-US" smtClean="0">
                <a:latin typeface="Verdana" panose="020B0604030504040204" pitchFamily="34" charset="0"/>
              </a:rPr>
              <a:pPr/>
              <a:t>16</a:t>
            </a:fld>
            <a:endParaRPr lang="en-US"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83D58BB3-25D7-4444-ABD6-432AB4CCE3C6}"/>
              </a:ext>
            </a:extLst>
          </p:cNvPr>
          <p:cNvSpPr>
            <a:spLocks noGrp="1" noRot="1" noChangeAspect="1" noTextEdit="1"/>
          </p:cNvSpPr>
          <p:nvPr>
            <p:ph type="sldImg"/>
          </p:nvPr>
        </p:nvSpPr>
        <p:spPr>
          <a:ln/>
        </p:spPr>
      </p:sp>
      <p:sp>
        <p:nvSpPr>
          <p:cNvPr id="34819" name="Notes Placeholder 2">
            <a:extLst>
              <a:ext uri="{FF2B5EF4-FFF2-40B4-BE49-F238E27FC236}">
                <a16:creationId xmlns:a16="http://schemas.microsoft.com/office/drawing/2014/main" id="{303DBA16-D14E-4CA7-9A74-F0A7956CBBF3}"/>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There are many opportunities for older adults to remain engaged and connected. </a:t>
            </a:r>
          </a:p>
          <a:p>
            <a:r>
              <a:rPr lang="en-US" altLang="en-US"/>
              <a:t>In many communities, there are Osher Lifelong Learning Institutes affiliated with colleges and universities as well as other adult education programs available through community centers and public libraries. </a:t>
            </a:r>
          </a:p>
          <a:p>
            <a:endParaRPr lang="en-US" altLang="en-US"/>
          </a:p>
          <a:p>
            <a:r>
              <a:rPr lang="en-US" altLang="en-US"/>
              <a:t>Intergenerational programs provide opportunities for older adults to mentor students, interact with younger children and guides skills development.</a:t>
            </a:r>
          </a:p>
          <a:p>
            <a:endParaRPr lang="en-US" altLang="en-US"/>
          </a:p>
          <a:p>
            <a:r>
              <a:rPr lang="en-US" altLang="en-US"/>
              <a:t>AAA’s and other community organizations have volunteering roles that not only allow for greater engagement but provide significant support to the community and its residents.</a:t>
            </a:r>
          </a:p>
          <a:p>
            <a:endParaRPr lang="en-US" altLang="en-US"/>
          </a:p>
          <a:p>
            <a:r>
              <a:rPr lang="en-US" altLang="en-US"/>
              <a:t>And because physical activity is so important to remaining independent, Parks and Recreation departments provide classes and facilities  for older adults to remain healthy and fit.</a:t>
            </a:r>
          </a:p>
          <a:p>
            <a:endParaRPr lang="en-US" altLang="en-US"/>
          </a:p>
        </p:txBody>
      </p:sp>
      <p:sp>
        <p:nvSpPr>
          <p:cNvPr id="34820" name="Slide Number Placeholder 3">
            <a:extLst>
              <a:ext uri="{FF2B5EF4-FFF2-40B4-BE49-F238E27FC236}">
                <a16:creationId xmlns:a16="http://schemas.microsoft.com/office/drawing/2014/main" id="{E37F28A7-86B8-40D3-8542-CECCE6437FA1}"/>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B0FF210-8090-462D-B9BF-C78C642594C6}" type="slidenum">
              <a:rPr lang="en-US" altLang="en-US" smtClean="0">
                <a:latin typeface="Verdana" panose="020B0604030504040204" pitchFamily="34" charset="0"/>
              </a:rPr>
              <a:pPr/>
              <a:t>17</a:t>
            </a:fld>
            <a:endParaRPr lang="en-US" altLang="en-US">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E5848CB-D1E2-4264-A4FC-BE33F778B59A}"/>
              </a:ext>
            </a:extLst>
          </p:cNvPr>
          <p:cNvSpPr>
            <a:spLocks noGrp="1" noRot="1" noChangeAspect="1" noTextEdit="1"/>
          </p:cNvSpPr>
          <p:nvPr>
            <p:ph type="sldImg"/>
          </p:nvPr>
        </p:nvSpPr>
        <p:spPr>
          <a:ln/>
        </p:spPr>
      </p:sp>
      <p:sp>
        <p:nvSpPr>
          <p:cNvPr id="36867" name="Notes Placeholder 2">
            <a:extLst>
              <a:ext uri="{FF2B5EF4-FFF2-40B4-BE49-F238E27FC236}">
                <a16:creationId xmlns:a16="http://schemas.microsoft.com/office/drawing/2014/main" id="{7A4742DA-FDA5-421C-815B-563A054E22F5}"/>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6868" name="Slide Number Placeholder 3">
            <a:extLst>
              <a:ext uri="{FF2B5EF4-FFF2-40B4-BE49-F238E27FC236}">
                <a16:creationId xmlns:a16="http://schemas.microsoft.com/office/drawing/2014/main" id="{961C412A-A840-4E60-A0E9-00ACA4233227}"/>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6ABB0F5-D23B-431A-BFB7-BA3227BB26A0}" type="slidenum">
              <a:rPr lang="en-US" altLang="en-US" smtClean="0">
                <a:latin typeface="Verdana" panose="020B0604030504040204" pitchFamily="34" charset="0"/>
              </a:rPr>
              <a:pPr/>
              <a:t>18</a:t>
            </a:fld>
            <a:endParaRPr lang="en-US" altLang="en-US">
              <a:latin typeface="Verdana" panose="020B060403050404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ED39C7E7-E6E4-4073-9AB3-9A9B8517556C}"/>
              </a:ext>
            </a:extLst>
          </p:cNvPr>
          <p:cNvSpPr>
            <a:spLocks noGrp="1" noRot="1" noChangeAspect="1" noTextEdit="1"/>
          </p:cNvSpPr>
          <p:nvPr>
            <p:ph type="sldImg"/>
          </p:nvPr>
        </p:nvSpPr>
        <p:spPr>
          <a:ln/>
        </p:spPr>
      </p:sp>
      <p:sp>
        <p:nvSpPr>
          <p:cNvPr id="38915" name="Notes Placeholder 2">
            <a:extLst>
              <a:ext uri="{FF2B5EF4-FFF2-40B4-BE49-F238E27FC236}">
                <a16:creationId xmlns:a16="http://schemas.microsoft.com/office/drawing/2014/main" id="{F00EF9A8-4546-4512-9DEB-309305DC7889}"/>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8916" name="Slide Number Placeholder 3">
            <a:extLst>
              <a:ext uri="{FF2B5EF4-FFF2-40B4-BE49-F238E27FC236}">
                <a16:creationId xmlns:a16="http://schemas.microsoft.com/office/drawing/2014/main" id="{1855BE6F-068F-414C-921B-4BEC7953271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5F5817E-8553-4803-AEB6-6141BEC6B454}" type="slidenum">
              <a:rPr lang="en-US" altLang="en-US" smtClean="0">
                <a:latin typeface="Verdana" panose="020B0604030504040204" pitchFamily="34" charset="0"/>
              </a:rPr>
              <a:pPr/>
              <a:t>19</a:t>
            </a:fld>
            <a:endParaRPr lang="en-US" altLang="en-US">
              <a:latin typeface="Verdana" panose="020B060403050404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E21B08C-2177-4E29-87C5-4491EF875956}"/>
              </a:ext>
            </a:extLst>
          </p:cNvPr>
          <p:cNvSpPr>
            <a:spLocks noGrp="1" noRot="1" noChangeAspect="1" noTextEdit="1"/>
          </p:cNvSpPr>
          <p:nvPr>
            <p:ph type="sldImg"/>
          </p:nvPr>
        </p:nvSpPr>
        <p:spPr>
          <a:ln/>
        </p:spPr>
      </p:sp>
      <p:sp>
        <p:nvSpPr>
          <p:cNvPr id="44035" name="Notes Placeholder 2">
            <a:extLst>
              <a:ext uri="{FF2B5EF4-FFF2-40B4-BE49-F238E27FC236}">
                <a16:creationId xmlns:a16="http://schemas.microsoft.com/office/drawing/2014/main" id="{567550F0-8535-4F23-BA22-9522E5377236}"/>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4036" name="Slide Number Placeholder 3">
            <a:extLst>
              <a:ext uri="{FF2B5EF4-FFF2-40B4-BE49-F238E27FC236}">
                <a16:creationId xmlns:a16="http://schemas.microsoft.com/office/drawing/2014/main" id="{07767B47-D632-4EB2-BF7D-3C6F4D7FEF32}"/>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A456B31-F2E7-4539-898C-E06CDC2493B4}" type="slidenum">
              <a:rPr lang="en-US" altLang="en-US" smtClean="0">
                <a:latin typeface="Verdana" panose="020B0604030504040204" pitchFamily="34" charset="0"/>
              </a:rPr>
              <a:pPr/>
              <a:t>23</a:t>
            </a:fld>
            <a:endParaRPr lang="en-US"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B5BAF389-C1AB-494B-B880-F1097170789E}"/>
              </a:ext>
            </a:extLst>
          </p:cNvPr>
          <p:cNvSpPr>
            <a:spLocks noGrp="1" noRot="1" noChangeAspect="1" noTextEdit="1"/>
          </p:cNvSpPr>
          <p:nvPr>
            <p:ph type="sldImg"/>
          </p:nvPr>
        </p:nvSpPr>
        <p:spPr>
          <a:ln/>
        </p:spPr>
      </p:sp>
      <p:sp>
        <p:nvSpPr>
          <p:cNvPr id="46083" name="Notes Placeholder 2">
            <a:extLst>
              <a:ext uri="{FF2B5EF4-FFF2-40B4-BE49-F238E27FC236}">
                <a16:creationId xmlns:a16="http://schemas.microsoft.com/office/drawing/2014/main" id="{B05EEA54-BA3D-4810-BAB6-0C4356365FB9}"/>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Aft>
                <a:spcPts val="400"/>
              </a:spcAft>
              <a:buSzPct val="55000"/>
            </a:pPr>
            <a:endParaRPr lang="en-GB" altLang="en-US"/>
          </a:p>
          <a:p>
            <a:endParaRPr lang="en-GB" altLang="en-US"/>
          </a:p>
        </p:txBody>
      </p:sp>
      <p:sp>
        <p:nvSpPr>
          <p:cNvPr id="46084" name="Slide Number Placeholder 3">
            <a:extLst>
              <a:ext uri="{FF2B5EF4-FFF2-40B4-BE49-F238E27FC236}">
                <a16:creationId xmlns:a16="http://schemas.microsoft.com/office/drawing/2014/main" id="{FC196600-ED37-4AED-80ED-B1E8D446A796}"/>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F9B7CE1-8D44-4C68-A8F7-8D2E71C43DC3}" type="slidenum">
              <a:rPr lang="en-US" altLang="en-US" smtClean="0">
                <a:latin typeface="Verdana" panose="020B0604030504040204" pitchFamily="34" charset="0"/>
              </a:rPr>
              <a:pPr/>
              <a:t>24</a:t>
            </a:fld>
            <a:endParaRPr lang="en-US"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484ABE95-B35C-40DD-BA0E-EE194B72B35E}"/>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EE81D623-6E78-402A-BB7B-12C19E6B9B18}"/>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8132" name="Slide Number Placeholder 3">
            <a:extLst>
              <a:ext uri="{FF2B5EF4-FFF2-40B4-BE49-F238E27FC236}">
                <a16:creationId xmlns:a16="http://schemas.microsoft.com/office/drawing/2014/main" id="{604EF62B-023D-47F0-AE7F-E10BFB70C88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A73F93F-6365-4CAB-81B3-4F0FDF97DD89}" type="slidenum">
              <a:rPr lang="en-US" altLang="en-US" smtClean="0">
                <a:latin typeface="Verdana" panose="020B0604030504040204" pitchFamily="34" charset="0"/>
              </a:rPr>
              <a:pPr/>
              <a:t>25</a:t>
            </a:fld>
            <a:endParaRPr lang="en-US"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E6F608BD-2C4F-4810-A465-1BED25842075}"/>
              </a:ext>
            </a:extLst>
          </p:cNvPr>
          <p:cNvSpPr>
            <a:spLocks noGrp="1" noRot="1" noChangeAspect="1" noTextEdit="1"/>
          </p:cNvSpPr>
          <p:nvPr>
            <p:ph type="sldImg"/>
          </p:nvPr>
        </p:nvSpPr>
        <p:spPr>
          <a:ln/>
        </p:spPr>
      </p:sp>
      <p:sp>
        <p:nvSpPr>
          <p:cNvPr id="50179" name="Notes Placeholder 2">
            <a:extLst>
              <a:ext uri="{FF2B5EF4-FFF2-40B4-BE49-F238E27FC236}">
                <a16:creationId xmlns:a16="http://schemas.microsoft.com/office/drawing/2014/main" id="{F41739FE-6276-4D0D-9F6B-1A931AD4D0B5}"/>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50180" name="Slide Number Placeholder 3">
            <a:extLst>
              <a:ext uri="{FF2B5EF4-FFF2-40B4-BE49-F238E27FC236}">
                <a16:creationId xmlns:a16="http://schemas.microsoft.com/office/drawing/2014/main" id="{A8FCF377-0A31-4EBA-B4FE-EC19482A5E9D}"/>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B039D0C-D359-42B2-9F17-F24CD0B9CE2A}" type="slidenum">
              <a:rPr lang="en-US" altLang="en-US" smtClean="0">
                <a:latin typeface="Verdana" panose="020B0604030504040204" pitchFamily="34" charset="0"/>
              </a:rPr>
              <a:pPr/>
              <a:t>26</a:t>
            </a:fld>
            <a:endParaRPr lang="en-US" altLang="en-US">
              <a:latin typeface="Verdana" panose="020B060403050404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A3AE305E-661F-4204-86B1-008366223167}"/>
              </a:ext>
            </a:extLst>
          </p:cNvPr>
          <p:cNvSpPr>
            <a:spLocks noGrp="1" noRot="1" noChangeAspect="1" noTextEdit="1"/>
          </p:cNvSpPr>
          <p:nvPr>
            <p:ph type="sldImg"/>
          </p:nvPr>
        </p:nvSpPr>
        <p:spPr>
          <a:ln/>
        </p:spPr>
      </p:sp>
      <p:sp>
        <p:nvSpPr>
          <p:cNvPr id="52227" name="Notes Placeholder 2">
            <a:extLst>
              <a:ext uri="{FF2B5EF4-FFF2-40B4-BE49-F238E27FC236}">
                <a16:creationId xmlns:a16="http://schemas.microsoft.com/office/drawing/2014/main" id="{744A60EA-171D-4AC1-BE96-B98DA80FBF7C}"/>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52228" name="Slide Number Placeholder 3">
            <a:extLst>
              <a:ext uri="{FF2B5EF4-FFF2-40B4-BE49-F238E27FC236}">
                <a16:creationId xmlns:a16="http://schemas.microsoft.com/office/drawing/2014/main" id="{0C055DC1-F102-4ABF-A142-FF5F5D88681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3ABF6D-A893-4D74-9504-3411EA9F8171}" type="slidenum">
              <a:rPr lang="en-US" altLang="en-US" smtClean="0">
                <a:latin typeface="Verdana" panose="020B0604030504040204" pitchFamily="34" charset="0"/>
              </a:rPr>
              <a:pPr/>
              <a:t>27</a:t>
            </a:fld>
            <a:endParaRPr lang="en-US" altLang="en-US">
              <a:latin typeface="Verdana" panose="020B060403050404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BE7398F2-F635-4625-86FE-024BC96BD7D9}"/>
              </a:ext>
            </a:extLst>
          </p:cNvPr>
          <p:cNvSpPr>
            <a:spLocks noGrp="1" noRot="1" noChangeAspect="1" noTextEdit="1"/>
          </p:cNvSpPr>
          <p:nvPr>
            <p:ph type="sldImg"/>
          </p:nvPr>
        </p:nvSpPr>
        <p:spPr>
          <a:ln/>
        </p:spPr>
      </p:sp>
      <p:sp>
        <p:nvSpPr>
          <p:cNvPr id="54275" name="Notes Placeholder 2">
            <a:extLst>
              <a:ext uri="{FF2B5EF4-FFF2-40B4-BE49-F238E27FC236}">
                <a16:creationId xmlns:a16="http://schemas.microsoft.com/office/drawing/2014/main" id="{AC854268-6957-440B-810A-3D5DDC07B63D}"/>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54276" name="Slide Number Placeholder 3">
            <a:extLst>
              <a:ext uri="{FF2B5EF4-FFF2-40B4-BE49-F238E27FC236}">
                <a16:creationId xmlns:a16="http://schemas.microsoft.com/office/drawing/2014/main" id="{873A54EA-3A77-4042-B7A3-6B61F49E8577}"/>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074F29-8C3A-4987-99E5-14400089AE8D}" type="slidenum">
              <a:rPr lang="en-US" altLang="en-US" smtClean="0">
                <a:latin typeface="Verdana" panose="020B0604030504040204" pitchFamily="34" charset="0"/>
              </a:rPr>
              <a:pPr/>
              <a:t>28</a:t>
            </a:fld>
            <a:endParaRPr lang="en-US" altLang="en-US">
              <a:latin typeface="Verdana" panose="020B060403050404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C1FCCB79-DCA2-472B-AF0E-7C66986C3562}"/>
              </a:ext>
            </a:extLst>
          </p:cNvPr>
          <p:cNvSpPr>
            <a:spLocks noGrp="1" noRot="1" noChangeAspect="1" noTextEdit="1"/>
          </p:cNvSpPr>
          <p:nvPr>
            <p:ph type="sldImg"/>
          </p:nvPr>
        </p:nvSpPr>
        <p:spPr>
          <a:ln/>
        </p:spPr>
      </p:sp>
      <p:sp>
        <p:nvSpPr>
          <p:cNvPr id="56323" name="Notes Placeholder 2">
            <a:extLst>
              <a:ext uri="{FF2B5EF4-FFF2-40B4-BE49-F238E27FC236}">
                <a16:creationId xmlns:a16="http://schemas.microsoft.com/office/drawing/2014/main" id="{50552E94-FE42-4562-B62C-9F564D09216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spcBef>
                <a:spcPts val="600"/>
              </a:spcBef>
              <a:buFontTx/>
              <a:buChar char="•"/>
            </a:pPr>
            <a:endParaRPr lang="en-GB" altLang="en-US"/>
          </a:p>
        </p:txBody>
      </p:sp>
      <p:sp>
        <p:nvSpPr>
          <p:cNvPr id="56324" name="Slide Number Placeholder 3">
            <a:extLst>
              <a:ext uri="{FF2B5EF4-FFF2-40B4-BE49-F238E27FC236}">
                <a16:creationId xmlns:a16="http://schemas.microsoft.com/office/drawing/2014/main" id="{E4AF85FB-AEA8-4C55-98A9-A46F8C0627CC}"/>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54E8041-9947-48E6-A012-2101A183B734}" type="slidenum">
              <a:rPr lang="en-US" altLang="en-US" smtClean="0">
                <a:latin typeface="Verdana" panose="020B0604030504040204" pitchFamily="34" charset="0"/>
              </a:rPr>
              <a:pPr/>
              <a:t>29</a:t>
            </a:fld>
            <a:endParaRPr lang="en-US" altLang="en-US">
              <a:latin typeface="Verdana" panose="020B060403050404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6DA362F1-A969-431C-B9AB-95544F05C8B5}"/>
              </a:ext>
            </a:extLst>
          </p:cNvPr>
          <p:cNvSpPr>
            <a:spLocks noGrp="1" noRot="1" noChangeAspect="1" noTextEdit="1"/>
          </p:cNvSpPr>
          <p:nvPr>
            <p:ph type="sldImg"/>
          </p:nvPr>
        </p:nvSpPr>
        <p:spPr>
          <a:ln/>
        </p:spPr>
      </p:sp>
      <p:sp>
        <p:nvSpPr>
          <p:cNvPr id="58371" name="Notes Placeholder 2">
            <a:extLst>
              <a:ext uri="{FF2B5EF4-FFF2-40B4-BE49-F238E27FC236}">
                <a16:creationId xmlns:a16="http://schemas.microsoft.com/office/drawing/2014/main" id="{40DEB2F7-07AF-406E-BBE4-D596D7348CF8}"/>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spcBef>
                <a:spcPts val="600"/>
              </a:spcBef>
              <a:buFontTx/>
              <a:buChar char="•"/>
            </a:pPr>
            <a:endParaRPr lang="en-GB" altLang="en-US">
              <a:latin typeface="Calibri" panose="020F0502020204030204" pitchFamily="34" charset="0"/>
              <a:ea typeface="Calibri" panose="020F0502020204030204" pitchFamily="34" charset="0"/>
              <a:cs typeface="Times New Roman" panose="02020603050405020304" pitchFamily="18" charset="0"/>
            </a:endParaRPr>
          </a:p>
        </p:txBody>
      </p:sp>
      <p:sp>
        <p:nvSpPr>
          <p:cNvPr id="58372" name="Slide Number Placeholder 3">
            <a:extLst>
              <a:ext uri="{FF2B5EF4-FFF2-40B4-BE49-F238E27FC236}">
                <a16:creationId xmlns:a16="http://schemas.microsoft.com/office/drawing/2014/main" id="{97D20C17-E9AF-4A46-B5A1-B0E16A128623}"/>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323483-FE82-48A4-B5B9-BB666C20B4CA}" type="slidenum">
              <a:rPr lang="en-US" altLang="en-US" smtClean="0">
                <a:latin typeface="Verdana" panose="020B0604030504040204" pitchFamily="34" charset="0"/>
              </a:rPr>
              <a:pPr/>
              <a:t>30</a:t>
            </a:fld>
            <a:endParaRPr lang="en-US" altLang="en-US">
              <a:latin typeface="Verdana" panose="020B060403050404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D8C0C946-0E36-4F12-85BE-46CC4E97F4DC}"/>
              </a:ext>
            </a:extLst>
          </p:cNvPr>
          <p:cNvSpPr>
            <a:spLocks noGrp="1" noRot="1" noChangeAspect="1" noTextEdit="1"/>
          </p:cNvSpPr>
          <p:nvPr>
            <p:ph type="sldImg"/>
          </p:nvPr>
        </p:nvSpPr>
        <p:spPr>
          <a:ln/>
        </p:spPr>
      </p:sp>
      <p:sp>
        <p:nvSpPr>
          <p:cNvPr id="60419" name="Notes Placeholder 2">
            <a:extLst>
              <a:ext uri="{FF2B5EF4-FFF2-40B4-BE49-F238E27FC236}">
                <a16:creationId xmlns:a16="http://schemas.microsoft.com/office/drawing/2014/main" id="{59E053BF-9B45-4979-9ACA-2A0F80350632}"/>
              </a:ext>
            </a:extLst>
          </p:cNvPr>
          <p:cNvSpPr>
            <a:spLocks noGrp="1"/>
          </p:cNvSpPr>
          <p:nvPr>
            <p:ph type="body" idx="1"/>
          </p:nvPr>
        </p:nvSpPr>
        <p:spPr>
          <a:xfrm>
            <a:off x="701675" y="4416425"/>
            <a:ext cx="5607050" cy="4413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spcBef>
                <a:spcPts val="600"/>
              </a:spcBef>
              <a:buFontTx/>
              <a:buChar char="•"/>
            </a:pPr>
            <a:endParaRPr lang="en-GB" altLang="en-US"/>
          </a:p>
          <a:p>
            <a:pPr marL="171450" indent="-171450">
              <a:spcBef>
                <a:spcPts val="600"/>
              </a:spcBef>
              <a:buFontTx/>
              <a:buChar char="•"/>
            </a:pPr>
            <a:endParaRPr lang="en-GB" altLang="en-US"/>
          </a:p>
        </p:txBody>
      </p:sp>
      <p:sp>
        <p:nvSpPr>
          <p:cNvPr id="60420" name="Slide Number Placeholder 3">
            <a:extLst>
              <a:ext uri="{FF2B5EF4-FFF2-40B4-BE49-F238E27FC236}">
                <a16:creationId xmlns:a16="http://schemas.microsoft.com/office/drawing/2014/main" id="{C1E39C14-C5EE-4607-8C88-5D54121D761E}"/>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A448072-A9B3-4A74-A5C5-242E00128D52}" type="slidenum">
              <a:rPr lang="en-US" altLang="en-US" smtClean="0">
                <a:latin typeface="Verdana" panose="020B0604030504040204" pitchFamily="34" charset="0"/>
              </a:rPr>
              <a:pPr/>
              <a:t>31</a:t>
            </a:fld>
            <a:endParaRPr lang="en-US" altLang="en-US">
              <a:latin typeface="Verdana" panose="020B060403050404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6A32BCCD-EFCD-476C-B39B-EC52A73C6D6C}"/>
              </a:ext>
            </a:extLst>
          </p:cNvPr>
          <p:cNvSpPr>
            <a:spLocks noGrp="1" noRot="1" noChangeAspect="1" noTextEdit="1"/>
          </p:cNvSpPr>
          <p:nvPr>
            <p:ph type="sldImg"/>
          </p:nvPr>
        </p:nvSpPr>
        <p:spPr>
          <a:ln/>
        </p:spPr>
      </p:sp>
      <p:sp>
        <p:nvSpPr>
          <p:cNvPr id="64515" name="Notes Placeholder 2">
            <a:extLst>
              <a:ext uri="{FF2B5EF4-FFF2-40B4-BE49-F238E27FC236}">
                <a16:creationId xmlns:a16="http://schemas.microsoft.com/office/drawing/2014/main" id="{638DCE41-1949-4D20-972D-670CF014EA45}"/>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4516" name="Slide Number Placeholder 3">
            <a:extLst>
              <a:ext uri="{FF2B5EF4-FFF2-40B4-BE49-F238E27FC236}">
                <a16:creationId xmlns:a16="http://schemas.microsoft.com/office/drawing/2014/main" id="{7F0AA4A5-2BC5-467C-A988-7F532845C1DC}"/>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F5ED2661-107C-4398-9758-835E8E5C53FB}" type="slidenum">
              <a:rPr kumimoji="0" lang="en-US" altLang="en-US" smtClean="0">
                <a:latin typeface="Calibri" panose="020F0502020204030204" pitchFamily="34" charset="0"/>
              </a:rPr>
              <a:pPr>
                <a:spcBef>
                  <a:spcPct val="0"/>
                </a:spcBef>
              </a:pPr>
              <a:t>34</a:t>
            </a:fld>
            <a:endParaRPr kumimoji="0"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D241811-262F-4D5E-9155-029FDA6983A8}"/>
              </a:ext>
            </a:extLst>
          </p:cNvPr>
          <p:cNvSpPr>
            <a:spLocks noGrp="1"/>
          </p:cNvSpPr>
          <p:nvPr>
            <p:ph type="dt" sz="half" idx="10"/>
          </p:nvPr>
        </p:nvSpPr>
        <p:spPr>
          <a:xfrm>
            <a:off x="395288" y="6524625"/>
            <a:ext cx="971550" cy="219075"/>
          </a:xfrm>
        </p:spPr>
        <p:txBody>
          <a:bodyPr/>
          <a:lstStyle>
            <a:lvl1pPr>
              <a:defRPr/>
            </a:lvl1pPr>
          </a:lstStyle>
          <a:p>
            <a:pPr>
              <a:defRPr/>
            </a:pPr>
            <a:fld id="{7ACBA847-13F2-4BC2-8C41-FD003B63FBF5}" type="datetime1">
              <a:rPr lang="en-GB" altLang="en-US" smtClean="0"/>
              <a:t>29/11/2021</a:t>
            </a:fld>
            <a:endParaRPr lang="en-GB" altLang="en-US"/>
          </a:p>
        </p:txBody>
      </p:sp>
      <p:sp>
        <p:nvSpPr>
          <p:cNvPr id="5" name="Footer Placeholder 4">
            <a:extLst>
              <a:ext uri="{FF2B5EF4-FFF2-40B4-BE49-F238E27FC236}">
                <a16:creationId xmlns:a16="http://schemas.microsoft.com/office/drawing/2014/main" id="{B33F1291-2B1F-4F5F-A9DC-BA5D0484F863}"/>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B9CF153-7092-48A8-813B-26E516A9231F}"/>
              </a:ext>
            </a:extLst>
          </p:cNvPr>
          <p:cNvSpPr>
            <a:spLocks noGrp="1"/>
          </p:cNvSpPr>
          <p:nvPr>
            <p:ph type="sldNum" sz="quarter" idx="12"/>
          </p:nvPr>
        </p:nvSpPr>
        <p:spPr/>
        <p:txBody>
          <a:bodyPr/>
          <a:lstStyle>
            <a:lvl1pPr>
              <a:defRPr/>
            </a:lvl1pPr>
          </a:lstStyle>
          <a:p>
            <a:pPr>
              <a:defRPr/>
            </a:pPr>
            <a:fld id="{23D64B47-54BD-4DC5-890C-54EED1C83032}" type="slidenum">
              <a:rPr lang="en-GB" altLang="en-US"/>
              <a:pPr>
                <a:defRPr/>
              </a:pPr>
              <a:t>‹#›</a:t>
            </a:fld>
            <a:endParaRPr lang="en-GB" altLang="en-US"/>
          </a:p>
        </p:txBody>
      </p:sp>
    </p:spTree>
    <p:extLst>
      <p:ext uri="{BB962C8B-B14F-4D97-AF65-F5344CB8AC3E}">
        <p14:creationId xmlns:p14="http://schemas.microsoft.com/office/powerpoint/2010/main" val="1670929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C551CD-15F3-421C-A859-ECB78203134A}"/>
              </a:ext>
            </a:extLst>
          </p:cNvPr>
          <p:cNvSpPr>
            <a:spLocks noGrp="1"/>
          </p:cNvSpPr>
          <p:nvPr>
            <p:ph type="dt" sz="half" idx="10"/>
          </p:nvPr>
        </p:nvSpPr>
        <p:spPr/>
        <p:txBody>
          <a:bodyPr/>
          <a:lstStyle>
            <a:lvl1pPr>
              <a:defRPr/>
            </a:lvl1pPr>
          </a:lstStyle>
          <a:p>
            <a:pPr>
              <a:defRPr/>
            </a:pPr>
            <a:fld id="{2CE5865D-4E91-40A9-806F-5DBD38DDFFED}" type="datetime1">
              <a:rPr lang="en-GB" altLang="en-US" smtClean="0"/>
              <a:t>29/11/2021</a:t>
            </a:fld>
            <a:endParaRPr lang="en-GB" altLang="en-US"/>
          </a:p>
        </p:txBody>
      </p:sp>
      <p:sp>
        <p:nvSpPr>
          <p:cNvPr id="5" name="Footer Placeholder 4">
            <a:extLst>
              <a:ext uri="{FF2B5EF4-FFF2-40B4-BE49-F238E27FC236}">
                <a16:creationId xmlns:a16="http://schemas.microsoft.com/office/drawing/2014/main" id="{EAD7C1EC-C955-4102-AA5F-4EA7AC15E456}"/>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A142EE60-39D0-425C-A4DE-51B338CE9689}"/>
              </a:ext>
            </a:extLst>
          </p:cNvPr>
          <p:cNvSpPr>
            <a:spLocks noGrp="1"/>
          </p:cNvSpPr>
          <p:nvPr>
            <p:ph type="sldNum" sz="quarter" idx="12"/>
          </p:nvPr>
        </p:nvSpPr>
        <p:spPr/>
        <p:txBody>
          <a:bodyPr/>
          <a:lstStyle>
            <a:lvl1pPr>
              <a:defRPr/>
            </a:lvl1pPr>
          </a:lstStyle>
          <a:p>
            <a:pPr>
              <a:defRPr/>
            </a:pPr>
            <a:fld id="{4A8815EF-1CB1-4D6B-83A1-978C92423472}" type="slidenum">
              <a:rPr lang="en-GB" altLang="en-US"/>
              <a:pPr>
                <a:defRPr/>
              </a:pPr>
              <a:t>‹#›</a:t>
            </a:fld>
            <a:endParaRPr lang="en-GB" altLang="en-US"/>
          </a:p>
        </p:txBody>
      </p:sp>
    </p:spTree>
    <p:extLst>
      <p:ext uri="{BB962C8B-B14F-4D97-AF65-F5344CB8AC3E}">
        <p14:creationId xmlns:p14="http://schemas.microsoft.com/office/powerpoint/2010/main" val="2111084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0D7AAC1-A8CF-47D4-94AA-0BCC3EE3FF86}"/>
              </a:ext>
            </a:extLst>
          </p:cNvPr>
          <p:cNvSpPr>
            <a:spLocks noGrp="1"/>
          </p:cNvSpPr>
          <p:nvPr>
            <p:ph type="dt" sz="half" idx="10"/>
          </p:nvPr>
        </p:nvSpPr>
        <p:spPr/>
        <p:txBody>
          <a:bodyPr/>
          <a:lstStyle>
            <a:lvl1pPr>
              <a:defRPr/>
            </a:lvl1pPr>
          </a:lstStyle>
          <a:p>
            <a:pPr>
              <a:defRPr/>
            </a:pPr>
            <a:fld id="{EE7F541B-FB98-490D-8AA7-35643C9A7293}" type="datetime1">
              <a:rPr lang="en-GB" altLang="en-US" smtClean="0"/>
              <a:t>29/11/2021</a:t>
            </a:fld>
            <a:endParaRPr lang="en-GB" altLang="en-US"/>
          </a:p>
        </p:txBody>
      </p:sp>
      <p:sp>
        <p:nvSpPr>
          <p:cNvPr id="5" name="Slide Number Placeholder 5">
            <a:extLst>
              <a:ext uri="{FF2B5EF4-FFF2-40B4-BE49-F238E27FC236}">
                <a16:creationId xmlns:a16="http://schemas.microsoft.com/office/drawing/2014/main" id="{C3DBA552-DD86-4DBF-BC2A-C65B85CB402D}"/>
              </a:ext>
            </a:extLst>
          </p:cNvPr>
          <p:cNvSpPr>
            <a:spLocks noGrp="1"/>
          </p:cNvSpPr>
          <p:nvPr>
            <p:ph type="sldNum" sz="quarter" idx="11"/>
          </p:nvPr>
        </p:nvSpPr>
        <p:spPr/>
        <p:txBody>
          <a:bodyPr/>
          <a:lstStyle>
            <a:lvl1pPr>
              <a:defRPr/>
            </a:lvl1pPr>
          </a:lstStyle>
          <a:p>
            <a:pPr>
              <a:defRPr/>
            </a:pPr>
            <a:fld id="{6A127F2C-73C6-450A-B158-4F0ED988E8C0}" type="slidenum">
              <a:rPr lang="en-GB" altLang="en-US"/>
              <a:pPr>
                <a:defRPr/>
              </a:pPr>
              <a:t>‹#›</a:t>
            </a:fld>
            <a:endParaRPr lang="en-GB" altLang="en-US"/>
          </a:p>
        </p:txBody>
      </p:sp>
    </p:spTree>
    <p:extLst>
      <p:ext uri="{BB962C8B-B14F-4D97-AF65-F5344CB8AC3E}">
        <p14:creationId xmlns:p14="http://schemas.microsoft.com/office/powerpoint/2010/main" val="3891445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91CB6FC-C912-4799-B568-46ED6A5858F9}"/>
              </a:ext>
            </a:extLst>
          </p:cNvPr>
          <p:cNvSpPr>
            <a:spLocks noGrp="1"/>
          </p:cNvSpPr>
          <p:nvPr>
            <p:ph type="dt" sz="half" idx="10"/>
          </p:nvPr>
        </p:nvSpPr>
        <p:spPr/>
        <p:txBody>
          <a:bodyPr/>
          <a:lstStyle>
            <a:lvl1pPr>
              <a:defRPr/>
            </a:lvl1pPr>
          </a:lstStyle>
          <a:p>
            <a:pPr>
              <a:defRPr/>
            </a:pPr>
            <a:fld id="{9DFFE929-1CB9-490F-AAC0-68AF5D16D867}" type="datetime1">
              <a:rPr lang="en-GB" altLang="en-US" smtClean="0"/>
              <a:t>29/11/2021</a:t>
            </a:fld>
            <a:endParaRPr lang="en-GB" altLang="en-US"/>
          </a:p>
        </p:txBody>
      </p:sp>
      <p:sp>
        <p:nvSpPr>
          <p:cNvPr id="6" name="Slide Number Placeholder 5">
            <a:extLst>
              <a:ext uri="{FF2B5EF4-FFF2-40B4-BE49-F238E27FC236}">
                <a16:creationId xmlns:a16="http://schemas.microsoft.com/office/drawing/2014/main" id="{3FEE34BC-08EA-4559-8BA4-28B7B867BB9F}"/>
              </a:ext>
            </a:extLst>
          </p:cNvPr>
          <p:cNvSpPr>
            <a:spLocks noGrp="1"/>
          </p:cNvSpPr>
          <p:nvPr>
            <p:ph type="sldNum" sz="quarter" idx="11"/>
          </p:nvPr>
        </p:nvSpPr>
        <p:spPr/>
        <p:txBody>
          <a:bodyPr/>
          <a:lstStyle>
            <a:lvl1pPr>
              <a:defRPr/>
            </a:lvl1pPr>
          </a:lstStyle>
          <a:p>
            <a:pPr>
              <a:defRPr/>
            </a:pPr>
            <a:fld id="{C78B4F36-C920-4672-AC72-552D0EA2F308}" type="slidenum">
              <a:rPr lang="en-GB" altLang="en-US"/>
              <a:pPr>
                <a:defRPr/>
              </a:pPr>
              <a:t>‹#›</a:t>
            </a:fld>
            <a:endParaRPr lang="en-GB" altLang="en-US"/>
          </a:p>
        </p:txBody>
      </p:sp>
    </p:spTree>
    <p:extLst>
      <p:ext uri="{BB962C8B-B14F-4D97-AF65-F5344CB8AC3E}">
        <p14:creationId xmlns:p14="http://schemas.microsoft.com/office/powerpoint/2010/main" val="1033208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5243D0D-650E-4C42-9E36-5BC1FECEC36D}"/>
              </a:ext>
            </a:extLst>
          </p:cNvPr>
          <p:cNvSpPr>
            <a:spLocks noGrp="1"/>
          </p:cNvSpPr>
          <p:nvPr>
            <p:ph type="dt" sz="half" idx="10"/>
          </p:nvPr>
        </p:nvSpPr>
        <p:spPr/>
        <p:txBody>
          <a:bodyPr/>
          <a:lstStyle>
            <a:lvl1pPr>
              <a:defRPr/>
            </a:lvl1pPr>
          </a:lstStyle>
          <a:p>
            <a:pPr>
              <a:defRPr/>
            </a:pPr>
            <a:fld id="{61EFBEC0-86D9-41D1-81DC-8014187A736A}" type="datetime1">
              <a:rPr lang="en-GB" altLang="en-US" smtClean="0"/>
              <a:t>29/11/2021</a:t>
            </a:fld>
            <a:endParaRPr lang="en-GB" altLang="en-US"/>
          </a:p>
        </p:txBody>
      </p:sp>
      <p:sp>
        <p:nvSpPr>
          <p:cNvPr id="8" name="Slide Number Placeholder 5">
            <a:extLst>
              <a:ext uri="{FF2B5EF4-FFF2-40B4-BE49-F238E27FC236}">
                <a16:creationId xmlns:a16="http://schemas.microsoft.com/office/drawing/2014/main" id="{09365AD7-D99D-40D2-9D3E-FB1B0B033CEF}"/>
              </a:ext>
            </a:extLst>
          </p:cNvPr>
          <p:cNvSpPr>
            <a:spLocks noGrp="1"/>
          </p:cNvSpPr>
          <p:nvPr>
            <p:ph type="sldNum" sz="quarter" idx="11"/>
          </p:nvPr>
        </p:nvSpPr>
        <p:spPr/>
        <p:txBody>
          <a:bodyPr/>
          <a:lstStyle>
            <a:lvl1pPr>
              <a:defRPr/>
            </a:lvl1pPr>
          </a:lstStyle>
          <a:p>
            <a:pPr>
              <a:defRPr/>
            </a:pPr>
            <a:fld id="{146999F7-DE69-4CD2-AD83-F309CFF10A00}" type="slidenum">
              <a:rPr lang="en-GB" altLang="en-US"/>
              <a:pPr>
                <a:defRPr/>
              </a:pPr>
              <a:t>‹#›</a:t>
            </a:fld>
            <a:endParaRPr lang="en-GB" altLang="en-US"/>
          </a:p>
        </p:txBody>
      </p:sp>
    </p:spTree>
    <p:extLst>
      <p:ext uri="{BB962C8B-B14F-4D97-AF65-F5344CB8AC3E}">
        <p14:creationId xmlns:p14="http://schemas.microsoft.com/office/powerpoint/2010/main" val="3336188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871032E-6678-4539-BF1C-DDC0EDF6284F}"/>
              </a:ext>
            </a:extLst>
          </p:cNvPr>
          <p:cNvSpPr>
            <a:spLocks noGrp="1"/>
          </p:cNvSpPr>
          <p:nvPr>
            <p:ph type="dt" sz="half" idx="10"/>
          </p:nvPr>
        </p:nvSpPr>
        <p:spPr/>
        <p:txBody>
          <a:bodyPr/>
          <a:lstStyle>
            <a:lvl1pPr>
              <a:defRPr/>
            </a:lvl1pPr>
          </a:lstStyle>
          <a:p>
            <a:pPr>
              <a:defRPr/>
            </a:pPr>
            <a:fld id="{CC612D60-E0A9-49DC-BD4A-F230A74600CC}" type="datetime1">
              <a:rPr lang="en-GB" altLang="en-US" smtClean="0"/>
              <a:t>29/11/2021</a:t>
            </a:fld>
            <a:endParaRPr lang="en-GB" altLang="en-US"/>
          </a:p>
        </p:txBody>
      </p:sp>
      <p:sp>
        <p:nvSpPr>
          <p:cNvPr id="4" name="Slide Number Placeholder 5">
            <a:extLst>
              <a:ext uri="{FF2B5EF4-FFF2-40B4-BE49-F238E27FC236}">
                <a16:creationId xmlns:a16="http://schemas.microsoft.com/office/drawing/2014/main" id="{1155AE45-70E6-4E20-8BE2-9D33357E591B}"/>
              </a:ext>
            </a:extLst>
          </p:cNvPr>
          <p:cNvSpPr>
            <a:spLocks noGrp="1"/>
          </p:cNvSpPr>
          <p:nvPr>
            <p:ph type="sldNum" sz="quarter" idx="11"/>
          </p:nvPr>
        </p:nvSpPr>
        <p:spPr/>
        <p:txBody>
          <a:bodyPr/>
          <a:lstStyle>
            <a:lvl1pPr>
              <a:defRPr/>
            </a:lvl1pPr>
          </a:lstStyle>
          <a:p>
            <a:pPr>
              <a:defRPr/>
            </a:pPr>
            <a:fld id="{1EB71A86-0B0E-4620-B18B-F4B1C9FE2C4F}" type="slidenum">
              <a:rPr lang="en-GB" altLang="en-US"/>
              <a:pPr>
                <a:defRPr/>
              </a:pPr>
              <a:t>‹#›</a:t>
            </a:fld>
            <a:endParaRPr lang="en-GB" altLang="en-US"/>
          </a:p>
        </p:txBody>
      </p:sp>
    </p:spTree>
    <p:extLst>
      <p:ext uri="{BB962C8B-B14F-4D97-AF65-F5344CB8AC3E}">
        <p14:creationId xmlns:p14="http://schemas.microsoft.com/office/powerpoint/2010/main" val="590914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8153E24-B0D3-49E8-8D4F-1AFE8AE37526}"/>
              </a:ext>
            </a:extLst>
          </p:cNvPr>
          <p:cNvSpPr>
            <a:spLocks noGrp="1"/>
          </p:cNvSpPr>
          <p:nvPr>
            <p:ph type="dt" sz="half" idx="10"/>
          </p:nvPr>
        </p:nvSpPr>
        <p:spPr/>
        <p:txBody>
          <a:bodyPr/>
          <a:lstStyle>
            <a:lvl1pPr>
              <a:defRPr/>
            </a:lvl1pPr>
          </a:lstStyle>
          <a:p>
            <a:pPr>
              <a:defRPr/>
            </a:pPr>
            <a:fld id="{EB34C209-1917-4766-870F-17F8D0714F2D}" type="datetime1">
              <a:rPr lang="en-GB" altLang="en-US" smtClean="0"/>
              <a:t>29/11/2021</a:t>
            </a:fld>
            <a:endParaRPr lang="en-GB" altLang="en-US"/>
          </a:p>
        </p:txBody>
      </p:sp>
      <p:sp>
        <p:nvSpPr>
          <p:cNvPr id="3" name="Slide Number Placeholder 5">
            <a:extLst>
              <a:ext uri="{FF2B5EF4-FFF2-40B4-BE49-F238E27FC236}">
                <a16:creationId xmlns:a16="http://schemas.microsoft.com/office/drawing/2014/main" id="{260213D7-8DCC-4CB9-9B1F-95DAA8C3F7BF}"/>
              </a:ext>
            </a:extLst>
          </p:cNvPr>
          <p:cNvSpPr>
            <a:spLocks noGrp="1"/>
          </p:cNvSpPr>
          <p:nvPr>
            <p:ph type="sldNum" sz="quarter" idx="11"/>
          </p:nvPr>
        </p:nvSpPr>
        <p:spPr/>
        <p:txBody>
          <a:bodyPr/>
          <a:lstStyle>
            <a:lvl1pPr>
              <a:defRPr/>
            </a:lvl1pPr>
          </a:lstStyle>
          <a:p>
            <a:pPr>
              <a:defRPr/>
            </a:pPr>
            <a:fld id="{001D41A9-2EEE-4F98-9CBC-13B76AB3AE46}" type="slidenum">
              <a:rPr lang="en-GB" altLang="en-US"/>
              <a:pPr>
                <a:defRPr/>
              </a:pPr>
              <a:t>‹#›</a:t>
            </a:fld>
            <a:endParaRPr lang="en-GB" altLang="en-US"/>
          </a:p>
        </p:txBody>
      </p:sp>
    </p:spTree>
    <p:extLst>
      <p:ext uri="{BB962C8B-B14F-4D97-AF65-F5344CB8AC3E}">
        <p14:creationId xmlns:p14="http://schemas.microsoft.com/office/powerpoint/2010/main" val="2029083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1DC131D-1245-485B-BC87-ACD381A4E0A9}"/>
              </a:ext>
            </a:extLst>
          </p:cNvPr>
          <p:cNvSpPr>
            <a:spLocks noGrp="1"/>
          </p:cNvSpPr>
          <p:nvPr>
            <p:ph type="dt" sz="half" idx="10"/>
          </p:nvPr>
        </p:nvSpPr>
        <p:spPr/>
        <p:txBody>
          <a:bodyPr/>
          <a:lstStyle>
            <a:lvl1pPr>
              <a:defRPr/>
            </a:lvl1pPr>
          </a:lstStyle>
          <a:p>
            <a:pPr>
              <a:defRPr/>
            </a:pPr>
            <a:fld id="{4D0F11CF-633B-4EB6-97C0-29090B67FA98}" type="datetime1">
              <a:rPr lang="en-GB" altLang="en-US" smtClean="0"/>
              <a:t>29/11/2021</a:t>
            </a:fld>
            <a:endParaRPr lang="en-GB" altLang="en-US"/>
          </a:p>
        </p:txBody>
      </p:sp>
      <p:sp>
        <p:nvSpPr>
          <p:cNvPr id="6" name="Slide Number Placeholder 5">
            <a:extLst>
              <a:ext uri="{FF2B5EF4-FFF2-40B4-BE49-F238E27FC236}">
                <a16:creationId xmlns:a16="http://schemas.microsoft.com/office/drawing/2014/main" id="{2C5F53BB-F7A3-449F-BBB5-AE11991EE3F5}"/>
              </a:ext>
            </a:extLst>
          </p:cNvPr>
          <p:cNvSpPr>
            <a:spLocks noGrp="1"/>
          </p:cNvSpPr>
          <p:nvPr>
            <p:ph type="sldNum" sz="quarter" idx="11"/>
          </p:nvPr>
        </p:nvSpPr>
        <p:spPr/>
        <p:txBody>
          <a:bodyPr/>
          <a:lstStyle>
            <a:lvl1pPr>
              <a:defRPr/>
            </a:lvl1pPr>
          </a:lstStyle>
          <a:p>
            <a:pPr>
              <a:defRPr/>
            </a:pPr>
            <a:fld id="{301147B0-DAA3-4B3B-ACE1-224449689E34}" type="slidenum">
              <a:rPr lang="en-GB" altLang="en-US"/>
              <a:pPr>
                <a:defRPr/>
              </a:pPr>
              <a:t>‹#›</a:t>
            </a:fld>
            <a:endParaRPr lang="en-GB" altLang="en-US"/>
          </a:p>
        </p:txBody>
      </p:sp>
    </p:spTree>
    <p:extLst>
      <p:ext uri="{BB962C8B-B14F-4D97-AF65-F5344CB8AC3E}">
        <p14:creationId xmlns:p14="http://schemas.microsoft.com/office/powerpoint/2010/main" val="1695060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C446A72-9AF9-43C0-9F82-5FCCD17DF592}"/>
              </a:ext>
            </a:extLst>
          </p:cNvPr>
          <p:cNvSpPr>
            <a:spLocks noGrp="1"/>
          </p:cNvSpPr>
          <p:nvPr>
            <p:ph type="dt" sz="half" idx="10"/>
          </p:nvPr>
        </p:nvSpPr>
        <p:spPr/>
        <p:txBody>
          <a:bodyPr/>
          <a:lstStyle>
            <a:lvl1pPr>
              <a:defRPr/>
            </a:lvl1pPr>
          </a:lstStyle>
          <a:p>
            <a:pPr>
              <a:defRPr/>
            </a:pPr>
            <a:fld id="{5FD68C67-ED00-40AC-B243-92C9F87FF9C3}" type="datetime1">
              <a:rPr lang="en-GB" altLang="en-US" smtClean="0"/>
              <a:t>29/11/2021</a:t>
            </a:fld>
            <a:endParaRPr lang="en-GB" altLang="en-US"/>
          </a:p>
        </p:txBody>
      </p:sp>
      <p:sp>
        <p:nvSpPr>
          <p:cNvPr id="6" name="Slide Number Placeholder 5">
            <a:extLst>
              <a:ext uri="{FF2B5EF4-FFF2-40B4-BE49-F238E27FC236}">
                <a16:creationId xmlns:a16="http://schemas.microsoft.com/office/drawing/2014/main" id="{2BA322CF-8903-4D54-9D88-E62189C411B3}"/>
              </a:ext>
            </a:extLst>
          </p:cNvPr>
          <p:cNvSpPr>
            <a:spLocks noGrp="1"/>
          </p:cNvSpPr>
          <p:nvPr>
            <p:ph type="sldNum" sz="quarter" idx="11"/>
          </p:nvPr>
        </p:nvSpPr>
        <p:spPr/>
        <p:txBody>
          <a:bodyPr/>
          <a:lstStyle>
            <a:lvl1pPr>
              <a:defRPr/>
            </a:lvl1pPr>
          </a:lstStyle>
          <a:p>
            <a:pPr>
              <a:defRPr/>
            </a:pPr>
            <a:fld id="{A609940C-C30F-4311-B35B-509ABCCCA686}" type="slidenum">
              <a:rPr lang="en-GB" altLang="en-US"/>
              <a:pPr>
                <a:defRPr/>
              </a:pPr>
              <a:t>‹#›</a:t>
            </a:fld>
            <a:endParaRPr lang="en-GB" altLang="en-US"/>
          </a:p>
        </p:txBody>
      </p:sp>
    </p:spTree>
    <p:extLst>
      <p:ext uri="{BB962C8B-B14F-4D97-AF65-F5344CB8AC3E}">
        <p14:creationId xmlns:p14="http://schemas.microsoft.com/office/powerpoint/2010/main" val="32984802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E237E8-5D50-44EA-8A19-DF436F960B04}"/>
              </a:ext>
            </a:extLst>
          </p:cNvPr>
          <p:cNvSpPr>
            <a:spLocks noGrp="1"/>
          </p:cNvSpPr>
          <p:nvPr>
            <p:ph type="dt" sz="half" idx="10"/>
          </p:nvPr>
        </p:nvSpPr>
        <p:spPr/>
        <p:txBody>
          <a:bodyPr/>
          <a:lstStyle>
            <a:lvl1pPr>
              <a:defRPr/>
            </a:lvl1pPr>
          </a:lstStyle>
          <a:p>
            <a:pPr>
              <a:defRPr/>
            </a:pPr>
            <a:fld id="{3762FBAE-0466-4D0C-B991-5E7FE0883931}" type="datetime1">
              <a:rPr lang="en-GB" altLang="en-US" smtClean="0"/>
              <a:t>29/11/2021</a:t>
            </a:fld>
            <a:endParaRPr lang="en-GB" altLang="en-US"/>
          </a:p>
        </p:txBody>
      </p:sp>
      <p:sp>
        <p:nvSpPr>
          <p:cNvPr id="5" name="Slide Number Placeholder 5">
            <a:extLst>
              <a:ext uri="{FF2B5EF4-FFF2-40B4-BE49-F238E27FC236}">
                <a16:creationId xmlns:a16="http://schemas.microsoft.com/office/drawing/2014/main" id="{274B3CD5-33D8-4E6E-9071-6547BE31024E}"/>
              </a:ext>
            </a:extLst>
          </p:cNvPr>
          <p:cNvSpPr>
            <a:spLocks noGrp="1"/>
          </p:cNvSpPr>
          <p:nvPr>
            <p:ph type="sldNum" sz="quarter" idx="11"/>
          </p:nvPr>
        </p:nvSpPr>
        <p:spPr/>
        <p:txBody>
          <a:bodyPr/>
          <a:lstStyle>
            <a:lvl1pPr>
              <a:defRPr/>
            </a:lvl1pPr>
          </a:lstStyle>
          <a:p>
            <a:pPr>
              <a:defRPr/>
            </a:pPr>
            <a:fld id="{170608D1-125B-4071-B746-783E9AEA830F}" type="slidenum">
              <a:rPr lang="en-GB" altLang="en-US"/>
              <a:pPr>
                <a:defRPr/>
              </a:pPr>
              <a:t>‹#›</a:t>
            </a:fld>
            <a:endParaRPr lang="en-GB" altLang="en-US"/>
          </a:p>
        </p:txBody>
      </p:sp>
    </p:spTree>
    <p:extLst>
      <p:ext uri="{BB962C8B-B14F-4D97-AF65-F5344CB8AC3E}">
        <p14:creationId xmlns:p14="http://schemas.microsoft.com/office/powerpoint/2010/main" val="4149069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32CCF1-E1E2-4451-A52F-F0A30145504D}"/>
              </a:ext>
            </a:extLst>
          </p:cNvPr>
          <p:cNvSpPr>
            <a:spLocks noGrp="1"/>
          </p:cNvSpPr>
          <p:nvPr>
            <p:ph type="dt" sz="half" idx="10"/>
          </p:nvPr>
        </p:nvSpPr>
        <p:spPr/>
        <p:txBody>
          <a:bodyPr/>
          <a:lstStyle>
            <a:lvl1pPr>
              <a:defRPr/>
            </a:lvl1pPr>
          </a:lstStyle>
          <a:p>
            <a:pPr>
              <a:defRPr/>
            </a:pPr>
            <a:fld id="{04A6A70C-AF9F-4955-A612-D4D0DFF092C8}" type="datetime1">
              <a:rPr lang="en-GB" altLang="en-US" smtClean="0"/>
              <a:t>29/11/2021</a:t>
            </a:fld>
            <a:endParaRPr lang="en-GB" altLang="en-US"/>
          </a:p>
        </p:txBody>
      </p:sp>
      <p:sp>
        <p:nvSpPr>
          <p:cNvPr id="5" name="Slide Number Placeholder 5">
            <a:extLst>
              <a:ext uri="{FF2B5EF4-FFF2-40B4-BE49-F238E27FC236}">
                <a16:creationId xmlns:a16="http://schemas.microsoft.com/office/drawing/2014/main" id="{CFC8DE3B-8C8E-4A5C-BDC0-7A6A0EFF13CB}"/>
              </a:ext>
            </a:extLst>
          </p:cNvPr>
          <p:cNvSpPr>
            <a:spLocks noGrp="1"/>
          </p:cNvSpPr>
          <p:nvPr>
            <p:ph type="sldNum" sz="quarter" idx="11"/>
          </p:nvPr>
        </p:nvSpPr>
        <p:spPr/>
        <p:txBody>
          <a:bodyPr/>
          <a:lstStyle>
            <a:lvl1pPr>
              <a:defRPr/>
            </a:lvl1pPr>
          </a:lstStyle>
          <a:p>
            <a:pPr>
              <a:defRPr/>
            </a:pPr>
            <a:fld id="{940E093E-4ED2-4AC5-99F3-72F7773C3BB6}" type="slidenum">
              <a:rPr lang="en-GB" altLang="en-US"/>
              <a:pPr>
                <a:defRPr/>
              </a:pPr>
              <a:t>‹#›</a:t>
            </a:fld>
            <a:endParaRPr lang="en-GB" altLang="en-US"/>
          </a:p>
        </p:txBody>
      </p:sp>
    </p:spTree>
    <p:extLst>
      <p:ext uri="{BB962C8B-B14F-4D97-AF65-F5344CB8AC3E}">
        <p14:creationId xmlns:p14="http://schemas.microsoft.com/office/powerpoint/2010/main" val="2105057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Standard bullet points">
    <p:spTree>
      <p:nvGrpSpPr>
        <p:cNvPr id="1" name=""/>
        <p:cNvGrpSpPr/>
        <p:nvPr/>
      </p:nvGrpSpPr>
      <p:grpSpPr>
        <a:xfrm>
          <a:off x="0" y="0"/>
          <a:ext cx="0" cy="0"/>
          <a:chOff x="0" y="0"/>
          <a:chExt cx="0" cy="0"/>
        </a:xfrm>
      </p:grpSpPr>
      <p:pic>
        <p:nvPicPr>
          <p:cNvPr id="4" name="Picture 1" descr="cfab-icon-purple.png">
            <a:extLst>
              <a:ext uri="{FF2B5EF4-FFF2-40B4-BE49-F238E27FC236}">
                <a16:creationId xmlns:a16="http://schemas.microsoft.com/office/drawing/2014/main" id="{D4273179-B8F4-4E99-A510-747FE516975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524875" y="292100"/>
            <a:ext cx="330200"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Slide Number Placeholder 2">
            <a:extLst>
              <a:ext uri="{FF2B5EF4-FFF2-40B4-BE49-F238E27FC236}">
                <a16:creationId xmlns:a16="http://schemas.microsoft.com/office/drawing/2014/main" id="{7BAC839F-2E1F-4C82-8344-016088C4B38F}"/>
              </a:ext>
            </a:extLst>
          </p:cNvPr>
          <p:cNvSpPr txBox="1">
            <a:spLocks/>
          </p:cNvSpPr>
          <p:nvPr/>
        </p:nvSpPr>
        <p:spPr>
          <a:xfrm>
            <a:off x="8526463" y="6356350"/>
            <a:ext cx="414337" cy="366713"/>
          </a:xfrm>
          <a:prstGeom prst="rect">
            <a:avLst/>
          </a:prstGeom>
        </p:spPr>
        <p:txBody>
          <a:bodyPr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1955751" indent="-1955751" fontAlgn="auto">
              <a:spcBef>
                <a:spcPts val="0"/>
              </a:spcBef>
              <a:spcAft>
                <a:spcPts val="0"/>
              </a:spcAft>
              <a:defRPr/>
            </a:pPr>
            <a:fld id="{7705C1F3-C4A4-405F-B715-4490EE844B82}" type="slidenum">
              <a:rPr lang="en-US" sz="800" smtClean="0"/>
              <a:pPr marL="1955751" indent="-1955751" fontAlgn="auto">
                <a:spcBef>
                  <a:spcPts val="0"/>
                </a:spcBef>
                <a:spcAft>
                  <a:spcPts val="0"/>
                </a:spcAft>
                <a:defRPr/>
              </a:pPr>
              <a:t>‹#›</a:t>
            </a:fld>
            <a:endParaRPr lang="en-US" sz="800" dirty="0"/>
          </a:p>
        </p:txBody>
      </p:sp>
      <p:sp>
        <p:nvSpPr>
          <p:cNvPr id="2" name="Title 1"/>
          <p:cNvSpPr>
            <a:spLocks noGrp="1"/>
          </p:cNvSpPr>
          <p:nvPr>
            <p:ph type="title"/>
          </p:nvPr>
        </p:nvSpPr>
        <p:spPr>
          <a:xfrm>
            <a:off x="457200" y="274641"/>
            <a:ext cx="8068192" cy="883601"/>
          </a:xfrm>
          <a:prstGeom prst="rect">
            <a:avLst/>
          </a:prstGeom>
        </p:spPr>
        <p:txBody>
          <a:bodyPr/>
          <a:lstStyle>
            <a:lvl1pPr>
              <a:defRPr sz="2800"/>
            </a:lvl1pPr>
          </a:lstStyle>
          <a:p>
            <a:r>
              <a:rPr lang="en-US"/>
              <a:t>Click to edit Master title style</a:t>
            </a:r>
            <a:endParaRPr lang="en-US" dirty="0"/>
          </a:p>
        </p:txBody>
      </p:sp>
      <p:sp>
        <p:nvSpPr>
          <p:cNvPr id="5" name="Text Placeholder 3"/>
          <p:cNvSpPr>
            <a:spLocks noGrp="1"/>
          </p:cNvSpPr>
          <p:nvPr>
            <p:ph type="body" sz="quarter" idx="10"/>
          </p:nvPr>
        </p:nvSpPr>
        <p:spPr>
          <a:xfrm>
            <a:off x="900114" y="1460502"/>
            <a:ext cx="7624762" cy="4813300"/>
          </a:xfrm>
          <a:prstGeom prst="rect">
            <a:avLst/>
          </a:prstGeom>
        </p:spPr>
        <p:txBody>
          <a:bodyPr>
            <a:normAutofit/>
          </a:bodyPr>
          <a:lstStyle>
            <a:lvl1pPr marL="180971" indent="-180971">
              <a:buClr>
                <a:srgbClr val="EA5167"/>
              </a:buClr>
              <a:buSzPct val="150000"/>
              <a:buFont typeface="Calibri" panose="020F0502020204030204" pitchFamily="34" charset="0"/>
              <a:buChar char="-"/>
              <a:defRPr sz="2000"/>
            </a:lvl1pPr>
            <a:lvl2pPr marL="363529" indent="-182558">
              <a:buClr>
                <a:srgbClr val="EA5167"/>
              </a:buClr>
              <a:buSzPct val="150000"/>
              <a:buFont typeface="Calibri" panose="020F0502020204030204" pitchFamily="34" charset="0"/>
              <a:buChar char="-"/>
              <a:defRPr sz="1800"/>
            </a:lvl2pPr>
            <a:lvl3pPr marL="538150" indent="-182558">
              <a:buClr>
                <a:srgbClr val="EA5167"/>
              </a:buClr>
              <a:buSzPct val="150000"/>
              <a:buFont typeface="Calibri" panose="020F0502020204030204" pitchFamily="34" charset="0"/>
              <a:buChar char="-"/>
              <a:defRPr sz="1600"/>
            </a:lvl3pPr>
            <a:lvl4pPr marL="719120" indent="-180971">
              <a:buClr>
                <a:srgbClr val="EA5167"/>
              </a:buClr>
              <a:buSzPct val="150000"/>
              <a:buFont typeface="Calibri" panose="020F0502020204030204" pitchFamily="34" charset="0"/>
              <a:buChar char="-"/>
              <a:defRPr sz="1400"/>
            </a:lvl4pPr>
            <a:lvl5pPr marL="893741" indent="-174621">
              <a:buClr>
                <a:srgbClr val="EA5167"/>
              </a:buClr>
              <a:buSzPct val="150000"/>
              <a:buFont typeface="Calibri" panose="020F0502020204030204" pitchFamily="34" charset="0"/>
              <a:buChar cha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4929573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Pale backgroun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2" name="Picture 6" descr="cfab-icon-purple.png">
            <a:extLst>
              <a:ext uri="{FF2B5EF4-FFF2-40B4-BE49-F238E27FC236}">
                <a16:creationId xmlns:a16="http://schemas.microsoft.com/office/drawing/2014/main" id="{71D2D116-FAD3-4E12-9DE6-39849ABF8D3C}"/>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8524875" y="292100"/>
            <a:ext cx="330200"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255542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Single column">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6" name="Picture 6" descr="cfab-icon-purple.png">
            <a:extLst>
              <a:ext uri="{FF2B5EF4-FFF2-40B4-BE49-F238E27FC236}">
                <a16:creationId xmlns:a16="http://schemas.microsoft.com/office/drawing/2014/main" id="{B49A3727-FD36-4457-B3C4-4A42630B3C86}"/>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8524875" y="292100"/>
            <a:ext cx="330200"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Placeholder 4"/>
          <p:cNvSpPr>
            <a:spLocks noGrp="1"/>
          </p:cNvSpPr>
          <p:nvPr>
            <p:ph type="body" sz="quarter" idx="10"/>
          </p:nvPr>
        </p:nvSpPr>
        <p:spPr>
          <a:xfrm>
            <a:off x="1619252" y="2678091"/>
            <a:ext cx="6116637" cy="1678517"/>
          </a:xfrm>
          <a:prstGeom prst="rect">
            <a:avLst/>
          </a:prstGeom>
        </p:spPr>
        <p:txBody>
          <a:bodyPr>
            <a:noAutofit/>
          </a:bodyPr>
          <a:lstStyle>
            <a:lvl1pPr marL="0" indent="0">
              <a:buFontTx/>
              <a:buNone/>
              <a:defRPr sz="1400">
                <a:solidFill>
                  <a:srgbClr val="4A4A49"/>
                </a:solidFill>
                <a:latin typeface="+mn-lt"/>
              </a:defRPr>
            </a:lvl1pPr>
            <a:lvl2pPr marL="457200" indent="0">
              <a:buFontTx/>
              <a:buNone/>
              <a:defRPr sz="1400">
                <a:latin typeface="+mn-lt"/>
              </a:defRPr>
            </a:lvl2pPr>
            <a:lvl3pPr marL="914400" indent="0">
              <a:buFontTx/>
              <a:buNone/>
              <a:defRPr sz="1400">
                <a:latin typeface="+mn-lt"/>
              </a:defRPr>
            </a:lvl3pPr>
            <a:lvl4pPr marL="1371600" indent="0">
              <a:buFontTx/>
              <a:buNone/>
              <a:defRPr sz="1400">
                <a:latin typeface="+mn-lt"/>
              </a:defRPr>
            </a:lvl4pPr>
            <a:lvl5pPr marL="1828800" indent="0">
              <a:buFontTx/>
              <a:buNone/>
              <a:defRPr sz="1400">
                <a:latin typeface="+mn-lt"/>
              </a:defRPr>
            </a:lvl5pPr>
          </a:lstStyle>
          <a:p>
            <a:pPr lvl="0"/>
            <a:r>
              <a:rPr lang="en-US" dirty="0"/>
              <a:t>Edit Master text styles</a:t>
            </a:r>
          </a:p>
        </p:txBody>
      </p:sp>
      <p:sp>
        <p:nvSpPr>
          <p:cNvPr id="7" name="Text Placeholder 6"/>
          <p:cNvSpPr>
            <a:spLocks noGrp="1"/>
          </p:cNvSpPr>
          <p:nvPr>
            <p:ph type="body" sz="quarter" idx="11"/>
          </p:nvPr>
        </p:nvSpPr>
        <p:spPr>
          <a:xfrm>
            <a:off x="1619251" y="2082800"/>
            <a:ext cx="6121399" cy="433917"/>
          </a:xfrm>
          <a:prstGeom prst="rect">
            <a:avLst/>
          </a:prstGeom>
        </p:spPr>
        <p:txBody>
          <a:bodyPr>
            <a:noAutofit/>
          </a:bodyPr>
          <a:lstStyle>
            <a:lvl1pPr marL="0" indent="0">
              <a:buNone/>
              <a:defRPr sz="1800" b="1"/>
            </a:lvl1pPr>
          </a:lstStyle>
          <a:p>
            <a:pPr lvl="0"/>
            <a:r>
              <a:rPr lang="en-US" dirty="0"/>
              <a:t>Edit Master text styles</a:t>
            </a:r>
          </a:p>
        </p:txBody>
      </p:sp>
      <p:sp>
        <p:nvSpPr>
          <p:cNvPr id="9" name="Title 1"/>
          <p:cNvSpPr>
            <a:spLocks noGrp="1"/>
          </p:cNvSpPr>
          <p:nvPr>
            <p:ph type="title"/>
          </p:nvPr>
        </p:nvSpPr>
        <p:spPr>
          <a:xfrm>
            <a:off x="457200" y="274640"/>
            <a:ext cx="8068192" cy="883601"/>
          </a:xfrm>
        </p:spPr>
        <p:txBody>
          <a:bodyPr/>
          <a:lstStyle/>
          <a:p>
            <a:r>
              <a:rPr lang="en-GB"/>
              <a:t>Click to edit Master title style</a:t>
            </a:r>
            <a:endParaRPr lang="en-US"/>
          </a:p>
        </p:txBody>
      </p:sp>
    </p:spTree>
    <p:extLst>
      <p:ext uri="{BB962C8B-B14F-4D97-AF65-F5344CB8AC3E}">
        <p14:creationId xmlns:p14="http://schemas.microsoft.com/office/powerpoint/2010/main" val="11145067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248FE2DA-A959-433E-AF55-CB5C24C5B20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8FE44B7-DE9F-4966-9ACD-9A63C458CEFD}"/>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4AB6ED17-005D-4F02-A5FF-037F520DB168}"/>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2E1EEE8-EA9F-4094-8EE1-15BF6A260754}" type="datetime1">
              <a:rPr lang="en-GB" altLang="en-US" smtClean="0"/>
              <a:t>29/11/2021</a:t>
            </a:fld>
            <a:endParaRPr lang="en-GB" altLang="en-US"/>
          </a:p>
        </p:txBody>
      </p:sp>
      <p:sp>
        <p:nvSpPr>
          <p:cNvPr id="6" name="Slide Number Placeholder 5">
            <a:extLst>
              <a:ext uri="{FF2B5EF4-FFF2-40B4-BE49-F238E27FC236}">
                <a16:creationId xmlns:a16="http://schemas.microsoft.com/office/drawing/2014/main" id="{642C362D-AF14-4D21-913D-BB72B839AD13}"/>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359303CA-1547-414D-9F08-F874C0964B4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55" r:id="rId1"/>
    <p:sldLayoutId id="2147484056"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 id="2147484058" r:id="rId13"/>
    <p:sldLayoutId id="2147484059" r:id="rId1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who.int/bulletin/volumes/90/3/12-020312/en/index.html"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www.globalaging.org/elderrights/world/2011/The%20Madrid%20Plan.pdf" TargetMode="External"/><Relationship Id="rId2" Type="http://schemas.openxmlformats.org/officeDocument/2006/relationships/hyperlink" Target="http://social.un.org/index/Ageing/Resources/MadridInternationalPlanofActiononAgeing.aspx" TargetMode="External"/><Relationship Id="rId1" Type="http://schemas.openxmlformats.org/officeDocument/2006/relationships/slideLayout" Target="../slideLayouts/slideLayout4.xml"/><Relationship Id="rId5" Type="http://schemas.openxmlformats.org/officeDocument/2006/relationships/hyperlink" Target="http://www.globalaging.org/elderrights/world/2009/AARPbriefing%20series.pdf" TargetMode="External"/><Relationship Id="rId4" Type="http://schemas.openxmlformats.org/officeDocument/2006/relationships/hyperlink" Target="http://www.ohchr.org/EN/Issues/OlderPersons/Pages/OlderPersonsIndex.aspx"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hyperlink" Target="http://ifsw.org/policies/ageing-and-older-adults/"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5.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1.xml.rels><?xml version="1.0" encoding="UTF-8" standalone="yes"?>
<Relationships xmlns="http://schemas.openxmlformats.org/package/2006/relationships"><Relationship Id="rId2" Type="http://schemas.openxmlformats.org/officeDocument/2006/relationships/hyperlink" Target="http://www.heretohelp.bc.ca/stories/OAIR/exp/6"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12.png"/><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8" Type="http://schemas.openxmlformats.org/officeDocument/2006/relationships/image" Target="../media/image21.emf"/><Relationship Id="rId3" Type="http://schemas.openxmlformats.org/officeDocument/2006/relationships/image" Target="../media/image16.png"/><Relationship Id="rId7" Type="http://schemas.openxmlformats.org/officeDocument/2006/relationships/image" Target="../media/image20.emf"/><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19.emf"/><Relationship Id="rId5" Type="http://schemas.openxmlformats.org/officeDocument/2006/relationships/image" Target="../media/image18.emf"/><Relationship Id="rId4" Type="http://schemas.openxmlformats.org/officeDocument/2006/relationships/image" Target="../media/image17.jpeg"/></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hyperlink" Target="https://ageing-better.org.uk/work-state-ageing-2020" TargetMode="External"/></Relationships>
</file>

<file path=ppt/slides/_rels/slide2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chart" Target="../charts/char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www.who.int/features/factfiles/ageing/ageing_facts/en/index.html" TargetMode="External"/><Relationship Id="rId2" Type="http://schemas.openxmlformats.org/officeDocument/2006/relationships/hyperlink" Target="http://whqlibdoc.who.int/hq/1999/WHO_HSC_AHE_99.2_life.pdf"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globalaging.org/agingwatch/convention/index.htm"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 Id="rId6" Type="http://schemas.openxmlformats.org/officeDocument/2006/relationships/hyperlink" Target="http://www.who.int/world-health-day/2012/toolkit/background/en/index3.html" TargetMode="External"/><Relationship Id="rId5" Type="http://schemas.openxmlformats.org/officeDocument/2006/relationships/hyperlink" Target="http://www.helpage.org/newsroom/life-stories/" TargetMode="External"/><Relationship Id="rId4" Type="http://schemas.openxmlformats.org/officeDocument/2006/relationships/hyperlink" Target="http://www.helpage.org/where-we-work/"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Title 1">
            <a:extLst>
              <a:ext uri="{FF2B5EF4-FFF2-40B4-BE49-F238E27FC236}">
                <a16:creationId xmlns:a16="http://schemas.microsoft.com/office/drawing/2014/main" id="{08176982-F9EA-47C7-BBAC-5107FEA58CBF}"/>
              </a:ext>
            </a:extLst>
          </p:cNvPr>
          <p:cNvSpPr>
            <a:spLocks noGrp="1"/>
          </p:cNvSpPr>
          <p:nvPr>
            <p:ph type="ctrTitle"/>
          </p:nvPr>
        </p:nvSpPr>
        <p:spPr>
          <a:xfrm>
            <a:off x="684213" y="1268413"/>
            <a:ext cx="8280400" cy="3097212"/>
          </a:xfrm>
        </p:spPr>
        <p:txBody>
          <a:bodyPr/>
          <a:lstStyle/>
          <a:p>
            <a:pPr algn="l"/>
            <a:r>
              <a:rPr lang="en-GB" altLang="en-US" sz="3200" b="1" dirty="0">
                <a:solidFill>
                  <a:schemeClr val="bg1"/>
                </a:solidFill>
                <a:latin typeface="Arial" panose="020B0604020202020204" pitchFamily="34" charset="0"/>
                <a:cs typeface="Arial" panose="020B0604020202020204" pitchFamily="34" charset="0"/>
              </a:rPr>
              <a:t>BMHP6009: </a:t>
            </a:r>
            <a:r>
              <a:rPr lang="en-US" altLang="en-US" sz="3200" b="1" dirty="0">
                <a:solidFill>
                  <a:schemeClr val="bg1"/>
                </a:solidFill>
                <a:latin typeface="Arial" panose="020B0604020202020204" pitchFamily="34" charset="0"/>
                <a:cs typeface="Arial" panose="020B0604020202020204" pitchFamily="34" charset="0"/>
              </a:rPr>
              <a:t>Living With Care, The Older Person</a:t>
            </a:r>
            <a:br>
              <a:rPr lang="en-US" altLang="en-US" sz="3200" b="1" dirty="0">
                <a:solidFill>
                  <a:schemeClr val="bg1"/>
                </a:solidFill>
                <a:latin typeface="Arial" panose="020B0604020202020204" pitchFamily="34" charset="0"/>
                <a:cs typeface="Arial" panose="020B0604020202020204" pitchFamily="34" charset="0"/>
              </a:rPr>
            </a:br>
            <a:br>
              <a:rPr lang="en-US" altLang="en-US" sz="3200" b="1" dirty="0">
                <a:solidFill>
                  <a:schemeClr val="bg1"/>
                </a:solidFill>
                <a:latin typeface="Arial" panose="020B0604020202020204" pitchFamily="34" charset="0"/>
                <a:cs typeface="Arial" panose="020B0604020202020204" pitchFamily="34" charset="0"/>
              </a:rPr>
            </a:br>
            <a:r>
              <a:rPr lang="en-GB" altLang="en-US" sz="3200" b="1" dirty="0">
                <a:solidFill>
                  <a:schemeClr val="bg1"/>
                </a:solidFill>
              </a:rPr>
              <a:t>Week 7: Policies in HSC for </a:t>
            </a:r>
            <a:r>
              <a:rPr lang="en-GB" altLang="en-US" sz="3200" b="1">
                <a:solidFill>
                  <a:schemeClr val="bg1"/>
                </a:solidFill>
              </a:rPr>
              <a:t>Older Adults</a:t>
            </a:r>
            <a:endParaRPr lang="en-GB" altLang="en-US" sz="3200" b="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4">
            <a:extLst>
              <a:ext uri="{FF2B5EF4-FFF2-40B4-BE49-F238E27FC236}">
                <a16:creationId xmlns:a16="http://schemas.microsoft.com/office/drawing/2014/main" id="{FC2A4431-3AE1-4845-AC72-4E1241E7B8BF}"/>
              </a:ext>
            </a:extLst>
          </p:cNvPr>
          <p:cNvSpPr>
            <a:spLocks noGrp="1"/>
          </p:cNvSpPr>
          <p:nvPr>
            <p:ph type="title"/>
          </p:nvPr>
        </p:nvSpPr>
        <p:spPr>
          <a:xfrm>
            <a:off x="177800" y="115888"/>
            <a:ext cx="8713788" cy="850900"/>
          </a:xfrm>
        </p:spPr>
        <p:txBody>
          <a:bodyPr/>
          <a:lstStyle/>
          <a:p>
            <a:pPr algn="l"/>
            <a:r>
              <a:rPr lang="en-US" altLang="en-US" b="1">
                <a:latin typeface="Arial" panose="020B0604020202020204" pitchFamily="34" charset="0"/>
                <a:cs typeface="Arial" panose="020B0604020202020204" pitchFamily="34" charset="0"/>
              </a:rPr>
              <a:t>Learning Outcomes</a:t>
            </a:r>
          </a:p>
        </p:txBody>
      </p:sp>
      <p:sp>
        <p:nvSpPr>
          <p:cNvPr id="6" name="Content Placeholder 5">
            <a:extLst>
              <a:ext uri="{FF2B5EF4-FFF2-40B4-BE49-F238E27FC236}">
                <a16:creationId xmlns:a16="http://schemas.microsoft.com/office/drawing/2014/main" id="{593E19C9-B586-4FF1-B468-4986FBDA2191}"/>
              </a:ext>
            </a:extLst>
          </p:cNvPr>
          <p:cNvSpPr>
            <a:spLocks noGrp="1"/>
          </p:cNvSpPr>
          <p:nvPr>
            <p:ph idx="1"/>
          </p:nvPr>
        </p:nvSpPr>
        <p:spPr>
          <a:xfrm>
            <a:off x="323850" y="1268413"/>
            <a:ext cx="8245475" cy="3889375"/>
          </a:xfrm>
        </p:spPr>
        <p:txBody>
          <a:bodyPr>
            <a:normAutofit fontScale="85000" lnSpcReduction="10000"/>
          </a:bodyPr>
          <a:lstStyle/>
          <a:p>
            <a:pPr marL="514350" indent="-514350">
              <a:buFont typeface="+mj-lt"/>
              <a:buAutoNum type="arabicPeriod"/>
              <a:defRPr/>
            </a:pPr>
            <a:r>
              <a:rPr lang="en-GB" dirty="0">
                <a:latin typeface="Arial" panose="020B0604020202020204" pitchFamily="34" charset="0"/>
                <a:cs typeface="Arial" panose="020B0604020202020204" pitchFamily="34" charset="0"/>
              </a:rPr>
              <a:t>Critically evaluate and compare local, national and global provision of services for the older person in line with current initiatives and policy </a:t>
            </a:r>
          </a:p>
          <a:p>
            <a:pPr marL="514350" indent="-514350">
              <a:buFont typeface="+mj-lt"/>
              <a:buAutoNum type="arabicPeriod"/>
              <a:defRPr/>
            </a:pPr>
            <a:endParaRPr lang="en-GB" dirty="0">
              <a:latin typeface="Arial" panose="020B0604020202020204" pitchFamily="34" charset="0"/>
              <a:cs typeface="Arial" panose="020B0604020202020204" pitchFamily="34" charset="0"/>
            </a:endParaRPr>
          </a:p>
          <a:p>
            <a:pPr marL="514350" indent="-514350">
              <a:buFont typeface="+mj-lt"/>
              <a:buAutoNum type="arabicPeriod"/>
              <a:defRPr/>
            </a:pPr>
            <a:r>
              <a:rPr lang="en-GB" dirty="0">
                <a:latin typeface="Arial" panose="020B0604020202020204" pitchFamily="34" charset="0"/>
                <a:cs typeface="Arial" panose="020B0604020202020204" pitchFamily="34" charset="0"/>
              </a:rPr>
              <a:t>Examine the prospective future of the care of the older person; including the application of technology information and the use of AI (Artificial Intelligence) within health care provision </a:t>
            </a:r>
          </a:p>
          <a:p>
            <a:pPr marL="0" indent="0">
              <a:buFont typeface="Arial" panose="020B0604020202020204" pitchFamily="34" charset="0"/>
              <a:buNone/>
              <a:defRPr/>
            </a:pPr>
            <a:endParaRPr lang="en-GB" dirty="0">
              <a:latin typeface="Times New Roman" panose="02020603050405020304" pitchFamily="18" charset="0"/>
              <a:cs typeface="Times New Roman" panose="02020603050405020304" pitchFamily="18" charset="0"/>
            </a:endParaRPr>
          </a:p>
          <a:p>
            <a:pPr>
              <a:defRPr/>
            </a:pP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3C09AC78-75A2-4C90-AEB4-29138FA059FE}"/>
              </a:ext>
            </a:extLst>
          </p:cNvPr>
          <p:cNvSpPr>
            <a:spLocks noGrp="1"/>
          </p:cNvSpPr>
          <p:nvPr>
            <p:ph type="title"/>
          </p:nvPr>
        </p:nvSpPr>
        <p:spPr>
          <a:xfrm>
            <a:off x="390525" y="274638"/>
            <a:ext cx="7931150" cy="460375"/>
          </a:xfrm>
        </p:spPr>
        <p:txBody>
          <a:bodyPr/>
          <a:lstStyle/>
          <a:p>
            <a:pPr algn="l"/>
            <a:r>
              <a:rPr lang="en-GB" altLang="en-US" sz="3200"/>
              <a:t>Lesson Objectives - OUTLINE</a:t>
            </a:r>
          </a:p>
        </p:txBody>
      </p:sp>
      <p:sp>
        <p:nvSpPr>
          <p:cNvPr id="12291" name="Content Placeholder 2">
            <a:extLst>
              <a:ext uri="{FF2B5EF4-FFF2-40B4-BE49-F238E27FC236}">
                <a16:creationId xmlns:a16="http://schemas.microsoft.com/office/drawing/2014/main" id="{6D8532AB-7B22-497C-B1F9-8A901D055ED1}"/>
              </a:ext>
            </a:extLst>
          </p:cNvPr>
          <p:cNvSpPr>
            <a:spLocks noGrp="1"/>
          </p:cNvSpPr>
          <p:nvPr>
            <p:ph idx="1"/>
          </p:nvPr>
        </p:nvSpPr>
        <p:spPr>
          <a:xfrm>
            <a:off x="468313" y="1341438"/>
            <a:ext cx="8351837" cy="3392487"/>
          </a:xfrm>
        </p:spPr>
        <p:txBody>
          <a:bodyPr/>
          <a:lstStyle/>
          <a:p>
            <a:pPr>
              <a:buFont typeface="Myriad Pro"/>
              <a:buAutoNum type="arabicPeriod"/>
            </a:pPr>
            <a:r>
              <a:rPr lang="en-GB" altLang="en-US" sz="1800"/>
              <a:t>Compare and contrast the health and well-being, economic conditions, intergenerational relationships, and social participation of older persons in developed countries. </a:t>
            </a:r>
          </a:p>
          <a:p>
            <a:pPr>
              <a:buFont typeface="Myriad Pro"/>
              <a:buAutoNum type="arabicPeriod"/>
            </a:pPr>
            <a:endParaRPr lang="en-GB" altLang="en-US" sz="1800"/>
          </a:p>
          <a:p>
            <a:pPr>
              <a:buFont typeface="Myriad Pro"/>
              <a:buAutoNum type="arabicPeriod"/>
            </a:pPr>
            <a:r>
              <a:rPr lang="en-GB" altLang="en-US" sz="1800"/>
              <a:t>Construct a profile of the status of older adults (age discrimination, right to health, violence &amp; abuse, life in dignity) for countries </a:t>
            </a:r>
          </a:p>
          <a:p>
            <a:pPr>
              <a:buFont typeface="Myriad Pro"/>
              <a:buAutoNum type="arabicPeriod"/>
            </a:pPr>
            <a:endParaRPr lang="en-GB" altLang="en-US" sz="1800"/>
          </a:p>
          <a:p>
            <a:pPr>
              <a:buFont typeface="Myriad Pro"/>
              <a:buAutoNum type="arabicPeriod"/>
            </a:pPr>
            <a:r>
              <a:rPr lang="en-GB" altLang="en-US" sz="1800"/>
              <a:t>Explain POLICIES and proposed to enhance Healthy Ageing intersecting Issues faced by older people such as oppressions of age + disability, health status, socioeconomic status (SES)  in global contexts.</a:t>
            </a:r>
          </a:p>
          <a:p>
            <a:pPr>
              <a:buFont typeface="Myriad Pro"/>
              <a:buAutoNum type="arabicPeriod"/>
            </a:pPr>
            <a:endParaRPr lang="en-GB" altLang="en-US" sz="18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D48F0A10-BFD4-4EA8-A5EB-49B38A99E29B}"/>
              </a:ext>
            </a:extLst>
          </p:cNvPr>
          <p:cNvSpPr>
            <a:spLocks noGrp="1"/>
          </p:cNvSpPr>
          <p:nvPr>
            <p:ph type="title"/>
          </p:nvPr>
        </p:nvSpPr>
        <p:spPr>
          <a:xfrm>
            <a:off x="457200" y="274638"/>
            <a:ext cx="7499350" cy="561975"/>
          </a:xfrm>
        </p:spPr>
        <p:txBody>
          <a:bodyPr/>
          <a:lstStyle/>
          <a:p>
            <a:r>
              <a:rPr lang="en-US" altLang="en-US"/>
              <a:t>Aging and Global Health</a:t>
            </a:r>
          </a:p>
        </p:txBody>
      </p:sp>
      <p:sp>
        <p:nvSpPr>
          <p:cNvPr id="13315" name="Content Placeholder 2">
            <a:extLst>
              <a:ext uri="{FF2B5EF4-FFF2-40B4-BE49-F238E27FC236}">
                <a16:creationId xmlns:a16="http://schemas.microsoft.com/office/drawing/2014/main" id="{AAC32552-A38E-4392-A835-3A70DA9A70C3}"/>
              </a:ext>
            </a:extLst>
          </p:cNvPr>
          <p:cNvSpPr>
            <a:spLocks noGrp="1"/>
          </p:cNvSpPr>
          <p:nvPr>
            <p:ph sz="half" idx="1"/>
          </p:nvPr>
        </p:nvSpPr>
        <p:spPr>
          <a:xfrm>
            <a:off x="323850" y="1196975"/>
            <a:ext cx="4038600" cy="3989388"/>
          </a:xfrm>
        </p:spPr>
        <p:txBody>
          <a:bodyPr/>
          <a:lstStyle/>
          <a:p>
            <a:r>
              <a:rPr lang="en-US" altLang="en-US" sz="2000" dirty="0"/>
              <a:t>Rise in noncommunicable diseases</a:t>
            </a:r>
          </a:p>
          <a:p>
            <a:pPr lvl="1"/>
            <a:r>
              <a:rPr lang="en-US" altLang="en-US" sz="2000" dirty="0"/>
              <a:t>Cancer, cardiovascular, diabetes, respiratory</a:t>
            </a:r>
          </a:p>
          <a:p>
            <a:pPr lvl="1"/>
            <a:r>
              <a:rPr lang="en-US" altLang="en-US" sz="2000" dirty="0"/>
              <a:t>Led by developed nations but growing in developing and emerging countries as well.</a:t>
            </a:r>
          </a:p>
          <a:p>
            <a:r>
              <a:rPr lang="en-US" altLang="en-US" sz="2000" dirty="0"/>
              <a:t>Increased prevalence of dementia worldwide</a:t>
            </a:r>
          </a:p>
          <a:p>
            <a:r>
              <a:rPr lang="en-US" altLang="en-US" sz="2000" dirty="0"/>
              <a:t>Declining fertility=fewer caregivers for frail older adults.</a:t>
            </a:r>
          </a:p>
        </p:txBody>
      </p:sp>
      <p:sp>
        <p:nvSpPr>
          <p:cNvPr id="13316" name="Content Placeholder 3">
            <a:extLst>
              <a:ext uri="{FF2B5EF4-FFF2-40B4-BE49-F238E27FC236}">
                <a16:creationId xmlns:a16="http://schemas.microsoft.com/office/drawing/2014/main" id="{3F40BFB5-BB4A-4E78-842C-8DE6001218B9}"/>
              </a:ext>
            </a:extLst>
          </p:cNvPr>
          <p:cNvSpPr>
            <a:spLocks noGrp="1"/>
          </p:cNvSpPr>
          <p:nvPr>
            <p:ph sz="half" idx="2"/>
          </p:nvPr>
        </p:nvSpPr>
        <p:spPr>
          <a:xfrm>
            <a:off x="4648200" y="1600200"/>
            <a:ext cx="4038600" cy="3989388"/>
          </a:xfrm>
        </p:spPr>
        <p:txBody>
          <a:bodyPr/>
          <a:lstStyle/>
          <a:p>
            <a:r>
              <a:rPr lang="en-US" altLang="en-US" sz="2000"/>
              <a:t>Global efforts to promote healthy aging.</a:t>
            </a:r>
          </a:p>
          <a:p>
            <a:endParaRPr lang="en-US" altLang="en-US" sz="2000"/>
          </a:p>
          <a:p>
            <a:r>
              <a:rPr lang="en-US" altLang="en-US" sz="2000">
                <a:hlinkClick r:id="rId2"/>
              </a:rPr>
              <a:t>http://www.who.int/bulletin/volumes/90/3/12-020312/en/index.html</a:t>
            </a:r>
            <a:endParaRPr lang="en-US" altLang="en-US" sz="2000"/>
          </a:p>
          <a:p>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7939EC89-F810-440A-A56A-C4E5A81792AB}"/>
              </a:ext>
            </a:extLst>
          </p:cNvPr>
          <p:cNvSpPr>
            <a:spLocks noGrp="1"/>
          </p:cNvSpPr>
          <p:nvPr>
            <p:ph type="title"/>
          </p:nvPr>
        </p:nvSpPr>
        <p:spPr>
          <a:xfrm>
            <a:off x="179388" y="188913"/>
            <a:ext cx="8064500" cy="719137"/>
          </a:xfrm>
        </p:spPr>
        <p:txBody>
          <a:bodyPr/>
          <a:lstStyle/>
          <a:p>
            <a:r>
              <a:rPr lang="en-US" altLang="en-US" sz="2800"/>
              <a:t>Midlife and Beyond: Issues</a:t>
            </a:r>
          </a:p>
        </p:txBody>
      </p:sp>
      <p:sp>
        <p:nvSpPr>
          <p:cNvPr id="3" name="Content Placeholder 2">
            <a:extLst>
              <a:ext uri="{FF2B5EF4-FFF2-40B4-BE49-F238E27FC236}">
                <a16:creationId xmlns:a16="http://schemas.microsoft.com/office/drawing/2014/main" id="{DC63301D-C956-4533-878D-89D81E774964}"/>
              </a:ext>
            </a:extLst>
          </p:cNvPr>
          <p:cNvSpPr>
            <a:spLocks noGrp="1"/>
          </p:cNvSpPr>
          <p:nvPr>
            <p:ph sz="half" idx="1"/>
          </p:nvPr>
        </p:nvSpPr>
        <p:spPr>
          <a:xfrm>
            <a:off x="323850" y="908050"/>
            <a:ext cx="4392613" cy="4727575"/>
          </a:xfrm>
        </p:spPr>
        <p:txBody>
          <a:bodyPr>
            <a:normAutofit fontScale="92500"/>
          </a:bodyPr>
          <a:lstStyle/>
          <a:p>
            <a:pPr>
              <a:defRPr/>
            </a:pPr>
            <a:r>
              <a:rPr lang="en-US" dirty="0"/>
              <a:t>Community strengths</a:t>
            </a:r>
          </a:p>
          <a:p>
            <a:pPr lvl="1">
              <a:defRPr/>
            </a:pPr>
            <a:r>
              <a:rPr lang="en-US" dirty="0"/>
              <a:t>Friendly, safe, healthy, and strong sense of community</a:t>
            </a:r>
          </a:p>
          <a:p>
            <a:pPr>
              <a:defRPr/>
            </a:pPr>
            <a:r>
              <a:rPr lang="en-US" dirty="0"/>
              <a:t>Common Needs</a:t>
            </a:r>
          </a:p>
          <a:p>
            <a:pPr lvl="1">
              <a:defRPr/>
            </a:pPr>
            <a:r>
              <a:rPr lang="en-US" dirty="0"/>
              <a:t>Understanding aging-related issues and caregiving</a:t>
            </a:r>
          </a:p>
          <a:p>
            <a:pPr lvl="1">
              <a:defRPr/>
            </a:pPr>
            <a:r>
              <a:rPr lang="en-US" dirty="0"/>
              <a:t>Access to resources</a:t>
            </a:r>
          </a:p>
          <a:p>
            <a:pPr lvl="1">
              <a:defRPr/>
            </a:pPr>
            <a:r>
              <a:rPr lang="en-US" dirty="0"/>
              <a:t>Housing</a:t>
            </a:r>
          </a:p>
          <a:p>
            <a:pPr lvl="1">
              <a:defRPr/>
            </a:pPr>
            <a:r>
              <a:rPr lang="en-US" dirty="0"/>
              <a:t>Transportation</a:t>
            </a:r>
          </a:p>
          <a:p>
            <a:pPr lvl="1">
              <a:defRPr/>
            </a:pPr>
            <a:r>
              <a:rPr lang="en-US" dirty="0"/>
              <a:t>Intergenerational connections</a:t>
            </a:r>
          </a:p>
        </p:txBody>
      </p:sp>
      <p:sp>
        <p:nvSpPr>
          <p:cNvPr id="4" name="Content Placeholder 3">
            <a:extLst>
              <a:ext uri="{FF2B5EF4-FFF2-40B4-BE49-F238E27FC236}">
                <a16:creationId xmlns:a16="http://schemas.microsoft.com/office/drawing/2014/main" id="{2934B0E2-A303-409A-9BCC-3D7E98025A57}"/>
              </a:ext>
            </a:extLst>
          </p:cNvPr>
          <p:cNvSpPr>
            <a:spLocks noGrp="1"/>
          </p:cNvSpPr>
          <p:nvPr>
            <p:ph sz="half" idx="2"/>
          </p:nvPr>
        </p:nvSpPr>
        <p:spPr>
          <a:xfrm>
            <a:off x="4648200" y="1412875"/>
            <a:ext cx="4495800" cy="4718050"/>
          </a:xfrm>
        </p:spPr>
        <p:txBody>
          <a:bodyPr>
            <a:normAutofit fontScale="92500"/>
          </a:bodyPr>
          <a:lstStyle/>
          <a:p>
            <a:pPr>
              <a:defRPr/>
            </a:pPr>
            <a:r>
              <a:rPr lang="en-US" dirty="0"/>
              <a:t>Uniqueness across communities</a:t>
            </a:r>
          </a:p>
          <a:p>
            <a:pPr lvl="1">
              <a:defRPr/>
            </a:pPr>
            <a:r>
              <a:rPr lang="en-US" dirty="0"/>
              <a:t>Understanding policies at local, state, &amp; national levels</a:t>
            </a:r>
          </a:p>
          <a:p>
            <a:pPr lvl="1">
              <a:defRPr/>
            </a:pPr>
            <a:r>
              <a:rPr lang="en-US" dirty="0"/>
              <a:t>Identifying resources</a:t>
            </a:r>
          </a:p>
          <a:p>
            <a:pPr lvl="1">
              <a:defRPr/>
            </a:pPr>
            <a:r>
              <a:rPr lang="en-US" dirty="0"/>
              <a:t>Technology access and education</a:t>
            </a:r>
          </a:p>
          <a:p>
            <a:pPr lvl="1">
              <a:defRPr/>
            </a:pPr>
            <a:r>
              <a:rPr lang="en-US" dirty="0"/>
              <a:t>Expanding social network</a:t>
            </a:r>
          </a:p>
          <a:p>
            <a:pPr lvl="1">
              <a:defRPr/>
            </a:pPr>
            <a:r>
              <a:rPr lang="en-US" dirty="0"/>
              <a:t>Preventative programs</a:t>
            </a:r>
          </a:p>
          <a:p>
            <a:pPr lvl="1">
              <a:defRPr/>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 calcmode="lin" valueType="num">
                                      <p:cBhvr additive="base">
                                        <p:cTn id="4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0" end="0"/>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4">
                                            <p:txEl>
                                              <p:pRg st="1" end="1"/>
                                            </p:txEl>
                                          </p:spTgt>
                                        </p:tgtEl>
                                        <p:attrNameLst>
                                          <p:attrName>style.visibility</p:attrName>
                                        </p:attrNameLst>
                                      </p:cBhvr>
                                      <p:to>
                                        <p:strVal val="visible"/>
                                      </p:to>
                                    </p:set>
                                    <p:anim calcmode="lin" valueType="num">
                                      <p:cBhvr additive="base">
                                        <p:cTn id="4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1" end="1"/>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4">
                                            <p:txEl>
                                              <p:pRg st="2" end="2"/>
                                            </p:txEl>
                                          </p:spTgt>
                                        </p:tgtEl>
                                        <p:attrNameLst>
                                          <p:attrName>style.visibility</p:attrName>
                                        </p:attrNameLst>
                                      </p:cBhvr>
                                      <p:to>
                                        <p:strVal val="visible"/>
                                      </p:to>
                                    </p:set>
                                    <p:anim calcmode="lin" valueType="num">
                                      <p:cBhvr additive="base">
                                        <p:cTn id="5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4">
                                            <p:txEl>
                                              <p:pRg st="2" end="2"/>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4">
                                            <p:txEl>
                                              <p:pRg st="3" end="3"/>
                                            </p:txEl>
                                          </p:spTgt>
                                        </p:tgtEl>
                                        <p:attrNameLst>
                                          <p:attrName>style.visibility</p:attrName>
                                        </p:attrNameLst>
                                      </p:cBhvr>
                                      <p:to>
                                        <p:strVal val="visible"/>
                                      </p:to>
                                    </p:set>
                                    <p:anim calcmode="lin" valueType="num">
                                      <p:cBhvr additive="base">
                                        <p:cTn id="5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3" end="3"/>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4">
                                            <p:txEl>
                                              <p:pRg st="4" end="4"/>
                                            </p:txEl>
                                          </p:spTgt>
                                        </p:tgtEl>
                                        <p:attrNameLst>
                                          <p:attrName>style.visibility</p:attrName>
                                        </p:attrNameLst>
                                      </p:cBhvr>
                                      <p:to>
                                        <p:strVal val="visible"/>
                                      </p:to>
                                    </p:set>
                                    <p:anim calcmode="lin" valueType="num">
                                      <p:cBhvr additive="base">
                                        <p:cTn id="5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4">
                                            <p:txEl>
                                              <p:pRg st="4" end="4"/>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4">
                                            <p:txEl>
                                              <p:pRg st="5" end="5"/>
                                            </p:txEl>
                                          </p:spTgt>
                                        </p:tgtEl>
                                        <p:attrNameLst>
                                          <p:attrName>style.visibility</p:attrName>
                                        </p:attrNameLst>
                                      </p:cBhvr>
                                      <p:to>
                                        <p:strVal val="visible"/>
                                      </p:to>
                                    </p:set>
                                    <p:anim calcmode="lin" valueType="num">
                                      <p:cBhvr additive="base">
                                        <p:cTn id="6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8A338E79-853C-40F7-90F8-BE202EA7091E}"/>
              </a:ext>
            </a:extLst>
          </p:cNvPr>
          <p:cNvSpPr>
            <a:spLocks noGrp="1"/>
          </p:cNvSpPr>
          <p:nvPr>
            <p:ph type="title"/>
          </p:nvPr>
        </p:nvSpPr>
        <p:spPr>
          <a:xfrm>
            <a:off x="179388" y="0"/>
            <a:ext cx="8229600" cy="1143000"/>
          </a:xfrm>
        </p:spPr>
        <p:txBody>
          <a:bodyPr/>
          <a:lstStyle/>
          <a:p>
            <a:r>
              <a:rPr lang="en-US" altLang="en-US" sz="2400" i="1"/>
              <a:t>Responding to the Challenge of an Aging Population</a:t>
            </a:r>
          </a:p>
        </p:txBody>
      </p:sp>
      <p:sp>
        <p:nvSpPr>
          <p:cNvPr id="4" name="Content Placeholder 3">
            <a:extLst>
              <a:ext uri="{FF2B5EF4-FFF2-40B4-BE49-F238E27FC236}">
                <a16:creationId xmlns:a16="http://schemas.microsoft.com/office/drawing/2014/main" id="{3C732AAF-9B8E-423D-B5D4-38897D667321}"/>
              </a:ext>
            </a:extLst>
          </p:cNvPr>
          <p:cNvSpPr>
            <a:spLocks noGrp="1"/>
          </p:cNvSpPr>
          <p:nvPr>
            <p:ph sz="half" idx="1"/>
          </p:nvPr>
        </p:nvSpPr>
        <p:spPr>
          <a:xfrm>
            <a:off x="395288" y="1181100"/>
            <a:ext cx="4105275" cy="4264025"/>
          </a:xfrm>
        </p:spPr>
        <p:txBody>
          <a:bodyPr/>
          <a:lstStyle/>
          <a:p>
            <a:pPr>
              <a:defRPr/>
            </a:pPr>
            <a:r>
              <a:rPr lang="en-US" sz="1600" dirty="0"/>
              <a:t>Madrid International Action Plan on Aging</a:t>
            </a:r>
            <a:br>
              <a:rPr lang="en-US" sz="1600" dirty="0"/>
            </a:br>
            <a:r>
              <a:rPr lang="en-US" sz="1600" i="1" dirty="0"/>
              <a:t>United Nations Effort</a:t>
            </a:r>
          </a:p>
          <a:p>
            <a:pPr marL="0" indent="0">
              <a:buFontTx/>
              <a:buNone/>
              <a:defRPr/>
            </a:pPr>
            <a:r>
              <a:rPr lang="en-US" sz="1600" i="1" dirty="0">
                <a:hlinkClick r:id="rId2"/>
              </a:rPr>
              <a:t>http://social.un.org/index/Ageing/Resources/MadridInternationalPlanofActiononAgeing.aspx</a:t>
            </a:r>
            <a:endParaRPr lang="en-US" sz="1600" i="1" dirty="0"/>
          </a:p>
          <a:p>
            <a:pPr marL="0" indent="0">
              <a:buFontTx/>
              <a:buNone/>
              <a:defRPr/>
            </a:pPr>
            <a:endParaRPr lang="en-US" sz="1600" i="1" dirty="0"/>
          </a:p>
          <a:p>
            <a:pPr marL="0" indent="0">
              <a:buFontTx/>
              <a:buNone/>
              <a:defRPr/>
            </a:pPr>
            <a:r>
              <a:rPr lang="en-US" sz="1600" u="sng" dirty="0">
                <a:hlinkClick r:id="rId3"/>
              </a:rPr>
              <a:t>http://www.globalaging.org/elderrights/world/2011/The%20Madrid%20Plan.pdf</a:t>
            </a:r>
            <a:r>
              <a:rPr lang="en-US" sz="1600" dirty="0"/>
              <a:t>  (pg. 12).</a:t>
            </a:r>
          </a:p>
          <a:p>
            <a:pPr marL="0" indent="0">
              <a:buFontTx/>
              <a:buNone/>
              <a:defRPr/>
            </a:pPr>
            <a:endParaRPr lang="en-US" sz="1600" i="1" dirty="0"/>
          </a:p>
          <a:p>
            <a:pPr>
              <a:defRPr/>
            </a:pPr>
            <a:r>
              <a:rPr lang="en-US" sz="1600" i="1" dirty="0"/>
              <a:t>Proposed convention on human rights of older people.</a:t>
            </a:r>
          </a:p>
          <a:p>
            <a:pPr>
              <a:defRPr/>
            </a:pPr>
            <a:r>
              <a:rPr lang="en-US" sz="1600" dirty="0"/>
              <a:t>Human Rights of Older Persons</a:t>
            </a:r>
          </a:p>
          <a:p>
            <a:pPr>
              <a:defRPr/>
            </a:pPr>
            <a:r>
              <a:rPr lang="en-US" sz="1600" u="sng" dirty="0">
                <a:hlinkClick r:id="rId4"/>
              </a:rPr>
              <a:t>http://www.ohchr.org/EN/Issues/OlderPersons/Pages/OlderPersonsIndex.aspx</a:t>
            </a:r>
            <a:endParaRPr lang="en-US" sz="1600" dirty="0"/>
          </a:p>
          <a:p>
            <a:pPr marL="0" indent="0">
              <a:buFontTx/>
              <a:buNone/>
              <a:defRPr/>
            </a:pPr>
            <a:endParaRPr lang="en-US" sz="1600" dirty="0"/>
          </a:p>
        </p:txBody>
      </p:sp>
      <p:sp>
        <p:nvSpPr>
          <p:cNvPr id="5" name="Content Placeholder 4">
            <a:extLst>
              <a:ext uri="{FF2B5EF4-FFF2-40B4-BE49-F238E27FC236}">
                <a16:creationId xmlns:a16="http://schemas.microsoft.com/office/drawing/2014/main" id="{9D4FF927-CA3F-479B-BB2C-91492B30974D}"/>
              </a:ext>
            </a:extLst>
          </p:cNvPr>
          <p:cNvSpPr>
            <a:spLocks noGrp="1"/>
          </p:cNvSpPr>
          <p:nvPr>
            <p:ph sz="half" idx="2"/>
          </p:nvPr>
        </p:nvSpPr>
        <p:spPr>
          <a:xfrm>
            <a:off x="4716463" y="1341438"/>
            <a:ext cx="4211637" cy="3821112"/>
          </a:xfrm>
        </p:spPr>
        <p:txBody>
          <a:bodyPr/>
          <a:lstStyle/>
          <a:p>
            <a:pPr>
              <a:defRPr/>
            </a:pPr>
            <a:r>
              <a:rPr lang="en-US" sz="1200" dirty="0" err="1"/>
              <a:t>Gunhild</a:t>
            </a:r>
            <a:r>
              <a:rPr lang="en-US" sz="1200" dirty="0"/>
              <a:t> </a:t>
            </a:r>
            <a:r>
              <a:rPr lang="en-US" sz="1200" dirty="0" err="1"/>
              <a:t>Hagestad</a:t>
            </a:r>
            <a:r>
              <a:rPr lang="en-US" sz="1200" dirty="0"/>
              <a:t>, a Norwegian sociologist has identified several important challenges that must be addressed in order to cope with an increasingly aged world population. She notes that we have typically valued a 3-part vertical </a:t>
            </a:r>
            <a:r>
              <a:rPr lang="en-US" sz="1200" u="sng" dirty="0"/>
              <a:t>life course </a:t>
            </a:r>
            <a:r>
              <a:rPr lang="en-US" sz="1200" dirty="0"/>
              <a:t>that looks something like this:</a:t>
            </a:r>
          </a:p>
          <a:p>
            <a:pPr>
              <a:defRPr/>
            </a:pPr>
            <a:r>
              <a:rPr lang="en-US" sz="1200" dirty="0"/>
              <a:t>1ST- 1/3 of life devoted to the education and training domain.</a:t>
            </a:r>
            <a:br>
              <a:rPr lang="en-US" sz="1200" dirty="0"/>
            </a:br>
            <a:r>
              <a:rPr lang="en-US" sz="1200" dirty="0"/>
              <a:t>2ND- 1/3 of life devoted to work and family building domain.</a:t>
            </a:r>
            <a:br>
              <a:rPr lang="en-US" sz="1200" dirty="0"/>
            </a:br>
            <a:r>
              <a:rPr lang="en-US" sz="1200" dirty="0"/>
              <a:t>3RD - 1/3 of life devoted to leisure domain.</a:t>
            </a:r>
          </a:p>
          <a:p>
            <a:pPr>
              <a:defRPr/>
            </a:pPr>
            <a:endParaRPr lang="en-US" sz="1200" dirty="0"/>
          </a:p>
          <a:p>
            <a:pPr>
              <a:defRPr/>
            </a:pPr>
            <a:r>
              <a:rPr lang="en-US" sz="1200" dirty="0"/>
              <a:t>Read some interesting reflections on progress related to the Madrid plan  by Dr. </a:t>
            </a:r>
            <a:r>
              <a:rPr lang="en-US" sz="1200" dirty="0" err="1"/>
              <a:t>Hagestad</a:t>
            </a:r>
            <a:r>
              <a:rPr lang="en-US" sz="1200" dirty="0"/>
              <a:t> here:</a:t>
            </a:r>
          </a:p>
          <a:p>
            <a:pPr marL="0" indent="0">
              <a:buFontTx/>
              <a:buNone/>
              <a:defRPr/>
            </a:pPr>
            <a:r>
              <a:rPr lang="en-US" sz="1600" dirty="0">
                <a:hlinkClick r:id="rId5"/>
              </a:rPr>
              <a:t>http://www.globalaging.org/elderrights/world/2009/AARPbriefing%20series.pdf</a:t>
            </a:r>
            <a:endParaRPr lang="en-US" sz="1600" dirty="0"/>
          </a:p>
          <a:p>
            <a:pPr marL="0" indent="0">
              <a:buFontTx/>
              <a:buNone/>
              <a:defRPr/>
            </a:pPr>
            <a:endParaRPr lang="en-US"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1DE54E66-0ECA-43B2-8ED8-F1E8FEBE7C4C}"/>
              </a:ext>
            </a:extLst>
          </p:cNvPr>
          <p:cNvSpPr>
            <a:spLocks noGrp="1"/>
          </p:cNvSpPr>
          <p:nvPr>
            <p:ph type="title"/>
          </p:nvPr>
        </p:nvSpPr>
        <p:spPr>
          <a:xfrm>
            <a:off x="457200" y="274638"/>
            <a:ext cx="8229600" cy="222250"/>
          </a:xfrm>
        </p:spPr>
        <p:txBody>
          <a:bodyPr/>
          <a:lstStyle/>
          <a:p>
            <a:r>
              <a:rPr lang="en-GB" altLang="en-US" sz="2800"/>
              <a:t>HUMAN RIGHTS OF OLDER PERSONS</a:t>
            </a:r>
          </a:p>
        </p:txBody>
      </p:sp>
      <p:sp>
        <p:nvSpPr>
          <p:cNvPr id="17411" name="Text Placeholder 1">
            <a:extLst>
              <a:ext uri="{FF2B5EF4-FFF2-40B4-BE49-F238E27FC236}">
                <a16:creationId xmlns:a16="http://schemas.microsoft.com/office/drawing/2014/main" id="{463FFB67-88B2-4DF2-87CD-8D62EFE7AAC4}"/>
              </a:ext>
            </a:extLst>
          </p:cNvPr>
          <p:cNvSpPr>
            <a:spLocks noGrp="1"/>
          </p:cNvSpPr>
          <p:nvPr>
            <p:ph type="body" idx="1"/>
          </p:nvPr>
        </p:nvSpPr>
        <p:spPr>
          <a:xfrm>
            <a:off x="336550" y="836613"/>
            <a:ext cx="4040188" cy="376237"/>
          </a:xfrm>
        </p:spPr>
        <p:txBody>
          <a:bodyPr/>
          <a:lstStyle/>
          <a:p>
            <a:r>
              <a:rPr lang="en-GB" altLang="en-US" sz="1600"/>
              <a:t>CHALLENGES</a:t>
            </a:r>
          </a:p>
        </p:txBody>
      </p:sp>
      <p:sp>
        <p:nvSpPr>
          <p:cNvPr id="17412" name="Content Placeholder 2">
            <a:extLst>
              <a:ext uri="{FF2B5EF4-FFF2-40B4-BE49-F238E27FC236}">
                <a16:creationId xmlns:a16="http://schemas.microsoft.com/office/drawing/2014/main" id="{60E884CA-118D-40F6-9736-6BFE9B1C1489}"/>
              </a:ext>
            </a:extLst>
          </p:cNvPr>
          <p:cNvSpPr>
            <a:spLocks noGrp="1"/>
          </p:cNvSpPr>
          <p:nvPr>
            <p:ph sz="half" idx="2"/>
          </p:nvPr>
        </p:nvSpPr>
        <p:spPr>
          <a:xfrm>
            <a:off x="179388" y="1404938"/>
            <a:ext cx="3948112" cy="4011612"/>
          </a:xfrm>
        </p:spPr>
        <p:txBody>
          <a:bodyPr/>
          <a:lstStyle/>
          <a:p>
            <a:r>
              <a:rPr lang="en-GB" altLang="en-US" sz="1000" b="1"/>
              <a:t>Discrimination:  </a:t>
            </a:r>
            <a:r>
              <a:rPr lang="en-GB" altLang="en-US" sz="1000"/>
              <a:t>Ageism is too often tolerated in societies across the world.  Discrimination on the basis of age is often combined with other forms of discrimination, on the grounds of gender, race and ethnicity, religion, disability, health or socio-economic conditions, among others negatively affecting the enjoyment of the full range of human rights of older persons. </a:t>
            </a:r>
          </a:p>
          <a:p>
            <a:r>
              <a:rPr lang="en-GB" altLang="en-US" sz="1000" b="1"/>
              <a:t>Poverty:</a:t>
            </a:r>
            <a:r>
              <a:rPr lang="en-GB" altLang="en-US" sz="1000"/>
              <a:t> The single most pressing challenge to the welfare of older persons is poverty, characterized by homelessness, malnutrition, unattended chronic diseases, lack of access to safe drinking water and sanitation, unaffordable medicines and treatments and income insecurity.  Despite their own poverty, older persons are often the main providers for the household and the primary caregivers for grandchildren and other family members.</a:t>
            </a:r>
          </a:p>
          <a:p>
            <a:r>
              <a:rPr lang="en-GB" altLang="en-US" sz="1000" b="1"/>
              <a:t>Violence and abuse: </a:t>
            </a:r>
            <a:r>
              <a:rPr lang="en-GB" altLang="en-US" sz="1000"/>
              <a:t>Abuse of older persons - physical, emotional and/or sexual -  by someone in a position of trust, occurs worldwide.  Financial exploitation, too, is not infrequent and goes under-reported, and under-documented. </a:t>
            </a:r>
          </a:p>
          <a:p>
            <a:r>
              <a:rPr lang="en-GB" altLang="en-US" sz="1000" b="1"/>
              <a:t>Lack of specific measures and services: </a:t>
            </a:r>
            <a:r>
              <a:rPr lang="en-GB" altLang="en-US" sz="1000"/>
              <a:t>There are not enough resources and facilities to cope with the growing demand, particularly for specialized services such as residential centres, and long term home-care programmes or geriatric services, necessary to guarantee the human rights of older persons. </a:t>
            </a:r>
          </a:p>
        </p:txBody>
      </p:sp>
      <p:sp>
        <p:nvSpPr>
          <p:cNvPr id="17413" name="Text Placeholder 4">
            <a:extLst>
              <a:ext uri="{FF2B5EF4-FFF2-40B4-BE49-F238E27FC236}">
                <a16:creationId xmlns:a16="http://schemas.microsoft.com/office/drawing/2014/main" id="{237A6209-E591-4318-99CF-8D0201F5EE3C}"/>
              </a:ext>
            </a:extLst>
          </p:cNvPr>
          <p:cNvSpPr>
            <a:spLocks noGrp="1"/>
          </p:cNvSpPr>
          <p:nvPr>
            <p:ph type="body" sz="quarter" idx="3"/>
          </p:nvPr>
        </p:nvSpPr>
        <p:spPr>
          <a:xfrm>
            <a:off x="4284663" y="863600"/>
            <a:ext cx="4967287" cy="349250"/>
          </a:xfrm>
        </p:spPr>
        <p:txBody>
          <a:bodyPr/>
          <a:lstStyle/>
          <a:p>
            <a:r>
              <a:rPr lang="en-US" altLang="en-US" sz="1600"/>
              <a:t>AREAS WHERE WORK REMAINS TO BE DONE</a:t>
            </a:r>
            <a:endParaRPr lang="en-GB" altLang="en-US" sz="1600"/>
          </a:p>
        </p:txBody>
      </p:sp>
      <p:sp>
        <p:nvSpPr>
          <p:cNvPr id="17414" name="Content Placeholder 5">
            <a:extLst>
              <a:ext uri="{FF2B5EF4-FFF2-40B4-BE49-F238E27FC236}">
                <a16:creationId xmlns:a16="http://schemas.microsoft.com/office/drawing/2014/main" id="{6640D390-D216-44DC-806F-4BBECEB900E9}"/>
              </a:ext>
            </a:extLst>
          </p:cNvPr>
          <p:cNvSpPr>
            <a:spLocks noGrp="1"/>
          </p:cNvSpPr>
          <p:nvPr>
            <p:ph sz="quarter" idx="4"/>
          </p:nvPr>
        </p:nvSpPr>
        <p:spPr>
          <a:xfrm>
            <a:off x="4270375" y="1468438"/>
            <a:ext cx="4516438" cy="3884612"/>
          </a:xfrm>
        </p:spPr>
        <p:txBody>
          <a:bodyPr/>
          <a:lstStyle/>
          <a:p>
            <a:r>
              <a:rPr lang="en-GB" altLang="en-US" sz="900" b="1" u="sng"/>
              <a:t>Strengthening the international protection regime for the human rights of older persons</a:t>
            </a:r>
            <a:r>
              <a:rPr lang="en-GB" altLang="en-US" sz="900" b="1"/>
              <a:t>: </a:t>
            </a:r>
            <a:r>
              <a:rPr lang="en-GB" altLang="en-US" sz="900"/>
              <a:t>In spite of the challenges outlined in this report, there is still no dedicated international protection regime on older persons</a:t>
            </a:r>
          </a:p>
          <a:p>
            <a:r>
              <a:rPr lang="en-GB" altLang="en-US" sz="900" b="1" u="sng"/>
              <a:t>Violence against older persons and women in particular:</a:t>
            </a:r>
            <a:r>
              <a:rPr lang="en-GB" altLang="en-US" sz="900" u="sng"/>
              <a:t> </a:t>
            </a:r>
            <a:r>
              <a:rPr lang="en-GB" altLang="en-US" sz="900"/>
              <a:t>Closely linked with disempowerment and discrimination, violence often goes unreported and under-documented as older persons are reluctant or unable to report incidents. </a:t>
            </a:r>
          </a:p>
          <a:p>
            <a:r>
              <a:rPr lang="en-GB" altLang="en-US" sz="900" b="1" u="sng"/>
              <a:t>Financial exploitation: </a:t>
            </a:r>
            <a:r>
              <a:rPr lang="en-GB" altLang="en-US" sz="900"/>
              <a:t>Older persons continue to face multiple threats of financial exploitation, including fraud, arbitrary deprivation of their property, theft and expropriation of their land, property and goods. </a:t>
            </a:r>
          </a:p>
          <a:p>
            <a:r>
              <a:rPr lang="en-GB" altLang="en-US" sz="900" b="1" u="sng"/>
              <a:t>Health: </a:t>
            </a:r>
            <a:r>
              <a:rPr lang="en-GB" altLang="en-US" sz="900"/>
              <a:t>Older persons suffer discrimination in health care and tend to be overlooked in health policies, programmes and resource allocation. There are few comprehensive health policies which include prevention, rehabilitation and care of the terminally ill. </a:t>
            </a:r>
          </a:p>
          <a:p>
            <a:r>
              <a:rPr lang="en-GB" altLang="en-US" sz="900" b="1" u="sng"/>
              <a:t>Long-term care: </a:t>
            </a:r>
            <a:r>
              <a:rPr lang="en-GB" altLang="en-US" sz="900"/>
              <a:t>Much remains to be developed in this area. Long-term care is often inadequate, affected by labour shortages and low quality services. The situation is worsened by lack of legal frameworks to monitor human rights violations in long-term care facilities. </a:t>
            </a:r>
          </a:p>
          <a:p>
            <a:r>
              <a:rPr lang="en-GB" altLang="en-US" sz="900" b="1" u="sng"/>
              <a:t>Participation in policymaking and political life: </a:t>
            </a:r>
            <a:r>
              <a:rPr lang="en-GB" altLang="en-US" sz="900"/>
              <a:t>Direct and informed participation of older persons in the design of public policy is central to their integration as right-holders. The report highlights as particularly lacking, mechanisms ensuring participation and accountability. </a:t>
            </a:r>
          </a:p>
          <a:p>
            <a:r>
              <a:rPr lang="en-GB" altLang="en-US" sz="900" b="1" u="sng"/>
              <a:t>Work: A</a:t>
            </a:r>
            <a:r>
              <a:rPr lang="en-GB" altLang="en-US" sz="900"/>
              <a:t> few countries have enacted non-discrimination legislation in employment based on age. The European Council, for example, has approved a directive which requires all Member States to introduce legislation prohibiting discrimination at work based on age. The report notes it will be important to follow up on how the directive is enforced.</a:t>
            </a:r>
          </a:p>
          <a:p>
            <a:endParaRPr lang="en-GB" altLang="en-US" sz="9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434" name="Group 2">
            <a:extLst>
              <a:ext uri="{FF2B5EF4-FFF2-40B4-BE49-F238E27FC236}">
                <a16:creationId xmlns:a16="http://schemas.microsoft.com/office/drawing/2014/main" id="{881D9CEE-DA34-48C4-9BD5-391086837F6D}"/>
              </a:ext>
            </a:extLst>
          </p:cNvPr>
          <p:cNvGrpSpPr>
            <a:grpSpLocks/>
          </p:cNvGrpSpPr>
          <p:nvPr/>
        </p:nvGrpSpPr>
        <p:grpSpPr bwMode="auto">
          <a:xfrm>
            <a:off x="1835150" y="1282700"/>
            <a:ext cx="6337300" cy="4233863"/>
            <a:chOff x="2052638" y="1741488"/>
            <a:chExt cx="4872037" cy="4641850"/>
          </a:xfrm>
        </p:grpSpPr>
        <p:pic>
          <p:nvPicPr>
            <p:cNvPr id="18436" name="Image 13" descr="01.png">
              <a:extLst>
                <a:ext uri="{FF2B5EF4-FFF2-40B4-BE49-F238E27FC236}">
                  <a16:creationId xmlns:a16="http://schemas.microsoft.com/office/drawing/2014/main" id="{EA3440F5-405B-44CC-A645-98A75CD9EE40}"/>
                </a:ext>
              </a:extLst>
            </p:cNvPr>
            <p:cNvPicPr>
              <a:picLocks noChangeAspect="1"/>
            </p:cNvPicPr>
            <p:nvPr/>
          </p:nvPicPr>
          <p:blipFill>
            <a:blip r:embed="rId3">
              <a:extLst>
                <a:ext uri="{28A0092B-C50C-407E-A947-70E740481C1C}">
                  <a14:useLocalDpi xmlns:a14="http://schemas.microsoft.com/office/drawing/2010/main" val="0"/>
                </a:ext>
              </a:extLst>
            </a:blip>
            <a:srcRect t="9973" r="68481" b="1366"/>
            <a:stretch>
              <a:fillRect/>
            </a:stretch>
          </p:blipFill>
          <p:spPr bwMode="auto">
            <a:xfrm>
              <a:off x="2052638" y="2211388"/>
              <a:ext cx="1535112" cy="417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7" name="Image 24" descr="02.png">
              <a:extLst>
                <a:ext uri="{FF2B5EF4-FFF2-40B4-BE49-F238E27FC236}">
                  <a16:creationId xmlns:a16="http://schemas.microsoft.com/office/drawing/2014/main" id="{12F9B6C3-75E2-48E4-8B63-3B7CCE5AC242}"/>
                </a:ext>
              </a:extLst>
            </p:cNvPr>
            <p:cNvPicPr>
              <a:picLocks noChangeAspect="1"/>
            </p:cNvPicPr>
            <p:nvPr/>
          </p:nvPicPr>
          <p:blipFill>
            <a:blip r:embed="rId4">
              <a:extLst>
                <a:ext uri="{28A0092B-C50C-407E-A947-70E740481C1C}">
                  <a14:useLocalDpi xmlns:a14="http://schemas.microsoft.com/office/drawing/2010/main" val="0"/>
                </a:ext>
              </a:extLst>
            </a:blip>
            <a:srcRect l="3481" t="14265" r="72331" b="29384"/>
            <a:stretch>
              <a:fillRect/>
            </a:stretch>
          </p:blipFill>
          <p:spPr bwMode="auto">
            <a:xfrm>
              <a:off x="2225675" y="2413000"/>
              <a:ext cx="1176338" cy="2649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8" name="Image 14" descr="cost.png">
              <a:extLst>
                <a:ext uri="{FF2B5EF4-FFF2-40B4-BE49-F238E27FC236}">
                  <a16:creationId xmlns:a16="http://schemas.microsoft.com/office/drawing/2014/main" id="{3804AB2B-8E4F-43EA-8E5B-B5D15DED8276}"/>
                </a:ext>
              </a:extLst>
            </p:cNvPr>
            <p:cNvPicPr>
              <a:picLocks noChangeAspect="1"/>
            </p:cNvPicPr>
            <p:nvPr/>
          </p:nvPicPr>
          <p:blipFill>
            <a:blip r:embed="rId5">
              <a:extLst>
                <a:ext uri="{28A0092B-C50C-407E-A947-70E740481C1C}">
                  <a14:useLocalDpi xmlns:a14="http://schemas.microsoft.com/office/drawing/2010/main" val="0"/>
                </a:ext>
              </a:extLst>
            </a:blip>
            <a:srcRect r="68617" b="88226"/>
            <a:stretch>
              <a:fillRect/>
            </a:stretch>
          </p:blipFill>
          <p:spPr bwMode="auto">
            <a:xfrm>
              <a:off x="2052638" y="1743075"/>
              <a:ext cx="1527175"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9" name="Image 11" descr="01.png">
              <a:extLst>
                <a:ext uri="{FF2B5EF4-FFF2-40B4-BE49-F238E27FC236}">
                  <a16:creationId xmlns:a16="http://schemas.microsoft.com/office/drawing/2014/main" id="{44BC9E9B-40F4-4B5A-AE77-222FBCEDEFA3}"/>
                </a:ext>
              </a:extLst>
            </p:cNvPr>
            <p:cNvPicPr>
              <a:picLocks noChangeAspect="1"/>
            </p:cNvPicPr>
            <p:nvPr/>
          </p:nvPicPr>
          <p:blipFill>
            <a:blip r:embed="rId3">
              <a:extLst>
                <a:ext uri="{28A0092B-C50C-407E-A947-70E740481C1C}">
                  <a14:useLocalDpi xmlns:a14="http://schemas.microsoft.com/office/drawing/2010/main" val="0"/>
                </a:ext>
              </a:extLst>
            </a:blip>
            <a:srcRect r="68507" b="88219"/>
            <a:stretch>
              <a:fillRect/>
            </a:stretch>
          </p:blipFill>
          <p:spPr bwMode="auto">
            <a:xfrm>
              <a:off x="2055813" y="1741488"/>
              <a:ext cx="1533525" cy="55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8440" name="Grouper 16">
              <a:extLst>
                <a:ext uri="{FF2B5EF4-FFF2-40B4-BE49-F238E27FC236}">
                  <a16:creationId xmlns:a16="http://schemas.microsoft.com/office/drawing/2014/main" id="{F2C55F60-3463-43BD-A313-D38F26CB3DE3}"/>
                </a:ext>
              </a:extLst>
            </p:cNvPr>
            <p:cNvGrpSpPr>
              <a:grpSpLocks/>
            </p:cNvGrpSpPr>
            <p:nvPr/>
          </p:nvGrpSpPr>
          <p:grpSpPr bwMode="auto">
            <a:xfrm>
              <a:off x="3468688" y="1741488"/>
              <a:ext cx="3455987" cy="4641850"/>
              <a:chOff x="3469476" y="1742174"/>
              <a:chExt cx="3454565" cy="4641693"/>
            </a:xfrm>
          </p:grpSpPr>
          <p:pic>
            <p:nvPicPr>
              <p:cNvPr id="18441" name="Image 21" descr="01.png">
                <a:extLst>
                  <a:ext uri="{FF2B5EF4-FFF2-40B4-BE49-F238E27FC236}">
                    <a16:creationId xmlns:a16="http://schemas.microsoft.com/office/drawing/2014/main" id="{E3BBA6D1-56EC-47CF-8C11-3C733EE971D0}"/>
                  </a:ext>
                </a:extLst>
              </p:cNvPr>
              <p:cNvPicPr>
                <a:picLocks noChangeAspect="1"/>
              </p:cNvPicPr>
              <p:nvPr/>
            </p:nvPicPr>
            <p:blipFill>
              <a:blip r:embed="rId3">
                <a:extLst>
                  <a:ext uri="{28A0092B-C50C-407E-A947-70E740481C1C}">
                    <a14:useLocalDpi xmlns:a14="http://schemas.microsoft.com/office/drawing/2010/main" val="0"/>
                  </a:ext>
                </a:extLst>
              </a:blip>
              <a:srcRect l="35866" t="9973" r="35619" b="1366"/>
              <a:stretch>
                <a:fillRect/>
              </a:stretch>
            </p:blipFill>
            <p:spPr bwMode="auto">
              <a:xfrm>
                <a:off x="3799841" y="2211502"/>
                <a:ext cx="1388533" cy="4172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2" name="Image 22" descr="01.png">
                <a:extLst>
                  <a:ext uri="{FF2B5EF4-FFF2-40B4-BE49-F238E27FC236}">
                    <a16:creationId xmlns:a16="http://schemas.microsoft.com/office/drawing/2014/main" id="{0650B637-9D30-4CA3-BBD9-88098997CCE2}"/>
                  </a:ext>
                </a:extLst>
              </p:cNvPr>
              <p:cNvPicPr>
                <a:picLocks noChangeAspect="1"/>
              </p:cNvPicPr>
              <p:nvPr/>
            </p:nvPicPr>
            <p:blipFill>
              <a:blip r:embed="rId3">
                <a:extLst>
                  <a:ext uri="{28A0092B-C50C-407E-A947-70E740481C1C}">
                    <a14:useLocalDpi xmlns:a14="http://schemas.microsoft.com/office/drawing/2010/main" val="0"/>
                  </a:ext>
                </a:extLst>
              </a:blip>
              <a:srcRect l="68381" t="9973" r="-26" b="1366"/>
              <a:stretch>
                <a:fillRect/>
              </a:stretch>
            </p:blipFill>
            <p:spPr bwMode="auto">
              <a:xfrm>
                <a:off x="5383107" y="2211502"/>
                <a:ext cx="1540934" cy="4172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3" name="Image 12" descr="01.png">
                <a:extLst>
                  <a:ext uri="{FF2B5EF4-FFF2-40B4-BE49-F238E27FC236}">
                    <a16:creationId xmlns:a16="http://schemas.microsoft.com/office/drawing/2014/main" id="{6EE11D2D-98DD-453C-8FE8-CD41B8FF821D}"/>
                  </a:ext>
                </a:extLst>
              </p:cNvPr>
              <p:cNvPicPr>
                <a:picLocks noChangeAspect="1"/>
              </p:cNvPicPr>
              <p:nvPr/>
            </p:nvPicPr>
            <p:blipFill>
              <a:blip r:embed="rId3">
                <a:extLst>
                  <a:ext uri="{28A0092B-C50C-407E-A947-70E740481C1C}">
                    <a14:useLocalDpi xmlns:a14="http://schemas.microsoft.com/office/drawing/2010/main" val="0"/>
                  </a:ext>
                </a:extLst>
              </a:blip>
              <a:srcRect l="33754" r="35645" b="88219"/>
              <a:stretch>
                <a:fillRect/>
              </a:stretch>
            </p:blipFill>
            <p:spPr bwMode="auto">
              <a:xfrm>
                <a:off x="3698241" y="1742174"/>
                <a:ext cx="1490133" cy="55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4" name="Image 23" descr="01.png">
                <a:extLst>
                  <a:ext uri="{FF2B5EF4-FFF2-40B4-BE49-F238E27FC236}">
                    <a16:creationId xmlns:a16="http://schemas.microsoft.com/office/drawing/2014/main" id="{B0525056-81B9-4F51-9FE3-0CA63D1DF3DC}"/>
                  </a:ext>
                </a:extLst>
              </p:cNvPr>
              <p:cNvPicPr>
                <a:picLocks noChangeAspect="1"/>
              </p:cNvPicPr>
              <p:nvPr/>
            </p:nvPicPr>
            <p:blipFill>
              <a:blip r:embed="rId3">
                <a:extLst>
                  <a:ext uri="{28A0092B-C50C-407E-A947-70E740481C1C}">
                    <a14:useLocalDpi xmlns:a14="http://schemas.microsoft.com/office/drawing/2010/main" val="0"/>
                  </a:ext>
                </a:extLst>
              </a:blip>
              <a:srcRect l="68355" b="88219"/>
              <a:stretch>
                <a:fillRect/>
              </a:stretch>
            </p:blipFill>
            <p:spPr bwMode="auto">
              <a:xfrm>
                <a:off x="5383107" y="1742174"/>
                <a:ext cx="1540934" cy="55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5" name="Image 25" descr="02.png">
                <a:extLst>
                  <a:ext uri="{FF2B5EF4-FFF2-40B4-BE49-F238E27FC236}">
                    <a16:creationId xmlns:a16="http://schemas.microsoft.com/office/drawing/2014/main" id="{1965D460-B2E8-40F8-AF2E-7FD51380A799}"/>
                  </a:ext>
                </a:extLst>
              </p:cNvPr>
              <p:cNvPicPr>
                <a:picLocks noChangeAspect="1"/>
              </p:cNvPicPr>
              <p:nvPr/>
            </p:nvPicPr>
            <p:blipFill>
              <a:blip r:embed="rId4">
                <a:extLst>
                  <a:ext uri="{28A0092B-C50C-407E-A947-70E740481C1C}">
                    <a14:useLocalDpi xmlns:a14="http://schemas.microsoft.com/office/drawing/2010/main" val="0"/>
                  </a:ext>
                </a:extLst>
              </a:blip>
              <a:srcRect l="37936" t="14265" r="37700" b="12280"/>
              <a:stretch>
                <a:fillRect/>
              </a:stretch>
            </p:blipFill>
            <p:spPr bwMode="auto">
              <a:xfrm>
                <a:off x="3901441" y="2413000"/>
                <a:ext cx="1185333" cy="345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6" name="Image 26" descr="02.png">
                <a:extLst>
                  <a:ext uri="{FF2B5EF4-FFF2-40B4-BE49-F238E27FC236}">
                    <a16:creationId xmlns:a16="http://schemas.microsoft.com/office/drawing/2014/main" id="{F08FA5FA-75B3-46A9-962B-2ADDF1DC7BB9}"/>
                  </a:ext>
                </a:extLst>
              </p:cNvPr>
              <p:cNvPicPr>
                <a:picLocks noChangeAspect="1"/>
              </p:cNvPicPr>
              <p:nvPr/>
            </p:nvPicPr>
            <p:blipFill>
              <a:blip r:embed="rId4">
                <a:extLst>
                  <a:ext uri="{28A0092B-C50C-407E-A947-70E740481C1C}">
                    <a14:useLocalDpi xmlns:a14="http://schemas.microsoft.com/office/drawing/2010/main" val="0"/>
                  </a:ext>
                </a:extLst>
              </a:blip>
              <a:srcRect l="72046" t="14265" r="3069" b="5080"/>
              <a:stretch>
                <a:fillRect/>
              </a:stretch>
            </p:blipFill>
            <p:spPr bwMode="auto">
              <a:xfrm>
                <a:off x="5560907" y="2413000"/>
                <a:ext cx="1210733" cy="3793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7" name="Image 27" descr="arrows.png">
                <a:extLst>
                  <a:ext uri="{FF2B5EF4-FFF2-40B4-BE49-F238E27FC236}">
                    <a16:creationId xmlns:a16="http://schemas.microsoft.com/office/drawing/2014/main" id="{26F579F4-E020-45E7-A403-AD6CD4C85F2C}"/>
                  </a:ext>
                </a:extLst>
              </p:cNvPr>
              <p:cNvPicPr>
                <a:picLocks noChangeAspect="1"/>
              </p:cNvPicPr>
              <p:nvPr/>
            </p:nvPicPr>
            <p:blipFill>
              <a:blip r:embed="rId6">
                <a:extLst>
                  <a:ext uri="{28A0092B-C50C-407E-A947-70E740481C1C}">
                    <a14:useLocalDpi xmlns:a14="http://schemas.microsoft.com/office/drawing/2010/main" val="0"/>
                  </a:ext>
                </a:extLst>
              </a:blip>
              <a:srcRect r="81165"/>
              <a:stretch>
                <a:fillRect/>
              </a:stretch>
            </p:blipFill>
            <p:spPr bwMode="auto">
              <a:xfrm>
                <a:off x="3469476" y="3920067"/>
                <a:ext cx="381165" cy="267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8" name="Image 28" descr="arrows.png">
                <a:extLst>
                  <a:ext uri="{FF2B5EF4-FFF2-40B4-BE49-F238E27FC236}">
                    <a16:creationId xmlns:a16="http://schemas.microsoft.com/office/drawing/2014/main" id="{AF148EF4-A539-4D66-941F-CBF8474D0CD0}"/>
                  </a:ext>
                </a:extLst>
              </p:cNvPr>
              <p:cNvPicPr>
                <a:picLocks noChangeAspect="1"/>
              </p:cNvPicPr>
              <p:nvPr/>
            </p:nvPicPr>
            <p:blipFill>
              <a:blip r:embed="rId6">
                <a:extLst>
                  <a:ext uri="{28A0092B-C50C-407E-A947-70E740481C1C}">
                    <a14:useLocalDpi xmlns:a14="http://schemas.microsoft.com/office/drawing/2010/main" val="0"/>
                  </a:ext>
                </a:extLst>
              </a:blip>
              <a:srcRect r="81165"/>
              <a:stretch>
                <a:fillRect/>
              </a:stretch>
            </p:blipFill>
            <p:spPr bwMode="auto">
              <a:xfrm>
                <a:off x="5128940" y="3920067"/>
                <a:ext cx="381165" cy="267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sp>
        <p:nvSpPr>
          <p:cNvPr id="16" name="Titre 15">
            <a:extLst>
              <a:ext uri="{FF2B5EF4-FFF2-40B4-BE49-F238E27FC236}">
                <a16:creationId xmlns:a16="http://schemas.microsoft.com/office/drawing/2014/main" id="{F7955EBF-E160-4932-BABA-DAF996F636EE}"/>
              </a:ext>
            </a:extLst>
          </p:cNvPr>
          <p:cNvSpPr>
            <a:spLocks noGrp="1"/>
          </p:cNvSpPr>
          <p:nvPr>
            <p:ph type="title"/>
          </p:nvPr>
        </p:nvSpPr>
        <p:spPr>
          <a:xfrm>
            <a:off x="323850" y="139700"/>
            <a:ext cx="8640763" cy="671513"/>
          </a:xfrm>
        </p:spPr>
        <p:txBody>
          <a:bodyPr rtlCol="0">
            <a:noAutofit/>
          </a:bodyPr>
          <a:lstStyle/>
          <a:p>
            <a:pPr fontAlgn="auto">
              <a:spcAft>
                <a:spcPts val="0"/>
              </a:spcAft>
              <a:defRPr/>
            </a:pPr>
            <a:r>
              <a:rPr lang="en-US" altLang="en-US" sz="2800" i="1" dirty="0"/>
              <a:t>Responding to the Challenge of an Aging Population</a:t>
            </a:r>
            <a:endParaRPr lang="en-GB" sz="2800" b="1" dirty="0">
              <a:latin typeface="Minion Pro"/>
              <a:ea typeface="+mn-ea"/>
              <a:cs typeface="+mn-cs"/>
            </a:endParaRPr>
          </a:p>
        </p:txBody>
      </p:sp>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607792CA-4848-4C18-9C43-3981FA0E5C2F}"/>
              </a:ext>
            </a:extLst>
          </p:cNvPr>
          <p:cNvSpPr>
            <a:spLocks noGrp="1"/>
          </p:cNvSpPr>
          <p:nvPr>
            <p:ph type="title"/>
          </p:nvPr>
        </p:nvSpPr>
        <p:spPr>
          <a:xfrm>
            <a:off x="179388" y="260350"/>
            <a:ext cx="8229600" cy="706438"/>
          </a:xfrm>
        </p:spPr>
        <p:txBody>
          <a:bodyPr/>
          <a:lstStyle/>
          <a:p>
            <a:r>
              <a:rPr lang="en-US" altLang="en-US" sz="2400" i="1"/>
              <a:t>Responding to the Challenge of an Aging Population</a:t>
            </a:r>
          </a:p>
        </p:txBody>
      </p:sp>
      <p:sp>
        <p:nvSpPr>
          <p:cNvPr id="4" name="Content Placeholder 3">
            <a:extLst>
              <a:ext uri="{FF2B5EF4-FFF2-40B4-BE49-F238E27FC236}">
                <a16:creationId xmlns:a16="http://schemas.microsoft.com/office/drawing/2014/main" id="{86999D14-A3A9-4FF0-8C66-2A413096668A}"/>
              </a:ext>
            </a:extLst>
          </p:cNvPr>
          <p:cNvSpPr>
            <a:spLocks noGrp="1"/>
          </p:cNvSpPr>
          <p:nvPr>
            <p:ph sz="half" idx="1"/>
          </p:nvPr>
        </p:nvSpPr>
        <p:spPr>
          <a:xfrm>
            <a:off x="468313" y="1773238"/>
            <a:ext cx="4038600" cy="2547937"/>
          </a:xfrm>
        </p:spPr>
        <p:txBody>
          <a:bodyPr/>
          <a:lstStyle/>
          <a:p>
            <a:pPr>
              <a:defRPr/>
            </a:pPr>
            <a:r>
              <a:rPr lang="en-US" sz="1800" dirty="0"/>
              <a:t>adjust physical environments to fit an aging population</a:t>
            </a:r>
            <a:br>
              <a:rPr lang="en-US" sz="1800" dirty="0"/>
            </a:br>
            <a:endParaRPr lang="en-US" sz="1800" dirty="0"/>
          </a:p>
          <a:p>
            <a:pPr>
              <a:defRPr/>
            </a:pPr>
            <a:r>
              <a:rPr lang="en-US" sz="1800" dirty="0"/>
              <a:t>find meaningful roles for older adults</a:t>
            </a:r>
          </a:p>
          <a:p>
            <a:pPr>
              <a:defRPr/>
            </a:pPr>
            <a:endParaRPr lang="en-US" sz="1800" dirty="0"/>
          </a:p>
          <a:p>
            <a:pPr>
              <a:defRPr/>
            </a:pPr>
            <a:r>
              <a:rPr lang="en-US" sz="1800" dirty="0"/>
              <a:t>promote integration of all life domains throughout the life course</a:t>
            </a:r>
          </a:p>
          <a:p>
            <a:pPr>
              <a:defRPr/>
            </a:pPr>
            <a:endParaRPr lang="en-US" sz="1600" dirty="0"/>
          </a:p>
          <a:p>
            <a:pPr marL="0" indent="0">
              <a:buFontTx/>
              <a:buNone/>
              <a:defRPr/>
            </a:pPr>
            <a:endParaRPr lang="en-US" sz="1800" i="1" dirty="0"/>
          </a:p>
        </p:txBody>
      </p:sp>
      <p:sp>
        <p:nvSpPr>
          <p:cNvPr id="20484" name="Content Placeholder 4">
            <a:extLst>
              <a:ext uri="{FF2B5EF4-FFF2-40B4-BE49-F238E27FC236}">
                <a16:creationId xmlns:a16="http://schemas.microsoft.com/office/drawing/2014/main" id="{29B22F29-561C-4C47-B448-463DD0F3A122}"/>
              </a:ext>
            </a:extLst>
          </p:cNvPr>
          <p:cNvSpPr>
            <a:spLocks noGrp="1"/>
          </p:cNvSpPr>
          <p:nvPr>
            <p:ph sz="half" idx="2"/>
          </p:nvPr>
        </p:nvSpPr>
        <p:spPr>
          <a:xfrm>
            <a:off x="4859338" y="1052513"/>
            <a:ext cx="4105275" cy="4248150"/>
          </a:xfrm>
        </p:spPr>
        <p:txBody>
          <a:bodyPr/>
          <a:lstStyle/>
          <a:p>
            <a:pPr marL="0" indent="0">
              <a:buFontTx/>
              <a:buNone/>
            </a:pPr>
            <a:r>
              <a:rPr lang="en-US" altLang="en-US"/>
              <a:t>How can social work respond to the challenge?</a:t>
            </a:r>
          </a:p>
          <a:p>
            <a:pPr marL="0" indent="0">
              <a:buFontTx/>
              <a:buNone/>
            </a:pPr>
            <a:endParaRPr lang="en-US" altLang="en-US"/>
          </a:p>
          <a:p>
            <a:pPr marL="0" indent="0">
              <a:buFontTx/>
              <a:buNone/>
            </a:pPr>
            <a:r>
              <a:rPr lang="en-US" altLang="en-US"/>
              <a:t>International Federation of Social Workers (IFSW) </a:t>
            </a:r>
            <a:r>
              <a:rPr lang="en-US" altLang="en-US" u="sng"/>
              <a:t>Policy Position Statement</a:t>
            </a:r>
          </a:p>
          <a:p>
            <a:pPr marL="0" indent="0">
              <a:buFont typeface="Arial" panose="020B0604020202020204" pitchFamily="34" charset="0"/>
              <a:buNone/>
            </a:pPr>
            <a:r>
              <a:rPr lang="en-US" altLang="en-US"/>
              <a:t> </a:t>
            </a:r>
            <a:r>
              <a:rPr lang="en-US" altLang="en-US" sz="1800" u="sng">
                <a:hlinkClick r:id="rId3"/>
              </a:rPr>
              <a:t>http://ifsw.org/policies/ageing-and-older-adults/</a:t>
            </a:r>
            <a:endParaRPr lang="en-US" altLang="en-US" sz="1800"/>
          </a:p>
          <a:p>
            <a:pPr marL="0" indent="0">
              <a:buFontTx/>
              <a:buNone/>
            </a:pPr>
            <a:endParaRPr lang="en-US" altLang="en-US"/>
          </a:p>
        </p:txBody>
      </p:sp>
      <p:sp>
        <p:nvSpPr>
          <p:cNvPr id="20485" name="Rectangle 1">
            <a:extLst>
              <a:ext uri="{FF2B5EF4-FFF2-40B4-BE49-F238E27FC236}">
                <a16:creationId xmlns:a16="http://schemas.microsoft.com/office/drawing/2014/main" id="{30FA7633-F8EE-40D8-8BD4-33261D2371E7}"/>
              </a:ext>
            </a:extLst>
          </p:cNvPr>
          <p:cNvSpPr>
            <a:spLocks noChangeArrowheads="1"/>
          </p:cNvSpPr>
          <p:nvPr/>
        </p:nvSpPr>
        <p:spPr bwMode="auto">
          <a:xfrm>
            <a:off x="106363" y="4760913"/>
            <a:ext cx="45720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1200" i="1">
                <a:latin typeface="Arial" panose="020B0604020202020204" pitchFamily="34" charset="0"/>
              </a:rPr>
              <a:t>From: Hagestad, G. (1998). Towards A Society for All Ages: New Thinking, New Language, New Conversations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2530" name="Shape 69">
            <a:extLst>
              <a:ext uri="{FF2B5EF4-FFF2-40B4-BE49-F238E27FC236}">
                <a16:creationId xmlns:a16="http://schemas.microsoft.com/office/drawing/2014/main" id="{439AFC5F-E48B-4239-8A37-F4761A04738F}"/>
              </a:ext>
            </a:extLst>
          </p:cNvPr>
          <p:cNvCxnSpPr>
            <a:cxnSpLocks noChangeShapeType="1"/>
          </p:cNvCxnSpPr>
          <p:nvPr/>
        </p:nvCxnSpPr>
        <p:spPr bwMode="auto">
          <a:xfrm rot="10800000" flipH="1">
            <a:off x="6354763" y="2449513"/>
            <a:ext cx="974725" cy="592137"/>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cxnSp>
      <p:cxnSp>
        <p:nvCxnSpPr>
          <p:cNvPr id="22531" name="Shape 70">
            <a:extLst>
              <a:ext uri="{FF2B5EF4-FFF2-40B4-BE49-F238E27FC236}">
                <a16:creationId xmlns:a16="http://schemas.microsoft.com/office/drawing/2014/main" id="{BD81AC2D-1EAA-4F25-9A50-318D9447CBBD}"/>
              </a:ext>
            </a:extLst>
          </p:cNvPr>
          <p:cNvCxnSpPr>
            <a:cxnSpLocks noChangeShapeType="1"/>
          </p:cNvCxnSpPr>
          <p:nvPr/>
        </p:nvCxnSpPr>
        <p:spPr bwMode="auto">
          <a:xfrm rot="10800000">
            <a:off x="4456113" y="2165350"/>
            <a:ext cx="19050" cy="771525"/>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cxnSp>
      <p:cxnSp>
        <p:nvCxnSpPr>
          <p:cNvPr id="22532" name="Shape 71">
            <a:extLst>
              <a:ext uri="{FF2B5EF4-FFF2-40B4-BE49-F238E27FC236}">
                <a16:creationId xmlns:a16="http://schemas.microsoft.com/office/drawing/2014/main" id="{1CD6F195-F6AA-403E-86D0-B4429447F58A}"/>
              </a:ext>
            </a:extLst>
          </p:cNvPr>
          <p:cNvCxnSpPr>
            <a:cxnSpLocks noChangeShapeType="1"/>
          </p:cNvCxnSpPr>
          <p:nvPr/>
        </p:nvCxnSpPr>
        <p:spPr bwMode="auto">
          <a:xfrm flipH="1">
            <a:off x="1855788" y="4546600"/>
            <a:ext cx="908050" cy="690563"/>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cxnSp>
      <p:cxnSp>
        <p:nvCxnSpPr>
          <p:cNvPr id="22533" name="Shape 73">
            <a:extLst>
              <a:ext uri="{FF2B5EF4-FFF2-40B4-BE49-F238E27FC236}">
                <a16:creationId xmlns:a16="http://schemas.microsoft.com/office/drawing/2014/main" id="{206BB3C6-773A-4939-9C26-F356DDD78566}"/>
              </a:ext>
            </a:extLst>
          </p:cNvPr>
          <p:cNvCxnSpPr>
            <a:cxnSpLocks noChangeShapeType="1"/>
          </p:cNvCxnSpPr>
          <p:nvPr/>
        </p:nvCxnSpPr>
        <p:spPr bwMode="auto">
          <a:xfrm>
            <a:off x="4456113" y="4597400"/>
            <a:ext cx="19050" cy="817563"/>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cxnSp>
      <p:cxnSp>
        <p:nvCxnSpPr>
          <p:cNvPr id="22534" name="Shape 74">
            <a:extLst>
              <a:ext uri="{FF2B5EF4-FFF2-40B4-BE49-F238E27FC236}">
                <a16:creationId xmlns:a16="http://schemas.microsoft.com/office/drawing/2014/main" id="{9641749E-EF11-4CE4-BEEE-FC488B6B94BE}"/>
              </a:ext>
            </a:extLst>
          </p:cNvPr>
          <p:cNvCxnSpPr>
            <a:cxnSpLocks noChangeShapeType="1"/>
          </p:cNvCxnSpPr>
          <p:nvPr/>
        </p:nvCxnSpPr>
        <p:spPr bwMode="auto">
          <a:xfrm>
            <a:off x="6235700" y="4521200"/>
            <a:ext cx="754063" cy="584200"/>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cxnSp>
      <p:sp>
        <p:nvSpPr>
          <p:cNvPr id="22535" name="Shape 76">
            <a:extLst>
              <a:ext uri="{FF2B5EF4-FFF2-40B4-BE49-F238E27FC236}">
                <a16:creationId xmlns:a16="http://schemas.microsoft.com/office/drawing/2014/main" id="{8F7E5205-DDD3-4733-B7C0-E9DB1F7D41E1}"/>
              </a:ext>
            </a:extLst>
          </p:cNvPr>
          <p:cNvSpPr>
            <a:spLocks noChangeArrowheads="1"/>
          </p:cNvSpPr>
          <p:nvPr/>
        </p:nvSpPr>
        <p:spPr bwMode="auto">
          <a:xfrm rot="-1864">
            <a:off x="6010275" y="982663"/>
            <a:ext cx="3317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91425" rIns="91425" bIns="91425">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US" altLang="en-US" sz="1800">
              <a:latin typeface="Arial" panose="020B0604020202020204" pitchFamily="34" charset="0"/>
            </a:endParaRPr>
          </a:p>
        </p:txBody>
      </p:sp>
      <p:sp>
        <p:nvSpPr>
          <p:cNvPr id="22536" name="Shape 77">
            <a:extLst>
              <a:ext uri="{FF2B5EF4-FFF2-40B4-BE49-F238E27FC236}">
                <a16:creationId xmlns:a16="http://schemas.microsoft.com/office/drawing/2014/main" id="{EDFFA86C-01FF-4A6B-BEF0-7DC891B27115}"/>
              </a:ext>
            </a:extLst>
          </p:cNvPr>
          <p:cNvSpPr>
            <a:spLocks noChangeArrowheads="1"/>
          </p:cNvSpPr>
          <p:nvPr/>
        </p:nvSpPr>
        <p:spPr bwMode="auto">
          <a:xfrm>
            <a:off x="1104900" y="2084388"/>
            <a:ext cx="27336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91425" rIns="91425" bIns="91425">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US" altLang="en-US" sz="1800">
              <a:latin typeface="Arial" panose="020B0604020202020204" pitchFamily="34" charset="0"/>
            </a:endParaRPr>
          </a:p>
        </p:txBody>
      </p:sp>
      <p:cxnSp>
        <p:nvCxnSpPr>
          <p:cNvPr id="22537" name="Shape 81">
            <a:extLst>
              <a:ext uri="{FF2B5EF4-FFF2-40B4-BE49-F238E27FC236}">
                <a16:creationId xmlns:a16="http://schemas.microsoft.com/office/drawing/2014/main" id="{91DD80D3-EF3C-4A5F-95FE-F57242E9D4E1}"/>
              </a:ext>
            </a:extLst>
          </p:cNvPr>
          <p:cNvCxnSpPr>
            <a:cxnSpLocks noChangeShapeType="1"/>
          </p:cNvCxnSpPr>
          <p:nvPr/>
        </p:nvCxnSpPr>
        <p:spPr bwMode="auto">
          <a:xfrm rot="10800000">
            <a:off x="1531938" y="2541588"/>
            <a:ext cx="993775" cy="565150"/>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cxnSp>
      <p:graphicFrame>
        <p:nvGraphicFramePr>
          <p:cNvPr id="18" name="Diagram 17">
            <a:extLst>
              <a:ext uri="{FF2B5EF4-FFF2-40B4-BE49-F238E27FC236}">
                <a16:creationId xmlns:a16="http://schemas.microsoft.com/office/drawing/2014/main" id="{857B2576-AD22-47DB-B53B-6CB9A2242DCB}"/>
              </a:ext>
            </a:extLst>
          </p:cNvPr>
          <p:cNvGraphicFramePr/>
          <p:nvPr/>
        </p:nvGraphicFramePr>
        <p:xfrm>
          <a:off x="611560" y="836712"/>
          <a:ext cx="7776864" cy="42691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2539" name="Rectangle 1">
            <a:extLst>
              <a:ext uri="{FF2B5EF4-FFF2-40B4-BE49-F238E27FC236}">
                <a16:creationId xmlns:a16="http://schemas.microsoft.com/office/drawing/2014/main" id="{2DAE8EBF-3489-43DC-B05D-F46FEDC287A9}"/>
              </a:ext>
            </a:extLst>
          </p:cNvPr>
          <p:cNvSpPr>
            <a:spLocks noChangeArrowheads="1"/>
          </p:cNvSpPr>
          <p:nvPr/>
        </p:nvSpPr>
        <p:spPr bwMode="auto">
          <a:xfrm>
            <a:off x="323850" y="5148263"/>
            <a:ext cx="91789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1200">
                <a:latin typeface="Arial" panose="020B0604020202020204" pitchFamily="34" charset="0"/>
              </a:rPr>
              <a:t>Modified from Parslow, R. A., Lewis, V. J., &amp; Nay, R. (2011). Successful aging: Development and testing of a multidimensional model using data from a large sample of older Australians. </a:t>
            </a:r>
            <a:r>
              <a:rPr lang="en-US" altLang="en-US" sz="1200" i="1">
                <a:latin typeface="Arial" panose="020B0604020202020204" pitchFamily="34" charset="0"/>
              </a:rPr>
              <a:t>JAGS, 59, </a:t>
            </a:r>
            <a:r>
              <a:rPr lang="en-US" altLang="en-US" sz="1200">
                <a:latin typeface="Arial" panose="020B0604020202020204" pitchFamily="34" charset="0"/>
              </a:rPr>
              <a:t>2077-2083.</a:t>
            </a:r>
          </a:p>
        </p:txBody>
      </p:sp>
      <p:sp>
        <p:nvSpPr>
          <p:cNvPr id="22540" name="Title 2">
            <a:extLst>
              <a:ext uri="{FF2B5EF4-FFF2-40B4-BE49-F238E27FC236}">
                <a16:creationId xmlns:a16="http://schemas.microsoft.com/office/drawing/2014/main" id="{EF27181A-AF85-44D4-B833-74E2BB5781C6}"/>
              </a:ext>
            </a:extLst>
          </p:cNvPr>
          <p:cNvSpPr>
            <a:spLocks noGrp="1"/>
          </p:cNvSpPr>
          <p:nvPr>
            <p:ph type="title"/>
          </p:nvPr>
        </p:nvSpPr>
        <p:spPr>
          <a:xfrm>
            <a:off x="441325" y="252413"/>
            <a:ext cx="7931150" cy="331787"/>
          </a:xfrm>
        </p:spPr>
        <p:txBody>
          <a:bodyPr/>
          <a:lstStyle/>
          <a:p>
            <a:r>
              <a:rPr lang="en-US" altLang="en-US" sz="3200"/>
              <a:t>The Life Course Perspective</a:t>
            </a:r>
            <a:endParaRPr lang="en-GB" altLang="en-US" sz="3200"/>
          </a:p>
        </p:txBody>
      </p:sp>
    </p:spTree>
    <p:custDataLst>
      <p:tags r:id="rId1"/>
    </p:custDataLst>
  </p:cSld>
  <p:clrMapOvr>
    <a:masterClrMapping/>
  </p:clrMapOvr>
  <p:transition spd="slow">
    <p:cu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C9599751-03B9-4830-910D-0ECE1BCA1FAB}"/>
              </a:ext>
            </a:extLst>
          </p:cNvPr>
          <p:cNvSpPr>
            <a:spLocks noGrp="1"/>
          </p:cNvSpPr>
          <p:nvPr>
            <p:ph type="title"/>
          </p:nvPr>
        </p:nvSpPr>
        <p:spPr>
          <a:xfrm>
            <a:off x="457200" y="188913"/>
            <a:ext cx="8229600" cy="1143000"/>
          </a:xfrm>
        </p:spPr>
        <p:txBody>
          <a:bodyPr/>
          <a:lstStyle/>
          <a:p>
            <a:pPr algn="l"/>
            <a:r>
              <a:rPr lang="en-US" altLang="en-US" sz="2400"/>
              <a:t>The Life Course Perspective</a:t>
            </a:r>
            <a:br>
              <a:rPr lang="en-US" altLang="en-US" sz="2400"/>
            </a:br>
            <a:r>
              <a:rPr lang="en-US" altLang="en-US" sz="1600"/>
              <a:t>Case study: Dr. Ken: The Life Course and Late-life Variability in Health and Well-being</a:t>
            </a:r>
          </a:p>
        </p:txBody>
      </p:sp>
      <p:sp>
        <p:nvSpPr>
          <p:cNvPr id="3" name="Content Placeholder 2">
            <a:extLst>
              <a:ext uri="{FF2B5EF4-FFF2-40B4-BE49-F238E27FC236}">
                <a16:creationId xmlns:a16="http://schemas.microsoft.com/office/drawing/2014/main" id="{3EB4A2AA-D824-4697-B9EB-288B6B02E181}"/>
              </a:ext>
            </a:extLst>
          </p:cNvPr>
          <p:cNvSpPr>
            <a:spLocks noGrp="1"/>
          </p:cNvSpPr>
          <p:nvPr>
            <p:ph sz="half" idx="1"/>
          </p:nvPr>
        </p:nvSpPr>
        <p:spPr>
          <a:xfrm>
            <a:off x="533400" y="1484313"/>
            <a:ext cx="4038600" cy="3989387"/>
          </a:xfrm>
        </p:spPr>
        <p:txBody>
          <a:bodyPr/>
          <a:lstStyle/>
          <a:p>
            <a:pPr>
              <a:defRPr/>
            </a:pPr>
            <a:r>
              <a:rPr lang="en-US" sz="2000" dirty="0"/>
              <a:t>The case of Dr. Ken Lam</a:t>
            </a:r>
          </a:p>
          <a:p>
            <a:pPr marL="0" indent="0">
              <a:buFontTx/>
              <a:buNone/>
              <a:defRPr/>
            </a:pPr>
            <a:r>
              <a:rPr lang="en-US" sz="2000" dirty="0">
                <a:hlinkClick r:id="rId2"/>
              </a:rPr>
              <a:t>http://www.heretohelp.bc.ca/stories/OAIR/exp/6</a:t>
            </a:r>
            <a:endParaRPr lang="en-US" sz="2000" dirty="0"/>
          </a:p>
          <a:p>
            <a:pPr marL="0" indent="0">
              <a:buFontTx/>
              <a:buNone/>
              <a:defRPr/>
            </a:pPr>
            <a:r>
              <a:rPr lang="en-US" sz="1600" dirty="0"/>
              <a:t>How did Dr. Lam’s birth cohort and immigration </a:t>
            </a:r>
            <a:r>
              <a:rPr lang="en-US" sz="1600" dirty="0" err="1"/>
              <a:t>hx</a:t>
            </a:r>
            <a:r>
              <a:rPr lang="en-US" sz="1600" dirty="0"/>
              <a:t> impact his access to mental health care?</a:t>
            </a:r>
          </a:p>
          <a:p>
            <a:pPr marL="0" indent="0">
              <a:buFontTx/>
              <a:buNone/>
              <a:defRPr/>
            </a:pPr>
            <a:endParaRPr lang="en-US" sz="1600" dirty="0"/>
          </a:p>
          <a:p>
            <a:pPr marL="0" indent="0">
              <a:buFontTx/>
              <a:buNone/>
              <a:defRPr/>
            </a:pPr>
            <a:r>
              <a:rPr lang="en-US" sz="1600" dirty="0"/>
              <a:t>What transition events impacted his experience of depression?</a:t>
            </a:r>
          </a:p>
          <a:p>
            <a:pPr marL="0" indent="0">
              <a:buFontTx/>
              <a:buNone/>
              <a:defRPr/>
            </a:pPr>
            <a:endParaRPr lang="en-US" sz="1600" dirty="0"/>
          </a:p>
          <a:p>
            <a:pPr marL="0" indent="0">
              <a:buFontTx/>
              <a:buNone/>
              <a:defRPr/>
            </a:pPr>
            <a:r>
              <a:rPr lang="en-US" sz="1600" dirty="0"/>
              <a:t>How did the cultural values and SES opportunities he had impact the trajectory of his illness over his life course?</a:t>
            </a:r>
          </a:p>
        </p:txBody>
      </p:sp>
      <p:sp>
        <p:nvSpPr>
          <p:cNvPr id="24580" name="Content Placeholder 3">
            <a:extLst>
              <a:ext uri="{FF2B5EF4-FFF2-40B4-BE49-F238E27FC236}">
                <a16:creationId xmlns:a16="http://schemas.microsoft.com/office/drawing/2014/main" id="{30358977-53C8-4F88-913B-740E1D66C8CF}"/>
              </a:ext>
            </a:extLst>
          </p:cNvPr>
          <p:cNvSpPr>
            <a:spLocks noGrp="1"/>
          </p:cNvSpPr>
          <p:nvPr>
            <p:ph sz="half" idx="2"/>
          </p:nvPr>
        </p:nvSpPr>
        <p:spPr>
          <a:xfrm>
            <a:off x="4648200" y="1600200"/>
            <a:ext cx="4038600" cy="3989388"/>
          </a:xfrm>
        </p:spPr>
        <p:txBody>
          <a:bodyPr/>
          <a:lstStyle/>
          <a:p>
            <a:pPr>
              <a:spcBef>
                <a:spcPct val="0"/>
              </a:spcBef>
            </a:pPr>
            <a:r>
              <a:rPr lang="en-US" altLang="en-US" sz="1600" b="1"/>
              <a:t>Factors impacting variability </a:t>
            </a:r>
          </a:p>
          <a:p>
            <a:pPr lvl="1">
              <a:spcBef>
                <a:spcPct val="0"/>
              </a:spcBef>
            </a:pPr>
            <a:r>
              <a:rPr lang="en-US" altLang="en-US" sz="1600"/>
              <a:t>Risk exposures in early and midlife.</a:t>
            </a:r>
          </a:p>
          <a:p>
            <a:pPr lvl="1">
              <a:spcBef>
                <a:spcPct val="0"/>
              </a:spcBef>
            </a:pPr>
            <a:r>
              <a:rPr lang="en-US" altLang="en-US" sz="1600"/>
              <a:t>Migration</a:t>
            </a:r>
          </a:p>
          <a:p>
            <a:pPr lvl="2">
              <a:spcBef>
                <a:spcPct val="0"/>
              </a:spcBef>
            </a:pPr>
            <a:r>
              <a:rPr lang="en-US" altLang="en-US" sz="1600"/>
              <a:t>Rural to urban</a:t>
            </a:r>
          </a:p>
          <a:p>
            <a:pPr lvl="2">
              <a:spcBef>
                <a:spcPct val="0"/>
              </a:spcBef>
            </a:pPr>
            <a:r>
              <a:rPr lang="en-US" altLang="en-US" sz="1600"/>
              <a:t>Cross nationally</a:t>
            </a:r>
          </a:p>
          <a:p>
            <a:pPr lvl="1">
              <a:spcBef>
                <a:spcPct val="0"/>
              </a:spcBef>
            </a:pPr>
            <a:r>
              <a:rPr lang="en-US" altLang="en-US" sz="1600"/>
              <a:t>Access to education, health care &amp; technology</a:t>
            </a:r>
          </a:p>
          <a:p>
            <a:pPr lvl="1">
              <a:spcBef>
                <a:spcPct val="0"/>
              </a:spcBef>
            </a:pPr>
            <a:r>
              <a:rPr lang="en-US" altLang="en-US" sz="1600"/>
              <a:t>Global communications (access to informal support networks)</a:t>
            </a:r>
          </a:p>
          <a:p>
            <a:pPr lvl="1">
              <a:spcBef>
                <a:spcPct val="0"/>
              </a:spcBef>
            </a:pPr>
            <a:r>
              <a:rPr lang="en-US" altLang="en-US" sz="1600"/>
              <a:t>Higher likelihood of disability in older age for those from disadvantaged environments.</a:t>
            </a:r>
          </a:p>
          <a:p>
            <a:pPr lvl="1">
              <a:spcBef>
                <a:spcPct val="0"/>
              </a:spcBef>
            </a:pPr>
            <a:r>
              <a:rPr lang="en-US" altLang="en-US" sz="1600"/>
              <a:t>Evolving family roles and households</a:t>
            </a:r>
            <a:r>
              <a:rPr lang="en-US" altLang="en-US"/>
              <a: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EE35EB0C-D27D-4FE1-85BE-1F717A2C9335}"/>
              </a:ext>
            </a:extLst>
          </p:cNvPr>
          <p:cNvSpPr>
            <a:spLocks noGrp="1"/>
          </p:cNvSpPr>
          <p:nvPr>
            <p:ph type="title"/>
          </p:nvPr>
        </p:nvSpPr>
        <p:spPr/>
        <p:txBody>
          <a:bodyPr/>
          <a:lstStyle/>
          <a:p>
            <a:pPr algn="l"/>
            <a:r>
              <a:rPr lang="en-US" altLang="en-US" sz="3200" dirty="0"/>
              <a:t>Class Discussion (10 Minutes)</a:t>
            </a:r>
            <a:br>
              <a:rPr lang="en-US" altLang="en-US" sz="3200" dirty="0"/>
            </a:br>
            <a:br>
              <a:rPr lang="en-US" altLang="en-US" sz="3200" dirty="0"/>
            </a:br>
            <a:r>
              <a:rPr lang="en-US" altLang="en-US" sz="2400" dirty="0"/>
              <a:t>Immigrant Older adults</a:t>
            </a:r>
          </a:p>
        </p:txBody>
      </p:sp>
      <p:sp>
        <p:nvSpPr>
          <p:cNvPr id="25603" name="Content Placeholder 4">
            <a:extLst>
              <a:ext uri="{FF2B5EF4-FFF2-40B4-BE49-F238E27FC236}">
                <a16:creationId xmlns:a16="http://schemas.microsoft.com/office/drawing/2014/main" id="{CA4A8DC8-AE2E-4A24-88F4-13F5C71B9757}"/>
              </a:ext>
            </a:extLst>
          </p:cNvPr>
          <p:cNvSpPr>
            <a:spLocks noGrp="1"/>
          </p:cNvSpPr>
          <p:nvPr>
            <p:ph idx="1"/>
          </p:nvPr>
        </p:nvSpPr>
        <p:spPr>
          <a:xfrm>
            <a:off x="457200" y="1916113"/>
            <a:ext cx="8229600" cy="3600450"/>
          </a:xfrm>
        </p:spPr>
        <p:txBody>
          <a:bodyPr/>
          <a:lstStyle/>
          <a:p>
            <a:r>
              <a:rPr lang="en-US" altLang="en-US" sz="1800" dirty="0"/>
              <a:t>Discuss and list down a few health promotional activities that you would put in place, as a social worker taking care of a group of older adults immigrants under your care</a:t>
            </a:r>
          </a:p>
          <a:p>
            <a:endParaRPr lang="en-US" altLang="en-US" sz="1800" dirty="0"/>
          </a:p>
          <a:p>
            <a:r>
              <a:rPr lang="en-US" altLang="en-US" sz="1800" dirty="0"/>
              <a:t>These older adults are coping with different types of chronic disease such as dementia, minor stroke, minor mental health issues, diabetes </a:t>
            </a:r>
            <a:r>
              <a:rPr lang="en-US" altLang="en-US" sz="1800" dirty="0" err="1"/>
              <a:t>etc</a:t>
            </a:r>
            <a:r>
              <a:rPr lang="en-US" altLang="en-US" sz="1800" dirty="0"/>
              <a:t>, but are fully functional. </a:t>
            </a:r>
          </a:p>
          <a:p>
            <a:endParaRPr lang="en-US" altLang="en-US" sz="1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09E1D-0B6E-4F7A-BC7A-3E05596C802C}"/>
              </a:ext>
            </a:extLst>
          </p:cNvPr>
          <p:cNvSpPr>
            <a:spLocks noGrp="1"/>
          </p:cNvSpPr>
          <p:nvPr>
            <p:ph type="title"/>
          </p:nvPr>
        </p:nvSpPr>
        <p:spPr/>
        <p:txBody>
          <a:bodyPr anchor="t">
            <a:normAutofit fontScale="90000"/>
          </a:bodyPr>
          <a:lstStyle/>
          <a:p>
            <a:pPr algn="l">
              <a:defRPr/>
            </a:pPr>
            <a:r>
              <a:rPr lang="en-US" sz="3300" dirty="0"/>
              <a:t>Dealing with loneliness</a:t>
            </a:r>
            <a:br>
              <a:rPr lang="en-US" sz="3300" dirty="0"/>
            </a:br>
            <a:br>
              <a:rPr lang="en-US" sz="3300" dirty="0"/>
            </a:br>
            <a:r>
              <a:rPr lang="en-US" sz="3300" dirty="0"/>
              <a:t>Did you Know?</a:t>
            </a:r>
          </a:p>
        </p:txBody>
      </p:sp>
      <p:grpSp>
        <p:nvGrpSpPr>
          <p:cNvPr id="26627" name="Group 9">
            <a:extLst>
              <a:ext uri="{FF2B5EF4-FFF2-40B4-BE49-F238E27FC236}">
                <a16:creationId xmlns:a16="http://schemas.microsoft.com/office/drawing/2014/main" id="{2EC41D8B-308A-40E6-9AFE-4CD726985595}"/>
              </a:ext>
            </a:extLst>
          </p:cNvPr>
          <p:cNvGrpSpPr>
            <a:grpSpLocks/>
          </p:cNvGrpSpPr>
          <p:nvPr/>
        </p:nvGrpSpPr>
        <p:grpSpPr bwMode="auto">
          <a:xfrm>
            <a:off x="457200" y="2349500"/>
            <a:ext cx="8448675" cy="3027363"/>
            <a:chOff x="9979" y="1969761"/>
            <a:chExt cx="11264844" cy="4037097"/>
          </a:xfrm>
        </p:grpSpPr>
        <p:sp>
          <p:nvSpPr>
            <p:cNvPr id="4" name="Content Placeholder 2">
              <a:extLst>
                <a:ext uri="{FF2B5EF4-FFF2-40B4-BE49-F238E27FC236}">
                  <a16:creationId xmlns:a16="http://schemas.microsoft.com/office/drawing/2014/main" id="{C84050D9-1CB8-499F-A1A4-94B5A110D71C}"/>
                </a:ext>
              </a:extLst>
            </p:cNvPr>
            <p:cNvSpPr txBox="1">
              <a:spLocks/>
            </p:cNvSpPr>
            <p:nvPr/>
          </p:nvSpPr>
          <p:spPr>
            <a:xfrm>
              <a:off x="9979" y="1986697"/>
              <a:ext cx="3932747" cy="3810579"/>
            </a:xfrm>
            <a:prstGeom prst="rect">
              <a:avLst/>
            </a:prstGeom>
          </p:spPr>
          <p:txBody>
            <a:bodyPr lIns="68580" tIns="34290" rIns="68580" bIns="3429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defRPr/>
              </a:pPr>
              <a:r>
                <a:rPr lang="en-US" sz="2100" dirty="0"/>
                <a:t>How many older adults experience social isolation?</a:t>
              </a:r>
            </a:p>
            <a:p>
              <a:pPr>
                <a:defRPr/>
              </a:pPr>
              <a:endParaRPr lang="en-US" sz="2100" dirty="0">
                <a:solidFill>
                  <a:srgbClr val="7030A0"/>
                </a:solidFill>
              </a:endParaRPr>
            </a:p>
            <a:p>
              <a:pPr>
                <a:defRPr/>
              </a:pPr>
              <a:endParaRPr lang="en-US" sz="2100" dirty="0">
                <a:solidFill>
                  <a:srgbClr val="7030A0"/>
                </a:solidFill>
              </a:endParaRPr>
            </a:p>
            <a:p>
              <a:pPr>
                <a:defRPr/>
              </a:pPr>
              <a:endParaRPr lang="en-US" sz="2100" dirty="0">
                <a:solidFill>
                  <a:srgbClr val="7030A0"/>
                </a:solidFill>
              </a:endParaRPr>
            </a:p>
            <a:p>
              <a:pPr>
                <a:defRPr/>
              </a:pPr>
              <a:endParaRPr lang="en-US" sz="2100" dirty="0">
                <a:solidFill>
                  <a:srgbClr val="7030A0"/>
                </a:solidFill>
              </a:endParaRPr>
            </a:p>
          </p:txBody>
        </p:sp>
        <p:pic>
          <p:nvPicPr>
            <p:cNvPr id="26629" name="Picture 4">
              <a:extLst>
                <a:ext uri="{FF2B5EF4-FFF2-40B4-BE49-F238E27FC236}">
                  <a16:creationId xmlns:a16="http://schemas.microsoft.com/office/drawing/2014/main" id="{CD73D1BF-D3F2-4AD5-9813-B1631AEA09F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26263" y="3263420"/>
              <a:ext cx="2743438" cy="2743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30" name="Picture 5">
              <a:extLst>
                <a:ext uri="{FF2B5EF4-FFF2-40B4-BE49-F238E27FC236}">
                  <a16:creationId xmlns:a16="http://schemas.microsoft.com/office/drawing/2014/main" id="{CA7C56B1-53D5-4178-9EC4-2C552C67E99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416735" y="3429000"/>
              <a:ext cx="2568819" cy="1950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31" name="Picture 6">
              <a:extLst>
                <a:ext uri="{FF2B5EF4-FFF2-40B4-BE49-F238E27FC236}">
                  <a16:creationId xmlns:a16="http://schemas.microsoft.com/office/drawing/2014/main" id="{8C409B27-D73D-40E7-97B9-FB0890FB1A6E}"/>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035636" y="3263420"/>
              <a:ext cx="2358382" cy="2396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32" name="Rectangle 7">
              <a:extLst>
                <a:ext uri="{FF2B5EF4-FFF2-40B4-BE49-F238E27FC236}">
                  <a16:creationId xmlns:a16="http://schemas.microsoft.com/office/drawing/2014/main" id="{8D7066D5-BA18-4643-ABEB-925994639B3C}"/>
                </a:ext>
              </a:extLst>
            </p:cNvPr>
            <p:cNvSpPr>
              <a:spLocks noChangeArrowheads="1"/>
            </p:cNvSpPr>
            <p:nvPr/>
          </p:nvSpPr>
          <p:spPr bwMode="auto">
            <a:xfrm>
              <a:off x="4416735" y="1986032"/>
              <a:ext cx="3214255" cy="984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2100">
                  <a:latin typeface="Arial" panose="020B0604020202020204" pitchFamily="34" charset="0"/>
                </a:rPr>
                <a:t>How many older adults live alone?</a:t>
              </a:r>
            </a:p>
          </p:txBody>
        </p:sp>
        <p:sp>
          <p:nvSpPr>
            <p:cNvPr id="26633" name="Rectangle 8">
              <a:extLst>
                <a:ext uri="{FF2B5EF4-FFF2-40B4-BE49-F238E27FC236}">
                  <a16:creationId xmlns:a16="http://schemas.microsoft.com/office/drawing/2014/main" id="{9CDDEC8A-A923-4AAA-9DA9-A345A4B22AF6}"/>
                </a:ext>
              </a:extLst>
            </p:cNvPr>
            <p:cNvSpPr>
              <a:spLocks noChangeArrowheads="1"/>
            </p:cNvSpPr>
            <p:nvPr/>
          </p:nvSpPr>
          <p:spPr bwMode="auto">
            <a:xfrm>
              <a:off x="7679394" y="1969761"/>
              <a:ext cx="3595429" cy="984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2100">
                  <a:latin typeface="Arial" panose="020B0604020202020204" pitchFamily="34" charset="0"/>
                </a:rPr>
                <a:t>The health impact of </a:t>
              </a:r>
            </a:p>
            <a:p>
              <a:pPr>
                <a:spcBef>
                  <a:spcPct val="0"/>
                </a:spcBef>
                <a:buFontTx/>
                <a:buNone/>
              </a:pPr>
              <a:r>
                <a:rPr lang="en-US" altLang="en-US" sz="2100">
                  <a:latin typeface="Arial" panose="020B0604020202020204" pitchFamily="34" charset="0"/>
                </a:rPr>
                <a:t>social isolation?</a:t>
              </a: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7D583237-7292-40F6-A2B0-ED078F4CA7A6}"/>
              </a:ext>
            </a:extLst>
          </p:cNvPr>
          <p:cNvSpPr>
            <a:spLocks noGrp="1"/>
          </p:cNvSpPr>
          <p:nvPr>
            <p:ph type="title"/>
          </p:nvPr>
        </p:nvSpPr>
        <p:spPr>
          <a:xfrm>
            <a:off x="457200" y="274638"/>
            <a:ext cx="7499350" cy="561975"/>
          </a:xfrm>
        </p:spPr>
        <p:txBody>
          <a:bodyPr/>
          <a:lstStyle/>
          <a:p>
            <a:r>
              <a:rPr lang="en-GB" altLang="en-US" sz="3200" dirty="0"/>
              <a:t>Community Engagements </a:t>
            </a:r>
            <a:br>
              <a:rPr lang="en-GB" altLang="en-US" sz="3200" dirty="0"/>
            </a:br>
            <a:r>
              <a:rPr lang="en-GB" altLang="en-US" sz="3200" dirty="0"/>
              <a:t>Programmes for the older persons </a:t>
            </a:r>
          </a:p>
        </p:txBody>
      </p:sp>
      <p:sp>
        <p:nvSpPr>
          <p:cNvPr id="28675" name="Content Placeholder 2">
            <a:extLst>
              <a:ext uri="{FF2B5EF4-FFF2-40B4-BE49-F238E27FC236}">
                <a16:creationId xmlns:a16="http://schemas.microsoft.com/office/drawing/2014/main" id="{036156EF-0FAF-4001-BFA1-532CFA43D2D6}"/>
              </a:ext>
            </a:extLst>
          </p:cNvPr>
          <p:cNvSpPr>
            <a:spLocks noGrp="1"/>
          </p:cNvSpPr>
          <p:nvPr>
            <p:ph idx="1"/>
          </p:nvPr>
        </p:nvSpPr>
        <p:spPr>
          <a:xfrm>
            <a:off x="539750" y="1268413"/>
            <a:ext cx="8229600" cy="3916362"/>
          </a:xfrm>
        </p:spPr>
        <p:txBody>
          <a:bodyPr/>
          <a:lstStyle/>
          <a:p>
            <a:r>
              <a:rPr lang="en-US" altLang="en-US" sz="1600"/>
              <a:t>There are many opportunities for older adults to remain engaged and connected. </a:t>
            </a:r>
          </a:p>
          <a:p>
            <a:r>
              <a:rPr lang="en-US" altLang="en-US" sz="1600"/>
              <a:t>In many communities, there are Osher Lifelong Learning Institutes affiliated with colleges and universities as well as other adult education programs available through community centers and public libraries. </a:t>
            </a:r>
          </a:p>
          <a:p>
            <a:endParaRPr lang="en-US" altLang="en-US" sz="1600"/>
          </a:p>
          <a:p>
            <a:r>
              <a:rPr lang="en-US" altLang="en-US" sz="1600"/>
              <a:t>Intergenerational programs provide opportunities for older adults to mentor students, interact with younger children and guides skills development.</a:t>
            </a:r>
          </a:p>
          <a:p>
            <a:endParaRPr lang="en-US" altLang="en-US" sz="1600"/>
          </a:p>
          <a:p>
            <a:r>
              <a:rPr lang="en-US" altLang="en-US" sz="1600"/>
              <a:t>AAA’s and other community organizations have volunteering roles that not only allow for greater engagement but provide significant support to the community and its residents.</a:t>
            </a:r>
          </a:p>
          <a:p>
            <a:endParaRPr lang="en-US" altLang="en-US" sz="1600"/>
          </a:p>
          <a:p>
            <a:r>
              <a:rPr lang="en-US" altLang="en-US" sz="1600"/>
              <a:t>And because physical activity is so important to remaining independent, Parks and Recreation departments provide classes and facilities  for older adults to remain healthy and fit.</a:t>
            </a:r>
          </a:p>
          <a:p>
            <a:endParaRPr lang="en-US" altLang="en-US" sz="1600"/>
          </a:p>
          <a:p>
            <a:endParaRPr lang="en-GB" altLang="en-US" sz="16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A489E-A6AD-48C2-AE02-8E26701B2862}"/>
              </a:ext>
            </a:extLst>
          </p:cNvPr>
          <p:cNvSpPr>
            <a:spLocks noGrp="1"/>
          </p:cNvSpPr>
          <p:nvPr>
            <p:ph idx="1"/>
          </p:nvPr>
        </p:nvSpPr>
        <p:spPr>
          <a:xfrm>
            <a:off x="4095750" y="258763"/>
            <a:ext cx="4953000" cy="4419600"/>
          </a:xfrm>
        </p:spPr>
        <p:txBody>
          <a:bodyPr/>
          <a:lstStyle/>
          <a:p>
            <a:r>
              <a:rPr lang="en-US" altLang="en-US" sz="2000"/>
              <a:t>intergenerational contact through exercise groups is said to increased aging knowledge and positive expectations as well as decreased ageism</a:t>
            </a:r>
          </a:p>
          <a:p>
            <a:pPr lvl="1"/>
            <a:r>
              <a:rPr lang="en-US" altLang="en-US" sz="2000" i="1"/>
              <a:t>“older people get the chance being able to get to know other participants and watching their physical and emotional changes.”</a:t>
            </a:r>
            <a:r>
              <a:rPr lang="en-US" altLang="en-US" sz="2000" b="1"/>
              <a:t> </a:t>
            </a:r>
          </a:p>
          <a:p>
            <a:pPr lvl="1"/>
            <a:r>
              <a:rPr lang="en-US" altLang="en-US" sz="2000" i="1"/>
              <a:t>“There is so much to learn from each other.”</a:t>
            </a:r>
            <a:r>
              <a:rPr lang="en-US" altLang="en-US" sz="2000"/>
              <a:t> </a:t>
            </a:r>
          </a:p>
        </p:txBody>
      </p:sp>
      <p:sp>
        <p:nvSpPr>
          <p:cNvPr id="4" name="Shape 54">
            <a:extLst>
              <a:ext uri="{FF2B5EF4-FFF2-40B4-BE49-F238E27FC236}">
                <a16:creationId xmlns:a16="http://schemas.microsoft.com/office/drawing/2014/main" id="{C8439AD2-ABA1-4D69-B48E-BDA4758201EE}"/>
              </a:ext>
            </a:extLst>
          </p:cNvPr>
          <p:cNvSpPr>
            <a:spLocks noChangeArrowheads="1"/>
          </p:cNvSpPr>
          <p:nvPr/>
        </p:nvSpPr>
        <p:spPr bwMode="auto">
          <a:xfrm>
            <a:off x="179388" y="260350"/>
            <a:ext cx="3810000" cy="3200400"/>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US" altLang="en-US" sz="1800">
              <a:latin typeface="Arial" panose="020B0604020202020204" pitchFamily="34" charset="0"/>
            </a:endParaRPr>
          </a:p>
        </p:txBody>
      </p:sp>
      <p:pic>
        <p:nvPicPr>
          <p:cNvPr id="29700" name="Picture 79">
            <a:extLst>
              <a:ext uri="{FF2B5EF4-FFF2-40B4-BE49-F238E27FC236}">
                <a16:creationId xmlns:a16="http://schemas.microsoft.com/office/drawing/2014/main" id="{63374C91-0489-45A4-86F0-FE06B3E21D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67175" y="3987800"/>
            <a:ext cx="4267200" cy="1871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9701" name="Picture 5" descr="IMG_2756.JPG">
            <a:extLst>
              <a:ext uri="{FF2B5EF4-FFF2-40B4-BE49-F238E27FC236}">
                <a16:creationId xmlns:a16="http://schemas.microsoft.com/office/drawing/2014/main" id="{D2010501-D6B5-4C58-A059-3F1BBB3AE996}"/>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12750" y="3460750"/>
            <a:ext cx="3344863" cy="250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2" name="TextBox 6">
            <a:extLst>
              <a:ext uri="{FF2B5EF4-FFF2-40B4-BE49-F238E27FC236}">
                <a16:creationId xmlns:a16="http://schemas.microsoft.com/office/drawing/2014/main" id="{D25FF050-6FE7-454D-AC8B-00747EC47EF4}"/>
              </a:ext>
            </a:extLst>
          </p:cNvPr>
          <p:cNvSpPr txBox="1">
            <a:spLocks noChangeArrowheads="1"/>
          </p:cNvSpPr>
          <p:nvPr/>
        </p:nvSpPr>
        <p:spPr bwMode="auto">
          <a:xfrm>
            <a:off x="4173538" y="6486525"/>
            <a:ext cx="47418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1400">
                <a:latin typeface="Arial" panose="020B0604020202020204" pitchFamily="34" charset="0"/>
              </a:rPr>
              <a:t>Project funded by the USDA; Francis, et al (under review)</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80EE01B1-38E1-4079-9019-D641AA03F2FF}"/>
              </a:ext>
            </a:extLst>
          </p:cNvPr>
          <p:cNvSpPr>
            <a:spLocks noGrp="1"/>
          </p:cNvSpPr>
          <p:nvPr>
            <p:ph type="title"/>
          </p:nvPr>
        </p:nvSpPr>
        <p:spPr>
          <a:xfrm>
            <a:off x="603250" y="500063"/>
            <a:ext cx="8067675" cy="661987"/>
          </a:xfrm>
          <a:extLst/>
        </p:spPr>
        <p:txBody>
          <a:bodyPr rtlCol="0" anchor="t">
            <a:normAutofit/>
          </a:bodyPr>
          <a:lstStyle/>
          <a:p>
            <a:pPr algn="l">
              <a:defRPr/>
            </a:pPr>
            <a:r>
              <a:rPr lang="en-GB" altLang="en-US" sz="2400" b="1" dirty="0"/>
              <a:t>Benefits of integrated strength exercises on the </a:t>
            </a:r>
            <a:r>
              <a:rPr lang="en-GB" altLang="en-US" sz="2400" b="1" dirty="0" err="1"/>
              <a:t>eldelry</a:t>
            </a:r>
            <a:r>
              <a:rPr lang="en-GB" altLang="en-US" sz="2400" b="1" dirty="0"/>
              <a:t> </a:t>
            </a:r>
          </a:p>
        </p:txBody>
      </p:sp>
      <p:sp>
        <p:nvSpPr>
          <p:cNvPr id="31747" name="Slide Number Placeholder 2">
            <a:extLst>
              <a:ext uri="{FF2B5EF4-FFF2-40B4-BE49-F238E27FC236}">
                <a16:creationId xmlns:a16="http://schemas.microsoft.com/office/drawing/2014/main" id="{73D68154-B994-4CC4-A667-D659EE722612}"/>
              </a:ext>
            </a:extLst>
          </p:cNvPr>
          <p:cNvSpPr txBox="1">
            <a:spLocks/>
          </p:cNvSpPr>
          <p:nvPr/>
        </p:nvSpPr>
        <p:spPr bwMode="auto">
          <a:xfrm>
            <a:off x="8610600" y="8070850"/>
            <a:ext cx="27432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5613">
              <a:spcBef>
                <a:spcPct val="20000"/>
              </a:spcBef>
              <a:buFont typeface="Arial" panose="020B0604020202020204" pitchFamily="34" charset="0"/>
              <a:buChar char="•"/>
              <a:defRPr sz="3200">
                <a:solidFill>
                  <a:schemeClr val="tx1"/>
                </a:solidFill>
                <a:latin typeface="Myriad Pro"/>
              </a:defRPr>
            </a:lvl1pPr>
            <a:lvl2pPr marL="742950" indent="-285750" defTabSz="455613">
              <a:spcBef>
                <a:spcPct val="20000"/>
              </a:spcBef>
              <a:buFont typeface="Arial" panose="020B0604020202020204" pitchFamily="34" charset="0"/>
              <a:buChar char="–"/>
              <a:defRPr sz="2800">
                <a:solidFill>
                  <a:schemeClr val="tx1"/>
                </a:solidFill>
                <a:latin typeface="Myriad Pro"/>
              </a:defRPr>
            </a:lvl2pPr>
            <a:lvl3pPr marL="1143000" indent="-228600" defTabSz="455613">
              <a:spcBef>
                <a:spcPct val="20000"/>
              </a:spcBef>
              <a:buFont typeface="Arial" panose="020B0604020202020204" pitchFamily="34" charset="0"/>
              <a:buChar char="•"/>
              <a:defRPr sz="2400">
                <a:solidFill>
                  <a:schemeClr val="tx1"/>
                </a:solidFill>
                <a:latin typeface="Myriad Pro"/>
              </a:defRPr>
            </a:lvl3pPr>
            <a:lvl4pPr marL="1600200" indent="-228600" defTabSz="455613">
              <a:spcBef>
                <a:spcPct val="20000"/>
              </a:spcBef>
              <a:buFont typeface="Arial" panose="020B0604020202020204" pitchFamily="34" charset="0"/>
              <a:buChar char="–"/>
              <a:defRPr sz="2000">
                <a:solidFill>
                  <a:schemeClr val="tx1"/>
                </a:solidFill>
                <a:latin typeface="Myriad Pro"/>
              </a:defRPr>
            </a:lvl4pPr>
            <a:lvl5pPr marL="2057400" indent="-228600" defTabSz="455613">
              <a:spcBef>
                <a:spcPct val="20000"/>
              </a:spcBef>
              <a:buFont typeface="Arial" panose="020B0604020202020204" pitchFamily="34" charset="0"/>
              <a:buChar char="»"/>
              <a:defRPr sz="2000">
                <a:solidFill>
                  <a:schemeClr val="tx1"/>
                </a:solidFill>
                <a:latin typeface="Myriad Pro"/>
              </a:defRPr>
            </a:lvl5pPr>
            <a:lvl6pPr marL="25146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DD26F42-F2C4-4681-BFB6-25312334F00B}" type="slidenum">
              <a:rPr lang="en-GB" altLang="en-US" sz="1800">
                <a:solidFill>
                  <a:srgbClr val="462666"/>
                </a:solidFill>
                <a:latin typeface="Calibri" panose="020F0502020204030204" pitchFamily="34" charset="0"/>
              </a:rPr>
              <a:pPr>
                <a:spcBef>
                  <a:spcPct val="0"/>
                </a:spcBef>
                <a:buFontTx/>
                <a:buNone/>
              </a:pPr>
              <a:t>16</a:t>
            </a:fld>
            <a:endParaRPr lang="en-GB" altLang="en-US" sz="1800">
              <a:solidFill>
                <a:srgbClr val="462666"/>
              </a:solidFill>
              <a:latin typeface="Calibri" panose="020F0502020204030204" pitchFamily="34" charset="0"/>
            </a:endParaRPr>
          </a:p>
        </p:txBody>
      </p:sp>
      <p:sp>
        <p:nvSpPr>
          <p:cNvPr id="31748" name="TextBox 1">
            <a:extLst>
              <a:ext uri="{FF2B5EF4-FFF2-40B4-BE49-F238E27FC236}">
                <a16:creationId xmlns:a16="http://schemas.microsoft.com/office/drawing/2014/main" id="{56E19F82-B60A-4B4A-A21A-116103CFEB9A}"/>
              </a:ext>
            </a:extLst>
          </p:cNvPr>
          <p:cNvSpPr txBox="1">
            <a:spLocks noChangeArrowheads="1"/>
          </p:cNvSpPr>
          <p:nvPr/>
        </p:nvSpPr>
        <p:spPr bwMode="auto">
          <a:xfrm>
            <a:off x="1200150" y="3413125"/>
            <a:ext cx="3344863" cy="830263"/>
          </a:xfrm>
          <a:prstGeom prst="rect">
            <a:avLst/>
          </a:prstGeom>
          <a:noFill/>
          <a:ln w="9525">
            <a:solidFill>
              <a:srgbClr val="00206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defTabSz="455613">
              <a:spcBef>
                <a:spcPct val="20000"/>
              </a:spcBef>
              <a:buFont typeface="Arial" panose="020B0604020202020204" pitchFamily="34" charset="0"/>
              <a:buChar char="•"/>
              <a:defRPr sz="3200">
                <a:solidFill>
                  <a:schemeClr val="tx1"/>
                </a:solidFill>
                <a:latin typeface="Myriad Pro"/>
              </a:defRPr>
            </a:lvl1pPr>
            <a:lvl2pPr marL="742950" indent="-285750" defTabSz="455613">
              <a:spcBef>
                <a:spcPct val="20000"/>
              </a:spcBef>
              <a:buFont typeface="Arial" panose="020B0604020202020204" pitchFamily="34" charset="0"/>
              <a:buChar char="–"/>
              <a:defRPr sz="2800">
                <a:solidFill>
                  <a:schemeClr val="tx1"/>
                </a:solidFill>
                <a:latin typeface="Myriad Pro"/>
              </a:defRPr>
            </a:lvl2pPr>
            <a:lvl3pPr marL="1143000" indent="-228600" defTabSz="455613">
              <a:spcBef>
                <a:spcPct val="20000"/>
              </a:spcBef>
              <a:buFont typeface="Arial" panose="020B0604020202020204" pitchFamily="34" charset="0"/>
              <a:buChar char="•"/>
              <a:defRPr sz="2400">
                <a:solidFill>
                  <a:schemeClr val="tx1"/>
                </a:solidFill>
                <a:latin typeface="Myriad Pro"/>
              </a:defRPr>
            </a:lvl3pPr>
            <a:lvl4pPr marL="1600200" indent="-228600" defTabSz="455613">
              <a:spcBef>
                <a:spcPct val="20000"/>
              </a:spcBef>
              <a:buFont typeface="Arial" panose="020B0604020202020204" pitchFamily="34" charset="0"/>
              <a:buChar char="–"/>
              <a:defRPr sz="2000">
                <a:solidFill>
                  <a:schemeClr val="tx1"/>
                </a:solidFill>
                <a:latin typeface="Myriad Pro"/>
              </a:defRPr>
            </a:lvl4pPr>
            <a:lvl5pPr marL="2057400" indent="-228600" defTabSz="455613">
              <a:spcBef>
                <a:spcPct val="20000"/>
              </a:spcBef>
              <a:buFont typeface="Arial" panose="020B0604020202020204" pitchFamily="34" charset="0"/>
              <a:buChar char="»"/>
              <a:defRPr sz="2000">
                <a:solidFill>
                  <a:schemeClr val="tx1"/>
                </a:solidFill>
                <a:latin typeface="Myriad Pro"/>
              </a:defRPr>
            </a:lvl5pPr>
            <a:lvl6pPr marL="25146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600">
                <a:solidFill>
                  <a:srgbClr val="462666"/>
                </a:solidFill>
                <a:latin typeface="Calibri" panose="020F0502020204030204" pitchFamily="34" charset="0"/>
              </a:rPr>
              <a:t>Increase in number of people doing ADLs / maintain functional abilities to do things they value </a:t>
            </a:r>
          </a:p>
        </p:txBody>
      </p:sp>
      <p:sp>
        <p:nvSpPr>
          <p:cNvPr id="31749" name="TextBox 6">
            <a:extLst>
              <a:ext uri="{FF2B5EF4-FFF2-40B4-BE49-F238E27FC236}">
                <a16:creationId xmlns:a16="http://schemas.microsoft.com/office/drawing/2014/main" id="{2B426CB4-634D-464D-B693-725C83CACE33}"/>
              </a:ext>
            </a:extLst>
          </p:cNvPr>
          <p:cNvSpPr txBox="1">
            <a:spLocks noChangeArrowheads="1"/>
          </p:cNvSpPr>
          <p:nvPr/>
        </p:nvSpPr>
        <p:spPr bwMode="auto">
          <a:xfrm>
            <a:off x="4968875" y="3943350"/>
            <a:ext cx="1668463" cy="338138"/>
          </a:xfrm>
          <a:prstGeom prst="rect">
            <a:avLst/>
          </a:prstGeom>
          <a:noFill/>
          <a:ln w="9525">
            <a:solidFill>
              <a:srgbClr val="00206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defTabSz="455613">
              <a:spcBef>
                <a:spcPct val="20000"/>
              </a:spcBef>
              <a:buFont typeface="Arial" panose="020B0604020202020204" pitchFamily="34" charset="0"/>
              <a:buChar char="•"/>
              <a:defRPr sz="3200">
                <a:solidFill>
                  <a:schemeClr val="tx1"/>
                </a:solidFill>
                <a:latin typeface="Myriad Pro"/>
              </a:defRPr>
            </a:lvl1pPr>
            <a:lvl2pPr marL="742950" indent="-285750" defTabSz="455613">
              <a:spcBef>
                <a:spcPct val="20000"/>
              </a:spcBef>
              <a:buFont typeface="Arial" panose="020B0604020202020204" pitchFamily="34" charset="0"/>
              <a:buChar char="–"/>
              <a:defRPr sz="2800">
                <a:solidFill>
                  <a:schemeClr val="tx1"/>
                </a:solidFill>
                <a:latin typeface="Myriad Pro"/>
              </a:defRPr>
            </a:lvl2pPr>
            <a:lvl3pPr marL="1143000" indent="-228600" defTabSz="455613">
              <a:spcBef>
                <a:spcPct val="20000"/>
              </a:spcBef>
              <a:buFont typeface="Arial" panose="020B0604020202020204" pitchFamily="34" charset="0"/>
              <a:buChar char="•"/>
              <a:defRPr sz="2400">
                <a:solidFill>
                  <a:schemeClr val="tx1"/>
                </a:solidFill>
                <a:latin typeface="Myriad Pro"/>
              </a:defRPr>
            </a:lvl3pPr>
            <a:lvl4pPr marL="1600200" indent="-228600" defTabSz="455613">
              <a:spcBef>
                <a:spcPct val="20000"/>
              </a:spcBef>
              <a:buFont typeface="Arial" panose="020B0604020202020204" pitchFamily="34" charset="0"/>
              <a:buChar char="–"/>
              <a:defRPr sz="2000">
                <a:solidFill>
                  <a:schemeClr val="tx1"/>
                </a:solidFill>
                <a:latin typeface="Myriad Pro"/>
              </a:defRPr>
            </a:lvl4pPr>
            <a:lvl5pPr marL="2057400" indent="-228600" defTabSz="455613">
              <a:spcBef>
                <a:spcPct val="20000"/>
              </a:spcBef>
              <a:buFont typeface="Arial" panose="020B0604020202020204" pitchFamily="34" charset="0"/>
              <a:buChar char="»"/>
              <a:defRPr sz="2000">
                <a:solidFill>
                  <a:schemeClr val="tx1"/>
                </a:solidFill>
                <a:latin typeface="Myriad Pro"/>
              </a:defRPr>
            </a:lvl5pPr>
            <a:lvl6pPr marL="25146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600">
                <a:solidFill>
                  <a:srgbClr val="462666"/>
                </a:solidFill>
                <a:latin typeface="Calibri" panose="020F0502020204030204" pitchFamily="34" charset="0"/>
              </a:rPr>
              <a:t>Reduction in falls</a:t>
            </a:r>
          </a:p>
        </p:txBody>
      </p:sp>
      <p:sp>
        <p:nvSpPr>
          <p:cNvPr id="31750" name="TextBox 2">
            <a:extLst>
              <a:ext uri="{FF2B5EF4-FFF2-40B4-BE49-F238E27FC236}">
                <a16:creationId xmlns:a16="http://schemas.microsoft.com/office/drawing/2014/main" id="{6F4F0FB0-6109-42EB-8998-4572AC7C54FF}"/>
              </a:ext>
            </a:extLst>
          </p:cNvPr>
          <p:cNvSpPr txBox="1">
            <a:spLocks noChangeArrowheads="1"/>
          </p:cNvSpPr>
          <p:nvPr/>
        </p:nvSpPr>
        <p:spPr bwMode="auto">
          <a:xfrm>
            <a:off x="1425575" y="4675188"/>
            <a:ext cx="6780213" cy="954087"/>
          </a:xfrm>
          <a:prstGeom prst="rect">
            <a:avLst/>
          </a:prstGeom>
          <a:noFill/>
          <a:ln w="38100">
            <a:solidFill>
              <a:srgbClr val="4A4A49"/>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defTabSz="455613">
              <a:spcBef>
                <a:spcPct val="20000"/>
              </a:spcBef>
              <a:buFont typeface="Arial" panose="020B0604020202020204" pitchFamily="34" charset="0"/>
              <a:buChar char="•"/>
              <a:defRPr sz="3200">
                <a:solidFill>
                  <a:schemeClr val="tx1"/>
                </a:solidFill>
                <a:latin typeface="Myriad Pro"/>
              </a:defRPr>
            </a:lvl1pPr>
            <a:lvl2pPr marL="742950" indent="-285750" defTabSz="455613">
              <a:spcBef>
                <a:spcPct val="20000"/>
              </a:spcBef>
              <a:buFont typeface="Arial" panose="020B0604020202020204" pitchFamily="34" charset="0"/>
              <a:buChar char="–"/>
              <a:defRPr sz="2800">
                <a:solidFill>
                  <a:schemeClr val="tx1"/>
                </a:solidFill>
                <a:latin typeface="Myriad Pro"/>
              </a:defRPr>
            </a:lvl2pPr>
            <a:lvl3pPr marL="1143000" indent="-228600" defTabSz="455613">
              <a:spcBef>
                <a:spcPct val="20000"/>
              </a:spcBef>
              <a:buFont typeface="Arial" panose="020B0604020202020204" pitchFamily="34" charset="0"/>
              <a:buChar char="•"/>
              <a:defRPr sz="2400">
                <a:solidFill>
                  <a:schemeClr val="tx1"/>
                </a:solidFill>
                <a:latin typeface="Myriad Pro"/>
              </a:defRPr>
            </a:lvl3pPr>
            <a:lvl4pPr marL="1600200" indent="-228600" defTabSz="455613">
              <a:spcBef>
                <a:spcPct val="20000"/>
              </a:spcBef>
              <a:buFont typeface="Arial" panose="020B0604020202020204" pitchFamily="34" charset="0"/>
              <a:buChar char="–"/>
              <a:defRPr sz="2000">
                <a:solidFill>
                  <a:schemeClr val="tx1"/>
                </a:solidFill>
                <a:latin typeface="Myriad Pro"/>
              </a:defRPr>
            </a:lvl4pPr>
            <a:lvl5pPr marL="2057400" indent="-228600" defTabSz="455613">
              <a:spcBef>
                <a:spcPct val="20000"/>
              </a:spcBef>
              <a:buFont typeface="Arial" panose="020B0604020202020204" pitchFamily="34" charset="0"/>
              <a:buChar char="»"/>
              <a:defRPr sz="2000">
                <a:solidFill>
                  <a:schemeClr val="tx1"/>
                </a:solidFill>
                <a:latin typeface="Myriad Pro"/>
              </a:defRPr>
            </a:lvl5pPr>
            <a:lvl6pPr marL="25146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a:solidFill>
                  <a:srgbClr val="462666"/>
                </a:solidFill>
                <a:latin typeface="Calibri" panose="020F0502020204030204" pitchFamily="34" charset="0"/>
              </a:rPr>
              <a:t>people aged 65+ and over to do strength and balance activities. </a:t>
            </a:r>
          </a:p>
        </p:txBody>
      </p:sp>
      <p:cxnSp>
        <p:nvCxnSpPr>
          <p:cNvPr id="17" name="Straight Arrow Connector 16">
            <a:extLst>
              <a:ext uri="{FF2B5EF4-FFF2-40B4-BE49-F238E27FC236}">
                <a16:creationId xmlns:a16="http://schemas.microsoft.com/office/drawing/2014/main" id="{8EC4BFBD-9ACC-4207-92BD-F67E1DDFBF29}"/>
              </a:ext>
            </a:extLst>
          </p:cNvPr>
          <p:cNvCxnSpPr>
            <a:stCxn id="31750" idx="0"/>
            <a:endCxn id="31749" idx="2"/>
          </p:cNvCxnSpPr>
          <p:nvPr/>
        </p:nvCxnSpPr>
        <p:spPr>
          <a:xfrm flipV="1">
            <a:off x="4832350" y="4281488"/>
            <a:ext cx="971550" cy="61118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9" name="Straight Arrow Connector 18">
            <a:extLst>
              <a:ext uri="{FF2B5EF4-FFF2-40B4-BE49-F238E27FC236}">
                <a16:creationId xmlns:a16="http://schemas.microsoft.com/office/drawing/2014/main" id="{0B2D7826-6903-4962-90F2-E222F5DA9E3A}"/>
              </a:ext>
            </a:extLst>
          </p:cNvPr>
          <p:cNvCxnSpPr>
            <a:cxnSpLocks/>
            <a:stCxn id="31750" idx="0"/>
          </p:cNvCxnSpPr>
          <p:nvPr/>
        </p:nvCxnSpPr>
        <p:spPr>
          <a:xfrm flipH="1" flipV="1">
            <a:off x="3060700" y="4251325"/>
            <a:ext cx="1754188" cy="42386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1753" name="TextBox 45">
            <a:extLst>
              <a:ext uri="{FF2B5EF4-FFF2-40B4-BE49-F238E27FC236}">
                <a16:creationId xmlns:a16="http://schemas.microsoft.com/office/drawing/2014/main" id="{F21B5737-6D66-405F-A956-9D09F6F5F1C1}"/>
              </a:ext>
            </a:extLst>
          </p:cNvPr>
          <p:cNvSpPr txBox="1">
            <a:spLocks noChangeArrowheads="1"/>
          </p:cNvSpPr>
          <p:nvPr/>
        </p:nvSpPr>
        <p:spPr bwMode="auto">
          <a:xfrm>
            <a:off x="4587875" y="1895475"/>
            <a:ext cx="1458913" cy="584200"/>
          </a:xfrm>
          <a:prstGeom prst="rect">
            <a:avLst/>
          </a:prstGeom>
          <a:noFill/>
          <a:ln w="9525">
            <a:solidFill>
              <a:srgbClr val="00206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defTabSz="455613">
              <a:spcBef>
                <a:spcPct val="20000"/>
              </a:spcBef>
              <a:buFont typeface="Arial" panose="020B0604020202020204" pitchFamily="34" charset="0"/>
              <a:buChar char="•"/>
              <a:defRPr sz="3200">
                <a:solidFill>
                  <a:schemeClr val="tx1"/>
                </a:solidFill>
                <a:latin typeface="Myriad Pro"/>
              </a:defRPr>
            </a:lvl1pPr>
            <a:lvl2pPr marL="742950" indent="-285750" defTabSz="455613">
              <a:spcBef>
                <a:spcPct val="20000"/>
              </a:spcBef>
              <a:buFont typeface="Arial" panose="020B0604020202020204" pitchFamily="34" charset="0"/>
              <a:buChar char="–"/>
              <a:defRPr sz="2800">
                <a:solidFill>
                  <a:schemeClr val="tx1"/>
                </a:solidFill>
                <a:latin typeface="Myriad Pro"/>
              </a:defRPr>
            </a:lvl2pPr>
            <a:lvl3pPr marL="1143000" indent="-228600" defTabSz="455613">
              <a:spcBef>
                <a:spcPct val="20000"/>
              </a:spcBef>
              <a:buFont typeface="Arial" panose="020B0604020202020204" pitchFamily="34" charset="0"/>
              <a:buChar char="•"/>
              <a:defRPr sz="2400">
                <a:solidFill>
                  <a:schemeClr val="tx1"/>
                </a:solidFill>
                <a:latin typeface="Myriad Pro"/>
              </a:defRPr>
            </a:lvl3pPr>
            <a:lvl4pPr marL="1600200" indent="-228600" defTabSz="455613">
              <a:spcBef>
                <a:spcPct val="20000"/>
              </a:spcBef>
              <a:buFont typeface="Arial" panose="020B0604020202020204" pitchFamily="34" charset="0"/>
              <a:buChar char="–"/>
              <a:defRPr sz="2000">
                <a:solidFill>
                  <a:schemeClr val="tx1"/>
                </a:solidFill>
                <a:latin typeface="Myriad Pro"/>
              </a:defRPr>
            </a:lvl4pPr>
            <a:lvl5pPr marL="2057400" indent="-228600" defTabSz="455613">
              <a:spcBef>
                <a:spcPct val="20000"/>
              </a:spcBef>
              <a:buFont typeface="Arial" panose="020B0604020202020204" pitchFamily="34" charset="0"/>
              <a:buChar char="»"/>
              <a:defRPr sz="2000">
                <a:solidFill>
                  <a:schemeClr val="tx1"/>
                </a:solidFill>
                <a:latin typeface="Myriad Pro"/>
              </a:defRPr>
            </a:lvl5pPr>
            <a:lvl6pPr marL="25146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600">
                <a:solidFill>
                  <a:srgbClr val="462666"/>
                </a:solidFill>
                <a:latin typeface="Calibri" panose="020F0502020204030204" pitchFamily="34" charset="0"/>
              </a:rPr>
              <a:t>Reduction in hip fractures</a:t>
            </a:r>
          </a:p>
        </p:txBody>
      </p:sp>
      <p:sp>
        <p:nvSpPr>
          <p:cNvPr id="31754" name="TextBox 46">
            <a:extLst>
              <a:ext uri="{FF2B5EF4-FFF2-40B4-BE49-F238E27FC236}">
                <a16:creationId xmlns:a16="http://schemas.microsoft.com/office/drawing/2014/main" id="{81384466-E7B8-446C-99FF-1BB4881633D5}"/>
              </a:ext>
            </a:extLst>
          </p:cNvPr>
          <p:cNvSpPr txBox="1">
            <a:spLocks noChangeArrowheads="1"/>
          </p:cNvSpPr>
          <p:nvPr/>
        </p:nvSpPr>
        <p:spPr bwMode="auto">
          <a:xfrm>
            <a:off x="6129338" y="1785938"/>
            <a:ext cx="1668462" cy="830262"/>
          </a:xfrm>
          <a:prstGeom prst="rect">
            <a:avLst/>
          </a:prstGeom>
          <a:noFill/>
          <a:ln w="9525">
            <a:solidFill>
              <a:srgbClr val="00206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defTabSz="455613">
              <a:spcBef>
                <a:spcPct val="20000"/>
              </a:spcBef>
              <a:buFont typeface="Arial" panose="020B0604020202020204" pitchFamily="34" charset="0"/>
              <a:buChar char="•"/>
              <a:defRPr sz="3200">
                <a:solidFill>
                  <a:schemeClr val="tx1"/>
                </a:solidFill>
                <a:latin typeface="Myriad Pro"/>
              </a:defRPr>
            </a:lvl1pPr>
            <a:lvl2pPr marL="742950" indent="-285750" defTabSz="455613">
              <a:spcBef>
                <a:spcPct val="20000"/>
              </a:spcBef>
              <a:buFont typeface="Arial" panose="020B0604020202020204" pitchFamily="34" charset="0"/>
              <a:buChar char="–"/>
              <a:defRPr sz="2800">
                <a:solidFill>
                  <a:schemeClr val="tx1"/>
                </a:solidFill>
                <a:latin typeface="Myriad Pro"/>
              </a:defRPr>
            </a:lvl2pPr>
            <a:lvl3pPr marL="1143000" indent="-228600" defTabSz="455613">
              <a:spcBef>
                <a:spcPct val="20000"/>
              </a:spcBef>
              <a:buFont typeface="Arial" panose="020B0604020202020204" pitchFamily="34" charset="0"/>
              <a:buChar char="•"/>
              <a:defRPr sz="2400">
                <a:solidFill>
                  <a:schemeClr val="tx1"/>
                </a:solidFill>
                <a:latin typeface="Myriad Pro"/>
              </a:defRPr>
            </a:lvl3pPr>
            <a:lvl4pPr marL="1600200" indent="-228600" defTabSz="455613">
              <a:spcBef>
                <a:spcPct val="20000"/>
              </a:spcBef>
              <a:buFont typeface="Arial" panose="020B0604020202020204" pitchFamily="34" charset="0"/>
              <a:buChar char="–"/>
              <a:defRPr sz="2000">
                <a:solidFill>
                  <a:schemeClr val="tx1"/>
                </a:solidFill>
                <a:latin typeface="Myriad Pro"/>
              </a:defRPr>
            </a:lvl4pPr>
            <a:lvl5pPr marL="2057400" indent="-228600" defTabSz="455613">
              <a:spcBef>
                <a:spcPct val="20000"/>
              </a:spcBef>
              <a:buFont typeface="Arial" panose="020B0604020202020204" pitchFamily="34" charset="0"/>
              <a:buChar char="»"/>
              <a:defRPr sz="2000">
                <a:solidFill>
                  <a:schemeClr val="tx1"/>
                </a:solidFill>
                <a:latin typeface="Myriad Pro"/>
              </a:defRPr>
            </a:lvl5pPr>
            <a:lvl6pPr marL="25146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600">
                <a:solidFill>
                  <a:srgbClr val="462666"/>
                </a:solidFill>
                <a:latin typeface="Calibri" panose="020F0502020204030204" pitchFamily="34" charset="0"/>
              </a:rPr>
              <a:t>Reduction in falls-related hospital admissions</a:t>
            </a:r>
          </a:p>
        </p:txBody>
      </p:sp>
      <p:sp>
        <p:nvSpPr>
          <p:cNvPr id="31755" name="TextBox 51">
            <a:extLst>
              <a:ext uri="{FF2B5EF4-FFF2-40B4-BE49-F238E27FC236}">
                <a16:creationId xmlns:a16="http://schemas.microsoft.com/office/drawing/2014/main" id="{6331EBE8-58F5-4604-9749-B70B103277CB}"/>
              </a:ext>
            </a:extLst>
          </p:cNvPr>
          <p:cNvSpPr txBox="1">
            <a:spLocks noChangeArrowheads="1"/>
          </p:cNvSpPr>
          <p:nvPr/>
        </p:nvSpPr>
        <p:spPr bwMode="auto">
          <a:xfrm>
            <a:off x="7388225" y="2894013"/>
            <a:ext cx="1668463" cy="830262"/>
          </a:xfrm>
          <a:prstGeom prst="rect">
            <a:avLst/>
          </a:prstGeom>
          <a:noFill/>
          <a:ln w="9525">
            <a:solidFill>
              <a:srgbClr val="00206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defTabSz="455613">
              <a:spcBef>
                <a:spcPct val="20000"/>
              </a:spcBef>
              <a:buFont typeface="Arial" panose="020B0604020202020204" pitchFamily="34" charset="0"/>
              <a:buChar char="•"/>
              <a:defRPr sz="3200">
                <a:solidFill>
                  <a:schemeClr val="tx1"/>
                </a:solidFill>
                <a:latin typeface="Myriad Pro"/>
              </a:defRPr>
            </a:lvl1pPr>
            <a:lvl2pPr marL="742950" indent="-285750" defTabSz="455613">
              <a:spcBef>
                <a:spcPct val="20000"/>
              </a:spcBef>
              <a:buFont typeface="Arial" panose="020B0604020202020204" pitchFamily="34" charset="0"/>
              <a:buChar char="–"/>
              <a:defRPr sz="2800">
                <a:solidFill>
                  <a:schemeClr val="tx1"/>
                </a:solidFill>
                <a:latin typeface="Myriad Pro"/>
              </a:defRPr>
            </a:lvl2pPr>
            <a:lvl3pPr marL="1143000" indent="-228600" defTabSz="455613">
              <a:spcBef>
                <a:spcPct val="20000"/>
              </a:spcBef>
              <a:buFont typeface="Arial" panose="020B0604020202020204" pitchFamily="34" charset="0"/>
              <a:buChar char="•"/>
              <a:defRPr sz="2400">
                <a:solidFill>
                  <a:schemeClr val="tx1"/>
                </a:solidFill>
                <a:latin typeface="Myriad Pro"/>
              </a:defRPr>
            </a:lvl3pPr>
            <a:lvl4pPr marL="1600200" indent="-228600" defTabSz="455613">
              <a:spcBef>
                <a:spcPct val="20000"/>
              </a:spcBef>
              <a:buFont typeface="Arial" panose="020B0604020202020204" pitchFamily="34" charset="0"/>
              <a:buChar char="–"/>
              <a:defRPr sz="2000">
                <a:solidFill>
                  <a:schemeClr val="tx1"/>
                </a:solidFill>
                <a:latin typeface="Myriad Pro"/>
              </a:defRPr>
            </a:lvl4pPr>
            <a:lvl5pPr marL="2057400" indent="-228600" defTabSz="455613">
              <a:spcBef>
                <a:spcPct val="20000"/>
              </a:spcBef>
              <a:buFont typeface="Arial" panose="020B0604020202020204" pitchFamily="34" charset="0"/>
              <a:buChar char="»"/>
              <a:defRPr sz="2000">
                <a:solidFill>
                  <a:schemeClr val="tx1"/>
                </a:solidFill>
                <a:latin typeface="Myriad Pro"/>
              </a:defRPr>
            </a:lvl5pPr>
            <a:lvl6pPr marL="25146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600">
                <a:solidFill>
                  <a:srgbClr val="462666"/>
                </a:solidFill>
                <a:latin typeface="Calibri" panose="020F0502020204030204" pitchFamily="34" charset="0"/>
              </a:rPr>
              <a:t>Reduction in health &amp; social care costs</a:t>
            </a:r>
          </a:p>
        </p:txBody>
      </p:sp>
      <p:sp>
        <p:nvSpPr>
          <p:cNvPr id="31756" name="TextBox 52">
            <a:extLst>
              <a:ext uri="{FF2B5EF4-FFF2-40B4-BE49-F238E27FC236}">
                <a16:creationId xmlns:a16="http://schemas.microsoft.com/office/drawing/2014/main" id="{F0D04FF0-16FB-4636-A68C-BFEA0DAD9FAF}"/>
              </a:ext>
            </a:extLst>
          </p:cNvPr>
          <p:cNvSpPr txBox="1">
            <a:spLocks noChangeArrowheads="1"/>
          </p:cNvSpPr>
          <p:nvPr/>
        </p:nvSpPr>
        <p:spPr bwMode="auto">
          <a:xfrm>
            <a:off x="457200" y="1844675"/>
            <a:ext cx="1730375" cy="830263"/>
          </a:xfrm>
          <a:prstGeom prst="rect">
            <a:avLst/>
          </a:prstGeom>
          <a:noFill/>
          <a:ln w="9525">
            <a:solidFill>
              <a:srgbClr val="00206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defTabSz="455613">
              <a:spcBef>
                <a:spcPct val="20000"/>
              </a:spcBef>
              <a:buFont typeface="Arial" panose="020B0604020202020204" pitchFamily="34" charset="0"/>
              <a:buChar char="•"/>
              <a:defRPr sz="3200">
                <a:solidFill>
                  <a:schemeClr val="tx1"/>
                </a:solidFill>
                <a:latin typeface="Myriad Pro"/>
              </a:defRPr>
            </a:lvl1pPr>
            <a:lvl2pPr marL="742950" indent="-285750" defTabSz="455613">
              <a:spcBef>
                <a:spcPct val="20000"/>
              </a:spcBef>
              <a:buFont typeface="Arial" panose="020B0604020202020204" pitchFamily="34" charset="0"/>
              <a:buChar char="–"/>
              <a:defRPr sz="2800">
                <a:solidFill>
                  <a:schemeClr val="tx1"/>
                </a:solidFill>
                <a:latin typeface="Myriad Pro"/>
              </a:defRPr>
            </a:lvl2pPr>
            <a:lvl3pPr marL="1143000" indent="-228600" defTabSz="455613">
              <a:spcBef>
                <a:spcPct val="20000"/>
              </a:spcBef>
              <a:buFont typeface="Arial" panose="020B0604020202020204" pitchFamily="34" charset="0"/>
              <a:buChar char="•"/>
              <a:defRPr sz="2400">
                <a:solidFill>
                  <a:schemeClr val="tx1"/>
                </a:solidFill>
                <a:latin typeface="Myriad Pro"/>
              </a:defRPr>
            </a:lvl3pPr>
            <a:lvl4pPr marL="1600200" indent="-228600" defTabSz="455613">
              <a:spcBef>
                <a:spcPct val="20000"/>
              </a:spcBef>
              <a:buFont typeface="Arial" panose="020B0604020202020204" pitchFamily="34" charset="0"/>
              <a:buChar char="–"/>
              <a:defRPr sz="2000">
                <a:solidFill>
                  <a:schemeClr val="tx1"/>
                </a:solidFill>
                <a:latin typeface="Myriad Pro"/>
              </a:defRPr>
            </a:lvl4pPr>
            <a:lvl5pPr marL="2057400" indent="-228600" defTabSz="455613">
              <a:spcBef>
                <a:spcPct val="20000"/>
              </a:spcBef>
              <a:buFont typeface="Arial" panose="020B0604020202020204" pitchFamily="34" charset="0"/>
              <a:buChar char="»"/>
              <a:defRPr sz="2000">
                <a:solidFill>
                  <a:schemeClr val="tx1"/>
                </a:solidFill>
                <a:latin typeface="Myriad Pro"/>
              </a:defRPr>
            </a:lvl5pPr>
            <a:lvl6pPr marL="25146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600">
                <a:solidFill>
                  <a:srgbClr val="462666"/>
                </a:solidFill>
                <a:latin typeface="Calibri" panose="020F0502020204030204" pitchFamily="34" charset="0"/>
              </a:rPr>
              <a:t>Increased number of people living independently</a:t>
            </a:r>
          </a:p>
        </p:txBody>
      </p:sp>
      <p:sp>
        <p:nvSpPr>
          <p:cNvPr id="31757" name="TextBox 53">
            <a:extLst>
              <a:ext uri="{FF2B5EF4-FFF2-40B4-BE49-F238E27FC236}">
                <a16:creationId xmlns:a16="http://schemas.microsoft.com/office/drawing/2014/main" id="{57AA766D-1CEC-42EA-8DCC-BDB3633DC36D}"/>
              </a:ext>
            </a:extLst>
          </p:cNvPr>
          <p:cNvSpPr txBox="1">
            <a:spLocks noChangeArrowheads="1"/>
          </p:cNvSpPr>
          <p:nvPr/>
        </p:nvSpPr>
        <p:spPr bwMode="auto">
          <a:xfrm>
            <a:off x="2513013" y="1493838"/>
            <a:ext cx="1728787" cy="1077912"/>
          </a:xfrm>
          <a:prstGeom prst="rect">
            <a:avLst/>
          </a:prstGeom>
          <a:noFill/>
          <a:ln w="9525">
            <a:solidFill>
              <a:srgbClr val="00206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defTabSz="455613">
              <a:spcBef>
                <a:spcPct val="20000"/>
              </a:spcBef>
              <a:buFont typeface="Arial" panose="020B0604020202020204" pitchFamily="34" charset="0"/>
              <a:buChar char="•"/>
              <a:defRPr sz="3200">
                <a:solidFill>
                  <a:schemeClr val="tx1"/>
                </a:solidFill>
                <a:latin typeface="Myriad Pro"/>
              </a:defRPr>
            </a:lvl1pPr>
            <a:lvl2pPr marL="742950" indent="-285750" defTabSz="455613">
              <a:spcBef>
                <a:spcPct val="20000"/>
              </a:spcBef>
              <a:buFont typeface="Arial" panose="020B0604020202020204" pitchFamily="34" charset="0"/>
              <a:buChar char="–"/>
              <a:defRPr sz="2800">
                <a:solidFill>
                  <a:schemeClr val="tx1"/>
                </a:solidFill>
                <a:latin typeface="Myriad Pro"/>
              </a:defRPr>
            </a:lvl2pPr>
            <a:lvl3pPr marL="1143000" indent="-228600" defTabSz="455613">
              <a:spcBef>
                <a:spcPct val="20000"/>
              </a:spcBef>
              <a:buFont typeface="Arial" panose="020B0604020202020204" pitchFamily="34" charset="0"/>
              <a:buChar char="•"/>
              <a:defRPr sz="2400">
                <a:solidFill>
                  <a:schemeClr val="tx1"/>
                </a:solidFill>
                <a:latin typeface="Myriad Pro"/>
              </a:defRPr>
            </a:lvl3pPr>
            <a:lvl4pPr marL="1600200" indent="-228600" defTabSz="455613">
              <a:spcBef>
                <a:spcPct val="20000"/>
              </a:spcBef>
              <a:buFont typeface="Arial" panose="020B0604020202020204" pitchFamily="34" charset="0"/>
              <a:buChar char="–"/>
              <a:defRPr sz="2000">
                <a:solidFill>
                  <a:schemeClr val="tx1"/>
                </a:solidFill>
                <a:latin typeface="Myriad Pro"/>
              </a:defRPr>
            </a:lvl4pPr>
            <a:lvl5pPr marL="2057400" indent="-228600" defTabSz="455613">
              <a:spcBef>
                <a:spcPct val="20000"/>
              </a:spcBef>
              <a:buFont typeface="Arial" panose="020B0604020202020204" pitchFamily="34" charset="0"/>
              <a:buChar char="»"/>
              <a:defRPr sz="2000">
                <a:solidFill>
                  <a:schemeClr val="tx1"/>
                </a:solidFill>
                <a:latin typeface="Myriad Pro"/>
              </a:defRPr>
            </a:lvl5pPr>
            <a:lvl6pPr marL="25146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455613"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600">
                <a:solidFill>
                  <a:srgbClr val="462666"/>
                </a:solidFill>
                <a:latin typeface="Calibri" panose="020F0502020204030204" pitchFamily="34" charset="0"/>
              </a:rPr>
              <a:t>Increased number of people remaining in work for longer</a:t>
            </a:r>
          </a:p>
        </p:txBody>
      </p:sp>
      <p:cxnSp>
        <p:nvCxnSpPr>
          <p:cNvPr id="55" name="Straight Arrow Connector 54">
            <a:extLst>
              <a:ext uri="{FF2B5EF4-FFF2-40B4-BE49-F238E27FC236}">
                <a16:creationId xmlns:a16="http://schemas.microsoft.com/office/drawing/2014/main" id="{397E35B4-175C-4D9D-AC15-AD7BB6FDE562}"/>
              </a:ext>
            </a:extLst>
          </p:cNvPr>
          <p:cNvCxnSpPr>
            <a:stCxn id="31749" idx="0"/>
            <a:endCxn id="31753" idx="2"/>
          </p:cNvCxnSpPr>
          <p:nvPr/>
        </p:nvCxnSpPr>
        <p:spPr>
          <a:xfrm flipH="1" flipV="1">
            <a:off x="5318125" y="2479675"/>
            <a:ext cx="485775" cy="146367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57" name="Straight Arrow Connector 56">
            <a:extLst>
              <a:ext uri="{FF2B5EF4-FFF2-40B4-BE49-F238E27FC236}">
                <a16:creationId xmlns:a16="http://schemas.microsoft.com/office/drawing/2014/main" id="{00B8429F-ECE7-4EBD-B897-90EFCF2706FF}"/>
              </a:ext>
            </a:extLst>
          </p:cNvPr>
          <p:cNvCxnSpPr>
            <a:stCxn id="31749" idx="0"/>
            <a:endCxn id="31754" idx="2"/>
          </p:cNvCxnSpPr>
          <p:nvPr/>
        </p:nvCxnSpPr>
        <p:spPr>
          <a:xfrm flipV="1">
            <a:off x="5803900" y="2616200"/>
            <a:ext cx="1158875" cy="132715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59" name="Straight Arrow Connector 58">
            <a:extLst>
              <a:ext uri="{FF2B5EF4-FFF2-40B4-BE49-F238E27FC236}">
                <a16:creationId xmlns:a16="http://schemas.microsoft.com/office/drawing/2014/main" id="{55CE119E-1287-4D26-A1F1-B96FB8112FEA}"/>
              </a:ext>
            </a:extLst>
          </p:cNvPr>
          <p:cNvCxnSpPr>
            <a:cxnSpLocks/>
            <a:stCxn id="31749" idx="0"/>
            <a:endCxn id="31755" idx="1"/>
          </p:cNvCxnSpPr>
          <p:nvPr/>
        </p:nvCxnSpPr>
        <p:spPr>
          <a:xfrm flipV="1">
            <a:off x="5803900" y="3309938"/>
            <a:ext cx="1584325" cy="63341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2531" name="Straight Arrow Connector 22530">
            <a:extLst>
              <a:ext uri="{FF2B5EF4-FFF2-40B4-BE49-F238E27FC236}">
                <a16:creationId xmlns:a16="http://schemas.microsoft.com/office/drawing/2014/main" id="{CEF4328E-C481-4D4C-82D8-75F2DF68A7B6}"/>
              </a:ext>
            </a:extLst>
          </p:cNvPr>
          <p:cNvCxnSpPr>
            <a:cxnSpLocks/>
            <a:stCxn id="31749" idx="1"/>
            <a:endCxn id="31748" idx="3"/>
          </p:cNvCxnSpPr>
          <p:nvPr/>
        </p:nvCxnSpPr>
        <p:spPr>
          <a:xfrm flipH="1" flipV="1">
            <a:off x="4637088" y="4051300"/>
            <a:ext cx="331787" cy="6191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2533" name="Straight Arrow Connector 22532">
            <a:extLst>
              <a:ext uri="{FF2B5EF4-FFF2-40B4-BE49-F238E27FC236}">
                <a16:creationId xmlns:a16="http://schemas.microsoft.com/office/drawing/2014/main" id="{57AEDA49-F634-4490-B861-156A5760BFA6}"/>
              </a:ext>
            </a:extLst>
          </p:cNvPr>
          <p:cNvCxnSpPr>
            <a:cxnSpLocks/>
          </p:cNvCxnSpPr>
          <p:nvPr/>
        </p:nvCxnSpPr>
        <p:spPr>
          <a:xfrm flipH="1" flipV="1">
            <a:off x="1487488" y="2590800"/>
            <a:ext cx="1643062" cy="96043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2535" name="Straight Arrow Connector 22534">
            <a:extLst>
              <a:ext uri="{FF2B5EF4-FFF2-40B4-BE49-F238E27FC236}">
                <a16:creationId xmlns:a16="http://schemas.microsoft.com/office/drawing/2014/main" id="{3DAA1C06-23B4-49F1-AB9D-265EAEA77166}"/>
              </a:ext>
            </a:extLst>
          </p:cNvPr>
          <p:cNvCxnSpPr>
            <a:cxnSpLocks/>
          </p:cNvCxnSpPr>
          <p:nvPr/>
        </p:nvCxnSpPr>
        <p:spPr>
          <a:xfrm flipV="1">
            <a:off x="3060700" y="2579688"/>
            <a:ext cx="328613" cy="82391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F008114D-363B-4CC1-889E-1B2A91D8343E}"/>
              </a:ext>
            </a:extLst>
          </p:cNvPr>
          <p:cNvSpPr>
            <a:spLocks noGrp="1"/>
          </p:cNvSpPr>
          <p:nvPr>
            <p:ph type="title"/>
          </p:nvPr>
        </p:nvSpPr>
        <p:spPr/>
        <p:txBody>
          <a:bodyPr anchor="t"/>
          <a:lstStyle/>
          <a:p>
            <a:pPr algn="l"/>
            <a:r>
              <a:rPr lang="en-US" altLang="en-US" sz="3300">
                <a:solidFill>
                  <a:srgbClr val="7030A0"/>
                </a:solidFill>
              </a:rPr>
              <a:t>What are the Opportunities for Engagement?</a:t>
            </a:r>
            <a:endParaRPr lang="en-US" altLang="en-US" sz="3300"/>
          </a:p>
        </p:txBody>
      </p:sp>
      <p:pic>
        <p:nvPicPr>
          <p:cNvPr id="33795" name="Picture 13">
            <a:extLst>
              <a:ext uri="{FF2B5EF4-FFF2-40B4-BE49-F238E27FC236}">
                <a16:creationId xmlns:a16="http://schemas.microsoft.com/office/drawing/2014/main" id="{2A0FFEAC-18D3-4D00-9EA2-7A58F0B5BE6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5250" y="3692525"/>
            <a:ext cx="2490788" cy="1652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6" name="Picture 14">
            <a:extLst>
              <a:ext uri="{FF2B5EF4-FFF2-40B4-BE49-F238E27FC236}">
                <a16:creationId xmlns:a16="http://schemas.microsoft.com/office/drawing/2014/main" id="{8A271B2E-6110-46F6-A8F0-3BD9FD52D375}"/>
              </a:ext>
            </a:extLst>
          </p:cNvPr>
          <p:cNvPicPr>
            <a:picLocks noChangeAspect="1"/>
          </p:cNvPicPr>
          <p:nvPr/>
        </p:nvPicPr>
        <p:blipFill>
          <a:blip r:embed="rId4">
            <a:extLst>
              <a:ext uri="{28A0092B-C50C-407E-A947-70E740481C1C}">
                <a14:useLocalDpi xmlns:a14="http://schemas.microsoft.com/office/drawing/2010/main" val="0"/>
              </a:ext>
            </a:extLst>
          </a:blip>
          <a:srcRect t="2492" r="9615"/>
          <a:stretch>
            <a:fillRect/>
          </a:stretch>
        </p:blipFill>
        <p:spPr bwMode="auto">
          <a:xfrm>
            <a:off x="136525" y="1682750"/>
            <a:ext cx="2490788" cy="177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7" name="Picture 15">
            <a:extLst>
              <a:ext uri="{FF2B5EF4-FFF2-40B4-BE49-F238E27FC236}">
                <a16:creationId xmlns:a16="http://schemas.microsoft.com/office/drawing/2014/main" id="{7A9F5B7C-C8F4-426C-BE50-E8C254273742}"/>
              </a:ext>
            </a:extLst>
          </p:cNvPr>
          <p:cNvPicPr>
            <a:picLocks noChangeAspect="1"/>
          </p:cNvPicPr>
          <p:nvPr/>
        </p:nvPicPr>
        <p:blipFill>
          <a:blip r:embed="rId5">
            <a:extLst>
              <a:ext uri="{28A0092B-C50C-407E-A947-70E740481C1C}">
                <a14:useLocalDpi xmlns:a14="http://schemas.microsoft.com/office/drawing/2010/main" val="0"/>
              </a:ext>
            </a:extLst>
          </a:blip>
          <a:srcRect l="4089" t="116"/>
          <a:stretch>
            <a:fillRect/>
          </a:stretch>
        </p:blipFill>
        <p:spPr bwMode="auto">
          <a:xfrm>
            <a:off x="2627313" y="3740150"/>
            <a:ext cx="2490787" cy="165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8" name="Content Placeholder 14">
            <a:extLst>
              <a:ext uri="{FF2B5EF4-FFF2-40B4-BE49-F238E27FC236}">
                <a16:creationId xmlns:a16="http://schemas.microsoft.com/office/drawing/2014/main" id="{5B2C051F-5F11-4B15-A4E5-588D14E24987}"/>
              </a:ext>
            </a:extLst>
          </p:cNvPr>
          <p:cNvPicPr>
            <a:picLocks noChangeAspect="1"/>
          </p:cNvPicPr>
          <p:nvPr/>
        </p:nvPicPr>
        <p:blipFill>
          <a:blip r:embed="rId6">
            <a:extLst>
              <a:ext uri="{28A0092B-C50C-407E-A947-70E740481C1C}">
                <a14:useLocalDpi xmlns:a14="http://schemas.microsoft.com/office/drawing/2010/main" val="0"/>
              </a:ext>
            </a:extLst>
          </a:blip>
          <a:srcRect t="2374" b="4604"/>
          <a:stretch>
            <a:fillRect/>
          </a:stretch>
        </p:blipFill>
        <p:spPr bwMode="auto">
          <a:xfrm>
            <a:off x="7289800" y="1682750"/>
            <a:ext cx="1854200" cy="20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9" name="Picture 17">
            <a:extLst>
              <a:ext uri="{FF2B5EF4-FFF2-40B4-BE49-F238E27FC236}">
                <a16:creationId xmlns:a16="http://schemas.microsoft.com/office/drawing/2014/main" id="{69C096AC-19CF-4A54-91EF-BA99961443C0}"/>
              </a:ext>
            </a:extLst>
          </p:cNvPr>
          <p:cNvPicPr>
            <a:picLocks noChangeAspect="1"/>
          </p:cNvPicPr>
          <p:nvPr/>
        </p:nvPicPr>
        <p:blipFill>
          <a:blip r:embed="rId7">
            <a:extLst>
              <a:ext uri="{28A0092B-C50C-407E-A947-70E740481C1C}">
                <a14:useLocalDpi xmlns:a14="http://schemas.microsoft.com/office/drawing/2010/main" val="0"/>
              </a:ext>
            </a:extLst>
          </a:blip>
          <a:srcRect l="-2097" t="-568" r="17601" b="31055"/>
          <a:stretch>
            <a:fillRect/>
          </a:stretch>
        </p:blipFill>
        <p:spPr bwMode="auto">
          <a:xfrm>
            <a:off x="4970463" y="1649413"/>
            <a:ext cx="2382837" cy="211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800" name="Picture 18">
            <a:extLst>
              <a:ext uri="{FF2B5EF4-FFF2-40B4-BE49-F238E27FC236}">
                <a16:creationId xmlns:a16="http://schemas.microsoft.com/office/drawing/2014/main" id="{3C1E2F88-1766-44CC-900F-8CD7503E5374}"/>
              </a:ext>
            </a:extLst>
          </p:cNvPr>
          <p:cNvPicPr>
            <a:picLocks noChangeAspect="1"/>
          </p:cNvPicPr>
          <p:nvPr/>
        </p:nvPicPr>
        <p:blipFill>
          <a:blip r:embed="rId8">
            <a:extLst>
              <a:ext uri="{28A0092B-C50C-407E-A947-70E740481C1C}">
                <a14:useLocalDpi xmlns:a14="http://schemas.microsoft.com/office/drawing/2010/main" val="0"/>
              </a:ext>
            </a:extLst>
          </a:blip>
          <a:srcRect r="-668" b="6027"/>
          <a:stretch>
            <a:fillRect/>
          </a:stretch>
        </p:blipFill>
        <p:spPr bwMode="auto">
          <a:xfrm>
            <a:off x="2627313" y="1651000"/>
            <a:ext cx="2490787" cy="182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4E01128E-0C79-42BA-8A61-D6B8BC5495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60325"/>
            <a:ext cx="3336925" cy="4295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a:extLst>
              <a:ext uri="{FF2B5EF4-FFF2-40B4-BE49-F238E27FC236}">
                <a16:creationId xmlns:a16="http://schemas.microsoft.com/office/drawing/2014/main" id="{6535DCC1-513E-485B-B7F6-19EC51209E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84663" y="188913"/>
            <a:ext cx="4264025" cy="4432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a:extLst>
              <a:ext uri="{FF2B5EF4-FFF2-40B4-BE49-F238E27FC236}">
                <a16:creationId xmlns:a16="http://schemas.microsoft.com/office/drawing/2014/main" id="{58001DF4-7332-4F05-8959-00B63353396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89075" y="4292600"/>
            <a:ext cx="5591175" cy="1943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a:extLst>
              <a:ext uri="{FF2B5EF4-FFF2-40B4-BE49-F238E27FC236}">
                <a16:creationId xmlns:a16="http://schemas.microsoft.com/office/drawing/2014/main" id="{39E08C28-1148-44FD-B70A-40E7CFC718B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91375" y="5116513"/>
            <a:ext cx="1357313" cy="1292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027"/>
                                        </p:tgtEl>
                                        <p:attrNameLst>
                                          <p:attrName>style.visibility</p:attrName>
                                        </p:attrNameLst>
                                      </p:cBhvr>
                                      <p:to>
                                        <p:strVal val="visible"/>
                                      </p:to>
                                    </p:set>
                                    <p:anim calcmode="lin" valueType="num">
                                      <p:cBhvr additive="base">
                                        <p:cTn id="19" dur="500" fill="hold"/>
                                        <p:tgtEl>
                                          <p:spTgt spid="1027"/>
                                        </p:tgtEl>
                                        <p:attrNameLst>
                                          <p:attrName>ppt_x</p:attrName>
                                        </p:attrNameLst>
                                      </p:cBhvr>
                                      <p:tavLst>
                                        <p:tav tm="0">
                                          <p:val>
                                            <p:strVal val="#ppt_x"/>
                                          </p:val>
                                        </p:tav>
                                        <p:tav tm="100000">
                                          <p:val>
                                            <p:strVal val="#ppt_x"/>
                                          </p:val>
                                        </p:tav>
                                      </p:tavLst>
                                    </p:anim>
                                    <p:anim calcmode="lin" valueType="num">
                                      <p:cBhvr additive="base">
                                        <p:cTn id="20" dur="500" fill="hold"/>
                                        <p:tgtEl>
                                          <p:spTgt spid="1027"/>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026"/>
                                        </p:tgtEl>
                                        <p:attrNameLst>
                                          <p:attrName>style.visibility</p:attrName>
                                        </p:attrNameLst>
                                      </p:cBhvr>
                                      <p:to>
                                        <p:strVal val="visible"/>
                                      </p:to>
                                    </p:set>
                                    <p:anim calcmode="lin" valueType="num">
                                      <p:cBhvr additive="base">
                                        <p:cTn id="25" dur="500" fill="hold"/>
                                        <p:tgtEl>
                                          <p:spTgt spid="1026"/>
                                        </p:tgtEl>
                                        <p:attrNameLst>
                                          <p:attrName>ppt_x</p:attrName>
                                        </p:attrNameLst>
                                      </p:cBhvr>
                                      <p:tavLst>
                                        <p:tav tm="0">
                                          <p:val>
                                            <p:strVal val="#ppt_x"/>
                                          </p:val>
                                        </p:tav>
                                        <p:tav tm="100000">
                                          <p:val>
                                            <p:strVal val="#ppt_x"/>
                                          </p:val>
                                        </p:tav>
                                      </p:tavLst>
                                    </p:anim>
                                    <p:anim calcmode="lin" valueType="num">
                                      <p:cBhvr additive="base">
                                        <p:cTn id="26"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385E-C557-4485-94C9-957CE394AD45}"/>
              </a:ext>
            </a:extLst>
          </p:cNvPr>
          <p:cNvSpPr>
            <a:spLocks noGrp="1"/>
          </p:cNvSpPr>
          <p:nvPr>
            <p:ph type="title"/>
          </p:nvPr>
        </p:nvSpPr>
        <p:spPr>
          <a:xfrm>
            <a:off x="238125" y="158750"/>
            <a:ext cx="7281863" cy="490538"/>
          </a:xfrm>
        </p:spPr>
        <p:txBody>
          <a:bodyPr>
            <a:normAutofit fontScale="90000"/>
          </a:bodyPr>
          <a:lstStyle/>
          <a:p>
            <a:pPr>
              <a:defRPr/>
            </a:pPr>
            <a:r>
              <a:rPr lang="en-US" dirty="0"/>
              <a:t>Caregiver Workshops</a:t>
            </a:r>
          </a:p>
        </p:txBody>
      </p:sp>
      <p:sp>
        <p:nvSpPr>
          <p:cNvPr id="3" name="Content Placeholder 2">
            <a:extLst>
              <a:ext uri="{FF2B5EF4-FFF2-40B4-BE49-F238E27FC236}">
                <a16:creationId xmlns:a16="http://schemas.microsoft.com/office/drawing/2014/main" id="{5D05E33D-3E74-4FC0-9BFA-3B9374E6AA01}"/>
              </a:ext>
            </a:extLst>
          </p:cNvPr>
          <p:cNvSpPr>
            <a:spLocks noGrp="1"/>
          </p:cNvSpPr>
          <p:nvPr>
            <p:ph sz="half" idx="1"/>
          </p:nvPr>
        </p:nvSpPr>
        <p:spPr>
          <a:xfrm>
            <a:off x="68263" y="981075"/>
            <a:ext cx="4648200" cy="4805363"/>
          </a:xfrm>
        </p:spPr>
        <p:txBody>
          <a:bodyPr/>
          <a:lstStyle/>
          <a:p>
            <a:r>
              <a:rPr lang="en-US" altLang="en-US" sz="2700"/>
              <a:t>One-session workshop for carers in the first year of caregiving or who expect to be caregiving soon</a:t>
            </a:r>
          </a:p>
          <a:p>
            <a:endParaRPr lang="en-US" altLang="en-US" sz="2700"/>
          </a:p>
          <a:p>
            <a:r>
              <a:rPr lang="en-US" altLang="en-US" sz="2700"/>
              <a:t>Topics include: Legal &amp; healthcare documents, falls, driving, locating </a:t>
            </a:r>
            <a:br>
              <a:rPr lang="en-US" altLang="en-US" sz="2700"/>
            </a:br>
            <a:r>
              <a:rPr lang="en-US" altLang="en-US" sz="2700"/>
              <a:t>resources, and designing a care plan</a:t>
            </a:r>
          </a:p>
          <a:p>
            <a:endParaRPr lang="en-US" altLang="en-US"/>
          </a:p>
        </p:txBody>
      </p:sp>
      <p:sp>
        <p:nvSpPr>
          <p:cNvPr id="4" name="Content Placeholder 3">
            <a:extLst>
              <a:ext uri="{FF2B5EF4-FFF2-40B4-BE49-F238E27FC236}">
                <a16:creationId xmlns:a16="http://schemas.microsoft.com/office/drawing/2014/main" id="{BF3AE890-E03D-4E17-A7DE-0A7AD18324E9}"/>
              </a:ext>
            </a:extLst>
          </p:cNvPr>
          <p:cNvSpPr>
            <a:spLocks noGrp="1"/>
          </p:cNvSpPr>
          <p:nvPr>
            <p:ph sz="half" idx="2"/>
          </p:nvPr>
        </p:nvSpPr>
        <p:spPr>
          <a:xfrm>
            <a:off x="4716463" y="1058863"/>
            <a:ext cx="4103687" cy="2876550"/>
          </a:xfrm>
        </p:spPr>
        <p:txBody>
          <a:bodyPr/>
          <a:lstStyle/>
          <a:p>
            <a:r>
              <a:rPr lang="en-US" altLang="en-US" sz="2000"/>
              <a:t>Link caregivers with familiar community organizations</a:t>
            </a:r>
          </a:p>
          <a:p>
            <a:pPr lvl="1"/>
            <a:r>
              <a:rPr lang="en-US" altLang="en-US" sz="2000"/>
              <a:t>Community leaders may be familiar with nursing homes / assisted living and homemaker services</a:t>
            </a:r>
          </a:p>
          <a:p>
            <a:endParaRPr lang="en-US" altLang="en-US" sz="2000"/>
          </a:p>
        </p:txBody>
      </p:sp>
      <p:pic>
        <p:nvPicPr>
          <p:cNvPr id="37893" name="Content Placeholder 8">
            <a:extLst>
              <a:ext uri="{FF2B5EF4-FFF2-40B4-BE49-F238E27FC236}">
                <a16:creationId xmlns:a16="http://schemas.microsoft.com/office/drawing/2014/main" id="{CAAEEAF8-79C5-45CA-AB7B-8CB4A660BA8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64163" y="4065588"/>
            <a:ext cx="291465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0" cap="sq">
                <a:solidFill>
                  <a:srgbClr val="000000"/>
                </a:solidFill>
                <a:miter lim="800000"/>
                <a:headEnd/>
                <a:tailEnd/>
              </a14:hiddenLine>
            </a:ext>
          </a:extLst>
        </p:spPr>
      </p:pic>
      <p:sp>
        <p:nvSpPr>
          <p:cNvPr id="37894" name="Content Placeholder 2">
            <a:extLst>
              <a:ext uri="{FF2B5EF4-FFF2-40B4-BE49-F238E27FC236}">
                <a16:creationId xmlns:a16="http://schemas.microsoft.com/office/drawing/2014/main" id="{261E2CF9-C325-4267-9D8C-C207A744D0F4}"/>
              </a:ext>
            </a:extLst>
          </p:cNvPr>
          <p:cNvSpPr txBox="1">
            <a:spLocks/>
          </p:cNvSpPr>
          <p:nvPr/>
        </p:nvSpPr>
        <p:spPr bwMode="auto">
          <a:xfrm>
            <a:off x="4591050" y="1676400"/>
            <a:ext cx="4038600" cy="4805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182563">
              <a:spcBef>
                <a:spcPct val="20000"/>
              </a:spcBef>
              <a:buFont typeface="Arial" panose="020B0604020202020204" pitchFamily="34" charset="0"/>
              <a:buChar char="–"/>
              <a:defRPr sz="2800">
                <a:solidFill>
                  <a:schemeClr val="tx1"/>
                </a:solidFill>
                <a:latin typeface="Myriad Pro"/>
              </a:defRPr>
            </a:lvl2pPr>
            <a:lvl3pPr marL="730250" indent="-182563">
              <a:spcBef>
                <a:spcPct val="20000"/>
              </a:spcBef>
              <a:buFont typeface="Arial" panose="020B0604020202020204" pitchFamily="34" charset="0"/>
              <a:buChar char="•"/>
              <a:defRPr sz="2400">
                <a:solidFill>
                  <a:schemeClr val="tx1"/>
                </a:solidFill>
                <a:latin typeface="Myriad Pro"/>
              </a:defRPr>
            </a:lvl3pPr>
            <a:lvl4pPr marL="1004888" indent="-182563">
              <a:spcBef>
                <a:spcPct val="20000"/>
              </a:spcBef>
              <a:buFont typeface="Arial" panose="020B0604020202020204" pitchFamily="34" charset="0"/>
              <a:buChar char="–"/>
              <a:defRPr sz="2000">
                <a:solidFill>
                  <a:schemeClr val="tx1"/>
                </a:solidFill>
                <a:latin typeface="Myriad Pro"/>
              </a:defRPr>
            </a:lvl4pPr>
            <a:lvl5pPr marL="1187450" indent="-136525">
              <a:spcBef>
                <a:spcPct val="20000"/>
              </a:spcBef>
              <a:buFont typeface="Arial" panose="020B0604020202020204" pitchFamily="34" charset="0"/>
              <a:buChar char="»"/>
              <a:defRPr sz="2000">
                <a:solidFill>
                  <a:schemeClr val="tx1"/>
                </a:solidFill>
                <a:latin typeface="Myriad Pro"/>
              </a:defRPr>
            </a:lvl5pPr>
            <a:lvl6pPr marL="1644650" indent="-136525"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101850" indent="-136525"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2559050" indent="-136525"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016250" indent="-136525"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Clr>
                <a:schemeClr val="accent1"/>
              </a:buClr>
              <a:buSzPct val="85000"/>
              <a:buFont typeface="Arial" panose="020B0604020202020204" pitchFamily="34" charset="0"/>
              <a:buNone/>
            </a:pPr>
            <a:endParaRPr lang="en-US" altLang="en-US" sz="2800"/>
          </a:p>
        </p:txBody>
      </p:sp>
      <p:sp>
        <p:nvSpPr>
          <p:cNvPr id="37895" name="TextBox 7">
            <a:extLst>
              <a:ext uri="{FF2B5EF4-FFF2-40B4-BE49-F238E27FC236}">
                <a16:creationId xmlns:a16="http://schemas.microsoft.com/office/drawing/2014/main" id="{94A686FB-84D7-41DA-9325-4965DDCCCC76}"/>
              </a:ext>
            </a:extLst>
          </p:cNvPr>
          <p:cNvSpPr txBox="1">
            <a:spLocks noChangeArrowheads="1"/>
          </p:cNvSpPr>
          <p:nvPr/>
        </p:nvSpPr>
        <p:spPr bwMode="auto">
          <a:xfrm>
            <a:off x="3886200" y="6486525"/>
            <a:ext cx="531018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1400">
                <a:latin typeface="Arial" panose="020B0604020202020204" pitchFamily="34" charset="0"/>
              </a:rPr>
              <a:t>Project supported by the Iowa State University Graduate College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 calcmode="lin" valueType="num">
                                      <p:cBhvr additive="base">
                                        <p:cTn id="1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 calcmode="lin" valueType="num">
                                      <p:cBhvr additive="base">
                                        <p:cTn id="2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BF9D1-8463-43C5-A281-356002FAD2D8}"/>
              </a:ext>
            </a:extLst>
          </p:cNvPr>
          <p:cNvSpPr>
            <a:spLocks noGrp="1"/>
          </p:cNvSpPr>
          <p:nvPr>
            <p:ph type="title"/>
          </p:nvPr>
        </p:nvSpPr>
        <p:spPr>
          <a:xfrm>
            <a:off x="179388" y="260350"/>
            <a:ext cx="8861425" cy="554038"/>
          </a:xfrm>
        </p:spPr>
        <p:txBody>
          <a:bodyPr>
            <a:normAutofit/>
          </a:bodyPr>
          <a:lstStyle/>
          <a:p>
            <a:pPr>
              <a:defRPr/>
            </a:pPr>
            <a:r>
              <a:rPr lang="en-US" sz="2850" b="1" dirty="0"/>
              <a:t>8 Domains of Age Friendly/Livable Communities</a:t>
            </a:r>
          </a:p>
        </p:txBody>
      </p:sp>
      <p:sp>
        <p:nvSpPr>
          <p:cNvPr id="3" name="Content Placeholder 2">
            <a:extLst>
              <a:ext uri="{FF2B5EF4-FFF2-40B4-BE49-F238E27FC236}">
                <a16:creationId xmlns:a16="http://schemas.microsoft.com/office/drawing/2014/main" id="{B5CDF3DF-46F9-45CD-9EEB-487CDA998267}"/>
              </a:ext>
            </a:extLst>
          </p:cNvPr>
          <p:cNvSpPr>
            <a:spLocks noGrp="1"/>
          </p:cNvSpPr>
          <p:nvPr>
            <p:ph idx="1"/>
          </p:nvPr>
        </p:nvSpPr>
        <p:spPr>
          <a:xfrm>
            <a:off x="282575" y="1196975"/>
            <a:ext cx="8610600" cy="4032250"/>
          </a:xfrm>
        </p:spPr>
        <p:txBody>
          <a:bodyPr>
            <a:normAutofit fontScale="70000" lnSpcReduction="20000"/>
          </a:bodyPr>
          <a:lstStyle/>
          <a:p>
            <a:pPr marL="0" indent="0">
              <a:buFont typeface="Arial" panose="020B0604020202020204" pitchFamily="34" charset="0"/>
              <a:buNone/>
              <a:defRPr/>
            </a:pPr>
            <a:r>
              <a:rPr lang="en-US" dirty="0"/>
              <a:t>1. </a:t>
            </a:r>
            <a:r>
              <a:rPr lang="en-US" b="1" dirty="0"/>
              <a:t>Outdoor Spaces and Buildings</a:t>
            </a:r>
          </a:p>
          <a:p>
            <a:pPr marL="0" indent="0">
              <a:buFont typeface="Arial" panose="020B0604020202020204" pitchFamily="34" charset="0"/>
              <a:buNone/>
              <a:defRPr/>
            </a:pPr>
            <a:r>
              <a:rPr lang="en-US" dirty="0"/>
              <a:t>People need public places to gather — indoors and out. Green spaces, safe streets, sidewalks, outdoor seating and accessible buildings (think elevators, stairs with railings, etc.) can be used and enjoyed by people of all ages.</a:t>
            </a:r>
          </a:p>
          <a:p>
            <a:pPr marL="0" indent="0">
              <a:buFont typeface="Arial" panose="020B0604020202020204" pitchFamily="34" charset="0"/>
              <a:buNone/>
              <a:defRPr/>
            </a:pPr>
            <a:endParaRPr lang="en-US" dirty="0"/>
          </a:p>
          <a:p>
            <a:pPr>
              <a:defRPr/>
            </a:pPr>
            <a:endParaRPr lang="en-US" dirty="0"/>
          </a:p>
          <a:p>
            <a:pPr marL="0" indent="0">
              <a:buFont typeface="Arial" panose="020B0604020202020204" pitchFamily="34" charset="0"/>
              <a:buNone/>
              <a:defRPr/>
            </a:pPr>
            <a:r>
              <a:rPr lang="en-US" b="1" dirty="0"/>
              <a:t>2. Transportation</a:t>
            </a:r>
          </a:p>
          <a:p>
            <a:pPr marL="0" indent="0">
              <a:buFont typeface="Arial" panose="020B0604020202020204" pitchFamily="34" charset="0"/>
              <a:buNone/>
              <a:defRPr/>
            </a:pPr>
            <a:r>
              <a:rPr lang="en-US" dirty="0"/>
              <a:t>Driving shouldn't be the only way to get around. Public transit options can be as expansive and as infrastructure dependent as a train system or as targeted as a taxi service that provides non-drivers with rides to and from a doctor's office. </a:t>
            </a:r>
          </a:p>
          <a:p>
            <a:pPr marL="0" indent="0">
              <a:buFont typeface="Arial" panose="020B0604020202020204" pitchFamily="34" charset="0"/>
              <a:buNone/>
              <a:defRPr/>
            </a:pP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850AC-9C2F-4726-BB8F-8A222C268251}"/>
              </a:ext>
            </a:extLst>
          </p:cNvPr>
          <p:cNvSpPr>
            <a:spLocks noGrp="1"/>
          </p:cNvSpPr>
          <p:nvPr>
            <p:ph type="title"/>
          </p:nvPr>
        </p:nvSpPr>
        <p:spPr>
          <a:xfrm>
            <a:off x="222250" y="260350"/>
            <a:ext cx="8843963" cy="635000"/>
          </a:xfrm>
        </p:spPr>
        <p:txBody>
          <a:bodyPr>
            <a:normAutofit/>
          </a:bodyPr>
          <a:lstStyle/>
          <a:p>
            <a:pPr>
              <a:defRPr/>
            </a:pPr>
            <a:r>
              <a:rPr lang="en-US" sz="2850" b="1" dirty="0"/>
              <a:t>8 Domains of Age Friendly/Livable Communities</a:t>
            </a:r>
            <a:endParaRPr lang="en-US" sz="2850" dirty="0"/>
          </a:p>
        </p:txBody>
      </p:sp>
      <p:sp>
        <p:nvSpPr>
          <p:cNvPr id="3" name="Content Placeholder 2">
            <a:extLst>
              <a:ext uri="{FF2B5EF4-FFF2-40B4-BE49-F238E27FC236}">
                <a16:creationId xmlns:a16="http://schemas.microsoft.com/office/drawing/2014/main" id="{C4C92910-6BB8-42FE-A4D6-A2F225E40996}"/>
              </a:ext>
            </a:extLst>
          </p:cNvPr>
          <p:cNvSpPr>
            <a:spLocks noGrp="1"/>
          </p:cNvSpPr>
          <p:nvPr>
            <p:ph idx="1"/>
          </p:nvPr>
        </p:nvSpPr>
        <p:spPr>
          <a:xfrm>
            <a:off x="412750" y="1196975"/>
            <a:ext cx="8464550" cy="3959225"/>
          </a:xfrm>
        </p:spPr>
        <p:txBody>
          <a:bodyPr>
            <a:normAutofit fontScale="55000" lnSpcReduction="20000"/>
          </a:bodyPr>
          <a:lstStyle/>
          <a:p>
            <a:pPr marL="0" indent="0">
              <a:buFont typeface="Arial" panose="020B0604020202020204" pitchFamily="34" charset="0"/>
              <a:buNone/>
              <a:defRPr/>
            </a:pPr>
            <a:r>
              <a:rPr lang="en-US" b="1" dirty="0"/>
              <a:t>3. Housing</a:t>
            </a:r>
          </a:p>
          <a:p>
            <a:pPr>
              <a:defRPr/>
            </a:pPr>
            <a:r>
              <a:rPr lang="en-US" dirty="0"/>
              <a:t>Most people want to remain in their own home and community as they age. Doing so</a:t>
            </a:r>
            <a:r>
              <a:rPr lang="en-US" i="1" dirty="0"/>
              <a:t> is</a:t>
            </a:r>
            <a:r>
              <a:rPr lang="en-US" dirty="0"/>
              <a:t> possible if housing is designed or modified for aging in place and a community has affordable housing options for varying life stages.</a:t>
            </a:r>
          </a:p>
          <a:p>
            <a:pPr marL="0" indent="0">
              <a:buFont typeface="Arial" panose="020B0604020202020204" pitchFamily="34" charset="0"/>
              <a:buNone/>
              <a:defRPr/>
            </a:pPr>
            <a:endParaRPr lang="en-US" b="1" dirty="0"/>
          </a:p>
          <a:p>
            <a:pPr marL="0" indent="0">
              <a:buFont typeface="Arial" panose="020B0604020202020204" pitchFamily="34" charset="0"/>
              <a:buNone/>
              <a:defRPr/>
            </a:pPr>
            <a:r>
              <a:rPr lang="en-US" b="1" dirty="0"/>
              <a:t>4. Social Participation</a:t>
            </a:r>
          </a:p>
          <a:p>
            <a:pPr>
              <a:defRPr/>
            </a:pPr>
            <a:r>
              <a:rPr lang="en-US" dirty="0"/>
              <a:t>Regardless of a person's age, loneliness is often as debilitating a health condition as having a chronic illness or disease. Sadness and isolation can be combatted by the availability of accessible, affordable and fun social activities</a:t>
            </a:r>
          </a:p>
          <a:p>
            <a:pPr marL="0" indent="0">
              <a:buFont typeface="Arial" panose="020B0604020202020204" pitchFamily="34" charset="0"/>
              <a:buNone/>
              <a:defRPr/>
            </a:pPr>
            <a:endParaRPr lang="en-US" dirty="0"/>
          </a:p>
          <a:p>
            <a:pPr marL="0" indent="0">
              <a:buFont typeface="Arial" panose="020B0604020202020204" pitchFamily="34" charset="0"/>
              <a:buNone/>
              <a:defRPr/>
            </a:pPr>
            <a:r>
              <a:rPr lang="en-US" b="1" dirty="0"/>
              <a:t>5. Respect and Social Inclusion</a:t>
            </a:r>
          </a:p>
          <a:p>
            <a:pPr>
              <a:defRPr/>
            </a:pPr>
            <a:r>
              <a:rPr lang="en-US" dirty="0"/>
              <a:t>Everyone wants to feel valued. Intergenerational activities are a great way for young and old to learn from one another, honor what each has to offer and, at the same time, feel good about themselves.</a:t>
            </a:r>
          </a:p>
          <a:p>
            <a:pPr marL="0" indent="0">
              <a:buFont typeface="Arial" panose="020B0604020202020204" pitchFamily="34" charset="0"/>
              <a:buNone/>
              <a:defRPr/>
            </a:pPr>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71AA5-7C87-480A-8EB3-B532F16CE911}"/>
              </a:ext>
            </a:extLst>
          </p:cNvPr>
          <p:cNvSpPr>
            <a:spLocks noGrp="1"/>
          </p:cNvSpPr>
          <p:nvPr>
            <p:ph type="title"/>
          </p:nvPr>
        </p:nvSpPr>
        <p:spPr>
          <a:xfrm>
            <a:off x="142875" y="188913"/>
            <a:ext cx="8816975" cy="581025"/>
          </a:xfrm>
        </p:spPr>
        <p:txBody>
          <a:bodyPr>
            <a:normAutofit/>
          </a:bodyPr>
          <a:lstStyle/>
          <a:p>
            <a:pPr>
              <a:defRPr/>
            </a:pPr>
            <a:r>
              <a:rPr lang="en-US" sz="2850" b="1" dirty="0"/>
              <a:t>8 Domains of Age Friendly/Livable Communities</a:t>
            </a:r>
            <a:endParaRPr lang="en-US" sz="2850" dirty="0"/>
          </a:p>
        </p:txBody>
      </p:sp>
      <p:sp>
        <p:nvSpPr>
          <p:cNvPr id="3" name="Content Placeholder 2">
            <a:extLst>
              <a:ext uri="{FF2B5EF4-FFF2-40B4-BE49-F238E27FC236}">
                <a16:creationId xmlns:a16="http://schemas.microsoft.com/office/drawing/2014/main" id="{A24D7614-44C2-4C63-A5CE-0260B0DB35C8}"/>
              </a:ext>
            </a:extLst>
          </p:cNvPr>
          <p:cNvSpPr>
            <a:spLocks noGrp="1"/>
          </p:cNvSpPr>
          <p:nvPr>
            <p:ph idx="1"/>
          </p:nvPr>
        </p:nvSpPr>
        <p:spPr>
          <a:xfrm>
            <a:off x="463550" y="1196975"/>
            <a:ext cx="8496300" cy="4103688"/>
          </a:xfrm>
        </p:spPr>
        <p:txBody>
          <a:bodyPr>
            <a:normAutofit fontScale="55000" lnSpcReduction="20000"/>
          </a:bodyPr>
          <a:lstStyle/>
          <a:p>
            <a:pPr marL="0" indent="0">
              <a:buFont typeface="Arial" panose="020B0604020202020204" pitchFamily="34" charset="0"/>
              <a:buNone/>
              <a:defRPr/>
            </a:pPr>
            <a:r>
              <a:rPr lang="en-US" b="1" dirty="0"/>
              <a:t>6. Work &amp; Civic Engagement</a:t>
            </a:r>
          </a:p>
          <a:p>
            <a:pPr>
              <a:defRPr/>
            </a:pPr>
            <a:r>
              <a:rPr lang="en-US" dirty="0"/>
              <a:t>An age-friendly community provides ways older people can (if they choose) continue to work for pay, volunteer their skills and be actively engaged in community life.</a:t>
            </a:r>
          </a:p>
          <a:p>
            <a:pPr>
              <a:defRPr/>
            </a:pPr>
            <a:endParaRPr lang="en-US" dirty="0"/>
          </a:p>
          <a:p>
            <a:pPr marL="0" indent="0">
              <a:buFont typeface="Arial" panose="020B0604020202020204" pitchFamily="34" charset="0"/>
              <a:buNone/>
              <a:defRPr/>
            </a:pPr>
            <a:endParaRPr lang="en-US" dirty="0"/>
          </a:p>
          <a:p>
            <a:pPr marL="0" indent="0">
              <a:buFont typeface="Arial" panose="020B0604020202020204" pitchFamily="34" charset="0"/>
              <a:buNone/>
              <a:defRPr/>
            </a:pPr>
            <a:r>
              <a:rPr lang="en-US" b="1" dirty="0"/>
              <a:t>7. Communication and Information</a:t>
            </a:r>
          </a:p>
          <a:p>
            <a:pPr>
              <a:defRPr/>
            </a:pPr>
            <a:r>
              <a:rPr lang="en-US" dirty="0"/>
              <a:t>Age-friendly communities recognize that not everyone has a smartphone or Internet access and that information needs to be disseminated through a variety of means.</a:t>
            </a:r>
          </a:p>
          <a:p>
            <a:pPr>
              <a:defRPr/>
            </a:pPr>
            <a:endParaRPr lang="en-US" dirty="0"/>
          </a:p>
          <a:p>
            <a:pPr marL="0" indent="0">
              <a:buFont typeface="Arial" panose="020B0604020202020204" pitchFamily="34" charset="0"/>
              <a:buNone/>
              <a:defRPr/>
            </a:pPr>
            <a:endParaRPr lang="en-US" dirty="0"/>
          </a:p>
          <a:p>
            <a:pPr marL="0" indent="0">
              <a:buFont typeface="Arial" panose="020B0604020202020204" pitchFamily="34" charset="0"/>
              <a:buNone/>
              <a:defRPr/>
            </a:pPr>
            <a:r>
              <a:rPr lang="en-US" b="1" dirty="0"/>
              <a:t>8. Community and Health Services</a:t>
            </a:r>
          </a:p>
          <a:p>
            <a:pPr>
              <a:defRPr/>
            </a:pPr>
            <a:r>
              <a:rPr lang="en-US" dirty="0"/>
              <a:t>At some point, every person of every age gets hurt, becomes ill or simply needs some help. While it's important that care be available nearby, it's essential that residents are able to access and afford the services required</a:t>
            </a:r>
          </a:p>
          <a:p>
            <a:pPr>
              <a:defRPr/>
            </a:pPr>
            <a:endParaRPr lang="en-US" dirty="0"/>
          </a:p>
          <a:p>
            <a:pPr marL="0" indent="0">
              <a:buFont typeface="Arial" panose="020B0604020202020204" pitchFamily="34" charset="0"/>
              <a:buNone/>
              <a:defRPr/>
            </a:pP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2868A-6257-43BB-A264-81536A4C8D7F}"/>
              </a:ext>
            </a:extLst>
          </p:cNvPr>
          <p:cNvSpPr>
            <a:spLocks noGrp="1"/>
          </p:cNvSpPr>
          <p:nvPr>
            <p:ph type="title"/>
          </p:nvPr>
        </p:nvSpPr>
        <p:spPr>
          <a:xfrm>
            <a:off x="395288" y="188913"/>
            <a:ext cx="8075612" cy="395287"/>
          </a:xfrm>
        </p:spPr>
        <p:txBody>
          <a:bodyPr>
            <a:normAutofit fontScale="90000"/>
          </a:bodyPr>
          <a:lstStyle/>
          <a:p>
            <a:pPr>
              <a:defRPr/>
            </a:pPr>
            <a:r>
              <a:rPr lang="en-US" sz="3200" dirty="0"/>
              <a:t>Long-Term Services &amp; Supports Types</a:t>
            </a:r>
          </a:p>
        </p:txBody>
      </p:sp>
      <p:graphicFrame>
        <p:nvGraphicFramePr>
          <p:cNvPr id="6" name="Content Placeholder 5">
            <a:extLst>
              <a:ext uri="{FF2B5EF4-FFF2-40B4-BE49-F238E27FC236}">
                <a16:creationId xmlns:a16="http://schemas.microsoft.com/office/drawing/2014/main" id="{B1A88461-72D3-490C-8E6F-5309281E4A99}"/>
              </a:ext>
            </a:extLst>
          </p:cNvPr>
          <p:cNvGraphicFramePr>
            <a:graphicFrameLocks noGrp="1"/>
          </p:cNvGraphicFramePr>
          <p:nvPr>
            <p:ph idx="1"/>
          </p:nvPr>
        </p:nvGraphicFramePr>
        <p:xfrm>
          <a:off x="808038" y="981075"/>
          <a:ext cx="8305800" cy="4454525"/>
        </p:xfrm>
        <a:graphic>
          <a:graphicData uri="http://schemas.openxmlformats.org/drawingml/2006/table">
            <a:tbl>
              <a:tblPr firstRow="1" firstCol="1" bandRow="1"/>
              <a:tblGrid>
                <a:gridCol w="4152900">
                  <a:extLst>
                    <a:ext uri="{9D8B030D-6E8A-4147-A177-3AD203B41FA5}">
                      <a16:colId xmlns:a16="http://schemas.microsoft.com/office/drawing/2014/main" val="20000"/>
                    </a:ext>
                  </a:extLst>
                </a:gridCol>
                <a:gridCol w="4152900">
                  <a:extLst>
                    <a:ext uri="{9D8B030D-6E8A-4147-A177-3AD203B41FA5}">
                      <a16:colId xmlns:a16="http://schemas.microsoft.com/office/drawing/2014/main" val="20001"/>
                    </a:ext>
                  </a:extLst>
                </a:gridCol>
              </a:tblGrid>
              <a:tr h="339676">
                <a:tc gridSpan="2">
                  <a:txBody>
                    <a:bodyPr/>
                    <a:lstStyle/>
                    <a:p>
                      <a:pPr marL="0" marR="0" algn="ctr">
                        <a:spcBef>
                          <a:spcPts val="0"/>
                        </a:spcBef>
                        <a:spcAft>
                          <a:spcPts val="0"/>
                        </a:spcAft>
                      </a:pPr>
                      <a:r>
                        <a:rPr lang="en-US" sz="1200" b="1" dirty="0">
                          <a:solidFill>
                            <a:srgbClr val="000000"/>
                          </a:solidFill>
                          <a:effectLst/>
                          <a:latin typeface="Arial"/>
                          <a:ea typeface="Times New Roman"/>
                          <a:cs typeface="Times New Roman"/>
                        </a:rPr>
                        <a:t>Service Type</a:t>
                      </a:r>
                      <a:endParaRPr lang="en-US" sz="1200" dirty="0">
                        <a:effectLst/>
                        <a:latin typeface="Times"/>
                        <a:ea typeface="Times New Roman"/>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3A299"/>
                    </a:solidFill>
                  </a:tcPr>
                </a:tc>
                <a:tc hMerge="1">
                  <a:txBody>
                    <a:bodyPr/>
                    <a:lstStyle/>
                    <a:p>
                      <a:endParaRPr lang="en-US"/>
                    </a:p>
                  </a:txBody>
                  <a:tcPr/>
                </a:tc>
                <a:extLst>
                  <a:ext uri="{0D108BD9-81ED-4DB2-BD59-A6C34878D82A}">
                    <a16:rowId xmlns:a16="http://schemas.microsoft.com/office/drawing/2014/main" val="10000"/>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Adult Day Center</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Home Health Aide</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Assisted Living Facility</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Home Delivered Meals</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Bill Payer</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Homemaker Services</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Case Management - Private</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Medication Aide</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Case Management - Public</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Nursing Care - In Home</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Chore Services</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Nursing Care - Facility</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Consumer Directed Attendant Care</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Nursing Care - Skilled Facility</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Continuing Care Community</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Nutrition Counseling</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Counseling/Emotional Support</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Personal Care Services</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Errands and Shopping</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Personal Emergency Response Device</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Financial Management</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Remote Electronic Monitoring</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Legal Assistance</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Respite Care</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2"/>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Information and Referral</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Transportation </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3"/>
                  </a:ext>
                </a:extLst>
              </a:tr>
            </a:tbl>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1">
            <a:extLst>
              <a:ext uri="{FF2B5EF4-FFF2-40B4-BE49-F238E27FC236}">
                <a16:creationId xmlns:a16="http://schemas.microsoft.com/office/drawing/2014/main" id="{EA1A9C22-DF34-4766-9A96-CC4079011A7B}"/>
              </a:ext>
            </a:extLst>
          </p:cNvPr>
          <p:cNvGraphicFramePr>
            <a:graphicFrameLocks/>
          </p:cNvGraphicFramePr>
          <p:nvPr/>
        </p:nvGraphicFramePr>
        <p:xfrm>
          <a:off x="467544" y="899199"/>
          <a:ext cx="8626110" cy="3897953"/>
        </p:xfrm>
        <a:graphic>
          <a:graphicData uri="http://schemas.openxmlformats.org/drawingml/2006/chart">
            <c:chart xmlns:c="http://schemas.openxmlformats.org/drawingml/2006/chart" xmlns:r="http://schemas.openxmlformats.org/officeDocument/2006/relationships" r:id="rId3"/>
          </a:graphicData>
        </a:graphic>
      </p:graphicFrame>
      <p:cxnSp>
        <p:nvCxnSpPr>
          <p:cNvPr id="5" name="Straight Arrow Connector 4">
            <a:extLst>
              <a:ext uri="{FF2B5EF4-FFF2-40B4-BE49-F238E27FC236}">
                <a16:creationId xmlns:a16="http://schemas.microsoft.com/office/drawing/2014/main" id="{23E92D58-85CA-4DCE-8A4B-455F1A7DEADB}"/>
              </a:ext>
            </a:extLst>
          </p:cNvPr>
          <p:cNvCxnSpPr>
            <a:cxnSpLocks/>
          </p:cNvCxnSpPr>
          <p:nvPr/>
        </p:nvCxnSpPr>
        <p:spPr>
          <a:xfrm flipH="1">
            <a:off x="7480300" y="3705225"/>
            <a:ext cx="542925" cy="242888"/>
          </a:xfrm>
          <a:prstGeom prst="straightConnector1">
            <a:avLst/>
          </a:prstGeom>
          <a:ln>
            <a:solidFill>
              <a:srgbClr val="7030A0"/>
            </a:solidFill>
            <a:tailEnd type="triangle"/>
          </a:ln>
        </p:spPr>
        <p:style>
          <a:lnRef idx="2">
            <a:schemeClr val="accent1"/>
          </a:lnRef>
          <a:fillRef idx="0">
            <a:schemeClr val="accent1"/>
          </a:fillRef>
          <a:effectRef idx="1">
            <a:schemeClr val="accent1"/>
          </a:effectRef>
          <a:fontRef idx="minor">
            <a:schemeClr val="tx1"/>
          </a:fontRef>
        </p:style>
      </p:cxnSp>
      <p:sp>
        <p:nvSpPr>
          <p:cNvPr id="45060" name="TextBox 6">
            <a:extLst>
              <a:ext uri="{FF2B5EF4-FFF2-40B4-BE49-F238E27FC236}">
                <a16:creationId xmlns:a16="http://schemas.microsoft.com/office/drawing/2014/main" id="{B6FDFDC1-A708-41AF-9825-A64FC7B3A72D}"/>
              </a:ext>
            </a:extLst>
          </p:cNvPr>
          <p:cNvSpPr txBox="1">
            <a:spLocks noChangeArrowheads="1"/>
          </p:cNvSpPr>
          <p:nvPr/>
        </p:nvSpPr>
        <p:spPr bwMode="auto">
          <a:xfrm>
            <a:off x="322263" y="155575"/>
            <a:ext cx="832643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2400" b="1">
                <a:latin typeface="Arial" panose="020B0604020202020204" pitchFamily="34" charset="0"/>
              </a:rPr>
              <a:t>Supporting Work retention and returns </a:t>
            </a:r>
          </a:p>
        </p:txBody>
      </p:sp>
      <p:sp>
        <p:nvSpPr>
          <p:cNvPr id="8" name="TextBox 7">
            <a:extLst>
              <a:ext uri="{FF2B5EF4-FFF2-40B4-BE49-F238E27FC236}">
                <a16:creationId xmlns:a16="http://schemas.microsoft.com/office/drawing/2014/main" id="{2D0E1FD0-0B72-4AB4-866F-2F4B0B7C2436}"/>
              </a:ext>
            </a:extLst>
          </p:cNvPr>
          <p:cNvSpPr txBox="1">
            <a:spLocks noChangeArrowheads="1"/>
          </p:cNvSpPr>
          <p:nvPr/>
        </p:nvSpPr>
        <p:spPr bwMode="auto">
          <a:xfrm>
            <a:off x="8023225" y="3435350"/>
            <a:ext cx="6254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Arial" panose="020B0604020202020204" pitchFamily="34" charset="0"/>
              </a:rPr>
              <a:t>+1m</a:t>
            </a:r>
          </a:p>
        </p:txBody>
      </p:sp>
      <p:sp>
        <p:nvSpPr>
          <p:cNvPr id="13" name="Arrow: Right 12">
            <a:extLst>
              <a:ext uri="{FF2B5EF4-FFF2-40B4-BE49-F238E27FC236}">
                <a16:creationId xmlns:a16="http://schemas.microsoft.com/office/drawing/2014/main" id="{FAA62B81-9322-4F59-8C62-C98221D80A9E}"/>
              </a:ext>
            </a:extLst>
          </p:cNvPr>
          <p:cNvSpPr/>
          <p:nvPr/>
        </p:nvSpPr>
        <p:spPr>
          <a:xfrm rot="16200000">
            <a:off x="5811044" y="3147219"/>
            <a:ext cx="484187" cy="161925"/>
          </a:xfrm>
          <a:prstGeom prst="rightArrow">
            <a:avLst/>
          </a:prstGeom>
          <a:solidFill>
            <a:schemeClr val="tx2"/>
          </a:solidFill>
          <a:ln>
            <a:solidFill>
              <a:schemeClr val="tx2"/>
            </a:solidFill>
          </a:ln>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a:p>
        </p:txBody>
      </p:sp>
      <p:sp>
        <p:nvSpPr>
          <p:cNvPr id="14" name="TextBox 13">
            <a:extLst>
              <a:ext uri="{FF2B5EF4-FFF2-40B4-BE49-F238E27FC236}">
                <a16:creationId xmlns:a16="http://schemas.microsoft.com/office/drawing/2014/main" id="{284610AC-1893-4647-8CCE-26535AB3B2F5}"/>
              </a:ext>
            </a:extLst>
          </p:cNvPr>
          <p:cNvSpPr txBox="1">
            <a:spLocks noChangeArrowheads="1"/>
          </p:cNvSpPr>
          <p:nvPr/>
        </p:nvSpPr>
        <p:spPr bwMode="auto">
          <a:xfrm>
            <a:off x="6708775" y="2357438"/>
            <a:ext cx="2265363"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600">
                <a:solidFill>
                  <a:srgbClr val="EA5167"/>
                </a:solidFill>
                <a:latin typeface="Arial" panose="020B0604020202020204" pitchFamily="34" charset="0"/>
              </a:rPr>
              <a:t>Support back in to work</a:t>
            </a:r>
          </a:p>
        </p:txBody>
      </p:sp>
      <p:sp>
        <p:nvSpPr>
          <p:cNvPr id="15" name="Arrow: Right 14">
            <a:extLst>
              <a:ext uri="{FF2B5EF4-FFF2-40B4-BE49-F238E27FC236}">
                <a16:creationId xmlns:a16="http://schemas.microsoft.com/office/drawing/2014/main" id="{4F2D07CB-CAE8-4A3F-B181-AEE40CD0A132}"/>
              </a:ext>
            </a:extLst>
          </p:cNvPr>
          <p:cNvSpPr/>
          <p:nvPr/>
        </p:nvSpPr>
        <p:spPr>
          <a:xfrm>
            <a:off x="6053138" y="3365500"/>
            <a:ext cx="825500" cy="161925"/>
          </a:xfrm>
          <a:prstGeom prst="rightArrow">
            <a:avLst/>
          </a:prstGeom>
          <a:solidFill>
            <a:schemeClr val="accent1"/>
          </a:solidFill>
          <a:ln>
            <a:solidFill>
              <a:schemeClr val="accent1"/>
            </a:solidFill>
          </a:ln>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a:p>
        </p:txBody>
      </p:sp>
      <p:sp>
        <p:nvSpPr>
          <p:cNvPr id="16" name="TextBox 15">
            <a:extLst>
              <a:ext uri="{FF2B5EF4-FFF2-40B4-BE49-F238E27FC236}">
                <a16:creationId xmlns:a16="http://schemas.microsoft.com/office/drawing/2014/main" id="{D6D74BB8-CE6D-463E-A687-4EB0F0452781}"/>
              </a:ext>
            </a:extLst>
          </p:cNvPr>
          <p:cNvSpPr txBox="1">
            <a:spLocks noChangeArrowheads="1"/>
          </p:cNvSpPr>
          <p:nvPr/>
        </p:nvSpPr>
        <p:spPr bwMode="auto">
          <a:xfrm>
            <a:off x="6959600" y="2816225"/>
            <a:ext cx="226536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600">
                <a:solidFill>
                  <a:srgbClr val="6EC5D3"/>
                </a:solidFill>
                <a:latin typeface="Arial" panose="020B0604020202020204" pitchFamily="34" charset="0"/>
              </a:rPr>
              <a:t>Retention to work longer</a:t>
            </a:r>
          </a:p>
        </p:txBody>
      </p:sp>
      <p:sp>
        <p:nvSpPr>
          <p:cNvPr id="4" name="Rectangle 3">
            <a:extLst>
              <a:ext uri="{FF2B5EF4-FFF2-40B4-BE49-F238E27FC236}">
                <a16:creationId xmlns:a16="http://schemas.microsoft.com/office/drawing/2014/main" id="{0D8CD453-09FB-4AC0-8EDC-F671ED6F41AE}"/>
              </a:ext>
            </a:extLst>
          </p:cNvPr>
          <p:cNvSpPr>
            <a:spLocks noChangeArrowheads="1"/>
          </p:cNvSpPr>
          <p:nvPr/>
        </p:nvSpPr>
        <p:spPr bwMode="auto">
          <a:xfrm>
            <a:off x="1774825" y="3817938"/>
            <a:ext cx="41973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solidFill>
                  <a:schemeClr val="bg1"/>
                </a:solidFill>
                <a:latin typeface="Arial" panose="020B0604020202020204" pitchFamily="34" charset="0"/>
              </a:rPr>
              <a:t>900,000 people aged 50-69 have informal caring responsibilities</a:t>
            </a:r>
          </a:p>
        </p:txBody>
      </p:sp>
      <p:sp>
        <p:nvSpPr>
          <p:cNvPr id="45067" name="Rectangle 5">
            <a:extLst>
              <a:ext uri="{FF2B5EF4-FFF2-40B4-BE49-F238E27FC236}">
                <a16:creationId xmlns:a16="http://schemas.microsoft.com/office/drawing/2014/main" id="{183CECD4-C377-4771-A017-BC04F66F5B71}"/>
              </a:ext>
            </a:extLst>
          </p:cNvPr>
          <p:cNvSpPr>
            <a:spLocks noChangeArrowheads="1"/>
          </p:cNvSpPr>
          <p:nvPr/>
        </p:nvSpPr>
        <p:spPr bwMode="auto">
          <a:xfrm>
            <a:off x="468313" y="5041900"/>
            <a:ext cx="8240712"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100"/>
              <a:t>Source: Centre for Better Ageing: Work | State of Ageing in 2020, available at </a:t>
            </a:r>
            <a:r>
              <a:rPr lang="en-GB" altLang="en-US" sz="1100">
                <a:hlinkClick r:id="rId4"/>
              </a:rPr>
              <a:t>https://ageing-better.org.uk/work-state-ageing-2020</a:t>
            </a:r>
            <a:r>
              <a:rPr lang="en-GB" altLang="en-US" sz="1100"/>
              <a:t> </a:t>
            </a:r>
          </a:p>
        </p:txBody>
      </p:sp>
    </p:spTree>
  </p:cSld>
  <p:clrMapOvr>
    <a:masterClrMapping/>
  </p:clrMapOvr>
  <p:transition>
    <p:cu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3" grpId="0" animBg="1"/>
      <p:bldP spid="14" grpId="0"/>
      <p:bldP spid="15" grpId="0" animBg="1"/>
      <p:bldP spid="16" grpId="0"/>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3">
            <a:extLst>
              <a:ext uri="{FF2B5EF4-FFF2-40B4-BE49-F238E27FC236}">
                <a16:creationId xmlns:a16="http://schemas.microsoft.com/office/drawing/2014/main" id="{E351EEE4-B734-45AD-AE18-74E83D2E5591}"/>
              </a:ext>
            </a:extLst>
          </p:cNvPr>
          <p:cNvGraphicFramePr>
            <a:graphicFrameLocks/>
          </p:cNvGraphicFramePr>
          <p:nvPr/>
        </p:nvGraphicFramePr>
        <p:xfrm>
          <a:off x="273050" y="1341438"/>
          <a:ext cx="4248150" cy="379412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7" name="Content Placeholder 3">
            <a:extLst>
              <a:ext uri="{FF2B5EF4-FFF2-40B4-BE49-F238E27FC236}">
                <a16:creationId xmlns:a16="http://schemas.microsoft.com/office/drawing/2014/main" id="{D1C9834E-D585-47F0-9CB8-DD1837BEB4EB}"/>
              </a:ext>
            </a:extLst>
          </p:cNvPr>
          <p:cNvGraphicFramePr>
            <a:graphicFrameLocks/>
          </p:cNvGraphicFramePr>
          <p:nvPr/>
        </p:nvGraphicFramePr>
        <p:xfrm>
          <a:off x="4665663" y="1689100"/>
          <a:ext cx="4217987" cy="3446463"/>
        </p:xfrm>
        <a:graphic>
          <a:graphicData uri="http://schemas.openxmlformats.org/drawingml/2006/chart">
            <c:chart xmlns:c="http://schemas.openxmlformats.org/drawingml/2006/chart" xmlns:r="http://schemas.openxmlformats.org/officeDocument/2006/relationships" r:id="rId4"/>
          </a:graphicData>
        </a:graphic>
      </p:graphicFrame>
      <p:sp>
        <p:nvSpPr>
          <p:cNvPr id="8" name="Rectangle 7">
            <a:extLst>
              <a:ext uri="{FF2B5EF4-FFF2-40B4-BE49-F238E27FC236}">
                <a16:creationId xmlns:a16="http://schemas.microsoft.com/office/drawing/2014/main" id="{40800B70-F9D9-43E1-89AB-A393B62775F8}"/>
              </a:ext>
            </a:extLst>
          </p:cNvPr>
          <p:cNvSpPr/>
          <p:nvPr/>
        </p:nvSpPr>
        <p:spPr>
          <a:xfrm>
            <a:off x="4932363" y="889000"/>
            <a:ext cx="4284662" cy="522288"/>
          </a:xfrm>
          <a:prstGeom prst="rect">
            <a:avLst/>
          </a:prstGeom>
        </p:spPr>
        <p:txBody>
          <a:bodyPr>
            <a:spAutoFit/>
          </a:bodyPr>
          <a:lstStyle/>
          <a:p>
            <a:pPr eaLnBrk="1" fontAlgn="auto" hangingPunct="1">
              <a:spcBef>
                <a:spcPts val="0"/>
              </a:spcBef>
              <a:spcAft>
                <a:spcPts val="0"/>
              </a:spcAft>
              <a:defRPr/>
            </a:pPr>
            <a:r>
              <a:rPr lang="en-US" sz="1400" b="1" kern="0" dirty="0">
                <a:solidFill>
                  <a:srgbClr val="2D2D2C"/>
                </a:solidFill>
              </a:rPr>
              <a:t>Those retired: ‘What are the main reasons why you retired when you did?’</a:t>
            </a:r>
            <a:endParaRPr lang="en-GB" sz="1400" kern="0" dirty="0">
              <a:solidFill>
                <a:srgbClr val="2D2D2C"/>
              </a:solidFill>
            </a:endParaRPr>
          </a:p>
        </p:txBody>
      </p:sp>
      <p:sp>
        <p:nvSpPr>
          <p:cNvPr id="9" name="Rectangle 8">
            <a:extLst>
              <a:ext uri="{FF2B5EF4-FFF2-40B4-BE49-F238E27FC236}">
                <a16:creationId xmlns:a16="http://schemas.microsoft.com/office/drawing/2014/main" id="{64C99BCE-4082-40C0-B67F-A4EC36CA22FD}"/>
              </a:ext>
            </a:extLst>
          </p:cNvPr>
          <p:cNvSpPr/>
          <p:nvPr/>
        </p:nvSpPr>
        <p:spPr>
          <a:xfrm>
            <a:off x="611188" y="860425"/>
            <a:ext cx="3951287" cy="523875"/>
          </a:xfrm>
          <a:prstGeom prst="rect">
            <a:avLst/>
          </a:prstGeom>
        </p:spPr>
        <p:txBody>
          <a:bodyPr>
            <a:spAutoFit/>
          </a:bodyPr>
          <a:lstStyle/>
          <a:p>
            <a:pPr eaLnBrk="1" fontAlgn="auto" hangingPunct="1">
              <a:spcBef>
                <a:spcPts val="0"/>
              </a:spcBef>
              <a:spcAft>
                <a:spcPts val="0"/>
              </a:spcAft>
              <a:defRPr/>
            </a:pPr>
            <a:r>
              <a:rPr lang="en-US" sz="1400" b="1" kern="0" dirty="0">
                <a:solidFill>
                  <a:srgbClr val="2D2D2C"/>
                </a:solidFill>
              </a:rPr>
              <a:t>Those working: ‘What is the main reason you are not yet retired?’ </a:t>
            </a:r>
            <a:endParaRPr lang="en-GB" sz="1400" kern="0" dirty="0">
              <a:solidFill>
                <a:srgbClr val="2D2D2C"/>
              </a:solidFill>
            </a:endParaRPr>
          </a:p>
        </p:txBody>
      </p:sp>
      <p:sp>
        <p:nvSpPr>
          <p:cNvPr id="10" name="Rectangle 9">
            <a:extLst>
              <a:ext uri="{FF2B5EF4-FFF2-40B4-BE49-F238E27FC236}">
                <a16:creationId xmlns:a16="http://schemas.microsoft.com/office/drawing/2014/main" id="{7735CB58-8563-45D9-A6AA-68A4E23CD160}"/>
              </a:ext>
            </a:extLst>
          </p:cNvPr>
          <p:cNvSpPr>
            <a:spLocks noChangeArrowheads="1"/>
          </p:cNvSpPr>
          <p:nvPr/>
        </p:nvSpPr>
        <p:spPr bwMode="auto">
          <a:xfrm>
            <a:off x="323850" y="5275263"/>
            <a:ext cx="82804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1200">
                <a:latin typeface="Arial" panose="020B0604020202020204" pitchFamily="34" charset="0"/>
              </a:rPr>
              <a:t>Later Life in 2015 survey of those aged 50+ (Centre for Ageing Better, Ipsos MORI 2015)</a:t>
            </a:r>
          </a:p>
        </p:txBody>
      </p:sp>
      <p:sp>
        <p:nvSpPr>
          <p:cNvPr id="47111" name="Rectangle 11">
            <a:extLst>
              <a:ext uri="{FF2B5EF4-FFF2-40B4-BE49-F238E27FC236}">
                <a16:creationId xmlns:a16="http://schemas.microsoft.com/office/drawing/2014/main" id="{F4D55B83-E5A7-4CA0-9BC6-7ED197C33315}"/>
              </a:ext>
            </a:extLst>
          </p:cNvPr>
          <p:cNvSpPr>
            <a:spLocks noChangeArrowheads="1"/>
          </p:cNvSpPr>
          <p:nvPr/>
        </p:nvSpPr>
        <p:spPr bwMode="auto">
          <a:xfrm>
            <a:off x="128588" y="176213"/>
            <a:ext cx="7524750"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b="1">
                <a:latin typeface="Arial" panose="020B0604020202020204" pitchFamily="34" charset="0"/>
              </a:rPr>
              <a:t>Inequalities in work and retirement</a:t>
            </a:r>
          </a:p>
        </p:txBody>
      </p:sp>
      <p:pic>
        <p:nvPicPr>
          <p:cNvPr id="3" name="Picture 2">
            <a:extLst>
              <a:ext uri="{FF2B5EF4-FFF2-40B4-BE49-F238E27FC236}">
                <a16:creationId xmlns:a16="http://schemas.microsoft.com/office/drawing/2014/main" id="{D06F0DEF-8ABC-4095-BC08-A31B1DBA66C8}"/>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174875" y="2263775"/>
            <a:ext cx="2147888" cy="17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Graphic spid="7" grpId="0">
        <p:bldAsOne/>
      </p:bldGraphic>
      <p:bldP spid="8" grpId="0"/>
      <p:bldP spid="9" grpId="0"/>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A129947B-B97D-461E-BD0D-B8D544FCB897}"/>
              </a:ext>
            </a:extLst>
          </p:cNvPr>
          <p:cNvSpPr>
            <a:spLocks noGrp="1"/>
          </p:cNvSpPr>
          <p:nvPr>
            <p:ph type="title"/>
          </p:nvPr>
        </p:nvSpPr>
        <p:spPr>
          <a:xfrm>
            <a:off x="539750" y="404813"/>
            <a:ext cx="7292975" cy="725487"/>
          </a:xfrm>
        </p:spPr>
        <p:txBody>
          <a:bodyPr anchor="t"/>
          <a:lstStyle/>
          <a:p>
            <a:pPr algn="l"/>
            <a:r>
              <a:rPr lang="en-GB" altLang="en-US" sz="2400" b="1"/>
              <a:t>What is Ageing Better doing?</a:t>
            </a:r>
          </a:p>
        </p:txBody>
      </p:sp>
      <p:sp>
        <p:nvSpPr>
          <p:cNvPr id="3" name="Text Placeholder 2">
            <a:extLst>
              <a:ext uri="{FF2B5EF4-FFF2-40B4-BE49-F238E27FC236}">
                <a16:creationId xmlns:a16="http://schemas.microsoft.com/office/drawing/2014/main" id="{520D0B61-EF9A-48C6-B463-7CD88E3C51D5}"/>
              </a:ext>
            </a:extLst>
          </p:cNvPr>
          <p:cNvSpPr>
            <a:spLocks noGrp="1"/>
          </p:cNvSpPr>
          <p:nvPr>
            <p:ph type="body" sz="quarter" idx="10"/>
          </p:nvPr>
        </p:nvSpPr>
        <p:spPr>
          <a:xfrm>
            <a:off x="468313" y="1130300"/>
            <a:ext cx="8093075" cy="4032250"/>
          </a:xfrm>
        </p:spPr>
        <p:txBody>
          <a:bodyPr/>
          <a:lstStyle/>
          <a:p>
            <a:pPr marL="179388" indent="-179388">
              <a:spcBef>
                <a:spcPts val="600"/>
              </a:spcBef>
            </a:pPr>
            <a:r>
              <a:rPr lang="en-GB" altLang="en-US" sz="1600"/>
              <a:t>Partners with British Business in the Community Age at Work campaign, working with employers to draw together and share the evidence about age-friendly workplaces</a:t>
            </a:r>
          </a:p>
          <a:p>
            <a:pPr marL="179388" indent="-179388">
              <a:spcBef>
                <a:spcPts val="600"/>
              </a:spcBef>
            </a:pPr>
            <a:endParaRPr lang="en-GB" altLang="en-US" sz="1600"/>
          </a:p>
          <a:p>
            <a:pPr marL="179388" indent="-179388">
              <a:spcBef>
                <a:spcPts val="600"/>
              </a:spcBef>
            </a:pPr>
            <a:r>
              <a:rPr lang="en-GB" altLang="en-US" sz="1600"/>
              <a:t>C</a:t>
            </a:r>
            <a:r>
              <a:rPr lang="en-GB" altLang="en-US" sz="1600">
                <a:solidFill>
                  <a:srgbClr val="462666"/>
                </a:solidFill>
              </a:rPr>
              <a:t>ommissioned a team led by the University of Westminster to carry out employer-focused research to better understand how we can make workplaces more age-friendly.</a:t>
            </a:r>
            <a:r>
              <a:rPr lang="en-GB" altLang="en-US" sz="1600"/>
              <a:t> </a:t>
            </a:r>
          </a:p>
          <a:p>
            <a:pPr marL="179388" indent="-179388">
              <a:spcBef>
                <a:spcPts val="600"/>
              </a:spcBef>
            </a:pPr>
            <a:endParaRPr lang="en-GB" altLang="en-US" sz="1600"/>
          </a:p>
          <a:p>
            <a:pPr marL="179388" indent="-179388">
              <a:spcBef>
                <a:spcPts val="600"/>
              </a:spcBef>
            </a:pPr>
            <a:r>
              <a:rPr lang="en-GB" altLang="en-US" sz="1600"/>
              <a:t>Partnered with Greater Manchester (GM) Combined Authority on a pilot programme to develop and test new approaches to address worklessness and job insecurity among people aged 50+ in GM.</a:t>
            </a:r>
          </a:p>
          <a:p>
            <a:pPr marL="179388" indent="-179388">
              <a:spcBef>
                <a:spcPts val="600"/>
              </a:spcBef>
            </a:pPr>
            <a:endParaRPr lang="en-GB" altLang="en-US" sz="1600"/>
          </a:p>
          <a:p>
            <a:pPr marL="179388" indent="-179388">
              <a:spcBef>
                <a:spcPts val="600"/>
              </a:spcBef>
            </a:pPr>
            <a:r>
              <a:rPr lang="en-GB" altLang="en-US" sz="1600"/>
              <a:t>Working with Greater Manchester Combined Authority to investigate the issues faced by people with long-term health conditions in the workplace so as to help design interventions to prevent them from falling out of work.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0BFAA87-9E5D-4BF8-A100-64112D834D7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16013" y="1365250"/>
            <a:ext cx="6413500" cy="350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3" name="Rectangle 2">
            <a:extLst>
              <a:ext uri="{FF2B5EF4-FFF2-40B4-BE49-F238E27FC236}">
                <a16:creationId xmlns:a16="http://schemas.microsoft.com/office/drawing/2014/main" id="{EDD96A78-0656-44C7-B8E3-48EAE8F96EF6}"/>
              </a:ext>
            </a:extLst>
          </p:cNvPr>
          <p:cNvSpPr>
            <a:spLocks noChangeArrowheads="1"/>
          </p:cNvSpPr>
          <p:nvPr/>
        </p:nvSpPr>
        <p:spPr bwMode="auto">
          <a:xfrm>
            <a:off x="684213" y="260350"/>
            <a:ext cx="40259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b="1">
                <a:latin typeface="Arial" panose="020B0604020202020204" pitchFamily="34" charset="0"/>
              </a:rPr>
              <a:t>Our work on working lives</a:t>
            </a:r>
          </a:p>
        </p:txBody>
      </p:sp>
      <p:sp>
        <p:nvSpPr>
          <p:cNvPr id="4" name="Footer Placeholder 3">
            <a:extLst>
              <a:ext uri="{FF2B5EF4-FFF2-40B4-BE49-F238E27FC236}">
                <a16:creationId xmlns:a16="http://schemas.microsoft.com/office/drawing/2014/main" id="{5C758DE5-AF68-4D2D-BD86-AF35A7A3229C}"/>
              </a:ext>
            </a:extLst>
          </p:cNvPr>
          <p:cNvSpPr txBox="1">
            <a:spLocks/>
          </p:cNvSpPr>
          <p:nvPr/>
        </p:nvSpPr>
        <p:spPr bwMode="auto">
          <a:xfrm>
            <a:off x="755650" y="5211763"/>
            <a:ext cx="6335713"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spcBef>
                <a:spcPct val="20000"/>
              </a:spcBef>
              <a:buFont typeface="Arial" panose="020B0604020202020204" pitchFamily="34" charset="0"/>
              <a:buChar char="•"/>
              <a:defRPr sz="3200">
                <a:solidFill>
                  <a:schemeClr val="tx1"/>
                </a:solidFill>
                <a:latin typeface="Myriad Pro"/>
              </a:defRPr>
            </a:lvl1pPr>
            <a:lvl2pPr marL="742950" indent="-285750" defTabSz="457200">
              <a:spcBef>
                <a:spcPct val="20000"/>
              </a:spcBef>
              <a:buFont typeface="Arial" panose="020B0604020202020204" pitchFamily="34" charset="0"/>
              <a:buChar char="–"/>
              <a:defRPr sz="2800">
                <a:solidFill>
                  <a:schemeClr val="tx1"/>
                </a:solidFill>
                <a:latin typeface="Myriad Pro"/>
              </a:defRPr>
            </a:lvl2pPr>
            <a:lvl3pPr marL="1143000" indent="-228600" defTabSz="457200">
              <a:spcBef>
                <a:spcPct val="20000"/>
              </a:spcBef>
              <a:buFont typeface="Arial" panose="020B0604020202020204" pitchFamily="34" charset="0"/>
              <a:buChar char="•"/>
              <a:defRPr sz="2400">
                <a:solidFill>
                  <a:schemeClr val="tx1"/>
                </a:solidFill>
                <a:latin typeface="Myriad Pro"/>
              </a:defRPr>
            </a:lvl3pPr>
            <a:lvl4pPr marL="1600200" indent="-228600" defTabSz="457200">
              <a:spcBef>
                <a:spcPct val="20000"/>
              </a:spcBef>
              <a:buFont typeface="Arial" panose="020B0604020202020204" pitchFamily="34" charset="0"/>
              <a:buChar char="–"/>
              <a:defRPr sz="2000">
                <a:solidFill>
                  <a:schemeClr val="tx1"/>
                </a:solidFill>
                <a:latin typeface="Myriad Pro"/>
              </a:defRPr>
            </a:lvl4pPr>
            <a:lvl5pPr marL="2057400" indent="-228600" defTabSz="457200">
              <a:spcBef>
                <a:spcPct val="20000"/>
              </a:spcBef>
              <a:buFont typeface="Arial" panose="020B0604020202020204" pitchFamily="34" charset="0"/>
              <a:buChar char="»"/>
              <a:defRPr sz="2000">
                <a:solidFill>
                  <a:schemeClr val="tx1"/>
                </a:solidFill>
                <a:latin typeface="Myriad Pro"/>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US" altLang="en-US" sz="1200"/>
              <a:t>Later Life in 2015 survey of those aged 50+ (Centre for Ageing Better, Ipsos MORI 2015)</a:t>
            </a:r>
          </a:p>
        </p:txBody>
      </p:sp>
      <p:sp>
        <p:nvSpPr>
          <p:cNvPr id="51205" name="TextBox 5">
            <a:extLst>
              <a:ext uri="{FF2B5EF4-FFF2-40B4-BE49-F238E27FC236}">
                <a16:creationId xmlns:a16="http://schemas.microsoft.com/office/drawing/2014/main" id="{07A14035-FE0F-48FA-96AD-A643836445AF}"/>
              </a:ext>
            </a:extLst>
          </p:cNvPr>
          <p:cNvSpPr txBox="1">
            <a:spLocks noChangeArrowheads="1"/>
          </p:cNvSpPr>
          <p:nvPr/>
        </p:nvSpPr>
        <p:spPr bwMode="auto">
          <a:xfrm>
            <a:off x="703263" y="1027113"/>
            <a:ext cx="6872287"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600" b="1">
                <a:solidFill>
                  <a:srgbClr val="462666"/>
                </a:solidFill>
                <a:latin typeface="Arial" panose="020B0604020202020204" pitchFamily="34" charset="0"/>
              </a:rPr>
              <a:t>What do retired people miss about work?</a:t>
            </a:r>
            <a:endParaRPr lang="en-GB" altLang="en-US" sz="160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1">
            <a:extLst>
              <a:ext uri="{FF2B5EF4-FFF2-40B4-BE49-F238E27FC236}">
                <a16:creationId xmlns:a16="http://schemas.microsoft.com/office/drawing/2014/main" id="{285E31F2-39E8-4379-9079-47A1377FB6C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11188" y="333375"/>
            <a:ext cx="7677150" cy="4938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a:extLst>
              <a:ext uri="{FF2B5EF4-FFF2-40B4-BE49-F238E27FC236}">
                <a16:creationId xmlns:a16="http://schemas.microsoft.com/office/drawing/2014/main" id="{79874B5A-E9CA-419E-9333-BDC7F8F7476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268413"/>
            <a:ext cx="8362950" cy="417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299" name="Title 1">
            <a:extLst>
              <a:ext uri="{FF2B5EF4-FFF2-40B4-BE49-F238E27FC236}">
                <a16:creationId xmlns:a16="http://schemas.microsoft.com/office/drawing/2014/main" id="{A4440E61-6CE8-4103-B159-81F65C50A426}"/>
              </a:ext>
            </a:extLst>
          </p:cNvPr>
          <p:cNvSpPr>
            <a:spLocks noGrp="1"/>
          </p:cNvSpPr>
          <p:nvPr>
            <p:ph type="title"/>
          </p:nvPr>
        </p:nvSpPr>
        <p:spPr>
          <a:xfrm>
            <a:off x="457200" y="274638"/>
            <a:ext cx="7283450" cy="561975"/>
          </a:xfrm>
        </p:spPr>
        <p:txBody>
          <a:bodyPr/>
          <a:lstStyle/>
          <a:p>
            <a:r>
              <a:rPr lang="en-GB" altLang="en-US"/>
              <a:t>Housing Support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3">
            <a:extLst>
              <a:ext uri="{FF2B5EF4-FFF2-40B4-BE49-F238E27FC236}">
                <a16:creationId xmlns:a16="http://schemas.microsoft.com/office/drawing/2014/main" id="{653372E0-1EC7-4DC9-A35A-249CA5E3798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7363" y="981075"/>
            <a:ext cx="8362950" cy="417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7" name="Title 1">
            <a:extLst>
              <a:ext uri="{FF2B5EF4-FFF2-40B4-BE49-F238E27FC236}">
                <a16:creationId xmlns:a16="http://schemas.microsoft.com/office/drawing/2014/main" id="{873CE0A9-9726-487E-A74E-468559C24432}"/>
              </a:ext>
            </a:extLst>
          </p:cNvPr>
          <p:cNvSpPr>
            <a:spLocks noGrp="1"/>
          </p:cNvSpPr>
          <p:nvPr>
            <p:ph type="title"/>
          </p:nvPr>
        </p:nvSpPr>
        <p:spPr>
          <a:xfrm>
            <a:off x="457200" y="274638"/>
            <a:ext cx="7570788" cy="490537"/>
          </a:xfrm>
        </p:spPr>
        <p:txBody>
          <a:bodyPr/>
          <a:lstStyle/>
          <a:p>
            <a:r>
              <a:rPr lang="en-GB" altLang="en-US" sz="2800"/>
              <a:t>Housing support – Home adaptations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a:extLst>
              <a:ext uri="{FF2B5EF4-FFF2-40B4-BE49-F238E27FC236}">
                <a16:creationId xmlns:a16="http://schemas.microsoft.com/office/drawing/2014/main" id="{2617E79E-8DB1-4F60-B562-97D81B70F27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14400" y="1700213"/>
            <a:ext cx="7664450" cy="3827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5" name="Rectangle 1">
            <a:extLst>
              <a:ext uri="{FF2B5EF4-FFF2-40B4-BE49-F238E27FC236}">
                <a16:creationId xmlns:a16="http://schemas.microsoft.com/office/drawing/2014/main" id="{8634D310-8E55-4A42-BDAA-0495902631FA}"/>
              </a:ext>
            </a:extLst>
          </p:cNvPr>
          <p:cNvSpPr>
            <a:spLocks noChangeArrowheads="1"/>
          </p:cNvSpPr>
          <p:nvPr/>
        </p:nvSpPr>
        <p:spPr bwMode="auto">
          <a:xfrm>
            <a:off x="820738" y="1036638"/>
            <a:ext cx="63404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r>
              <a:rPr lang="en-GB" altLang="en-US" sz="2400" b="1">
                <a:latin typeface="Arial" panose="020B0604020202020204" pitchFamily="34" charset="0"/>
              </a:rPr>
              <a:t>Centre for Ageing better work on housing</a:t>
            </a:r>
          </a:p>
        </p:txBody>
      </p:sp>
      <p:sp>
        <p:nvSpPr>
          <p:cNvPr id="59396" name="Title 3">
            <a:extLst>
              <a:ext uri="{FF2B5EF4-FFF2-40B4-BE49-F238E27FC236}">
                <a16:creationId xmlns:a16="http://schemas.microsoft.com/office/drawing/2014/main" id="{A68AE6C3-5444-4EFF-A7AA-532B1544402A}"/>
              </a:ext>
            </a:extLst>
          </p:cNvPr>
          <p:cNvSpPr>
            <a:spLocks noGrp="1"/>
          </p:cNvSpPr>
          <p:nvPr>
            <p:ph type="title"/>
          </p:nvPr>
        </p:nvSpPr>
        <p:spPr>
          <a:xfrm>
            <a:off x="107950" y="111125"/>
            <a:ext cx="8064500" cy="725488"/>
          </a:xfrm>
        </p:spPr>
        <p:txBody>
          <a:bodyPr/>
          <a:lstStyle/>
          <a:p>
            <a:pPr algn="l"/>
            <a:r>
              <a:rPr lang="en-GB" altLang="en-US"/>
              <a:t>Support with Housing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E7255F64-DCA7-45E9-95A1-0E86CCF3A008}"/>
              </a:ext>
            </a:extLst>
          </p:cNvPr>
          <p:cNvSpPr>
            <a:spLocks noGrp="1"/>
          </p:cNvSpPr>
          <p:nvPr>
            <p:ph type="title"/>
          </p:nvPr>
        </p:nvSpPr>
        <p:spPr>
          <a:xfrm>
            <a:off x="381000" y="236538"/>
            <a:ext cx="8032750" cy="571500"/>
          </a:xfrm>
        </p:spPr>
        <p:txBody>
          <a:bodyPr/>
          <a:lstStyle/>
          <a:p>
            <a:pPr algn="l"/>
            <a:r>
              <a:rPr lang="en-GB" altLang="en-US"/>
              <a:t>Summary of todays lecture</a:t>
            </a:r>
          </a:p>
        </p:txBody>
      </p:sp>
      <p:sp>
        <p:nvSpPr>
          <p:cNvPr id="6" name="Content Placeholder 5">
            <a:extLst>
              <a:ext uri="{FF2B5EF4-FFF2-40B4-BE49-F238E27FC236}">
                <a16:creationId xmlns:a16="http://schemas.microsoft.com/office/drawing/2014/main" id="{FF310965-EE07-45F8-879B-B8FFDF67CC45}"/>
              </a:ext>
            </a:extLst>
          </p:cNvPr>
          <p:cNvSpPr>
            <a:spLocks noGrp="1"/>
          </p:cNvSpPr>
          <p:nvPr>
            <p:ph sz="half" idx="1"/>
          </p:nvPr>
        </p:nvSpPr>
        <p:spPr>
          <a:xfrm>
            <a:off x="792163" y="2420938"/>
            <a:ext cx="4176712" cy="2952750"/>
          </a:xfrm>
        </p:spPr>
        <p:txBody>
          <a:bodyPr/>
          <a:lstStyle/>
          <a:p>
            <a:pPr marL="0" indent="0">
              <a:spcAft>
                <a:spcPts val="600"/>
              </a:spcAft>
              <a:buFont typeface="Arial" panose="020B0604020202020204" pitchFamily="34" charset="0"/>
              <a:buNone/>
              <a:defRPr/>
            </a:pPr>
            <a:r>
              <a:rPr lang="en-GB" sz="1800" dirty="0"/>
              <a:t>Support with:</a:t>
            </a:r>
          </a:p>
          <a:p>
            <a:pPr lvl="1">
              <a:spcAft>
                <a:spcPts val="1200"/>
              </a:spcAft>
              <a:defRPr/>
            </a:pPr>
            <a:r>
              <a:rPr lang="en-GB" sz="1600" b="1" dirty="0"/>
              <a:t>Social contact</a:t>
            </a:r>
          </a:p>
          <a:p>
            <a:pPr lvl="1">
              <a:spcAft>
                <a:spcPts val="1200"/>
              </a:spcAft>
              <a:defRPr/>
            </a:pPr>
            <a:r>
              <a:rPr lang="en-GB" sz="1600" b="1" dirty="0"/>
              <a:t>Physical health</a:t>
            </a:r>
          </a:p>
          <a:p>
            <a:pPr lvl="1">
              <a:spcAft>
                <a:spcPts val="1200"/>
              </a:spcAft>
              <a:defRPr/>
            </a:pPr>
            <a:r>
              <a:rPr lang="en-GB" sz="1600" b="1" dirty="0"/>
              <a:t>Mental health</a:t>
            </a:r>
          </a:p>
          <a:p>
            <a:pPr lvl="1">
              <a:spcAft>
                <a:spcPts val="1200"/>
              </a:spcAft>
              <a:defRPr/>
            </a:pPr>
            <a:r>
              <a:rPr lang="en-GB" sz="1600" b="1" dirty="0"/>
              <a:t>Activities of daily living</a:t>
            </a:r>
          </a:p>
          <a:p>
            <a:pPr lvl="1">
              <a:spcAft>
                <a:spcPts val="1200"/>
              </a:spcAft>
              <a:defRPr/>
            </a:pPr>
            <a:r>
              <a:rPr lang="en-GB" sz="1600" b="1" dirty="0"/>
              <a:t>Employment </a:t>
            </a:r>
          </a:p>
          <a:p>
            <a:pPr lvl="1">
              <a:spcAft>
                <a:spcPts val="1200"/>
              </a:spcAft>
              <a:defRPr/>
            </a:pPr>
            <a:r>
              <a:rPr lang="en-GB" sz="1600" b="1" dirty="0"/>
              <a:t>Housing </a:t>
            </a:r>
          </a:p>
          <a:p>
            <a:pPr>
              <a:defRPr/>
            </a:pPr>
            <a:endParaRPr lang="en-GB" sz="1800" dirty="0"/>
          </a:p>
          <a:p>
            <a:pPr>
              <a:defRPr/>
            </a:pPr>
            <a:endParaRPr lang="en-GB" sz="1800" dirty="0"/>
          </a:p>
        </p:txBody>
      </p:sp>
      <p:sp>
        <p:nvSpPr>
          <p:cNvPr id="61444" name="Content Placeholder 6">
            <a:extLst>
              <a:ext uri="{FF2B5EF4-FFF2-40B4-BE49-F238E27FC236}">
                <a16:creationId xmlns:a16="http://schemas.microsoft.com/office/drawing/2014/main" id="{BCF4741A-9AE7-4D00-B045-27BF78C0D827}"/>
              </a:ext>
            </a:extLst>
          </p:cNvPr>
          <p:cNvSpPr>
            <a:spLocks noGrp="1"/>
          </p:cNvSpPr>
          <p:nvPr>
            <p:ph sz="half" idx="2"/>
          </p:nvPr>
        </p:nvSpPr>
        <p:spPr>
          <a:xfrm>
            <a:off x="5292725" y="2133600"/>
            <a:ext cx="3414713" cy="3055938"/>
          </a:xfrm>
        </p:spPr>
        <p:txBody>
          <a:bodyPr/>
          <a:lstStyle/>
          <a:p>
            <a:r>
              <a:rPr lang="en-GB" altLang="en-US" sz="2000"/>
              <a:t>We have also looked at </a:t>
            </a:r>
          </a:p>
          <a:p>
            <a:endParaRPr lang="en-GB" altLang="en-US" sz="2000"/>
          </a:p>
          <a:p>
            <a:pPr lvl="1"/>
            <a:r>
              <a:rPr lang="en-GB" altLang="en-US" sz="1600"/>
              <a:t>How the world responded to challenge of ageing population</a:t>
            </a:r>
          </a:p>
          <a:p>
            <a:pPr lvl="1"/>
            <a:r>
              <a:rPr lang="en-GB" altLang="en-US" sz="1600"/>
              <a:t>The need for a life course approach</a:t>
            </a:r>
          </a:p>
          <a:p>
            <a:pPr lvl="1"/>
            <a:r>
              <a:rPr lang="en-GB" altLang="en-US" sz="1600"/>
              <a:t>The need to put policies to promote human righs of the ageing</a:t>
            </a:r>
          </a:p>
        </p:txBody>
      </p:sp>
      <p:sp>
        <p:nvSpPr>
          <p:cNvPr id="61447" name="Rectangle 7">
            <a:extLst>
              <a:ext uri="{FF2B5EF4-FFF2-40B4-BE49-F238E27FC236}">
                <a16:creationId xmlns:a16="http://schemas.microsoft.com/office/drawing/2014/main" id="{B0660DAE-A721-4630-8C8F-609FF005AB98}"/>
              </a:ext>
            </a:extLst>
          </p:cNvPr>
          <p:cNvSpPr>
            <a:spLocks noChangeArrowheads="1"/>
          </p:cNvSpPr>
          <p:nvPr/>
        </p:nvSpPr>
        <p:spPr bwMode="auto">
          <a:xfrm>
            <a:off x="381000" y="1066800"/>
            <a:ext cx="45720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a:t>In this lecture we have looked at the best ways government and communities can respond so as to enable the ageing live a better life.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970A2235-41EA-4DB7-AE16-CD256E9B51BA}"/>
              </a:ext>
            </a:extLst>
          </p:cNvPr>
          <p:cNvSpPr>
            <a:spLocks noGrp="1"/>
          </p:cNvSpPr>
          <p:nvPr>
            <p:ph type="title"/>
          </p:nvPr>
        </p:nvSpPr>
        <p:spPr>
          <a:xfrm>
            <a:off x="457200" y="274638"/>
            <a:ext cx="7210425" cy="317500"/>
          </a:xfrm>
        </p:spPr>
        <p:txBody>
          <a:bodyPr/>
          <a:lstStyle/>
          <a:p>
            <a:r>
              <a:rPr lang="en-GB" altLang="en-US"/>
              <a:t>References </a:t>
            </a:r>
          </a:p>
        </p:txBody>
      </p:sp>
      <p:sp>
        <p:nvSpPr>
          <p:cNvPr id="62467" name="Content Placeholder 2">
            <a:extLst>
              <a:ext uri="{FF2B5EF4-FFF2-40B4-BE49-F238E27FC236}">
                <a16:creationId xmlns:a16="http://schemas.microsoft.com/office/drawing/2014/main" id="{C5B435D1-3C2D-4723-B5AB-F651DDA9E5A6}"/>
              </a:ext>
            </a:extLst>
          </p:cNvPr>
          <p:cNvSpPr>
            <a:spLocks noGrp="1"/>
          </p:cNvSpPr>
          <p:nvPr>
            <p:ph idx="1"/>
          </p:nvPr>
        </p:nvSpPr>
        <p:spPr>
          <a:xfrm>
            <a:off x="285750" y="981075"/>
            <a:ext cx="8351838" cy="4392613"/>
          </a:xfrm>
        </p:spPr>
        <p:txBody>
          <a:bodyPr/>
          <a:lstStyle/>
          <a:p>
            <a:r>
              <a:rPr lang="en-GB" altLang="en-US" sz="1200" dirty="0"/>
              <a:t>Stein, C. &amp; Moritz, I. (1999). A life course perspective of maintaining independence in older age. Geneva: World Health Organization. </a:t>
            </a:r>
            <a:r>
              <a:rPr lang="en-GB" altLang="en-US" sz="1200" dirty="0">
                <a:hlinkClick r:id="rId2"/>
              </a:rPr>
              <a:t>http://whqlibdoc.who.int/hq/1999/WHO_HSC_AHE_99.2_life.pdf</a:t>
            </a:r>
            <a:r>
              <a:rPr lang="en-GB" altLang="en-US" sz="1200" dirty="0"/>
              <a:t> </a:t>
            </a:r>
          </a:p>
          <a:p>
            <a:endParaRPr lang="en-GB" altLang="en-US" sz="1200" dirty="0"/>
          </a:p>
          <a:p>
            <a:r>
              <a:rPr lang="en-GB" altLang="en-US" sz="1200" dirty="0"/>
              <a:t>10 Facts on Ageing and the Life Course </a:t>
            </a:r>
            <a:r>
              <a:rPr lang="en-GB" altLang="en-US" sz="1200" dirty="0">
                <a:hlinkClick r:id="rId3"/>
              </a:rPr>
              <a:t>http://www.who.int/features/factfiles/ageing/ageing_facts/en/index.html</a:t>
            </a:r>
            <a:endParaRPr lang="en-GB" altLang="en-US" sz="1200" dirty="0"/>
          </a:p>
          <a:p>
            <a:endParaRPr lang="en-GB" altLang="en-US" sz="1200" dirty="0"/>
          </a:p>
          <a:p>
            <a:r>
              <a:rPr lang="en-GB" altLang="en-US" sz="1200" dirty="0" err="1"/>
              <a:t>O’Rand</a:t>
            </a:r>
            <a:r>
              <a:rPr lang="en-GB" altLang="en-US" sz="1200" dirty="0"/>
              <a:t>, A. M. (1996). The precious and the precocious: Understanding cumulative disadvantage and cumulative advantage over the life course. The Gerontologist, 36(2), 230-238.</a:t>
            </a:r>
          </a:p>
          <a:p>
            <a:endParaRPr lang="en-GB" altLang="en-US" sz="1200" dirty="0"/>
          </a:p>
          <a:p>
            <a:r>
              <a:rPr lang="en-GB" altLang="en-US" sz="1200" dirty="0" err="1"/>
              <a:t>Hokenstad</a:t>
            </a:r>
            <a:r>
              <a:rPr lang="en-GB" altLang="en-US" sz="1200" dirty="0"/>
              <a:t>, M. C. &amp; Roberts, A. R. (2011). International policy on ageing and older persons: Implications for social work practice. International Social Work, 54(3), 330-343.</a:t>
            </a:r>
          </a:p>
          <a:p>
            <a:endParaRPr lang="en-GB" altLang="en-US" sz="1200" dirty="0"/>
          </a:p>
          <a:p>
            <a:r>
              <a:rPr lang="en-GB" altLang="en-US" sz="1200" dirty="0"/>
              <a:t>Casado, B. L., van </a:t>
            </a:r>
            <a:r>
              <a:rPr lang="en-GB" altLang="en-US" sz="1200" dirty="0" err="1"/>
              <a:t>Vulpen</a:t>
            </a:r>
            <a:r>
              <a:rPr lang="en-GB" altLang="en-US" sz="1200" dirty="0"/>
              <a:t>, K. S., &amp; Davis, S. L. (2011). Unmet needs for home and community-based services among frail older Americans and their caregivers. Journal of Aging and Heath, 23(3), 529-553.</a:t>
            </a:r>
          </a:p>
          <a:p>
            <a:endParaRPr lang="en-GB" altLang="en-US" sz="1200" dirty="0"/>
          </a:p>
          <a:p>
            <a:r>
              <a:rPr lang="en-GB" altLang="en-US" sz="1200" dirty="0"/>
              <a:t>Elder, Glen H., Jr. 2006. Life course. In R. Schulz (Ed.), </a:t>
            </a:r>
            <a:r>
              <a:rPr lang="en-GB" altLang="en-US" sz="1200" dirty="0" err="1"/>
              <a:t>Encyclopedia</a:t>
            </a:r>
            <a:r>
              <a:rPr lang="en-GB" altLang="en-US" sz="1200" dirty="0"/>
              <a:t> of Aging (pp. 643-646). New York, NY: Springer. </a:t>
            </a:r>
          </a:p>
          <a:p>
            <a:endParaRPr lang="en-GB" altLang="en-US" sz="1200" dirty="0"/>
          </a:p>
          <a:p>
            <a:r>
              <a:rPr lang="en-GB" altLang="en-US" sz="1200" dirty="0"/>
              <a:t>Sample formats of fact sheets: http://www.culturecareconnection.org/matters/diversity/ethiopian.html</a:t>
            </a:r>
          </a:p>
          <a:p>
            <a:r>
              <a:rPr lang="en-GB" altLang="en-US" sz="1200" dirty="0"/>
              <a:t>http://www.caregiver.org/caregiver/jsp/publications.jsp?nodeid=345</a:t>
            </a:r>
          </a:p>
          <a:p>
            <a:r>
              <a:rPr lang="en-GB" altLang="en-US" sz="1200" dirty="0"/>
              <a:t>http://nihseniorhealth.gov/category/healthyaging.html</a:t>
            </a:r>
          </a:p>
          <a:p>
            <a:r>
              <a:rPr lang="en-GB" altLang="en-US" sz="1200" dirty="0"/>
              <a:t>NIH Senior Health pages: http://nihseniorhealth.gov/</a:t>
            </a:r>
          </a:p>
          <a:p>
            <a:endParaRPr lang="en-GB" altLang="en-US" sz="12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98CB6357-F627-4A83-92BF-8D3C0B078697}"/>
              </a:ext>
            </a:extLst>
          </p:cNvPr>
          <p:cNvSpPr>
            <a:spLocks noGrp="1"/>
          </p:cNvSpPr>
          <p:nvPr>
            <p:ph type="title"/>
          </p:nvPr>
        </p:nvSpPr>
        <p:spPr>
          <a:xfrm>
            <a:off x="457200" y="274638"/>
            <a:ext cx="7931150" cy="490537"/>
          </a:xfrm>
        </p:spPr>
        <p:txBody>
          <a:bodyPr/>
          <a:lstStyle/>
          <a:p>
            <a:pPr algn="l"/>
            <a:r>
              <a:rPr lang="en-US" altLang="en-US"/>
              <a:t>Additional Resources </a:t>
            </a:r>
          </a:p>
        </p:txBody>
      </p:sp>
      <p:sp>
        <p:nvSpPr>
          <p:cNvPr id="63491" name="Content Placeholder 2">
            <a:extLst>
              <a:ext uri="{FF2B5EF4-FFF2-40B4-BE49-F238E27FC236}">
                <a16:creationId xmlns:a16="http://schemas.microsoft.com/office/drawing/2014/main" id="{E8F187C6-426D-4B8A-BCD6-9B483B58C443}"/>
              </a:ext>
            </a:extLst>
          </p:cNvPr>
          <p:cNvSpPr>
            <a:spLocks noGrp="1"/>
          </p:cNvSpPr>
          <p:nvPr>
            <p:ph sz="half" idx="1"/>
          </p:nvPr>
        </p:nvSpPr>
        <p:spPr>
          <a:xfrm>
            <a:off x="250825" y="1125538"/>
            <a:ext cx="4392613" cy="4248150"/>
          </a:xfrm>
        </p:spPr>
        <p:txBody>
          <a:bodyPr/>
          <a:lstStyle/>
          <a:p>
            <a:pPr marL="0" indent="0">
              <a:buFontTx/>
              <a:buNone/>
            </a:pPr>
            <a:endParaRPr lang="en-US" altLang="en-US" sz="1400"/>
          </a:p>
          <a:p>
            <a:pPr marL="0" indent="0">
              <a:buFontTx/>
              <a:buNone/>
            </a:pPr>
            <a:r>
              <a:rPr lang="en-US" altLang="en-US" sz="1400"/>
              <a:t>Activities Toward a UN Convention for Older Adults</a:t>
            </a:r>
          </a:p>
          <a:p>
            <a:pPr marL="0" indent="0">
              <a:buFontTx/>
              <a:buNone/>
            </a:pPr>
            <a:r>
              <a:rPr lang="en-US" altLang="en-US" sz="1400" u="sng">
                <a:hlinkClick r:id="rId3"/>
              </a:rPr>
              <a:t>http://www.globalaging.org/agingwatch/convention/index.htm</a:t>
            </a:r>
            <a:endParaRPr lang="en-US" altLang="en-US" sz="1400"/>
          </a:p>
          <a:p>
            <a:pPr marL="0" indent="0">
              <a:buFontTx/>
              <a:buNone/>
            </a:pPr>
            <a:endParaRPr lang="en-US" altLang="en-US" sz="1400"/>
          </a:p>
          <a:p>
            <a:pPr marL="0" indent="0">
              <a:buFontTx/>
              <a:buNone/>
            </a:pPr>
            <a:r>
              <a:rPr lang="en-US" altLang="en-US" sz="1400"/>
              <a:t>HelpAge International </a:t>
            </a:r>
          </a:p>
          <a:p>
            <a:pPr marL="0" indent="0">
              <a:buFontTx/>
              <a:buNone/>
            </a:pPr>
            <a:r>
              <a:rPr lang="en-US" altLang="en-US" sz="1400" u="sng">
                <a:hlinkClick r:id="rId4"/>
              </a:rPr>
              <a:t>http://www.helpage.org/where-we-work/</a:t>
            </a:r>
            <a:endParaRPr lang="en-US" altLang="en-US" sz="1400"/>
          </a:p>
          <a:p>
            <a:pPr marL="0" indent="0">
              <a:buFontTx/>
              <a:buNone/>
            </a:pPr>
            <a:endParaRPr lang="en-US" altLang="en-US" sz="1400"/>
          </a:p>
          <a:p>
            <a:pPr marL="0" indent="0">
              <a:buFontTx/>
              <a:buNone/>
            </a:pPr>
            <a:r>
              <a:rPr lang="en-US" altLang="en-US" sz="1400"/>
              <a:t>HelpAge LifeStories</a:t>
            </a:r>
          </a:p>
          <a:p>
            <a:pPr marL="0" indent="0">
              <a:buFontTx/>
              <a:buNone/>
            </a:pPr>
            <a:r>
              <a:rPr lang="en-US" altLang="en-US" sz="1400" u="sng">
                <a:hlinkClick r:id="rId5"/>
              </a:rPr>
              <a:t>http://www.helpage.org/newsroom/life-stories/</a:t>
            </a:r>
            <a:endParaRPr lang="en-US" altLang="en-US" sz="1400"/>
          </a:p>
          <a:p>
            <a:pPr marL="0" indent="0">
              <a:buFontTx/>
              <a:buNone/>
            </a:pPr>
            <a:r>
              <a:rPr lang="en-US" altLang="en-US" sz="1400"/>
              <a:t> </a:t>
            </a:r>
          </a:p>
          <a:p>
            <a:pPr marL="0" indent="0">
              <a:buFontTx/>
              <a:buNone/>
            </a:pPr>
            <a:r>
              <a:rPr lang="en-US" altLang="en-US" sz="1400"/>
              <a:t>Fighting Stereotypes about Aging: World Health Organization</a:t>
            </a:r>
          </a:p>
          <a:p>
            <a:pPr marL="0" indent="0">
              <a:buFontTx/>
              <a:buNone/>
            </a:pPr>
            <a:r>
              <a:rPr lang="en-US" altLang="en-US" sz="1400" u="sng">
                <a:hlinkClick r:id="rId6"/>
              </a:rPr>
              <a:t>http://www.who.int/world-health-day/2012/toolkit/background/en/index3.html</a:t>
            </a:r>
            <a:endParaRPr lang="en-US" altLang="en-US" sz="1400"/>
          </a:p>
        </p:txBody>
      </p:sp>
      <p:sp>
        <p:nvSpPr>
          <p:cNvPr id="4" name="Content Placeholder 3">
            <a:extLst>
              <a:ext uri="{FF2B5EF4-FFF2-40B4-BE49-F238E27FC236}">
                <a16:creationId xmlns:a16="http://schemas.microsoft.com/office/drawing/2014/main" id="{30534B91-45F8-4F9A-B657-6533968E9767}"/>
              </a:ext>
            </a:extLst>
          </p:cNvPr>
          <p:cNvSpPr>
            <a:spLocks noGrp="1"/>
          </p:cNvSpPr>
          <p:nvPr>
            <p:ph sz="half" idx="2"/>
          </p:nvPr>
        </p:nvSpPr>
        <p:spPr>
          <a:xfrm>
            <a:off x="4643438" y="1196975"/>
            <a:ext cx="4500562" cy="4032250"/>
          </a:xfrm>
        </p:spPr>
        <p:txBody>
          <a:bodyPr/>
          <a:lstStyle/>
          <a:p>
            <a:pPr marL="0" indent="0">
              <a:buFontTx/>
              <a:buNone/>
              <a:defRPr/>
            </a:pPr>
            <a:r>
              <a:rPr lang="en-US" sz="1600" dirty="0"/>
              <a:t>Readings:</a:t>
            </a:r>
          </a:p>
          <a:p>
            <a:pPr marL="0" indent="0">
              <a:buFontTx/>
              <a:buNone/>
              <a:defRPr/>
            </a:pPr>
            <a:endParaRPr lang="en-US" sz="1600" dirty="0"/>
          </a:p>
          <a:p>
            <a:pPr marL="0" indent="0">
              <a:buFontTx/>
              <a:buNone/>
              <a:defRPr/>
            </a:pPr>
            <a:r>
              <a:rPr lang="en-US" sz="1600" dirty="0"/>
              <a:t>Healy, L.M. (2008). Exploring the history of social work as a human rights profession. </a:t>
            </a:r>
            <a:r>
              <a:rPr lang="en-US" sz="1600" i="1" dirty="0"/>
              <a:t>Internationa</a:t>
            </a:r>
            <a:r>
              <a:rPr lang="en-US" sz="1600" dirty="0"/>
              <a:t>l </a:t>
            </a:r>
            <a:r>
              <a:rPr lang="en-US" sz="1600" i="1" dirty="0"/>
              <a:t>Social Work</a:t>
            </a:r>
            <a:r>
              <a:rPr lang="en-US" sz="1600" dirty="0"/>
              <a:t>, </a:t>
            </a:r>
            <a:r>
              <a:rPr lang="en-US" sz="1600" i="1" dirty="0"/>
              <a:t>51</a:t>
            </a:r>
            <a:r>
              <a:rPr lang="en-US" sz="1600" dirty="0"/>
              <a:t>(6), 735-748.</a:t>
            </a:r>
          </a:p>
          <a:p>
            <a:pPr marL="0" indent="0">
              <a:buFontTx/>
              <a:buNone/>
              <a:defRPr/>
            </a:pPr>
            <a:endParaRPr lang="en-US" sz="1600" dirty="0"/>
          </a:p>
          <a:p>
            <a:pPr marL="0" indent="0">
              <a:buFontTx/>
              <a:buNone/>
              <a:defRPr/>
            </a:pPr>
            <a:r>
              <a:rPr lang="en-US" sz="1600" dirty="0"/>
              <a:t>Ife, J. (2001). Human rights and social work: Towards rights-based practice. New York: Cambridge University Press.</a:t>
            </a:r>
          </a:p>
          <a:p>
            <a:pPr marL="0" indent="0">
              <a:buFontTx/>
              <a:buNone/>
              <a:defRPr/>
            </a:pPr>
            <a:endParaRPr lang="en-US" sz="1600" dirty="0"/>
          </a:p>
          <a:p>
            <a:pPr>
              <a:defRPr/>
            </a:pPr>
            <a:endParaRPr lang="en-US" sz="16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5">
            <a:extLst>
              <a:ext uri="{FF2B5EF4-FFF2-40B4-BE49-F238E27FC236}">
                <a16:creationId xmlns:a16="http://schemas.microsoft.com/office/drawing/2014/main" id="{4490F89D-E00E-4A23-A61A-A8FE806C4D67}"/>
              </a:ext>
            </a:extLst>
          </p:cNvPr>
          <p:cNvSpPr>
            <a:spLocks noGrp="1"/>
          </p:cNvSpPr>
          <p:nvPr>
            <p:ph type="title"/>
          </p:nvPr>
        </p:nvSpPr>
        <p:spPr>
          <a:xfrm>
            <a:off x="250825" y="476250"/>
            <a:ext cx="8229600" cy="1143000"/>
          </a:xfrm>
        </p:spPr>
        <p:txBody>
          <a:bodyPr/>
          <a:lstStyle/>
          <a:p>
            <a:r>
              <a:rPr lang="en-GB" altLang="en-US"/>
              <a:t>Any Questions?</a:t>
            </a:r>
          </a:p>
        </p:txBody>
      </p:sp>
      <p:pic>
        <p:nvPicPr>
          <p:cNvPr id="65541" name="Picture 8">
            <a:extLst>
              <a:ext uri="{FF2B5EF4-FFF2-40B4-BE49-F238E27FC236}">
                <a16:creationId xmlns:a16="http://schemas.microsoft.com/office/drawing/2014/main" id="{9FECBCCA-68C0-4211-8039-5165DEF4D56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59113" y="1916113"/>
            <a:ext cx="2935287" cy="338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NOPREFERENCE" val="False"/>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2016">
    <a:dk1>
      <a:sysClr val="windowText" lastClr="000000"/>
    </a:dk1>
    <a:lt1>
      <a:sysClr val="window" lastClr="FFFFFF"/>
    </a:lt1>
    <a:dk2>
      <a:srgbClr val="44546A"/>
    </a:dk2>
    <a:lt2>
      <a:srgbClr val="8E9192"/>
    </a:lt2>
    <a:accent1>
      <a:srgbClr val="0070C0"/>
    </a:accent1>
    <a:accent2>
      <a:srgbClr val="D39A48"/>
    </a:accent2>
    <a:accent3>
      <a:srgbClr val="B82A34"/>
    </a:accent3>
    <a:accent4>
      <a:srgbClr val="54BBFB"/>
    </a:accent4>
    <a:accent5>
      <a:srgbClr val="383C69"/>
    </a:accent5>
    <a:accent6>
      <a:srgbClr val="A1D9A1"/>
    </a:accent6>
    <a:hlink>
      <a:srgbClr val="0563C1"/>
    </a:hlink>
    <a:folHlink>
      <a:srgbClr val="954F72"/>
    </a:folHlink>
  </a:clrScheme>
  <a:fontScheme name="2016">
    <a:majorFont>
      <a:latin typeface="Avenir LT Std 45 Book"/>
      <a:ea typeface=""/>
      <a:cs typeface=""/>
    </a:majorFont>
    <a:minorFont>
      <a:latin typeface="Avenir LT Std 45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PPT template</Template>
  <TotalTime>398</TotalTime>
  <Words>3440</Words>
  <Application>Microsoft Office PowerPoint</Application>
  <PresentationFormat>On-screen Show (4:3)</PresentationFormat>
  <Paragraphs>315</Paragraphs>
  <Slides>35</Slides>
  <Notes>21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Arial</vt:lpstr>
      <vt:lpstr>Avenir LT Std 45 Book</vt:lpstr>
      <vt:lpstr>Calibri</vt:lpstr>
      <vt:lpstr>Minion Pro</vt:lpstr>
      <vt:lpstr>Myriad Pro</vt:lpstr>
      <vt:lpstr>Times</vt:lpstr>
      <vt:lpstr>Times New Roman</vt:lpstr>
      <vt:lpstr>Verdana</vt:lpstr>
      <vt:lpstr>20140311PresentationUWTSDTemplate</vt:lpstr>
      <vt:lpstr>BMHP6009: Living With Care, The Older Person  Week 7: Policies in HSC for Older Adults</vt:lpstr>
      <vt:lpstr>Learning Outcomes</vt:lpstr>
      <vt:lpstr>Lesson Objectives - OUTLINE</vt:lpstr>
      <vt:lpstr>Aging and Global Health</vt:lpstr>
      <vt:lpstr>Midlife and Beyond: Issues</vt:lpstr>
      <vt:lpstr>Responding to the Challenge of an Aging Population</vt:lpstr>
      <vt:lpstr>HUMAN RIGHTS OF OLDER PERSONS</vt:lpstr>
      <vt:lpstr>Responding to the Challenge of an Aging Population</vt:lpstr>
      <vt:lpstr>Responding to the Challenge of an Aging Population</vt:lpstr>
      <vt:lpstr>The Life Course Perspective</vt:lpstr>
      <vt:lpstr>The Life Course Perspective Case study: Dr. Ken: The Life Course and Late-life Variability in Health and Well-being</vt:lpstr>
      <vt:lpstr>Class Discussion (10 Minutes)  Immigrant Older adults</vt:lpstr>
      <vt:lpstr>Dealing with loneliness  Did you Know?</vt:lpstr>
      <vt:lpstr>Community Engagements  Programmes for the older persons </vt:lpstr>
      <vt:lpstr>PowerPoint Presentation</vt:lpstr>
      <vt:lpstr>Benefits of integrated strength exercises on the eldelry </vt:lpstr>
      <vt:lpstr>What are the Opportunities for Engagement?</vt:lpstr>
      <vt:lpstr>PowerPoint Presentation</vt:lpstr>
      <vt:lpstr>Caregiver Workshops</vt:lpstr>
      <vt:lpstr>8 Domains of Age Friendly/Livable Communities</vt:lpstr>
      <vt:lpstr>8 Domains of Age Friendly/Livable Communities</vt:lpstr>
      <vt:lpstr>8 Domains of Age Friendly/Livable Communities</vt:lpstr>
      <vt:lpstr>Long-Term Services &amp; Supports Types</vt:lpstr>
      <vt:lpstr>PowerPoint Presentation</vt:lpstr>
      <vt:lpstr>PowerPoint Presentation</vt:lpstr>
      <vt:lpstr>What is Ageing Better doing?</vt:lpstr>
      <vt:lpstr>PowerPoint Presentation</vt:lpstr>
      <vt:lpstr>PowerPoint Presentation</vt:lpstr>
      <vt:lpstr>Housing Support</vt:lpstr>
      <vt:lpstr>Housing support – Home adaptations</vt:lpstr>
      <vt:lpstr>Support with Housing </vt:lpstr>
      <vt:lpstr>Summary of todays lecture</vt:lpstr>
      <vt:lpstr>References </vt:lpstr>
      <vt:lpstr>Additional Resources </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Eleni Koutsogeorgou</cp:lastModifiedBy>
  <cp:revision>148</cp:revision>
  <cp:lastPrinted>2018-07-02T15:32:24Z</cp:lastPrinted>
  <dcterms:created xsi:type="dcterms:W3CDTF">2002-10-07T19:43:58Z</dcterms:created>
  <dcterms:modified xsi:type="dcterms:W3CDTF">2021-11-29T09:50:13Z</dcterms:modified>
</cp:coreProperties>
</file>