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6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FF3399"/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11" Type="http://schemas.microsoft.com/office/2016/11/relationships/changesInfo" Target="changesInfos/changesInfo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ola Bijlhout" userId="2e8b8854-a455-4f26-8cd7-7421d1b20241" providerId="ADAL" clId="{310D3607-64DD-4532-989B-0B808BC54B7C}"/>
    <pc:docChg chg="delSld">
      <pc:chgData name="Diola Bijlhout" userId="2e8b8854-a455-4f26-8cd7-7421d1b20241" providerId="ADAL" clId="{310D3607-64DD-4532-989B-0B808BC54B7C}" dt="2024-06-11T15:19:59.906" v="0" actId="47"/>
      <pc:docMkLst>
        <pc:docMk/>
      </pc:docMkLst>
      <pc:sldChg chg="del">
        <pc:chgData name="Diola Bijlhout" userId="2e8b8854-a455-4f26-8cd7-7421d1b20241" providerId="ADAL" clId="{310D3607-64DD-4532-989B-0B808BC54B7C}" dt="2024-06-11T15:19:59.906" v="0" actId="47"/>
        <pc:sldMkLst>
          <pc:docMk/>
          <pc:sldMk cId="3861537393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466A5-697B-4745-8D1E-F97982F0BB15}" type="doc">
      <dgm:prSet loTypeId="urn:microsoft.com/office/officeart/2005/8/layout/vList3" loCatId="list" qsTypeId="urn:microsoft.com/office/officeart/2005/8/quickstyle/3d2" qsCatId="3D" csTypeId="urn:microsoft.com/office/officeart/2005/8/colors/colorful2" csCatId="colorful" phldr="1"/>
      <dgm:spPr/>
    </dgm:pt>
    <dgm:pt modelId="{0E43603C-91BA-41F5-A975-8CD7247A5712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 algn="just"/>
          <a:r>
            <a:rPr lang="en-US" sz="1000" dirty="0" smtClean="0">
              <a:latin typeface="Arial" panose="020B0604020202020204" pitchFamily="34" charset="0"/>
              <a:cs typeface="Arial" panose="020B0604020202020204" pitchFamily="34" charset="0"/>
            </a:rPr>
            <a:t>How does digital exclusion affect older people's access to health care and social care services in the United Kingdom?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83143-E7B7-44F7-BF75-8780B5320A9E}" type="parTrans" cxnId="{281D338C-3F4D-4C23-B38B-2D7D70D90B22}">
      <dgm:prSet/>
      <dgm:spPr/>
      <dgm:t>
        <a:bodyPr/>
        <a:lstStyle/>
        <a:p>
          <a:endParaRPr lang="en-US"/>
        </a:p>
      </dgm:t>
    </dgm:pt>
    <dgm:pt modelId="{BF03E398-E910-4385-863D-978EAFCD0EE6}" type="sibTrans" cxnId="{281D338C-3F4D-4C23-B38B-2D7D70D90B22}">
      <dgm:prSet/>
      <dgm:spPr/>
      <dgm:t>
        <a:bodyPr/>
        <a:lstStyle/>
        <a:p>
          <a:endParaRPr lang="en-US"/>
        </a:p>
      </dgm:t>
    </dgm:pt>
    <dgm:pt modelId="{BAE07371-2575-47E2-85D8-91D1ADB8BB61}" type="pres">
      <dgm:prSet presAssocID="{224466A5-697B-4745-8D1E-F97982F0BB15}" presName="linearFlow" presStyleCnt="0">
        <dgm:presLayoutVars>
          <dgm:dir/>
          <dgm:resizeHandles val="exact"/>
        </dgm:presLayoutVars>
      </dgm:prSet>
      <dgm:spPr/>
    </dgm:pt>
    <dgm:pt modelId="{5613CDDD-79C7-48A8-B579-22CB396506A9}" type="pres">
      <dgm:prSet presAssocID="{0E43603C-91BA-41F5-A975-8CD7247A5712}" presName="composite" presStyleCnt="0"/>
      <dgm:spPr/>
    </dgm:pt>
    <dgm:pt modelId="{7C02964B-7B99-495D-BC65-CD9778A264CC}" type="pres">
      <dgm:prSet presAssocID="{0E43603C-91BA-41F5-A975-8CD7247A5712}" presName="imgShp" presStyleLbl="fgImgPlace1" presStyleIdx="0" presStyleCnt="1" custScaleX="104125"/>
      <dgm:spPr/>
      <dgm:t>
        <a:bodyPr/>
        <a:lstStyle/>
        <a:p>
          <a:endParaRPr lang="en-US"/>
        </a:p>
      </dgm:t>
    </dgm:pt>
    <dgm:pt modelId="{E9207F5E-F2CA-428E-A701-A5DAB27654E0}" type="pres">
      <dgm:prSet presAssocID="{0E43603C-91BA-41F5-A975-8CD7247A5712}" presName="txShp" presStyleLbl="node1" presStyleIdx="0" presStyleCnt="1" custScaleX="113065" custLinFactNeighborX="13383" custLinFactNeighborY="442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F5F7EEE-F9C6-4CB5-9535-71EAE81C5E5C}" type="presOf" srcId="{0E43603C-91BA-41F5-A975-8CD7247A5712}" destId="{E9207F5E-F2CA-428E-A701-A5DAB27654E0}" srcOrd="0" destOrd="0" presId="urn:microsoft.com/office/officeart/2005/8/layout/vList3"/>
    <dgm:cxn modelId="{281D338C-3F4D-4C23-B38B-2D7D70D90B22}" srcId="{224466A5-697B-4745-8D1E-F97982F0BB15}" destId="{0E43603C-91BA-41F5-A975-8CD7247A5712}" srcOrd="0" destOrd="0" parTransId="{89983143-E7B7-44F7-BF75-8780B5320A9E}" sibTransId="{BF03E398-E910-4385-863D-978EAFCD0EE6}"/>
    <dgm:cxn modelId="{7B4152F1-BEEB-4542-92EA-B6C9BBF503ED}" type="presOf" srcId="{224466A5-697B-4745-8D1E-F97982F0BB15}" destId="{BAE07371-2575-47E2-85D8-91D1ADB8BB61}" srcOrd="0" destOrd="0" presId="urn:microsoft.com/office/officeart/2005/8/layout/vList3"/>
    <dgm:cxn modelId="{29A02046-360C-488D-91BA-1961F9F7B22B}" type="presParOf" srcId="{BAE07371-2575-47E2-85D8-91D1ADB8BB61}" destId="{5613CDDD-79C7-48A8-B579-22CB396506A9}" srcOrd="0" destOrd="0" presId="urn:microsoft.com/office/officeart/2005/8/layout/vList3"/>
    <dgm:cxn modelId="{EF48FEF2-434A-4B67-869C-4D8F959C8DB5}" type="presParOf" srcId="{5613CDDD-79C7-48A8-B579-22CB396506A9}" destId="{7C02964B-7B99-495D-BC65-CD9778A264CC}" srcOrd="0" destOrd="0" presId="urn:microsoft.com/office/officeart/2005/8/layout/vList3"/>
    <dgm:cxn modelId="{10471943-62E1-4509-BA38-77B151AF8413}" type="presParOf" srcId="{5613CDDD-79C7-48A8-B579-22CB396506A9}" destId="{E9207F5E-F2CA-428E-A701-A5DAB27654E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07F5E-F2CA-428E-A701-A5DAB27654E0}">
      <dsp:nvSpPr>
        <dsp:cNvPr id="0" name=""/>
        <dsp:cNvSpPr/>
      </dsp:nvSpPr>
      <dsp:spPr>
        <a:xfrm rot="10800000">
          <a:off x="1122237" y="0"/>
          <a:ext cx="3537507" cy="852937"/>
        </a:xfrm>
        <a:prstGeom prst="homePlate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76122" tIns="38100" rIns="71120" bIns="38100" numCol="1" spcCol="1270" anchor="ctr" anchorCtr="0">
          <a:noAutofit/>
        </a:bodyPr>
        <a:lstStyle/>
        <a:p>
          <a:pPr lvl="0" algn="just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>
              <a:latin typeface="Arial" panose="020B0604020202020204" pitchFamily="34" charset="0"/>
              <a:cs typeface="Arial" panose="020B0604020202020204" pitchFamily="34" charset="0"/>
            </a:rPr>
            <a:t>How does digital exclusion affect older people's access to health care and social care services in the United Kingdom?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35471" y="0"/>
        <a:ext cx="3324273" cy="852937"/>
      </dsp:txXfrm>
    </dsp:sp>
    <dsp:sp modelId="{7C02964B-7B99-495D-BC65-CD9778A264CC}">
      <dsp:nvSpPr>
        <dsp:cNvPr id="0" name=""/>
        <dsp:cNvSpPr/>
      </dsp:nvSpPr>
      <dsp:spPr>
        <a:xfrm>
          <a:off x="463842" y="0"/>
          <a:ext cx="888120" cy="852937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DB221-1646-4B3D-BDC5-909033749B7B}" type="datetimeFigureOut">
              <a:rPr lang="en-IN" smtClean="0"/>
              <a:t>05-07-2026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7FFA6A-B8EC-4324-BBFE-54FCD038C40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3667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135" y="1087646"/>
            <a:ext cx="3114384" cy="302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Background/Prevalence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UK has transformed health and social care services in a short time, such as the shift to online consultations, using the NHS App, electronic prescriptions and remote monitoring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Although digital services make things easier, they can be difficult for those without easy access to or skills with digital technology.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These are disproportionately affecting older people; for example, there are approximately 2.7 million older adults (aged 65+) who have low or no internet use (Age UK, 2023), and adults aged 75+ are the least likely to use online services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000" b="1" dirty="0" err="1">
                <a:latin typeface="Arial" panose="020B0604020202020204" pitchFamily="34" charset="0"/>
                <a:cs typeface="Arial" panose="020B0604020202020204" pitchFamily="34" charset="0"/>
              </a:rPr>
              <a:t>Ofcom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Poor access to health services, delayed health services and increased social isolation is linked to digital exclusion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(Good Things Foundation, 2022</a:t>
            </a: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8134" y="94916"/>
            <a:ext cx="12163866" cy="857082"/>
          </a:xfrm>
          <a:prstGeom prst="roundRect">
            <a:avLst/>
          </a:prstGeom>
          <a:solidFill>
            <a:srgbClr val="FF33CC"/>
          </a:solidFill>
          <a:ln w="28575"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SYSTEMATIC REVIEW: </a:t>
            </a:r>
          </a:p>
          <a:p>
            <a:pPr algn="ctr"/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impact of Digital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exclusion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 access to healthcare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and social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among older people in the United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</a:p>
          <a:p>
            <a:pPr algn="ctr"/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:Pragati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Patel, 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ID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2522440, 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Course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M.sc.Public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Health and Social care in practice, 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Name of supervisor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Dr.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Soban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Sadiq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4665" y="129762"/>
            <a:ext cx="1106659" cy="814879"/>
          </a:xfrm>
          <a:prstGeom prst="rect">
            <a:avLst/>
          </a:prstGeom>
        </p:spPr>
      </p:pic>
      <p:pic>
        <p:nvPicPr>
          <p:cNvPr id="6" name="Picture 5" descr="Please Turn Off Your Mobile &lt;strong&gt;Phones&lt;/strong&gt; Free Stock Photo - Public Domai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15" y="157090"/>
            <a:ext cx="949568" cy="79490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8135" y="4176819"/>
            <a:ext cx="3114385" cy="265429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Rational 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2019)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is a key priority of digital transformation.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Digital exclusion poses a particular risk for older people and may cause them to be unable to access health and social care services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(Age UK, 2023; Good Things Foundation, 2022).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Current evidence and reviews point to inequalities of access and use of digital technologies, although these tend to be quite general and not always specific to access and service outcomes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(Bunn et al., 2021).</a:t>
            </a:r>
          </a:p>
          <a:p>
            <a:pPr marL="171450" indent="-1714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Evidence specific to the UK context is still limited in terms of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synthesising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the impact of digital exclusion on access to health and social care services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9" descr="Society | The State of Ageing 2025 | Centre for Ageing Bet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960" y="4280116"/>
            <a:ext cx="4257876" cy="25509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3876671146"/>
              </p:ext>
            </p:extLst>
          </p:nvPr>
        </p:nvGraphicFramePr>
        <p:xfrm>
          <a:off x="2840270" y="1018066"/>
          <a:ext cx="4704869" cy="852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5" name="Oval 14"/>
          <p:cNvSpPr/>
          <p:nvPr/>
        </p:nvSpPr>
        <p:spPr>
          <a:xfrm>
            <a:off x="3182082" y="1005172"/>
            <a:ext cx="1280160" cy="865831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  <a:endParaRPr lang="en-IN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245960" y="1974299"/>
            <a:ext cx="4247459" cy="60008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lang="en-IN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examine the evidence in a systematic way of the effects of digital exclusion on older peoples' access to health and social care services in the United Kingdom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245960" y="2677685"/>
            <a:ext cx="4232296" cy="149913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algn="just"/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To identify the main reasons why older people in the UK are excluded from digital opportunities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2. To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find out the impact of digital exclusion on older people's access to health and social care services.</a:t>
            </a:r>
          </a:p>
          <a:p>
            <a:pPr algn="just"/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3. To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investigate the link between digital exclusion and health inequalities for older people.</a:t>
            </a:r>
          </a:p>
          <a:p>
            <a:pPr algn="just"/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4. To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investigate possible ways to improve the level of digital inclusion and access to health and social services.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612024" y="2071542"/>
            <a:ext cx="4579976" cy="19390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</a:p>
          <a:p>
            <a:pPr algn="just"/>
            <a:r>
              <a:rPr lang="en-US" sz="1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Target Population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access to health care and social care for older people.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Facilitate digital inclusion and diminish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inequalities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Age UK, 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2025; Good Things Foundation, 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ii. Public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</a:t>
            </a: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Inclusive Digital Service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Make healthcare and social care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accessible </a:t>
            </a: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NHS England, 2023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iii. 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(HSC) professionals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Collect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data to back digital inclusion policies.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Inform equitable NHS and social care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NHS England, 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7612024" y="4056537"/>
            <a:ext cx="4579976" cy="277457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800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Age UK (2023).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Age UK launches offline and overlooked digital campaign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Age UK. Available at: https://www.ageuk.org.uk/latest-press/articles/2023/age-uk-analysis-reveals-that-almost-6-million-people-5800000-aged-65-are-either-unable-to-use-the-internet-safely-and-successfully-or-arent-online-at-all/.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Facts and figures about digital inclusion and older people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https://www.ageuk.org.uk/siteassets/documents/reports-and-publications/reports-and-briefings/active-communities/internet-use-statistics-july-2025-1.pdf.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Good Things Foundation (2024).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Mitigating Risks of Digital Exclusion in Health Systems | Good Things Foundation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Goodthingsfoundation.org. Available at: https://www.goodthingsfoundation.org/policy-and-research/research-and-evidence/research-2024/health-inequalities-digital-exclusion.</a:t>
            </a:r>
          </a:p>
          <a:p>
            <a:pPr algn="just"/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Greenhalgh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T., Shaw, S.E., Alvarez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Nishio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A., Byng, R., Clarke, A., Dakin, F., Faulkner, S.,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Hemmings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N., Husain, L.,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Kalin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Ladds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E., Moore, L., Rosen, R.,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Rybczynska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-Bunt, S.,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Wieringa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S. (2022). Remote care in UK general practice: Baseline data on 11 case studies.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NIHR Open Research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2, p.47. doi:10.3310/nihropenres.13290.2.</a:t>
            </a:r>
          </a:p>
          <a:p>
            <a:pPr algn="just"/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Kunonga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T.P.,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Spiers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G.F., Beyer, F.R.,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Hanratty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IN" sz="700" dirty="0" err="1">
                <a:latin typeface="Arial" panose="020B0604020202020204" pitchFamily="34" charset="0"/>
                <a:cs typeface="Arial" panose="020B0604020202020204" pitchFamily="34" charset="0"/>
              </a:rPr>
              <a:t>Boulton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E., Hall, A., Bower, P., Todd, C. and Craig, D. (2021). Effects of Digital Technologies on Older People’s Access to Health and Social Care: Umbrella Review.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, 23(11), p.e25887. doi:10.2196/25887.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NHS (2023).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NHS England » a National Framework for NHS – Action on Inclusion Health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Www.england.nhs.uk. Available at: https://www.england.nhs.uk/long-read/a-national-framework-for-nhs-action-on-inclusion-health/.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NHS England. Available at: https://www.england.nhs.uk/long-read/inclusive-digital-healthcare-a-framework-for-nhs-action-on-digital-inclusion/.</a:t>
            </a:r>
          </a:p>
          <a:p>
            <a:pPr algn="just"/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WHO (2021). </a:t>
            </a:r>
            <a:r>
              <a:rPr lang="en-IN" sz="7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2020-2025</a:t>
            </a:r>
            <a:r>
              <a:rPr lang="en-IN" sz="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https://www.who.int/docs/default-source/documents/gs4dhdaa2a9f352b0445bafbc79ca799dce4d.pdf.</a:t>
            </a:r>
          </a:p>
          <a:p>
            <a:pPr algn="just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endParaRPr lang="en-US" sz="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7612024" y="1005171"/>
            <a:ext cx="4579976" cy="10058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IN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Design: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Systematic Review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Databases: </a:t>
            </a:r>
            <a:r>
              <a:rPr lang="en-IN" sz="1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, Scopus, Google Scholar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Key Terms</a:t>
            </a:r>
            <a:r>
              <a:rPr lang="en-IN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: (Digital Exclusion or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divide) and (Older Adults Or Elderly Or Ageing)  and ("Healthcare Access" Or Health Services Or Social Care) and (United Kingdom OR UK)</a:t>
            </a:r>
            <a:endParaRPr lang="en-IN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18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471</TotalTime>
  <Words>839</Words>
  <Application>Microsoft Office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Diola Bijlhout</dc:creator>
  <cp:lastModifiedBy>Pragati Patel</cp:lastModifiedBy>
  <cp:revision>46</cp:revision>
  <dcterms:created xsi:type="dcterms:W3CDTF">2024-06-11T15:13:02Z</dcterms:created>
  <dcterms:modified xsi:type="dcterms:W3CDTF">2026-07-05T12:42:40Z</dcterms:modified>
</cp:coreProperties>
</file>