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256" r:id="rId2"/>
    <p:sldId id="617" r:id="rId3"/>
    <p:sldId id="602" r:id="rId4"/>
    <p:sldId id="615" r:id="rId5"/>
    <p:sldId id="592" r:id="rId6"/>
    <p:sldId id="595" r:id="rId7"/>
    <p:sldId id="593" r:id="rId8"/>
    <p:sldId id="594" r:id="rId9"/>
    <p:sldId id="591" r:id="rId10"/>
    <p:sldId id="597" r:id="rId11"/>
    <p:sldId id="578" r:id="rId12"/>
    <p:sldId id="270" r:id="rId13"/>
    <p:sldId id="299" r:id="rId14"/>
    <p:sldId id="320" r:id="rId15"/>
    <p:sldId id="598" r:id="rId16"/>
    <p:sldId id="599" r:id="rId17"/>
    <p:sldId id="301" r:id="rId18"/>
    <p:sldId id="323" r:id="rId19"/>
    <p:sldId id="308" r:id="rId20"/>
    <p:sldId id="622" r:id="rId21"/>
    <p:sldId id="621" r:id="rId22"/>
    <p:sldId id="309" r:id="rId23"/>
    <p:sldId id="310" r:id="rId24"/>
    <p:sldId id="311" r:id="rId25"/>
    <p:sldId id="314" r:id="rId26"/>
    <p:sldId id="304" r:id="rId27"/>
    <p:sldId id="579" r:id="rId28"/>
    <p:sldId id="324" r:id="rId29"/>
    <p:sldId id="580" r:id="rId30"/>
    <p:sldId id="581" r:id="rId31"/>
    <p:sldId id="585" r:id="rId32"/>
    <p:sldId id="600" r:id="rId33"/>
    <p:sldId id="264" r:id="rId34"/>
    <p:sldId id="582" r:id="rId35"/>
    <p:sldId id="315" r:id="rId36"/>
    <p:sldId id="305" r:id="rId37"/>
    <p:sldId id="290" r:id="rId38"/>
    <p:sldId id="316" r:id="rId39"/>
    <p:sldId id="306" r:id="rId40"/>
    <p:sldId id="292" r:id="rId41"/>
    <p:sldId id="294" r:id="rId42"/>
    <p:sldId id="318" r:id="rId43"/>
    <p:sldId id="295" r:id="rId44"/>
    <p:sldId id="319" r:id="rId45"/>
    <p:sldId id="620" r:id="rId46"/>
    <p:sldId id="619" r:id="rId4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3D2302-E06C-C7E6-77FF-FC1F00A9AE2B}" v="94" dt="2024-02-06T11:42:13.8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e France" userId="S::s.france@uwtsd.ac.uk::b7d6a976-0449-421d-8e4f-ccb524b7ca6e" providerId="AD" clId="Web-{5A776540-8C44-6A36-1E44-C00E11F72901}"/>
    <pc:docChg chg="addSld delSld modSld">
      <pc:chgData name="Sadie France" userId="S::s.france@uwtsd.ac.uk::b7d6a976-0449-421d-8e4f-ccb524b7ca6e" providerId="AD" clId="Web-{5A776540-8C44-6A36-1E44-C00E11F72901}" dt="2024-02-01T11:01:35.916" v="38" actId="20577"/>
      <pc:docMkLst>
        <pc:docMk/>
      </pc:docMkLst>
      <pc:sldChg chg="addSp delSp modSp mod setBg">
        <pc:chgData name="Sadie France" userId="S::s.france@uwtsd.ac.uk::b7d6a976-0449-421d-8e4f-ccb524b7ca6e" providerId="AD" clId="Web-{5A776540-8C44-6A36-1E44-C00E11F72901}" dt="2024-02-01T11:00:01.049" v="0"/>
        <pc:sldMkLst>
          <pc:docMk/>
          <pc:sldMk cId="1136071128" sldId="617"/>
        </pc:sldMkLst>
        <pc:spChg chg="mod">
          <ac:chgData name="Sadie France" userId="S::s.france@uwtsd.ac.uk::b7d6a976-0449-421d-8e4f-ccb524b7ca6e" providerId="AD" clId="Web-{5A776540-8C44-6A36-1E44-C00E11F72901}" dt="2024-02-01T11:00:01.049" v="0"/>
          <ac:spMkLst>
            <pc:docMk/>
            <pc:sldMk cId="1136071128" sldId="617"/>
            <ac:spMk id="2" creationId="{361C1DFB-0A5E-6873-2BEA-22B7071A6E12}"/>
          </ac:spMkLst>
        </pc:spChg>
        <pc:spChg chg="del">
          <ac:chgData name="Sadie France" userId="S::s.france@uwtsd.ac.uk::b7d6a976-0449-421d-8e4f-ccb524b7ca6e" providerId="AD" clId="Web-{5A776540-8C44-6A36-1E44-C00E11F72901}" dt="2024-02-01T11:00:01.049" v="0"/>
          <ac:spMkLst>
            <pc:docMk/>
            <pc:sldMk cId="1136071128" sldId="617"/>
            <ac:spMk id="3" creationId="{BFC6CF54-8D38-4006-A385-6A8878955ADD}"/>
          </ac:spMkLst>
        </pc:spChg>
        <pc:spChg chg="add">
          <ac:chgData name="Sadie France" userId="S::s.france@uwtsd.ac.uk::b7d6a976-0449-421d-8e4f-ccb524b7ca6e" providerId="AD" clId="Web-{5A776540-8C44-6A36-1E44-C00E11F72901}" dt="2024-02-01T11:00:01.049" v="0"/>
          <ac:spMkLst>
            <pc:docMk/>
            <pc:sldMk cId="1136071128" sldId="617"/>
            <ac:spMk id="9" creationId="{2659FDB4-FCBE-4A89-B46D-43D4FA54464D}"/>
          </ac:spMkLst>
        </pc:spChg>
        <pc:graphicFrameChg chg="add">
          <ac:chgData name="Sadie France" userId="S::s.france@uwtsd.ac.uk::b7d6a976-0449-421d-8e4f-ccb524b7ca6e" providerId="AD" clId="Web-{5A776540-8C44-6A36-1E44-C00E11F72901}" dt="2024-02-01T11:00:01.049" v="0"/>
          <ac:graphicFrameMkLst>
            <pc:docMk/>
            <pc:sldMk cId="1136071128" sldId="617"/>
            <ac:graphicFrameMk id="5" creationId="{63828288-AAA3-6403-B8B9-54A57D848E4F}"/>
          </ac:graphicFrameMkLst>
        </pc:graphicFrameChg>
        <pc:cxnChg chg="add">
          <ac:chgData name="Sadie France" userId="S::s.france@uwtsd.ac.uk::b7d6a976-0449-421d-8e4f-ccb524b7ca6e" providerId="AD" clId="Web-{5A776540-8C44-6A36-1E44-C00E11F72901}" dt="2024-02-01T11:00:01.049" v="0"/>
          <ac:cxnSpMkLst>
            <pc:docMk/>
            <pc:sldMk cId="1136071128" sldId="617"/>
            <ac:cxnSpMk id="11" creationId="{C8F51B3F-8331-4E4A-AE96-D47B1006EEAD}"/>
          </ac:cxnSpMkLst>
        </pc:cxnChg>
      </pc:sldChg>
      <pc:sldChg chg="del">
        <pc:chgData name="Sadie France" userId="S::s.france@uwtsd.ac.uk::b7d6a976-0449-421d-8e4f-ccb524b7ca6e" providerId="AD" clId="Web-{5A776540-8C44-6A36-1E44-C00E11F72901}" dt="2024-02-01T11:00:53.522" v="15"/>
        <pc:sldMkLst>
          <pc:docMk/>
          <pc:sldMk cId="353443449" sldId="618"/>
        </pc:sldMkLst>
      </pc:sldChg>
      <pc:sldChg chg="modSp add replId">
        <pc:chgData name="Sadie France" userId="S::s.france@uwtsd.ac.uk::b7d6a976-0449-421d-8e4f-ccb524b7ca6e" providerId="AD" clId="Web-{5A776540-8C44-6A36-1E44-C00E11F72901}" dt="2024-02-01T11:01:35.916" v="38" actId="20577"/>
        <pc:sldMkLst>
          <pc:docMk/>
          <pc:sldMk cId="1924372039" sldId="619"/>
        </pc:sldMkLst>
        <pc:spChg chg="mod">
          <ac:chgData name="Sadie France" userId="S::s.france@uwtsd.ac.uk::b7d6a976-0449-421d-8e4f-ccb524b7ca6e" providerId="AD" clId="Web-{5A776540-8C44-6A36-1E44-C00E11F72901}" dt="2024-02-01T11:00:50.506" v="14" actId="1076"/>
          <ac:spMkLst>
            <pc:docMk/>
            <pc:sldMk cId="1924372039" sldId="619"/>
            <ac:spMk id="2" creationId="{B073B556-D870-C87B-F7BD-E7063C5F05F7}"/>
          </ac:spMkLst>
        </pc:spChg>
        <pc:graphicFrameChg chg="modGraphic">
          <ac:chgData name="Sadie France" userId="S::s.france@uwtsd.ac.uk::b7d6a976-0449-421d-8e4f-ccb524b7ca6e" providerId="AD" clId="Web-{5A776540-8C44-6A36-1E44-C00E11F72901}" dt="2024-02-01T11:01:35.916" v="38" actId="20577"/>
          <ac:graphicFrameMkLst>
            <pc:docMk/>
            <pc:sldMk cId="1924372039" sldId="619"/>
            <ac:graphicFrameMk id="5" creationId="{AAFE08E5-7C6A-EC47-D36C-FC32731440BA}"/>
          </ac:graphicFrameMkLst>
        </pc:graphicFrameChg>
      </pc:sldChg>
    </pc:docChg>
  </pc:docChgLst>
  <pc:docChgLst>
    <pc:chgData name="Sadie France" userId="S::s.france@uwtsd.ac.uk::b7d6a976-0449-421d-8e4f-ccb524b7ca6e" providerId="AD" clId="Web-{E13D2302-E06C-C7E6-77FF-FC1F00A9AE2B}"/>
    <pc:docChg chg="addSld modSld">
      <pc:chgData name="Sadie France" userId="S::s.france@uwtsd.ac.uk::b7d6a976-0449-421d-8e4f-ccb524b7ca6e" providerId="AD" clId="Web-{E13D2302-E06C-C7E6-77FF-FC1F00A9AE2B}" dt="2024-02-06T11:42:13.919" v="91"/>
      <pc:docMkLst>
        <pc:docMk/>
      </pc:docMkLst>
      <pc:sldChg chg="modSp new">
        <pc:chgData name="Sadie France" userId="S::s.france@uwtsd.ac.uk::b7d6a976-0449-421d-8e4f-ccb524b7ca6e" providerId="AD" clId="Web-{E13D2302-E06C-C7E6-77FF-FC1F00A9AE2B}" dt="2024-02-06T11:29:17.198" v="22" actId="20577"/>
        <pc:sldMkLst>
          <pc:docMk/>
          <pc:sldMk cId="2903269140" sldId="620"/>
        </pc:sldMkLst>
        <pc:spChg chg="mod">
          <ac:chgData name="Sadie France" userId="S::s.france@uwtsd.ac.uk::b7d6a976-0449-421d-8e4f-ccb524b7ca6e" providerId="AD" clId="Web-{E13D2302-E06C-C7E6-77FF-FC1F00A9AE2B}" dt="2024-02-06T11:29:13.776" v="21" actId="20577"/>
          <ac:spMkLst>
            <pc:docMk/>
            <pc:sldMk cId="2903269140" sldId="620"/>
            <ac:spMk id="2" creationId="{3AD1663C-5AE2-1101-81C9-B3DF525D1B0C}"/>
          </ac:spMkLst>
        </pc:spChg>
        <pc:spChg chg="mod">
          <ac:chgData name="Sadie France" userId="S::s.france@uwtsd.ac.uk::b7d6a976-0449-421d-8e4f-ccb524b7ca6e" providerId="AD" clId="Web-{E13D2302-E06C-C7E6-77FF-FC1F00A9AE2B}" dt="2024-02-06T11:29:17.198" v="22" actId="20577"/>
          <ac:spMkLst>
            <pc:docMk/>
            <pc:sldMk cId="2903269140" sldId="620"/>
            <ac:spMk id="3" creationId="{6BD3538A-3F9F-4BA6-61E1-D1A146C85F00}"/>
          </ac:spMkLst>
        </pc:spChg>
      </pc:sldChg>
      <pc:sldChg chg="addSp delSp modSp new mod setBg">
        <pc:chgData name="Sadie France" userId="S::s.france@uwtsd.ac.uk::b7d6a976-0449-421d-8e4f-ccb524b7ca6e" providerId="AD" clId="Web-{E13D2302-E06C-C7E6-77FF-FC1F00A9AE2B}" dt="2024-02-06T11:31:18.654" v="25"/>
        <pc:sldMkLst>
          <pc:docMk/>
          <pc:sldMk cId="2587127989" sldId="621"/>
        </pc:sldMkLst>
        <pc:spChg chg="del">
          <ac:chgData name="Sadie France" userId="S::s.france@uwtsd.ac.uk::b7d6a976-0449-421d-8e4f-ccb524b7ca6e" providerId="AD" clId="Web-{E13D2302-E06C-C7E6-77FF-FC1F00A9AE2B}" dt="2024-02-06T11:31:18.654" v="25"/>
          <ac:spMkLst>
            <pc:docMk/>
            <pc:sldMk cId="2587127989" sldId="621"/>
            <ac:spMk id="2" creationId="{C19FA737-BEAA-4792-2641-431D694234E3}"/>
          </ac:spMkLst>
        </pc:spChg>
        <pc:spChg chg="del">
          <ac:chgData name="Sadie France" userId="S::s.france@uwtsd.ac.uk::b7d6a976-0449-421d-8e4f-ccb524b7ca6e" providerId="AD" clId="Web-{E13D2302-E06C-C7E6-77FF-FC1F00A9AE2B}" dt="2024-02-06T11:31:15.685" v="24"/>
          <ac:spMkLst>
            <pc:docMk/>
            <pc:sldMk cId="2587127989" sldId="621"/>
            <ac:spMk id="3" creationId="{AE0EF903-387F-E356-38E4-201561508678}"/>
          </ac:spMkLst>
        </pc:spChg>
        <pc:spChg chg="add">
          <ac:chgData name="Sadie France" userId="S::s.france@uwtsd.ac.uk::b7d6a976-0449-421d-8e4f-ccb524b7ca6e" providerId="AD" clId="Web-{E13D2302-E06C-C7E6-77FF-FC1F00A9AE2B}" dt="2024-02-06T11:31:18.654" v="25"/>
          <ac:spMkLst>
            <pc:docMk/>
            <pc:sldMk cId="2587127989" sldId="621"/>
            <ac:spMk id="9" creationId="{32BC26D8-82FB-445E-AA49-62A77D7C1EE0}"/>
          </ac:spMkLst>
        </pc:spChg>
        <pc:spChg chg="add">
          <ac:chgData name="Sadie France" userId="S::s.france@uwtsd.ac.uk::b7d6a976-0449-421d-8e4f-ccb524b7ca6e" providerId="AD" clId="Web-{E13D2302-E06C-C7E6-77FF-FC1F00A9AE2B}" dt="2024-02-06T11:31:18.654" v="25"/>
          <ac:spMkLst>
            <pc:docMk/>
            <pc:sldMk cId="2587127989" sldId="621"/>
            <ac:spMk id="11" creationId="{CB44330D-EA18-4254-AA95-EB49948539B8}"/>
          </ac:spMkLst>
        </pc:spChg>
        <pc:picChg chg="add mod ord">
          <ac:chgData name="Sadie France" userId="S::s.france@uwtsd.ac.uk::b7d6a976-0449-421d-8e4f-ccb524b7ca6e" providerId="AD" clId="Web-{E13D2302-E06C-C7E6-77FF-FC1F00A9AE2B}" dt="2024-02-06T11:31:18.654" v="25"/>
          <ac:picMkLst>
            <pc:docMk/>
            <pc:sldMk cId="2587127989" sldId="621"/>
            <ac:picMk id="4" creationId="{69F4BE77-8A3A-F117-658F-4B54FBC112D9}"/>
          </ac:picMkLst>
        </pc:picChg>
      </pc:sldChg>
      <pc:sldChg chg="addSp modSp new mod setBg">
        <pc:chgData name="Sadie France" userId="S::s.france@uwtsd.ac.uk::b7d6a976-0449-421d-8e4f-ccb524b7ca6e" providerId="AD" clId="Web-{E13D2302-E06C-C7E6-77FF-FC1F00A9AE2B}" dt="2024-02-06T11:42:13.919" v="91"/>
        <pc:sldMkLst>
          <pc:docMk/>
          <pc:sldMk cId="2494368672" sldId="622"/>
        </pc:sldMkLst>
        <pc:spChg chg="mod">
          <ac:chgData name="Sadie France" userId="S::s.france@uwtsd.ac.uk::b7d6a976-0449-421d-8e4f-ccb524b7ca6e" providerId="AD" clId="Web-{E13D2302-E06C-C7E6-77FF-FC1F00A9AE2B}" dt="2024-02-06T11:42:13.919" v="91"/>
          <ac:spMkLst>
            <pc:docMk/>
            <pc:sldMk cId="2494368672" sldId="622"/>
            <ac:spMk id="2" creationId="{8195F7F1-4C59-94B7-026A-E090AC2FE24C}"/>
          </ac:spMkLst>
        </pc:spChg>
        <pc:spChg chg="mod">
          <ac:chgData name="Sadie France" userId="S::s.france@uwtsd.ac.uk::b7d6a976-0449-421d-8e4f-ccb524b7ca6e" providerId="AD" clId="Web-{E13D2302-E06C-C7E6-77FF-FC1F00A9AE2B}" dt="2024-02-06T11:42:13.919" v="91"/>
          <ac:spMkLst>
            <pc:docMk/>
            <pc:sldMk cId="2494368672" sldId="622"/>
            <ac:spMk id="3" creationId="{7ADBCAF3-2A00-0DF4-8F2A-90903F3A0489}"/>
          </ac:spMkLst>
        </pc:spChg>
        <pc:spChg chg="add">
          <ac:chgData name="Sadie France" userId="S::s.france@uwtsd.ac.uk::b7d6a976-0449-421d-8e4f-ccb524b7ca6e" providerId="AD" clId="Web-{E13D2302-E06C-C7E6-77FF-FC1F00A9AE2B}" dt="2024-02-06T11:42:13.919" v="91"/>
          <ac:spMkLst>
            <pc:docMk/>
            <pc:sldMk cId="2494368672" sldId="622"/>
            <ac:spMk id="9" creationId="{3ECBE1F1-D69B-4AFA-ABD5-8E41720EF6DE}"/>
          </ac:spMkLst>
        </pc:spChg>
        <pc:spChg chg="add">
          <ac:chgData name="Sadie France" userId="S::s.france@uwtsd.ac.uk::b7d6a976-0449-421d-8e4f-ccb524b7ca6e" providerId="AD" clId="Web-{E13D2302-E06C-C7E6-77FF-FC1F00A9AE2B}" dt="2024-02-06T11:42:13.919" v="91"/>
          <ac:spMkLst>
            <pc:docMk/>
            <pc:sldMk cId="2494368672" sldId="622"/>
            <ac:spMk id="11" creationId="{603A6265-E10C-4B85-9C20-E75FCAF9CC63}"/>
          </ac:spMkLst>
        </pc:spChg>
        <pc:picChg chg="add">
          <ac:chgData name="Sadie France" userId="S::s.france@uwtsd.ac.uk::b7d6a976-0449-421d-8e4f-ccb524b7ca6e" providerId="AD" clId="Web-{E13D2302-E06C-C7E6-77FF-FC1F00A9AE2B}" dt="2024-02-06T11:42:13.919" v="91"/>
          <ac:picMkLst>
            <pc:docMk/>
            <pc:sldMk cId="2494368672" sldId="622"/>
            <ac:picMk id="5" creationId="{E9ECD691-260E-F329-DF07-426FF715928E}"/>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ata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A583F0-EC2A-4B7B-A85A-0CB59EB17D88}"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C1587B5F-8989-45F5-B04A-AC4F111B837A}">
      <dgm:prSet/>
      <dgm:spPr/>
      <dgm:t>
        <a:bodyPr/>
        <a:lstStyle/>
        <a:p>
          <a:r>
            <a:rPr lang="en-GB"/>
            <a:t>Review the initial investigation stages</a:t>
          </a:r>
          <a:endParaRPr lang="en-US"/>
        </a:p>
      </dgm:t>
    </dgm:pt>
    <dgm:pt modelId="{CBF0342F-171E-4BFA-BFA5-E12C5EBEE7E0}" type="parTrans" cxnId="{DBA0AA51-4E3F-4042-B07C-073AF7186914}">
      <dgm:prSet/>
      <dgm:spPr/>
      <dgm:t>
        <a:bodyPr/>
        <a:lstStyle/>
        <a:p>
          <a:endParaRPr lang="en-US"/>
        </a:p>
      </dgm:t>
    </dgm:pt>
    <dgm:pt modelId="{5EC5C733-712B-4DF8-974A-8FCC2FBC25BD}" type="sibTrans" cxnId="{DBA0AA51-4E3F-4042-B07C-073AF7186914}">
      <dgm:prSet/>
      <dgm:spPr/>
      <dgm:t>
        <a:bodyPr/>
        <a:lstStyle/>
        <a:p>
          <a:endParaRPr lang="en-US"/>
        </a:p>
      </dgm:t>
    </dgm:pt>
    <dgm:pt modelId="{7E81609D-001E-485C-9431-C21DD6DEE2E8}">
      <dgm:prSet/>
      <dgm:spPr/>
      <dgm:t>
        <a:bodyPr/>
        <a:lstStyle/>
        <a:p>
          <a:r>
            <a:rPr lang="en-GB"/>
            <a:t>Material</a:t>
          </a:r>
          <a:endParaRPr lang="en-US"/>
        </a:p>
      </dgm:t>
    </dgm:pt>
    <dgm:pt modelId="{94803978-75C4-4E4E-8EC7-C8EB896FA981}" type="parTrans" cxnId="{B66D527E-5E7F-436D-A422-EBB16B00EEB1}">
      <dgm:prSet/>
      <dgm:spPr/>
      <dgm:t>
        <a:bodyPr/>
        <a:lstStyle/>
        <a:p>
          <a:endParaRPr lang="en-US"/>
        </a:p>
      </dgm:t>
    </dgm:pt>
    <dgm:pt modelId="{E6CF40B7-AC4B-4D0A-8478-488595DA6E48}" type="sibTrans" cxnId="{B66D527E-5E7F-436D-A422-EBB16B00EEB1}">
      <dgm:prSet/>
      <dgm:spPr/>
      <dgm:t>
        <a:bodyPr/>
        <a:lstStyle/>
        <a:p>
          <a:endParaRPr lang="en-US"/>
        </a:p>
      </dgm:t>
    </dgm:pt>
    <dgm:pt modelId="{5B96A8CE-5025-42BB-901D-2CEA9858F9A7}">
      <dgm:prSet/>
      <dgm:spPr/>
      <dgm:t>
        <a:bodyPr/>
        <a:lstStyle/>
        <a:p>
          <a:r>
            <a:rPr lang="en-GB"/>
            <a:t>Locards theory</a:t>
          </a:r>
          <a:endParaRPr lang="en-US"/>
        </a:p>
      </dgm:t>
    </dgm:pt>
    <dgm:pt modelId="{5DED9B2B-3459-416F-8D09-731F3823114B}" type="parTrans" cxnId="{E6A3CAB1-9029-4AE0-B3CB-1FB389245E7E}">
      <dgm:prSet/>
      <dgm:spPr/>
      <dgm:t>
        <a:bodyPr/>
        <a:lstStyle/>
        <a:p>
          <a:endParaRPr lang="en-US"/>
        </a:p>
      </dgm:t>
    </dgm:pt>
    <dgm:pt modelId="{11A8BFA1-DEA8-4A34-BD5B-8095C9E5D2AE}" type="sibTrans" cxnId="{E6A3CAB1-9029-4AE0-B3CB-1FB389245E7E}">
      <dgm:prSet/>
      <dgm:spPr/>
      <dgm:t>
        <a:bodyPr/>
        <a:lstStyle/>
        <a:p>
          <a:endParaRPr lang="en-US"/>
        </a:p>
      </dgm:t>
    </dgm:pt>
    <dgm:pt modelId="{4D4DCBD2-060B-47FB-AE19-198D9E11AFAC}">
      <dgm:prSet/>
      <dgm:spPr/>
      <dgm:t>
        <a:bodyPr/>
        <a:lstStyle/>
        <a:p>
          <a:r>
            <a:rPr lang="en-GB"/>
            <a:t>Forensics</a:t>
          </a:r>
          <a:endParaRPr lang="en-US"/>
        </a:p>
      </dgm:t>
    </dgm:pt>
    <dgm:pt modelId="{183E2914-EF9D-4151-A802-4E923485E64F}" type="parTrans" cxnId="{9FCBB9DC-07F5-4C3F-8838-9930BE998CA3}">
      <dgm:prSet/>
      <dgm:spPr/>
      <dgm:t>
        <a:bodyPr/>
        <a:lstStyle/>
        <a:p>
          <a:endParaRPr lang="en-US"/>
        </a:p>
      </dgm:t>
    </dgm:pt>
    <dgm:pt modelId="{FF1FA860-EFE2-40DF-8539-0CF316EFA942}" type="sibTrans" cxnId="{9FCBB9DC-07F5-4C3F-8838-9930BE998CA3}">
      <dgm:prSet/>
      <dgm:spPr/>
      <dgm:t>
        <a:bodyPr/>
        <a:lstStyle/>
        <a:p>
          <a:endParaRPr lang="en-US"/>
        </a:p>
      </dgm:t>
    </dgm:pt>
    <dgm:pt modelId="{8AC07310-3660-4D23-A3F7-8A71DB6785DA}">
      <dgm:prSet/>
      <dgm:spPr/>
      <dgm:t>
        <a:bodyPr/>
        <a:lstStyle/>
        <a:p>
          <a:r>
            <a:rPr lang="en-GB"/>
            <a:t>Golden Hour principles</a:t>
          </a:r>
          <a:endParaRPr lang="en-US"/>
        </a:p>
      </dgm:t>
    </dgm:pt>
    <dgm:pt modelId="{5F5E66E8-C351-4421-8A9A-7F84B17C59B3}" type="parTrans" cxnId="{06CD6214-C008-415D-8892-F76E830C7D6F}">
      <dgm:prSet/>
      <dgm:spPr/>
      <dgm:t>
        <a:bodyPr/>
        <a:lstStyle/>
        <a:p>
          <a:endParaRPr lang="en-US"/>
        </a:p>
      </dgm:t>
    </dgm:pt>
    <dgm:pt modelId="{68D80CAF-ADD3-4914-9BD1-77ADF343719F}" type="sibTrans" cxnId="{06CD6214-C008-415D-8892-F76E830C7D6F}">
      <dgm:prSet/>
      <dgm:spPr/>
      <dgm:t>
        <a:bodyPr/>
        <a:lstStyle/>
        <a:p>
          <a:endParaRPr lang="en-US"/>
        </a:p>
      </dgm:t>
    </dgm:pt>
    <dgm:pt modelId="{2732C475-2499-43FE-BF32-51F9F7789ABB}" type="pres">
      <dgm:prSet presAssocID="{A2A583F0-EC2A-4B7B-A85A-0CB59EB17D88}" presName="root" presStyleCnt="0">
        <dgm:presLayoutVars>
          <dgm:dir/>
          <dgm:resizeHandles val="exact"/>
        </dgm:presLayoutVars>
      </dgm:prSet>
      <dgm:spPr/>
    </dgm:pt>
    <dgm:pt modelId="{FE688A56-5236-4F22-8B54-3C52EED5A566}" type="pres">
      <dgm:prSet presAssocID="{C1587B5F-8989-45F5-B04A-AC4F111B837A}" presName="compNode" presStyleCnt="0"/>
      <dgm:spPr/>
    </dgm:pt>
    <dgm:pt modelId="{0FFB0C0E-CACA-43B6-B872-91CF590FF825}" type="pres">
      <dgm:prSet presAssocID="{C1587B5F-8989-45F5-B04A-AC4F111B837A}" presName="bgRect" presStyleLbl="bgShp" presStyleIdx="0" presStyleCnt="5"/>
      <dgm:spPr/>
    </dgm:pt>
    <dgm:pt modelId="{DBBFC194-0532-45E4-818B-E08817A0C154}" type="pres">
      <dgm:prSet presAssocID="{C1587B5F-8989-45F5-B04A-AC4F111B837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CB7730D2-7690-446E-AF74-1D96AD01B769}" type="pres">
      <dgm:prSet presAssocID="{C1587B5F-8989-45F5-B04A-AC4F111B837A}" presName="spaceRect" presStyleCnt="0"/>
      <dgm:spPr/>
    </dgm:pt>
    <dgm:pt modelId="{380158D4-8C6C-4CB9-A48F-65C84E8FF161}" type="pres">
      <dgm:prSet presAssocID="{C1587B5F-8989-45F5-B04A-AC4F111B837A}" presName="parTx" presStyleLbl="revTx" presStyleIdx="0" presStyleCnt="5">
        <dgm:presLayoutVars>
          <dgm:chMax val="0"/>
          <dgm:chPref val="0"/>
        </dgm:presLayoutVars>
      </dgm:prSet>
      <dgm:spPr/>
    </dgm:pt>
    <dgm:pt modelId="{79771DC6-06A7-474A-A0C0-E8EB682FD0B9}" type="pres">
      <dgm:prSet presAssocID="{5EC5C733-712B-4DF8-974A-8FCC2FBC25BD}" presName="sibTrans" presStyleCnt="0"/>
      <dgm:spPr/>
    </dgm:pt>
    <dgm:pt modelId="{98AD9E42-7F1C-43CB-B653-47CAF70F8F34}" type="pres">
      <dgm:prSet presAssocID="{7E81609D-001E-485C-9431-C21DD6DEE2E8}" presName="compNode" presStyleCnt="0"/>
      <dgm:spPr/>
    </dgm:pt>
    <dgm:pt modelId="{D1185E24-6159-411E-86BC-C89EC91555C0}" type="pres">
      <dgm:prSet presAssocID="{7E81609D-001E-485C-9431-C21DD6DEE2E8}" presName="bgRect" presStyleLbl="bgShp" presStyleIdx="1" presStyleCnt="5"/>
      <dgm:spPr/>
    </dgm:pt>
    <dgm:pt modelId="{F3DF686E-162E-41C7-B31D-C5B348D435A9}" type="pres">
      <dgm:prSet presAssocID="{7E81609D-001E-485C-9431-C21DD6DEE2E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ick"/>
        </a:ext>
      </dgm:extLst>
    </dgm:pt>
    <dgm:pt modelId="{E3B32F83-84DC-4E7B-B82F-1975135DBF3F}" type="pres">
      <dgm:prSet presAssocID="{7E81609D-001E-485C-9431-C21DD6DEE2E8}" presName="spaceRect" presStyleCnt="0"/>
      <dgm:spPr/>
    </dgm:pt>
    <dgm:pt modelId="{60C22153-23BC-42B4-B2A1-1FEBBA308B75}" type="pres">
      <dgm:prSet presAssocID="{7E81609D-001E-485C-9431-C21DD6DEE2E8}" presName="parTx" presStyleLbl="revTx" presStyleIdx="1" presStyleCnt="5">
        <dgm:presLayoutVars>
          <dgm:chMax val="0"/>
          <dgm:chPref val="0"/>
        </dgm:presLayoutVars>
      </dgm:prSet>
      <dgm:spPr/>
    </dgm:pt>
    <dgm:pt modelId="{0DC28446-9154-4F45-9AA7-8C08A71D55A6}" type="pres">
      <dgm:prSet presAssocID="{E6CF40B7-AC4B-4D0A-8478-488595DA6E48}" presName="sibTrans" presStyleCnt="0"/>
      <dgm:spPr/>
    </dgm:pt>
    <dgm:pt modelId="{433FE469-EED5-40FB-9C5B-45113F23824A}" type="pres">
      <dgm:prSet presAssocID="{5B96A8CE-5025-42BB-901D-2CEA9858F9A7}" presName="compNode" presStyleCnt="0"/>
      <dgm:spPr/>
    </dgm:pt>
    <dgm:pt modelId="{BEF904FE-24C5-40F4-A6D8-8C75034D59B1}" type="pres">
      <dgm:prSet presAssocID="{5B96A8CE-5025-42BB-901D-2CEA9858F9A7}" presName="bgRect" presStyleLbl="bgShp" presStyleIdx="2" presStyleCnt="5"/>
      <dgm:spPr/>
    </dgm:pt>
    <dgm:pt modelId="{7F7B6758-D6CB-4FA3-B706-C52CA8154822}" type="pres">
      <dgm:prSet presAssocID="{5B96A8CE-5025-42BB-901D-2CEA9858F9A7}"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BEEA6AD3-40AF-4BEF-B222-8A5F32C01D55}" type="pres">
      <dgm:prSet presAssocID="{5B96A8CE-5025-42BB-901D-2CEA9858F9A7}" presName="spaceRect" presStyleCnt="0"/>
      <dgm:spPr/>
    </dgm:pt>
    <dgm:pt modelId="{45ACAE32-8828-4143-A4B5-CD2F28CDE545}" type="pres">
      <dgm:prSet presAssocID="{5B96A8CE-5025-42BB-901D-2CEA9858F9A7}" presName="parTx" presStyleLbl="revTx" presStyleIdx="2" presStyleCnt="5">
        <dgm:presLayoutVars>
          <dgm:chMax val="0"/>
          <dgm:chPref val="0"/>
        </dgm:presLayoutVars>
      </dgm:prSet>
      <dgm:spPr/>
    </dgm:pt>
    <dgm:pt modelId="{3A3A2B7C-3DF7-4B52-952D-185E00089D50}" type="pres">
      <dgm:prSet presAssocID="{11A8BFA1-DEA8-4A34-BD5B-8095C9E5D2AE}" presName="sibTrans" presStyleCnt="0"/>
      <dgm:spPr/>
    </dgm:pt>
    <dgm:pt modelId="{BF767A7C-F38F-4192-AC78-B2AA72D3E0E6}" type="pres">
      <dgm:prSet presAssocID="{4D4DCBD2-060B-47FB-AE19-198D9E11AFAC}" presName="compNode" presStyleCnt="0"/>
      <dgm:spPr/>
    </dgm:pt>
    <dgm:pt modelId="{CF9D35BD-E061-4B6B-A012-6EEE76558E3D}" type="pres">
      <dgm:prSet presAssocID="{4D4DCBD2-060B-47FB-AE19-198D9E11AFAC}" presName="bgRect" presStyleLbl="bgShp" presStyleIdx="3" presStyleCnt="5"/>
      <dgm:spPr/>
    </dgm:pt>
    <dgm:pt modelId="{314DA413-102B-4F75-9AE5-72BEE1313C88}" type="pres">
      <dgm:prSet presAssocID="{4D4DCBD2-060B-47FB-AE19-198D9E11AFA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inger Print"/>
        </a:ext>
      </dgm:extLst>
    </dgm:pt>
    <dgm:pt modelId="{5B30C785-BF57-4529-B227-1164E93AAD31}" type="pres">
      <dgm:prSet presAssocID="{4D4DCBD2-060B-47FB-AE19-198D9E11AFAC}" presName="spaceRect" presStyleCnt="0"/>
      <dgm:spPr/>
    </dgm:pt>
    <dgm:pt modelId="{5CF7E44E-7035-424E-AAA7-E40905AF5181}" type="pres">
      <dgm:prSet presAssocID="{4D4DCBD2-060B-47FB-AE19-198D9E11AFAC}" presName="parTx" presStyleLbl="revTx" presStyleIdx="3" presStyleCnt="5">
        <dgm:presLayoutVars>
          <dgm:chMax val="0"/>
          <dgm:chPref val="0"/>
        </dgm:presLayoutVars>
      </dgm:prSet>
      <dgm:spPr/>
    </dgm:pt>
    <dgm:pt modelId="{6067671F-5118-41D2-A2BC-477BA84D34CF}" type="pres">
      <dgm:prSet presAssocID="{FF1FA860-EFE2-40DF-8539-0CF316EFA942}" presName="sibTrans" presStyleCnt="0"/>
      <dgm:spPr/>
    </dgm:pt>
    <dgm:pt modelId="{48890366-CC29-4C8B-BF4B-42EC23076A53}" type="pres">
      <dgm:prSet presAssocID="{8AC07310-3660-4D23-A3F7-8A71DB6785DA}" presName="compNode" presStyleCnt="0"/>
      <dgm:spPr/>
    </dgm:pt>
    <dgm:pt modelId="{88917A19-B765-4652-AEA6-4E37B04823BE}" type="pres">
      <dgm:prSet presAssocID="{8AC07310-3660-4D23-A3F7-8A71DB6785DA}" presName="bgRect" presStyleLbl="bgShp" presStyleIdx="4" presStyleCnt="5"/>
      <dgm:spPr/>
    </dgm:pt>
    <dgm:pt modelId="{2D8E5F28-FBA8-4376-A5F0-F18B512C2A54}" type="pres">
      <dgm:prSet presAssocID="{8AC07310-3660-4D23-A3F7-8A71DB6785D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7E07934A-4246-4EA3-92FA-3ED750F84AB3}" type="pres">
      <dgm:prSet presAssocID="{8AC07310-3660-4D23-A3F7-8A71DB6785DA}" presName="spaceRect" presStyleCnt="0"/>
      <dgm:spPr/>
    </dgm:pt>
    <dgm:pt modelId="{6199FF06-0D5A-4A23-94D6-3E1522B48DE2}" type="pres">
      <dgm:prSet presAssocID="{8AC07310-3660-4D23-A3F7-8A71DB6785DA}" presName="parTx" presStyleLbl="revTx" presStyleIdx="4" presStyleCnt="5">
        <dgm:presLayoutVars>
          <dgm:chMax val="0"/>
          <dgm:chPref val="0"/>
        </dgm:presLayoutVars>
      </dgm:prSet>
      <dgm:spPr/>
    </dgm:pt>
  </dgm:ptLst>
  <dgm:cxnLst>
    <dgm:cxn modelId="{06CD6214-C008-415D-8892-F76E830C7D6F}" srcId="{A2A583F0-EC2A-4B7B-A85A-0CB59EB17D88}" destId="{8AC07310-3660-4D23-A3F7-8A71DB6785DA}" srcOrd="4" destOrd="0" parTransId="{5F5E66E8-C351-4421-8A9A-7F84B17C59B3}" sibTransId="{68D80CAF-ADD3-4914-9BD1-77ADF343719F}"/>
    <dgm:cxn modelId="{4D784B43-5AD0-4D7F-A64F-CF7D4EAC1F4F}" type="presOf" srcId="{7E81609D-001E-485C-9431-C21DD6DEE2E8}" destId="{60C22153-23BC-42B4-B2A1-1FEBBA308B75}" srcOrd="0" destOrd="0" presId="urn:microsoft.com/office/officeart/2018/2/layout/IconVerticalSolidList"/>
    <dgm:cxn modelId="{AA3D5D48-E246-4E5B-BB0D-7C261BE3F7B1}" type="presOf" srcId="{A2A583F0-EC2A-4B7B-A85A-0CB59EB17D88}" destId="{2732C475-2499-43FE-BF32-51F9F7789ABB}" srcOrd="0" destOrd="0" presId="urn:microsoft.com/office/officeart/2018/2/layout/IconVerticalSolidList"/>
    <dgm:cxn modelId="{DBA0AA51-4E3F-4042-B07C-073AF7186914}" srcId="{A2A583F0-EC2A-4B7B-A85A-0CB59EB17D88}" destId="{C1587B5F-8989-45F5-B04A-AC4F111B837A}" srcOrd="0" destOrd="0" parTransId="{CBF0342F-171E-4BFA-BFA5-E12C5EBEE7E0}" sibTransId="{5EC5C733-712B-4DF8-974A-8FCC2FBC25BD}"/>
    <dgm:cxn modelId="{B66D527E-5E7F-436D-A422-EBB16B00EEB1}" srcId="{A2A583F0-EC2A-4B7B-A85A-0CB59EB17D88}" destId="{7E81609D-001E-485C-9431-C21DD6DEE2E8}" srcOrd="1" destOrd="0" parTransId="{94803978-75C4-4E4E-8EC7-C8EB896FA981}" sibTransId="{E6CF40B7-AC4B-4D0A-8478-488595DA6E48}"/>
    <dgm:cxn modelId="{BDC038A3-6C06-46D0-9324-CF86FD8E6366}" type="presOf" srcId="{C1587B5F-8989-45F5-B04A-AC4F111B837A}" destId="{380158D4-8C6C-4CB9-A48F-65C84E8FF161}" srcOrd="0" destOrd="0" presId="urn:microsoft.com/office/officeart/2018/2/layout/IconVerticalSolidList"/>
    <dgm:cxn modelId="{E6A3CAB1-9029-4AE0-B3CB-1FB389245E7E}" srcId="{A2A583F0-EC2A-4B7B-A85A-0CB59EB17D88}" destId="{5B96A8CE-5025-42BB-901D-2CEA9858F9A7}" srcOrd="2" destOrd="0" parTransId="{5DED9B2B-3459-416F-8D09-731F3823114B}" sibTransId="{11A8BFA1-DEA8-4A34-BD5B-8095C9E5D2AE}"/>
    <dgm:cxn modelId="{6AFE16BB-D8C2-49C6-ADFE-8D51E58965F9}" type="presOf" srcId="{5B96A8CE-5025-42BB-901D-2CEA9858F9A7}" destId="{45ACAE32-8828-4143-A4B5-CD2F28CDE545}" srcOrd="0" destOrd="0" presId="urn:microsoft.com/office/officeart/2018/2/layout/IconVerticalSolidList"/>
    <dgm:cxn modelId="{8D69DCCE-0570-4E7F-9321-E76664B7623B}" type="presOf" srcId="{8AC07310-3660-4D23-A3F7-8A71DB6785DA}" destId="{6199FF06-0D5A-4A23-94D6-3E1522B48DE2}" srcOrd="0" destOrd="0" presId="urn:microsoft.com/office/officeart/2018/2/layout/IconVerticalSolidList"/>
    <dgm:cxn modelId="{9FCBB9DC-07F5-4C3F-8838-9930BE998CA3}" srcId="{A2A583F0-EC2A-4B7B-A85A-0CB59EB17D88}" destId="{4D4DCBD2-060B-47FB-AE19-198D9E11AFAC}" srcOrd="3" destOrd="0" parTransId="{183E2914-EF9D-4151-A802-4E923485E64F}" sibTransId="{FF1FA860-EFE2-40DF-8539-0CF316EFA942}"/>
    <dgm:cxn modelId="{6577E5EE-2968-4513-BBCE-D58DDC9E4744}" type="presOf" srcId="{4D4DCBD2-060B-47FB-AE19-198D9E11AFAC}" destId="{5CF7E44E-7035-424E-AAA7-E40905AF5181}" srcOrd="0" destOrd="0" presId="urn:microsoft.com/office/officeart/2018/2/layout/IconVerticalSolidList"/>
    <dgm:cxn modelId="{9BDD3AD1-182B-4D91-8F1A-B61705513838}" type="presParOf" srcId="{2732C475-2499-43FE-BF32-51F9F7789ABB}" destId="{FE688A56-5236-4F22-8B54-3C52EED5A566}" srcOrd="0" destOrd="0" presId="urn:microsoft.com/office/officeart/2018/2/layout/IconVerticalSolidList"/>
    <dgm:cxn modelId="{4600100B-E49B-4B73-B5BA-D02F0EDFC285}" type="presParOf" srcId="{FE688A56-5236-4F22-8B54-3C52EED5A566}" destId="{0FFB0C0E-CACA-43B6-B872-91CF590FF825}" srcOrd="0" destOrd="0" presId="urn:microsoft.com/office/officeart/2018/2/layout/IconVerticalSolidList"/>
    <dgm:cxn modelId="{01DD0167-C8F8-4B7C-B64B-8FCDF970A2E8}" type="presParOf" srcId="{FE688A56-5236-4F22-8B54-3C52EED5A566}" destId="{DBBFC194-0532-45E4-818B-E08817A0C154}" srcOrd="1" destOrd="0" presId="urn:microsoft.com/office/officeart/2018/2/layout/IconVerticalSolidList"/>
    <dgm:cxn modelId="{22F58611-DEBF-46D4-8325-26FEBD16FBF6}" type="presParOf" srcId="{FE688A56-5236-4F22-8B54-3C52EED5A566}" destId="{CB7730D2-7690-446E-AF74-1D96AD01B769}" srcOrd="2" destOrd="0" presId="urn:microsoft.com/office/officeart/2018/2/layout/IconVerticalSolidList"/>
    <dgm:cxn modelId="{C2DCE31A-3AED-49A7-983C-E2ABE9C90A83}" type="presParOf" srcId="{FE688A56-5236-4F22-8B54-3C52EED5A566}" destId="{380158D4-8C6C-4CB9-A48F-65C84E8FF161}" srcOrd="3" destOrd="0" presId="urn:microsoft.com/office/officeart/2018/2/layout/IconVerticalSolidList"/>
    <dgm:cxn modelId="{03C35132-D689-431A-8CCF-54A9EEEB0A86}" type="presParOf" srcId="{2732C475-2499-43FE-BF32-51F9F7789ABB}" destId="{79771DC6-06A7-474A-A0C0-E8EB682FD0B9}" srcOrd="1" destOrd="0" presId="urn:microsoft.com/office/officeart/2018/2/layout/IconVerticalSolidList"/>
    <dgm:cxn modelId="{4203792E-7787-4EC4-A22E-E764BC51DB7B}" type="presParOf" srcId="{2732C475-2499-43FE-BF32-51F9F7789ABB}" destId="{98AD9E42-7F1C-43CB-B653-47CAF70F8F34}" srcOrd="2" destOrd="0" presId="urn:microsoft.com/office/officeart/2018/2/layout/IconVerticalSolidList"/>
    <dgm:cxn modelId="{0C3D4351-6F2B-4920-ABE7-3D5A722D3E72}" type="presParOf" srcId="{98AD9E42-7F1C-43CB-B653-47CAF70F8F34}" destId="{D1185E24-6159-411E-86BC-C89EC91555C0}" srcOrd="0" destOrd="0" presId="urn:microsoft.com/office/officeart/2018/2/layout/IconVerticalSolidList"/>
    <dgm:cxn modelId="{052371BD-F2AF-42FF-99BE-DD8D29F87713}" type="presParOf" srcId="{98AD9E42-7F1C-43CB-B653-47CAF70F8F34}" destId="{F3DF686E-162E-41C7-B31D-C5B348D435A9}" srcOrd="1" destOrd="0" presId="urn:microsoft.com/office/officeart/2018/2/layout/IconVerticalSolidList"/>
    <dgm:cxn modelId="{53EDF32F-5EA0-48CD-ACF8-B7E7E1519607}" type="presParOf" srcId="{98AD9E42-7F1C-43CB-B653-47CAF70F8F34}" destId="{E3B32F83-84DC-4E7B-B82F-1975135DBF3F}" srcOrd="2" destOrd="0" presId="urn:microsoft.com/office/officeart/2018/2/layout/IconVerticalSolidList"/>
    <dgm:cxn modelId="{C1C973FD-C1BF-49A0-887D-D0FC136658DF}" type="presParOf" srcId="{98AD9E42-7F1C-43CB-B653-47CAF70F8F34}" destId="{60C22153-23BC-42B4-B2A1-1FEBBA308B75}" srcOrd="3" destOrd="0" presId="urn:microsoft.com/office/officeart/2018/2/layout/IconVerticalSolidList"/>
    <dgm:cxn modelId="{5CCE77DE-3726-45E1-BCB8-486A4BE1CC32}" type="presParOf" srcId="{2732C475-2499-43FE-BF32-51F9F7789ABB}" destId="{0DC28446-9154-4F45-9AA7-8C08A71D55A6}" srcOrd="3" destOrd="0" presId="urn:microsoft.com/office/officeart/2018/2/layout/IconVerticalSolidList"/>
    <dgm:cxn modelId="{4035B27E-C428-4892-99DA-E3EB8DD28EE0}" type="presParOf" srcId="{2732C475-2499-43FE-BF32-51F9F7789ABB}" destId="{433FE469-EED5-40FB-9C5B-45113F23824A}" srcOrd="4" destOrd="0" presId="urn:microsoft.com/office/officeart/2018/2/layout/IconVerticalSolidList"/>
    <dgm:cxn modelId="{DD2CA005-509A-410F-878C-C3CD33A8F571}" type="presParOf" srcId="{433FE469-EED5-40FB-9C5B-45113F23824A}" destId="{BEF904FE-24C5-40F4-A6D8-8C75034D59B1}" srcOrd="0" destOrd="0" presId="urn:microsoft.com/office/officeart/2018/2/layout/IconVerticalSolidList"/>
    <dgm:cxn modelId="{3FFAD8CC-9532-4BFE-B10B-FF1139BF76D3}" type="presParOf" srcId="{433FE469-EED5-40FB-9C5B-45113F23824A}" destId="{7F7B6758-D6CB-4FA3-B706-C52CA8154822}" srcOrd="1" destOrd="0" presId="urn:microsoft.com/office/officeart/2018/2/layout/IconVerticalSolidList"/>
    <dgm:cxn modelId="{ED386535-6510-44E8-BEA0-9C6860194506}" type="presParOf" srcId="{433FE469-EED5-40FB-9C5B-45113F23824A}" destId="{BEEA6AD3-40AF-4BEF-B222-8A5F32C01D55}" srcOrd="2" destOrd="0" presId="urn:microsoft.com/office/officeart/2018/2/layout/IconVerticalSolidList"/>
    <dgm:cxn modelId="{77EA1589-D6C3-47D9-A0AE-088B4264AF57}" type="presParOf" srcId="{433FE469-EED5-40FB-9C5B-45113F23824A}" destId="{45ACAE32-8828-4143-A4B5-CD2F28CDE545}" srcOrd="3" destOrd="0" presId="urn:microsoft.com/office/officeart/2018/2/layout/IconVerticalSolidList"/>
    <dgm:cxn modelId="{1BE3CD97-F0BA-489B-9BCB-D293CE11A155}" type="presParOf" srcId="{2732C475-2499-43FE-BF32-51F9F7789ABB}" destId="{3A3A2B7C-3DF7-4B52-952D-185E00089D50}" srcOrd="5" destOrd="0" presId="urn:microsoft.com/office/officeart/2018/2/layout/IconVerticalSolidList"/>
    <dgm:cxn modelId="{77A14F40-063A-45D4-94C1-162F7C0FE74A}" type="presParOf" srcId="{2732C475-2499-43FE-BF32-51F9F7789ABB}" destId="{BF767A7C-F38F-4192-AC78-B2AA72D3E0E6}" srcOrd="6" destOrd="0" presId="urn:microsoft.com/office/officeart/2018/2/layout/IconVerticalSolidList"/>
    <dgm:cxn modelId="{2EA0F3BD-9845-436C-8C52-753BDBFFFE07}" type="presParOf" srcId="{BF767A7C-F38F-4192-AC78-B2AA72D3E0E6}" destId="{CF9D35BD-E061-4B6B-A012-6EEE76558E3D}" srcOrd="0" destOrd="0" presId="urn:microsoft.com/office/officeart/2018/2/layout/IconVerticalSolidList"/>
    <dgm:cxn modelId="{3E2CF38C-A8C0-46DF-B32E-7B10D6ED58B7}" type="presParOf" srcId="{BF767A7C-F38F-4192-AC78-B2AA72D3E0E6}" destId="{314DA413-102B-4F75-9AE5-72BEE1313C88}" srcOrd="1" destOrd="0" presId="urn:microsoft.com/office/officeart/2018/2/layout/IconVerticalSolidList"/>
    <dgm:cxn modelId="{9E20C831-83E6-4444-968D-8F3FB1A27D8A}" type="presParOf" srcId="{BF767A7C-F38F-4192-AC78-B2AA72D3E0E6}" destId="{5B30C785-BF57-4529-B227-1164E93AAD31}" srcOrd="2" destOrd="0" presId="urn:microsoft.com/office/officeart/2018/2/layout/IconVerticalSolidList"/>
    <dgm:cxn modelId="{051A59EA-C7A6-496A-B3CB-B56FF8FE58F0}" type="presParOf" srcId="{BF767A7C-F38F-4192-AC78-B2AA72D3E0E6}" destId="{5CF7E44E-7035-424E-AAA7-E40905AF5181}" srcOrd="3" destOrd="0" presId="urn:microsoft.com/office/officeart/2018/2/layout/IconVerticalSolidList"/>
    <dgm:cxn modelId="{087B281D-FA51-49BE-93CD-C4DF58304071}" type="presParOf" srcId="{2732C475-2499-43FE-BF32-51F9F7789ABB}" destId="{6067671F-5118-41D2-A2BC-477BA84D34CF}" srcOrd="7" destOrd="0" presId="urn:microsoft.com/office/officeart/2018/2/layout/IconVerticalSolidList"/>
    <dgm:cxn modelId="{F00812B9-951E-4BBF-BF5D-5258A791E17B}" type="presParOf" srcId="{2732C475-2499-43FE-BF32-51F9F7789ABB}" destId="{48890366-CC29-4C8B-BF4B-42EC23076A53}" srcOrd="8" destOrd="0" presId="urn:microsoft.com/office/officeart/2018/2/layout/IconVerticalSolidList"/>
    <dgm:cxn modelId="{80ABB39B-FB5E-4EAC-806E-3762A2569A7D}" type="presParOf" srcId="{48890366-CC29-4C8B-BF4B-42EC23076A53}" destId="{88917A19-B765-4652-AEA6-4E37B04823BE}" srcOrd="0" destOrd="0" presId="urn:microsoft.com/office/officeart/2018/2/layout/IconVerticalSolidList"/>
    <dgm:cxn modelId="{BC8C2C54-312B-4A3D-A38C-EE74B5169115}" type="presParOf" srcId="{48890366-CC29-4C8B-BF4B-42EC23076A53}" destId="{2D8E5F28-FBA8-4376-A5F0-F18B512C2A54}" srcOrd="1" destOrd="0" presId="urn:microsoft.com/office/officeart/2018/2/layout/IconVerticalSolidList"/>
    <dgm:cxn modelId="{5FE4835D-2FAB-4413-98C1-0701AC1C3CA9}" type="presParOf" srcId="{48890366-CC29-4C8B-BF4B-42EC23076A53}" destId="{7E07934A-4246-4EA3-92FA-3ED750F84AB3}" srcOrd="2" destOrd="0" presId="urn:microsoft.com/office/officeart/2018/2/layout/IconVerticalSolidList"/>
    <dgm:cxn modelId="{8273D77F-22AA-4ABA-A163-3B77FA795AA2}" type="presParOf" srcId="{48890366-CC29-4C8B-BF4B-42EC23076A53}" destId="{6199FF06-0D5A-4A23-94D6-3E1522B48DE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56653B-1639-4875-A1BB-7DC2DA67835A}"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n-US"/>
        </a:p>
      </dgm:t>
    </dgm:pt>
    <dgm:pt modelId="{A848F41D-45BD-47E7-BD04-752CCD076594}">
      <dgm:prSet phldrT="[Text]" custT="1"/>
      <dgm:spPr/>
      <dgm:t>
        <a:bodyPr/>
        <a:lstStyle/>
        <a:p>
          <a:r>
            <a:rPr lang="en-US" sz="2400" dirty="0"/>
            <a:t>Investigative Strategies</a:t>
          </a:r>
        </a:p>
      </dgm:t>
    </dgm:pt>
    <dgm:pt modelId="{4B3353BB-D586-49A5-A36C-A9949839933D}" type="parTrans" cxnId="{49984A4C-A979-4420-BCC9-7F617C5596D2}">
      <dgm:prSet/>
      <dgm:spPr/>
      <dgm:t>
        <a:bodyPr/>
        <a:lstStyle/>
        <a:p>
          <a:endParaRPr lang="en-US"/>
        </a:p>
      </dgm:t>
    </dgm:pt>
    <dgm:pt modelId="{8DCEB614-CA05-48D1-A712-224A0A266204}" type="sibTrans" cxnId="{49984A4C-A979-4420-BCC9-7F617C5596D2}">
      <dgm:prSet/>
      <dgm:spPr/>
      <dgm:t>
        <a:bodyPr/>
        <a:lstStyle/>
        <a:p>
          <a:endParaRPr lang="en-US"/>
        </a:p>
      </dgm:t>
    </dgm:pt>
    <dgm:pt modelId="{A322D47B-7593-47CB-8006-8F350DBDA9DF}">
      <dgm:prSet phldrT="[Text]" custT="1"/>
      <dgm:spPr/>
      <dgm:t>
        <a:bodyPr/>
        <a:lstStyle/>
        <a:p>
          <a:r>
            <a:rPr lang="en-US" sz="2400" b="1" i="1"/>
            <a:t>Identifying</a:t>
          </a:r>
          <a:r>
            <a:rPr lang="en-US" sz="2400"/>
            <a:t> a line of enquiry to pursue</a:t>
          </a:r>
          <a:endParaRPr lang="en-US" sz="2400" dirty="0"/>
        </a:p>
      </dgm:t>
    </dgm:pt>
    <dgm:pt modelId="{80101573-A468-4824-BE18-3BAA95F20139}" type="parTrans" cxnId="{7BE9E237-204B-4A2D-92A1-4B634B990A52}">
      <dgm:prSet/>
      <dgm:spPr/>
      <dgm:t>
        <a:bodyPr/>
        <a:lstStyle/>
        <a:p>
          <a:endParaRPr lang="en-US"/>
        </a:p>
      </dgm:t>
    </dgm:pt>
    <dgm:pt modelId="{52F5A8EF-7A96-4FD8-AA4C-B9D33166FCE6}" type="sibTrans" cxnId="{7BE9E237-204B-4A2D-92A1-4B634B990A52}">
      <dgm:prSet/>
      <dgm:spPr/>
      <dgm:t>
        <a:bodyPr/>
        <a:lstStyle/>
        <a:p>
          <a:endParaRPr lang="en-US"/>
        </a:p>
      </dgm:t>
    </dgm:pt>
    <dgm:pt modelId="{85200ED7-1B29-48E0-8F9C-5130CC66ED7B}">
      <dgm:prSet phldrT="[Text]" custT="1"/>
      <dgm:spPr/>
      <dgm:t>
        <a:bodyPr/>
        <a:lstStyle/>
        <a:p>
          <a:r>
            <a:rPr lang="en-US" sz="2400" b="1" i="1"/>
            <a:t>Determining </a:t>
          </a:r>
          <a:r>
            <a:rPr lang="en-US" sz="2400"/>
            <a:t>the objective of pursuing a particular line of enquiry</a:t>
          </a:r>
          <a:endParaRPr lang="en-US" sz="2400" dirty="0"/>
        </a:p>
      </dgm:t>
    </dgm:pt>
    <dgm:pt modelId="{E6ACA336-FFA0-4DF7-BA02-48EBD4793888}" type="parTrans" cxnId="{31D83A1A-5A87-48D3-887F-CCF2EE4783A7}">
      <dgm:prSet/>
      <dgm:spPr/>
      <dgm:t>
        <a:bodyPr/>
        <a:lstStyle/>
        <a:p>
          <a:endParaRPr lang="en-US"/>
        </a:p>
      </dgm:t>
    </dgm:pt>
    <dgm:pt modelId="{C550A0D7-592A-4057-9662-220B28FD7BC4}" type="sibTrans" cxnId="{31D83A1A-5A87-48D3-887F-CCF2EE4783A7}">
      <dgm:prSet/>
      <dgm:spPr/>
      <dgm:t>
        <a:bodyPr/>
        <a:lstStyle/>
        <a:p>
          <a:endParaRPr lang="en-US"/>
        </a:p>
      </dgm:t>
    </dgm:pt>
    <dgm:pt modelId="{14718694-0384-47C9-B4AD-853BD1763C61}">
      <dgm:prSet phldrT="[Text]" custT="1"/>
      <dgm:spPr/>
      <dgm:t>
        <a:bodyPr/>
        <a:lstStyle/>
        <a:p>
          <a:r>
            <a:rPr lang="en-US" sz="2400" b="1" i="1" dirty="0"/>
            <a:t>Identifying</a:t>
          </a:r>
          <a:r>
            <a:rPr lang="en-US" sz="2400" dirty="0"/>
            <a:t> the investigative action(s) necessary to efficiently achieve that objective taking into account resources, priorities &amp; proportionality</a:t>
          </a:r>
        </a:p>
      </dgm:t>
    </dgm:pt>
    <dgm:pt modelId="{A4DA9F1E-531D-4B96-9CEE-125EB0BD73D9}" type="parTrans" cxnId="{F8F53D9C-D95D-430B-9EBB-79C936B805B0}">
      <dgm:prSet/>
      <dgm:spPr/>
      <dgm:t>
        <a:bodyPr/>
        <a:lstStyle/>
        <a:p>
          <a:endParaRPr lang="en-US"/>
        </a:p>
      </dgm:t>
    </dgm:pt>
    <dgm:pt modelId="{8BBC5028-0CA0-4260-803A-707D15AEA436}" type="sibTrans" cxnId="{F8F53D9C-D95D-430B-9EBB-79C936B805B0}">
      <dgm:prSet/>
      <dgm:spPr/>
      <dgm:t>
        <a:bodyPr/>
        <a:lstStyle/>
        <a:p>
          <a:endParaRPr lang="en-US"/>
        </a:p>
      </dgm:t>
    </dgm:pt>
    <dgm:pt modelId="{CA5342B4-D396-4755-98F0-5DF4B5F9021B}">
      <dgm:prSet phldrT="[Text]" custT="1"/>
      <dgm:spPr/>
      <dgm:t>
        <a:bodyPr/>
        <a:lstStyle/>
        <a:p>
          <a:r>
            <a:rPr lang="en-US" sz="2400" b="1" i="1"/>
            <a:t>Conducting</a:t>
          </a:r>
          <a:r>
            <a:rPr lang="en-US" sz="2400"/>
            <a:t> the investigative action &amp; gathering the maximum amount of material which may generate further lines of enquiry</a:t>
          </a:r>
          <a:endParaRPr lang="en-US" sz="2400" dirty="0"/>
        </a:p>
      </dgm:t>
    </dgm:pt>
    <dgm:pt modelId="{5EF834A7-8455-4BB9-90C8-7EA98E7AB116}" type="parTrans" cxnId="{CDB8F74C-D0B4-428C-B17C-0BE12C5FB422}">
      <dgm:prSet/>
      <dgm:spPr/>
      <dgm:t>
        <a:bodyPr/>
        <a:lstStyle/>
        <a:p>
          <a:endParaRPr lang="en-US"/>
        </a:p>
      </dgm:t>
    </dgm:pt>
    <dgm:pt modelId="{C9D87B5A-D394-46B3-A445-437CB323E223}" type="sibTrans" cxnId="{CDB8F74C-D0B4-428C-B17C-0BE12C5FB422}">
      <dgm:prSet/>
      <dgm:spPr/>
      <dgm:t>
        <a:bodyPr/>
        <a:lstStyle/>
        <a:p>
          <a:endParaRPr lang="en-US"/>
        </a:p>
      </dgm:t>
    </dgm:pt>
    <dgm:pt modelId="{7CF7A3E4-50D0-4550-BC98-F9397E9D9FF6}" type="pres">
      <dgm:prSet presAssocID="{5656653B-1639-4875-A1BB-7DC2DA67835A}" presName="diagram" presStyleCnt="0">
        <dgm:presLayoutVars>
          <dgm:chMax val="1"/>
          <dgm:dir/>
          <dgm:animLvl val="ctr"/>
          <dgm:resizeHandles val="exact"/>
        </dgm:presLayoutVars>
      </dgm:prSet>
      <dgm:spPr/>
    </dgm:pt>
    <dgm:pt modelId="{44D91739-5118-4C64-B462-8D657D505AFB}" type="pres">
      <dgm:prSet presAssocID="{5656653B-1639-4875-A1BB-7DC2DA67835A}" presName="matrix" presStyleCnt="0"/>
      <dgm:spPr/>
    </dgm:pt>
    <dgm:pt modelId="{F61682CD-A2C1-4D56-939B-E13B400E91F1}" type="pres">
      <dgm:prSet presAssocID="{5656653B-1639-4875-A1BB-7DC2DA67835A}" presName="tile1" presStyleLbl="node1" presStyleIdx="0" presStyleCnt="4"/>
      <dgm:spPr/>
    </dgm:pt>
    <dgm:pt modelId="{93EAADF6-50DC-4476-BF0E-39001A4BDF59}" type="pres">
      <dgm:prSet presAssocID="{5656653B-1639-4875-A1BB-7DC2DA67835A}" presName="tile1text" presStyleLbl="node1" presStyleIdx="0" presStyleCnt="4">
        <dgm:presLayoutVars>
          <dgm:chMax val="0"/>
          <dgm:chPref val="0"/>
          <dgm:bulletEnabled val="1"/>
        </dgm:presLayoutVars>
      </dgm:prSet>
      <dgm:spPr/>
    </dgm:pt>
    <dgm:pt modelId="{B75CF95F-5500-490A-852E-E51C72AE2481}" type="pres">
      <dgm:prSet presAssocID="{5656653B-1639-4875-A1BB-7DC2DA67835A}" presName="tile2" presStyleLbl="node1" presStyleIdx="1" presStyleCnt="4"/>
      <dgm:spPr/>
    </dgm:pt>
    <dgm:pt modelId="{CFD31EF6-47A5-4C39-A3B1-89A10064784F}" type="pres">
      <dgm:prSet presAssocID="{5656653B-1639-4875-A1BB-7DC2DA67835A}" presName="tile2text" presStyleLbl="node1" presStyleIdx="1" presStyleCnt="4">
        <dgm:presLayoutVars>
          <dgm:chMax val="0"/>
          <dgm:chPref val="0"/>
          <dgm:bulletEnabled val="1"/>
        </dgm:presLayoutVars>
      </dgm:prSet>
      <dgm:spPr/>
    </dgm:pt>
    <dgm:pt modelId="{0CA56AFE-2462-45F5-A215-19C7C5F9114A}" type="pres">
      <dgm:prSet presAssocID="{5656653B-1639-4875-A1BB-7DC2DA67835A}" presName="tile3" presStyleLbl="node1" presStyleIdx="2" presStyleCnt="4"/>
      <dgm:spPr/>
    </dgm:pt>
    <dgm:pt modelId="{103BB64A-BEFC-42B6-8215-7CCBFC8DA6B7}" type="pres">
      <dgm:prSet presAssocID="{5656653B-1639-4875-A1BB-7DC2DA67835A}" presName="tile3text" presStyleLbl="node1" presStyleIdx="2" presStyleCnt="4">
        <dgm:presLayoutVars>
          <dgm:chMax val="0"/>
          <dgm:chPref val="0"/>
          <dgm:bulletEnabled val="1"/>
        </dgm:presLayoutVars>
      </dgm:prSet>
      <dgm:spPr/>
    </dgm:pt>
    <dgm:pt modelId="{44972B86-9451-44DF-A4F0-84233DA580CE}" type="pres">
      <dgm:prSet presAssocID="{5656653B-1639-4875-A1BB-7DC2DA67835A}" presName="tile4" presStyleLbl="node1" presStyleIdx="3" presStyleCnt="4"/>
      <dgm:spPr/>
    </dgm:pt>
    <dgm:pt modelId="{D78FEA7A-52C2-417D-8293-F7D6A070D8AD}" type="pres">
      <dgm:prSet presAssocID="{5656653B-1639-4875-A1BB-7DC2DA67835A}" presName="tile4text" presStyleLbl="node1" presStyleIdx="3" presStyleCnt="4">
        <dgm:presLayoutVars>
          <dgm:chMax val="0"/>
          <dgm:chPref val="0"/>
          <dgm:bulletEnabled val="1"/>
        </dgm:presLayoutVars>
      </dgm:prSet>
      <dgm:spPr/>
    </dgm:pt>
    <dgm:pt modelId="{F28DE75D-4E06-43B3-8B8F-6114D95E3BB1}" type="pres">
      <dgm:prSet presAssocID="{5656653B-1639-4875-A1BB-7DC2DA67835A}" presName="centerTile" presStyleLbl="fgShp" presStyleIdx="0" presStyleCnt="1">
        <dgm:presLayoutVars>
          <dgm:chMax val="0"/>
          <dgm:chPref val="0"/>
        </dgm:presLayoutVars>
      </dgm:prSet>
      <dgm:spPr/>
    </dgm:pt>
  </dgm:ptLst>
  <dgm:cxnLst>
    <dgm:cxn modelId="{A9EFBC11-9647-4698-B110-B1774BFFAB9F}" type="presOf" srcId="{CA5342B4-D396-4755-98F0-5DF4B5F9021B}" destId="{D78FEA7A-52C2-417D-8293-F7D6A070D8AD}" srcOrd="1" destOrd="0" presId="urn:microsoft.com/office/officeart/2005/8/layout/matrix1"/>
    <dgm:cxn modelId="{31D83A1A-5A87-48D3-887F-CCF2EE4783A7}" srcId="{A848F41D-45BD-47E7-BD04-752CCD076594}" destId="{85200ED7-1B29-48E0-8F9C-5130CC66ED7B}" srcOrd="1" destOrd="0" parTransId="{E6ACA336-FFA0-4DF7-BA02-48EBD4793888}" sibTransId="{C550A0D7-592A-4057-9662-220B28FD7BC4}"/>
    <dgm:cxn modelId="{7BE9E237-204B-4A2D-92A1-4B634B990A52}" srcId="{A848F41D-45BD-47E7-BD04-752CCD076594}" destId="{A322D47B-7593-47CB-8006-8F350DBDA9DF}" srcOrd="0" destOrd="0" parTransId="{80101573-A468-4824-BE18-3BAA95F20139}" sibTransId="{52F5A8EF-7A96-4FD8-AA4C-B9D33166FCE6}"/>
    <dgm:cxn modelId="{4B625A63-0D68-4541-98F4-D1362E7BC3BA}" type="presOf" srcId="{5656653B-1639-4875-A1BB-7DC2DA67835A}" destId="{7CF7A3E4-50D0-4550-BC98-F9397E9D9FF6}" srcOrd="0" destOrd="0" presId="urn:microsoft.com/office/officeart/2005/8/layout/matrix1"/>
    <dgm:cxn modelId="{C485A04A-AF73-4ADD-8603-D67FCF429B9A}" type="presOf" srcId="{CA5342B4-D396-4755-98F0-5DF4B5F9021B}" destId="{44972B86-9451-44DF-A4F0-84233DA580CE}" srcOrd="0" destOrd="0" presId="urn:microsoft.com/office/officeart/2005/8/layout/matrix1"/>
    <dgm:cxn modelId="{49984A4C-A979-4420-BCC9-7F617C5596D2}" srcId="{5656653B-1639-4875-A1BB-7DC2DA67835A}" destId="{A848F41D-45BD-47E7-BD04-752CCD076594}" srcOrd="0" destOrd="0" parTransId="{4B3353BB-D586-49A5-A36C-A9949839933D}" sibTransId="{8DCEB614-CA05-48D1-A712-224A0A266204}"/>
    <dgm:cxn modelId="{CDB8F74C-D0B4-428C-B17C-0BE12C5FB422}" srcId="{A848F41D-45BD-47E7-BD04-752CCD076594}" destId="{CA5342B4-D396-4755-98F0-5DF4B5F9021B}" srcOrd="3" destOrd="0" parTransId="{5EF834A7-8455-4BB9-90C8-7EA98E7AB116}" sibTransId="{C9D87B5A-D394-46B3-A445-437CB323E223}"/>
    <dgm:cxn modelId="{3D68726E-462B-40C4-86F6-3E57027E6AEC}" type="presOf" srcId="{A848F41D-45BD-47E7-BD04-752CCD076594}" destId="{F28DE75D-4E06-43B3-8B8F-6114D95E3BB1}" srcOrd="0" destOrd="0" presId="urn:microsoft.com/office/officeart/2005/8/layout/matrix1"/>
    <dgm:cxn modelId="{3A153599-0293-44D0-838F-3DC06F38058B}" type="presOf" srcId="{A322D47B-7593-47CB-8006-8F350DBDA9DF}" destId="{F61682CD-A2C1-4D56-939B-E13B400E91F1}" srcOrd="0" destOrd="0" presId="urn:microsoft.com/office/officeart/2005/8/layout/matrix1"/>
    <dgm:cxn modelId="{F8F53D9C-D95D-430B-9EBB-79C936B805B0}" srcId="{A848F41D-45BD-47E7-BD04-752CCD076594}" destId="{14718694-0384-47C9-B4AD-853BD1763C61}" srcOrd="2" destOrd="0" parTransId="{A4DA9F1E-531D-4B96-9CEE-125EB0BD73D9}" sibTransId="{8BBC5028-0CA0-4260-803A-707D15AEA436}"/>
    <dgm:cxn modelId="{5263EBA5-195D-4A77-8FEF-F6113C6B5FB6}" type="presOf" srcId="{14718694-0384-47C9-B4AD-853BD1763C61}" destId="{103BB64A-BEFC-42B6-8215-7CCBFC8DA6B7}" srcOrd="1" destOrd="0" presId="urn:microsoft.com/office/officeart/2005/8/layout/matrix1"/>
    <dgm:cxn modelId="{3CBC6FCD-8C68-4AF4-A055-FE04CD99F097}" type="presOf" srcId="{85200ED7-1B29-48E0-8F9C-5130CC66ED7B}" destId="{B75CF95F-5500-490A-852E-E51C72AE2481}" srcOrd="0" destOrd="0" presId="urn:microsoft.com/office/officeart/2005/8/layout/matrix1"/>
    <dgm:cxn modelId="{39B127DE-1643-4C9D-B601-D5DAC8E0D9D8}" type="presOf" srcId="{14718694-0384-47C9-B4AD-853BD1763C61}" destId="{0CA56AFE-2462-45F5-A215-19C7C5F9114A}" srcOrd="0" destOrd="0" presId="urn:microsoft.com/office/officeart/2005/8/layout/matrix1"/>
    <dgm:cxn modelId="{77F5F7E2-56D8-411D-B3D4-8F04A71C29D1}" type="presOf" srcId="{85200ED7-1B29-48E0-8F9C-5130CC66ED7B}" destId="{CFD31EF6-47A5-4C39-A3B1-89A10064784F}" srcOrd="1" destOrd="0" presId="urn:microsoft.com/office/officeart/2005/8/layout/matrix1"/>
    <dgm:cxn modelId="{26B41CF5-4FDF-4209-94A9-04C37EB6EEFC}" type="presOf" srcId="{A322D47B-7593-47CB-8006-8F350DBDA9DF}" destId="{93EAADF6-50DC-4476-BF0E-39001A4BDF59}" srcOrd="1" destOrd="0" presId="urn:microsoft.com/office/officeart/2005/8/layout/matrix1"/>
    <dgm:cxn modelId="{DC2BB032-74EC-4485-A566-AA811A7868B8}" type="presParOf" srcId="{7CF7A3E4-50D0-4550-BC98-F9397E9D9FF6}" destId="{44D91739-5118-4C64-B462-8D657D505AFB}" srcOrd="0" destOrd="0" presId="urn:microsoft.com/office/officeart/2005/8/layout/matrix1"/>
    <dgm:cxn modelId="{2EEC50AC-CD0A-45AF-8369-2A41C4D0F9B9}" type="presParOf" srcId="{44D91739-5118-4C64-B462-8D657D505AFB}" destId="{F61682CD-A2C1-4D56-939B-E13B400E91F1}" srcOrd="0" destOrd="0" presId="urn:microsoft.com/office/officeart/2005/8/layout/matrix1"/>
    <dgm:cxn modelId="{467EBC0B-1FEB-4CB8-BA74-8474C16FFFDB}" type="presParOf" srcId="{44D91739-5118-4C64-B462-8D657D505AFB}" destId="{93EAADF6-50DC-4476-BF0E-39001A4BDF59}" srcOrd="1" destOrd="0" presId="urn:microsoft.com/office/officeart/2005/8/layout/matrix1"/>
    <dgm:cxn modelId="{40F01DA9-A8A1-47F0-B5D7-E47EBC01B4FB}" type="presParOf" srcId="{44D91739-5118-4C64-B462-8D657D505AFB}" destId="{B75CF95F-5500-490A-852E-E51C72AE2481}" srcOrd="2" destOrd="0" presId="urn:microsoft.com/office/officeart/2005/8/layout/matrix1"/>
    <dgm:cxn modelId="{EFCDE13E-BA37-4170-B8C7-A95DD8E746F8}" type="presParOf" srcId="{44D91739-5118-4C64-B462-8D657D505AFB}" destId="{CFD31EF6-47A5-4C39-A3B1-89A10064784F}" srcOrd="3" destOrd="0" presId="urn:microsoft.com/office/officeart/2005/8/layout/matrix1"/>
    <dgm:cxn modelId="{E6798D95-2B1C-4AE5-AD5E-7184EA5270F8}" type="presParOf" srcId="{44D91739-5118-4C64-B462-8D657D505AFB}" destId="{0CA56AFE-2462-45F5-A215-19C7C5F9114A}" srcOrd="4" destOrd="0" presId="urn:microsoft.com/office/officeart/2005/8/layout/matrix1"/>
    <dgm:cxn modelId="{361B4FB0-C19C-45ED-B411-6FBF7AFB00F3}" type="presParOf" srcId="{44D91739-5118-4C64-B462-8D657D505AFB}" destId="{103BB64A-BEFC-42B6-8215-7CCBFC8DA6B7}" srcOrd="5" destOrd="0" presId="urn:microsoft.com/office/officeart/2005/8/layout/matrix1"/>
    <dgm:cxn modelId="{B6B662AB-680C-40CC-8944-8A3E79939E0E}" type="presParOf" srcId="{44D91739-5118-4C64-B462-8D657D505AFB}" destId="{44972B86-9451-44DF-A4F0-84233DA580CE}" srcOrd="6" destOrd="0" presId="urn:microsoft.com/office/officeart/2005/8/layout/matrix1"/>
    <dgm:cxn modelId="{DD6A621C-9403-4879-BF9F-CA31FB448AC5}" type="presParOf" srcId="{44D91739-5118-4C64-B462-8D657D505AFB}" destId="{D78FEA7A-52C2-417D-8293-F7D6A070D8AD}" srcOrd="7" destOrd="0" presId="urn:microsoft.com/office/officeart/2005/8/layout/matrix1"/>
    <dgm:cxn modelId="{47DA5A4C-0724-4726-AF77-25F321595936}" type="presParOf" srcId="{7CF7A3E4-50D0-4550-BC98-F9397E9D9FF6}" destId="{F28DE75D-4E06-43B3-8B8F-6114D95E3BB1}"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47D86B-543F-4CFE-B749-EC7DD4B9662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466F1A2A-2245-4FE4-A9D9-EB957A431408}">
      <dgm:prSet/>
      <dgm:spPr/>
      <dgm:t>
        <a:bodyPr/>
        <a:lstStyle/>
        <a:p>
          <a:r>
            <a:rPr lang="en-US" dirty="0"/>
            <a:t>The National Decision Model is the basis of decision making </a:t>
          </a:r>
        </a:p>
      </dgm:t>
    </dgm:pt>
    <dgm:pt modelId="{C11BE828-8859-4627-80BA-6CE5AA6B4EA4}" type="parTrans" cxnId="{E1A36A0A-D22A-4198-923D-A1893BFB29E5}">
      <dgm:prSet/>
      <dgm:spPr/>
      <dgm:t>
        <a:bodyPr/>
        <a:lstStyle/>
        <a:p>
          <a:endParaRPr lang="en-US"/>
        </a:p>
      </dgm:t>
    </dgm:pt>
    <dgm:pt modelId="{5CE8863D-6D5A-44AD-A942-62E5B9949707}" type="sibTrans" cxnId="{E1A36A0A-D22A-4198-923D-A1893BFB29E5}">
      <dgm:prSet/>
      <dgm:spPr/>
      <dgm:t>
        <a:bodyPr/>
        <a:lstStyle/>
        <a:p>
          <a:endParaRPr lang="en-US"/>
        </a:p>
      </dgm:t>
    </dgm:pt>
    <dgm:pt modelId="{EC4A3821-BCE9-40AB-9294-63538DDCB93B}">
      <dgm:prSet/>
      <dgm:spPr/>
      <dgm:t>
        <a:bodyPr/>
        <a:lstStyle/>
        <a:p>
          <a:r>
            <a:rPr lang="en-US"/>
            <a:t>THRIVE provides a framework to support our decision making, informing a holistic understanding of the situation. </a:t>
          </a:r>
        </a:p>
      </dgm:t>
    </dgm:pt>
    <dgm:pt modelId="{F5DE81D6-CAF3-403A-8AC4-3CBC2DA0EE45}" type="parTrans" cxnId="{640CF795-6094-4764-974B-5E1FF55BFAA8}">
      <dgm:prSet/>
      <dgm:spPr/>
      <dgm:t>
        <a:bodyPr/>
        <a:lstStyle/>
        <a:p>
          <a:endParaRPr lang="en-US"/>
        </a:p>
      </dgm:t>
    </dgm:pt>
    <dgm:pt modelId="{70E48EC7-EBCB-463D-AC24-7C5885DE167B}" type="sibTrans" cxnId="{640CF795-6094-4764-974B-5E1FF55BFAA8}">
      <dgm:prSet/>
      <dgm:spPr/>
      <dgm:t>
        <a:bodyPr/>
        <a:lstStyle/>
        <a:p>
          <a:endParaRPr lang="en-US"/>
        </a:p>
      </dgm:t>
    </dgm:pt>
    <dgm:pt modelId="{03C6C795-8BDE-4B6F-B3F5-2F84914BA063}">
      <dgm:prSet/>
      <dgm:spPr/>
      <dgm:t>
        <a:bodyPr/>
        <a:lstStyle/>
        <a:p>
          <a:r>
            <a:rPr lang="en-US" dirty="0"/>
            <a:t>THRIVE is an integral part of our ethical decision making. </a:t>
          </a:r>
        </a:p>
      </dgm:t>
    </dgm:pt>
    <dgm:pt modelId="{C9405B17-D218-4EC0-8079-D53A54C08145}" type="parTrans" cxnId="{8E31BDBE-64DC-4E87-904A-C93D91D31625}">
      <dgm:prSet/>
      <dgm:spPr/>
      <dgm:t>
        <a:bodyPr/>
        <a:lstStyle/>
        <a:p>
          <a:endParaRPr lang="en-US"/>
        </a:p>
      </dgm:t>
    </dgm:pt>
    <dgm:pt modelId="{2C3DD074-C5A8-4ECA-8F60-52CE146E78F5}" type="sibTrans" cxnId="{8E31BDBE-64DC-4E87-904A-C93D91D31625}">
      <dgm:prSet/>
      <dgm:spPr/>
      <dgm:t>
        <a:bodyPr/>
        <a:lstStyle/>
        <a:p>
          <a:endParaRPr lang="en-US"/>
        </a:p>
      </dgm:t>
    </dgm:pt>
    <dgm:pt modelId="{CD6B7AE3-F2CE-4CE3-9F09-1F75D5FB54D2}">
      <dgm:prSet/>
      <dgm:spPr/>
      <dgm:t>
        <a:bodyPr/>
        <a:lstStyle/>
        <a:p>
          <a:r>
            <a:rPr lang="en-US" dirty="0"/>
            <a:t>THRIVE will be used to assess situations where decision making, and management of risk has a range of considerations and responses related to the circumstances. </a:t>
          </a:r>
        </a:p>
      </dgm:t>
    </dgm:pt>
    <dgm:pt modelId="{B16908FA-9BB3-460F-BA1B-BAA82DCCF81A}" type="sibTrans" cxnId="{70BD0AC5-607F-4BF5-8CB6-8512720D3FE7}">
      <dgm:prSet/>
      <dgm:spPr/>
      <dgm:t>
        <a:bodyPr/>
        <a:lstStyle/>
        <a:p>
          <a:endParaRPr lang="en-US"/>
        </a:p>
      </dgm:t>
    </dgm:pt>
    <dgm:pt modelId="{8177AADE-54F9-44D6-B389-2E0BA14F0FDC}" type="parTrans" cxnId="{70BD0AC5-607F-4BF5-8CB6-8512720D3FE7}">
      <dgm:prSet/>
      <dgm:spPr/>
      <dgm:t>
        <a:bodyPr/>
        <a:lstStyle/>
        <a:p>
          <a:endParaRPr lang="en-US"/>
        </a:p>
      </dgm:t>
    </dgm:pt>
    <dgm:pt modelId="{1F35FF35-D260-EE41-BC6F-BBC8CAFDBEFB}" type="pres">
      <dgm:prSet presAssocID="{B547D86B-543F-4CFE-B749-EC7DD4B9662C}" presName="linear" presStyleCnt="0">
        <dgm:presLayoutVars>
          <dgm:animLvl val="lvl"/>
          <dgm:resizeHandles val="exact"/>
        </dgm:presLayoutVars>
      </dgm:prSet>
      <dgm:spPr/>
    </dgm:pt>
    <dgm:pt modelId="{67051F57-E43C-4E48-929F-13DDFB494871}" type="pres">
      <dgm:prSet presAssocID="{466F1A2A-2245-4FE4-A9D9-EB957A431408}" presName="parentText" presStyleLbl="node1" presStyleIdx="0" presStyleCnt="4">
        <dgm:presLayoutVars>
          <dgm:chMax val="0"/>
          <dgm:bulletEnabled val="1"/>
        </dgm:presLayoutVars>
      </dgm:prSet>
      <dgm:spPr/>
    </dgm:pt>
    <dgm:pt modelId="{70C7B2A5-D375-FE48-B0C7-51A0837F2BA3}" type="pres">
      <dgm:prSet presAssocID="{5CE8863D-6D5A-44AD-A942-62E5B9949707}" presName="spacer" presStyleCnt="0"/>
      <dgm:spPr/>
    </dgm:pt>
    <dgm:pt modelId="{9B586F7D-2288-974D-8A10-BBDE9D37FC5D}" type="pres">
      <dgm:prSet presAssocID="{EC4A3821-BCE9-40AB-9294-63538DDCB93B}" presName="parentText" presStyleLbl="node1" presStyleIdx="1" presStyleCnt="4">
        <dgm:presLayoutVars>
          <dgm:chMax val="0"/>
          <dgm:bulletEnabled val="1"/>
        </dgm:presLayoutVars>
      </dgm:prSet>
      <dgm:spPr/>
    </dgm:pt>
    <dgm:pt modelId="{5CB90984-259B-444F-B6C1-5EAB35CD1425}" type="pres">
      <dgm:prSet presAssocID="{70E48EC7-EBCB-463D-AC24-7C5885DE167B}" presName="spacer" presStyleCnt="0"/>
      <dgm:spPr/>
    </dgm:pt>
    <dgm:pt modelId="{92F72F98-7C57-E547-B1BC-48B099E63A2C}" type="pres">
      <dgm:prSet presAssocID="{03C6C795-8BDE-4B6F-B3F5-2F84914BA063}" presName="parentText" presStyleLbl="node1" presStyleIdx="2" presStyleCnt="4">
        <dgm:presLayoutVars>
          <dgm:chMax val="0"/>
          <dgm:bulletEnabled val="1"/>
        </dgm:presLayoutVars>
      </dgm:prSet>
      <dgm:spPr/>
    </dgm:pt>
    <dgm:pt modelId="{113B3AFF-7A35-494E-9FBD-8F83A5916035}" type="pres">
      <dgm:prSet presAssocID="{2C3DD074-C5A8-4ECA-8F60-52CE146E78F5}" presName="spacer" presStyleCnt="0"/>
      <dgm:spPr/>
    </dgm:pt>
    <dgm:pt modelId="{8350F9F8-6B7A-594A-8005-253704955D86}" type="pres">
      <dgm:prSet presAssocID="{CD6B7AE3-F2CE-4CE3-9F09-1F75D5FB54D2}" presName="parentText" presStyleLbl="node1" presStyleIdx="3" presStyleCnt="4">
        <dgm:presLayoutVars>
          <dgm:chMax val="0"/>
          <dgm:bulletEnabled val="1"/>
        </dgm:presLayoutVars>
      </dgm:prSet>
      <dgm:spPr/>
    </dgm:pt>
  </dgm:ptLst>
  <dgm:cxnLst>
    <dgm:cxn modelId="{E1A36A0A-D22A-4198-923D-A1893BFB29E5}" srcId="{B547D86B-543F-4CFE-B749-EC7DD4B9662C}" destId="{466F1A2A-2245-4FE4-A9D9-EB957A431408}" srcOrd="0" destOrd="0" parTransId="{C11BE828-8859-4627-80BA-6CE5AA6B4EA4}" sibTransId="{5CE8863D-6D5A-44AD-A942-62E5B9949707}"/>
    <dgm:cxn modelId="{5DF20F3F-0A74-B74E-9ED8-342C44BEFFB2}" type="presOf" srcId="{EC4A3821-BCE9-40AB-9294-63538DDCB93B}" destId="{9B586F7D-2288-974D-8A10-BBDE9D37FC5D}" srcOrd="0" destOrd="0" presId="urn:microsoft.com/office/officeart/2005/8/layout/vList2"/>
    <dgm:cxn modelId="{2A126348-DDD9-1D46-A0E9-1025ACC00426}" type="presOf" srcId="{03C6C795-8BDE-4B6F-B3F5-2F84914BA063}" destId="{92F72F98-7C57-E547-B1BC-48B099E63A2C}" srcOrd="0" destOrd="0" presId="urn:microsoft.com/office/officeart/2005/8/layout/vList2"/>
    <dgm:cxn modelId="{C25EAD4A-60C9-0A4E-B2F7-323D38BE4835}" type="presOf" srcId="{B547D86B-543F-4CFE-B749-EC7DD4B9662C}" destId="{1F35FF35-D260-EE41-BC6F-BBC8CAFDBEFB}" srcOrd="0" destOrd="0" presId="urn:microsoft.com/office/officeart/2005/8/layout/vList2"/>
    <dgm:cxn modelId="{640CF795-6094-4764-974B-5E1FF55BFAA8}" srcId="{B547D86B-543F-4CFE-B749-EC7DD4B9662C}" destId="{EC4A3821-BCE9-40AB-9294-63538DDCB93B}" srcOrd="1" destOrd="0" parTransId="{F5DE81D6-CAF3-403A-8AC4-3CBC2DA0EE45}" sibTransId="{70E48EC7-EBCB-463D-AC24-7C5885DE167B}"/>
    <dgm:cxn modelId="{FA574497-C74B-174C-B93A-6F82B43077C7}" type="presOf" srcId="{466F1A2A-2245-4FE4-A9D9-EB957A431408}" destId="{67051F57-E43C-4E48-929F-13DDFB494871}" srcOrd="0" destOrd="0" presId="urn:microsoft.com/office/officeart/2005/8/layout/vList2"/>
    <dgm:cxn modelId="{8E31BDBE-64DC-4E87-904A-C93D91D31625}" srcId="{B547D86B-543F-4CFE-B749-EC7DD4B9662C}" destId="{03C6C795-8BDE-4B6F-B3F5-2F84914BA063}" srcOrd="2" destOrd="0" parTransId="{C9405B17-D218-4EC0-8079-D53A54C08145}" sibTransId="{2C3DD074-C5A8-4ECA-8F60-52CE146E78F5}"/>
    <dgm:cxn modelId="{70BD0AC5-607F-4BF5-8CB6-8512720D3FE7}" srcId="{B547D86B-543F-4CFE-B749-EC7DD4B9662C}" destId="{CD6B7AE3-F2CE-4CE3-9F09-1F75D5FB54D2}" srcOrd="3" destOrd="0" parTransId="{8177AADE-54F9-44D6-B389-2E0BA14F0FDC}" sibTransId="{B16908FA-9BB3-460F-BA1B-BAA82DCCF81A}"/>
    <dgm:cxn modelId="{7B9B27F6-76CE-CC45-88F9-6DCDDB290E6D}" type="presOf" srcId="{CD6B7AE3-F2CE-4CE3-9F09-1F75D5FB54D2}" destId="{8350F9F8-6B7A-594A-8005-253704955D86}" srcOrd="0" destOrd="0" presId="urn:microsoft.com/office/officeart/2005/8/layout/vList2"/>
    <dgm:cxn modelId="{5E92B840-891D-2D45-A152-E3F95174D65C}" type="presParOf" srcId="{1F35FF35-D260-EE41-BC6F-BBC8CAFDBEFB}" destId="{67051F57-E43C-4E48-929F-13DDFB494871}" srcOrd="0" destOrd="0" presId="urn:microsoft.com/office/officeart/2005/8/layout/vList2"/>
    <dgm:cxn modelId="{389E376B-6666-E943-AFD5-179DB25C8A3F}" type="presParOf" srcId="{1F35FF35-D260-EE41-BC6F-BBC8CAFDBEFB}" destId="{70C7B2A5-D375-FE48-B0C7-51A0837F2BA3}" srcOrd="1" destOrd="0" presId="urn:microsoft.com/office/officeart/2005/8/layout/vList2"/>
    <dgm:cxn modelId="{1275FF7C-E999-B044-A9A1-0D35CF107F94}" type="presParOf" srcId="{1F35FF35-D260-EE41-BC6F-BBC8CAFDBEFB}" destId="{9B586F7D-2288-974D-8A10-BBDE9D37FC5D}" srcOrd="2" destOrd="0" presId="urn:microsoft.com/office/officeart/2005/8/layout/vList2"/>
    <dgm:cxn modelId="{5FB6E3A0-83B8-3D41-B999-8F98CE9BD847}" type="presParOf" srcId="{1F35FF35-D260-EE41-BC6F-BBC8CAFDBEFB}" destId="{5CB90984-259B-444F-B6C1-5EAB35CD1425}" srcOrd="3" destOrd="0" presId="urn:microsoft.com/office/officeart/2005/8/layout/vList2"/>
    <dgm:cxn modelId="{7E74AFBC-8986-9548-8500-1E87E5C30637}" type="presParOf" srcId="{1F35FF35-D260-EE41-BC6F-BBC8CAFDBEFB}" destId="{92F72F98-7C57-E547-B1BC-48B099E63A2C}" srcOrd="4" destOrd="0" presId="urn:microsoft.com/office/officeart/2005/8/layout/vList2"/>
    <dgm:cxn modelId="{ECBA0B69-6279-104A-B5D6-9DBE4289CAB4}" type="presParOf" srcId="{1F35FF35-D260-EE41-BC6F-BBC8CAFDBEFB}" destId="{113B3AFF-7A35-494E-9FBD-8F83A5916035}" srcOrd="5" destOrd="0" presId="urn:microsoft.com/office/officeart/2005/8/layout/vList2"/>
    <dgm:cxn modelId="{4CCA7803-A29B-8C48-9BA6-EA8B6BC4E56E}" type="presParOf" srcId="{1F35FF35-D260-EE41-BC6F-BBC8CAFDBEFB}" destId="{8350F9F8-6B7A-594A-8005-253704955D8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BAF6CB6-A632-499B-B619-D6CA1D65CBDE}" type="doc">
      <dgm:prSet loTypeId="urn:microsoft.com/office/officeart/2016/7/layout/VerticalHollowActionList" loCatId="List" qsTypeId="urn:microsoft.com/office/officeart/2005/8/quickstyle/simple1" qsCatId="simple" csTypeId="urn:microsoft.com/office/officeart/2005/8/colors/accent1_2" csCatId="accent1"/>
      <dgm:spPr/>
      <dgm:t>
        <a:bodyPr/>
        <a:lstStyle/>
        <a:p>
          <a:endParaRPr lang="en-US"/>
        </a:p>
      </dgm:t>
    </dgm:pt>
    <dgm:pt modelId="{5F7C46F6-8F42-4710-B2AE-81984E58F284}">
      <dgm:prSet/>
      <dgm:spPr/>
      <dgm:t>
        <a:bodyPr/>
        <a:lstStyle/>
        <a:p>
          <a:r>
            <a:rPr lang="en-US"/>
            <a:t>Identifying</a:t>
          </a:r>
        </a:p>
      </dgm:t>
    </dgm:pt>
    <dgm:pt modelId="{3D600B73-FC36-4F38-96B9-EE72113DD461}" type="parTrans" cxnId="{15C3C806-CE84-4E8E-A3B1-8023273AFAA8}">
      <dgm:prSet/>
      <dgm:spPr/>
      <dgm:t>
        <a:bodyPr/>
        <a:lstStyle/>
        <a:p>
          <a:endParaRPr lang="en-US"/>
        </a:p>
      </dgm:t>
    </dgm:pt>
    <dgm:pt modelId="{0977A6E6-6746-4699-9678-B8EC15A7BF24}" type="sibTrans" cxnId="{15C3C806-CE84-4E8E-A3B1-8023273AFAA8}">
      <dgm:prSet/>
      <dgm:spPr/>
      <dgm:t>
        <a:bodyPr/>
        <a:lstStyle/>
        <a:p>
          <a:endParaRPr lang="en-US"/>
        </a:p>
      </dgm:t>
    </dgm:pt>
    <dgm:pt modelId="{1721B62C-202C-4BD5-86D6-83370390480E}">
      <dgm:prSet/>
      <dgm:spPr/>
      <dgm:t>
        <a:bodyPr/>
        <a:lstStyle/>
        <a:p>
          <a:r>
            <a:rPr lang="en-US"/>
            <a:t>Identifying scenes </a:t>
          </a:r>
        </a:p>
      </dgm:t>
    </dgm:pt>
    <dgm:pt modelId="{F0A98413-D5E7-4DA2-B84D-8B7771264FCD}" type="parTrans" cxnId="{2724DBDF-86FD-4F14-931C-5E6479255B20}">
      <dgm:prSet/>
      <dgm:spPr/>
      <dgm:t>
        <a:bodyPr/>
        <a:lstStyle/>
        <a:p>
          <a:endParaRPr lang="en-US"/>
        </a:p>
      </dgm:t>
    </dgm:pt>
    <dgm:pt modelId="{56158280-8AF0-4A4F-9777-AEEFB40F17E9}" type="sibTrans" cxnId="{2724DBDF-86FD-4F14-931C-5E6479255B20}">
      <dgm:prSet/>
      <dgm:spPr/>
      <dgm:t>
        <a:bodyPr/>
        <a:lstStyle/>
        <a:p>
          <a:endParaRPr lang="en-US"/>
        </a:p>
      </dgm:t>
    </dgm:pt>
    <dgm:pt modelId="{C5535EBA-F6D2-4A4F-9E03-2420E338F4A5}">
      <dgm:prSet/>
      <dgm:spPr/>
      <dgm:t>
        <a:bodyPr/>
        <a:lstStyle/>
        <a:p>
          <a:r>
            <a:rPr lang="en-US"/>
            <a:t>Securing</a:t>
          </a:r>
        </a:p>
      </dgm:t>
    </dgm:pt>
    <dgm:pt modelId="{D1BCBE5D-A1DB-46CB-ACCD-CD847A65DDE4}" type="parTrans" cxnId="{0BA8C4AA-A867-4587-81D3-C70604DF3298}">
      <dgm:prSet/>
      <dgm:spPr/>
      <dgm:t>
        <a:bodyPr/>
        <a:lstStyle/>
        <a:p>
          <a:endParaRPr lang="en-US"/>
        </a:p>
      </dgm:t>
    </dgm:pt>
    <dgm:pt modelId="{A2707F0D-54B1-42C0-9AA0-7E18EAFC8D01}" type="sibTrans" cxnId="{0BA8C4AA-A867-4587-81D3-C70604DF3298}">
      <dgm:prSet/>
      <dgm:spPr/>
      <dgm:t>
        <a:bodyPr/>
        <a:lstStyle/>
        <a:p>
          <a:endParaRPr lang="en-US"/>
        </a:p>
      </dgm:t>
    </dgm:pt>
    <dgm:pt modelId="{639B6E8D-3928-4076-801A-AE3D4060E75C}">
      <dgm:prSet/>
      <dgm:spPr/>
      <dgm:t>
        <a:bodyPr/>
        <a:lstStyle/>
        <a:p>
          <a:r>
            <a:rPr lang="en-US"/>
            <a:t>Securing scenes </a:t>
          </a:r>
        </a:p>
      </dgm:t>
    </dgm:pt>
    <dgm:pt modelId="{17A18192-2CD8-48C8-A515-C02EAAF70FD3}" type="parTrans" cxnId="{092AC7F3-0442-4826-98BE-9BEB59BB34D0}">
      <dgm:prSet/>
      <dgm:spPr/>
      <dgm:t>
        <a:bodyPr/>
        <a:lstStyle/>
        <a:p>
          <a:endParaRPr lang="en-US"/>
        </a:p>
      </dgm:t>
    </dgm:pt>
    <dgm:pt modelId="{EFE4E488-5867-4FFD-9427-76EA3D75BB45}" type="sibTrans" cxnId="{092AC7F3-0442-4826-98BE-9BEB59BB34D0}">
      <dgm:prSet/>
      <dgm:spPr/>
      <dgm:t>
        <a:bodyPr/>
        <a:lstStyle/>
        <a:p>
          <a:endParaRPr lang="en-US"/>
        </a:p>
      </dgm:t>
    </dgm:pt>
    <dgm:pt modelId="{151AA39D-7211-4318-90B8-CA1BBA5B655A}">
      <dgm:prSet/>
      <dgm:spPr/>
      <dgm:t>
        <a:bodyPr/>
        <a:lstStyle/>
        <a:p>
          <a:r>
            <a:rPr lang="en-US"/>
            <a:t>Preserving</a:t>
          </a:r>
        </a:p>
      </dgm:t>
    </dgm:pt>
    <dgm:pt modelId="{692B26D3-5DFF-4D5E-BEAC-9A68F6DF43BF}" type="parTrans" cxnId="{94CD37C0-2952-4437-80F3-C114FBE92269}">
      <dgm:prSet/>
      <dgm:spPr/>
      <dgm:t>
        <a:bodyPr/>
        <a:lstStyle/>
        <a:p>
          <a:endParaRPr lang="en-US"/>
        </a:p>
      </dgm:t>
    </dgm:pt>
    <dgm:pt modelId="{C5648615-7E10-4186-8DA0-07EBC8E1323A}" type="sibTrans" cxnId="{94CD37C0-2952-4437-80F3-C114FBE92269}">
      <dgm:prSet/>
      <dgm:spPr/>
      <dgm:t>
        <a:bodyPr/>
        <a:lstStyle/>
        <a:p>
          <a:endParaRPr lang="en-US"/>
        </a:p>
      </dgm:t>
    </dgm:pt>
    <dgm:pt modelId="{56E88667-801A-41C5-A81A-C96926CCA0BC}">
      <dgm:prSet/>
      <dgm:spPr/>
      <dgm:t>
        <a:bodyPr/>
        <a:lstStyle/>
        <a:p>
          <a:r>
            <a:rPr lang="en-US"/>
            <a:t>Preserving scenes</a:t>
          </a:r>
        </a:p>
      </dgm:t>
    </dgm:pt>
    <dgm:pt modelId="{FCA13633-8E1B-42BB-A306-07A07095CED7}" type="parTrans" cxnId="{18ADE14F-2776-4B40-B366-2C799E4348BA}">
      <dgm:prSet/>
      <dgm:spPr/>
      <dgm:t>
        <a:bodyPr/>
        <a:lstStyle/>
        <a:p>
          <a:endParaRPr lang="en-US"/>
        </a:p>
      </dgm:t>
    </dgm:pt>
    <dgm:pt modelId="{8D176F87-53BE-4128-A719-CAEA18082B3C}" type="sibTrans" cxnId="{18ADE14F-2776-4B40-B366-2C799E4348BA}">
      <dgm:prSet/>
      <dgm:spPr/>
      <dgm:t>
        <a:bodyPr/>
        <a:lstStyle/>
        <a:p>
          <a:endParaRPr lang="en-US"/>
        </a:p>
      </dgm:t>
    </dgm:pt>
    <dgm:pt modelId="{57121041-4968-41C2-81BF-4830DB95B5F9}">
      <dgm:prSet/>
      <dgm:spPr/>
      <dgm:t>
        <a:bodyPr/>
        <a:lstStyle/>
        <a:p>
          <a:r>
            <a:rPr lang="en-US"/>
            <a:t>Searching and examining</a:t>
          </a:r>
        </a:p>
      </dgm:t>
    </dgm:pt>
    <dgm:pt modelId="{9D769219-71EC-41E2-B8B8-3BE5FA3FFE24}" type="parTrans" cxnId="{DEEA1CCA-4568-4FF5-9861-18B13232C03A}">
      <dgm:prSet/>
      <dgm:spPr/>
      <dgm:t>
        <a:bodyPr/>
        <a:lstStyle/>
        <a:p>
          <a:endParaRPr lang="en-US"/>
        </a:p>
      </dgm:t>
    </dgm:pt>
    <dgm:pt modelId="{F2C43068-03A2-4C78-B526-8B41A5170BFD}" type="sibTrans" cxnId="{DEEA1CCA-4568-4FF5-9861-18B13232C03A}">
      <dgm:prSet/>
      <dgm:spPr/>
      <dgm:t>
        <a:bodyPr/>
        <a:lstStyle/>
        <a:p>
          <a:endParaRPr lang="en-US"/>
        </a:p>
      </dgm:t>
    </dgm:pt>
    <dgm:pt modelId="{15E06DA4-B234-48A9-9B26-C8FC9BB79DA1}">
      <dgm:prSet/>
      <dgm:spPr/>
      <dgm:t>
        <a:bodyPr/>
        <a:lstStyle/>
        <a:p>
          <a:r>
            <a:rPr lang="en-US"/>
            <a:t>Searching and examining scenes</a:t>
          </a:r>
        </a:p>
      </dgm:t>
    </dgm:pt>
    <dgm:pt modelId="{BC9494D9-5B41-4279-A3A7-3E71869742EF}" type="parTrans" cxnId="{9EC51918-A16A-4A75-8D70-1261B7B30F2E}">
      <dgm:prSet/>
      <dgm:spPr/>
      <dgm:t>
        <a:bodyPr/>
        <a:lstStyle/>
        <a:p>
          <a:endParaRPr lang="en-US"/>
        </a:p>
      </dgm:t>
    </dgm:pt>
    <dgm:pt modelId="{164883DF-751C-43FB-8D6D-8CDF2430A708}" type="sibTrans" cxnId="{9EC51918-A16A-4A75-8D70-1261B7B30F2E}">
      <dgm:prSet/>
      <dgm:spPr/>
      <dgm:t>
        <a:bodyPr/>
        <a:lstStyle/>
        <a:p>
          <a:endParaRPr lang="en-US"/>
        </a:p>
      </dgm:t>
    </dgm:pt>
    <dgm:pt modelId="{7A587510-7CE4-4EFD-BF41-0361E697B1F6}">
      <dgm:prSet/>
      <dgm:spPr/>
      <dgm:t>
        <a:bodyPr/>
        <a:lstStyle/>
        <a:p>
          <a:r>
            <a:rPr lang="en-US"/>
            <a:t>Releasing</a:t>
          </a:r>
        </a:p>
      </dgm:t>
    </dgm:pt>
    <dgm:pt modelId="{F782EF67-CC1F-4643-B5F0-0003D85C1FD5}" type="parTrans" cxnId="{CAE0D50E-41DF-4140-9A27-62BD3CD3525D}">
      <dgm:prSet/>
      <dgm:spPr/>
      <dgm:t>
        <a:bodyPr/>
        <a:lstStyle/>
        <a:p>
          <a:endParaRPr lang="en-US"/>
        </a:p>
      </dgm:t>
    </dgm:pt>
    <dgm:pt modelId="{A84AD11F-7431-4C76-8372-439C13C1E821}" type="sibTrans" cxnId="{CAE0D50E-41DF-4140-9A27-62BD3CD3525D}">
      <dgm:prSet/>
      <dgm:spPr/>
      <dgm:t>
        <a:bodyPr/>
        <a:lstStyle/>
        <a:p>
          <a:endParaRPr lang="en-US"/>
        </a:p>
      </dgm:t>
    </dgm:pt>
    <dgm:pt modelId="{3716820C-FB7D-454F-8DF4-76B584078554}">
      <dgm:prSet/>
      <dgm:spPr/>
      <dgm:t>
        <a:bodyPr/>
        <a:lstStyle/>
        <a:p>
          <a:r>
            <a:rPr lang="en-US"/>
            <a:t>Releasing scenes </a:t>
          </a:r>
        </a:p>
      </dgm:t>
    </dgm:pt>
    <dgm:pt modelId="{B70249B8-67E0-4E95-8767-C86A391E5E16}" type="parTrans" cxnId="{710EB9FA-9124-4DDC-9B9A-2425B57E60CB}">
      <dgm:prSet/>
      <dgm:spPr/>
      <dgm:t>
        <a:bodyPr/>
        <a:lstStyle/>
        <a:p>
          <a:endParaRPr lang="en-US"/>
        </a:p>
      </dgm:t>
    </dgm:pt>
    <dgm:pt modelId="{686F69C7-9181-4270-8E4D-C04E4120CC9D}" type="sibTrans" cxnId="{710EB9FA-9124-4DDC-9B9A-2425B57E60CB}">
      <dgm:prSet/>
      <dgm:spPr/>
      <dgm:t>
        <a:bodyPr/>
        <a:lstStyle/>
        <a:p>
          <a:endParaRPr lang="en-US"/>
        </a:p>
      </dgm:t>
    </dgm:pt>
    <dgm:pt modelId="{AFB334AB-3F4F-E14E-870C-BE21C6DCC9CB}" type="pres">
      <dgm:prSet presAssocID="{4BAF6CB6-A632-499B-B619-D6CA1D65CBDE}" presName="Name0" presStyleCnt="0">
        <dgm:presLayoutVars>
          <dgm:dir/>
          <dgm:animLvl val="lvl"/>
          <dgm:resizeHandles val="exact"/>
        </dgm:presLayoutVars>
      </dgm:prSet>
      <dgm:spPr/>
    </dgm:pt>
    <dgm:pt modelId="{320CD706-523D-3E41-AD63-2E61C97C5723}" type="pres">
      <dgm:prSet presAssocID="{5F7C46F6-8F42-4710-B2AE-81984E58F284}" presName="linNode" presStyleCnt="0"/>
      <dgm:spPr/>
    </dgm:pt>
    <dgm:pt modelId="{F50A81D8-E458-0146-ACDB-612F54A28DEB}" type="pres">
      <dgm:prSet presAssocID="{5F7C46F6-8F42-4710-B2AE-81984E58F284}" presName="parentText" presStyleLbl="solidFgAcc1" presStyleIdx="0" presStyleCnt="5">
        <dgm:presLayoutVars>
          <dgm:chMax val="1"/>
          <dgm:bulletEnabled/>
        </dgm:presLayoutVars>
      </dgm:prSet>
      <dgm:spPr/>
    </dgm:pt>
    <dgm:pt modelId="{75511C2B-971E-D441-8749-FDD320DD52FC}" type="pres">
      <dgm:prSet presAssocID="{5F7C46F6-8F42-4710-B2AE-81984E58F284}" presName="descendantText" presStyleLbl="alignNode1" presStyleIdx="0" presStyleCnt="5">
        <dgm:presLayoutVars>
          <dgm:bulletEnabled/>
        </dgm:presLayoutVars>
      </dgm:prSet>
      <dgm:spPr/>
    </dgm:pt>
    <dgm:pt modelId="{75F74675-627A-584D-8017-6BEFCD81902E}" type="pres">
      <dgm:prSet presAssocID="{0977A6E6-6746-4699-9678-B8EC15A7BF24}" presName="sp" presStyleCnt="0"/>
      <dgm:spPr/>
    </dgm:pt>
    <dgm:pt modelId="{723501C3-52B4-CD42-AC33-E6AC08805068}" type="pres">
      <dgm:prSet presAssocID="{C5535EBA-F6D2-4A4F-9E03-2420E338F4A5}" presName="linNode" presStyleCnt="0"/>
      <dgm:spPr/>
    </dgm:pt>
    <dgm:pt modelId="{7DD7062D-73BB-2042-9DC4-E005BC2DEAAC}" type="pres">
      <dgm:prSet presAssocID="{C5535EBA-F6D2-4A4F-9E03-2420E338F4A5}" presName="parentText" presStyleLbl="solidFgAcc1" presStyleIdx="1" presStyleCnt="5">
        <dgm:presLayoutVars>
          <dgm:chMax val="1"/>
          <dgm:bulletEnabled/>
        </dgm:presLayoutVars>
      </dgm:prSet>
      <dgm:spPr/>
    </dgm:pt>
    <dgm:pt modelId="{A59CE1AB-25A3-8241-A85D-D4CDBB34CE34}" type="pres">
      <dgm:prSet presAssocID="{C5535EBA-F6D2-4A4F-9E03-2420E338F4A5}" presName="descendantText" presStyleLbl="alignNode1" presStyleIdx="1" presStyleCnt="5">
        <dgm:presLayoutVars>
          <dgm:bulletEnabled/>
        </dgm:presLayoutVars>
      </dgm:prSet>
      <dgm:spPr/>
    </dgm:pt>
    <dgm:pt modelId="{5D4B4F41-F9A0-D143-BDF7-CD56F45C60AC}" type="pres">
      <dgm:prSet presAssocID="{A2707F0D-54B1-42C0-9AA0-7E18EAFC8D01}" presName="sp" presStyleCnt="0"/>
      <dgm:spPr/>
    </dgm:pt>
    <dgm:pt modelId="{52A7CD27-0378-5540-B173-43C363635D62}" type="pres">
      <dgm:prSet presAssocID="{151AA39D-7211-4318-90B8-CA1BBA5B655A}" presName="linNode" presStyleCnt="0"/>
      <dgm:spPr/>
    </dgm:pt>
    <dgm:pt modelId="{8CCB496D-24A9-8E40-9538-B488ADB76638}" type="pres">
      <dgm:prSet presAssocID="{151AA39D-7211-4318-90B8-CA1BBA5B655A}" presName="parentText" presStyleLbl="solidFgAcc1" presStyleIdx="2" presStyleCnt="5">
        <dgm:presLayoutVars>
          <dgm:chMax val="1"/>
          <dgm:bulletEnabled/>
        </dgm:presLayoutVars>
      </dgm:prSet>
      <dgm:spPr/>
    </dgm:pt>
    <dgm:pt modelId="{E6B01515-4F37-034B-B826-F9695D04F602}" type="pres">
      <dgm:prSet presAssocID="{151AA39D-7211-4318-90B8-CA1BBA5B655A}" presName="descendantText" presStyleLbl="alignNode1" presStyleIdx="2" presStyleCnt="5">
        <dgm:presLayoutVars>
          <dgm:bulletEnabled/>
        </dgm:presLayoutVars>
      </dgm:prSet>
      <dgm:spPr/>
    </dgm:pt>
    <dgm:pt modelId="{07B7B593-3B91-244D-8CAD-401F867B722B}" type="pres">
      <dgm:prSet presAssocID="{C5648615-7E10-4186-8DA0-07EBC8E1323A}" presName="sp" presStyleCnt="0"/>
      <dgm:spPr/>
    </dgm:pt>
    <dgm:pt modelId="{E7D33B95-1697-0041-B6EA-B639A8BD7E92}" type="pres">
      <dgm:prSet presAssocID="{57121041-4968-41C2-81BF-4830DB95B5F9}" presName="linNode" presStyleCnt="0"/>
      <dgm:spPr/>
    </dgm:pt>
    <dgm:pt modelId="{00A5395E-9423-A549-B19C-C0213A25D946}" type="pres">
      <dgm:prSet presAssocID="{57121041-4968-41C2-81BF-4830DB95B5F9}" presName="parentText" presStyleLbl="solidFgAcc1" presStyleIdx="3" presStyleCnt="5">
        <dgm:presLayoutVars>
          <dgm:chMax val="1"/>
          <dgm:bulletEnabled/>
        </dgm:presLayoutVars>
      </dgm:prSet>
      <dgm:spPr/>
    </dgm:pt>
    <dgm:pt modelId="{EA192824-C327-8A49-A598-CDD32A05C17F}" type="pres">
      <dgm:prSet presAssocID="{57121041-4968-41C2-81BF-4830DB95B5F9}" presName="descendantText" presStyleLbl="alignNode1" presStyleIdx="3" presStyleCnt="5">
        <dgm:presLayoutVars>
          <dgm:bulletEnabled/>
        </dgm:presLayoutVars>
      </dgm:prSet>
      <dgm:spPr/>
    </dgm:pt>
    <dgm:pt modelId="{20D6E637-A63E-C845-BCC0-AEA10A0F2F3E}" type="pres">
      <dgm:prSet presAssocID="{F2C43068-03A2-4C78-B526-8B41A5170BFD}" presName="sp" presStyleCnt="0"/>
      <dgm:spPr/>
    </dgm:pt>
    <dgm:pt modelId="{6C5C0F49-F7E2-D349-954B-1B95D4F761A1}" type="pres">
      <dgm:prSet presAssocID="{7A587510-7CE4-4EFD-BF41-0361E697B1F6}" presName="linNode" presStyleCnt="0"/>
      <dgm:spPr/>
    </dgm:pt>
    <dgm:pt modelId="{55C764A0-1C2C-4341-AE75-DB3E9FD8E914}" type="pres">
      <dgm:prSet presAssocID="{7A587510-7CE4-4EFD-BF41-0361E697B1F6}" presName="parentText" presStyleLbl="solidFgAcc1" presStyleIdx="4" presStyleCnt="5">
        <dgm:presLayoutVars>
          <dgm:chMax val="1"/>
          <dgm:bulletEnabled/>
        </dgm:presLayoutVars>
      </dgm:prSet>
      <dgm:spPr/>
    </dgm:pt>
    <dgm:pt modelId="{8A7DA1B9-4CAC-6B45-B031-B40A34211566}" type="pres">
      <dgm:prSet presAssocID="{7A587510-7CE4-4EFD-BF41-0361E697B1F6}" presName="descendantText" presStyleLbl="alignNode1" presStyleIdx="4" presStyleCnt="5">
        <dgm:presLayoutVars>
          <dgm:bulletEnabled/>
        </dgm:presLayoutVars>
      </dgm:prSet>
      <dgm:spPr/>
    </dgm:pt>
  </dgm:ptLst>
  <dgm:cxnLst>
    <dgm:cxn modelId="{4B84AB04-BC1E-4E4F-9DFD-0D77251C9138}" type="presOf" srcId="{1721B62C-202C-4BD5-86D6-83370390480E}" destId="{75511C2B-971E-D441-8749-FDD320DD52FC}" srcOrd="0" destOrd="0" presId="urn:microsoft.com/office/officeart/2016/7/layout/VerticalHollowActionList"/>
    <dgm:cxn modelId="{15C3C806-CE84-4E8E-A3B1-8023273AFAA8}" srcId="{4BAF6CB6-A632-499B-B619-D6CA1D65CBDE}" destId="{5F7C46F6-8F42-4710-B2AE-81984E58F284}" srcOrd="0" destOrd="0" parTransId="{3D600B73-FC36-4F38-96B9-EE72113DD461}" sibTransId="{0977A6E6-6746-4699-9678-B8EC15A7BF24}"/>
    <dgm:cxn modelId="{5202040B-B8E4-BF4E-B120-D5E3488A073E}" type="presOf" srcId="{56E88667-801A-41C5-A81A-C96926CCA0BC}" destId="{E6B01515-4F37-034B-B826-F9695D04F602}" srcOrd="0" destOrd="0" presId="urn:microsoft.com/office/officeart/2016/7/layout/VerticalHollowActionList"/>
    <dgm:cxn modelId="{CAE0D50E-41DF-4140-9A27-62BD3CD3525D}" srcId="{4BAF6CB6-A632-499B-B619-D6CA1D65CBDE}" destId="{7A587510-7CE4-4EFD-BF41-0361E697B1F6}" srcOrd="4" destOrd="0" parTransId="{F782EF67-CC1F-4643-B5F0-0003D85C1FD5}" sibTransId="{A84AD11F-7431-4C76-8372-439C13C1E821}"/>
    <dgm:cxn modelId="{9EC51918-A16A-4A75-8D70-1261B7B30F2E}" srcId="{57121041-4968-41C2-81BF-4830DB95B5F9}" destId="{15E06DA4-B234-48A9-9B26-C8FC9BB79DA1}" srcOrd="0" destOrd="0" parTransId="{BC9494D9-5B41-4279-A3A7-3E71869742EF}" sibTransId="{164883DF-751C-43FB-8D6D-8CDF2430A708}"/>
    <dgm:cxn modelId="{33B9D91D-EF51-6045-AF0C-A34EEF3F3494}" type="presOf" srcId="{15E06DA4-B234-48A9-9B26-C8FC9BB79DA1}" destId="{EA192824-C327-8A49-A598-CDD32A05C17F}" srcOrd="0" destOrd="0" presId="urn:microsoft.com/office/officeart/2016/7/layout/VerticalHollowActionList"/>
    <dgm:cxn modelId="{92015E20-3AF4-2148-9B39-3379C6D92D01}" type="presOf" srcId="{4BAF6CB6-A632-499B-B619-D6CA1D65CBDE}" destId="{AFB334AB-3F4F-E14E-870C-BE21C6DCC9CB}" srcOrd="0" destOrd="0" presId="urn:microsoft.com/office/officeart/2016/7/layout/VerticalHollowActionList"/>
    <dgm:cxn modelId="{9F9D3E39-8D46-714C-86B4-6B108C6CB71E}" type="presOf" srcId="{7A587510-7CE4-4EFD-BF41-0361E697B1F6}" destId="{55C764A0-1C2C-4341-AE75-DB3E9FD8E914}" srcOrd="0" destOrd="0" presId="urn:microsoft.com/office/officeart/2016/7/layout/VerticalHollowActionList"/>
    <dgm:cxn modelId="{18A9A74C-09D0-DB42-948B-3D48F6D4D219}" type="presOf" srcId="{639B6E8D-3928-4076-801A-AE3D4060E75C}" destId="{A59CE1AB-25A3-8241-A85D-D4CDBB34CE34}" srcOrd="0" destOrd="0" presId="urn:microsoft.com/office/officeart/2016/7/layout/VerticalHollowActionList"/>
    <dgm:cxn modelId="{803CCC4C-163C-CE41-B109-54BAF51888D0}" type="presOf" srcId="{C5535EBA-F6D2-4A4F-9E03-2420E338F4A5}" destId="{7DD7062D-73BB-2042-9DC4-E005BC2DEAAC}" srcOrd="0" destOrd="0" presId="urn:microsoft.com/office/officeart/2016/7/layout/VerticalHollowActionList"/>
    <dgm:cxn modelId="{18ADE14F-2776-4B40-B366-2C799E4348BA}" srcId="{151AA39D-7211-4318-90B8-CA1BBA5B655A}" destId="{56E88667-801A-41C5-A81A-C96926CCA0BC}" srcOrd="0" destOrd="0" parTransId="{FCA13633-8E1B-42BB-A306-07A07095CED7}" sibTransId="{8D176F87-53BE-4128-A719-CAEA18082B3C}"/>
    <dgm:cxn modelId="{220BDB7B-55E5-234F-BC00-6581B984D3FD}" type="presOf" srcId="{3716820C-FB7D-454F-8DF4-76B584078554}" destId="{8A7DA1B9-4CAC-6B45-B031-B40A34211566}" srcOrd="0" destOrd="0" presId="urn:microsoft.com/office/officeart/2016/7/layout/VerticalHollowActionList"/>
    <dgm:cxn modelId="{0BA8C4AA-A867-4587-81D3-C70604DF3298}" srcId="{4BAF6CB6-A632-499B-B619-D6CA1D65CBDE}" destId="{C5535EBA-F6D2-4A4F-9E03-2420E338F4A5}" srcOrd="1" destOrd="0" parTransId="{D1BCBE5D-A1DB-46CB-ACCD-CD847A65DDE4}" sibTransId="{A2707F0D-54B1-42C0-9AA0-7E18EAFC8D01}"/>
    <dgm:cxn modelId="{C581A0B9-B35F-C54A-BA06-B8217D91AC1E}" type="presOf" srcId="{151AA39D-7211-4318-90B8-CA1BBA5B655A}" destId="{8CCB496D-24A9-8E40-9538-B488ADB76638}" srcOrd="0" destOrd="0" presId="urn:microsoft.com/office/officeart/2016/7/layout/VerticalHollowActionList"/>
    <dgm:cxn modelId="{94CD37C0-2952-4437-80F3-C114FBE92269}" srcId="{4BAF6CB6-A632-499B-B619-D6CA1D65CBDE}" destId="{151AA39D-7211-4318-90B8-CA1BBA5B655A}" srcOrd="2" destOrd="0" parTransId="{692B26D3-5DFF-4D5E-BEAC-9A68F6DF43BF}" sibTransId="{C5648615-7E10-4186-8DA0-07EBC8E1323A}"/>
    <dgm:cxn modelId="{DEEA1CCA-4568-4FF5-9861-18B13232C03A}" srcId="{4BAF6CB6-A632-499B-B619-D6CA1D65CBDE}" destId="{57121041-4968-41C2-81BF-4830DB95B5F9}" srcOrd="3" destOrd="0" parTransId="{9D769219-71EC-41E2-B8B8-3BE5FA3FFE24}" sibTransId="{F2C43068-03A2-4C78-B526-8B41A5170BFD}"/>
    <dgm:cxn modelId="{7DE4F5CB-FD9D-0B49-B177-405D31F5026F}" type="presOf" srcId="{5F7C46F6-8F42-4710-B2AE-81984E58F284}" destId="{F50A81D8-E458-0146-ACDB-612F54A28DEB}" srcOrd="0" destOrd="0" presId="urn:microsoft.com/office/officeart/2016/7/layout/VerticalHollowActionList"/>
    <dgm:cxn modelId="{2724DBDF-86FD-4F14-931C-5E6479255B20}" srcId="{5F7C46F6-8F42-4710-B2AE-81984E58F284}" destId="{1721B62C-202C-4BD5-86D6-83370390480E}" srcOrd="0" destOrd="0" parTransId="{F0A98413-D5E7-4DA2-B84D-8B7771264FCD}" sibTransId="{56158280-8AF0-4A4F-9777-AEEFB40F17E9}"/>
    <dgm:cxn modelId="{2EED7CE0-D067-384C-B618-59150133927E}" type="presOf" srcId="{57121041-4968-41C2-81BF-4830DB95B5F9}" destId="{00A5395E-9423-A549-B19C-C0213A25D946}" srcOrd="0" destOrd="0" presId="urn:microsoft.com/office/officeart/2016/7/layout/VerticalHollowActionList"/>
    <dgm:cxn modelId="{092AC7F3-0442-4826-98BE-9BEB59BB34D0}" srcId="{C5535EBA-F6D2-4A4F-9E03-2420E338F4A5}" destId="{639B6E8D-3928-4076-801A-AE3D4060E75C}" srcOrd="0" destOrd="0" parTransId="{17A18192-2CD8-48C8-A515-C02EAAF70FD3}" sibTransId="{EFE4E488-5867-4FFD-9427-76EA3D75BB45}"/>
    <dgm:cxn modelId="{710EB9FA-9124-4DDC-9B9A-2425B57E60CB}" srcId="{7A587510-7CE4-4EFD-BF41-0361E697B1F6}" destId="{3716820C-FB7D-454F-8DF4-76B584078554}" srcOrd="0" destOrd="0" parTransId="{B70249B8-67E0-4E95-8767-C86A391E5E16}" sibTransId="{686F69C7-9181-4270-8E4D-C04E4120CC9D}"/>
    <dgm:cxn modelId="{8B16A74A-95CB-F347-921C-17DAF9813191}" type="presParOf" srcId="{AFB334AB-3F4F-E14E-870C-BE21C6DCC9CB}" destId="{320CD706-523D-3E41-AD63-2E61C97C5723}" srcOrd="0" destOrd="0" presId="urn:microsoft.com/office/officeart/2016/7/layout/VerticalHollowActionList"/>
    <dgm:cxn modelId="{488ACB88-6F5B-A244-98ED-09DA7C4097AC}" type="presParOf" srcId="{320CD706-523D-3E41-AD63-2E61C97C5723}" destId="{F50A81D8-E458-0146-ACDB-612F54A28DEB}" srcOrd="0" destOrd="0" presId="urn:microsoft.com/office/officeart/2016/7/layout/VerticalHollowActionList"/>
    <dgm:cxn modelId="{2713CF44-9284-AD44-ADC8-B1F5534EDA08}" type="presParOf" srcId="{320CD706-523D-3E41-AD63-2E61C97C5723}" destId="{75511C2B-971E-D441-8749-FDD320DD52FC}" srcOrd="1" destOrd="0" presId="urn:microsoft.com/office/officeart/2016/7/layout/VerticalHollowActionList"/>
    <dgm:cxn modelId="{A3E4539E-03FC-1946-9FC7-784B76A7BAC2}" type="presParOf" srcId="{AFB334AB-3F4F-E14E-870C-BE21C6DCC9CB}" destId="{75F74675-627A-584D-8017-6BEFCD81902E}" srcOrd="1" destOrd="0" presId="urn:microsoft.com/office/officeart/2016/7/layout/VerticalHollowActionList"/>
    <dgm:cxn modelId="{E99F99C7-BA14-8548-95AA-44E58390CE4E}" type="presParOf" srcId="{AFB334AB-3F4F-E14E-870C-BE21C6DCC9CB}" destId="{723501C3-52B4-CD42-AC33-E6AC08805068}" srcOrd="2" destOrd="0" presId="urn:microsoft.com/office/officeart/2016/7/layout/VerticalHollowActionList"/>
    <dgm:cxn modelId="{620157B2-5D6F-7F49-B639-E96A32767AF9}" type="presParOf" srcId="{723501C3-52B4-CD42-AC33-E6AC08805068}" destId="{7DD7062D-73BB-2042-9DC4-E005BC2DEAAC}" srcOrd="0" destOrd="0" presId="urn:microsoft.com/office/officeart/2016/7/layout/VerticalHollowActionList"/>
    <dgm:cxn modelId="{2EDDE261-0FCE-164D-AC81-1F40D7791FA6}" type="presParOf" srcId="{723501C3-52B4-CD42-AC33-E6AC08805068}" destId="{A59CE1AB-25A3-8241-A85D-D4CDBB34CE34}" srcOrd="1" destOrd="0" presId="urn:microsoft.com/office/officeart/2016/7/layout/VerticalHollowActionList"/>
    <dgm:cxn modelId="{8062ECC3-F557-504C-BBCB-DDD41CF7BE0E}" type="presParOf" srcId="{AFB334AB-3F4F-E14E-870C-BE21C6DCC9CB}" destId="{5D4B4F41-F9A0-D143-BDF7-CD56F45C60AC}" srcOrd="3" destOrd="0" presId="urn:microsoft.com/office/officeart/2016/7/layout/VerticalHollowActionList"/>
    <dgm:cxn modelId="{D4D86E54-2246-5E4D-97AD-DA94C8A21A33}" type="presParOf" srcId="{AFB334AB-3F4F-E14E-870C-BE21C6DCC9CB}" destId="{52A7CD27-0378-5540-B173-43C363635D62}" srcOrd="4" destOrd="0" presId="urn:microsoft.com/office/officeart/2016/7/layout/VerticalHollowActionList"/>
    <dgm:cxn modelId="{9FC370E8-DE8F-4D43-9128-74D012FA0BCC}" type="presParOf" srcId="{52A7CD27-0378-5540-B173-43C363635D62}" destId="{8CCB496D-24A9-8E40-9538-B488ADB76638}" srcOrd="0" destOrd="0" presId="urn:microsoft.com/office/officeart/2016/7/layout/VerticalHollowActionList"/>
    <dgm:cxn modelId="{AE876BCC-880F-074D-A0A8-C287BA7A72F3}" type="presParOf" srcId="{52A7CD27-0378-5540-B173-43C363635D62}" destId="{E6B01515-4F37-034B-B826-F9695D04F602}" srcOrd="1" destOrd="0" presId="urn:microsoft.com/office/officeart/2016/7/layout/VerticalHollowActionList"/>
    <dgm:cxn modelId="{48D93BD9-B86A-0847-A4AC-1075580B3F33}" type="presParOf" srcId="{AFB334AB-3F4F-E14E-870C-BE21C6DCC9CB}" destId="{07B7B593-3B91-244D-8CAD-401F867B722B}" srcOrd="5" destOrd="0" presId="urn:microsoft.com/office/officeart/2016/7/layout/VerticalHollowActionList"/>
    <dgm:cxn modelId="{5F935582-5B11-054D-9E5A-218AAD34BB92}" type="presParOf" srcId="{AFB334AB-3F4F-E14E-870C-BE21C6DCC9CB}" destId="{E7D33B95-1697-0041-B6EA-B639A8BD7E92}" srcOrd="6" destOrd="0" presId="urn:microsoft.com/office/officeart/2016/7/layout/VerticalHollowActionList"/>
    <dgm:cxn modelId="{7B74B0A6-BA5D-1A43-AFBC-61207DA59C95}" type="presParOf" srcId="{E7D33B95-1697-0041-B6EA-B639A8BD7E92}" destId="{00A5395E-9423-A549-B19C-C0213A25D946}" srcOrd="0" destOrd="0" presId="urn:microsoft.com/office/officeart/2016/7/layout/VerticalHollowActionList"/>
    <dgm:cxn modelId="{4A0DB1E7-FBEB-1D46-A4C8-B93DDC7A4568}" type="presParOf" srcId="{E7D33B95-1697-0041-B6EA-B639A8BD7E92}" destId="{EA192824-C327-8A49-A598-CDD32A05C17F}" srcOrd="1" destOrd="0" presId="urn:microsoft.com/office/officeart/2016/7/layout/VerticalHollowActionList"/>
    <dgm:cxn modelId="{2218CF77-6575-E54E-9422-97B0E9A35D4A}" type="presParOf" srcId="{AFB334AB-3F4F-E14E-870C-BE21C6DCC9CB}" destId="{20D6E637-A63E-C845-BCC0-AEA10A0F2F3E}" srcOrd="7" destOrd="0" presId="urn:microsoft.com/office/officeart/2016/7/layout/VerticalHollowActionList"/>
    <dgm:cxn modelId="{C76DDED2-0152-5444-B28A-FE62DF87347D}" type="presParOf" srcId="{AFB334AB-3F4F-E14E-870C-BE21C6DCC9CB}" destId="{6C5C0F49-F7E2-D349-954B-1B95D4F761A1}" srcOrd="8" destOrd="0" presId="urn:microsoft.com/office/officeart/2016/7/layout/VerticalHollowActionList"/>
    <dgm:cxn modelId="{E910281D-E110-6646-952F-216915890C8A}" type="presParOf" srcId="{6C5C0F49-F7E2-D349-954B-1B95D4F761A1}" destId="{55C764A0-1C2C-4341-AE75-DB3E9FD8E914}" srcOrd="0" destOrd="0" presId="urn:microsoft.com/office/officeart/2016/7/layout/VerticalHollowActionList"/>
    <dgm:cxn modelId="{211841BB-8E6B-EE49-A353-DB682C4D4D2C}" type="presParOf" srcId="{6C5C0F49-F7E2-D349-954B-1B95D4F761A1}" destId="{8A7DA1B9-4CAC-6B45-B031-B40A34211566}"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AE34A9E-BB50-4210-8121-A671F4F44C10}"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D9128D2E-2BF3-4DBF-9A96-9046A0D5C01B}">
      <dgm:prSet/>
      <dgm:spPr/>
      <dgm:t>
        <a:bodyPr/>
        <a:lstStyle/>
        <a:p>
          <a:r>
            <a:rPr lang="en-GB"/>
            <a:t>Identify and obtain details of witnesses.</a:t>
          </a:r>
          <a:endParaRPr lang="en-US"/>
        </a:p>
      </dgm:t>
    </dgm:pt>
    <dgm:pt modelId="{E0805462-A0E0-4B97-8560-A9B1E18623FA}" type="parTrans" cxnId="{2469D5AF-8701-4940-BBC0-E456D4D21A3F}">
      <dgm:prSet/>
      <dgm:spPr/>
      <dgm:t>
        <a:bodyPr/>
        <a:lstStyle/>
        <a:p>
          <a:endParaRPr lang="en-US"/>
        </a:p>
      </dgm:t>
    </dgm:pt>
    <dgm:pt modelId="{5B4ED5D5-3DCE-47BF-8518-3FEC5991D23B}" type="sibTrans" cxnId="{2469D5AF-8701-4940-BBC0-E456D4D21A3F}">
      <dgm:prSet/>
      <dgm:spPr/>
      <dgm:t>
        <a:bodyPr/>
        <a:lstStyle/>
        <a:p>
          <a:endParaRPr lang="en-US"/>
        </a:p>
      </dgm:t>
    </dgm:pt>
    <dgm:pt modelId="{A778E0ED-DB9A-45BA-835D-2801F052E1F9}">
      <dgm:prSet/>
      <dgm:spPr/>
      <dgm:t>
        <a:bodyPr/>
        <a:lstStyle/>
        <a:p>
          <a:r>
            <a:rPr lang="en-GB"/>
            <a:t>Onlookers can be a help or a hindrance. Use them or get rid of them!</a:t>
          </a:r>
          <a:endParaRPr lang="en-US"/>
        </a:p>
      </dgm:t>
    </dgm:pt>
    <dgm:pt modelId="{A33D041B-B912-4FF5-9426-700E731A19C9}" type="parTrans" cxnId="{D21E1ADB-F8A1-4C11-8597-8A350F6117D4}">
      <dgm:prSet/>
      <dgm:spPr/>
      <dgm:t>
        <a:bodyPr/>
        <a:lstStyle/>
        <a:p>
          <a:endParaRPr lang="en-US"/>
        </a:p>
      </dgm:t>
    </dgm:pt>
    <dgm:pt modelId="{83AF55BE-02DB-45DD-B3DE-787C9C7B0330}" type="sibTrans" cxnId="{D21E1ADB-F8A1-4C11-8597-8A350F6117D4}">
      <dgm:prSet/>
      <dgm:spPr/>
      <dgm:t>
        <a:bodyPr/>
        <a:lstStyle/>
        <a:p>
          <a:endParaRPr lang="en-US"/>
        </a:p>
      </dgm:t>
    </dgm:pt>
    <dgm:pt modelId="{0AAA596D-F8F9-4275-8675-B1A08209BD16}">
      <dgm:prSet/>
      <dgm:spPr/>
      <dgm:t>
        <a:bodyPr/>
        <a:lstStyle/>
        <a:p>
          <a:r>
            <a:rPr lang="en-GB" dirty="0"/>
            <a:t>Control peoples movements -Cordons. </a:t>
          </a:r>
          <a:endParaRPr lang="en-US" dirty="0"/>
        </a:p>
      </dgm:t>
    </dgm:pt>
    <dgm:pt modelId="{42572174-1169-45CE-A621-F73C67BA0445}" type="parTrans" cxnId="{12256CD3-30D4-4D90-BF94-CE378F5BC961}">
      <dgm:prSet/>
      <dgm:spPr/>
      <dgm:t>
        <a:bodyPr/>
        <a:lstStyle/>
        <a:p>
          <a:endParaRPr lang="en-US"/>
        </a:p>
      </dgm:t>
    </dgm:pt>
    <dgm:pt modelId="{B8FEAE85-DBAB-42DB-824E-D2479E1B67B3}" type="sibTrans" cxnId="{12256CD3-30D4-4D90-BF94-CE378F5BC961}">
      <dgm:prSet/>
      <dgm:spPr/>
      <dgm:t>
        <a:bodyPr/>
        <a:lstStyle/>
        <a:p>
          <a:endParaRPr lang="en-US"/>
        </a:p>
      </dgm:t>
    </dgm:pt>
    <dgm:pt modelId="{5C0E52D8-5AC8-CB46-8F7F-4AA9FDE7A041}" type="pres">
      <dgm:prSet presAssocID="{FAE34A9E-BB50-4210-8121-A671F4F44C10}" presName="Name0" presStyleCnt="0">
        <dgm:presLayoutVars>
          <dgm:dir/>
          <dgm:animLvl val="lvl"/>
          <dgm:resizeHandles val="exact"/>
        </dgm:presLayoutVars>
      </dgm:prSet>
      <dgm:spPr/>
    </dgm:pt>
    <dgm:pt modelId="{808CBD45-44F9-B247-B746-32E3DCB42D9D}" type="pres">
      <dgm:prSet presAssocID="{0AAA596D-F8F9-4275-8675-B1A08209BD16}" presName="boxAndChildren" presStyleCnt="0"/>
      <dgm:spPr/>
    </dgm:pt>
    <dgm:pt modelId="{3F26FA58-7848-F24E-817C-C5A06D87CF32}" type="pres">
      <dgm:prSet presAssocID="{0AAA596D-F8F9-4275-8675-B1A08209BD16}" presName="parentTextBox" presStyleLbl="node1" presStyleIdx="0" presStyleCnt="3"/>
      <dgm:spPr/>
    </dgm:pt>
    <dgm:pt modelId="{D8FA3E55-CF75-FC49-9D2D-17E8DDAE6279}" type="pres">
      <dgm:prSet presAssocID="{83AF55BE-02DB-45DD-B3DE-787C9C7B0330}" presName="sp" presStyleCnt="0"/>
      <dgm:spPr/>
    </dgm:pt>
    <dgm:pt modelId="{0EF868EF-1428-4547-9647-0F7272997646}" type="pres">
      <dgm:prSet presAssocID="{A778E0ED-DB9A-45BA-835D-2801F052E1F9}" presName="arrowAndChildren" presStyleCnt="0"/>
      <dgm:spPr/>
    </dgm:pt>
    <dgm:pt modelId="{B4BD3887-3DCC-4F46-89DC-9AE906912E88}" type="pres">
      <dgm:prSet presAssocID="{A778E0ED-DB9A-45BA-835D-2801F052E1F9}" presName="parentTextArrow" presStyleLbl="node1" presStyleIdx="1" presStyleCnt="3"/>
      <dgm:spPr/>
    </dgm:pt>
    <dgm:pt modelId="{41237ED8-2CF8-F744-8D4C-64899389B6C4}" type="pres">
      <dgm:prSet presAssocID="{5B4ED5D5-3DCE-47BF-8518-3FEC5991D23B}" presName="sp" presStyleCnt="0"/>
      <dgm:spPr/>
    </dgm:pt>
    <dgm:pt modelId="{32872503-06A2-E64F-B540-5BC46149D27F}" type="pres">
      <dgm:prSet presAssocID="{D9128D2E-2BF3-4DBF-9A96-9046A0D5C01B}" presName="arrowAndChildren" presStyleCnt="0"/>
      <dgm:spPr/>
    </dgm:pt>
    <dgm:pt modelId="{CDD699FE-8731-924B-B7EF-F0627E776C24}" type="pres">
      <dgm:prSet presAssocID="{D9128D2E-2BF3-4DBF-9A96-9046A0D5C01B}" presName="parentTextArrow" presStyleLbl="node1" presStyleIdx="2" presStyleCnt="3"/>
      <dgm:spPr/>
    </dgm:pt>
  </dgm:ptLst>
  <dgm:cxnLst>
    <dgm:cxn modelId="{7F0E4134-451B-E047-97D3-EE93A68DE16F}" type="presOf" srcId="{A778E0ED-DB9A-45BA-835D-2801F052E1F9}" destId="{B4BD3887-3DCC-4F46-89DC-9AE906912E88}" srcOrd="0" destOrd="0" presId="urn:microsoft.com/office/officeart/2005/8/layout/process4"/>
    <dgm:cxn modelId="{1C611E97-1CD1-864D-9E04-52E3A9F4690F}" type="presOf" srcId="{0AAA596D-F8F9-4275-8675-B1A08209BD16}" destId="{3F26FA58-7848-F24E-817C-C5A06D87CF32}" srcOrd="0" destOrd="0" presId="urn:microsoft.com/office/officeart/2005/8/layout/process4"/>
    <dgm:cxn modelId="{430CDC9F-35A3-C341-BE82-B031D48C7F8E}" type="presOf" srcId="{FAE34A9E-BB50-4210-8121-A671F4F44C10}" destId="{5C0E52D8-5AC8-CB46-8F7F-4AA9FDE7A041}" srcOrd="0" destOrd="0" presId="urn:microsoft.com/office/officeart/2005/8/layout/process4"/>
    <dgm:cxn modelId="{3D9C58A9-BBBF-B44B-A002-8A29CDBCDCC0}" type="presOf" srcId="{D9128D2E-2BF3-4DBF-9A96-9046A0D5C01B}" destId="{CDD699FE-8731-924B-B7EF-F0627E776C24}" srcOrd="0" destOrd="0" presId="urn:microsoft.com/office/officeart/2005/8/layout/process4"/>
    <dgm:cxn modelId="{2469D5AF-8701-4940-BBC0-E456D4D21A3F}" srcId="{FAE34A9E-BB50-4210-8121-A671F4F44C10}" destId="{D9128D2E-2BF3-4DBF-9A96-9046A0D5C01B}" srcOrd="0" destOrd="0" parTransId="{E0805462-A0E0-4B97-8560-A9B1E18623FA}" sibTransId="{5B4ED5D5-3DCE-47BF-8518-3FEC5991D23B}"/>
    <dgm:cxn modelId="{12256CD3-30D4-4D90-BF94-CE378F5BC961}" srcId="{FAE34A9E-BB50-4210-8121-A671F4F44C10}" destId="{0AAA596D-F8F9-4275-8675-B1A08209BD16}" srcOrd="2" destOrd="0" parTransId="{42572174-1169-45CE-A621-F73C67BA0445}" sibTransId="{B8FEAE85-DBAB-42DB-824E-D2479E1B67B3}"/>
    <dgm:cxn modelId="{D21E1ADB-F8A1-4C11-8597-8A350F6117D4}" srcId="{FAE34A9E-BB50-4210-8121-A671F4F44C10}" destId="{A778E0ED-DB9A-45BA-835D-2801F052E1F9}" srcOrd="1" destOrd="0" parTransId="{A33D041B-B912-4FF5-9426-700E731A19C9}" sibTransId="{83AF55BE-02DB-45DD-B3DE-787C9C7B0330}"/>
    <dgm:cxn modelId="{EFB08C31-51BA-5A48-A75B-9A9F9CCE3F9E}" type="presParOf" srcId="{5C0E52D8-5AC8-CB46-8F7F-4AA9FDE7A041}" destId="{808CBD45-44F9-B247-B746-32E3DCB42D9D}" srcOrd="0" destOrd="0" presId="urn:microsoft.com/office/officeart/2005/8/layout/process4"/>
    <dgm:cxn modelId="{5E5249EE-3162-9549-9A17-DDF4F58CC5CE}" type="presParOf" srcId="{808CBD45-44F9-B247-B746-32E3DCB42D9D}" destId="{3F26FA58-7848-F24E-817C-C5A06D87CF32}" srcOrd="0" destOrd="0" presId="urn:microsoft.com/office/officeart/2005/8/layout/process4"/>
    <dgm:cxn modelId="{615152C4-CEF8-3D4C-ABF6-037BEFA9146B}" type="presParOf" srcId="{5C0E52D8-5AC8-CB46-8F7F-4AA9FDE7A041}" destId="{D8FA3E55-CF75-FC49-9D2D-17E8DDAE6279}" srcOrd="1" destOrd="0" presId="urn:microsoft.com/office/officeart/2005/8/layout/process4"/>
    <dgm:cxn modelId="{D664F319-BD8E-4A4A-9ED1-A1C381C15F01}" type="presParOf" srcId="{5C0E52D8-5AC8-CB46-8F7F-4AA9FDE7A041}" destId="{0EF868EF-1428-4547-9647-0F7272997646}" srcOrd="2" destOrd="0" presId="urn:microsoft.com/office/officeart/2005/8/layout/process4"/>
    <dgm:cxn modelId="{EC652A86-6240-C242-B4C7-0480203901FE}" type="presParOf" srcId="{0EF868EF-1428-4547-9647-0F7272997646}" destId="{B4BD3887-3DCC-4F46-89DC-9AE906912E88}" srcOrd="0" destOrd="0" presId="urn:microsoft.com/office/officeart/2005/8/layout/process4"/>
    <dgm:cxn modelId="{C4328E6E-7443-494B-8681-1F94D3C21AF5}" type="presParOf" srcId="{5C0E52D8-5AC8-CB46-8F7F-4AA9FDE7A041}" destId="{41237ED8-2CF8-F744-8D4C-64899389B6C4}" srcOrd="3" destOrd="0" presId="urn:microsoft.com/office/officeart/2005/8/layout/process4"/>
    <dgm:cxn modelId="{EF0C1D46-A030-A44F-87D0-CCBAE5B0C33D}" type="presParOf" srcId="{5C0E52D8-5AC8-CB46-8F7F-4AA9FDE7A041}" destId="{32872503-06A2-E64F-B540-5BC46149D27F}" srcOrd="4" destOrd="0" presId="urn:microsoft.com/office/officeart/2005/8/layout/process4"/>
    <dgm:cxn modelId="{4109EB32-39F0-7141-A2EE-E683A9E68E27}" type="presParOf" srcId="{32872503-06A2-E64F-B540-5BC46149D27F}" destId="{CDD699FE-8731-924B-B7EF-F0627E776C24}"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2A583F0-EC2A-4B7B-A85A-0CB59EB17D88}"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C1587B5F-8989-45F5-B04A-AC4F111B837A}">
      <dgm:prSet/>
      <dgm:spPr/>
      <dgm:t>
        <a:bodyPr/>
        <a:lstStyle/>
        <a:p>
          <a:pPr>
            <a:lnSpc>
              <a:spcPct val="100000"/>
            </a:lnSpc>
          </a:pPr>
          <a:r>
            <a:rPr lang="en-GB" dirty="0"/>
            <a:t>Review the initial investigation stages</a:t>
          </a:r>
          <a:endParaRPr lang="en-US" dirty="0"/>
        </a:p>
      </dgm:t>
    </dgm:pt>
    <dgm:pt modelId="{CBF0342F-171E-4BFA-BFA5-E12C5EBEE7E0}" type="parTrans" cxnId="{DBA0AA51-4E3F-4042-B07C-073AF7186914}">
      <dgm:prSet/>
      <dgm:spPr/>
      <dgm:t>
        <a:bodyPr/>
        <a:lstStyle/>
        <a:p>
          <a:endParaRPr lang="en-US"/>
        </a:p>
      </dgm:t>
    </dgm:pt>
    <dgm:pt modelId="{5EC5C733-712B-4DF8-974A-8FCC2FBC25BD}" type="sibTrans" cxnId="{DBA0AA51-4E3F-4042-B07C-073AF7186914}">
      <dgm:prSet/>
      <dgm:spPr/>
      <dgm:t>
        <a:bodyPr/>
        <a:lstStyle/>
        <a:p>
          <a:endParaRPr lang="en-US"/>
        </a:p>
      </dgm:t>
    </dgm:pt>
    <dgm:pt modelId="{7E81609D-001E-485C-9431-C21DD6DEE2E8}">
      <dgm:prSet/>
      <dgm:spPr/>
      <dgm:t>
        <a:bodyPr/>
        <a:lstStyle/>
        <a:p>
          <a:pPr>
            <a:lnSpc>
              <a:spcPct val="100000"/>
            </a:lnSpc>
          </a:pPr>
          <a:r>
            <a:rPr lang="en-GB" dirty="0"/>
            <a:t>Material</a:t>
          </a:r>
          <a:endParaRPr lang="en-US" dirty="0"/>
        </a:p>
      </dgm:t>
    </dgm:pt>
    <dgm:pt modelId="{94803978-75C4-4E4E-8EC7-C8EB896FA981}" type="parTrans" cxnId="{B66D527E-5E7F-436D-A422-EBB16B00EEB1}">
      <dgm:prSet/>
      <dgm:spPr/>
      <dgm:t>
        <a:bodyPr/>
        <a:lstStyle/>
        <a:p>
          <a:endParaRPr lang="en-US"/>
        </a:p>
      </dgm:t>
    </dgm:pt>
    <dgm:pt modelId="{E6CF40B7-AC4B-4D0A-8478-488595DA6E48}" type="sibTrans" cxnId="{B66D527E-5E7F-436D-A422-EBB16B00EEB1}">
      <dgm:prSet/>
      <dgm:spPr/>
      <dgm:t>
        <a:bodyPr/>
        <a:lstStyle/>
        <a:p>
          <a:endParaRPr lang="en-US"/>
        </a:p>
      </dgm:t>
    </dgm:pt>
    <dgm:pt modelId="{5B96A8CE-5025-42BB-901D-2CEA9858F9A7}">
      <dgm:prSet/>
      <dgm:spPr/>
      <dgm:t>
        <a:bodyPr/>
        <a:lstStyle/>
        <a:p>
          <a:pPr>
            <a:lnSpc>
              <a:spcPct val="100000"/>
            </a:lnSpc>
          </a:pPr>
          <a:r>
            <a:rPr lang="en-GB" dirty="0" err="1"/>
            <a:t>Locards</a:t>
          </a:r>
          <a:r>
            <a:rPr lang="en-GB" dirty="0"/>
            <a:t> theory</a:t>
          </a:r>
          <a:endParaRPr lang="en-US" dirty="0"/>
        </a:p>
      </dgm:t>
    </dgm:pt>
    <dgm:pt modelId="{5DED9B2B-3459-416F-8D09-731F3823114B}" type="parTrans" cxnId="{E6A3CAB1-9029-4AE0-B3CB-1FB389245E7E}">
      <dgm:prSet/>
      <dgm:spPr/>
      <dgm:t>
        <a:bodyPr/>
        <a:lstStyle/>
        <a:p>
          <a:endParaRPr lang="en-US"/>
        </a:p>
      </dgm:t>
    </dgm:pt>
    <dgm:pt modelId="{11A8BFA1-DEA8-4A34-BD5B-8095C9E5D2AE}" type="sibTrans" cxnId="{E6A3CAB1-9029-4AE0-B3CB-1FB389245E7E}">
      <dgm:prSet/>
      <dgm:spPr/>
      <dgm:t>
        <a:bodyPr/>
        <a:lstStyle/>
        <a:p>
          <a:endParaRPr lang="en-US"/>
        </a:p>
      </dgm:t>
    </dgm:pt>
    <dgm:pt modelId="{4D4DCBD2-060B-47FB-AE19-198D9E11AFAC}">
      <dgm:prSet/>
      <dgm:spPr/>
      <dgm:t>
        <a:bodyPr/>
        <a:lstStyle/>
        <a:p>
          <a:pPr>
            <a:lnSpc>
              <a:spcPct val="100000"/>
            </a:lnSpc>
          </a:pPr>
          <a:r>
            <a:rPr lang="en-GB" dirty="0"/>
            <a:t>Forensics</a:t>
          </a:r>
          <a:endParaRPr lang="en-US" dirty="0"/>
        </a:p>
      </dgm:t>
    </dgm:pt>
    <dgm:pt modelId="{183E2914-EF9D-4151-A802-4E923485E64F}" type="parTrans" cxnId="{9FCBB9DC-07F5-4C3F-8838-9930BE998CA3}">
      <dgm:prSet/>
      <dgm:spPr/>
      <dgm:t>
        <a:bodyPr/>
        <a:lstStyle/>
        <a:p>
          <a:endParaRPr lang="en-US"/>
        </a:p>
      </dgm:t>
    </dgm:pt>
    <dgm:pt modelId="{FF1FA860-EFE2-40DF-8539-0CF316EFA942}" type="sibTrans" cxnId="{9FCBB9DC-07F5-4C3F-8838-9930BE998CA3}">
      <dgm:prSet/>
      <dgm:spPr/>
      <dgm:t>
        <a:bodyPr/>
        <a:lstStyle/>
        <a:p>
          <a:endParaRPr lang="en-US"/>
        </a:p>
      </dgm:t>
    </dgm:pt>
    <dgm:pt modelId="{8AC07310-3660-4D23-A3F7-8A71DB6785DA}">
      <dgm:prSet/>
      <dgm:spPr/>
      <dgm:t>
        <a:bodyPr/>
        <a:lstStyle/>
        <a:p>
          <a:pPr>
            <a:lnSpc>
              <a:spcPct val="100000"/>
            </a:lnSpc>
          </a:pPr>
          <a:r>
            <a:rPr lang="en-GB" dirty="0"/>
            <a:t>Golden Hour principles</a:t>
          </a:r>
          <a:endParaRPr lang="en-US" dirty="0"/>
        </a:p>
      </dgm:t>
    </dgm:pt>
    <dgm:pt modelId="{5F5E66E8-C351-4421-8A9A-7F84B17C59B3}" type="parTrans" cxnId="{06CD6214-C008-415D-8892-F76E830C7D6F}">
      <dgm:prSet/>
      <dgm:spPr/>
      <dgm:t>
        <a:bodyPr/>
        <a:lstStyle/>
        <a:p>
          <a:endParaRPr lang="en-US"/>
        </a:p>
      </dgm:t>
    </dgm:pt>
    <dgm:pt modelId="{68D80CAF-ADD3-4914-9BD1-77ADF343719F}" type="sibTrans" cxnId="{06CD6214-C008-415D-8892-F76E830C7D6F}">
      <dgm:prSet/>
      <dgm:spPr/>
      <dgm:t>
        <a:bodyPr/>
        <a:lstStyle/>
        <a:p>
          <a:endParaRPr lang="en-US"/>
        </a:p>
      </dgm:t>
    </dgm:pt>
    <dgm:pt modelId="{78610362-4C9F-4E80-BA13-6B0FDB79B04F}">
      <dgm:prSet phldr="0"/>
      <dgm:spPr/>
      <dgm:t>
        <a:bodyPr/>
        <a:lstStyle/>
        <a:p>
          <a:pPr rtl="0"/>
          <a:r>
            <a:rPr lang="en-GB" b="1" dirty="0">
              <a:latin typeface="Calibri Light" panose="020F0302020204030204"/>
            </a:rPr>
            <a:t>Next week- Technology and arrests in investigations</a:t>
          </a:r>
        </a:p>
      </dgm:t>
    </dgm:pt>
    <dgm:pt modelId="{5D41FCAA-984C-47B5-B7F3-0979921A56E9}" type="parTrans" cxnId="{9D48A93F-9948-4CBE-834C-26F343448D88}">
      <dgm:prSet/>
      <dgm:spPr/>
    </dgm:pt>
    <dgm:pt modelId="{3FD03D3D-9073-4270-B97F-F299CCF97809}" type="sibTrans" cxnId="{9D48A93F-9948-4CBE-834C-26F343448D88}">
      <dgm:prSet/>
      <dgm:spPr/>
    </dgm:pt>
    <dgm:pt modelId="{2732C475-2499-43FE-BF32-51F9F7789ABB}" type="pres">
      <dgm:prSet presAssocID="{A2A583F0-EC2A-4B7B-A85A-0CB59EB17D88}" presName="root" presStyleCnt="0">
        <dgm:presLayoutVars>
          <dgm:dir/>
          <dgm:resizeHandles val="exact"/>
        </dgm:presLayoutVars>
      </dgm:prSet>
      <dgm:spPr/>
    </dgm:pt>
    <dgm:pt modelId="{FE688A56-5236-4F22-8B54-3C52EED5A566}" type="pres">
      <dgm:prSet presAssocID="{C1587B5F-8989-45F5-B04A-AC4F111B837A}" presName="compNode" presStyleCnt="0"/>
      <dgm:spPr/>
    </dgm:pt>
    <dgm:pt modelId="{0FFB0C0E-CACA-43B6-B872-91CF590FF825}" type="pres">
      <dgm:prSet presAssocID="{C1587B5F-8989-45F5-B04A-AC4F111B837A}" presName="bgRect" presStyleLbl="bgShp" presStyleIdx="0" presStyleCnt="6"/>
      <dgm:spPr/>
    </dgm:pt>
    <dgm:pt modelId="{DBBFC194-0532-45E4-818B-E08817A0C154}" type="pres">
      <dgm:prSet presAssocID="{C1587B5F-8989-45F5-B04A-AC4F111B837A}"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CB7730D2-7690-446E-AF74-1D96AD01B769}" type="pres">
      <dgm:prSet presAssocID="{C1587B5F-8989-45F5-B04A-AC4F111B837A}" presName="spaceRect" presStyleCnt="0"/>
      <dgm:spPr/>
    </dgm:pt>
    <dgm:pt modelId="{380158D4-8C6C-4CB9-A48F-65C84E8FF161}" type="pres">
      <dgm:prSet presAssocID="{C1587B5F-8989-45F5-B04A-AC4F111B837A}" presName="parTx" presStyleLbl="revTx" presStyleIdx="0" presStyleCnt="6">
        <dgm:presLayoutVars>
          <dgm:chMax val="0"/>
          <dgm:chPref val="0"/>
        </dgm:presLayoutVars>
      </dgm:prSet>
      <dgm:spPr/>
    </dgm:pt>
    <dgm:pt modelId="{79771DC6-06A7-474A-A0C0-E8EB682FD0B9}" type="pres">
      <dgm:prSet presAssocID="{5EC5C733-712B-4DF8-974A-8FCC2FBC25BD}" presName="sibTrans" presStyleCnt="0"/>
      <dgm:spPr/>
    </dgm:pt>
    <dgm:pt modelId="{98AD9E42-7F1C-43CB-B653-47CAF70F8F34}" type="pres">
      <dgm:prSet presAssocID="{7E81609D-001E-485C-9431-C21DD6DEE2E8}" presName="compNode" presStyleCnt="0"/>
      <dgm:spPr/>
    </dgm:pt>
    <dgm:pt modelId="{D1185E24-6159-411E-86BC-C89EC91555C0}" type="pres">
      <dgm:prSet presAssocID="{7E81609D-001E-485C-9431-C21DD6DEE2E8}" presName="bgRect" presStyleLbl="bgShp" presStyleIdx="1" presStyleCnt="6"/>
      <dgm:spPr/>
    </dgm:pt>
    <dgm:pt modelId="{F3DF686E-162E-41C7-B31D-C5B348D435A9}" type="pres">
      <dgm:prSet presAssocID="{7E81609D-001E-485C-9431-C21DD6DEE2E8}"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ick"/>
        </a:ext>
      </dgm:extLst>
    </dgm:pt>
    <dgm:pt modelId="{E3B32F83-84DC-4E7B-B82F-1975135DBF3F}" type="pres">
      <dgm:prSet presAssocID="{7E81609D-001E-485C-9431-C21DD6DEE2E8}" presName="spaceRect" presStyleCnt="0"/>
      <dgm:spPr/>
    </dgm:pt>
    <dgm:pt modelId="{60C22153-23BC-42B4-B2A1-1FEBBA308B75}" type="pres">
      <dgm:prSet presAssocID="{7E81609D-001E-485C-9431-C21DD6DEE2E8}" presName="parTx" presStyleLbl="revTx" presStyleIdx="1" presStyleCnt="6">
        <dgm:presLayoutVars>
          <dgm:chMax val="0"/>
          <dgm:chPref val="0"/>
        </dgm:presLayoutVars>
      </dgm:prSet>
      <dgm:spPr/>
    </dgm:pt>
    <dgm:pt modelId="{0DC28446-9154-4F45-9AA7-8C08A71D55A6}" type="pres">
      <dgm:prSet presAssocID="{E6CF40B7-AC4B-4D0A-8478-488595DA6E48}" presName="sibTrans" presStyleCnt="0"/>
      <dgm:spPr/>
    </dgm:pt>
    <dgm:pt modelId="{433FE469-EED5-40FB-9C5B-45113F23824A}" type="pres">
      <dgm:prSet presAssocID="{5B96A8CE-5025-42BB-901D-2CEA9858F9A7}" presName="compNode" presStyleCnt="0"/>
      <dgm:spPr/>
    </dgm:pt>
    <dgm:pt modelId="{BEF904FE-24C5-40F4-A6D8-8C75034D59B1}" type="pres">
      <dgm:prSet presAssocID="{5B96A8CE-5025-42BB-901D-2CEA9858F9A7}" presName="bgRect" presStyleLbl="bgShp" presStyleIdx="2" presStyleCnt="6"/>
      <dgm:spPr/>
    </dgm:pt>
    <dgm:pt modelId="{7F7B6758-D6CB-4FA3-B706-C52CA8154822}" type="pres">
      <dgm:prSet presAssocID="{5B96A8CE-5025-42BB-901D-2CEA9858F9A7}"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BEEA6AD3-40AF-4BEF-B222-8A5F32C01D55}" type="pres">
      <dgm:prSet presAssocID="{5B96A8CE-5025-42BB-901D-2CEA9858F9A7}" presName="spaceRect" presStyleCnt="0"/>
      <dgm:spPr/>
    </dgm:pt>
    <dgm:pt modelId="{45ACAE32-8828-4143-A4B5-CD2F28CDE545}" type="pres">
      <dgm:prSet presAssocID="{5B96A8CE-5025-42BB-901D-2CEA9858F9A7}" presName="parTx" presStyleLbl="revTx" presStyleIdx="2" presStyleCnt="6">
        <dgm:presLayoutVars>
          <dgm:chMax val="0"/>
          <dgm:chPref val="0"/>
        </dgm:presLayoutVars>
      </dgm:prSet>
      <dgm:spPr/>
    </dgm:pt>
    <dgm:pt modelId="{3A3A2B7C-3DF7-4B52-952D-185E00089D50}" type="pres">
      <dgm:prSet presAssocID="{11A8BFA1-DEA8-4A34-BD5B-8095C9E5D2AE}" presName="sibTrans" presStyleCnt="0"/>
      <dgm:spPr/>
    </dgm:pt>
    <dgm:pt modelId="{BF767A7C-F38F-4192-AC78-B2AA72D3E0E6}" type="pres">
      <dgm:prSet presAssocID="{4D4DCBD2-060B-47FB-AE19-198D9E11AFAC}" presName="compNode" presStyleCnt="0"/>
      <dgm:spPr/>
    </dgm:pt>
    <dgm:pt modelId="{CF9D35BD-E061-4B6B-A012-6EEE76558E3D}" type="pres">
      <dgm:prSet presAssocID="{4D4DCBD2-060B-47FB-AE19-198D9E11AFAC}" presName="bgRect" presStyleLbl="bgShp" presStyleIdx="3" presStyleCnt="6"/>
      <dgm:spPr/>
    </dgm:pt>
    <dgm:pt modelId="{314DA413-102B-4F75-9AE5-72BEE1313C88}" type="pres">
      <dgm:prSet presAssocID="{4D4DCBD2-060B-47FB-AE19-198D9E11AFA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inger Print"/>
        </a:ext>
      </dgm:extLst>
    </dgm:pt>
    <dgm:pt modelId="{5B30C785-BF57-4529-B227-1164E93AAD31}" type="pres">
      <dgm:prSet presAssocID="{4D4DCBD2-060B-47FB-AE19-198D9E11AFAC}" presName="spaceRect" presStyleCnt="0"/>
      <dgm:spPr/>
    </dgm:pt>
    <dgm:pt modelId="{5CF7E44E-7035-424E-AAA7-E40905AF5181}" type="pres">
      <dgm:prSet presAssocID="{4D4DCBD2-060B-47FB-AE19-198D9E11AFAC}" presName="parTx" presStyleLbl="revTx" presStyleIdx="3" presStyleCnt="6">
        <dgm:presLayoutVars>
          <dgm:chMax val="0"/>
          <dgm:chPref val="0"/>
        </dgm:presLayoutVars>
      </dgm:prSet>
      <dgm:spPr/>
    </dgm:pt>
    <dgm:pt modelId="{6067671F-5118-41D2-A2BC-477BA84D34CF}" type="pres">
      <dgm:prSet presAssocID="{FF1FA860-EFE2-40DF-8539-0CF316EFA942}" presName="sibTrans" presStyleCnt="0"/>
      <dgm:spPr/>
    </dgm:pt>
    <dgm:pt modelId="{48890366-CC29-4C8B-BF4B-42EC23076A53}" type="pres">
      <dgm:prSet presAssocID="{8AC07310-3660-4D23-A3F7-8A71DB6785DA}" presName="compNode" presStyleCnt="0"/>
      <dgm:spPr/>
    </dgm:pt>
    <dgm:pt modelId="{88917A19-B765-4652-AEA6-4E37B04823BE}" type="pres">
      <dgm:prSet presAssocID="{8AC07310-3660-4D23-A3F7-8A71DB6785DA}" presName="bgRect" presStyleLbl="bgShp" presStyleIdx="4" presStyleCnt="6"/>
      <dgm:spPr/>
    </dgm:pt>
    <dgm:pt modelId="{2D8E5F28-FBA8-4376-A5F0-F18B512C2A54}" type="pres">
      <dgm:prSet presAssocID="{8AC07310-3660-4D23-A3F7-8A71DB6785DA}"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7E07934A-4246-4EA3-92FA-3ED750F84AB3}" type="pres">
      <dgm:prSet presAssocID="{8AC07310-3660-4D23-A3F7-8A71DB6785DA}" presName="spaceRect" presStyleCnt="0"/>
      <dgm:spPr/>
    </dgm:pt>
    <dgm:pt modelId="{6199FF06-0D5A-4A23-94D6-3E1522B48DE2}" type="pres">
      <dgm:prSet presAssocID="{8AC07310-3660-4D23-A3F7-8A71DB6785DA}" presName="parTx" presStyleLbl="revTx" presStyleIdx="4" presStyleCnt="6">
        <dgm:presLayoutVars>
          <dgm:chMax val="0"/>
          <dgm:chPref val="0"/>
        </dgm:presLayoutVars>
      </dgm:prSet>
      <dgm:spPr/>
    </dgm:pt>
    <dgm:pt modelId="{4F3F4C9B-6CB8-40C1-951B-87F6532FA41B}" type="pres">
      <dgm:prSet presAssocID="{68D80CAF-ADD3-4914-9BD1-77ADF343719F}" presName="sibTrans" presStyleCnt="0"/>
      <dgm:spPr/>
    </dgm:pt>
    <dgm:pt modelId="{D791D018-967F-42F0-9B80-FC0B2FF87285}" type="pres">
      <dgm:prSet presAssocID="{78610362-4C9F-4E80-BA13-6B0FDB79B04F}" presName="compNode" presStyleCnt="0"/>
      <dgm:spPr/>
    </dgm:pt>
    <dgm:pt modelId="{DAD06D4D-FBEA-4056-ABD1-F93EC6F9ED0F}" type="pres">
      <dgm:prSet presAssocID="{78610362-4C9F-4E80-BA13-6B0FDB79B04F}" presName="bgRect" presStyleLbl="bgShp" presStyleIdx="5" presStyleCnt="6"/>
      <dgm:spPr/>
    </dgm:pt>
    <dgm:pt modelId="{72EAB9DE-BFDE-485A-88A4-8AC06D0A86D4}" type="pres">
      <dgm:prSet presAssocID="{78610362-4C9F-4E80-BA13-6B0FDB79B04F}" presName="iconRect" presStyleLbl="node1" presStyleIdx="5" presStyleCnt="6"/>
      <dgm:spPr/>
    </dgm:pt>
    <dgm:pt modelId="{3501CA46-B4E6-4B14-9F14-6543A5BFC785}" type="pres">
      <dgm:prSet presAssocID="{78610362-4C9F-4E80-BA13-6B0FDB79B04F}" presName="spaceRect" presStyleCnt="0"/>
      <dgm:spPr/>
    </dgm:pt>
    <dgm:pt modelId="{0BFE527A-4E84-4310-84F3-825F6E5A2DA5}" type="pres">
      <dgm:prSet presAssocID="{78610362-4C9F-4E80-BA13-6B0FDB79B04F}" presName="parTx" presStyleLbl="revTx" presStyleIdx="5" presStyleCnt="6">
        <dgm:presLayoutVars>
          <dgm:chMax val="0"/>
          <dgm:chPref val="0"/>
        </dgm:presLayoutVars>
      </dgm:prSet>
      <dgm:spPr/>
    </dgm:pt>
  </dgm:ptLst>
  <dgm:cxnLst>
    <dgm:cxn modelId="{06CD6214-C008-415D-8892-F76E830C7D6F}" srcId="{A2A583F0-EC2A-4B7B-A85A-0CB59EB17D88}" destId="{8AC07310-3660-4D23-A3F7-8A71DB6785DA}" srcOrd="4" destOrd="0" parTransId="{5F5E66E8-C351-4421-8A9A-7F84B17C59B3}" sibTransId="{68D80CAF-ADD3-4914-9BD1-77ADF343719F}"/>
    <dgm:cxn modelId="{8D1F5C33-2319-489B-A3EE-8171A6CCBD57}" type="presOf" srcId="{8AC07310-3660-4D23-A3F7-8A71DB6785DA}" destId="{6199FF06-0D5A-4A23-94D6-3E1522B48DE2}" srcOrd="0" destOrd="0" presId="urn:microsoft.com/office/officeart/2018/2/layout/IconVerticalSolidList"/>
    <dgm:cxn modelId="{21447835-7019-4F30-BF67-177767ABD934}" type="presOf" srcId="{78610362-4C9F-4E80-BA13-6B0FDB79B04F}" destId="{0BFE527A-4E84-4310-84F3-825F6E5A2DA5}" srcOrd="0" destOrd="0" presId="urn:microsoft.com/office/officeart/2018/2/layout/IconVerticalSolidList"/>
    <dgm:cxn modelId="{7E3EF035-9E88-4780-93C0-AF6DD90C08EA}" type="presOf" srcId="{4D4DCBD2-060B-47FB-AE19-198D9E11AFAC}" destId="{5CF7E44E-7035-424E-AAA7-E40905AF5181}" srcOrd="0" destOrd="0" presId="urn:microsoft.com/office/officeart/2018/2/layout/IconVerticalSolidList"/>
    <dgm:cxn modelId="{894E3E3F-2594-43D8-A329-C17F7B11B7AA}" type="presOf" srcId="{C1587B5F-8989-45F5-B04A-AC4F111B837A}" destId="{380158D4-8C6C-4CB9-A48F-65C84E8FF161}" srcOrd="0" destOrd="0" presId="urn:microsoft.com/office/officeart/2018/2/layout/IconVerticalSolidList"/>
    <dgm:cxn modelId="{9D48A93F-9948-4CBE-834C-26F343448D88}" srcId="{A2A583F0-EC2A-4B7B-A85A-0CB59EB17D88}" destId="{78610362-4C9F-4E80-BA13-6B0FDB79B04F}" srcOrd="5" destOrd="0" parTransId="{5D41FCAA-984C-47B5-B7F3-0979921A56E9}" sibTransId="{3FD03D3D-9073-4270-B97F-F299CCF97809}"/>
    <dgm:cxn modelId="{A6CB2642-8793-48A8-BC95-33C88803A4DE}" type="presOf" srcId="{5B96A8CE-5025-42BB-901D-2CEA9858F9A7}" destId="{45ACAE32-8828-4143-A4B5-CD2F28CDE545}" srcOrd="0" destOrd="0" presId="urn:microsoft.com/office/officeart/2018/2/layout/IconVerticalSolidList"/>
    <dgm:cxn modelId="{AEF54564-0BDA-4756-9958-381E94F7B656}" type="presOf" srcId="{7E81609D-001E-485C-9431-C21DD6DEE2E8}" destId="{60C22153-23BC-42B4-B2A1-1FEBBA308B75}" srcOrd="0" destOrd="0" presId="urn:microsoft.com/office/officeart/2018/2/layout/IconVerticalSolidList"/>
    <dgm:cxn modelId="{AA3D5D48-E246-4E5B-BB0D-7C261BE3F7B1}" type="presOf" srcId="{A2A583F0-EC2A-4B7B-A85A-0CB59EB17D88}" destId="{2732C475-2499-43FE-BF32-51F9F7789ABB}" srcOrd="0" destOrd="0" presId="urn:microsoft.com/office/officeart/2018/2/layout/IconVerticalSolidList"/>
    <dgm:cxn modelId="{DBA0AA51-4E3F-4042-B07C-073AF7186914}" srcId="{A2A583F0-EC2A-4B7B-A85A-0CB59EB17D88}" destId="{C1587B5F-8989-45F5-B04A-AC4F111B837A}" srcOrd="0" destOrd="0" parTransId="{CBF0342F-171E-4BFA-BFA5-E12C5EBEE7E0}" sibTransId="{5EC5C733-712B-4DF8-974A-8FCC2FBC25BD}"/>
    <dgm:cxn modelId="{B66D527E-5E7F-436D-A422-EBB16B00EEB1}" srcId="{A2A583F0-EC2A-4B7B-A85A-0CB59EB17D88}" destId="{7E81609D-001E-485C-9431-C21DD6DEE2E8}" srcOrd="1" destOrd="0" parTransId="{94803978-75C4-4E4E-8EC7-C8EB896FA981}" sibTransId="{E6CF40B7-AC4B-4D0A-8478-488595DA6E48}"/>
    <dgm:cxn modelId="{E6A3CAB1-9029-4AE0-B3CB-1FB389245E7E}" srcId="{A2A583F0-EC2A-4B7B-A85A-0CB59EB17D88}" destId="{5B96A8CE-5025-42BB-901D-2CEA9858F9A7}" srcOrd="2" destOrd="0" parTransId="{5DED9B2B-3459-416F-8D09-731F3823114B}" sibTransId="{11A8BFA1-DEA8-4A34-BD5B-8095C9E5D2AE}"/>
    <dgm:cxn modelId="{9FCBB9DC-07F5-4C3F-8838-9930BE998CA3}" srcId="{A2A583F0-EC2A-4B7B-A85A-0CB59EB17D88}" destId="{4D4DCBD2-060B-47FB-AE19-198D9E11AFAC}" srcOrd="3" destOrd="0" parTransId="{183E2914-EF9D-4151-A802-4E923485E64F}" sibTransId="{FF1FA860-EFE2-40DF-8539-0CF316EFA942}"/>
    <dgm:cxn modelId="{A9ACAE1F-F27D-4848-B6A9-2CBD6EDA9E35}" type="presParOf" srcId="{2732C475-2499-43FE-BF32-51F9F7789ABB}" destId="{FE688A56-5236-4F22-8B54-3C52EED5A566}" srcOrd="0" destOrd="0" presId="urn:microsoft.com/office/officeart/2018/2/layout/IconVerticalSolidList"/>
    <dgm:cxn modelId="{34D458C1-1D0F-4747-B229-6BB6AE937372}" type="presParOf" srcId="{FE688A56-5236-4F22-8B54-3C52EED5A566}" destId="{0FFB0C0E-CACA-43B6-B872-91CF590FF825}" srcOrd="0" destOrd="0" presId="urn:microsoft.com/office/officeart/2018/2/layout/IconVerticalSolidList"/>
    <dgm:cxn modelId="{4A8396F3-445B-46F1-81B8-0365B2809796}" type="presParOf" srcId="{FE688A56-5236-4F22-8B54-3C52EED5A566}" destId="{DBBFC194-0532-45E4-818B-E08817A0C154}" srcOrd="1" destOrd="0" presId="urn:microsoft.com/office/officeart/2018/2/layout/IconVerticalSolidList"/>
    <dgm:cxn modelId="{82D831FB-36F1-4E11-9D54-1981C4A15DE2}" type="presParOf" srcId="{FE688A56-5236-4F22-8B54-3C52EED5A566}" destId="{CB7730D2-7690-446E-AF74-1D96AD01B769}" srcOrd="2" destOrd="0" presId="urn:microsoft.com/office/officeart/2018/2/layout/IconVerticalSolidList"/>
    <dgm:cxn modelId="{94843EC5-8004-4FBE-834C-7D7F78911479}" type="presParOf" srcId="{FE688A56-5236-4F22-8B54-3C52EED5A566}" destId="{380158D4-8C6C-4CB9-A48F-65C84E8FF161}" srcOrd="3" destOrd="0" presId="urn:microsoft.com/office/officeart/2018/2/layout/IconVerticalSolidList"/>
    <dgm:cxn modelId="{E932828E-ECD1-48BC-9282-6FBA6206D5D9}" type="presParOf" srcId="{2732C475-2499-43FE-BF32-51F9F7789ABB}" destId="{79771DC6-06A7-474A-A0C0-E8EB682FD0B9}" srcOrd="1" destOrd="0" presId="urn:microsoft.com/office/officeart/2018/2/layout/IconVerticalSolidList"/>
    <dgm:cxn modelId="{DF1060F8-18A3-46FD-8A63-9A225C2CED8B}" type="presParOf" srcId="{2732C475-2499-43FE-BF32-51F9F7789ABB}" destId="{98AD9E42-7F1C-43CB-B653-47CAF70F8F34}" srcOrd="2" destOrd="0" presId="urn:microsoft.com/office/officeart/2018/2/layout/IconVerticalSolidList"/>
    <dgm:cxn modelId="{0C5F7DE8-26F2-4458-A22E-75D709481C3B}" type="presParOf" srcId="{98AD9E42-7F1C-43CB-B653-47CAF70F8F34}" destId="{D1185E24-6159-411E-86BC-C89EC91555C0}" srcOrd="0" destOrd="0" presId="urn:microsoft.com/office/officeart/2018/2/layout/IconVerticalSolidList"/>
    <dgm:cxn modelId="{71EE6772-0D5D-4D10-A5CE-5513226C245B}" type="presParOf" srcId="{98AD9E42-7F1C-43CB-B653-47CAF70F8F34}" destId="{F3DF686E-162E-41C7-B31D-C5B348D435A9}" srcOrd="1" destOrd="0" presId="urn:microsoft.com/office/officeart/2018/2/layout/IconVerticalSolidList"/>
    <dgm:cxn modelId="{FC5D5CBA-1047-4CE4-B3FA-6E3AE5B5A01C}" type="presParOf" srcId="{98AD9E42-7F1C-43CB-B653-47CAF70F8F34}" destId="{E3B32F83-84DC-4E7B-B82F-1975135DBF3F}" srcOrd="2" destOrd="0" presId="urn:microsoft.com/office/officeart/2018/2/layout/IconVerticalSolidList"/>
    <dgm:cxn modelId="{B771FA85-3C82-4261-9F4F-FDC17F8EF500}" type="presParOf" srcId="{98AD9E42-7F1C-43CB-B653-47CAF70F8F34}" destId="{60C22153-23BC-42B4-B2A1-1FEBBA308B75}" srcOrd="3" destOrd="0" presId="urn:microsoft.com/office/officeart/2018/2/layout/IconVerticalSolidList"/>
    <dgm:cxn modelId="{F4D2A76F-6E8A-4375-929E-509A31026257}" type="presParOf" srcId="{2732C475-2499-43FE-BF32-51F9F7789ABB}" destId="{0DC28446-9154-4F45-9AA7-8C08A71D55A6}" srcOrd="3" destOrd="0" presId="urn:microsoft.com/office/officeart/2018/2/layout/IconVerticalSolidList"/>
    <dgm:cxn modelId="{D475E7F7-47DE-4CBB-921F-6F33D37AF49E}" type="presParOf" srcId="{2732C475-2499-43FE-BF32-51F9F7789ABB}" destId="{433FE469-EED5-40FB-9C5B-45113F23824A}" srcOrd="4" destOrd="0" presId="urn:microsoft.com/office/officeart/2018/2/layout/IconVerticalSolidList"/>
    <dgm:cxn modelId="{19D7CD09-0B55-41A9-90AF-C5C43270ECB9}" type="presParOf" srcId="{433FE469-EED5-40FB-9C5B-45113F23824A}" destId="{BEF904FE-24C5-40F4-A6D8-8C75034D59B1}" srcOrd="0" destOrd="0" presId="urn:microsoft.com/office/officeart/2018/2/layout/IconVerticalSolidList"/>
    <dgm:cxn modelId="{84E6B7AA-E698-4114-B9A4-5350F92F5A80}" type="presParOf" srcId="{433FE469-EED5-40FB-9C5B-45113F23824A}" destId="{7F7B6758-D6CB-4FA3-B706-C52CA8154822}" srcOrd="1" destOrd="0" presId="urn:microsoft.com/office/officeart/2018/2/layout/IconVerticalSolidList"/>
    <dgm:cxn modelId="{F14AB951-58C3-493E-B9BE-AA5D811CAF39}" type="presParOf" srcId="{433FE469-EED5-40FB-9C5B-45113F23824A}" destId="{BEEA6AD3-40AF-4BEF-B222-8A5F32C01D55}" srcOrd="2" destOrd="0" presId="urn:microsoft.com/office/officeart/2018/2/layout/IconVerticalSolidList"/>
    <dgm:cxn modelId="{073E9F3D-942A-416F-AE4F-976645898077}" type="presParOf" srcId="{433FE469-EED5-40FB-9C5B-45113F23824A}" destId="{45ACAE32-8828-4143-A4B5-CD2F28CDE545}" srcOrd="3" destOrd="0" presId="urn:microsoft.com/office/officeart/2018/2/layout/IconVerticalSolidList"/>
    <dgm:cxn modelId="{7281F122-FA2C-4559-98BC-18B49BF84B15}" type="presParOf" srcId="{2732C475-2499-43FE-BF32-51F9F7789ABB}" destId="{3A3A2B7C-3DF7-4B52-952D-185E00089D50}" srcOrd="5" destOrd="0" presId="urn:microsoft.com/office/officeart/2018/2/layout/IconVerticalSolidList"/>
    <dgm:cxn modelId="{2F887FEC-CC5C-4C1F-A931-F460A4CE6AA7}" type="presParOf" srcId="{2732C475-2499-43FE-BF32-51F9F7789ABB}" destId="{BF767A7C-F38F-4192-AC78-B2AA72D3E0E6}" srcOrd="6" destOrd="0" presId="urn:microsoft.com/office/officeart/2018/2/layout/IconVerticalSolidList"/>
    <dgm:cxn modelId="{67BD7F46-DE5D-4932-9D63-2C7E7FF0D915}" type="presParOf" srcId="{BF767A7C-F38F-4192-AC78-B2AA72D3E0E6}" destId="{CF9D35BD-E061-4B6B-A012-6EEE76558E3D}" srcOrd="0" destOrd="0" presId="urn:microsoft.com/office/officeart/2018/2/layout/IconVerticalSolidList"/>
    <dgm:cxn modelId="{F8CE659B-EE4C-4F0A-86A2-14847C503C47}" type="presParOf" srcId="{BF767A7C-F38F-4192-AC78-B2AA72D3E0E6}" destId="{314DA413-102B-4F75-9AE5-72BEE1313C88}" srcOrd="1" destOrd="0" presId="urn:microsoft.com/office/officeart/2018/2/layout/IconVerticalSolidList"/>
    <dgm:cxn modelId="{08F8138E-24E7-45AC-B548-148CC84ED103}" type="presParOf" srcId="{BF767A7C-F38F-4192-AC78-B2AA72D3E0E6}" destId="{5B30C785-BF57-4529-B227-1164E93AAD31}" srcOrd="2" destOrd="0" presId="urn:microsoft.com/office/officeart/2018/2/layout/IconVerticalSolidList"/>
    <dgm:cxn modelId="{4A25E241-910A-40C3-9B83-983769B49831}" type="presParOf" srcId="{BF767A7C-F38F-4192-AC78-B2AA72D3E0E6}" destId="{5CF7E44E-7035-424E-AAA7-E40905AF5181}" srcOrd="3" destOrd="0" presId="urn:microsoft.com/office/officeart/2018/2/layout/IconVerticalSolidList"/>
    <dgm:cxn modelId="{F652F63E-D0CB-44B1-B031-AABFCD44D42E}" type="presParOf" srcId="{2732C475-2499-43FE-BF32-51F9F7789ABB}" destId="{6067671F-5118-41D2-A2BC-477BA84D34CF}" srcOrd="7" destOrd="0" presId="urn:microsoft.com/office/officeart/2018/2/layout/IconVerticalSolidList"/>
    <dgm:cxn modelId="{FB0AC7F1-0758-455B-9A24-3CB40E7999A9}" type="presParOf" srcId="{2732C475-2499-43FE-BF32-51F9F7789ABB}" destId="{48890366-CC29-4C8B-BF4B-42EC23076A53}" srcOrd="8" destOrd="0" presId="urn:microsoft.com/office/officeart/2018/2/layout/IconVerticalSolidList"/>
    <dgm:cxn modelId="{2A12AA73-3BCD-46F7-BE93-CAE76234B5BE}" type="presParOf" srcId="{48890366-CC29-4C8B-BF4B-42EC23076A53}" destId="{88917A19-B765-4652-AEA6-4E37B04823BE}" srcOrd="0" destOrd="0" presId="urn:microsoft.com/office/officeart/2018/2/layout/IconVerticalSolidList"/>
    <dgm:cxn modelId="{256AE5D1-DF29-40D5-9470-C415FDCDA7FC}" type="presParOf" srcId="{48890366-CC29-4C8B-BF4B-42EC23076A53}" destId="{2D8E5F28-FBA8-4376-A5F0-F18B512C2A54}" srcOrd="1" destOrd="0" presId="urn:microsoft.com/office/officeart/2018/2/layout/IconVerticalSolidList"/>
    <dgm:cxn modelId="{FE84F84F-9E59-4510-9738-27A61609B247}" type="presParOf" srcId="{48890366-CC29-4C8B-BF4B-42EC23076A53}" destId="{7E07934A-4246-4EA3-92FA-3ED750F84AB3}" srcOrd="2" destOrd="0" presId="urn:microsoft.com/office/officeart/2018/2/layout/IconVerticalSolidList"/>
    <dgm:cxn modelId="{A5912A2E-E4FB-40CD-8DB6-1FAA6787099A}" type="presParOf" srcId="{48890366-CC29-4C8B-BF4B-42EC23076A53}" destId="{6199FF06-0D5A-4A23-94D6-3E1522B48DE2}" srcOrd="3" destOrd="0" presId="urn:microsoft.com/office/officeart/2018/2/layout/IconVerticalSolidList"/>
    <dgm:cxn modelId="{284F6583-BD5E-4F4F-93C7-1193BB338C4F}" type="presParOf" srcId="{2732C475-2499-43FE-BF32-51F9F7789ABB}" destId="{4F3F4C9B-6CB8-40C1-951B-87F6532FA41B}" srcOrd="9" destOrd="0" presId="urn:microsoft.com/office/officeart/2018/2/layout/IconVerticalSolidList"/>
    <dgm:cxn modelId="{D9C2CA11-5C18-44F4-8250-B1993B5AFC54}" type="presParOf" srcId="{2732C475-2499-43FE-BF32-51F9F7789ABB}" destId="{D791D018-967F-42F0-9B80-FC0B2FF87285}" srcOrd="10" destOrd="0" presId="urn:microsoft.com/office/officeart/2018/2/layout/IconVerticalSolidList"/>
    <dgm:cxn modelId="{FADB59E7-B32A-4592-AB4A-CF026906FD98}" type="presParOf" srcId="{D791D018-967F-42F0-9B80-FC0B2FF87285}" destId="{DAD06D4D-FBEA-4056-ABD1-F93EC6F9ED0F}" srcOrd="0" destOrd="0" presId="urn:microsoft.com/office/officeart/2018/2/layout/IconVerticalSolidList"/>
    <dgm:cxn modelId="{067CDE24-C1E6-4C7C-AF86-C2C438966EF3}" type="presParOf" srcId="{D791D018-967F-42F0-9B80-FC0B2FF87285}" destId="{72EAB9DE-BFDE-485A-88A4-8AC06D0A86D4}" srcOrd="1" destOrd="0" presId="urn:microsoft.com/office/officeart/2018/2/layout/IconVerticalSolidList"/>
    <dgm:cxn modelId="{25E9B19D-CA4B-4316-B850-2646F4F7A56C}" type="presParOf" srcId="{D791D018-967F-42F0-9B80-FC0B2FF87285}" destId="{3501CA46-B4E6-4B14-9F14-6543A5BFC785}" srcOrd="2" destOrd="0" presId="urn:microsoft.com/office/officeart/2018/2/layout/IconVerticalSolidList"/>
    <dgm:cxn modelId="{AF0C4785-2F38-4B58-8467-B193E704642D}" type="presParOf" srcId="{D791D018-967F-42F0-9B80-FC0B2FF87285}" destId="{0BFE527A-4E84-4310-84F3-825F6E5A2DA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B0C0E-CACA-43B6-B872-91CF590FF825}">
      <dsp:nvSpPr>
        <dsp:cNvPr id="0" name=""/>
        <dsp:cNvSpPr/>
      </dsp:nvSpPr>
      <dsp:spPr>
        <a:xfrm>
          <a:off x="0" y="4366"/>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BFC194-0532-45E4-818B-E08817A0C154}">
      <dsp:nvSpPr>
        <dsp:cNvPr id="0" name=""/>
        <dsp:cNvSpPr/>
      </dsp:nvSpPr>
      <dsp:spPr>
        <a:xfrm>
          <a:off x="281355" y="213639"/>
          <a:ext cx="511556" cy="5115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0158D4-8C6C-4CB9-A48F-65C84E8FF161}">
      <dsp:nvSpPr>
        <dsp:cNvPr id="0" name=""/>
        <dsp:cNvSpPr/>
      </dsp:nvSpPr>
      <dsp:spPr>
        <a:xfrm>
          <a:off x="1074268" y="4366"/>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GB" sz="1900" kern="1200"/>
            <a:t>Review the initial investigation stages</a:t>
          </a:r>
          <a:endParaRPr lang="en-US" sz="1900" kern="1200"/>
        </a:p>
      </dsp:txBody>
      <dsp:txXfrm>
        <a:off x="1074268" y="4366"/>
        <a:ext cx="5170996" cy="930102"/>
      </dsp:txXfrm>
    </dsp:sp>
    <dsp:sp modelId="{D1185E24-6159-411E-86BC-C89EC91555C0}">
      <dsp:nvSpPr>
        <dsp:cNvPr id="0" name=""/>
        <dsp:cNvSpPr/>
      </dsp:nvSpPr>
      <dsp:spPr>
        <a:xfrm>
          <a:off x="0" y="1166994"/>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DF686E-162E-41C7-B31D-C5B348D435A9}">
      <dsp:nvSpPr>
        <dsp:cNvPr id="0" name=""/>
        <dsp:cNvSpPr/>
      </dsp:nvSpPr>
      <dsp:spPr>
        <a:xfrm>
          <a:off x="281355" y="1376267"/>
          <a:ext cx="511556" cy="5115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C22153-23BC-42B4-B2A1-1FEBBA308B75}">
      <dsp:nvSpPr>
        <dsp:cNvPr id="0" name=""/>
        <dsp:cNvSpPr/>
      </dsp:nvSpPr>
      <dsp:spPr>
        <a:xfrm>
          <a:off x="1074268" y="1166994"/>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GB" sz="1900" kern="1200"/>
            <a:t>Material</a:t>
          </a:r>
          <a:endParaRPr lang="en-US" sz="1900" kern="1200"/>
        </a:p>
      </dsp:txBody>
      <dsp:txXfrm>
        <a:off x="1074268" y="1166994"/>
        <a:ext cx="5170996" cy="930102"/>
      </dsp:txXfrm>
    </dsp:sp>
    <dsp:sp modelId="{BEF904FE-24C5-40F4-A6D8-8C75034D59B1}">
      <dsp:nvSpPr>
        <dsp:cNvPr id="0" name=""/>
        <dsp:cNvSpPr/>
      </dsp:nvSpPr>
      <dsp:spPr>
        <a:xfrm>
          <a:off x="0" y="2329622"/>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7B6758-D6CB-4FA3-B706-C52CA8154822}">
      <dsp:nvSpPr>
        <dsp:cNvPr id="0" name=""/>
        <dsp:cNvSpPr/>
      </dsp:nvSpPr>
      <dsp:spPr>
        <a:xfrm>
          <a:off x="281355" y="2538895"/>
          <a:ext cx="511556" cy="5115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ACAE32-8828-4143-A4B5-CD2F28CDE545}">
      <dsp:nvSpPr>
        <dsp:cNvPr id="0" name=""/>
        <dsp:cNvSpPr/>
      </dsp:nvSpPr>
      <dsp:spPr>
        <a:xfrm>
          <a:off x="1074268" y="2329622"/>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GB" sz="1900" kern="1200"/>
            <a:t>Locards theory</a:t>
          </a:r>
          <a:endParaRPr lang="en-US" sz="1900" kern="1200"/>
        </a:p>
      </dsp:txBody>
      <dsp:txXfrm>
        <a:off x="1074268" y="2329622"/>
        <a:ext cx="5170996" cy="930102"/>
      </dsp:txXfrm>
    </dsp:sp>
    <dsp:sp modelId="{CF9D35BD-E061-4B6B-A012-6EEE76558E3D}">
      <dsp:nvSpPr>
        <dsp:cNvPr id="0" name=""/>
        <dsp:cNvSpPr/>
      </dsp:nvSpPr>
      <dsp:spPr>
        <a:xfrm>
          <a:off x="0" y="3492250"/>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4DA413-102B-4F75-9AE5-72BEE1313C88}">
      <dsp:nvSpPr>
        <dsp:cNvPr id="0" name=""/>
        <dsp:cNvSpPr/>
      </dsp:nvSpPr>
      <dsp:spPr>
        <a:xfrm>
          <a:off x="281355" y="3701523"/>
          <a:ext cx="511556" cy="5115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F7E44E-7035-424E-AAA7-E40905AF5181}">
      <dsp:nvSpPr>
        <dsp:cNvPr id="0" name=""/>
        <dsp:cNvSpPr/>
      </dsp:nvSpPr>
      <dsp:spPr>
        <a:xfrm>
          <a:off x="1074268" y="3492250"/>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GB" sz="1900" kern="1200"/>
            <a:t>Forensics</a:t>
          </a:r>
          <a:endParaRPr lang="en-US" sz="1900" kern="1200"/>
        </a:p>
      </dsp:txBody>
      <dsp:txXfrm>
        <a:off x="1074268" y="3492250"/>
        <a:ext cx="5170996" cy="930102"/>
      </dsp:txXfrm>
    </dsp:sp>
    <dsp:sp modelId="{88917A19-B765-4652-AEA6-4E37B04823BE}">
      <dsp:nvSpPr>
        <dsp:cNvPr id="0" name=""/>
        <dsp:cNvSpPr/>
      </dsp:nvSpPr>
      <dsp:spPr>
        <a:xfrm>
          <a:off x="0" y="4654878"/>
          <a:ext cx="6245265" cy="9301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8E5F28-FBA8-4376-A5F0-F18B512C2A54}">
      <dsp:nvSpPr>
        <dsp:cNvPr id="0" name=""/>
        <dsp:cNvSpPr/>
      </dsp:nvSpPr>
      <dsp:spPr>
        <a:xfrm>
          <a:off x="281355" y="4864151"/>
          <a:ext cx="511556" cy="5115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99FF06-0D5A-4A23-94D6-3E1522B48DE2}">
      <dsp:nvSpPr>
        <dsp:cNvPr id="0" name=""/>
        <dsp:cNvSpPr/>
      </dsp:nvSpPr>
      <dsp:spPr>
        <a:xfrm>
          <a:off x="1074268" y="4654878"/>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844550">
            <a:lnSpc>
              <a:spcPct val="90000"/>
            </a:lnSpc>
            <a:spcBef>
              <a:spcPct val="0"/>
            </a:spcBef>
            <a:spcAft>
              <a:spcPct val="35000"/>
            </a:spcAft>
            <a:buNone/>
          </a:pPr>
          <a:r>
            <a:rPr lang="en-GB" sz="1900" kern="1200"/>
            <a:t>Golden Hour principles</a:t>
          </a:r>
          <a:endParaRPr lang="en-US" sz="1900" kern="1200"/>
        </a:p>
      </dsp:txBody>
      <dsp:txXfrm>
        <a:off x="1074268" y="4654878"/>
        <a:ext cx="5170996" cy="930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682CD-A2C1-4D56-939B-E13B400E91F1}">
      <dsp:nvSpPr>
        <dsp:cNvPr id="0" name=""/>
        <dsp:cNvSpPr/>
      </dsp:nvSpPr>
      <dsp:spPr>
        <a:xfrm rot="16200000">
          <a:off x="745394" y="-745394"/>
          <a:ext cx="2595512" cy="4086302"/>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Identifying</a:t>
          </a:r>
          <a:r>
            <a:rPr lang="en-US" sz="2400" kern="1200"/>
            <a:t> a line of enquiry to pursue</a:t>
          </a:r>
          <a:endParaRPr lang="en-US" sz="2400" kern="1200" dirty="0"/>
        </a:p>
      </dsp:txBody>
      <dsp:txXfrm rot="5400000">
        <a:off x="-1" y="1"/>
        <a:ext cx="4086302" cy="1946634"/>
      </dsp:txXfrm>
    </dsp:sp>
    <dsp:sp modelId="{B75CF95F-5500-490A-852E-E51C72AE2481}">
      <dsp:nvSpPr>
        <dsp:cNvPr id="0" name=""/>
        <dsp:cNvSpPr/>
      </dsp:nvSpPr>
      <dsp:spPr>
        <a:xfrm>
          <a:off x="4086302" y="0"/>
          <a:ext cx="4086302" cy="2595512"/>
        </a:xfrm>
        <a:prstGeom prst="round1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Determining </a:t>
          </a:r>
          <a:r>
            <a:rPr lang="en-US" sz="2400" kern="1200"/>
            <a:t>the objective of pursuing a particular line of enquiry</a:t>
          </a:r>
          <a:endParaRPr lang="en-US" sz="2400" kern="1200" dirty="0"/>
        </a:p>
      </dsp:txBody>
      <dsp:txXfrm>
        <a:off x="4086302" y="0"/>
        <a:ext cx="4086302" cy="1946634"/>
      </dsp:txXfrm>
    </dsp:sp>
    <dsp:sp modelId="{0CA56AFE-2462-45F5-A215-19C7C5F9114A}">
      <dsp:nvSpPr>
        <dsp:cNvPr id="0" name=""/>
        <dsp:cNvSpPr/>
      </dsp:nvSpPr>
      <dsp:spPr>
        <a:xfrm rot="10800000">
          <a:off x="0" y="2595512"/>
          <a:ext cx="4086302" cy="2595512"/>
        </a:xfrm>
        <a:prstGeom prst="round1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dirty="0"/>
            <a:t>Identifying</a:t>
          </a:r>
          <a:r>
            <a:rPr lang="en-US" sz="2400" kern="1200" dirty="0"/>
            <a:t> the investigative action(s) necessary to efficiently achieve that objective taking into account resources, priorities &amp; proportionality</a:t>
          </a:r>
        </a:p>
      </dsp:txBody>
      <dsp:txXfrm rot="10800000">
        <a:off x="0" y="3244390"/>
        <a:ext cx="4086302" cy="1946634"/>
      </dsp:txXfrm>
    </dsp:sp>
    <dsp:sp modelId="{44972B86-9451-44DF-A4F0-84233DA580CE}">
      <dsp:nvSpPr>
        <dsp:cNvPr id="0" name=""/>
        <dsp:cNvSpPr/>
      </dsp:nvSpPr>
      <dsp:spPr>
        <a:xfrm rot="5400000">
          <a:off x="4831696" y="1850117"/>
          <a:ext cx="2595512" cy="4086302"/>
        </a:xfrm>
        <a:prstGeom prst="round1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Conducting</a:t>
          </a:r>
          <a:r>
            <a:rPr lang="en-US" sz="2400" kern="1200"/>
            <a:t> the investigative action &amp; gathering the maximum amount of material which may generate further lines of enquiry</a:t>
          </a:r>
          <a:endParaRPr lang="en-US" sz="2400" kern="1200" dirty="0"/>
        </a:p>
      </dsp:txBody>
      <dsp:txXfrm rot="-5400000">
        <a:off x="4086301" y="3244390"/>
        <a:ext cx="4086302" cy="1946634"/>
      </dsp:txXfrm>
    </dsp:sp>
    <dsp:sp modelId="{F28DE75D-4E06-43B3-8B8F-6114D95E3BB1}">
      <dsp:nvSpPr>
        <dsp:cNvPr id="0" name=""/>
        <dsp:cNvSpPr/>
      </dsp:nvSpPr>
      <dsp:spPr>
        <a:xfrm>
          <a:off x="2860411" y="1946634"/>
          <a:ext cx="2451781" cy="1297756"/>
        </a:xfrm>
        <a:prstGeom prst="roundRect">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Investigative Strategies</a:t>
          </a:r>
        </a:p>
      </dsp:txBody>
      <dsp:txXfrm>
        <a:off x="2923762" y="2009985"/>
        <a:ext cx="2325079" cy="11710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51F57-E43C-4E48-929F-13DDFB494871}">
      <dsp:nvSpPr>
        <dsp:cNvPr id="0" name=""/>
        <dsp:cNvSpPr/>
      </dsp:nvSpPr>
      <dsp:spPr>
        <a:xfrm>
          <a:off x="0" y="547450"/>
          <a:ext cx="6263640" cy="106140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 National Decision Model is the basis of decision making </a:t>
          </a:r>
        </a:p>
      </dsp:txBody>
      <dsp:txXfrm>
        <a:off x="51814" y="599264"/>
        <a:ext cx="6160012" cy="957778"/>
      </dsp:txXfrm>
    </dsp:sp>
    <dsp:sp modelId="{9B586F7D-2288-974D-8A10-BBDE9D37FC5D}">
      <dsp:nvSpPr>
        <dsp:cNvPr id="0" name=""/>
        <dsp:cNvSpPr/>
      </dsp:nvSpPr>
      <dsp:spPr>
        <a:xfrm>
          <a:off x="0" y="1663577"/>
          <a:ext cx="6263640" cy="106140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THRIVE provides a framework to support our decision making, informing a holistic understanding of the situation. </a:t>
          </a:r>
        </a:p>
      </dsp:txBody>
      <dsp:txXfrm>
        <a:off x="51814" y="1715391"/>
        <a:ext cx="6160012" cy="957778"/>
      </dsp:txXfrm>
    </dsp:sp>
    <dsp:sp modelId="{92F72F98-7C57-E547-B1BC-48B099E63A2C}">
      <dsp:nvSpPr>
        <dsp:cNvPr id="0" name=""/>
        <dsp:cNvSpPr/>
      </dsp:nvSpPr>
      <dsp:spPr>
        <a:xfrm>
          <a:off x="0" y="2779704"/>
          <a:ext cx="6263640" cy="106140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THRIVE is an integral part of our ethical decision making. </a:t>
          </a:r>
        </a:p>
      </dsp:txBody>
      <dsp:txXfrm>
        <a:off x="51814" y="2831518"/>
        <a:ext cx="6160012" cy="957778"/>
      </dsp:txXfrm>
    </dsp:sp>
    <dsp:sp modelId="{8350F9F8-6B7A-594A-8005-253704955D86}">
      <dsp:nvSpPr>
        <dsp:cNvPr id="0" name=""/>
        <dsp:cNvSpPr/>
      </dsp:nvSpPr>
      <dsp:spPr>
        <a:xfrm>
          <a:off x="0" y="3895830"/>
          <a:ext cx="6263640" cy="106140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THRIVE will be used to assess situations where decision making, and management of risk has a range of considerations and responses related to the circumstances. </a:t>
          </a:r>
        </a:p>
      </dsp:txBody>
      <dsp:txXfrm>
        <a:off x="51814" y="3947644"/>
        <a:ext cx="6160012" cy="9577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511C2B-971E-D441-8749-FDD320DD52FC}">
      <dsp:nvSpPr>
        <dsp:cNvPr id="0" name=""/>
        <dsp:cNvSpPr/>
      </dsp:nvSpPr>
      <dsp:spPr>
        <a:xfrm>
          <a:off x="2103120" y="1890"/>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Identifying scenes </a:t>
          </a:r>
        </a:p>
      </dsp:txBody>
      <dsp:txXfrm>
        <a:off x="2103120" y="1890"/>
        <a:ext cx="8412480" cy="829686"/>
      </dsp:txXfrm>
    </dsp:sp>
    <dsp:sp modelId="{F50A81D8-E458-0146-ACDB-612F54A28DEB}">
      <dsp:nvSpPr>
        <dsp:cNvPr id="0" name=""/>
        <dsp:cNvSpPr/>
      </dsp:nvSpPr>
      <dsp:spPr>
        <a:xfrm>
          <a:off x="0" y="1890"/>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Identifying</a:t>
          </a:r>
        </a:p>
      </dsp:txBody>
      <dsp:txXfrm>
        <a:off x="0" y="1890"/>
        <a:ext cx="2103120" cy="829686"/>
      </dsp:txXfrm>
    </dsp:sp>
    <dsp:sp modelId="{A59CE1AB-25A3-8241-A85D-D4CDBB34CE34}">
      <dsp:nvSpPr>
        <dsp:cNvPr id="0" name=""/>
        <dsp:cNvSpPr/>
      </dsp:nvSpPr>
      <dsp:spPr>
        <a:xfrm>
          <a:off x="2103120" y="881358"/>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Securing scenes </a:t>
          </a:r>
        </a:p>
      </dsp:txBody>
      <dsp:txXfrm>
        <a:off x="2103120" y="881358"/>
        <a:ext cx="8412480" cy="829686"/>
      </dsp:txXfrm>
    </dsp:sp>
    <dsp:sp modelId="{7DD7062D-73BB-2042-9DC4-E005BC2DEAAC}">
      <dsp:nvSpPr>
        <dsp:cNvPr id="0" name=""/>
        <dsp:cNvSpPr/>
      </dsp:nvSpPr>
      <dsp:spPr>
        <a:xfrm>
          <a:off x="0" y="881358"/>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Securing</a:t>
          </a:r>
        </a:p>
      </dsp:txBody>
      <dsp:txXfrm>
        <a:off x="0" y="881358"/>
        <a:ext cx="2103120" cy="829686"/>
      </dsp:txXfrm>
    </dsp:sp>
    <dsp:sp modelId="{E6B01515-4F37-034B-B826-F9695D04F602}">
      <dsp:nvSpPr>
        <dsp:cNvPr id="0" name=""/>
        <dsp:cNvSpPr/>
      </dsp:nvSpPr>
      <dsp:spPr>
        <a:xfrm>
          <a:off x="2103120" y="1760825"/>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Preserving scenes</a:t>
          </a:r>
        </a:p>
      </dsp:txBody>
      <dsp:txXfrm>
        <a:off x="2103120" y="1760825"/>
        <a:ext cx="8412480" cy="829686"/>
      </dsp:txXfrm>
    </dsp:sp>
    <dsp:sp modelId="{8CCB496D-24A9-8E40-9538-B488ADB76638}">
      <dsp:nvSpPr>
        <dsp:cNvPr id="0" name=""/>
        <dsp:cNvSpPr/>
      </dsp:nvSpPr>
      <dsp:spPr>
        <a:xfrm>
          <a:off x="0" y="1760825"/>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Preserving</a:t>
          </a:r>
        </a:p>
      </dsp:txBody>
      <dsp:txXfrm>
        <a:off x="0" y="1760825"/>
        <a:ext cx="2103120" cy="829686"/>
      </dsp:txXfrm>
    </dsp:sp>
    <dsp:sp modelId="{EA192824-C327-8A49-A598-CDD32A05C17F}">
      <dsp:nvSpPr>
        <dsp:cNvPr id="0" name=""/>
        <dsp:cNvSpPr/>
      </dsp:nvSpPr>
      <dsp:spPr>
        <a:xfrm>
          <a:off x="2103120" y="2640293"/>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Searching and examining scenes</a:t>
          </a:r>
        </a:p>
      </dsp:txBody>
      <dsp:txXfrm>
        <a:off x="2103120" y="2640293"/>
        <a:ext cx="8412480" cy="829686"/>
      </dsp:txXfrm>
    </dsp:sp>
    <dsp:sp modelId="{00A5395E-9423-A549-B19C-C0213A25D946}">
      <dsp:nvSpPr>
        <dsp:cNvPr id="0" name=""/>
        <dsp:cNvSpPr/>
      </dsp:nvSpPr>
      <dsp:spPr>
        <a:xfrm>
          <a:off x="0" y="2640293"/>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Searching and examining</a:t>
          </a:r>
        </a:p>
      </dsp:txBody>
      <dsp:txXfrm>
        <a:off x="0" y="2640293"/>
        <a:ext cx="2103120" cy="829686"/>
      </dsp:txXfrm>
    </dsp:sp>
    <dsp:sp modelId="{8A7DA1B9-4CAC-6B45-B031-B40A34211566}">
      <dsp:nvSpPr>
        <dsp:cNvPr id="0" name=""/>
        <dsp:cNvSpPr/>
      </dsp:nvSpPr>
      <dsp:spPr>
        <a:xfrm>
          <a:off x="2103120" y="3519760"/>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Releasing scenes </a:t>
          </a:r>
        </a:p>
      </dsp:txBody>
      <dsp:txXfrm>
        <a:off x="2103120" y="3519760"/>
        <a:ext cx="8412480" cy="829686"/>
      </dsp:txXfrm>
    </dsp:sp>
    <dsp:sp modelId="{55C764A0-1C2C-4341-AE75-DB3E9FD8E914}">
      <dsp:nvSpPr>
        <dsp:cNvPr id="0" name=""/>
        <dsp:cNvSpPr/>
      </dsp:nvSpPr>
      <dsp:spPr>
        <a:xfrm>
          <a:off x="0" y="3519760"/>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Releasing</a:t>
          </a:r>
        </a:p>
      </dsp:txBody>
      <dsp:txXfrm>
        <a:off x="0" y="3519760"/>
        <a:ext cx="2103120" cy="8296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26FA58-7848-F24E-817C-C5A06D87CF32}">
      <dsp:nvSpPr>
        <dsp:cNvPr id="0" name=""/>
        <dsp:cNvSpPr/>
      </dsp:nvSpPr>
      <dsp:spPr>
        <a:xfrm>
          <a:off x="0" y="3565087"/>
          <a:ext cx="4004300" cy="117014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Control peoples movements -Cordons. </a:t>
          </a:r>
          <a:endParaRPr lang="en-US" sz="2000" kern="1200" dirty="0"/>
        </a:p>
      </dsp:txBody>
      <dsp:txXfrm>
        <a:off x="0" y="3565087"/>
        <a:ext cx="4004300" cy="1170141"/>
      </dsp:txXfrm>
    </dsp:sp>
    <dsp:sp modelId="{B4BD3887-3DCC-4F46-89DC-9AE906912E88}">
      <dsp:nvSpPr>
        <dsp:cNvPr id="0" name=""/>
        <dsp:cNvSpPr/>
      </dsp:nvSpPr>
      <dsp:spPr>
        <a:xfrm rot="10800000">
          <a:off x="0" y="1782962"/>
          <a:ext cx="4004300" cy="179967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Onlookers can be a help or a hindrance. Use them or get rid of them!</a:t>
          </a:r>
          <a:endParaRPr lang="en-US" sz="2000" kern="1200"/>
        </a:p>
      </dsp:txBody>
      <dsp:txXfrm rot="10800000">
        <a:off x="0" y="1782962"/>
        <a:ext cx="4004300" cy="1169376"/>
      </dsp:txXfrm>
    </dsp:sp>
    <dsp:sp modelId="{CDD699FE-8731-924B-B7EF-F0627E776C24}">
      <dsp:nvSpPr>
        <dsp:cNvPr id="0" name=""/>
        <dsp:cNvSpPr/>
      </dsp:nvSpPr>
      <dsp:spPr>
        <a:xfrm rot="10800000">
          <a:off x="0" y="837"/>
          <a:ext cx="4004300" cy="179967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Identify and obtain details of witnesses.</a:t>
          </a:r>
          <a:endParaRPr lang="en-US" sz="2000" kern="1200"/>
        </a:p>
      </dsp:txBody>
      <dsp:txXfrm rot="10800000">
        <a:off x="0" y="837"/>
        <a:ext cx="4004300" cy="116937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B0C0E-CACA-43B6-B872-91CF590FF825}">
      <dsp:nvSpPr>
        <dsp:cNvPr id="0" name=""/>
        <dsp:cNvSpPr/>
      </dsp:nvSpPr>
      <dsp:spPr>
        <a:xfrm>
          <a:off x="0" y="1808"/>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BFC194-0532-45E4-818B-E08817A0C154}">
      <dsp:nvSpPr>
        <dsp:cNvPr id="0" name=""/>
        <dsp:cNvSpPr/>
      </dsp:nvSpPr>
      <dsp:spPr>
        <a:xfrm>
          <a:off x="233059" y="175158"/>
          <a:ext cx="423745" cy="4237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0158D4-8C6C-4CB9-A48F-65C84E8FF161}">
      <dsp:nvSpPr>
        <dsp:cNvPr id="0" name=""/>
        <dsp:cNvSpPr/>
      </dsp:nvSpPr>
      <dsp:spPr>
        <a:xfrm>
          <a:off x="889864" y="1808"/>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Review the initial investigation stages</a:t>
          </a:r>
          <a:endParaRPr lang="en-US" sz="1900" kern="1200" dirty="0"/>
        </a:p>
      </dsp:txBody>
      <dsp:txXfrm>
        <a:off x="889864" y="1808"/>
        <a:ext cx="5355400" cy="770445"/>
      </dsp:txXfrm>
    </dsp:sp>
    <dsp:sp modelId="{D1185E24-6159-411E-86BC-C89EC91555C0}">
      <dsp:nvSpPr>
        <dsp:cNvPr id="0" name=""/>
        <dsp:cNvSpPr/>
      </dsp:nvSpPr>
      <dsp:spPr>
        <a:xfrm>
          <a:off x="0" y="964865"/>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DF686E-162E-41C7-B31D-C5B348D435A9}">
      <dsp:nvSpPr>
        <dsp:cNvPr id="0" name=""/>
        <dsp:cNvSpPr/>
      </dsp:nvSpPr>
      <dsp:spPr>
        <a:xfrm>
          <a:off x="233059" y="1138215"/>
          <a:ext cx="423745" cy="4237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C22153-23BC-42B4-B2A1-1FEBBA308B75}">
      <dsp:nvSpPr>
        <dsp:cNvPr id="0" name=""/>
        <dsp:cNvSpPr/>
      </dsp:nvSpPr>
      <dsp:spPr>
        <a:xfrm>
          <a:off x="889864" y="964865"/>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Material</a:t>
          </a:r>
          <a:endParaRPr lang="en-US" sz="1900" kern="1200" dirty="0"/>
        </a:p>
      </dsp:txBody>
      <dsp:txXfrm>
        <a:off x="889864" y="964865"/>
        <a:ext cx="5355400" cy="770445"/>
      </dsp:txXfrm>
    </dsp:sp>
    <dsp:sp modelId="{BEF904FE-24C5-40F4-A6D8-8C75034D59B1}">
      <dsp:nvSpPr>
        <dsp:cNvPr id="0" name=""/>
        <dsp:cNvSpPr/>
      </dsp:nvSpPr>
      <dsp:spPr>
        <a:xfrm>
          <a:off x="0" y="1927922"/>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7B6758-D6CB-4FA3-B706-C52CA8154822}">
      <dsp:nvSpPr>
        <dsp:cNvPr id="0" name=""/>
        <dsp:cNvSpPr/>
      </dsp:nvSpPr>
      <dsp:spPr>
        <a:xfrm>
          <a:off x="233059" y="2101272"/>
          <a:ext cx="423745" cy="42374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ACAE32-8828-4143-A4B5-CD2F28CDE545}">
      <dsp:nvSpPr>
        <dsp:cNvPr id="0" name=""/>
        <dsp:cNvSpPr/>
      </dsp:nvSpPr>
      <dsp:spPr>
        <a:xfrm>
          <a:off x="889864" y="1927922"/>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err="1"/>
            <a:t>Locards</a:t>
          </a:r>
          <a:r>
            <a:rPr lang="en-GB" sz="1900" kern="1200" dirty="0"/>
            <a:t> theory</a:t>
          </a:r>
          <a:endParaRPr lang="en-US" sz="1900" kern="1200" dirty="0"/>
        </a:p>
      </dsp:txBody>
      <dsp:txXfrm>
        <a:off x="889864" y="1927922"/>
        <a:ext cx="5355400" cy="770445"/>
      </dsp:txXfrm>
    </dsp:sp>
    <dsp:sp modelId="{CF9D35BD-E061-4B6B-A012-6EEE76558E3D}">
      <dsp:nvSpPr>
        <dsp:cNvPr id="0" name=""/>
        <dsp:cNvSpPr/>
      </dsp:nvSpPr>
      <dsp:spPr>
        <a:xfrm>
          <a:off x="0" y="2890979"/>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4DA413-102B-4F75-9AE5-72BEE1313C88}">
      <dsp:nvSpPr>
        <dsp:cNvPr id="0" name=""/>
        <dsp:cNvSpPr/>
      </dsp:nvSpPr>
      <dsp:spPr>
        <a:xfrm>
          <a:off x="233059" y="3064329"/>
          <a:ext cx="423745" cy="42374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F7E44E-7035-424E-AAA7-E40905AF5181}">
      <dsp:nvSpPr>
        <dsp:cNvPr id="0" name=""/>
        <dsp:cNvSpPr/>
      </dsp:nvSpPr>
      <dsp:spPr>
        <a:xfrm>
          <a:off x="889864" y="2890979"/>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Forensics</a:t>
          </a:r>
          <a:endParaRPr lang="en-US" sz="1900" kern="1200" dirty="0"/>
        </a:p>
      </dsp:txBody>
      <dsp:txXfrm>
        <a:off x="889864" y="2890979"/>
        <a:ext cx="5355400" cy="770445"/>
      </dsp:txXfrm>
    </dsp:sp>
    <dsp:sp modelId="{88917A19-B765-4652-AEA6-4E37B04823BE}">
      <dsp:nvSpPr>
        <dsp:cNvPr id="0" name=""/>
        <dsp:cNvSpPr/>
      </dsp:nvSpPr>
      <dsp:spPr>
        <a:xfrm>
          <a:off x="0" y="3854036"/>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8E5F28-FBA8-4376-A5F0-F18B512C2A54}">
      <dsp:nvSpPr>
        <dsp:cNvPr id="0" name=""/>
        <dsp:cNvSpPr/>
      </dsp:nvSpPr>
      <dsp:spPr>
        <a:xfrm>
          <a:off x="233059" y="4027386"/>
          <a:ext cx="423745" cy="42374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99FF06-0D5A-4A23-94D6-3E1522B48DE2}">
      <dsp:nvSpPr>
        <dsp:cNvPr id="0" name=""/>
        <dsp:cNvSpPr/>
      </dsp:nvSpPr>
      <dsp:spPr>
        <a:xfrm>
          <a:off x="889864" y="3854036"/>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Golden Hour principles</a:t>
          </a:r>
          <a:endParaRPr lang="en-US" sz="1900" kern="1200" dirty="0"/>
        </a:p>
      </dsp:txBody>
      <dsp:txXfrm>
        <a:off x="889864" y="3854036"/>
        <a:ext cx="5355400" cy="770445"/>
      </dsp:txXfrm>
    </dsp:sp>
    <dsp:sp modelId="{DAD06D4D-FBEA-4056-ABD1-F93EC6F9ED0F}">
      <dsp:nvSpPr>
        <dsp:cNvPr id="0" name=""/>
        <dsp:cNvSpPr/>
      </dsp:nvSpPr>
      <dsp:spPr>
        <a:xfrm>
          <a:off x="0" y="4817093"/>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EAB9DE-BFDE-485A-88A4-8AC06D0A86D4}">
      <dsp:nvSpPr>
        <dsp:cNvPr id="0" name=""/>
        <dsp:cNvSpPr/>
      </dsp:nvSpPr>
      <dsp:spPr>
        <a:xfrm>
          <a:off x="233059" y="4990443"/>
          <a:ext cx="423745" cy="423745"/>
        </a:xfrm>
        <a:prstGeom prst="rect">
          <a:avLst/>
        </a:prstGeom>
        <a:solidFill>
          <a:schemeClr val="accent5">
            <a:hueOff val="-6758543"/>
            <a:satOff val="-17419"/>
            <a:lumOff val="-11765"/>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FE527A-4E84-4310-84F3-825F6E5A2DA5}">
      <dsp:nvSpPr>
        <dsp:cNvPr id="0" name=""/>
        <dsp:cNvSpPr/>
      </dsp:nvSpPr>
      <dsp:spPr>
        <a:xfrm>
          <a:off x="889864" y="4817093"/>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rtl="0">
            <a:lnSpc>
              <a:spcPct val="90000"/>
            </a:lnSpc>
            <a:spcBef>
              <a:spcPct val="0"/>
            </a:spcBef>
            <a:spcAft>
              <a:spcPct val="35000"/>
            </a:spcAft>
            <a:buNone/>
          </a:pPr>
          <a:r>
            <a:rPr lang="en-GB" sz="1900" b="1" kern="1200" dirty="0">
              <a:latin typeface="Calibri Light" panose="020F0302020204030204"/>
            </a:rPr>
            <a:t>Next week- Technology and arrests in investigations</a:t>
          </a:r>
        </a:p>
      </dsp:txBody>
      <dsp:txXfrm>
        <a:off x="889864" y="4817093"/>
        <a:ext cx="5355400" cy="77044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9D12CB-9FE6-4188-B133-9BD165B161CE}" type="datetimeFigureOut">
              <a:t>2/6/2024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C793EA-0C44-45DE-813F-78002F3FF93F}" type="slidenum">
              <a:t>‹#›</a:t>
            </a:fld>
            <a:endParaRPr lang="en-GB"/>
          </a:p>
        </p:txBody>
      </p:sp>
    </p:spTree>
    <p:extLst>
      <p:ext uri="{BB962C8B-B14F-4D97-AF65-F5344CB8AC3E}">
        <p14:creationId xmlns:p14="http://schemas.microsoft.com/office/powerpoint/2010/main" val="230547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3</a:t>
            </a:fld>
            <a:endParaRPr lang="en-GB"/>
          </a:p>
        </p:txBody>
      </p:sp>
    </p:spTree>
    <p:extLst>
      <p:ext uri="{BB962C8B-B14F-4D97-AF65-F5344CB8AC3E}">
        <p14:creationId xmlns:p14="http://schemas.microsoft.com/office/powerpoint/2010/main" val="3619309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Question- Where will we obtain evidence from?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 provide assistance within an investigation</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10</a:t>
            </a:fld>
            <a:endParaRPr lang="en-GB"/>
          </a:p>
        </p:txBody>
      </p:sp>
    </p:spTree>
    <p:extLst>
      <p:ext uri="{BB962C8B-B14F-4D97-AF65-F5344CB8AC3E}">
        <p14:creationId xmlns:p14="http://schemas.microsoft.com/office/powerpoint/2010/main" val="3517931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Common formats of material include: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statements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documents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reports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exhibits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fingerprints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images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audio or video recordings</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11</a:t>
            </a:fld>
            <a:endParaRPr lang="en-GB"/>
          </a:p>
        </p:txBody>
      </p:sp>
    </p:spTree>
    <p:extLst>
      <p:ext uri="{BB962C8B-B14F-4D97-AF65-F5344CB8AC3E}">
        <p14:creationId xmlns:p14="http://schemas.microsoft.com/office/powerpoint/2010/main" val="646769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19</a:t>
            </a:fld>
            <a:endParaRPr lang="en-GB"/>
          </a:p>
        </p:txBody>
      </p:sp>
    </p:spTree>
    <p:extLst>
      <p:ext uri="{BB962C8B-B14F-4D97-AF65-F5344CB8AC3E}">
        <p14:creationId xmlns:p14="http://schemas.microsoft.com/office/powerpoint/2010/main" val="1702045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7059A3-74E6-104D-9360-E0BD558F742E}" type="slidenum">
              <a:rPr lang="en-GB" smtClean="0"/>
              <a:t>24</a:t>
            </a:fld>
            <a:endParaRPr lang="en-GB"/>
          </a:p>
        </p:txBody>
      </p:sp>
    </p:spTree>
    <p:extLst>
      <p:ext uri="{BB962C8B-B14F-4D97-AF65-F5344CB8AC3E}">
        <p14:creationId xmlns:p14="http://schemas.microsoft.com/office/powerpoint/2010/main" val="2598171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25</a:t>
            </a:fld>
            <a:endParaRPr lang="en-US"/>
          </a:p>
        </p:txBody>
      </p:sp>
    </p:spTree>
    <p:extLst>
      <p:ext uri="{BB962C8B-B14F-4D97-AF65-F5344CB8AC3E}">
        <p14:creationId xmlns:p14="http://schemas.microsoft.com/office/powerpoint/2010/main" val="1641655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27</a:t>
            </a:fld>
            <a:endParaRPr lang="en-US"/>
          </a:p>
        </p:txBody>
      </p:sp>
    </p:spTree>
    <p:extLst>
      <p:ext uri="{BB962C8B-B14F-4D97-AF65-F5344CB8AC3E}">
        <p14:creationId xmlns:p14="http://schemas.microsoft.com/office/powerpoint/2010/main" val="596236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28</a:t>
            </a:fld>
            <a:endParaRPr lang="en-US"/>
          </a:p>
        </p:txBody>
      </p:sp>
    </p:spTree>
    <p:extLst>
      <p:ext uri="{BB962C8B-B14F-4D97-AF65-F5344CB8AC3E}">
        <p14:creationId xmlns:p14="http://schemas.microsoft.com/office/powerpoint/2010/main" val="3594359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29</a:t>
            </a:fld>
            <a:endParaRPr lang="en-US"/>
          </a:p>
        </p:txBody>
      </p:sp>
    </p:spTree>
    <p:extLst>
      <p:ext uri="{BB962C8B-B14F-4D97-AF65-F5344CB8AC3E}">
        <p14:creationId xmlns:p14="http://schemas.microsoft.com/office/powerpoint/2010/main" val="3745778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30</a:t>
            </a:fld>
            <a:endParaRPr lang="en-GB"/>
          </a:p>
        </p:txBody>
      </p:sp>
    </p:spTree>
    <p:extLst>
      <p:ext uri="{BB962C8B-B14F-4D97-AF65-F5344CB8AC3E}">
        <p14:creationId xmlns:p14="http://schemas.microsoft.com/office/powerpoint/2010/main" val="616661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31</a:t>
            </a:fld>
            <a:endParaRPr lang="en-GB"/>
          </a:p>
        </p:txBody>
      </p:sp>
    </p:spTree>
    <p:extLst>
      <p:ext uri="{BB962C8B-B14F-4D97-AF65-F5344CB8AC3E}">
        <p14:creationId xmlns:p14="http://schemas.microsoft.com/office/powerpoint/2010/main" val="34204897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32</a:t>
            </a:fld>
            <a:endParaRPr lang="en-US"/>
          </a:p>
        </p:txBody>
      </p:sp>
    </p:spTree>
    <p:extLst>
      <p:ext uri="{BB962C8B-B14F-4D97-AF65-F5344CB8AC3E}">
        <p14:creationId xmlns:p14="http://schemas.microsoft.com/office/powerpoint/2010/main" val="3542775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06/02/2024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06/02/2024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06/02/2024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06/02/2024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06/02/2024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 Id="rId5" Type="http://schemas.openxmlformats.org/officeDocument/2006/relationships/image" Target="../media/image28.jpe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2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2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kVqr-taIS14?feature=oembed" TargetMode="External"/><Relationship Id="rId4" Type="http://schemas.openxmlformats.org/officeDocument/2006/relationships/image" Target="../media/image55.jpeg"/></Relationships>
</file>

<file path=ppt/slides/_rels/slide27.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diagramLayout" Target="../diagrams/layout5.xml"/><Relationship Id="rId7" Type="http://schemas.openxmlformats.org/officeDocument/2006/relationships/image" Target="../media/image57.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2.jpeg"/></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65.png"/><Relationship Id="rId4" Type="http://schemas.openxmlformats.org/officeDocument/2006/relationships/image" Target="../media/image64.jpeg"/></Relationships>
</file>

<file path=ppt/slides/_rels/slide3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8.jpeg"/></Relationships>
</file>

<file path=ppt/slides/_rels/slide3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png"/><Relationship Id="rId1" Type="http://schemas.openxmlformats.org/officeDocument/2006/relationships/slideLayout" Target="../slideLayouts/slideLayout2.xml"/><Relationship Id="rId4" Type="http://schemas.openxmlformats.org/officeDocument/2006/relationships/image" Target="../media/image73.jpeg"/></Relationships>
</file>

<file path=ppt/slides/_rels/slide3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9.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hyperlink" Target="https://www.bbc.co.uk/iplayer/episode/m000s5xq/forensics-the-real-csi-series-2-1-an-admission-of-murder" TargetMode="Externa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1524003" y="1999615"/>
            <a:ext cx="9144000" cy="2764028"/>
          </a:xfrm>
        </p:spPr>
        <p:txBody>
          <a:bodyPr anchor="ctr">
            <a:normAutofit/>
          </a:bodyPr>
          <a:lstStyle/>
          <a:p>
            <a:r>
              <a:rPr lang="en-GB" sz="7200">
                <a:cs typeface="Calibri Light"/>
              </a:rPr>
              <a:t>Criminal Investigations </a:t>
            </a:r>
            <a:endParaRPr lang="en-GB" sz="7200"/>
          </a:p>
        </p:txBody>
      </p:sp>
      <p:sp>
        <p:nvSpPr>
          <p:cNvPr id="3" name="Subtitle 2"/>
          <p:cNvSpPr>
            <a:spLocks noGrp="1"/>
          </p:cNvSpPr>
          <p:nvPr>
            <p:ph type="subTitle" idx="1"/>
          </p:nvPr>
        </p:nvSpPr>
        <p:spPr>
          <a:xfrm>
            <a:off x="1966912" y="5645150"/>
            <a:ext cx="8258176" cy="631825"/>
          </a:xfrm>
        </p:spPr>
        <p:txBody>
          <a:bodyPr vert="horz" lIns="91440" tIns="45720" rIns="91440" bIns="45720" rtlCol="0" anchor="ctr">
            <a:noAutofit/>
          </a:bodyPr>
          <a:lstStyle/>
          <a:p>
            <a:r>
              <a:rPr lang="en-GB" sz="3200" dirty="0">
                <a:cs typeface="Calibri"/>
              </a:rPr>
              <a:t>Week 2</a:t>
            </a:r>
          </a:p>
          <a:p>
            <a:r>
              <a:rPr lang="en-GB" sz="3200" dirty="0">
                <a:cs typeface="Calibri"/>
              </a:rPr>
              <a:t>BMPS6018</a:t>
            </a:r>
          </a:p>
          <a:p>
            <a:r>
              <a:rPr lang="en-GB" sz="3200" dirty="0">
                <a:cs typeface="Calibri"/>
              </a:rPr>
              <a:t>Initial investigations</a:t>
            </a:r>
          </a:p>
        </p:txBody>
      </p:sp>
      <p:sp>
        <p:nvSpPr>
          <p:cNvPr id="14" name="Rectangle 13">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361C1DFB-0A5E-6873-2BEA-22B7071A6E12}"/>
              </a:ext>
            </a:extLst>
          </p:cNvPr>
          <p:cNvSpPr>
            <a:spLocks noGrp="1"/>
          </p:cNvSpPr>
          <p:nvPr>
            <p:ph type="title"/>
          </p:nvPr>
        </p:nvSpPr>
        <p:spPr>
          <a:xfrm>
            <a:off x="479394" y="1070800"/>
            <a:ext cx="3939688" cy="5583126"/>
          </a:xfrm>
        </p:spPr>
        <p:txBody>
          <a:bodyPr>
            <a:normAutofit/>
          </a:bodyPr>
          <a:lstStyle/>
          <a:p>
            <a:pPr algn="r"/>
            <a:r>
              <a:rPr lang="en-GB" sz="8000">
                <a:cs typeface="Calibri Light"/>
              </a:rPr>
              <a:t>Aims for today</a:t>
            </a:r>
            <a:endParaRPr lang="en-GB" sz="8000"/>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63828288-AAA3-6403-B8B9-54A57D848E4F}"/>
              </a:ext>
            </a:extLst>
          </p:cNvPr>
          <p:cNvGraphicFramePr>
            <a:graphicFrameLocks noGrp="1"/>
          </p:cNvGraphicFramePr>
          <p:nvPr>
            <p:ph idx="1"/>
            <p:extLst>
              <p:ext uri="{D42A27DB-BD31-4B8C-83A1-F6EECF244321}">
                <p14:modId xmlns:p14="http://schemas.microsoft.com/office/powerpoint/2010/main" val="4068261305"/>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6071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8234"/>
            <a:ext cx="10749776" cy="646331"/>
          </a:xfrm>
          <a:prstGeom prst="rect">
            <a:avLst/>
          </a:prstGeom>
          <a:solidFill>
            <a:schemeClr val="accent6"/>
          </a:solidFill>
        </p:spPr>
        <p:txBody>
          <a:bodyPr wrap="square" rtlCol="0">
            <a:spAutoFit/>
          </a:bodyPr>
          <a:lstStyle/>
          <a:p>
            <a:r>
              <a:rPr lang="en-GB" sz="3600" b="1" dirty="0">
                <a:solidFill>
                  <a:schemeClr val="bg1"/>
                </a:solidFill>
              </a:rPr>
              <a:t>Investigative Strategies</a:t>
            </a:r>
          </a:p>
        </p:txBody>
      </p:sp>
      <p:graphicFrame>
        <p:nvGraphicFramePr>
          <p:cNvPr id="2" name="Diagram 1"/>
          <p:cNvGraphicFramePr/>
          <p:nvPr/>
        </p:nvGraphicFramePr>
        <p:xfrm>
          <a:off x="722150" y="1169408"/>
          <a:ext cx="8172604" cy="5191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Criminal Investigation">
            <a:extLst>
              <a:ext uri="{FF2B5EF4-FFF2-40B4-BE49-F238E27FC236}">
                <a16:creationId xmlns:a16="http://schemas.microsoft.com/office/drawing/2014/main" id="{1041468A-FB27-A549-9AFD-56665D5BB8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56902" y="2557374"/>
            <a:ext cx="3112948" cy="17432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B3E8A9A-6037-914A-A34F-9463698C6FEE}"/>
              </a:ext>
            </a:extLst>
          </p:cNvPr>
          <p:cNvSpPr txBox="1"/>
          <p:nvPr/>
        </p:nvSpPr>
        <p:spPr>
          <a:xfrm rot="21068639">
            <a:off x="9287661" y="5126637"/>
            <a:ext cx="2343384" cy="646331"/>
          </a:xfrm>
          <a:prstGeom prst="rect">
            <a:avLst/>
          </a:prstGeom>
          <a:noFill/>
        </p:spPr>
        <p:txBody>
          <a:bodyPr wrap="square" rtlCol="0">
            <a:spAutoFit/>
          </a:bodyPr>
          <a:lstStyle/>
          <a:p>
            <a:r>
              <a:rPr lang="en-US" dirty="0"/>
              <a:t>We’ll revisit this in a few workshops time...</a:t>
            </a:r>
          </a:p>
        </p:txBody>
      </p:sp>
    </p:spTree>
    <p:extLst>
      <p:ext uri="{BB962C8B-B14F-4D97-AF65-F5344CB8AC3E}">
        <p14:creationId xmlns:p14="http://schemas.microsoft.com/office/powerpoint/2010/main" val="2655276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28DE75D-4E06-43B3-8B8F-6114D95E3BB1}"/>
                                            </p:graphicEl>
                                          </p:spTgt>
                                        </p:tgtEl>
                                        <p:attrNameLst>
                                          <p:attrName>style.visibility</p:attrName>
                                        </p:attrNameLst>
                                      </p:cBhvr>
                                      <p:to>
                                        <p:strVal val="visible"/>
                                      </p:to>
                                    </p:set>
                                    <p:animEffect transition="in" filter="fade">
                                      <p:cBhvr>
                                        <p:cTn id="7" dur="500"/>
                                        <p:tgtEl>
                                          <p:spTgt spid="2">
                                            <p:graphicEl>
                                              <a:dgm id="{F28DE75D-4E06-43B3-8B8F-6114D95E3BB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61682CD-A2C1-4D56-939B-E13B400E91F1}"/>
                                            </p:graphicEl>
                                          </p:spTgt>
                                        </p:tgtEl>
                                        <p:attrNameLst>
                                          <p:attrName>style.visibility</p:attrName>
                                        </p:attrNameLst>
                                      </p:cBhvr>
                                      <p:to>
                                        <p:strVal val="visible"/>
                                      </p:to>
                                    </p:set>
                                    <p:animEffect transition="in" filter="fade">
                                      <p:cBhvr>
                                        <p:cTn id="12" dur="500"/>
                                        <p:tgtEl>
                                          <p:spTgt spid="2">
                                            <p:graphicEl>
                                              <a:dgm id="{F61682CD-A2C1-4D56-939B-E13B400E91F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75CF95F-5500-490A-852E-E51C72AE2481}"/>
                                            </p:graphicEl>
                                          </p:spTgt>
                                        </p:tgtEl>
                                        <p:attrNameLst>
                                          <p:attrName>style.visibility</p:attrName>
                                        </p:attrNameLst>
                                      </p:cBhvr>
                                      <p:to>
                                        <p:strVal val="visible"/>
                                      </p:to>
                                    </p:set>
                                    <p:animEffect transition="in" filter="fade">
                                      <p:cBhvr>
                                        <p:cTn id="17" dur="500"/>
                                        <p:tgtEl>
                                          <p:spTgt spid="2">
                                            <p:graphicEl>
                                              <a:dgm id="{B75CF95F-5500-490A-852E-E51C72AE248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CA56AFE-2462-45F5-A215-19C7C5F9114A}"/>
                                            </p:graphicEl>
                                          </p:spTgt>
                                        </p:tgtEl>
                                        <p:attrNameLst>
                                          <p:attrName>style.visibility</p:attrName>
                                        </p:attrNameLst>
                                      </p:cBhvr>
                                      <p:to>
                                        <p:strVal val="visible"/>
                                      </p:to>
                                    </p:set>
                                    <p:animEffect transition="in" filter="fade">
                                      <p:cBhvr>
                                        <p:cTn id="22" dur="500"/>
                                        <p:tgtEl>
                                          <p:spTgt spid="2">
                                            <p:graphicEl>
                                              <a:dgm id="{0CA56AFE-2462-45F5-A215-19C7C5F911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44972B86-9451-44DF-A4F0-84233DA580CE}"/>
                                            </p:graphicEl>
                                          </p:spTgt>
                                        </p:tgtEl>
                                        <p:attrNameLst>
                                          <p:attrName>style.visibility</p:attrName>
                                        </p:attrNameLst>
                                      </p:cBhvr>
                                      <p:to>
                                        <p:strVal val="visible"/>
                                      </p:to>
                                    </p:set>
                                    <p:animEffect transition="in" filter="fade">
                                      <p:cBhvr>
                                        <p:cTn id="27" dur="500"/>
                                        <p:tgtEl>
                                          <p:spTgt spid="2">
                                            <p:graphicEl>
                                              <a:dgm id="{44972B86-9451-44DF-A4F0-84233DA580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Graphic 5" descr="Magnifying glass">
            <a:extLst>
              <a:ext uri="{FF2B5EF4-FFF2-40B4-BE49-F238E27FC236}">
                <a16:creationId xmlns:a16="http://schemas.microsoft.com/office/drawing/2014/main" id="{F9C041C3-9BB7-E29A-4BC1-4EBF066079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49045" y="1472476"/>
            <a:ext cx="3789988" cy="3789988"/>
          </a:xfrm>
          <a:prstGeom prst="rect">
            <a:avLst/>
          </a:prstGeom>
        </p:spPr>
      </p:pic>
      <p:sp>
        <p:nvSpPr>
          <p:cNvPr id="2" name="TextBox 1">
            <a:extLst>
              <a:ext uri="{FF2B5EF4-FFF2-40B4-BE49-F238E27FC236}">
                <a16:creationId xmlns:a16="http://schemas.microsoft.com/office/drawing/2014/main" id="{BB45C246-E63E-662B-99A7-9BECE0753242}"/>
              </a:ext>
            </a:extLst>
          </p:cNvPr>
          <p:cNvSpPr txBox="1"/>
          <p:nvPr/>
        </p:nvSpPr>
        <p:spPr>
          <a:xfrm>
            <a:off x="804672" y="877824"/>
            <a:ext cx="5294376" cy="307238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kern="1200">
                <a:solidFill>
                  <a:schemeClr val="tx1"/>
                </a:solidFill>
                <a:latin typeface="+mj-lt"/>
                <a:ea typeface="+mj-ea"/>
                <a:cs typeface="+mj-cs"/>
              </a:rPr>
              <a:t>Initial Investigation </a:t>
            </a:r>
          </a:p>
        </p:txBody>
      </p:sp>
    </p:spTree>
    <p:extLst>
      <p:ext uri="{BB962C8B-B14F-4D97-AF65-F5344CB8AC3E}">
        <p14:creationId xmlns:p14="http://schemas.microsoft.com/office/powerpoint/2010/main" val="1996088128"/>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National decision model | College of Policing">
            <a:extLst>
              <a:ext uri="{FF2B5EF4-FFF2-40B4-BE49-F238E27FC236}">
                <a16:creationId xmlns:a16="http://schemas.microsoft.com/office/drawing/2014/main" id="{58571D4F-E59A-273B-44F8-236D1C3C0685}"/>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24962" r="-1" b="23108"/>
          <a:stretch/>
        </p:blipFill>
        <p:spPr bwMode="auto">
          <a:xfrm>
            <a:off x="6726474" y="4259378"/>
            <a:ext cx="5397139" cy="2597022"/>
          </a:xfrm>
          <a:prstGeom prst="rect">
            <a:avLst/>
          </a:prstGeom>
          <a:solidFill>
            <a:schemeClr val="bg1"/>
          </a:solidFill>
        </p:spPr>
      </p:pic>
      <p:pic>
        <p:nvPicPr>
          <p:cNvPr id="1026" name="Picture 2" descr="Force contact &amp; control | Gwent Police">
            <a:extLst>
              <a:ext uri="{FF2B5EF4-FFF2-40B4-BE49-F238E27FC236}">
                <a16:creationId xmlns:a16="http://schemas.microsoft.com/office/drawing/2014/main" id="{391005C1-D72B-04E0-D3BE-36CE11C924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365" r="-1" b="16978"/>
          <a:stretch/>
        </p:blipFill>
        <p:spPr bwMode="auto">
          <a:xfrm>
            <a:off x="1255" y="5289"/>
            <a:ext cx="7644062" cy="364551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E04D60B-150B-9837-284B-B8E1EA99B9D4}"/>
              </a:ext>
            </a:extLst>
          </p:cNvPr>
          <p:cNvSpPr>
            <a:spLocks noGrp="1"/>
          </p:cNvSpPr>
          <p:nvPr>
            <p:ph type="title"/>
          </p:nvPr>
        </p:nvSpPr>
        <p:spPr>
          <a:xfrm>
            <a:off x="94200" y="-204781"/>
            <a:ext cx="5395912" cy="2387600"/>
          </a:xfrm>
        </p:spPr>
        <p:txBody>
          <a:bodyPr vert="horz" lIns="91440" tIns="45720" rIns="91440" bIns="45720" rtlCol="0" anchor="b">
            <a:normAutofit/>
          </a:bodyPr>
          <a:lstStyle/>
          <a:p>
            <a:r>
              <a:rPr lang="en-US" sz="5000" kern="1200">
                <a:solidFill>
                  <a:schemeClr val="bg1"/>
                </a:solidFill>
                <a:latin typeface="+mj-lt"/>
                <a:ea typeface="+mj-ea"/>
                <a:cs typeface="+mj-cs"/>
              </a:rPr>
              <a:t>What happens when you dial 999/101? </a:t>
            </a:r>
          </a:p>
        </p:txBody>
      </p:sp>
    </p:spTree>
    <p:extLst>
      <p:ext uri="{BB962C8B-B14F-4D97-AF65-F5344CB8AC3E}">
        <p14:creationId xmlns:p14="http://schemas.microsoft.com/office/powerpoint/2010/main" val="412955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F0E8-15FD-8146-FBB2-C5BDF3BFE952}"/>
              </a:ext>
            </a:extLst>
          </p:cNvPr>
          <p:cNvSpPr>
            <a:spLocks noGrp="1"/>
          </p:cNvSpPr>
          <p:nvPr>
            <p:ph type="title"/>
          </p:nvPr>
        </p:nvSpPr>
        <p:spPr>
          <a:xfrm>
            <a:off x="333669" y="-1712554"/>
            <a:ext cx="3808268" cy="5504688"/>
          </a:xfrm>
        </p:spPr>
        <p:txBody>
          <a:bodyPr>
            <a:normAutofit/>
          </a:bodyPr>
          <a:lstStyle/>
          <a:p>
            <a:r>
              <a:rPr lang="en-US" sz="8000" b="1" dirty="0">
                <a:solidFill>
                  <a:schemeClr val="accent1">
                    <a:lumMod val="75000"/>
                  </a:schemeClr>
                </a:solidFill>
              </a:rPr>
              <a:t>THRIVE</a:t>
            </a:r>
            <a:r>
              <a:rPr lang="en-US" sz="6000" dirty="0">
                <a:solidFill>
                  <a:srgbClr val="FF0000"/>
                </a:solidFill>
              </a:rPr>
              <a:t> </a:t>
            </a:r>
          </a:p>
        </p:txBody>
      </p:sp>
      <p:graphicFrame>
        <p:nvGraphicFramePr>
          <p:cNvPr id="5" name="Content Placeholder 2">
            <a:extLst>
              <a:ext uri="{FF2B5EF4-FFF2-40B4-BE49-F238E27FC236}">
                <a16:creationId xmlns:a16="http://schemas.microsoft.com/office/drawing/2014/main" id="{D7A2CE15-75FD-9E60-9CD7-3F3B6D44712F}"/>
              </a:ext>
            </a:extLst>
          </p:cNvPr>
          <p:cNvGraphicFramePr>
            <a:graphicFrameLocks noGrp="1"/>
          </p:cNvGraphicFramePr>
          <p:nvPr>
            <p:ph idx="1"/>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B237CB07-C8FB-8CEA-48E8-DD3D9890C369}"/>
              </a:ext>
            </a:extLst>
          </p:cNvPr>
          <p:cNvSpPr txBox="1"/>
          <p:nvPr/>
        </p:nvSpPr>
        <p:spPr>
          <a:xfrm>
            <a:off x="483681" y="1806975"/>
            <a:ext cx="4045017" cy="3970318"/>
          </a:xfrm>
          <a:prstGeom prst="rect">
            <a:avLst/>
          </a:prstGeom>
          <a:noFill/>
        </p:spPr>
        <p:txBody>
          <a:bodyPr wrap="square">
            <a:spAutoFit/>
          </a:bodyPr>
          <a:lstStyle/>
          <a:p>
            <a:pPr marL="285750" indent="-285750">
              <a:buFont typeface="Arial" panose="020B0604020202020204" pitchFamily="34" charset="0"/>
              <a:buChar char="•"/>
            </a:pPr>
            <a:r>
              <a:rPr lang="en-GB" dirty="0"/>
              <a:t>All Police Officers and Staff who deal with calls for service, reports or the management of investigations from the public.</a:t>
            </a:r>
          </a:p>
          <a:p>
            <a:endParaRPr lang="en-GB" dirty="0"/>
          </a:p>
          <a:p>
            <a:pPr marL="285750" indent="-285750">
              <a:buFont typeface="Arial" panose="020B0604020202020204" pitchFamily="34" charset="0"/>
              <a:buChar char="•"/>
            </a:pPr>
            <a:r>
              <a:rPr lang="en-GB" dirty="0"/>
              <a:t>THRIVE is designed to jointly assess risk and decision making in a consistent way using the National Decision Model. </a:t>
            </a:r>
            <a:br>
              <a:rPr lang="en-GB" dirty="0"/>
            </a:br>
            <a:endParaRPr lang="en-GB" dirty="0"/>
          </a:p>
          <a:p>
            <a:pPr marL="285750" indent="-285750">
              <a:buFont typeface="Arial" panose="020B0604020202020204" pitchFamily="34" charset="0"/>
              <a:buChar char="•"/>
            </a:pPr>
            <a:r>
              <a:rPr lang="en-GB" dirty="0"/>
              <a:t>THRIVE aligns to the Code of Ethics and National Decision-Making model and helps police respond at pace. THRIVE </a:t>
            </a:r>
            <a:r>
              <a:rPr lang="en-GB"/>
              <a:t>has the </a:t>
            </a:r>
            <a:r>
              <a:rPr lang="en-GB" dirty="0"/>
              <a:t>values at its heart. </a:t>
            </a:r>
            <a:endParaRPr lang="en-US" dirty="0"/>
          </a:p>
        </p:txBody>
      </p:sp>
    </p:spTree>
    <p:extLst>
      <p:ext uri="{BB962C8B-B14F-4D97-AF65-F5344CB8AC3E}">
        <p14:creationId xmlns:p14="http://schemas.microsoft.com/office/powerpoint/2010/main" val="4017544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AE412251-3D7A-EA00-F7D5-0B00ABF165E1}"/>
              </a:ext>
            </a:extLst>
          </p:cNvPr>
          <p:cNvPicPr>
            <a:picLocks noChangeAspect="1"/>
          </p:cNvPicPr>
          <p:nvPr/>
        </p:nvPicPr>
        <p:blipFill>
          <a:blip r:embed="rId2"/>
          <a:stretch>
            <a:fillRect/>
          </a:stretch>
        </p:blipFill>
        <p:spPr>
          <a:xfrm>
            <a:off x="1671077" y="392672"/>
            <a:ext cx="8849846" cy="6072656"/>
          </a:xfrm>
          <a:prstGeom prst="rect">
            <a:avLst/>
          </a:prstGeom>
        </p:spPr>
      </p:pic>
    </p:spTree>
    <p:extLst>
      <p:ext uri="{BB962C8B-B14F-4D97-AF65-F5344CB8AC3E}">
        <p14:creationId xmlns:p14="http://schemas.microsoft.com/office/powerpoint/2010/main" val="2193119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able&#10;&#10;Description automatically generated with medium confidence">
            <a:extLst>
              <a:ext uri="{FF2B5EF4-FFF2-40B4-BE49-F238E27FC236}">
                <a16:creationId xmlns:a16="http://schemas.microsoft.com/office/drawing/2014/main" id="{E023D5DC-B8AD-27C6-FCD4-8D25226A8817}"/>
              </a:ext>
            </a:extLst>
          </p:cNvPr>
          <p:cNvPicPr>
            <a:picLocks noChangeAspect="1"/>
          </p:cNvPicPr>
          <p:nvPr/>
        </p:nvPicPr>
        <p:blipFill>
          <a:blip r:embed="rId2"/>
          <a:stretch>
            <a:fillRect/>
          </a:stretch>
        </p:blipFill>
        <p:spPr>
          <a:xfrm>
            <a:off x="643467" y="1316143"/>
            <a:ext cx="10905066" cy="4225714"/>
          </a:xfrm>
          <a:prstGeom prst="rect">
            <a:avLst/>
          </a:prstGeom>
        </p:spPr>
      </p:pic>
    </p:spTree>
    <p:extLst>
      <p:ext uri="{BB962C8B-B14F-4D97-AF65-F5344CB8AC3E}">
        <p14:creationId xmlns:p14="http://schemas.microsoft.com/office/powerpoint/2010/main" val="770713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ational decision model relationships between components">
            <a:extLst>
              <a:ext uri="{FF2B5EF4-FFF2-40B4-BE49-F238E27FC236}">
                <a16:creationId xmlns:a16="http://schemas.microsoft.com/office/drawing/2014/main" id="{F8EBD86B-EE47-BE05-34A3-C4030FF400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4033" y="1308768"/>
            <a:ext cx="5176203" cy="48006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rime Scenes – The Forensics Library">
            <a:extLst>
              <a:ext uri="{FF2B5EF4-FFF2-40B4-BE49-F238E27FC236}">
                <a16:creationId xmlns:a16="http://schemas.microsoft.com/office/drawing/2014/main" id="{1610DF7A-9986-06B4-9D20-69E13F825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199" y="4233579"/>
            <a:ext cx="3543300" cy="22987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isposable Nitrile Glove - Bennett Safetywear">
            <a:extLst>
              <a:ext uri="{FF2B5EF4-FFF2-40B4-BE49-F238E27FC236}">
                <a16:creationId xmlns:a16="http://schemas.microsoft.com/office/drawing/2014/main" id="{E9F82DD1-E32B-ADF7-DE2E-BF2E5FBBC7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5950" y="3626518"/>
            <a:ext cx="2921000" cy="27813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rime stats: The truth is out there - BBC News">
            <a:extLst>
              <a:ext uri="{FF2B5EF4-FFF2-40B4-BE49-F238E27FC236}">
                <a16:creationId xmlns:a16="http://schemas.microsoft.com/office/drawing/2014/main" id="{238E543C-4409-49E4-EE98-6191A8DAF4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8800" y="206442"/>
            <a:ext cx="38100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Clear Stepping Plates - Anti-Contamination | Forensic Pathways">
            <a:extLst>
              <a:ext uri="{FF2B5EF4-FFF2-40B4-BE49-F238E27FC236}">
                <a16:creationId xmlns:a16="http://schemas.microsoft.com/office/drawing/2014/main" id="{049AA007-7536-DC79-3563-0FCEC9A0248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2129" r="-2" b="8897"/>
          <a:stretch/>
        </p:blipFill>
        <p:spPr bwMode="auto">
          <a:xfrm>
            <a:off x="0" y="123891"/>
            <a:ext cx="4992924" cy="2298701"/>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9265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p:cNvSpPr>
          <p:nvPr/>
        </p:nvSpPr>
        <p:spPr>
          <a:xfrm>
            <a:off x="258736" y="1348142"/>
            <a:ext cx="7543800" cy="4377519"/>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Physical evidence- documents, objects,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Forensic evidence- fingerprints, DNA,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Digital evidence- computer records, CCTV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Expert witness evidence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Intelligence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lang="en-GB" sz="2400" b="1" dirty="0">
                <a:solidFill>
                  <a:srgbClr val="000000">
                    <a:lumMod val="75000"/>
                    <a:lumOff val="25000"/>
                  </a:srgbClr>
                </a:solidFill>
                <a:latin typeface="Calibri" panose="020F0502020204030204"/>
              </a:rPr>
              <a:t>…..and many more!</a:t>
            </a:r>
          </a:p>
        </p:txBody>
      </p:sp>
      <p:sp>
        <p:nvSpPr>
          <p:cNvPr id="6" name="TextBox 5"/>
          <p:cNvSpPr txBox="1"/>
          <p:nvPr/>
        </p:nvSpPr>
        <p:spPr>
          <a:xfrm>
            <a:off x="8000106" y="5224156"/>
            <a:ext cx="252028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uLnTx/>
                <a:uFillTx/>
              </a:rPr>
              <a:t>All Material</a:t>
            </a:r>
          </a:p>
        </p:txBody>
      </p:sp>
      <p:sp>
        <p:nvSpPr>
          <p:cNvPr id="7" name="TextBox 6"/>
          <p:cNvSpPr txBox="1"/>
          <p:nvPr/>
        </p:nvSpPr>
        <p:spPr>
          <a:xfrm>
            <a:off x="136753" y="191006"/>
            <a:ext cx="8280920" cy="584775"/>
          </a:xfrm>
          <a:prstGeom prst="rect">
            <a:avLst/>
          </a:prstGeom>
          <a:solidFill>
            <a:schemeClr val="accent6">
              <a:lumMod val="75000"/>
            </a:schemeClr>
          </a:solidFill>
        </p:spPr>
        <p:txBody>
          <a:bodyPr wrap="square" rtlCol="0">
            <a:spAutoFit/>
          </a:bodyPr>
          <a:lstStyle/>
          <a:p>
            <a:pPr algn="ctr"/>
            <a:r>
              <a:rPr lang="en-GB" sz="3200" b="1" dirty="0">
                <a:solidFill>
                  <a:schemeClr val="bg1"/>
                </a:solidFill>
              </a:rPr>
              <a:t>Evidence in Investigations</a:t>
            </a:r>
          </a:p>
        </p:txBody>
      </p:sp>
      <p:sp>
        <p:nvSpPr>
          <p:cNvPr id="3" name="Notched Right Arrow 2">
            <a:extLst>
              <a:ext uri="{FF2B5EF4-FFF2-40B4-BE49-F238E27FC236}">
                <a16:creationId xmlns:a16="http://schemas.microsoft.com/office/drawing/2014/main" id="{DB9F8AA3-7660-AD49-A304-78A2D9472575}"/>
              </a:ext>
            </a:extLst>
          </p:cNvPr>
          <p:cNvSpPr/>
          <p:nvPr/>
        </p:nvSpPr>
        <p:spPr>
          <a:xfrm>
            <a:off x="4732405" y="5224156"/>
            <a:ext cx="2727190" cy="669472"/>
          </a:xfrm>
          <a:prstGeom prst="notched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Police Evidence Bag Photograph by Paul Rapson">
            <a:extLst>
              <a:ext uri="{FF2B5EF4-FFF2-40B4-BE49-F238E27FC236}">
                <a16:creationId xmlns:a16="http://schemas.microsoft.com/office/drawing/2014/main" id="{B01B68B6-271B-1F44-8231-D1EB488A6D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0928" y="2047754"/>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9062675" y="525980"/>
            <a:ext cx="2621507" cy="2383743"/>
          </a:xfrm>
          <a:prstGeom prst="rect">
            <a:avLst/>
          </a:prstGeom>
        </p:spPr>
      </p:pic>
    </p:spTree>
    <p:extLst>
      <p:ext uri="{BB962C8B-B14F-4D97-AF65-F5344CB8AC3E}">
        <p14:creationId xmlns:p14="http://schemas.microsoft.com/office/powerpoint/2010/main" val="286392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fade">
                                      <p:cBhvr>
                                        <p:cTn id="36" dur="500"/>
                                        <p:tgtEl>
                                          <p:spTgt spid="4">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p:cNvSpPr txBox="1"/>
          <p:nvPr/>
        </p:nvSpPr>
        <p:spPr>
          <a:xfrm>
            <a:off x="429768" y="411480"/>
            <a:ext cx="11201400" cy="110642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b="1">
                <a:latin typeface="+mj-lt"/>
                <a:ea typeface="+mj-ea"/>
                <a:cs typeface="+mj-cs"/>
              </a:rPr>
              <a:t>‘Material’ </a:t>
            </a:r>
            <a:r>
              <a:rPr lang="en-US" sz="3600">
                <a:latin typeface="+mj-lt"/>
                <a:ea typeface="+mj-ea"/>
                <a:cs typeface="+mj-cs"/>
              </a:rPr>
              <a:t> </a:t>
            </a:r>
            <a:br>
              <a:rPr lang="en-US" sz="3600">
                <a:latin typeface="+mj-lt"/>
                <a:ea typeface="+mj-ea"/>
                <a:cs typeface="+mj-cs"/>
              </a:rPr>
            </a:br>
            <a:r>
              <a:rPr lang="en-US" sz="3600">
                <a:latin typeface="+mj-lt"/>
                <a:ea typeface="+mj-ea"/>
                <a:cs typeface="+mj-cs"/>
              </a:rPr>
              <a:t>(Criminal Procedure and Investigations Act 1996)</a:t>
            </a:r>
            <a:endParaRPr lang="en-US" sz="3600" b="1">
              <a:latin typeface="+mj-lt"/>
              <a:ea typeface="+mj-ea"/>
              <a:cs typeface="+mj-cs"/>
            </a:endParaRPr>
          </a:p>
        </p:txBody>
      </p:sp>
      <p:pic>
        <p:nvPicPr>
          <p:cNvPr id="4098" name="Picture 2" descr="Evidence Bags, Paper and Plastic Sample Pack by Crime Scene : Amazon.co.uk:  Stationery &amp; Office Supplies">
            <a:extLst>
              <a:ext uri="{FF2B5EF4-FFF2-40B4-BE49-F238E27FC236}">
                <a16:creationId xmlns:a16="http://schemas.microsoft.com/office/drawing/2014/main" id="{DDA09EF4-6F1B-7941-B459-6F92668B97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78" r="-2" b="-2"/>
          <a:stretch/>
        </p:blipFill>
        <p:spPr bwMode="auto">
          <a:xfrm>
            <a:off x="429768" y="1721922"/>
            <a:ext cx="6704891" cy="4520559"/>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txBox="1">
            <a:spLocks/>
          </p:cNvSpPr>
          <p:nvPr/>
        </p:nvSpPr>
        <p:spPr>
          <a:xfrm>
            <a:off x="7938752" y="2020824"/>
            <a:ext cx="3455097" cy="3959352"/>
          </a:xfrm>
          <a:prstGeom prst="rect">
            <a:avLst/>
          </a:prstGeom>
        </p:spPr>
        <p:txBody>
          <a:bodyPr vert="horz" lIns="91440" tIns="45720" rIns="91440" bIns="45720" rtlCol="0" anchor="ct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fontAlgn="auto">
              <a:spcBef>
                <a:spcPts val="1200"/>
              </a:spcBef>
              <a:spcAft>
                <a:spcPts val="200"/>
              </a:spcAft>
              <a:buClr>
                <a:srgbClr val="E48312"/>
              </a:buClr>
              <a:buSzPct val="100000"/>
              <a:buNone/>
              <a:tabLst/>
              <a:defRPr/>
            </a:pPr>
            <a:r>
              <a:rPr kumimoji="0" lang="en-US" sz="1500" b="1" i="0" u="none" strike="noStrike" cap="none" spc="0" normalizeH="0" baseline="0" noProof="0" dirty="0">
                <a:ln>
                  <a:noFill/>
                </a:ln>
                <a:solidFill>
                  <a:schemeClr val="tx1"/>
                </a:solidFill>
                <a:effectLst/>
                <a:uLnTx/>
                <a:uFillTx/>
              </a:rPr>
              <a:t>Material is defined as:</a:t>
            </a:r>
            <a:br>
              <a:rPr kumimoji="0" lang="en-US" sz="1500" b="1" i="0" u="none" strike="noStrike" cap="none" spc="0" normalizeH="0" baseline="0" noProof="0" dirty="0">
                <a:ln>
                  <a:noFill/>
                </a:ln>
                <a:solidFill>
                  <a:schemeClr val="tx1"/>
                </a:solidFill>
                <a:effectLst/>
                <a:uLnTx/>
                <a:uFillTx/>
              </a:rPr>
            </a:br>
            <a:r>
              <a:rPr kumimoji="0" lang="en-US" sz="1500" b="1" i="0" u="none" strike="noStrike" cap="none" spc="0" normalizeH="0" noProof="0" dirty="0">
                <a:ln>
                  <a:noFill/>
                </a:ln>
                <a:solidFill>
                  <a:schemeClr val="tx1"/>
                </a:solidFill>
                <a:effectLst/>
                <a:uLnTx/>
                <a:uFillTx/>
              </a:rPr>
              <a:t> ‘</a:t>
            </a:r>
            <a:r>
              <a:rPr lang="en-US" sz="1500" i="1" dirty="0">
                <a:solidFill>
                  <a:schemeClr val="tx1"/>
                </a:solidFill>
              </a:rPr>
              <a:t>m</a:t>
            </a:r>
            <a:r>
              <a:rPr kumimoji="0" lang="en-US" sz="1500" i="1" u="none" strike="noStrike" cap="none" spc="0" normalizeH="0" baseline="0" noProof="0" dirty="0" err="1">
                <a:ln>
                  <a:noFill/>
                </a:ln>
                <a:solidFill>
                  <a:schemeClr val="tx1"/>
                </a:solidFill>
                <a:effectLst/>
                <a:uLnTx/>
                <a:uFillTx/>
              </a:rPr>
              <a:t>aterial</a:t>
            </a:r>
            <a:r>
              <a:rPr kumimoji="0" lang="en-US" sz="1500" i="1" u="none" strike="noStrike" cap="none" spc="0" normalizeH="0" baseline="0" noProof="0" dirty="0">
                <a:ln>
                  <a:noFill/>
                </a:ln>
                <a:solidFill>
                  <a:schemeClr val="tx1"/>
                </a:solidFill>
                <a:effectLst/>
                <a:uLnTx/>
                <a:uFillTx/>
              </a:rPr>
              <a:t> of any kind, including information and objects, which is obtained in the course of a criminal investigation, and which may be relevant to the investigation.’ </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lang="en-US" sz="1500" i="1" dirty="0">
              <a:solidFill>
                <a:schemeClr val="tx1"/>
              </a:solidFill>
            </a:endParaRPr>
          </a:p>
          <a:p>
            <a:pPr marL="0" indent="-228600">
              <a:buClr>
                <a:srgbClr val="E48312"/>
              </a:buClr>
              <a:buFont typeface="Arial" panose="020B0604020202020204" pitchFamily="34" charset="0"/>
              <a:buChar char="•"/>
              <a:defRPr/>
            </a:pPr>
            <a:r>
              <a:rPr lang="en-US" sz="1500" dirty="0">
                <a:solidFill>
                  <a:schemeClr val="tx1"/>
                </a:solidFill>
              </a:rPr>
              <a:t>R</a:t>
            </a:r>
            <a:r>
              <a:rPr kumimoji="0" lang="en-US" sz="1500" i="0" u="none" strike="noStrike" cap="none" spc="0" normalizeH="0" baseline="0" noProof="0" dirty="0" err="1">
                <a:ln>
                  <a:noFill/>
                </a:ln>
                <a:solidFill>
                  <a:schemeClr val="tx1"/>
                </a:solidFill>
                <a:effectLst/>
                <a:uLnTx/>
                <a:uFillTx/>
              </a:rPr>
              <a:t>elevant</a:t>
            </a:r>
            <a:r>
              <a:rPr kumimoji="0" lang="en-US" sz="1500" i="0" u="none" strike="noStrike" cap="none" spc="0" normalizeH="0" baseline="0" noProof="0" dirty="0">
                <a:ln>
                  <a:noFill/>
                </a:ln>
                <a:solidFill>
                  <a:schemeClr val="tx1"/>
                </a:solidFill>
                <a:effectLst/>
                <a:uLnTx/>
                <a:uFillTx/>
              </a:rPr>
              <a:t> if: </a:t>
            </a:r>
          </a:p>
          <a:p>
            <a:pPr indent="-228600">
              <a:buClr>
                <a:srgbClr val="E48312"/>
              </a:buClr>
              <a:buFont typeface="Arial" panose="020B0604020202020204" pitchFamily="34" charset="0"/>
              <a:buChar char="•"/>
              <a:defRPr/>
            </a:pPr>
            <a:r>
              <a:rPr kumimoji="0" lang="en-US" sz="1500" i="0" u="none" strike="noStrike" cap="none" spc="0" normalizeH="0" baseline="0" noProof="0" dirty="0">
                <a:ln>
                  <a:noFill/>
                </a:ln>
                <a:solidFill>
                  <a:schemeClr val="tx1"/>
                </a:solidFill>
                <a:effectLst/>
                <a:uLnTx/>
                <a:uFillTx/>
              </a:rPr>
              <a:t>appears that it has some bearing on any offence under investigation, or</a:t>
            </a:r>
          </a:p>
          <a:p>
            <a:pPr indent="-228600">
              <a:buClr>
                <a:srgbClr val="E48312"/>
              </a:buClr>
              <a:buFont typeface="Arial" panose="020B0604020202020204" pitchFamily="34" charset="0"/>
              <a:buChar char="•"/>
              <a:defRPr/>
            </a:pPr>
            <a:r>
              <a:rPr lang="en-US" sz="1500" noProof="0" dirty="0">
                <a:solidFill>
                  <a:schemeClr val="tx1"/>
                </a:solidFill>
              </a:rPr>
              <a:t>o</a:t>
            </a:r>
            <a:r>
              <a:rPr kumimoji="0" lang="en-US" sz="1500" i="0" u="none" strike="noStrike" cap="none" spc="0" normalizeH="0" baseline="0" noProof="0" dirty="0">
                <a:ln>
                  <a:noFill/>
                </a:ln>
                <a:solidFill>
                  <a:schemeClr val="tx1"/>
                </a:solidFill>
                <a:effectLst/>
                <a:uLnTx/>
                <a:uFillTx/>
              </a:rPr>
              <a:t>n the surrounding circumstances of the case, unless it is incapable of having any impact on the case.</a:t>
            </a:r>
          </a:p>
        </p:txBody>
      </p:sp>
    </p:spTree>
    <p:extLst>
      <p:ext uri="{BB962C8B-B14F-4D97-AF65-F5344CB8AC3E}">
        <p14:creationId xmlns:p14="http://schemas.microsoft.com/office/powerpoint/2010/main" val="328594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entagon 14">
            <a:extLst>
              <a:ext uri="{FF2B5EF4-FFF2-40B4-BE49-F238E27FC236}">
                <a16:creationId xmlns:a16="http://schemas.microsoft.com/office/drawing/2014/main" id="{3EB727F9-F15C-9D4E-B8D9-734AE631A150}"/>
              </a:ext>
            </a:extLst>
          </p:cNvPr>
          <p:cNvSpPr/>
          <p:nvPr/>
        </p:nvSpPr>
        <p:spPr>
          <a:xfrm>
            <a:off x="0" y="259307"/>
            <a:ext cx="6878472" cy="914400"/>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w="22225">
                <a:solidFill>
                  <a:schemeClr val="accent2"/>
                </a:solidFill>
                <a:prstDash val="solid"/>
              </a:ln>
              <a:solidFill>
                <a:schemeClr val="accent2">
                  <a:lumMod val="40000"/>
                  <a:lumOff val="60000"/>
                </a:schemeClr>
              </a:solidFill>
            </a:endParaRPr>
          </a:p>
        </p:txBody>
      </p:sp>
      <p:sp>
        <p:nvSpPr>
          <p:cNvPr id="13" name="Rectangle 12">
            <a:extLst>
              <a:ext uri="{FF2B5EF4-FFF2-40B4-BE49-F238E27FC236}">
                <a16:creationId xmlns:a16="http://schemas.microsoft.com/office/drawing/2014/main" id="{4DC75075-4AEA-E949-8FEE-B1D370034570}"/>
              </a:ext>
            </a:extLst>
          </p:cNvPr>
          <p:cNvSpPr/>
          <p:nvPr/>
        </p:nvSpPr>
        <p:spPr>
          <a:xfrm>
            <a:off x="696036" y="5609230"/>
            <a:ext cx="4342484" cy="964281"/>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10403" y="64540"/>
            <a:ext cx="10515600" cy="1325563"/>
          </a:xfrm>
        </p:spPr>
        <p:txBody>
          <a:bodyPr/>
          <a:lstStyle/>
          <a:p>
            <a:r>
              <a:rPr lang="en-GB" dirty="0"/>
              <a:t>Forensic Science</a:t>
            </a:r>
          </a:p>
        </p:txBody>
      </p:sp>
      <p:sp>
        <p:nvSpPr>
          <p:cNvPr id="3" name="Content Placeholder 2"/>
          <p:cNvSpPr>
            <a:spLocks noGrp="1"/>
          </p:cNvSpPr>
          <p:nvPr>
            <p:ph sz="half" idx="1"/>
          </p:nvPr>
        </p:nvSpPr>
        <p:spPr>
          <a:xfrm>
            <a:off x="688485" y="4354177"/>
            <a:ext cx="4401671" cy="3777622"/>
          </a:xfrm>
        </p:spPr>
        <p:txBody>
          <a:bodyPr>
            <a:normAutofit/>
          </a:bodyPr>
          <a:lstStyle/>
          <a:p>
            <a:pPr marL="0" lvl="0" indent="0">
              <a:buNone/>
            </a:pPr>
            <a:endParaRPr lang="en-GB" dirty="0">
              <a:solidFill>
                <a:prstClr val="black"/>
              </a:solidFill>
            </a:endParaRPr>
          </a:p>
          <a:p>
            <a:pPr marL="0" lvl="0" indent="0">
              <a:buNone/>
            </a:pPr>
            <a:endParaRPr lang="en-GB" sz="2400" dirty="0">
              <a:solidFill>
                <a:prstClr val="black"/>
              </a:solidFill>
              <a:latin typeface="+mj-lt"/>
              <a:cs typeface="Calibri" panose="020F0502020204030204" pitchFamily="34" charset="0"/>
            </a:endParaRPr>
          </a:p>
          <a:p>
            <a:pPr marL="0" lvl="0" indent="0" algn="ctr">
              <a:buNone/>
            </a:pPr>
            <a:endParaRPr lang="en-GB" sz="1800" dirty="0">
              <a:solidFill>
                <a:prstClr val="black"/>
              </a:solidFill>
              <a:latin typeface="+mj-lt"/>
              <a:cs typeface="Calibri" panose="020F0502020204030204" pitchFamily="34" charset="0"/>
            </a:endParaRPr>
          </a:p>
          <a:p>
            <a:pPr marL="0" lvl="0" indent="0" algn="ctr">
              <a:buNone/>
            </a:pPr>
            <a:r>
              <a:rPr lang="en-GB" sz="1800" dirty="0">
                <a:solidFill>
                  <a:schemeClr val="bg1"/>
                </a:solidFill>
                <a:latin typeface="+mj-lt"/>
                <a:cs typeface="Calibri" panose="020F0502020204030204" pitchFamily="34" charset="0"/>
              </a:rPr>
              <a:t>The Interpretation and evaluation of scientific evidence and the presentation of scientific results in court.</a:t>
            </a:r>
          </a:p>
          <a:p>
            <a:pPr lvl="0"/>
            <a:endParaRPr lang="en-GB" dirty="0">
              <a:solidFill>
                <a:prstClr val="black"/>
              </a:solidFill>
            </a:endParaRPr>
          </a:p>
          <a:p>
            <a:endParaRPr lang="en-GB" dirty="0"/>
          </a:p>
          <a:p>
            <a:endParaRPr lang="en-GB" dirty="0"/>
          </a:p>
        </p:txBody>
      </p:sp>
      <p:pic>
        <p:nvPicPr>
          <p:cNvPr id="5" name="Content Placeholder 4"/>
          <p:cNvPicPr>
            <a:picLocks noGrp="1" noChangeAspect="1"/>
          </p:cNvPicPr>
          <p:nvPr>
            <p:ph sz="half" idx="2"/>
          </p:nvPr>
        </p:nvPicPr>
        <p:blipFill>
          <a:blip r:embed="rId2"/>
          <a:stretch>
            <a:fillRect/>
          </a:stretch>
        </p:blipFill>
        <p:spPr>
          <a:xfrm>
            <a:off x="7810279" y="590877"/>
            <a:ext cx="3295013" cy="2038350"/>
          </a:xfrm>
          <a:prstGeom prst="rect">
            <a:avLst/>
          </a:prstGeom>
        </p:spPr>
      </p:pic>
      <p:pic>
        <p:nvPicPr>
          <p:cNvPr id="6" name="Picture 5"/>
          <p:cNvPicPr>
            <a:picLocks noChangeAspect="1"/>
          </p:cNvPicPr>
          <p:nvPr/>
        </p:nvPicPr>
        <p:blipFill>
          <a:blip r:embed="rId3"/>
          <a:stretch>
            <a:fillRect/>
          </a:stretch>
        </p:blipFill>
        <p:spPr>
          <a:xfrm>
            <a:off x="6515433" y="2089291"/>
            <a:ext cx="3374955" cy="1692648"/>
          </a:xfrm>
          <a:prstGeom prst="rect">
            <a:avLst/>
          </a:prstGeom>
        </p:spPr>
      </p:pic>
      <p:pic>
        <p:nvPicPr>
          <p:cNvPr id="7" name="Picture 6"/>
          <p:cNvPicPr>
            <a:picLocks noChangeAspect="1"/>
          </p:cNvPicPr>
          <p:nvPr/>
        </p:nvPicPr>
        <p:blipFill>
          <a:blip r:embed="rId4"/>
          <a:stretch>
            <a:fillRect/>
          </a:stretch>
        </p:blipFill>
        <p:spPr>
          <a:xfrm>
            <a:off x="7810278" y="3572734"/>
            <a:ext cx="3295013" cy="1822077"/>
          </a:xfrm>
          <a:prstGeom prst="rect">
            <a:avLst/>
          </a:prstGeom>
        </p:spPr>
      </p:pic>
      <p:sp>
        <p:nvSpPr>
          <p:cNvPr id="8" name="TextBox 7">
            <a:extLst>
              <a:ext uri="{FF2B5EF4-FFF2-40B4-BE49-F238E27FC236}">
                <a16:creationId xmlns:a16="http://schemas.microsoft.com/office/drawing/2014/main" id="{7CB6E644-E7EB-AB4F-B99D-B8CB1F166E10}"/>
              </a:ext>
            </a:extLst>
          </p:cNvPr>
          <p:cNvSpPr txBox="1"/>
          <p:nvPr/>
        </p:nvSpPr>
        <p:spPr>
          <a:xfrm>
            <a:off x="210403" y="1354848"/>
            <a:ext cx="6100548" cy="1200329"/>
          </a:xfrm>
          <a:prstGeom prst="rect">
            <a:avLst/>
          </a:prstGeom>
          <a:noFill/>
        </p:spPr>
        <p:txBody>
          <a:bodyPr wrap="square">
            <a:spAutoFit/>
          </a:bodyPr>
          <a:lstStyle/>
          <a:p>
            <a:pPr lvl="0"/>
            <a:r>
              <a:rPr lang="en-GB" sz="1800" dirty="0">
                <a:solidFill>
                  <a:prstClr val="black"/>
                </a:solidFill>
                <a:latin typeface="+mj-lt"/>
                <a:cs typeface="Calibri" panose="020F0502020204030204" pitchFamily="34" charset="0"/>
              </a:rPr>
              <a:t>Plays a crucial role in many criminal prosecutions, every piece of forensic evidence goes through three key stages between its recovery from the crime scene to the presentation of scientific findings at court. </a:t>
            </a:r>
          </a:p>
        </p:txBody>
      </p:sp>
      <p:pic>
        <p:nvPicPr>
          <p:cNvPr id="10242" name="Picture 2" descr="MSc Analytical and Forensic Science | University of South Wales">
            <a:extLst>
              <a:ext uri="{FF2B5EF4-FFF2-40B4-BE49-F238E27FC236}">
                <a16:creationId xmlns:a16="http://schemas.microsoft.com/office/drawing/2014/main" id="{7BCE945C-5996-2E4B-8444-EABD5E3FB1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433" y="4982434"/>
            <a:ext cx="3112945" cy="1596128"/>
          </a:xfrm>
          <a:prstGeom prst="rect">
            <a:avLst/>
          </a:prstGeom>
          <a:noFill/>
          <a:extLst>
            <a:ext uri="{909E8E84-426E-40DD-AFC4-6F175D3DCCD1}">
              <a14:hiddenFill xmlns:a14="http://schemas.microsoft.com/office/drawing/2010/main">
                <a:solidFill>
                  <a:srgbClr val="FFFFFF"/>
                </a:solidFill>
              </a14:hiddenFill>
            </a:ext>
          </a:extLst>
        </p:spPr>
      </p:pic>
      <p:sp>
        <p:nvSpPr>
          <p:cNvPr id="9" name="Down Arrow Callout 8">
            <a:extLst>
              <a:ext uri="{FF2B5EF4-FFF2-40B4-BE49-F238E27FC236}">
                <a16:creationId xmlns:a16="http://schemas.microsoft.com/office/drawing/2014/main" id="{59EE954B-42A4-E947-A72F-344DE3FC414F}"/>
              </a:ext>
            </a:extLst>
          </p:cNvPr>
          <p:cNvSpPr/>
          <p:nvPr/>
        </p:nvSpPr>
        <p:spPr>
          <a:xfrm>
            <a:off x="1260885" y="2935615"/>
            <a:ext cx="3108277" cy="1200329"/>
          </a:xfrm>
          <a:prstGeom prst="downArrowCallout">
            <a:avLst>
              <a:gd name="adj1" fmla="val 25000"/>
              <a:gd name="adj2" fmla="val 23387"/>
              <a:gd name="adj3" fmla="val 24194"/>
              <a:gd name="adj4" fmla="val 6497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1EF8EF12-2584-414B-ADF2-768F876E4F91}"/>
              </a:ext>
            </a:extLst>
          </p:cNvPr>
          <p:cNvSpPr txBox="1"/>
          <p:nvPr/>
        </p:nvSpPr>
        <p:spPr>
          <a:xfrm>
            <a:off x="1267042" y="2973077"/>
            <a:ext cx="3108277" cy="646331"/>
          </a:xfrm>
          <a:prstGeom prst="rect">
            <a:avLst/>
          </a:prstGeom>
          <a:noFill/>
        </p:spPr>
        <p:txBody>
          <a:bodyPr wrap="square">
            <a:spAutoFit/>
          </a:bodyPr>
          <a:lstStyle/>
          <a:p>
            <a:pPr marL="0" lvl="0" indent="0" algn="ctr">
              <a:buNone/>
            </a:pPr>
            <a:r>
              <a:rPr lang="en-GB" sz="1800" dirty="0">
                <a:solidFill>
                  <a:schemeClr val="bg1"/>
                </a:solidFill>
                <a:latin typeface="+mj-lt"/>
                <a:cs typeface="Calibri" panose="020F0502020204030204" pitchFamily="34" charset="0"/>
              </a:rPr>
              <a:t>The Recovery and </a:t>
            </a:r>
            <a:br>
              <a:rPr lang="en-GB" sz="1800" dirty="0">
                <a:solidFill>
                  <a:schemeClr val="bg1"/>
                </a:solidFill>
                <a:latin typeface="+mj-lt"/>
                <a:cs typeface="Calibri" panose="020F0502020204030204" pitchFamily="34" charset="0"/>
              </a:rPr>
            </a:br>
            <a:r>
              <a:rPr lang="en-GB" sz="1800" dirty="0">
                <a:solidFill>
                  <a:schemeClr val="bg1"/>
                </a:solidFill>
                <a:latin typeface="+mj-lt"/>
                <a:cs typeface="Calibri" panose="020F0502020204030204" pitchFamily="34" charset="0"/>
              </a:rPr>
              <a:t>Continuity of Evidence</a:t>
            </a:r>
          </a:p>
        </p:txBody>
      </p:sp>
      <p:sp>
        <p:nvSpPr>
          <p:cNvPr id="14" name="Down Arrow Callout 13">
            <a:extLst>
              <a:ext uri="{FF2B5EF4-FFF2-40B4-BE49-F238E27FC236}">
                <a16:creationId xmlns:a16="http://schemas.microsoft.com/office/drawing/2014/main" id="{E0B10C01-67A9-8748-BEB2-9DCD71E20241}"/>
              </a:ext>
            </a:extLst>
          </p:cNvPr>
          <p:cNvSpPr/>
          <p:nvPr/>
        </p:nvSpPr>
        <p:spPr>
          <a:xfrm>
            <a:off x="1260885" y="4313132"/>
            <a:ext cx="3108277" cy="1200329"/>
          </a:xfrm>
          <a:prstGeom prst="downArrowCallout">
            <a:avLst>
              <a:gd name="adj1" fmla="val 25000"/>
              <a:gd name="adj2" fmla="val 23387"/>
              <a:gd name="adj3" fmla="val 24194"/>
              <a:gd name="adj4" fmla="val 6497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04087551-5AD4-AA4B-8219-CE0ED05189E5}"/>
              </a:ext>
            </a:extLst>
          </p:cNvPr>
          <p:cNvSpPr txBox="1"/>
          <p:nvPr/>
        </p:nvSpPr>
        <p:spPr>
          <a:xfrm>
            <a:off x="1260885" y="4354177"/>
            <a:ext cx="3060510" cy="646331"/>
          </a:xfrm>
          <a:prstGeom prst="rect">
            <a:avLst/>
          </a:prstGeom>
          <a:noFill/>
        </p:spPr>
        <p:txBody>
          <a:bodyPr wrap="square">
            <a:spAutoFit/>
          </a:bodyPr>
          <a:lstStyle/>
          <a:p>
            <a:pPr marL="0" lvl="0" indent="0" algn="ctr">
              <a:buNone/>
            </a:pPr>
            <a:r>
              <a:rPr lang="en-GB" sz="1800" dirty="0">
                <a:solidFill>
                  <a:schemeClr val="bg1"/>
                </a:solidFill>
                <a:latin typeface="+mj-lt"/>
                <a:cs typeface="Calibri" panose="020F0502020204030204" pitchFamily="34" charset="0"/>
              </a:rPr>
              <a:t>Analysis of the evidence recovered from crime scenes</a:t>
            </a:r>
          </a:p>
        </p:txBody>
      </p:sp>
    </p:spTree>
    <p:extLst>
      <p:ext uri="{BB962C8B-B14F-4D97-AF65-F5344CB8AC3E}">
        <p14:creationId xmlns:p14="http://schemas.microsoft.com/office/powerpoint/2010/main" val="2327413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DC0CE-325F-FC44-8B3F-E0007BD8ACDE}"/>
              </a:ext>
            </a:extLst>
          </p:cNvPr>
          <p:cNvSpPr>
            <a:spLocks noGrp="1"/>
          </p:cNvSpPr>
          <p:nvPr>
            <p:ph type="title"/>
          </p:nvPr>
        </p:nvSpPr>
        <p:spPr>
          <a:xfrm>
            <a:off x="481955" y="670559"/>
            <a:ext cx="4683321" cy="2148841"/>
          </a:xfrm>
        </p:spPr>
        <p:txBody>
          <a:bodyPr anchor="t">
            <a:normAutofit fontScale="90000"/>
          </a:bodyPr>
          <a:lstStyle/>
          <a:p>
            <a:r>
              <a:rPr lang="en-GB" sz="8000" u="sng" dirty="0">
                <a:latin typeface="Arial Rounded MT Bold" panose="020F0704030504030204" pitchFamily="34" charset="77"/>
              </a:rPr>
              <a:t>Forensics</a:t>
            </a:r>
          </a:p>
        </p:txBody>
      </p:sp>
      <p:pic>
        <p:nvPicPr>
          <p:cNvPr id="9218" name="Picture 2" descr="Forensic Science | McDaniel">
            <a:extLst>
              <a:ext uri="{FF2B5EF4-FFF2-40B4-BE49-F238E27FC236}">
                <a16:creationId xmlns:a16="http://schemas.microsoft.com/office/drawing/2014/main" id="{601B3C9D-9B79-1B44-B1D4-38B9542A89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86" r="1" b="1"/>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28CD703-4F74-6F48-8ACC-A06E56C61FB3}"/>
              </a:ext>
            </a:extLst>
          </p:cNvPr>
          <p:cNvSpPr>
            <a:spLocks noGrp="1"/>
          </p:cNvSpPr>
          <p:nvPr>
            <p:ph idx="1"/>
          </p:nvPr>
        </p:nvSpPr>
        <p:spPr>
          <a:xfrm>
            <a:off x="6096000" y="670559"/>
            <a:ext cx="5256786" cy="5445076"/>
          </a:xfrm>
        </p:spPr>
        <p:txBody>
          <a:bodyPr anchor="t">
            <a:normAutofit/>
          </a:bodyPr>
          <a:lstStyle/>
          <a:p>
            <a:pPr marL="0" indent="0">
              <a:buNone/>
            </a:pPr>
            <a:r>
              <a:rPr lang="en-GB" sz="2000" dirty="0"/>
              <a:t>Investigating a crime scene and forensic analysis using specialist procedures and techniques can provide evidence to:</a:t>
            </a:r>
          </a:p>
          <a:p>
            <a:pPr marL="0" indent="0">
              <a:buNone/>
            </a:pPr>
            <a:endParaRPr lang="en-GB" sz="2000" dirty="0"/>
          </a:p>
          <a:p>
            <a:r>
              <a:rPr lang="en-GB" sz="2000" dirty="0"/>
              <a:t>Prove that a crime has been committed</a:t>
            </a:r>
          </a:p>
          <a:p>
            <a:r>
              <a:rPr lang="en-GB" sz="2000" dirty="0"/>
              <a:t>Exclude a suspect from a scene</a:t>
            </a:r>
          </a:p>
          <a:p>
            <a:r>
              <a:rPr lang="en-GB" sz="2000" dirty="0"/>
              <a:t>Link a suspect with a scene</a:t>
            </a:r>
          </a:p>
          <a:p>
            <a:r>
              <a:rPr lang="en-GB" sz="2000" dirty="0"/>
              <a:t>Establish the identity of a victim, suspect or witness</a:t>
            </a:r>
          </a:p>
          <a:p>
            <a:r>
              <a:rPr lang="en-GB" sz="2000" dirty="0"/>
              <a:t>Corroborate or disprove witness accounts</a:t>
            </a:r>
          </a:p>
          <a:p>
            <a:r>
              <a:rPr lang="en-GB" sz="2000" dirty="0"/>
              <a:t>Interpret the scene in relation to movements within the scene and sequences of events</a:t>
            </a:r>
          </a:p>
          <a:p>
            <a:r>
              <a:rPr lang="en-GB" sz="2000" dirty="0"/>
              <a:t>Link crime scene to crime scene and provide intelligence on crime patterns</a:t>
            </a:r>
          </a:p>
          <a:p>
            <a:endParaRPr lang="en-GB" sz="2000" dirty="0"/>
          </a:p>
        </p:txBody>
      </p:sp>
      <p:sp>
        <p:nvSpPr>
          <p:cNvPr id="4" name="TextBox 3">
            <a:extLst>
              <a:ext uri="{FF2B5EF4-FFF2-40B4-BE49-F238E27FC236}">
                <a16:creationId xmlns:a16="http://schemas.microsoft.com/office/drawing/2014/main" id="{EB77F6F0-DCA0-7743-8665-68D6B9D747F3}"/>
              </a:ext>
            </a:extLst>
          </p:cNvPr>
          <p:cNvSpPr txBox="1"/>
          <p:nvPr/>
        </p:nvSpPr>
        <p:spPr>
          <a:xfrm>
            <a:off x="8625385" y="6197973"/>
            <a:ext cx="331640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1236512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E7C4D149-C24E-3244-8536-EDC68659458D}"/>
              </a:ext>
            </a:extLst>
          </p:cNvPr>
          <p:cNvSpPr/>
          <p:nvPr/>
        </p:nvSpPr>
        <p:spPr>
          <a:xfrm>
            <a:off x="218364" y="177420"/>
            <a:ext cx="6619164" cy="856754"/>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818" name="Picture 2" descr="Locard's Exchange Principle - Forensic HandbookForensic Handbook">
            <a:extLst>
              <a:ext uri="{FF2B5EF4-FFF2-40B4-BE49-F238E27FC236}">
                <a16:creationId xmlns:a16="http://schemas.microsoft.com/office/drawing/2014/main" id="{989D780E-E2C8-BB48-BC9F-895069313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9648" y="1541611"/>
            <a:ext cx="2844800" cy="2857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5EEF9A-85C2-5145-A168-C41C4A814684}"/>
              </a:ext>
            </a:extLst>
          </p:cNvPr>
          <p:cNvSpPr txBox="1"/>
          <p:nvPr/>
        </p:nvSpPr>
        <p:spPr>
          <a:xfrm>
            <a:off x="344227" y="269378"/>
            <a:ext cx="9526138" cy="646331"/>
          </a:xfrm>
          <a:prstGeom prst="rect">
            <a:avLst/>
          </a:prstGeom>
          <a:noFill/>
        </p:spPr>
        <p:txBody>
          <a:bodyPr wrap="square" rtlCol="0">
            <a:spAutoFit/>
          </a:bodyPr>
          <a:lstStyle/>
          <a:p>
            <a:r>
              <a:rPr lang="en-GB" sz="3600" b="1" u="sng" dirty="0"/>
              <a:t>The Principal of Exchange (1920) </a:t>
            </a:r>
          </a:p>
        </p:txBody>
      </p:sp>
      <p:sp>
        <p:nvSpPr>
          <p:cNvPr id="7" name="TextBox 6">
            <a:extLst>
              <a:ext uri="{FF2B5EF4-FFF2-40B4-BE49-F238E27FC236}">
                <a16:creationId xmlns:a16="http://schemas.microsoft.com/office/drawing/2014/main" id="{5C9F9792-C139-0648-B0CD-CC1675781D36}"/>
              </a:ext>
            </a:extLst>
          </p:cNvPr>
          <p:cNvSpPr txBox="1"/>
          <p:nvPr/>
        </p:nvSpPr>
        <p:spPr>
          <a:xfrm>
            <a:off x="344227" y="2341305"/>
            <a:ext cx="6100548" cy="4247317"/>
          </a:xfrm>
          <a:prstGeom prst="rect">
            <a:avLst/>
          </a:prstGeom>
          <a:noFill/>
        </p:spPr>
        <p:txBody>
          <a:bodyPr wrap="square">
            <a:spAutoFit/>
          </a:bodyPr>
          <a:lstStyle/>
          <a:p>
            <a:pPr algn="l"/>
            <a:r>
              <a:rPr lang="en-GB" dirty="0">
                <a:solidFill>
                  <a:srgbClr val="333333"/>
                </a:solidFill>
                <a:latin typeface="Arial" panose="020B0604020202020204" pitchFamily="34" charset="0"/>
              </a:rPr>
              <a:t>The theory that anyone</a:t>
            </a:r>
            <a:r>
              <a:rPr lang="en-GB" b="0" i="0" dirty="0">
                <a:solidFill>
                  <a:srgbClr val="333333"/>
                </a:solidFill>
                <a:effectLst/>
                <a:latin typeface="Arial" panose="020B0604020202020204" pitchFamily="34" charset="0"/>
              </a:rPr>
              <a:t> who enters a scene both takes something of the scene away with them and leaves something of themselves behind</a:t>
            </a:r>
            <a:r>
              <a:rPr lang="en-GB" dirty="0">
                <a:solidFill>
                  <a:srgbClr val="333333"/>
                </a:solidFill>
                <a:latin typeface="Arial" panose="020B0604020202020204" pitchFamily="34" charset="0"/>
              </a:rPr>
              <a:t> (including police!)</a:t>
            </a:r>
            <a:endParaRPr lang="en-GB" b="0" i="0" dirty="0">
              <a:solidFill>
                <a:srgbClr val="333333"/>
              </a:solidFill>
              <a:effectLst/>
              <a:latin typeface="Arial" panose="020B0604020202020204" pitchFamily="34" charset="0"/>
            </a:endParaRPr>
          </a:p>
          <a:p>
            <a:endParaRPr lang="en-GB" dirty="0">
              <a:solidFill>
                <a:srgbClr val="333333"/>
              </a:solidFill>
              <a:latin typeface="Arial" panose="020B0604020202020204" pitchFamily="34" charset="0"/>
            </a:endParaRPr>
          </a:p>
          <a:p>
            <a:r>
              <a:rPr lang="en-GB" b="0" i="0" dirty="0">
                <a:solidFill>
                  <a:srgbClr val="333333"/>
                </a:solidFill>
                <a:effectLst/>
                <a:latin typeface="Arial" panose="020B0604020202020204" pitchFamily="34" charset="0"/>
              </a:rPr>
              <a:t>N</a:t>
            </a:r>
            <a:r>
              <a:rPr lang="en-GB" dirty="0">
                <a:solidFill>
                  <a:srgbClr val="333333"/>
                </a:solidFill>
                <a:latin typeface="Arial" panose="020B0604020202020204" pitchFamily="34" charset="0"/>
              </a:rPr>
              <a:t>ormally caused by objects / substances coming into contact with one another, leaving a minute sample on  contact surfaces. </a:t>
            </a:r>
            <a:endParaRPr lang="en-GB" b="0" i="0" dirty="0">
              <a:solidFill>
                <a:srgbClr val="333333"/>
              </a:solidFill>
              <a:effectLst/>
              <a:latin typeface="Arial" panose="020B0604020202020204" pitchFamily="34" charset="0"/>
            </a:endParaRPr>
          </a:p>
          <a:p>
            <a:pPr algn="l"/>
            <a:endParaRPr lang="en-GB" dirty="0">
              <a:solidFill>
                <a:srgbClr val="333333"/>
              </a:solidFill>
              <a:latin typeface="Arial" panose="020B0604020202020204" pitchFamily="34" charset="0"/>
            </a:endParaRPr>
          </a:p>
          <a:p>
            <a:pPr algn="l"/>
            <a:r>
              <a:rPr lang="en-GB" dirty="0">
                <a:solidFill>
                  <a:srgbClr val="333333"/>
                </a:solidFill>
                <a:latin typeface="Arial" panose="020B0604020202020204" pitchFamily="34" charset="0"/>
              </a:rPr>
              <a:t>E</a:t>
            </a:r>
            <a:r>
              <a:rPr lang="en-GB" b="0" i="0" dirty="0">
                <a:solidFill>
                  <a:srgbClr val="333333"/>
                </a:solidFill>
                <a:effectLst/>
                <a:latin typeface="Arial" panose="020B0604020202020204" pitchFamily="34" charset="0"/>
              </a:rPr>
              <a:t>xamples:</a:t>
            </a:r>
          </a:p>
          <a:p>
            <a:pPr algn="l"/>
            <a:endParaRPr lang="en-GB" b="0" i="0" dirty="0">
              <a:solidFill>
                <a:srgbClr val="333333"/>
              </a:solidFill>
              <a:effectLst/>
              <a:latin typeface="Arial" panose="020B0604020202020204" pitchFamily="34" charset="0"/>
            </a:endParaRPr>
          </a:p>
          <a:p>
            <a:pPr algn="l">
              <a:buFont typeface="Arial" panose="020B0604020202020204" pitchFamily="34" charset="0"/>
              <a:buChar char="•"/>
            </a:pPr>
            <a:r>
              <a:rPr lang="en-GB" dirty="0" err="1">
                <a:solidFill>
                  <a:srgbClr val="333333"/>
                </a:solidFill>
                <a:latin typeface="Arial" panose="020B0604020202020204" pitchFamily="34" charset="0"/>
              </a:rPr>
              <a:t>Fi</a:t>
            </a:r>
            <a:r>
              <a:rPr lang="en-GB" b="0" i="0" dirty="0" err="1">
                <a:solidFill>
                  <a:srgbClr val="333333"/>
                </a:solidFill>
                <a:effectLst/>
                <a:latin typeface="Arial" panose="020B0604020202020204" pitchFamily="34" charset="0"/>
              </a:rPr>
              <a:t>ngermarks</a:t>
            </a:r>
            <a:endParaRPr lang="en-GB" b="0" i="0" dirty="0">
              <a:solidFill>
                <a:srgbClr val="333333"/>
              </a:solidFill>
              <a:effectLst/>
              <a:latin typeface="Arial" panose="020B0604020202020204" pitchFamily="34" charset="0"/>
            </a:endParaRPr>
          </a:p>
          <a:p>
            <a:pPr algn="l">
              <a:buFont typeface="Arial" panose="020B0604020202020204" pitchFamily="34" charset="0"/>
              <a:buChar char="•"/>
            </a:pPr>
            <a:r>
              <a:rPr lang="en-GB" b="0" i="0" dirty="0">
                <a:solidFill>
                  <a:srgbClr val="333333"/>
                </a:solidFill>
                <a:effectLst/>
                <a:latin typeface="Arial" panose="020B0604020202020204" pitchFamily="34" charset="0"/>
              </a:rPr>
              <a:t>DNA</a:t>
            </a:r>
          </a:p>
          <a:p>
            <a:pPr algn="l">
              <a:buFont typeface="Arial" panose="020B0604020202020204" pitchFamily="34" charset="0"/>
              <a:buChar char="•"/>
            </a:pPr>
            <a:r>
              <a:rPr lang="en-GB" dirty="0">
                <a:solidFill>
                  <a:srgbClr val="333333"/>
                </a:solidFill>
                <a:latin typeface="Arial" panose="020B0604020202020204" pitchFamily="34" charset="0"/>
              </a:rPr>
              <a:t>F</a:t>
            </a:r>
            <a:r>
              <a:rPr lang="en-GB" b="0" i="0" dirty="0">
                <a:solidFill>
                  <a:srgbClr val="333333"/>
                </a:solidFill>
                <a:effectLst/>
                <a:latin typeface="Arial" panose="020B0604020202020204" pitchFamily="34" charset="0"/>
              </a:rPr>
              <a:t>ibres</a:t>
            </a:r>
          </a:p>
          <a:p>
            <a:pPr algn="l">
              <a:buFont typeface="Arial" panose="020B0604020202020204" pitchFamily="34" charset="0"/>
              <a:buChar char="•"/>
            </a:pPr>
            <a:r>
              <a:rPr lang="en-GB" dirty="0">
                <a:solidFill>
                  <a:srgbClr val="333333"/>
                </a:solidFill>
                <a:latin typeface="Arial" panose="020B0604020202020204" pitchFamily="34" charset="0"/>
              </a:rPr>
              <a:t>F</a:t>
            </a:r>
            <a:r>
              <a:rPr lang="en-GB" b="0" i="0" dirty="0">
                <a:solidFill>
                  <a:srgbClr val="333333"/>
                </a:solidFill>
                <a:effectLst/>
                <a:latin typeface="Arial" panose="020B0604020202020204" pitchFamily="34" charset="0"/>
              </a:rPr>
              <a:t>ootwear marks</a:t>
            </a:r>
          </a:p>
          <a:p>
            <a:pPr algn="l"/>
            <a:endParaRPr lang="en-GB" b="0" i="0" dirty="0">
              <a:solidFill>
                <a:srgbClr val="333333"/>
              </a:solidFill>
              <a:effectLst/>
              <a:latin typeface="Arial" panose="020B0604020202020204" pitchFamily="34" charset="0"/>
            </a:endParaRPr>
          </a:p>
        </p:txBody>
      </p:sp>
      <p:sp>
        <p:nvSpPr>
          <p:cNvPr id="9" name="TextBox 8">
            <a:extLst>
              <a:ext uri="{FF2B5EF4-FFF2-40B4-BE49-F238E27FC236}">
                <a16:creationId xmlns:a16="http://schemas.microsoft.com/office/drawing/2014/main" id="{B98CFC4A-D741-6F42-B502-2C241DFCE9A5}"/>
              </a:ext>
            </a:extLst>
          </p:cNvPr>
          <p:cNvSpPr txBox="1"/>
          <p:nvPr/>
        </p:nvSpPr>
        <p:spPr>
          <a:xfrm>
            <a:off x="8253105" y="1050878"/>
            <a:ext cx="3429378" cy="369332"/>
          </a:xfrm>
          <a:prstGeom prst="rect">
            <a:avLst/>
          </a:prstGeom>
          <a:solidFill>
            <a:schemeClr val="accent4">
              <a:lumMod val="60000"/>
              <a:lumOff val="40000"/>
            </a:schemeClr>
          </a:solidFill>
          <a:ln>
            <a:solidFill>
              <a:schemeClr val="accent4">
                <a:lumMod val="60000"/>
                <a:lumOff val="40000"/>
              </a:schemeClr>
            </a:solidFill>
          </a:ln>
        </p:spPr>
        <p:txBody>
          <a:bodyPr wrap="square">
            <a:spAutoFit/>
          </a:bodyPr>
          <a:lstStyle/>
          <a:p>
            <a:r>
              <a:rPr lang="en-GB" b="0" i="0" dirty="0">
                <a:solidFill>
                  <a:srgbClr val="333333"/>
                </a:solidFill>
                <a:effectLst/>
                <a:latin typeface="Arial" panose="020B0604020202020204" pitchFamily="34" charset="0"/>
              </a:rPr>
              <a:t>Dr Edmond </a:t>
            </a:r>
            <a:r>
              <a:rPr lang="en-GB" b="0" i="0" dirty="0" err="1">
                <a:solidFill>
                  <a:srgbClr val="333333"/>
                </a:solidFill>
                <a:effectLst/>
                <a:latin typeface="Arial" panose="020B0604020202020204" pitchFamily="34" charset="0"/>
              </a:rPr>
              <a:t>Locard</a:t>
            </a:r>
            <a:r>
              <a:rPr lang="en-GB" b="0" i="0" dirty="0">
                <a:solidFill>
                  <a:srgbClr val="333333"/>
                </a:solidFill>
                <a:effectLst/>
                <a:latin typeface="Arial" panose="020B0604020202020204" pitchFamily="34" charset="0"/>
              </a:rPr>
              <a:t> (1877-1966) </a:t>
            </a:r>
            <a:endParaRPr lang="en-GB" dirty="0"/>
          </a:p>
        </p:txBody>
      </p:sp>
      <p:sp>
        <p:nvSpPr>
          <p:cNvPr id="8" name="TextBox 7">
            <a:extLst>
              <a:ext uri="{FF2B5EF4-FFF2-40B4-BE49-F238E27FC236}">
                <a16:creationId xmlns:a16="http://schemas.microsoft.com/office/drawing/2014/main" id="{BA3B245E-4DC8-0647-9418-188FF6203934}"/>
              </a:ext>
            </a:extLst>
          </p:cNvPr>
          <p:cNvSpPr txBox="1"/>
          <p:nvPr/>
        </p:nvSpPr>
        <p:spPr>
          <a:xfrm>
            <a:off x="218364" y="1541611"/>
            <a:ext cx="8130275" cy="584775"/>
          </a:xfrm>
          <a:prstGeom prst="rect">
            <a:avLst/>
          </a:prstGeom>
          <a:noFill/>
        </p:spPr>
        <p:txBody>
          <a:bodyPr wrap="square" rtlCol="0">
            <a:spAutoFit/>
          </a:bodyPr>
          <a:lstStyle/>
          <a:p>
            <a:r>
              <a:rPr lang="en-GB" sz="3200" u="sng" dirty="0">
                <a:solidFill>
                  <a:srgbClr val="FF0000"/>
                </a:solidFill>
                <a:latin typeface="Bradley Hand" pitchFamily="2" charset="77"/>
              </a:rPr>
              <a:t>“EVERY CONTACT LEAVES A TRACE!”</a:t>
            </a:r>
          </a:p>
        </p:txBody>
      </p:sp>
      <p:pic>
        <p:nvPicPr>
          <p:cNvPr id="34820" name="Picture 4" descr="Locard´s Exchange Principle – EVISCAN">
            <a:extLst>
              <a:ext uri="{FF2B5EF4-FFF2-40B4-BE49-F238E27FC236}">
                <a16:creationId xmlns:a16="http://schemas.microsoft.com/office/drawing/2014/main" id="{CB23073E-5DB8-0247-BC86-975554CAD7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775" y="4534280"/>
            <a:ext cx="5067679"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7410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Forensic Science BSc (Hons) degree course - London undergraduate courses -  Kingston University London">
            <a:extLst>
              <a:ext uri="{FF2B5EF4-FFF2-40B4-BE49-F238E27FC236}">
                <a16:creationId xmlns:a16="http://schemas.microsoft.com/office/drawing/2014/main" id="{4B17F115-E163-D845-9A83-AF62F44549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42" r="2" b="2"/>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35844" name="Picture 4" descr="Clear Stepping Plates - Anti-Contamination | Forensic Pathways">
            <a:extLst>
              <a:ext uri="{FF2B5EF4-FFF2-40B4-BE49-F238E27FC236}">
                <a16:creationId xmlns:a16="http://schemas.microsoft.com/office/drawing/2014/main" id="{A8C73C33-7945-2444-8CA5-104D53D0BD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129" r="-2" b="8897"/>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9140" y="179303"/>
            <a:ext cx="4832802" cy="1243584"/>
          </a:xfrm>
        </p:spPr>
        <p:txBody>
          <a:bodyPr vert="horz" lIns="91440" tIns="45720" rIns="91440" bIns="45720" rtlCol="0" anchor="ctr">
            <a:normAutofit/>
          </a:bodyPr>
          <a:lstStyle/>
          <a:p>
            <a:pPr algn="ctr"/>
            <a:r>
              <a:rPr lang="en-US" sz="3400" kern="1200" dirty="0">
                <a:solidFill>
                  <a:srgbClr val="FF0000"/>
                </a:solidFill>
                <a:latin typeface="+mj-lt"/>
                <a:ea typeface="+mj-ea"/>
                <a:cs typeface="+mj-cs"/>
              </a:rPr>
              <a:t>IMPORTANT!</a:t>
            </a:r>
            <a:br>
              <a:rPr lang="en-US" sz="3400" kern="1200" dirty="0">
                <a:solidFill>
                  <a:srgbClr val="FF0000"/>
                </a:solidFill>
                <a:latin typeface="+mj-lt"/>
                <a:ea typeface="+mj-ea"/>
                <a:cs typeface="+mj-cs"/>
              </a:rPr>
            </a:br>
            <a:r>
              <a:rPr lang="en-US" sz="3400" kern="1200" dirty="0">
                <a:solidFill>
                  <a:srgbClr val="FF0000"/>
                </a:solidFill>
                <a:latin typeface="+mj-lt"/>
                <a:ea typeface="+mj-ea"/>
                <a:cs typeface="+mj-cs"/>
              </a:rPr>
              <a:t>Cross Contamination</a:t>
            </a:r>
          </a:p>
        </p:txBody>
      </p:sp>
      <p:sp>
        <p:nvSpPr>
          <p:cNvPr id="5" name="TextBox 4">
            <a:extLst>
              <a:ext uri="{FF2B5EF4-FFF2-40B4-BE49-F238E27FC236}">
                <a16:creationId xmlns:a16="http://schemas.microsoft.com/office/drawing/2014/main" id="{62A67EB6-8B27-AC4C-9E39-F808AD977704}"/>
              </a:ext>
            </a:extLst>
          </p:cNvPr>
          <p:cNvSpPr txBox="1"/>
          <p:nvPr/>
        </p:nvSpPr>
        <p:spPr>
          <a:xfrm>
            <a:off x="448056" y="2512611"/>
            <a:ext cx="4832803" cy="3664351"/>
          </a:xfrm>
          <a:prstGeom prst="rect">
            <a:avLst/>
          </a:prstGeom>
        </p:spPr>
        <p:txBody>
          <a:bodyPr vert="horz" lIns="91440" tIns="45720" rIns="91440" bIns="45720" rtlCol="0">
            <a:normAutofit fontScale="92500" lnSpcReduction="20000"/>
          </a:bodyPr>
          <a:lstStyle/>
          <a:p>
            <a:pPr>
              <a:lnSpc>
                <a:spcPct val="90000"/>
              </a:lnSpc>
              <a:spcAft>
                <a:spcPts val="600"/>
              </a:spcAft>
            </a:pPr>
            <a:r>
              <a:rPr lang="en-US" sz="2800" b="0" i="0" dirty="0">
                <a:effectLst/>
              </a:rPr>
              <a:t>If procedures and practices are not adopted to prevent it, cross contamination WILL happen! </a:t>
            </a:r>
          </a:p>
          <a:p>
            <a:pPr>
              <a:lnSpc>
                <a:spcPct val="90000"/>
              </a:lnSpc>
              <a:spcAft>
                <a:spcPts val="600"/>
              </a:spcAft>
            </a:pPr>
            <a:endParaRPr lang="en-US" sz="2800" dirty="0"/>
          </a:p>
          <a:p>
            <a:pPr>
              <a:lnSpc>
                <a:spcPct val="90000"/>
              </a:lnSpc>
              <a:spcAft>
                <a:spcPts val="600"/>
              </a:spcAft>
            </a:pPr>
            <a:r>
              <a:rPr lang="en-US" sz="2800" dirty="0"/>
              <a:t>1.Think of  scenarios where this could happen?</a:t>
            </a:r>
          </a:p>
          <a:p>
            <a:pPr>
              <a:lnSpc>
                <a:spcPct val="90000"/>
              </a:lnSpc>
              <a:spcAft>
                <a:spcPts val="600"/>
              </a:spcAft>
            </a:pPr>
            <a:endParaRPr lang="en-US" sz="2800" dirty="0"/>
          </a:p>
          <a:p>
            <a:pPr>
              <a:lnSpc>
                <a:spcPct val="90000"/>
              </a:lnSpc>
              <a:spcAft>
                <a:spcPts val="600"/>
              </a:spcAft>
            </a:pPr>
            <a:r>
              <a:rPr lang="en-US" sz="2800" dirty="0"/>
              <a:t>2.What procedures / practices?</a:t>
            </a:r>
          </a:p>
          <a:p>
            <a:pPr>
              <a:lnSpc>
                <a:spcPct val="90000"/>
              </a:lnSpc>
              <a:spcAft>
                <a:spcPts val="600"/>
              </a:spcAft>
            </a:pPr>
            <a:endParaRPr lang="en-US" sz="2800" dirty="0"/>
          </a:p>
          <a:p>
            <a:pPr>
              <a:lnSpc>
                <a:spcPct val="90000"/>
              </a:lnSpc>
              <a:spcAft>
                <a:spcPts val="600"/>
              </a:spcAft>
            </a:pPr>
            <a:r>
              <a:rPr lang="en-US" sz="2800" dirty="0"/>
              <a:t>(Some are common sense!)</a:t>
            </a:r>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p:txBody>
      </p:sp>
      <p:sp>
        <p:nvSpPr>
          <p:cNvPr id="14" name="TextBox 13">
            <a:extLst>
              <a:ext uri="{FF2B5EF4-FFF2-40B4-BE49-F238E27FC236}">
                <a16:creationId xmlns:a16="http://schemas.microsoft.com/office/drawing/2014/main" id="{98AFD903-5C4F-7445-8C2C-81EE670E5C98}"/>
              </a:ext>
            </a:extLst>
          </p:cNvPr>
          <p:cNvSpPr txBox="1"/>
          <p:nvPr/>
        </p:nvSpPr>
        <p:spPr>
          <a:xfrm>
            <a:off x="444357" y="1326533"/>
            <a:ext cx="4832802" cy="646331"/>
          </a:xfrm>
          <a:prstGeom prst="rect">
            <a:avLst/>
          </a:prstGeom>
          <a:noFill/>
        </p:spPr>
        <p:txBody>
          <a:bodyPr wrap="square">
            <a:spAutoFit/>
          </a:bodyPr>
          <a:lstStyle/>
          <a:p>
            <a:r>
              <a:rPr lang="en-GB" b="0" i="0" dirty="0">
                <a:solidFill>
                  <a:srgbClr val="333333"/>
                </a:solidFill>
                <a:effectLst/>
                <a:latin typeface="Arial" panose="020B0604020202020204" pitchFamily="34" charset="0"/>
              </a:rPr>
              <a:t>The techniques of crime scene management are based on </a:t>
            </a:r>
            <a:r>
              <a:rPr lang="en-GB" b="0" i="0" dirty="0" err="1">
                <a:solidFill>
                  <a:srgbClr val="333333"/>
                </a:solidFill>
                <a:effectLst/>
                <a:latin typeface="Arial" panose="020B0604020202020204" pitchFamily="34" charset="0"/>
              </a:rPr>
              <a:t>Locard’s</a:t>
            </a:r>
            <a:r>
              <a:rPr lang="en-GB" b="0" i="0" dirty="0">
                <a:solidFill>
                  <a:srgbClr val="333333"/>
                </a:solidFill>
                <a:effectLst/>
                <a:latin typeface="Arial" panose="020B0604020202020204" pitchFamily="34" charset="0"/>
              </a:rPr>
              <a:t> Principle of Exchange</a:t>
            </a:r>
            <a:endParaRPr lang="en-GB" dirty="0"/>
          </a:p>
        </p:txBody>
      </p:sp>
    </p:spTree>
    <p:extLst>
      <p:ext uri="{BB962C8B-B14F-4D97-AF65-F5344CB8AC3E}">
        <p14:creationId xmlns:p14="http://schemas.microsoft.com/office/powerpoint/2010/main" val="26603467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7943" y="634181"/>
            <a:ext cx="6586491" cy="1286160"/>
          </a:xfrm>
        </p:spPr>
        <p:txBody>
          <a:bodyPr anchor="b">
            <a:normAutofit fontScale="90000"/>
          </a:bodyPr>
          <a:lstStyle/>
          <a:p>
            <a:pPr marL="342900" lvl="0" indent="-342900">
              <a:spcBef>
                <a:spcPts val="1000"/>
              </a:spcBef>
            </a:pPr>
            <a:br>
              <a:rPr lang="en-GB" sz="2100" dirty="0">
                <a:latin typeface="Calibri" panose="020F0502020204030204" pitchFamily="34" charset="0"/>
                <a:ea typeface="+mn-ea"/>
                <a:cs typeface="Calibri" panose="020F0502020204030204" pitchFamily="34" charset="0"/>
              </a:rPr>
            </a:br>
            <a:br>
              <a:rPr lang="en-GB" sz="2100" dirty="0">
                <a:latin typeface="Calibri" panose="020F0502020204030204" pitchFamily="34" charset="0"/>
                <a:ea typeface="+mn-ea"/>
                <a:cs typeface="Calibri" panose="020F0502020204030204" pitchFamily="34" charset="0"/>
              </a:rPr>
            </a:br>
            <a:r>
              <a:rPr lang="en-GB" sz="3600" dirty="0">
                <a:latin typeface="Calibri" panose="020F0502020204030204" pitchFamily="34" charset="0"/>
                <a:cs typeface="Calibri" panose="020F0502020204030204" pitchFamily="34" charset="0"/>
              </a:rPr>
              <a:t>Paul L. Kirk. (1902-1970)</a:t>
            </a:r>
            <a:br>
              <a:rPr lang="en-GB" sz="2100" dirty="0">
                <a:latin typeface="Calibri" panose="020F0502020204030204" pitchFamily="34" charset="0"/>
                <a:ea typeface="+mn-ea"/>
                <a:cs typeface="Calibri" panose="020F0502020204030204" pitchFamily="34" charset="0"/>
              </a:rPr>
            </a:br>
            <a:endParaRPr lang="en-GB" sz="2100"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4965431" y="2438400"/>
            <a:ext cx="6586489" cy="3785419"/>
          </a:xfrm>
        </p:spPr>
        <p:txBody>
          <a:bodyPr>
            <a:normAutofit/>
          </a:bodyPr>
          <a:lstStyle/>
          <a:p>
            <a:pPr marL="0" indent="0" algn="ctr">
              <a:buNone/>
            </a:pPr>
            <a:r>
              <a:rPr lang="en-GB" sz="1700" i="1" dirty="0">
                <a:latin typeface="Calibri" panose="020F0502020204030204" pitchFamily="34" charset="0"/>
                <a:cs typeface="Calibri" panose="020F0502020204030204" pitchFamily="34" charset="0"/>
              </a:rPr>
              <a:t>“Wherever he steps, whatever he touches, whatever he leaves, even unconsciously, will serve as a silent witness against him.</a:t>
            </a:r>
          </a:p>
          <a:p>
            <a:pPr marL="0" indent="0" algn="ctr">
              <a:buNone/>
            </a:pPr>
            <a:r>
              <a:rPr lang="en-GB" sz="1700" i="1" dirty="0">
                <a:latin typeface="Calibri" panose="020F0502020204030204" pitchFamily="34" charset="0"/>
                <a:cs typeface="Calibri" panose="020F0502020204030204" pitchFamily="34" charset="0"/>
              </a:rPr>
              <a:t>Not only his fingerprints or his footprints, but his hair, the fibres from his clothes, the glass he breaks, the tool mark he leaves, the paint he scratches, the blood or semen he deposits or collects. </a:t>
            </a:r>
          </a:p>
          <a:p>
            <a:pPr marL="0" indent="0" algn="ctr">
              <a:buNone/>
            </a:pPr>
            <a:r>
              <a:rPr lang="en-GB" sz="1700" i="1" dirty="0">
                <a:latin typeface="Calibri" panose="020F0502020204030204" pitchFamily="34" charset="0"/>
                <a:cs typeface="Calibri" panose="020F0502020204030204" pitchFamily="34" charset="0"/>
              </a:rPr>
              <a:t>All of these and more, bear mute witness against him. This is evidence that does not forget. It is not confused by the excitement of the moment. It is not absent because human witnesses are. It is factual evidence. Physical evidence cannot be wrong, it cannot perjure itself, it cannot be wholly absent. Only human failure to find it, study and understand it, can diminish its value.”</a:t>
            </a:r>
          </a:p>
        </p:txBody>
      </p:sp>
      <p:pic>
        <p:nvPicPr>
          <p:cNvPr id="36866" name="Picture 2" descr="Paul L. Kirk - Wikipedia">
            <a:extLst>
              <a:ext uri="{FF2B5EF4-FFF2-40B4-BE49-F238E27FC236}">
                <a16:creationId xmlns:a16="http://schemas.microsoft.com/office/drawing/2014/main" id="{A5890AD4-2F32-4C44-B98F-2E57A85814C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19" r="-1"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812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a:extLst>
              <a:ext uri="{FF2B5EF4-FFF2-40B4-BE49-F238E27FC236}">
                <a16:creationId xmlns:a16="http://schemas.microsoft.com/office/drawing/2014/main" id="{196B3AA5-237A-4B49-9AE9-70214033A920}"/>
              </a:ext>
            </a:extLst>
          </p:cNvPr>
          <p:cNvSpPr/>
          <p:nvPr/>
        </p:nvSpPr>
        <p:spPr>
          <a:xfrm>
            <a:off x="116006" y="210189"/>
            <a:ext cx="7847462" cy="941696"/>
          </a:xfrm>
          <a:prstGeom prst="homePlat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DA29FCC0-71D3-A542-A444-09F07FC5473F}"/>
              </a:ext>
            </a:extLst>
          </p:cNvPr>
          <p:cNvSpPr>
            <a:spLocks noGrp="1"/>
          </p:cNvSpPr>
          <p:nvPr>
            <p:ph type="title"/>
          </p:nvPr>
        </p:nvSpPr>
        <p:spPr>
          <a:xfrm>
            <a:off x="251346" y="22106"/>
            <a:ext cx="10515600" cy="1325563"/>
          </a:xfrm>
        </p:spPr>
        <p:txBody>
          <a:bodyPr/>
          <a:lstStyle/>
          <a:p>
            <a:r>
              <a:rPr lang="en-GB" b="1" dirty="0"/>
              <a:t>Sources of Forensic Evidence </a:t>
            </a:r>
          </a:p>
        </p:txBody>
      </p:sp>
      <p:sp>
        <p:nvSpPr>
          <p:cNvPr id="3" name="Content Placeholder 2">
            <a:extLst>
              <a:ext uri="{FF2B5EF4-FFF2-40B4-BE49-F238E27FC236}">
                <a16:creationId xmlns:a16="http://schemas.microsoft.com/office/drawing/2014/main" id="{B3414C1E-DDD0-E546-A347-36F97126D6CC}"/>
              </a:ext>
            </a:extLst>
          </p:cNvPr>
          <p:cNvSpPr>
            <a:spLocks noGrp="1"/>
          </p:cNvSpPr>
          <p:nvPr>
            <p:ph idx="1"/>
          </p:nvPr>
        </p:nvSpPr>
        <p:spPr>
          <a:xfrm>
            <a:off x="116006" y="1609279"/>
            <a:ext cx="4906370" cy="4351338"/>
          </a:xfrm>
        </p:spPr>
        <p:txBody>
          <a:bodyPr/>
          <a:lstStyle/>
          <a:p>
            <a:pPr marL="0" indent="0">
              <a:buNone/>
            </a:pPr>
            <a:r>
              <a:rPr lang="en-GB" dirty="0"/>
              <a:t>Evidence can be collected and preserved from the following three sources</a:t>
            </a:r>
          </a:p>
          <a:p>
            <a:endParaRPr lang="en-GB" dirty="0"/>
          </a:p>
        </p:txBody>
      </p:sp>
      <p:sp>
        <p:nvSpPr>
          <p:cNvPr id="4" name="Triangle 3">
            <a:extLst>
              <a:ext uri="{FF2B5EF4-FFF2-40B4-BE49-F238E27FC236}">
                <a16:creationId xmlns:a16="http://schemas.microsoft.com/office/drawing/2014/main" id="{C98EDE3D-9F77-C042-A6BB-59F2DA50507A}"/>
              </a:ext>
            </a:extLst>
          </p:cNvPr>
          <p:cNvSpPr/>
          <p:nvPr/>
        </p:nvSpPr>
        <p:spPr>
          <a:xfrm>
            <a:off x="2988289" y="1656580"/>
            <a:ext cx="6132395" cy="4836308"/>
          </a:xfrm>
          <a:prstGeom prst="triangle">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Left-right-up Arrow 5">
            <a:extLst>
              <a:ext uri="{FF2B5EF4-FFF2-40B4-BE49-F238E27FC236}">
                <a16:creationId xmlns:a16="http://schemas.microsoft.com/office/drawing/2014/main" id="{D7A42DFC-7C01-9145-B69D-EFBDE9457FB9}"/>
              </a:ext>
            </a:extLst>
          </p:cNvPr>
          <p:cNvSpPr/>
          <p:nvPr/>
        </p:nvSpPr>
        <p:spPr>
          <a:xfrm>
            <a:off x="4552665" y="3167390"/>
            <a:ext cx="2926308" cy="2493003"/>
          </a:xfrm>
          <a:prstGeom prst="leftRightUpArrow">
            <a:avLst>
              <a:gd name="adj1" fmla="val 2358"/>
              <a:gd name="adj2" fmla="val 11731"/>
              <a:gd name="adj3" fmla="val 158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BA5EBFC-5B77-024C-8FCA-0CCF6F5B515A}"/>
              </a:ext>
            </a:extLst>
          </p:cNvPr>
          <p:cNvSpPr txBox="1"/>
          <p:nvPr/>
        </p:nvSpPr>
        <p:spPr>
          <a:xfrm>
            <a:off x="7090011" y="5727365"/>
            <a:ext cx="2870576" cy="523220"/>
          </a:xfrm>
          <a:prstGeom prst="rect">
            <a:avLst/>
          </a:prstGeom>
          <a:noFill/>
        </p:spPr>
        <p:txBody>
          <a:bodyPr wrap="square" rtlCol="0">
            <a:spAutoFit/>
          </a:bodyPr>
          <a:lstStyle/>
          <a:p>
            <a:r>
              <a:rPr lang="en-GB" sz="2800" dirty="0"/>
              <a:t>Location </a:t>
            </a:r>
          </a:p>
        </p:txBody>
      </p:sp>
      <p:sp>
        <p:nvSpPr>
          <p:cNvPr id="8" name="TextBox 7">
            <a:extLst>
              <a:ext uri="{FF2B5EF4-FFF2-40B4-BE49-F238E27FC236}">
                <a16:creationId xmlns:a16="http://schemas.microsoft.com/office/drawing/2014/main" id="{BB69D96B-6C60-8E44-A9DF-F5F188178910}"/>
              </a:ext>
            </a:extLst>
          </p:cNvPr>
          <p:cNvSpPr txBox="1"/>
          <p:nvPr/>
        </p:nvSpPr>
        <p:spPr>
          <a:xfrm>
            <a:off x="5501184" y="2577198"/>
            <a:ext cx="2141561" cy="523220"/>
          </a:xfrm>
          <a:prstGeom prst="rect">
            <a:avLst/>
          </a:prstGeom>
          <a:noFill/>
        </p:spPr>
        <p:txBody>
          <a:bodyPr wrap="square" rtlCol="0">
            <a:spAutoFit/>
          </a:bodyPr>
          <a:lstStyle/>
          <a:p>
            <a:r>
              <a:rPr lang="en-GB" sz="2800" dirty="0"/>
              <a:t>People</a:t>
            </a:r>
            <a:endParaRPr lang="en-GB" dirty="0"/>
          </a:p>
        </p:txBody>
      </p:sp>
      <p:sp>
        <p:nvSpPr>
          <p:cNvPr id="9" name="TextBox 8">
            <a:extLst>
              <a:ext uri="{FF2B5EF4-FFF2-40B4-BE49-F238E27FC236}">
                <a16:creationId xmlns:a16="http://schemas.microsoft.com/office/drawing/2014/main" id="{39E6D43C-98F2-444E-8696-15F390129391}"/>
              </a:ext>
            </a:extLst>
          </p:cNvPr>
          <p:cNvSpPr txBox="1"/>
          <p:nvPr/>
        </p:nvSpPr>
        <p:spPr>
          <a:xfrm>
            <a:off x="3604145" y="5699007"/>
            <a:ext cx="1897039" cy="523220"/>
          </a:xfrm>
          <a:prstGeom prst="rect">
            <a:avLst/>
          </a:prstGeom>
          <a:noFill/>
        </p:spPr>
        <p:txBody>
          <a:bodyPr wrap="square" rtlCol="0">
            <a:spAutoFit/>
          </a:bodyPr>
          <a:lstStyle/>
          <a:p>
            <a:r>
              <a:rPr lang="en-GB" sz="2800" dirty="0"/>
              <a:t>Item</a:t>
            </a:r>
          </a:p>
        </p:txBody>
      </p:sp>
      <p:pic>
        <p:nvPicPr>
          <p:cNvPr id="17410" name="Picture 2" descr="What is forensic science? - BBC Science Focus Magazine">
            <a:extLst>
              <a:ext uri="{FF2B5EF4-FFF2-40B4-BE49-F238E27FC236}">
                <a16:creationId xmlns:a16="http://schemas.microsoft.com/office/drawing/2014/main" id="{39DA3D19-91F7-D849-A33B-86EA263993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1249" y="4698234"/>
            <a:ext cx="2405206" cy="179465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ole of DNA in Forensic Science">
            <a:extLst>
              <a:ext uri="{FF2B5EF4-FFF2-40B4-BE49-F238E27FC236}">
                <a16:creationId xmlns:a16="http://schemas.microsoft.com/office/drawing/2014/main" id="{FBD455A9-9CBB-604D-B621-4B3E41A54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5959" y="3774393"/>
            <a:ext cx="2401129" cy="1663004"/>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Forensic scientist taking swab from blood-stained shirt as forensic  evidence. — evidence bag, blood stained - Stock Photo | #160228138">
            <a:extLst>
              <a:ext uri="{FF2B5EF4-FFF2-40B4-BE49-F238E27FC236}">
                <a16:creationId xmlns:a16="http://schemas.microsoft.com/office/drawing/2014/main" id="{A41F3E23-6077-644C-A246-5835430455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51" y="1460797"/>
            <a:ext cx="2601655" cy="19487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66A849D-F14F-6E4D-AF0B-E8009C8873FE}"/>
              </a:ext>
            </a:extLst>
          </p:cNvPr>
          <p:cNvSpPr txBox="1"/>
          <p:nvPr/>
        </p:nvSpPr>
        <p:spPr>
          <a:xfrm>
            <a:off x="0" y="6334421"/>
            <a:ext cx="2709081"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723994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2A77-E9BC-2144-AD15-DBB8DDBF69B6}"/>
              </a:ext>
            </a:extLst>
          </p:cNvPr>
          <p:cNvSpPr>
            <a:spLocks noGrp="1"/>
          </p:cNvSpPr>
          <p:nvPr>
            <p:ph type="title"/>
          </p:nvPr>
        </p:nvSpPr>
        <p:spPr>
          <a:xfrm>
            <a:off x="5364229" y="-462130"/>
            <a:ext cx="6970223" cy="1960157"/>
          </a:xfrm>
        </p:spPr>
        <p:txBody>
          <a:bodyPr anchor="b">
            <a:normAutofit/>
          </a:bodyPr>
          <a:lstStyle/>
          <a:p>
            <a:r>
              <a:rPr lang="en-GB" sz="4000" b="1" u="sng" dirty="0"/>
              <a:t>Types of Forensic Evidence  </a:t>
            </a:r>
          </a:p>
        </p:txBody>
      </p:sp>
      <p:pic>
        <p:nvPicPr>
          <p:cNvPr id="11268" name="Picture 4" descr="New Glass Tech">
            <a:extLst>
              <a:ext uri="{FF2B5EF4-FFF2-40B4-BE49-F238E27FC236}">
                <a16:creationId xmlns:a16="http://schemas.microsoft.com/office/drawing/2014/main" id="{1C1B4CF2-BC1C-C446-AEF6-35C19070BB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82" r="6161"/>
          <a:stretch/>
        </p:blipFill>
        <p:spPr bwMode="auto">
          <a:xfrm>
            <a:off x="21" y="1"/>
            <a:ext cx="5704744"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Sample being pipetted into a petri dish">
            <a:extLst>
              <a:ext uri="{FF2B5EF4-FFF2-40B4-BE49-F238E27FC236}">
                <a16:creationId xmlns:a16="http://schemas.microsoft.com/office/drawing/2014/main" id="{D8C7A145-128A-425E-B789-EFF43DDADCF6}"/>
              </a:ext>
            </a:extLst>
          </p:cNvPr>
          <p:cNvPicPr>
            <a:picLocks noChangeAspect="1"/>
          </p:cNvPicPr>
          <p:nvPr/>
        </p:nvPicPr>
        <p:blipFill rotWithShape="1">
          <a:blip r:embed="rId3"/>
          <a:srcRect t="12192" r="-1" b="12191"/>
          <a:stretch/>
        </p:blipFill>
        <p:spPr>
          <a:xfrm>
            <a:off x="21" y="2619612"/>
            <a:ext cx="6305246"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p:spPr>
      </p:pic>
      <p:sp>
        <p:nvSpPr>
          <p:cNvPr id="3" name="Content Placeholder 2">
            <a:extLst>
              <a:ext uri="{FF2B5EF4-FFF2-40B4-BE49-F238E27FC236}">
                <a16:creationId xmlns:a16="http://schemas.microsoft.com/office/drawing/2014/main" id="{73C5B8CA-C409-334D-89B2-881FA94ABBB4}"/>
              </a:ext>
            </a:extLst>
          </p:cNvPr>
          <p:cNvSpPr>
            <a:spLocks noGrp="1"/>
          </p:cNvSpPr>
          <p:nvPr>
            <p:ph idx="1"/>
          </p:nvPr>
        </p:nvSpPr>
        <p:spPr>
          <a:xfrm>
            <a:off x="5463271" y="1847654"/>
            <a:ext cx="6175821" cy="2195515"/>
          </a:xfrm>
        </p:spPr>
        <p:txBody>
          <a:bodyPr>
            <a:noAutofit/>
          </a:bodyPr>
          <a:lstStyle/>
          <a:p>
            <a:pPr marL="0" indent="0">
              <a:buNone/>
            </a:pPr>
            <a:r>
              <a:rPr lang="en-GB" sz="4100" dirty="0"/>
              <a:t>1. Trace evidence </a:t>
            </a:r>
            <a:br>
              <a:rPr lang="en-GB" sz="4100" dirty="0"/>
            </a:br>
            <a:endParaRPr lang="en-GB" sz="4100" dirty="0"/>
          </a:p>
          <a:p>
            <a:pPr marL="0" indent="0">
              <a:buNone/>
            </a:pPr>
            <a:r>
              <a:rPr lang="en-GB" sz="4100" dirty="0"/>
              <a:t>2. Impressions or marks </a:t>
            </a:r>
            <a:br>
              <a:rPr lang="en-GB" sz="4100" dirty="0"/>
            </a:br>
            <a:endParaRPr lang="en-GB" sz="4100" dirty="0"/>
          </a:p>
          <a:p>
            <a:pPr marL="0" indent="0">
              <a:buNone/>
            </a:pPr>
            <a:r>
              <a:rPr lang="en-GB" sz="4100" dirty="0"/>
              <a:t>3. DNA </a:t>
            </a:r>
          </a:p>
          <a:p>
            <a:pPr marL="0" indent="0">
              <a:buNone/>
            </a:pPr>
            <a:endParaRPr lang="en-GB" sz="2400" dirty="0"/>
          </a:p>
          <a:p>
            <a:pPr marL="0" indent="0">
              <a:buNone/>
            </a:pPr>
            <a:endParaRPr lang="en-GB" sz="2400" dirty="0"/>
          </a:p>
        </p:txBody>
      </p:sp>
      <p:pic>
        <p:nvPicPr>
          <p:cNvPr id="11266" name="Picture 2" descr="81,262 Footprint Photos and Premium High Res Pictures - Getty Images">
            <a:extLst>
              <a:ext uri="{FF2B5EF4-FFF2-40B4-BE49-F238E27FC236}">
                <a16:creationId xmlns:a16="http://schemas.microsoft.com/office/drawing/2014/main" id="{2A9E4CAE-EE1D-E045-A891-B7C750EF07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662" r="17323"/>
          <a:stretch/>
        </p:blipFill>
        <p:spPr bwMode="auto">
          <a:xfrm>
            <a:off x="705540" y="1498027"/>
            <a:ext cx="3105178" cy="2903294"/>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AE4139-48C2-DF45-B1B1-DF36D31042A1}"/>
              </a:ext>
            </a:extLst>
          </p:cNvPr>
          <p:cNvSpPr txBox="1"/>
          <p:nvPr/>
        </p:nvSpPr>
        <p:spPr>
          <a:xfrm>
            <a:off x="9037668" y="6141492"/>
            <a:ext cx="343923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4693790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F5545-8AFD-714E-AD73-195317A9FA2A}"/>
              </a:ext>
            </a:extLst>
          </p:cNvPr>
          <p:cNvSpPr>
            <a:spLocks noGrp="1"/>
          </p:cNvSpPr>
          <p:nvPr>
            <p:ph type="title"/>
          </p:nvPr>
        </p:nvSpPr>
        <p:spPr>
          <a:xfrm>
            <a:off x="6385805" y="-209459"/>
            <a:ext cx="4753535" cy="1672499"/>
          </a:xfrm>
        </p:spPr>
        <p:txBody>
          <a:bodyPr>
            <a:normAutofit/>
          </a:bodyPr>
          <a:lstStyle/>
          <a:p>
            <a:r>
              <a:rPr lang="en-GB" sz="4000" b="1" u="sng" dirty="0"/>
              <a:t>Trace Evidence </a:t>
            </a:r>
          </a:p>
        </p:txBody>
      </p:sp>
      <p:pic>
        <p:nvPicPr>
          <p:cNvPr id="12294" name="Picture 6" descr="Soil forensics | Delivering Sustainable Production Systems | The James  Hutton Institute">
            <a:extLst>
              <a:ext uri="{FF2B5EF4-FFF2-40B4-BE49-F238E27FC236}">
                <a16:creationId xmlns:a16="http://schemas.microsoft.com/office/drawing/2014/main" id="{D1222127-0C42-8942-8741-36F5A0832F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256" r="20520" b="3"/>
          <a:stretch/>
        </p:blipFill>
        <p:spPr bwMode="auto">
          <a:xfrm>
            <a:off x="-4642" y="10"/>
            <a:ext cx="3006061" cy="3339639"/>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Learning Algorithms for Evaluating Forensic Glass Evidence - Center for  Statistics and Applications in Forensic Evidence">
            <a:extLst>
              <a:ext uri="{FF2B5EF4-FFF2-40B4-BE49-F238E27FC236}">
                <a16:creationId xmlns:a16="http://schemas.microsoft.com/office/drawing/2014/main" id="{12A04CBC-C543-984B-97E4-B52B29A93D8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678" r="15238" b="2"/>
          <a:stretch/>
        </p:blipFill>
        <p:spPr bwMode="auto">
          <a:xfrm>
            <a:off x="3198068" y="10"/>
            <a:ext cx="2991088" cy="333963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race Evidence: Introduction">
            <a:extLst>
              <a:ext uri="{FF2B5EF4-FFF2-40B4-BE49-F238E27FC236}">
                <a16:creationId xmlns:a16="http://schemas.microsoft.com/office/drawing/2014/main" id="{4843F0F3-BBE7-8D4D-A633-96F463B8E05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3843" r="10289" b="1"/>
          <a:stretch/>
        </p:blipFill>
        <p:spPr bwMode="auto">
          <a:xfrm>
            <a:off x="-2" y="3518351"/>
            <a:ext cx="6189158" cy="333964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598966B-B576-1E4D-A5C5-6F3B145616FE}"/>
              </a:ext>
            </a:extLst>
          </p:cNvPr>
          <p:cNvSpPr>
            <a:spLocks noGrp="1"/>
          </p:cNvSpPr>
          <p:nvPr>
            <p:ph idx="1"/>
          </p:nvPr>
        </p:nvSpPr>
        <p:spPr>
          <a:xfrm>
            <a:off x="9097806" y="6275961"/>
            <a:ext cx="4753534" cy="3694734"/>
          </a:xfrm>
        </p:spPr>
        <p:txBody>
          <a:bodyPr>
            <a:normAutofit/>
          </a:bodyPr>
          <a:lstStyle/>
          <a:p>
            <a:pPr marL="0" indent="0">
              <a:buNone/>
            </a:pPr>
            <a:r>
              <a:rPr lang="en-GB" sz="2000" dirty="0"/>
              <a:t>(College of Policing, 2021) </a:t>
            </a:r>
          </a:p>
        </p:txBody>
      </p:sp>
      <p:pic>
        <p:nvPicPr>
          <p:cNvPr id="12296" name="Picture 8" descr="Toxicology">
            <a:extLst>
              <a:ext uri="{FF2B5EF4-FFF2-40B4-BE49-F238E27FC236}">
                <a16:creationId xmlns:a16="http://schemas.microsoft.com/office/drawing/2014/main" id="{0E9678B4-6B07-C048-AF38-D3EAB1E45EC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673" y="2637715"/>
            <a:ext cx="4038600" cy="20193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2EF5D6C-8BF6-344B-B21F-4C2F92965740}"/>
              </a:ext>
            </a:extLst>
          </p:cNvPr>
          <p:cNvSpPr txBox="1"/>
          <p:nvPr/>
        </p:nvSpPr>
        <p:spPr>
          <a:xfrm>
            <a:off x="6385805" y="1278374"/>
            <a:ext cx="5610577"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Very small quantities of material</a:t>
            </a:r>
          </a:p>
          <a:p>
            <a:pPr marL="285750" indent="-285750">
              <a:buFont typeface="Arial" panose="020B0604020202020204" pitchFamily="34" charset="0"/>
              <a:buChar char="•"/>
            </a:pPr>
            <a:r>
              <a:rPr lang="en-GB" sz="2400" dirty="0"/>
              <a:t>Transfer from suspect to crime scene / victim &amp; vice versa</a:t>
            </a:r>
          </a:p>
          <a:p>
            <a:pPr marL="285750" indent="-285750">
              <a:buFont typeface="Arial" panose="020B0604020202020204" pitchFamily="34" charset="0"/>
              <a:buChar char="•"/>
            </a:pPr>
            <a:endParaRPr lang="en-GB" dirty="0"/>
          </a:p>
          <a:p>
            <a:pPr algn="ctr"/>
            <a:endParaRPr lang="en-GB" u="sng" dirty="0"/>
          </a:p>
          <a:p>
            <a:endParaRPr lang="en-GB" sz="2400" dirty="0"/>
          </a:p>
          <a:p>
            <a:r>
              <a:rPr lang="en-GB" sz="2400" dirty="0"/>
              <a:t>Fibres</a:t>
            </a:r>
          </a:p>
          <a:p>
            <a:r>
              <a:rPr lang="en-GB" sz="2400" dirty="0"/>
              <a:t>Glass fragments</a:t>
            </a:r>
          </a:p>
          <a:p>
            <a:r>
              <a:rPr lang="en-GB" sz="2400" dirty="0"/>
              <a:t>Paint flakes </a:t>
            </a:r>
          </a:p>
          <a:p>
            <a:r>
              <a:rPr lang="en-GB" sz="2400" dirty="0"/>
              <a:t>Pollens</a:t>
            </a:r>
          </a:p>
          <a:p>
            <a:r>
              <a:rPr lang="en-GB" sz="2400" dirty="0"/>
              <a:t>Soils</a:t>
            </a:r>
          </a:p>
          <a:p>
            <a:r>
              <a:rPr lang="en-GB" sz="2400" dirty="0"/>
              <a:t>Insects</a:t>
            </a:r>
          </a:p>
          <a:p>
            <a:endParaRPr lang="en-GB" dirty="0"/>
          </a:p>
          <a:p>
            <a:r>
              <a:rPr lang="en-GB" dirty="0"/>
              <a:t> </a:t>
            </a:r>
          </a:p>
        </p:txBody>
      </p:sp>
    </p:spTree>
    <p:extLst>
      <p:ext uri="{BB962C8B-B14F-4D97-AF65-F5344CB8AC3E}">
        <p14:creationId xmlns:p14="http://schemas.microsoft.com/office/powerpoint/2010/main" val="24001125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searcher examining growth in a petrie dish">
            <a:extLst>
              <a:ext uri="{FF2B5EF4-FFF2-40B4-BE49-F238E27FC236}">
                <a16:creationId xmlns:a16="http://schemas.microsoft.com/office/drawing/2014/main" id="{E9ECD691-260E-F329-DF07-426FF715928E}"/>
              </a:ext>
            </a:extLst>
          </p:cNvPr>
          <p:cNvPicPr>
            <a:picLocks noChangeAspect="1"/>
          </p:cNvPicPr>
          <p:nvPr/>
        </p:nvPicPr>
        <p:blipFill rotWithShape="1">
          <a:blip r:embed="rId2"/>
          <a:srcRect l="22668" r="24677" b="3"/>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95F7F1-4C59-94B7-026A-E090AC2FE24C}"/>
              </a:ext>
            </a:extLst>
          </p:cNvPr>
          <p:cNvSpPr>
            <a:spLocks noGrp="1"/>
          </p:cNvSpPr>
          <p:nvPr>
            <p:ph type="title"/>
          </p:nvPr>
        </p:nvSpPr>
        <p:spPr>
          <a:xfrm>
            <a:off x="6115317" y="405685"/>
            <a:ext cx="5464968" cy="1559301"/>
          </a:xfrm>
        </p:spPr>
        <p:txBody>
          <a:bodyPr>
            <a:normAutofit/>
          </a:bodyPr>
          <a:lstStyle/>
          <a:p>
            <a:r>
              <a:rPr lang="en-GB" sz="4000">
                <a:cs typeface="Calibri Light"/>
              </a:rPr>
              <a:t>Task </a:t>
            </a:r>
            <a:endParaRPr lang="en-GB" sz="4000"/>
          </a:p>
        </p:txBody>
      </p:sp>
      <p:sp>
        <p:nvSpPr>
          <p:cNvPr id="3" name="Content Placeholder 2">
            <a:extLst>
              <a:ext uri="{FF2B5EF4-FFF2-40B4-BE49-F238E27FC236}">
                <a16:creationId xmlns:a16="http://schemas.microsoft.com/office/drawing/2014/main" id="{7ADBCAF3-2A00-0DF4-8F2A-90903F3A0489}"/>
              </a:ext>
            </a:extLst>
          </p:cNvPr>
          <p:cNvSpPr>
            <a:spLocks noGrp="1"/>
          </p:cNvSpPr>
          <p:nvPr>
            <p:ph idx="1"/>
          </p:nvPr>
        </p:nvSpPr>
        <p:spPr>
          <a:xfrm>
            <a:off x="6115317" y="2743200"/>
            <a:ext cx="5247340" cy="3496878"/>
          </a:xfrm>
        </p:spPr>
        <p:txBody>
          <a:bodyPr vert="horz" lIns="91440" tIns="45720" rIns="91440" bIns="45720" rtlCol="0" anchor="ctr">
            <a:normAutofit/>
          </a:bodyPr>
          <a:lstStyle/>
          <a:p>
            <a:r>
              <a:rPr lang="en-GB" sz="2000">
                <a:cs typeface="Calibri"/>
              </a:rPr>
              <a:t>Research into the case of Holly Wells and Jessica Chapman</a:t>
            </a:r>
          </a:p>
          <a:p>
            <a:endParaRPr lang="en-GB" sz="2000">
              <a:cs typeface="Calibri"/>
            </a:endParaRPr>
          </a:p>
          <a:p>
            <a:pPr marL="0" indent="0">
              <a:buNone/>
            </a:pPr>
            <a:endParaRPr lang="en-GB" sz="2000">
              <a:cs typeface="Calibri"/>
            </a:endParaRPr>
          </a:p>
          <a:p>
            <a:r>
              <a:rPr lang="en-GB" sz="2000">
                <a:cs typeface="Calibri"/>
              </a:rPr>
              <a:t>What evidence was found to convict Ian Huntley?</a:t>
            </a:r>
          </a:p>
        </p:txBody>
      </p:sp>
    </p:spTree>
    <p:extLst>
      <p:ext uri="{BB962C8B-B14F-4D97-AF65-F5344CB8AC3E}">
        <p14:creationId xmlns:p14="http://schemas.microsoft.com/office/powerpoint/2010/main" val="2494368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75A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group of people in the woods&#10;&#10;Description automatically generated">
            <a:extLst>
              <a:ext uri="{FF2B5EF4-FFF2-40B4-BE49-F238E27FC236}">
                <a16:creationId xmlns:a16="http://schemas.microsoft.com/office/drawing/2014/main" id="{69F4BE77-8A3A-F117-658F-4B54FBC112D9}"/>
              </a:ext>
            </a:extLst>
          </p:cNvPr>
          <p:cNvPicPr>
            <a:picLocks noGrp="1" noChangeAspect="1"/>
          </p:cNvPicPr>
          <p:nvPr>
            <p:ph idx="1"/>
          </p:nvPr>
        </p:nvPicPr>
        <p:blipFill>
          <a:blip r:embed="rId2"/>
          <a:stretch>
            <a:fillRect/>
          </a:stretch>
        </p:blipFill>
        <p:spPr>
          <a:xfrm>
            <a:off x="2536213" y="643467"/>
            <a:ext cx="7119573" cy="5571066"/>
          </a:xfrm>
          <a:prstGeom prst="rect">
            <a:avLst/>
          </a:prstGeom>
        </p:spPr>
      </p:pic>
    </p:spTree>
    <p:extLst>
      <p:ext uri="{BB962C8B-B14F-4D97-AF65-F5344CB8AC3E}">
        <p14:creationId xmlns:p14="http://schemas.microsoft.com/office/powerpoint/2010/main" val="2587127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Toolmarks - Crime Scene">
            <a:extLst>
              <a:ext uri="{FF2B5EF4-FFF2-40B4-BE49-F238E27FC236}">
                <a16:creationId xmlns:a16="http://schemas.microsoft.com/office/drawing/2014/main" id="{9271F797-B24D-8F4C-8A4D-B02C78B0AD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153" r="22348"/>
          <a:stretch/>
        </p:blipFill>
        <p:spPr bwMode="auto">
          <a:xfrm>
            <a:off x="7381653" y="10"/>
            <a:ext cx="4810347" cy="6857990"/>
          </a:xfrm>
          <a:custGeom>
            <a:avLst/>
            <a:gdLst/>
            <a:ahLst/>
            <a:cxnLst/>
            <a:rect l="l" t="t" r="r" b="b"/>
            <a:pathLst>
              <a:path w="4817171" h="6858000">
                <a:moveTo>
                  <a:pt x="22751" y="0"/>
                </a:moveTo>
                <a:lnTo>
                  <a:pt x="4817171" y="0"/>
                </a:lnTo>
                <a:lnTo>
                  <a:pt x="4817171" y="6858000"/>
                </a:lnTo>
                <a:lnTo>
                  <a:pt x="0" y="6858000"/>
                </a:lnTo>
                <a:lnTo>
                  <a:pt x="6679" y="6845555"/>
                </a:lnTo>
                <a:cubicBezTo>
                  <a:pt x="496584" y="5886487"/>
                  <a:pt x="786702" y="4695963"/>
                  <a:pt x="786702" y="3406233"/>
                </a:cubicBezTo>
                <a:cubicBezTo>
                  <a:pt x="786702" y="2215714"/>
                  <a:pt x="539501" y="1109724"/>
                  <a:pt x="116147" y="192283"/>
                </a:cubicBezTo>
                <a:close/>
              </a:path>
            </a:pathLst>
          </a:custGeom>
          <a:noFill/>
          <a:extLst>
            <a:ext uri="{909E8E84-426E-40DD-AFC4-6F175D3DCCD1}">
              <a14:hiddenFill xmlns:a14="http://schemas.microsoft.com/office/drawing/2010/main">
                <a:solidFill>
                  <a:srgbClr val="FFFFFF"/>
                </a:solidFill>
              </a14:hiddenFill>
            </a:ext>
          </a:extLst>
        </p:spPr>
      </p:pic>
      <p:pic>
        <p:nvPicPr>
          <p:cNvPr id="13314" name="Picture 2" descr="Evidence Footprint Crime Scene Photos - Free &amp; Royalty-Free Stock Photos  from Dreamstime">
            <a:extLst>
              <a:ext uri="{FF2B5EF4-FFF2-40B4-BE49-F238E27FC236}">
                <a16:creationId xmlns:a16="http://schemas.microsoft.com/office/drawing/2014/main" id="{B5080A1E-7E30-F94A-B21E-AB9635C76A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263"/>
          <a:stretch/>
        </p:blipFill>
        <p:spPr bwMode="auto">
          <a:xfrm>
            <a:off x="313638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13316" name="Picture 4" descr="Tire mark of Right Front Tire | Download Scientific Diagram">
            <a:extLst>
              <a:ext uri="{FF2B5EF4-FFF2-40B4-BE49-F238E27FC236}">
                <a16:creationId xmlns:a16="http://schemas.microsoft.com/office/drawing/2014/main" id="{DAA47BA5-50E5-5D4D-9A83-758050C0AAD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4184"/>
          <a:stretch/>
        </p:blipFill>
        <p:spPr bwMode="auto">
          <a:xfrm>
            <a:off x="3189428"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038C4AD-4732-A044-B247-01129E323DB2}"/>
              </a:ext>
            </a:extLst>
          </p:cNvPr>
          <p:cNvSpPr>
            <a:spLocks noGrp="1"/>
          </p:cNvSpPr>
          <p:nvPr>
            <p:ph type="title"/>
          </p:nvPr>
        </p:nvSpPr>
        <p:spPr>
          <a:xfrm>
            <a:off x="448056" y="685800"/>
            <a:ext cx="2807208" cy="1325563"/>
          </a:xfrm>
        </p:spPr>
        <p:txBody>
          <a:bodyPr vert="horz" lIns="91440" tIns="45720" rIns="91440" bIns="45720" rtlCol="0" anchor="ctr">
            <a:normAutofit/>
          </a:bodyPr>
          <a:lstStyle/>
          <a:p>
            <a:r>
              <a:rPr lang="en-US" sz="4000" b="1" u="sng" kern="1200" dirty="0">
                <a:solidFill>
                  <a:schemeClr val="tx1"/>
                </a:solidFill>
                <a:latin typeface="+mj-lt"/>
                <a:ea typeface="+mj-ea"/>
                <a:cs typeface="+mj-cs"/>
              </a:rPr>
              <a:t>Impressions</a:t>
            </a:r>
          </a:p>
        </p:txBody>
      </p:sp>
      <p:sp>
        <p:nvSpPr>
          <p:cNvPr id="4" name="TextBox 3">
            <a:extLst>
              <a:ext uri="{FF2B5EF4-FFF2-40B4-BE49-F238E27FC236}">
                <a16:creationId xmlns:a16="http://schemas.microsoft.com/office/drawing/2014/main" id="{7C26EFCC-6EAD-3049-BFB8-9C8B3FCBAAFC}"/>
              </a:ext>
            </a:extLst>
          </p:cNvPr>
          <p:cNvSpPr txBox="1"/>
          <p:nvPr/>
        </p:nvSpPr>
        <p:spPr>
          <a:xfrm>
            <a:off x="274183" y="2387329"/>
            <a:ext cx="3154953" cy="3922776"/>
          </a:xfrm>
          <a:prstGeom prst="rect">
            <a:avLst/>
          </a:prstGeom>
        </p:spPr>
        <p:txBody>
          <a:bodyPr vert="horz" lIns="91440" tIns="45720" rIns="91440" bIns="45720" rtlCol="0">
            <a:normAutofit fontScale="70000" lnSpcReduction="20000"/>
          </a:bodyPr>
          <a:lstStyle/>
          <a:p>
            <a:pPr marL="285750" indent="-285750">
              <a:buFont typeface="Arial" panose="020B0604020202020204" pitchFamily="34" charset="0"/>
              <a:buChar char="•"/>
            </a:pPr>
            <a:r>
              <a:rPr lang="en-GB" sz="3300" dirty="0"/>
              <a:t>Footwear marks</a:t>
            </a:r>
          </a:p>
          <a:p>
            <a:r>
              <a:rPr lang="en-GB" sz="3300" dirty="0"/>
              <a:t> </a:t>
            </a:r>
          </a:p>
          <a:p>
            <a:pPr marL="285750" indent="-285750">
              <a:buFont typeface="Arial" panose="020B0604020202020204" pitchFamily="34" charset="0"/>
              <a:buChar char="•"/>
            </a:pPr>
            <a:r>
              <a:rPr lang="en-GB" sz="3300" dirty="0"/>
              <a:t>Tyre marks </a:t>
            </a:r>
          </a:p>
          <a:p>
            <a:endParaRPr lang="en-GB" sz="3300" dirty="0"/>
          </a:p>
          <a:p>
            <a:pPr marL="285750" indent="-285750">
              <a:buFont typeface="Arial" panose="020B0604020202020204" pitchFamily="34" charset="0"/>
              <a:buChar char="•"/>
            </a:pPr>
            <a:r>
              <a:rPr lang="en-GB" sz="3300" dirty="0"/>
              <a:t>Other types of marks </a:t>
            </a:r>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r>
              <a:rPr lang="en-US" sz="1700" dirty="0"/>
              <a:t>(College of Policing, 2021) </a:t>
            </a:r>
          </a:p>
        </p:txBody>
      </p:sp>
    </p:spTree>
    <p:extLst>
      <p:ext uri="{BB962C8B-B14F-4D97-AF65-F5344CB8AC3E}">
        <p14:creationId xmlns:p14="http://schemas.microsoft.com/office/powerpoint/2010/main" val="1127076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B47AE-7A25-5749-BEE1-3CC3DAF424FB}"/>
              </a:ext>
            </a:extLst>
          </p:cNvPr>
          <p:cNvSpPr>
            <a:spLocks noGrp="1"/>
          </p:cNvSpPr>
          <p:nvPr>
            <p:ph type="title"/>
          </p:nvPr>
        </p:nvSpPr>
        <p:spPr>
          <a:xfrm>
            <a:off x="838200" y="4435052"/>
            <a:ext cx="3093720" cy="1645920"/>
          </a:xfrm>
        </p:spPr>
        <p:txBody>
          <a:bodyPr vert="horz" lIns="91440" tIns="45720" rIns="91440" bIns="45720" rtlCol="0" anchor="ctr">
            <a:normAutofit/>
          </a:bodyPr>
          <a:lstStyle/>
          <a:p>
            <a:r>
              <a:rPr lang="en-US" sz="2600" kern="1200">
                <a:solidFill>
                  <a:schemeClr val="tx1"/>
                </a:solidFill>
                <a:latin typeface="+mj-lt"/>
                <a:ea typeface="+mj-ea"/>
                <a:cs typeface="+mj-cs"/>
              </a:rPr>
              <a:t>DNA Evidence </a:t>
            </a:r>
          </a:p>
        </p:txBody>
      </p:sp>
      <p:pic>
        <p:nvPicPr>
          <p:cNvPr id="14340" name="Picture 4" descr="DNA evidence could soon tell cops your age, whether you smoke, and what you  ate for breakfast">
            <a:extLst>
              <a:ext uri="{FF2B5EF4-FFF2-40B4-BE49-F238E27FC236}">
                <a16:creationId xmlns:a16="http://schemas.microsoft.com/office/drawing/2014/main" id="{6EAD4D6A-715C-4343-9E12-B7186EA0A1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66" r="15119" b="1"/>
          <a:stretch/>
        </p:blipFill>
        <p:spPr bwMode="auto">
          <a:xfrm>
            <a:off x="20" y="-6"/>
            <a:ext cx="3931900" cy="4005072"/>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ow Reliable Is DNA Evidence? | The Marshall Defense Firm">
            <a:extLst>
              <a:ext uri="{FF2B5EF4-FFF2-40B4-BE49-F238E27FC236}">
                <a16:creationId xmlns:a16="http://schemas.microsoft.com/office/drawing/2014/main" id="{30E1A4FE-5972-8A45-9345-398A33DCA9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33" r="26238" b="2"/>
          <a:stretch/>
        </p:blipFill>
        <p:spPr bwMode="auto">
          <a:xfrm>
            <a:off x="4130040" y="6"/>
            <a:ext cx="3931920" cy="40050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4 Types Of Court Admissible Relationship DNA Testing - Endeavor DNA">
            <a:extLst>
              <a:ext uri="{FF2B5EF4-FFF2-40B4-BE49-F238E27FC236}">
                <a16:creationId xmlns:a16="http://schemas.microsoft.com/office/drawing/2014/main" id="{9C8063CA-CFB9-8946-A609-FAFE82E2DBB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499" r="14172" b="2"/>
          <a:stretch/>
        </p:blipFill>
        <p:spPr bwMode="auto">
          <a:xfrm>
            <a:off x="8260080" y="-1"/>
            <a:ext cx="3931920" cy="400507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E368273-8F23-6B4D-BC89-2FCF2BF2AD04}"/>
              </a:ext>
            </a:extLst>
          </p:cNvPr>
          <p:cNvSpPr txBox="1"/>
          <p:nvPr/>
        </p:nvSpPr>
        <p:spPr>
          <a:xfrm>
            <a:off x="8828882" y="5773328"/>
            <a:ext cx="7104188" cy="1645920"/>
          </a:xfrm>
          <a:prstGeom prst="rect">
            <a:avLst/>
          </a:prstGeom>
        </p:spPr>
        <p:txBody>
          <a:bodyPr vert="horz" lIns="91440" tIns="45720" rIns="91440" bIns="45720" rtlCol="0" anchor="ctr">
            <a:normAutofit/>
          </a:bodyPr>
          <a:lstStyle/>
          <a:p>
            <a:pPr>
              <a:lnSpc>
                <a:spcPct val="90000"/>
              </a:lnSpc>
              <a:spcAft>
                <a:spcPts val="600"/>
              </a:spcAft>
            </a:pPr>
            <a:r>
              <a:rPr lang="en-US" dirty="0"/>
              <a:t>(College of Policing, 2021) </a:t>
            </a:r>
          </a:p>
        </p:txBody>
      </p:sp>
      <p:sp>
        <p:nvSpPr>
          <p:cNvPr id="6" name="TextBox 5">
            <a:extLst>
              <a:ext uri="{FF2B5EF4-FFF2-40B4-BE49-F238E27FC236}">
                <a16:creationId xmlns:a16="http://schemas.microsoft.com/office/drawing/2014/main" id="{2BAAA107-DEB0-1046-9C0F-EF8DF66E160E}"/>
              </a:ext>
            </a:extLst>
          </p:cNvPr>
          <p:cNvSpPr txBox="1"/>
          <p:nvPr/>
        </p:nvSpPr>
        <p:spPr>
          <a:xfrm>
            <a:off x="4388310" y="4369230"/>
            <a:ext cx="4233308" cy="1938992"/>
          </a:xfrm>
          <a:prstGeom prst="rect">
            <a:avLst/>
          </a:prstGeom>
          <a:noFill/>
        </p:spPr>
        <p:txBody>
          <a:bodyPr wrap="square" rtlCol="0">
            <a:spAutoFit/>
          </a:bodyPr>
          <a:lstStyle/>
          <a:p>
            <a:r>
              <a:rPr lang="en-GB" sz="2000" dirty="0"/>
              <a:t>Blood </a:t>
            </a:r>
          </a:p>
          <a:p>
            <a:r>
              <a:rPr lang="en-GB" sz="2000" dirty="0"/>
              <a:t>Semen</a:t>
            </a:r>
          </a:p>
          <a:p>
            <a:r>
              <a:rPr lang="en-GB" sz="2000" dirty="0"/>
              <a:t>Saliva</a:t>
            </a:r>
          </a:p>
          <a:p>
            <a:r>
              <a:rPr lang="en-GB" sz="2000" dirty="0"/>
              <a:t>Hair (with roots) </a:t>
            </a:r>
          </a:p>
          <a:p>
            <a:r>
              <a:rPr lang="en-GB" sz="2000" dirty="0"/>
              <a:t>Body tissue</a:t>
            </a:r>
          </a:p>
          <a:p>
            <a:r>
              <a:rPr lang="en-GB" sz="2000" dirty="0"/>
              <a:t>......and more!</a:t>
            </a:r>
          </a:p>
        </p:txBody>
      </p:sp>
    </p:spTree>
    <p:extLst>
      <p:ext uri="{BB962C8B-B14F-4D97-AF65-F5344CB8AC3E}">
        <p14:creationId xmlns:p14="http://schemas.microsoft.com/office/powerpoint/2010/main" val="1556218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A10E4-FDFB-4D4A-A85B-BBD779659C2C}"/>
              </a:ext>
            </a:extLst>
          </p:cNvPr>
          <p:cNvSpPr>
            <a:spLocks noGrp="1"/>
          </p:cNvSpPr>
          <p:nvPr>
            <p:ph type="title"/>
          </p:nvPr>
        </p:nvSpPr>
        <p:spPr>
          <a:xfrm>
            <a:off x="838201" y="643467"/>
            <a:ext cx="3888526" cy="1800526"/>
          </a:xfrm>
        </p:spPr>
        <p:txBody>
          <a:bodyPr>
            <a:normAutofit/>
          </a:bodyPr>
          <a:lstStyle/>
          <a:p>
            <a:r>
              <a:rPr lang="en-GB" b="1" u="sng" dirty="0"/>
              <a:t>Finger Marks </a:t>
            </a:r>
          </a:p>
        </p:txBody>
      </p:sp>
      <p:sp>
        <p:nvSpPr>
          <p:cNvPr id="3" name="Content Placeholder 2">
            <a:extLst>
              <a:ext uri="{FF2B5EF4-FFF2-40B4-BE49-F238E27FC236}">
                <a16:creationId xmlns:a16="http://schemas.microsoft.com/office/drawing/2014/main" id="{1125554A-2213-014F-A9D7-F852E5EAAF0B}"/>
              </a:ext>
            </a:extLst>
          </p:cNvPr>
          <p:cNvSpPr>
            <a:spLocks noGrp="1"/>
          </p:cNvSpPr>
          <p:nvPr>
            <p:ph idx="1"/>
          </p:nvPr>
        </p:nvSpPr>
        <p:spPr>
          <a:xfrm>
            <a:off x="838201" y="2623381"/>
            <a:ext cx="3888528" cy="3553581"/>
          </a:xfrm>
        </p:spPr>
        <p:txBody>
          <a:bodyPr>
            <a:normAutofit/>
          </a:bodyPr>
          <a:lstStyle/>
          <a:p>
            <a:r>
              <a:rPr lang="en-GB" sz="1700"/>
              <a:t>Ridged skin on our fingers can leave marks on textured surfaces</a:t>
            </a:r>
          </a:p>
          <a:p>
            <a:r>
              <a:rPr lang="en-GB" sz="1700"/>
              <a:t>Imaged, compared and used as forensic evidence </a:t>
            </a:r>
          </a:p>
          <a:p>
            <a:r>
              <a:rPr lang="en-GB" sz="1700"/>
              <a:t>The term ‘fingerprints’ refers to the images made which can be compared to the fingers marks at a crime scene</a:t>
            </a:r>
          </a:p>
          <a:p>
            <a:r>
              <a:rPr lang="en-GB" sz="1700"/>
              <a:t>Not just fingers – palms, toes, sole patterns</a:t>
            </a:r>
          </a:p>
          <a:p>
            <a:r>
              <a:rPr lang="en-GB" sz="1700"/>
              <a:t>CJS – every one is </a:t>
            </a:r>
            <a:r>
              <a:rPr lang="en-GB" sz="1700" i="1"/>
              <a:t>unique</a:t>
            </a:r>
            <a:r>
              <a:rPr lang="en-GB" sz="1700"/>
              <a:t> (Including identical twins)</a:t>
            </a:r>
          </a:p>
          <a:p>
            <a:endParaRPr lang="en-GB" sz="1700"/>
          </a:p>
          <a:p>
            <a:pPr marL="0" indent="0">
              <a:buNone/>
            </a:pPr>
            <a:endParaRPr lang="en-GB" sz="1700"/>
          </a:p>
          <a:p>
            <a:endParaRPr lang="en-GB" sz="1700"/>
          </a:p>
        </p:txBody>
      </p:sp>
      <p:pic>
        <p:nvPicPr>
          <p:cNvPr id="15362" name="Picture 2" descr="No Two Finger Prints Are Alike” – Fingerprinting in the Modern World">
            <a:extLst>
              <a:ext uri="{FF2B5EF4-FFF2-40B4-BE49-F238E27FC236}">
                <a16:creationId xmlns:a16="http://schemas.microsoft.com/office/drawing/2014/main" id="{C53C46AB-C948-2F4D-8E52-0A5DB148F0B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305801" y="643234"/>
            <a:ext cx="3737917" cy="55998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48B225B-6EDF-A640-BD10-85F4A5633B9C}"/>
              </a:ext>
            </a:extLst>
          </p:cNvPr>
          <p:cNvSpPr txBox="1"/>
          <p:nvPr/>
        </p:nvSpPr>
        <p:spPr>
          <a:xfrm>
            <a:off x="9475059" y="5727595"/>
            <a:ext cx="7104188" cy="1645920"/>
          </a:xfrm>
          <a:prstGeom prst="rect">
            <a:avLst/>
          </a:prstGeom>
        </p:spPr>
        <p:txBody>
          <a:bodyPr vert="horz" lIns="91440" tIns="45720" rIns="91440" bIns="45720" rtlCol="0" anchor="ctr">
            <a:normAutofit/>
          </a:bodyPr>
          <a:lstStyle/>
          <a:p>
            <a:pPr>
              <a:lnSpc>
                <a:spcPct val="90000"/>
              </a:lnSpc>
              <a:spcAft>
                <a:spcPts val="600"/>
              </a:spcAft>
            </a:pPr>
            <a:r>
              <a:rPr lang="en-US" dirty="0"/>
              <a:t>(College of Policing, 2021) </a:t>
            </a:r>
          </a:p>
        </p:txBody>
      </p:sp>
    </p:spTree>
    <p:extLst>
      <p:ext uri="{BB962C8B-B14F-4D97-AF65-F5344CB8AC3E}">
        <p14:creationId xmlns:p14="http://schemas.microsoft.com/office/powerpoint/2010/main" val="11656757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Firearms &amp; Ballistics | Forensic Service Providers | Forensic Equity">
            <a:extLst>
              <a:ext uri="{FF2B5EF4-FFF2-40B4-BE49-F238E27FC236}">
                <a16:creationId xmlns:a16="http://schemas.microsoft.com/office/drawing/2014/main" id="{E0F04F7C-0F78-C842-A979-158742BB85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29929"/>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6386" name="Picture 2" descr="Forensic Firearms Courses">
            <a:extLst>
              <a:ext uri="{FF2B5EF4-FFF2-40B4-BE49-F238E27FC236}">
                <a16:creationId xmlns:a16="http://schemas.microsoft.com/office/drawing/2014/main" id="{2D4EA8A4-4A57-BA41-9F98-D5B10D78CC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706" b="7110"/>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C2C2680-5B2A-704F-97A1-7DAC37ECC1FA}"/>
              </a:ext>
            </a:extLst>
          </p:cNvPr>
          <p:cNvSpPr>
            <a:spLocks noGrp="1"/>
          </p:cNvSpPr>
          <p:nvPr>
            <p:ph type="title"/>
          </p:nvPr>
        </p:nvSpPr>
        <p:spPr>
          <a:xfrm>
            <a:off x="448056" y="859536"/>
            <a:ext cx="4832802" cy="1243584"/>
          </a:xfrm>
        </p:spPr>
        <p:txBody>
          <a:bodyPr vert="horz" lIns="91440" tIns="45720" rIns="91440" bIns="45720" rtlCol="0" anchor="ctr">
            <a:normAutofit/>
          </a:bodyPr>
          <a:lstStyle/>
          <a:p>
            <a:r>
              <a:rPr lang="en-US" sz="3400" b="1" u="sng" kern="1200" dirty="0">
                <a:solidFill>
                  <a:schemeClr val="tx1"/>
                </a:solidFill>
                <a:latin typeface="+mj-lt"/>
                <a:ea typeface="+mj-ea"/>
                <a:cs typeface="+mj-cs"/>
              </a:rPr>
              <a:t>Firearms</a:t>
            </a:r>
          </a:p>
        </p:txBody>
      </p:sp>
      <p:sp>
        <p:nvSpPr>
          <p:cNvPr id="6" name="TextBox 5">
            <a:extLst>
              <a:ext uri="{FF2B5EF4-FFF2-40B4-BE49-F238E27FC236}">
                <a16:creationId xmlns:a16="http://schemas.microsoft.com/office/drawing/2014/main" id="{0C0A6ED0-4E06-4B43-884F-FF4D993CCE18}"/>
              </a:ext>
            </a:extLst>
          </p:cNvPr>
          <p:cNvSpPr txBox="1"/>
          <p:nvPr/>
        </p:nvSpPr>
        <p:spPr>
          <a:xfrm>
            <a:off x="448056" y="2512611"/>
            <a:ext cx="4832803" cy="3664351"/>
          </a:xfrm>
          <a:prstGeom prst="rect">
            <a:avLst/>
          </a:prstGeom>
        </p:spPr>
        <p:txBody>
          <a:bodyPr vert="horz" lIns="91440" tIns="45720" rIns="91440" bIns="45720" rtlCol="0">
            <a:normAutofit fontScale="32500" lnSpcReduction="20000"/>
          </a:bodyPr>
          <a:lstStyle/>
          <a:p>
            <a:pPr marL="342900" indent="-342900">
              <a:buFont typeface="Arial" panose="020B0604020202020204" pitchFamily="34" charset="0"/>
              <a:buChar char="•"/>
            </a:pPr>
            <a:r>
              <a:rPr lang="en-GB" sz="4900" dirty="0"/>
              <a:t>Spent (used) bullets or cartridges = rich sources of evidence</a:t>
            </a:r>
            <a:br>
              <a:rPr lang="en-GB" sz="4900" dirty="0"/>
            </a:br>
            <a:endParaRPr lang="en-GB" sz="4900" dirty="0"/>
          </a:p>
          <a:p>
            <a:pPr marL="342900" indent="-342900">
              <a:buFont typeface="Arial" panose="020B0604020202020204" pitchFamily="34" charset="0"/>
              <a:buChar char="•"/>
            </a:pPr>
            <a:r>
              <a:rPr lang="en-GB" sz="4900" dirty="0"/>
              <a:t>The barrel and the firing mechanisms leave marks on the bullets and the cartridge cases when being fired</a:t>
            </a:r>
          </a:p>
          <a:p>
            <a:endParaRPr lang="en-GB" sz="4900" dirty="0"/>
          </a:p>
          <a:p>
            <a:endParaRPr lang="en-GB" sz="4900" dirty="0"/>
          </a:p>
          <a:p>
            <a:pPr marL="342900" indent="-342900">
              <a:buFont typeface="Arial" panose="020B0604020202020204" pitchFamily="34" charset="0"/>
              <a:buChar char="•"/>
            </a:pPr>
            <a:r>
              <a:rPr lang="en-GB" sz="4900" dirty="0"/>
              <a:t>The National Ballistics Service (NABIS) can examine these and sometimes link the back to a weapon and vice versa. </a:t>
            </a:r>
          </a:p>
          <a:p>
            <a:pPr>
              <a:lnSpc>
                <a:spcPct val="90000"/>
              </a:lnSpc>
              <a:spcAft>
                <a:spcPts val="600"/>
              </a:spcAft>
            </a:pPr>
            <a:endParaRPr lang="en-US" sz="4900" dirty="0"/>
          </a:p>
          <a:p>
            <a:pPr>
              <a:lnSpc>
                <a:spcPct val="90000"/>
              </a:lnSpc>
              <a:spcAft>
                <a:spcPts val="600"/>
              </a:spcAft>
            </a:pPr>
            <a:endParaRPr lang="en-US" sz="49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r>
              <a:rPr lang="en-US" sz="2000" dirty="0"/>
              <a:t>(College of Policing, 2021) </a:t>
            </a:r>
          </a:p>
        </p:txBody>
      </p:sp>
    </p:spTree>
    <p:extLst>
      <p:ext uri="{BB962C8B-B14F-4D97-AF65-F5344CB8AC3E}">
        <p14:creationId xmlns:p14="http://schemas.microsoft.com/office/powerpoint/2010/main" val="207966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12B91BEB-8A35-254B-A88F-2F0C7B0682D2}"/>
              </a:ext>
            </a:extLst>
          </p:cNvPr>
          <p:cNvSpPr>
            <a:spLocks noGrp="1"/>
          </p:cNvSpPr>
          <p:nvPr>
            <p:ph type="title"/>
          </p:nvPr>
        </p:nvSpPr>
        <p:spPr>
          <a:xfrm>
            <a:off x="841247" y="1655286"/>
            <a:ext cx="4609057" cy="2610042"/>
          </a:xfrm>
        </p:spPr>
        <p:txBody>
          <a:bodyPr vert="horz" lIns="91440" tIns="45720" rIns="91440" bIns="45720" rtlCol="0" anchor="b">
            <a:normAutofit/>
          </a:bodyPr>
          <a:lstStyle/>
          <a:p>
            <a:r>
              <a:rPr lang="en-US" sz="3400" kern="1200">
                <a:solidFill>
                  <a:schemeClr val="tx1"/>
                </a:solidFill>
                <a:latin typeface="+mj-lt"/>
                <a:ea typeface="+mj-ea"/>
                <a:cs typeface="+mj-cs"/>
              </a:rPr>
              <a:t>Group Task: </a:t>
            </a:r>
            <a:br>
              <a:rPr lang="en-US" sz="3400" kern="1200">
                <a:solidFill>
                  <a:schemeClr val="tx1"/>
                </a:solidFill>
                <a:latin typeface="+mj-lt"/>
                <a:ea typeface="+mj-ea"/>
                <a:cs typeface="+mj-cs"/>
              </a:rPr>
            </a:br>
            <a:r>
              <a:rPr lang="en-US" sz="3400" kern="1200">
                <a:solidFill>
                  <a:schemeClr val="tx1"/>
                </a:solidFill>
                <a:latin typeface="+mj-lt"/>
                <a:ea typeface="+mj-ea"/>
                <a:cs typeface="+mj-cs"/>
              </a:rPr>
              <a:t>Identify 5 key/interesting points from the video to report back to the whole group. </a:t>
            </a:r>
          </a:p>
        </p:txBody>
      </p:sp>
      <p:pic>
        <p:nvPicPr>
          <p:cNvPr id="4" name="Online Media 3" descr="How is a forensic scene protected &amp; initially examined?">
            <a:hlinkClick r:id="" action="ppaction://media"/>
            <a:extLst>
              <a:ext uri="{FF2B5EF4-FFF2-40B4-BE49-F238E27FC236}">
                <a16:creationId xmlns:a16="http://schemas.microsoft.com/office/drawing/2014/main" id="{28D6CD11-1280-5047-87A7-1C54163FB387}"/>
              </a:ext>
            </a:extLst>
          </p:cNvPr>
          <p:cNvPicPr>
            <a:picLocks noRot="1" noChangeAspect="1"/>
          </p:cNvPicPr>
          <p:nvPr>
            <a:videoFile r:link="rId1"/>
          </p:nvPr>
        </p:nvPicPr>
        <p:blipFill>
          <a:blip r:embed="rId4"/>
          <a:stretch>
            <a:fillRect/>
          </a:stretch>
        </p:blipFill>
        <p:spPr>
          <a:xfrm>
            <a:off x="6507579" y="1962570"/>
            <a:ext cx="5079371" cy="2869844"/>
          </a:xfrm>
          <a:prstGeom prst="rect">
            <a:avLst/>
          </a:prstGeom>
        </p:spPr>
      </p:pic>
    </p:spTree>
    <p:extLst>
      <p:ext uri="{BB962C8B-B14F-4D97-AF65-F5344CB8AC3E}">
        <p14:creationId xmlns:p14="http://schemas.microsoft.com/office/powerpoint/2010/main" val="1916845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FADCB-F7CD-2843-ACBB-92027EC6E3F4}"/>
              </a:ext>
            </a:extLst>
          </p:cNvPr>
          <p:cNvSpPr>
            <a:spLocks noGrp="1"/>
          </p:cNvSpPr>
          <p:nvPr>
            <p:ph type="title"/>
          </p:nvPr>
        </p:nvSpPr>
        <p:spPr>
          <a:xfrm>
            <a:off x="609600" y="279400"/>
            <a:ext cx="10515600" cy="1325563"/>
          </a:xfrm>
        </p:spPr>
        <p:txBody>
          <a:bodyPr/>
          <a:lstStyle/>
          <a:p>
            <a:r>
              <a:rPr lang="en-US" dirty="0">
                <a:solidFill>
                  <a:srgbClr val="0070C0"/>
                </a:solidFill>
              </a:rPr>
              <a:t>Managing Scenes </a:t>
            </a:r>
          </a:p>
        </p:txBody>
      </p:sp>
      <p:graphicFrame>
        <p:nvGraphicFramePr>
          <p:cNvPr id="6148" name="Content Placeholder 2">
            <a:extLst>
              <a:ext uri="{FF2B5EF4-FFF2-40B4-BE49-F238E27FC236}">
                <a16:creationId xmlns:a16="http://schemas.microsoft.com/office/drawing/2014/main" id="{9B59211F-6F8E-127E-F0DA-28DFFE4CE3FD}"/>
              </a:ext>
            </a:extLst>
          </p:cNvPr>
          <p:cNvGraphicFramePr/>
          <p:nvPr/>
        </p:nvGraphicFramePr>
        <p:xfrm>
          <a:off x="723900" y="1918833"/>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Here's what police know about digital evidence">
            <a:extLst>
              <a:ext uri="{FF2B5EF4-FFF2-40B4-BE49-F238E27FC236}">
                <a16:creationId xmlns:a16="http://schemas.microsoft.com/office/drawing/2014/main" id="{7E4803EF-1D95-6145-9BBC-2C7B0C0BC5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8386" y="279400"/>
            <a:ext cx="3708400"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4680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48" y="69356"/>
            <a:ext cx="4154424" cy="1622321"/>
          </a:xfrm>
        </p:spPr>
        <p:txBody>
          <a:bodyPr>
            <a:normAutofit/>
          </a:bodyPr>
          <a:lstStyle/>
          <a:p>
            <a:r>
              <a:rPr lang="en-GB" u="sng" dirty="0"/>
              <a:t>Scene Control </a:t>
            </a:r>
          </a:p>
        </p:txBody>
      </p:sp>
      <p:graphicFrame>
        <p:nvGraphicFramePr>
          <p:cNvPr id="31754" name="Content Placeholder 2">
            <a:extLst>
              <a:ext uri="{FF2B5EF4-FFF2-40B4-BE49-F238E27FC236}">
                <a16:creationId xmlns:a16="http://schemas.microsoft.com/office/drawing/2014/main" id="{0F8D61DF-96FF-F7BD-2A2F-2965BDDE2B25}"/>
              </a:ext>
            </a:extLst>
          </p:cNvPr>
          <p:cNvGraphicFramePr>
            <a:graphicFrameLocks noGrp="1"/>
          </p:cNvGraphicFramePr>
          <p:nvPr>
            <p:ph idx="1"/>
          </p:nvPr>
        </p:nvGraphicFramePr>
        <p:xfrm>
          <a:off x="75063" y="1814859"/>
          <a:ext cx="4004300" cy="4736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C129585F-7A92-1246-AC23-1173AC1C5DC9}"/>
              </a:ext>
            </a:extLst>
          </p:cNvPr>
          <p:cNvSpPr txBox="1"/>
          <p:nvPr/>
        </p:nvSpPr>
        <p:spPr>
          <a:xfrm>
            <a:off x="46448" y="5354128"/>
            <a:ext cx="4650026" cy="369332"/>
          </a:xfrm>
          <a:prstGeom prst="rect">
            <a:avLst/>
          </a:prstGeom>
          <a:noFill/>
        </p:spPr>
        <p:txBody>
          <a:bodyPr wrap="square" rtlCol="0">
            <a:spAutoFit/>
          </a:bodyPr>
          <a:lstStyle/>
          <a:p>
            <a:r>
              <a:rPr lang="en-GB" dirty="0"/>
              <a:t>Forensically, why are cordons important? </a:t>
            </a:r>
          </a:p>
        </p:txBody>
      </p:sp>
      <p:pic>
        <p:nvPicPr>
          <p:cNvPr id="6" name="Picture 6" descr="Behind the cordon - looking at what happens when CMPG have to close a  motorway | Staffordshire Police">
            <a:extLst>
              <a:ext uri="{FF2B5EF4-FFF2-40B4-BE49-F238E27FC236}">
                <a16:creationId xmlns:a16="http://schemas.microsoft.com/office/drawing/2014/main" id="{F0F1BACB-3A23-B34A-9BEC-5FDFD886C09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78668" y="1084026"/>
            <a:ext cx="3683347" cy="2451100"/>
          </a:xfrm>
          <a:prstGeom prst="rect">
            <a:avLst/>
          </a:prstGeom>
          <a:noFill/>
          <a:extLst>
            <a:ext uri="{909E8E84-426E-40DD-AFC4-6F175D3DCCD1}">
              <a14:hiddenFill xmlns:a14="http://schemas.microsoft.com/office/drawing/2010/main">
                <a:solidFill>
                  <a:srgbClr val="FFFFFF"/>
                </a:solidFill>
              </a14:hiddenFill>
            </a:ext>
          </a:extLst>
        </p:spPr>
      </p:pic>
      <p:pic>
        <p:nvPicPr>
          <p:cNvPr id="31752" name="Picture 8" descr="Police Inner Cordon Tape High Resolution Stock Photography and Images -  Alamy">
            <a:extLst>
              <a:ext uri="{FF2B5EF4-FFF2-40B4-BE49-F238E27FC236}">
                <a16:creationId xmlns:a16="http://schemas.microsoft.com/office/drawing/2014/main" id="{13977B10-9A44-ED4D-8BDB-7E56FC28E1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78668" y="3899198"/>
            <a:ext cx="3683346"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6900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06AFA-741B-D649-9FBA-41BC86502A4C}"/>
              </a:ext>
            </a:extLst>
          </p:cNvPr>
          <p:cNvSpPr>
            <a:spLocks noGrp="1"/>
          </p:cNvSpPr>
          <p:nvPr>
            <p:ph type="title"/>
          </p:nvPr>
        </p:nvSpPr>
        <p:spPr>
          <a:xfrm>
            <a:off x="793662" y="386930"/>
            <a:ext cx="10066122" cy="1298448"/>
          </a:xfrm>
        </p:spPr>
        <p:txBody>
          <a:bodyPr anchor="b">
            <a:normAutofit/>
          </a:bodyPr>
          <a:lstStyle/>
          <a:p>
            <a:r>
              <a:rPr lang="en-US" sz="4800"/>
              <a:t>Identifying Scenes… </a:t>
            </a:r>
          </a:p>
        </p:txBody>
      </p:sp>
      <p:sp>
        <p:nvSpPr>
          <p:cNvPr id="3" name="Content Placeholder 2">
            <a:extLst>
              <a:ext uri="{FF2B5EF4-FFF2-40B4-BE49-F238E27FC236}">
                <a16:creationId xmlns:a16="http://schemas.microsoft.com/office/drawing/2014/main" id="{B46E6B13-846E-E041-914A-9F8FB2DD323A}"/>
              </a:ext>
            </a:extLst>
          </p:cNvPr>
          <p:cNvSpPr>
            <a:spLocks noGrp="1"/>
          </p:cNvSpPr>
          <p:nvPr>
            <p:ph idx="1"/>
          </p:nvPr>
        </p:nvSpPr>
        <p:spPr>
          <a:xfrm>
            <a:off x="793661" y="2599509"/>
            <a:ext cx="4530898" cy="3639450"/>
          </a:xfrm>
        </p:spPr>
        <p:txBody>
          <a:bodyPr anchor="ctr">
            <a:normAutofit/>
          </a:bodyPr>
          <a:lstStyle/>
          <a:p>
            <a:pPr marL="0" indent="0">
              <a:buNone/>
            </a:pPr>
            <a:r>
              <a:rPr lang="en-GB" sz="2000"/>
              <a:t>Examples: </a:t>
            </a:r>
          </a:p>
          <a:p>
            <a:r>
              <a:rPr lang="en-GB" sz="2000"/>
              <a:t>Victims, witnesses &amp; suspects</a:t>
            </a:r>
          </a:p>
          <a:p>
            <a:r>
              <a:rPr lang="en-GB" sz="2000"/>
              <a:t>Routes to and from the scene</a:t>
            </a:r>
          </a:p>
          <a:p>
            <a:r>
              <a:rPr lang="en-GB" sz="2000"/>
              <a:t>Weapons </a:t>
            </a:r>
          </a:p>
          <a:p>
            <a:r>
              <a:rPr lang="en-GB" sz="2000"/>
              <a:t>Suspect’s home address or other premises associated with the suspect or the commission of the offence</a:t>
            </a:r>
          </a:p>
          <a:p>
            <a:r>
              <a:rPr lang="en-GB" sz="2000"/>
              <a:t>Vehicles </a:t>
            </a:r>
          </a:p>
          <a:p>
            <a:r>
              <a:rPr lang="en-GB" sz="2000"/>
              <a:t>Deposition or dump sites</a:t>
            </a:r>
            <a:endParaRPr lang="en-US" sz="2000"/>
          </a:p>
        </p:txBody>
      </p:sp>
      <p:pic>
        <p:nvPicPr>
          <p:cNvPr id="7170" name="Picture 2" descr="Crime scene investigation: 6 strategies for successful CSI - Forensic Yard">
            <a:extLst>
              <a:ext uri="{FF2B5EF4-FFF2-40B4-BE49-F238E27FC236}">
                <a16:creationId xmlns:a16="http://schemas.microsoft.com/office/drawing/2014/main" id="{B96AB6CB-0308-8C4B-8C8A-D96B7C6A71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432" r="9918" b="2"/>
          <a:stretch/>
        </p:blipFill>
        <p:spPr bwMode="auto">
          <a:xfrm>
            <a:off x="5911532" y="2484255"/>
            <a:ext cx="5150277" cy="3714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7485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own Arrow Callout 9">
            <a:extLst>
              <a:ext uri="{FF2B5EF4-FFF2-40B4-BE49-F238E27FC236}">
                <a16:creationId xmlns:a16="http://schemas.microsoft.com/office/drawing/2014/main" id="{EF992600-7319-D346-B568-F34B4A7BAA28}"/>
              </a:ext>
            </a:extLst>
          </p:cNvPr>
          <p:cNvSpPr/>
          <p:nvPr/>
        </p:nvSpPr>
        <p:spPr>
          <a:xfrm>
            <a:off x="342900" y="473529"/>
            <a:ext cx="5927271" cy="2355307"/>
          </a:xfrm>
          <a:prstGeom prst="downArrowCallout">
            <a:avLst>
              <a:gd name="adj1" fmla="val 25000"/>
              <a:gd name="adj2" fmla="val 55504"/>
              <a:gd name="adj3" fmla="val 25000"/>
              <a:gd name="adj4" fmla="val 64977"/>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EC3285C-FCFC-BB4D-B441-AEBC7E9F5C37}"/>
              </a:ext>
            </a:extLst>
          </p:cNvPr>
          <p:cNvSpPr txBox="1"/>
          <p:nvPr/>
        </p:nvSpPr>
        <p:spPr>
          <a:xfrm>
            <a:off x="820510" y="3429000"/>
            <a:ext cx="4972049" cy="2554545"/>
          </a:xfrm>
          <a:prstGeom prst="rect">
            <a:avLst/>
          </a:prstGeom>
          <a:noFill/>
        </p:spPr>
        <p:txBody>
          <a:bodyPr wrap="square">
            <a:spAutoFit/>
          </a:bodyPr>
          <a:lstStyle/>
          <a:p>
            <a:pPr algn="ctr"/>
            <a:r>
              <a:rPr lang="en-GB" sz="2000" dirty="0">
                <a:solidFill>
                  <a:srgbClr val="333333"/>
                </a:solidFill>
                <a:latin typeface="Arial" panose="020B0604020202020204" pitchFamily="34" charset="0"/>
              </a:rPr>
              <a:t>M</a:t>
            </a:r>
            <a:r>
              <a:rPr lang="en-GB" sz="2000" b="0" i="0" dirty="0">
                <a:solidFill>
                  <a:srgbClr val="333333"/>
                </a:solidFill>
                <a:effectLst/>
                <a:latin typeface="Arial" panose="020B0604020202020204" pitchFamily="34" charset="0"/>
              </a:rPr>
              <a:t>aintain the integrity and provenance of any material which may be recovered from it. </a:t>
            </a:r>
          </a:p>
          <a:p>
            <a:pPr algn="ctr"/>
            <a:endParaRPr lang="en-GB" sz="2000" b="0" i="0" dirty="0">
              <a:solidFill>
                <a:srgbClr val="333333"/>
              </a:solidFill>
              <a:effectLst/>
              <a:latin typeface="Arial" panose="020B0604020202020204" pitchFamily="34" charset="0"/>
            </a:endParaRPr>
          </a:p>
          <a:p>
            <a:pPr marL="285750" indent="-285750" algn="ctr">
              <a:buFont typeface="Arial" panose="020B0604020202020204" pitchFamily="34" charset="0"/>
              <a:buChar char="•"/>
            </a:pPr>
            <a:endParaRPr lang="en-GB" sz="2000" b="0" i="0" dirty="0">
              <a:solidFill>
                <a:srgbClr val="333333"/>
              </a:solidFill>
              <a:effectLst/>
              <a:latin typeface="Arial" panose="020B0604020202020204" pitchFamily="34" charset="0"/>
            </a:endParaRPr>
          </a:p>
          <a:p>
            <a:pPr algn="ctr"/>
            <a:r>
              <a:rPr lang="en-GB" sz="2000" dirty="0">
                <a:solidFill>
                  <a:srgbClr val="333333"/>
                </a:solidFill>
                <a:latin typeface="Arial" panose="020B0604020202020204" pitchFamily="34" charset="0"/>
              </a:rPr>
              <a:t>R</a:t>
            </a:r>
            <a:r>
              <a:rPr lang="en-GB" sz="2000" b="0" i="0" dirty="0">
                <a:solidFill>
                  <a:srgbClr val="333333"/>
                </a:solidFill>
                <a:effectLst/>
                <a:latin typeface="Arial" panose="020B0604020202020204" pitchFamily="34" charset="0"/>
              </a:rPr>
              <a:t>educes the opportunities for the material to become contaminated or inadvertently cross-contaminated.</a:t>
            </a:r>
            <a:endParaRPr lang="en-US" sz="2000" dirty="0"/>
          </a:p>
        </p:txBody>
      </p:sp>
      <p:sp>
        <p:nvSpPr>
          <p:cNvPr id="7" name="TextBox 6">
            <a:extLst>
              <a:ext uri="{FF2B5EF4-FFF2-40B4-BE49-F238E27FC236}">
                <a16:creationId xmlns:a16="http://schemas.microsoft.com/office/drawing/2014/main" id="{D8351326-8EEB-DF4B-BE75-2251641EAA5F}"/>
              </a:ext>
            </a:extLst>
          </p:cNvPr>
          <p:cNvSpPr txBox="1"/>
          <p:nvPr/>
        </p:nvSpPr>
        <p:spPr>
          <a:xfrm>
            <a:off x="6270171" y="3428999"/>
            <a:ext cx="6096000" cy="2554545"/>
          </a:xfrm>
          <a:prstGeom prst="rect">
            <a:avLst/>
          </a:prstGeom>
          <a:noFill/>
        </p:spPr>
        <p:txBody>
          <a:bodyPr wrap="square">
            <a:spAutoFit/>
          </a:bodyPr>
          <a:lstStyle/>
          <a:p>
            <a:pPr algn="ctr">
              <a:buFont typeface="Arial" panose="020B0604020202020204" pitchFamily="34" charset="0"/>
              <a:buChar char="•"/>
            </a:pPr>
            <a:r>
              <a:rPr lang="en-GB" sz="2000" b="0" i="0" dirty="0">
                <a:solidFill>
                  <a:srgbClr val="333333"/>
                </a:solidFill>
                <a:effectLst/>
                <a:latin typeface="Arial" panose="020B0604020202020204" pitchFamily="34" charset="0"/>
              </a:rPr>
              <a:t>Tape</a:t>
            </a:r>
          </a:p>
          <a:p>
            <a:pPr algn="ctr">
              <a:buFont typeface="Arial" panose="020B0604020202020204" pitchFamily="34" charset="0"/>
              <a:buChar char="•"/>
            </a:pPr>
            <a:r>
              <a:rPr lang="en-GB" sz="2000" b="0" i="0" dirty="0">
                <a:solidFill>
                  <a:srgbClr val="333333"/>
                </a:solidFill>
                <a:effectLst/>
                <a:latin typeface="Arial" panose="020B0604020202020204" pitchFamily="34" charset="0"/>
              </a:rPr>
              <a:t>Scene guard </a:t>
            </a:r>
          </a:p>
          <a:p>
            <a:pPr algn="ctr">
              <a:buFont typeface="Arial" panose="020B0604020202020204" pitchFamily="34" charset="0"/>
              <a:buChar char="•"/>
            </a:pPr>
            <a:r>
              <a:rPr lang="en-GB" sz="2000" dirty="0">
                <a:solidFill>
                  <a:srgbClr val="333333"/>
                </a:solidFill>
                <a:latin typeface="Arial" panose="020B0604020202020204" pitchFamily="34" charset="0"/>
              </a:rPr>
              <a:t>V</a:t>
            </a:r>
            <a:r>
              <a:rPr lang="en-GB" sz="2000" b="0" i="0" dirty="0">
                <a:solidFill>
                  <a:srgbClr val="333333"/>
                </a:solidFill>
                <a:effectLst/>
                <a:latin typeface="Arial" panose="020B0604020202020204" pitchFamily="34" charset="0"/>
              </a:rPr>
              <a:t>ehicles</a:t>
            </a:r>
          </a:p>
          <a:p>
            <a:pPr algn="ctr">
              <a:buFont typeface="Arial" panose="020B0604020202020204" pitchFamily="34" charset="0"/>
              <a:buChar char="•"/>
            </a:pPr>
            <a:r>
              <a:rPr lang="en-GB" sz="2000" dirty="0">
                <a:solidFill>
                  <a:srgbClr val="333333"/>
                </a:solidFill>
                <a:latin typeface="Arial" panose="020B0604020202020204" pitchFamily="34" charset="0"/>
              </a:rPr>
              <a:t>R</a:t>
            </a:r>
            <a:r>
              <a:rPr lang="en-GB" sz="2000" b="0" i="0" dirty="0">
                <a:solidFill>
                  <a:srgbClr val="333333"/>
                </a:solidFill>
                <a:effectLst/>
                <a:latin typeface="Arial" panose="020B0604020202020204" pitchFamily="34" charset="0"/>
              </a:rPr>
              <a:t>oad blocks / diversions</a:t>
            </a:r>
          </a:p>
          <a:p>
            <a:pPr algn="ctr">
              <a:buFont typeface="Arial" panose="020B0604020202020204" pitchFamily="34" charset="0"/>
              <a:buChar char="•"/>
            </a:pPr>
            <a:r>
              <a:rPr lang="en-GB" sz="2000" dirty="0">
                <a:solidFill>
                  <a:srgbClr val="333333"/>
                </a:solidFill>
                <a:latin typeface="Arial" panose="020B0604020202020204" pitchFamily="34" charset="0"/>
              </a:rPr>
              <a:t>T</a:t>
            </a:r>
            <a:r>
              <a:rPr lang="en-GB" sz="2000" b="0" i="0" dirty="0">
                <a:solidFill>
                  <a:srgbClr val="333333"/>
                </a:solidFill>
                <a:effectLst/>
                <a:latin typeface="Arial" panose="020B0604020202020204" pitchFamily="34" charset="0"/>
              </a:rPr>
              <a:t>emporary fencing</a:t>
            </a:r>
          </a:p>
          <a:p>
            <a:pPr algn="ctr">
              <a:buFont typeface="Arial" panose="020B0604020202020204" pitchFamily="34" charset="0"/>
              <a:buChar char="•"/>
            </a:pPr>
            <a:r>
              <a:rPr lang="en-GB" sz="2000" dirty="0">
                <a:solidFill>
                  <a:srgbClr val="333333"/>
                </a:solidFill>
                <a:latin typeface="Arial" panose="020B0604020202020204" pitchFamily="34" charset="0"/>
              </a:rPr>
              <a:t>S</a:t>
            </a:r>
            <a:r>
              <a:rPr lang="en-GB" sz="2000" b="0" i="0" dirty="0">
                <a:solidFill>
                  <a:srgbClr val="333333"/>
                </a:solidFill>
                <a:effectLst/>
                <a:latin typeface="Arial" panose="020B0604020202020204" pitchFamily="34" charset="0"/>
              </a:rPr>
              <a:t>uitable PPE</a:t>
            </a:r>
          </a:p>
          <a:p>
            <a:pPr algn="ctr">
              <a:buFont typeface="Arial" panose="020B0604020202020204" pitchFamily="34" charset="0"/>
              <a:buChar char="•"/>
            </a:pPr>
            <a:r>
              <a:rPr lang="en-GB" sz="2000" dirty="0">
                <a:solidFill>
                  <a:srgbClr val="333333"/>
                </a:solidFill>
                <a:latin typeface="Arial" panose="020B0604020202020204" pitchFamily="34" charset="0"/>
              </a:rPr>
              <a:t>S</a:t>
            </a:r>
            <a:r>
              <a:rPr lang="en-GB" sz="2000" b="0" i="0" dirty="0">
                <a:solidFill>
                  <a:srgbClr val="333333"/>
                </a:solidFill>
                <a:effectLst/>
                <a:latin typeface="Arial" panose="020B0604020202020204" pitchFamily="34" charset="0"/>
              </a:rPr>
              <a:t>cene log</a:t>
            </a:r>
          </a:p>
          <a:p>
            <a:pPr algn="ctr">
              <a:buFont typeface="Arial" panose="020B0604020202020204" pitchFamily="34" charset="0"/>
              <a:buChar char="•"/>
            </a:pPr>
            <a:r>
              <a:rPr lang="en-GB" sz="2000" dirty="0">
                <a:solidFill>
                  <a:srgbClr val="333333"/>
                </a:solidFill>
                <a:latin typeface="Arial" panose="020B0604020202020204" pitchFamily="34" charset="0"/>
              </a:rPr>
              <a:t>The 4 R’s </a:t>
            </a:r>
            <a:endParaRPr lang="en-GB" sz="2000" b="0" i="0" dirty="0">
              <a:solidFill>
                <a:srgbClr val="333333"/>
              </a:solidFill>
              <a:effectLst/>
              <a:latin typeface="Arial" panose="020B0604020202020204" pitchFamily="34" charset="0"/>
            </a:endParaRPr>
          </a:p>
        </p:txBody>
      </p:sp>
      <p:sp>
        <p:nvSpPr>
          <p:cNvPr id="9" name="TextBox 8">
            <a:extLst>
              <a:ext uri="{FF2B5EF4-FFF2-40B4-BE49-F238E27FC236}">
                <a16:creationId xmlns:a16="http://schemas.microsoft.com/office/drawing/2014/main" id="{CB467039-5A50-6042-AB5D-DA2B37A043D5}"/>
              </a:ext>
            </a:extLst>
          </p:cNvPr>
          <p:cNvSpPr txBox="1"/>
          <p:nvPr/>
        </p:nvSpPr>
        <p:spPr>
          <a:xfrm>
            <a:off x="503463" y="626468"/>
            <a:ext cx="5227865" cy="1077218"/>
          </a:xfrm>
          <a:prstGeom prst="rect">
            <a:avLst/>
          </a:prstGeom>
          <a:noFill/>
        </p:spPr>
        <p:txBody>
          <a:bodyPr wrap="square">
            <a:spAutoFit/>
          </a:bodyPr>
          <a:lstStyle/>
          <a:p>
            <a:pPr algn="ctr"/>
            <a:r>
              <a:rPr lang="en-GB" sz="3200" b="1" dirty="0">
                <a:solidFill>
                  <a:srgbClr val="333333"/>
                </a:solidFill>
                <a:latin typeface="Helvetica Neue" panose="02000503000000020004" pitchFamily="2" charset="0"/>
              </a:rPr>
              <a:t>Importance of s</a:t>
            </a:r>
            <a:r>
              <a:rPr lang="en-GB" sz="3200" b="1" i="0" dirty="0">
                <a:solidFill>
                  <a:srgbClr val="333333"/>
                </a:solidFill>
                <a:effectLst/>
                <a:latin typeface="Helvetica Neue" panose="02000503000000020004" pitchFamily="2" charset="0"/>
              </a:rPr>
              <a:t>ecuring the scene?</a:t>
            </a:r>
          </a:p>
        </p:txBody>
      </p:sp>
      <p:pic>
        <p:nvPicPr>
          <p:cNvPr id="8194" name="Picture 2" descr="Crime Scene (2018) - This American Life">
            <a:extLst>
              <a:ext uri="{FF2B5EF4-FFF2-40B4-BE49-F238E27FC236}">
                <a16:creationId xmlns:a16="http://schemas.microsoft.com/office/drawing/2014/main" id="{E087FBFA-1042-C642-92B3-875BE2A6F0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3171" y="636886"/>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375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82CDE-A5B9-E641-96F7-3CBAC0876F62}"/>
              </a:ext>
            </a:extLst>
          </p:cNvPr>
          <p:cNvSpPr>
            <a:spLocks noGrp="1"/>
          </p:cNvSpPr>
          <p:nvPr>
            <p:ph type="title"/>
          </p:nvPr>
        </p:nvSpPr>
        <p:spPr>
          <a:xfrm>
            <a:off x="4654296" y="680106"/>
            <a:ext cx="6894576" cy="1783080"/>
          </a:xfrm>
        </p:spPr>
        <p:txBody>
          <a:bodyPr anchor="b">
            <a:normAutofit/>
          </a:bodyPr>
          <a:lstStyle/>
          <a:p>
            <a:r>
              <a:rPr lang="en-GB" sz="5400" b="1" dirty="0">
                <a:solidFill>
                  <a:srgbClr val="0070C0"/>
                </a:solidFill>
              </a:rPr>
              <a:t>Releasing the scene</a:t>
            </a:r>
            <a:br>
              <a:rPr lang="en-GB" sz="5400" b="1" dirty="0"/>
            </a:br>
            <a:endParaRPr lang="en-US" sz="5400" dirty="0"/>
          </a:p>
        </p:txBody>
      </p:sp>
      <p:pic>
        <p:nvPicPr>
          <p:cNvPr id="11268" name="Picture 4" descr="Forensic tent erected as officers examine back garden outside Govan flat -  Daily Record">
            <a:extLst>
              <a:ext uri="{FF2B5EF4-FFF2-40B4-BE49-F238E27FC236}">
                <a16:creationId xmlns:a16="http://schemas.microsoft.com/office/drawing/2014/main" id="{05139AF6-4B45-404D-8BE9-C2B8CA2F27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35" r="1" b="1"/>
          <a:stretch/>
        </p:blipFill>
        <p:spPr bwMode="auto">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a:noFill/>
          <a:extLst>
            <a:ext uri="{909E8E84-426E-40DD-AFC4-6F175D3DCCD1}">
              <a14:hiddenFill xmlns:a14="http://schemas.microsoft.com/office/drawing/2010/main">
                <a:solidFill>
                  <a:srgbClr val="FFFFFF"/>
                </a:solidFill>
              </a14:hiddenFill>
            </a:ext>
          </a:extLst>
        </p:spPr>
      </p:pic>
      <p:pic>
        <p:nvPicPr>
          <p:cNvPr id="11266" name="Picture 2" descr="Light aircraft crash in Monmouthshire closes A40 - BBC News">
            <a:extLst>
              <a:ext uri="{FF2B5EF4-FFF2-40B4-BE49-F238E27FC236}">
                <a16:creationId xmlns:a16="http://schemas.microsoft.com/office/drawing/2014/main" id="{EA89A6A0-5717-554C-B7F0-056A011B4AD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2434" b="-3"/>
          <a:stretch/>
        </p:blipFill>
        <p:spPr bwMode="auto">
          <a:xfrm>
            <a:off x="1" y="4267200"/>
            <a:ext cx="4051081" cy="259080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C3747CB-16F7-894D-A32A-A7B384B55C48}"/>
              </a:ext>
            </a:extLst>
          </p:cNvPr>
          <p:cNvSpPr>
            <a:spLocks noGrp="1"/>
          </p:cNvSpPr>
          <p:nvPr>
            <p:ph idx="1"/>
          </p:nvPr>
        </p:nvSpPr>
        <p:spPr>
          <a:xfrm>
            <a:off x="4654296" y="2706624"/>
            <a:ext cx="6894576" cy="3483864"/>
          </a:xfrm>
        </p:spPr>
        <p:txBody>
          <a:bodyPr>
            <a:normAutofit/>
          </a:bodyPr>
          <a:lstStyle/>
          <a:p>
            <a:pPr marL="0" indent="0">
              <a:buNone/>
            </a:pPr>
            <a:endParaRPr lang="en-GB" sz="2200" b="1" dirty="0"/>
          </a:p>
          <a:p>
            <a:r>
              <a:rPr lang="en-GB" sz="2200" dirty="0"/>
              <a:t>Do not release a scene until satisfied all expert advice has been considered (</a:t>
            </a:r>
            <a:r>
              <a:rPr lang="en-GB" sz="2200" dirty="0" err="1"/>
              <a:t>i.e</a:t>
            </a:r>
            <a:r>
              <a:rPr lang="en-GB" sz="2200" dirty="0"/>
              <a:t>, </a:t>
            </a:r>
            <a:r>
              <a:rPr lang="en-GB" sz="2200" dirty="0" err="1"/>
              <a:t>PolSA</a:t>
            </a:r>
            <a:r>
              <a:rPr lang="en-GB" sz="2200" dirty="0"/>
              <a:t>) </a:t>
            </a:r>
          </a:p>
          <a:p>
            <a:r>
              <a:rPr lang="en-GB" sz="2200" dirty="0"/>
              <a:t>Once areas which have been covered by crime scene tents and stepping plates have been searched, the scene can be cleaned and released. </a:t>
            </a:r>
          </a:p>
          <a:p>
            <a:r>
              <a:rPr lang="en-GB" sz="2200" dirty="0"/>
              <a:t>Considerations - environmental health department or the local health authority, </a:t>
            </a:r>
            <a:r>
              <a:rPr lang="en-GB" sz="2200" dirty="0" err="1"/>
              <a:t>eg</a:t>
            </a:r>
            <a:r>
              <a:rPr lang="en-GB" sz="2200" dirty="0"/>
              <a:t>, where chemicals or biological substances may have been found.</a:t>
            </a:r>
          </a:p>
          <a:p>
            <a:endParaRPr lang="en-US" sz="2200" dirty="0"/>
          </a:p>
        </p:txBody>
      </p:sp>
    </p:spTree>
    <p:extLst>
      <p:ext uri="{BB962C8B-B14F-4D97-AF65-F5344CB8AC3E}">
        <p14:creationId xmlns:p14="http://schemas.microsoft.com/office/powerpoint/2010/main" val="3469875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7">
            <a:extLst>
              <a:ext uri="{FF2B5EF4-FFF2-40B4-BE49-F238E27FC236}">
                <a16:creationId xmlns:a16="http://schemas.microsoft.com/office/drawing/2014/main" id="{E40E4459-3691-1244-AA1A-AC3A4DEBF8F8}"/>
              </a:ext>
            </a:extLst>
          </p:cNvPr>
          <p:cNvSpPr/>
          <p:nvPr/>
        </p:nvSpPr>
        <p:spPr>
          <a:xfrm>
            <a:off x="0" y="217551"/>
            <a:ext cx="6422571" cy="1028700"/>
          </a:xfrm>
          <a:prstGeom prst="homePlat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4"/>
          <p:cNvPicPr>
            <a:picLocks noChangeAspect="1"/>
          </p:cNvPicPr>
          <p:nvPr/>
        </p:nvPicPr>
        <p:blipFill rotWithShape="1">
          <a:blip r:embed="rId3">
            <a:extLst>
              <a:ext uri="{28A0092B-C50C-407E-A947-70E740481C1C}">
                <a14:useLocalDpi xmlns:a14="http://schemas.microsoft.com/office/drawing/2010/main" val="0"/>
              </a:ext>
            </a:extLst>
          </a:blip>
          <a:srcRect l="11937" r="11419"/>
          <a:stretch/>
        </p:blipFill>
        <p:spPr>
          <a:xfrm>
            <a:off x="4658633" y="1694856"/>
            <a:ext cx="6905430" cy="5016187"/>
          </a:xfrm>
          <a:prstGeom prst="rect">
            <a:avLst/>
          </a:prstGeom>
        </p:spPr>
      </p:pic>
      <p:sp>
        <p:nvSpPr>
          <p:cNvPr id="4" name="TextBox 3">
            <a:extLst>
              <a:ext uri="{FF2B5EF4-FFF2-40B4-BE49-F238E27FC236}">
                <a16:creationId xmlns:a16="http://schemas.microsoft.com/office/drawing/2014/main" id="{28D9CA16-9957-9649-9FD9-780BFAA3210F}"/>
              </a:ext>
            </a:extLst>
          </p:cNvPr>
          <p:cNvSpPr txBox="1"/>
          <p:nvPr/>
        </p:nvSpPr>
        <p:spPr>
          <a:xfrm>
            <a:off x="0" y="1231179"/>
            <a:ext cx="12461421" cy="1384995"/>
          </a:xfrm>
          <a:prstGeom prst="rect">
            <a:avLst/>
          </a:prstGeom>
          <a:noFill/>
        </p:spPr>
        <p:txBody>
          <a:bodyPr wrap="square">
            <a:spAutoFit/>
          </a:bodyPr>
          <a:lstStyle/>
          <a:p>
            <a:pPr algn="l"/>
            <a:r>
              <a:rPr lang="en-GB" sz="2400" dirty="0">
                <a:solidFill>
                  <a:srgbClr val="333333"/>
                </a:solidFill>
                <a:latin typeface="Arial" panose="020B0604020202020204" pitchFamily="34" charset="0"/>
              </a:rPr>
              <a:t>E</a:t>
            </a:r>
            <a:r>
              <a:rPr lang="en-GB" sz="2400" b="0" i="0" dirty="0">
                <a:solidFill>
                  <a:srgbClr val="333333"/>
                </a:solidFill>
                <a:effectLst/>
                <a:latin typeface="Arial" panose="020B0604020202020204" pitchFamily="34" charset="0"/>
              </a:rPr>
              <a:t>nables the potential of material recovered during crime scene examination to be maximised, and can help with:</a:t>
            </a:r>
          </a:p>
          <a:p>
            <a:br>
              <a:rPr lang="en-GB" dirty="0"/>
            </a:br>
            <a:endParaRPr lang="en-US" dirty="0"/>
          </a:p>
        </p:txBody>
      </p:sp>
      <p:sp>
        <p:nvSpPr>
          <p:cNvPr id="6" name="TextBox 5">
            <a:extLst>
              <a:ext uri="{FF2B5EF4-FFF2-40B4-BE49-F238E27FC236}">
                <a16:creationId xmlns:a16="http://schemas.microsoft.com/office/drawing/2014/main" id="{E9E24442-0C5F-0E48-A252-709B3686A33A}"/>
              </a:ext>
            </a:extLst>
          </p:cNvPr>
          <p:cNvSpPr txBox="1"/>
          <p:nvPr/>
        </p:nvSpPr>
        <p:spPr>
          <a:xfrm>
            <a:off x="323851" y="335125"/>
            <a:ext cx="6098720" cy="707886"/>
          </a:xfrm>
          <a:prstGeom prst="rect">
            <a:avLst/>
          </a:prstGeom>
          <a:noFill/>
          <a:ln>
            <a:noFill/>
          </a:ln>
        </p:spPr>
        <p:txBody>
          <a:bodyPr wrap="square">
            <a:spAutoFit/>
          </a:bodyPr>
          <a:lstStyle/>
          <a:p>
            <a:r>
              <a:rPr lang="en-GB" sz="4000" b="0" i="0" dirty="0">
                <a:solidFill>
                  <a:schemeClr val="bg1"/>
                </a:solidFill>
                <a:effectLst/>
                <a:latin typeface="Arial" panose="020B0604020202020204" pitchFamily="34" charset="0"/>
              </a:rPr>
              <a:t>The Forensic </a:t>
            </a:r>
            <a:r>
              <a:rPr lang="en-GB" sz="4000" dirty="0">
                <a:solidFill>
                  <a:schemeClr val="bg1"/>
                </a:solidFill>
                <a:latin typeface="Arial" panose="020B0604020202020204" pitchFamily="34" charset="0"/>
              </a:rPr>
              <a:t>S</a:t>
            </a:r>
            <a:r>
              <a:rPr lang="en-GB" sz="4000" b="0" i="0" dirty="0">
                <a:solidFill>
                  <a:schemeClr val="bg1"/>
                </a:solidFill>
                <a:effectLst/>
                <a:latin typeface="Arial" panose="020B0604020202020204" pitchFamily="34" charset="0"/>
              </a:rPr>
              <a:t>trategy </a:t>
            </a:r>
            <a:endParaRPr lang="en-US" sz="4000" dirty="0">
              <a:solidFill>
                <a:schemeClr val="bg1"/>
              </a:solidFill>
            </a:endParaRPr>
          </a:p>
        </p:txBody>
      </p:sp>
      <p:pic>
        <p:nvPicPr>
          <p:cNvPr id="13314" name="Picture 2" descr="CSI fans can carry out virtual autopsies through FBI-backed CASE Academy -  Mirror Online">
            <a:extLst>
              <a:ext uri="{FF2B5EF4-FFF2-40B4-BE49-F238E27FC236}">
                <a16:creationId xmlns:a16="http://schemas.microsoft.com/office/drawing/2014/main" id="{7FCC4EAA-0F2F-324D-A6A0-90E4B7C54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937" y="3931896"/>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ollege of Policing">
            <a:extLst>
              <a:ext uri="{FF2B5EF4-FFF2-40B4-BE49-F238E27FC236}">
                <a16:creationId xmlns:a16="http://schemas.microsoft.com/office/drawing/2014/main" id="{3BA7C8A6-DCEE-5B4B-99C6-95DBD231E5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937" y="2290199"/>
            <a:ext cx="3458935" cy="1167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3578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290" name="Picture 2" descr="Being a real life crime scene investigator: Blog 1 – Life before Cranfield  - Cranfield University Blogs">
            <a:extLst>
              <a:ext uri="{FF2B5EF4-FFF2-40B4-BE49-F238E27FC236}">
                <a16:creationId xmlns:a16="http://schemas.microsoft.com/office/drawing/2014/main" id="{41B423EB-69D2-F64D-81B8-658241F444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273" r="11368" b="1"/>
          <a:stretch/>
        </p:blipFill>
        <p:spPr bwMode="auto">
          <a:xfrm>
            <a:off x="5511589" y="523804"/>
            <a:ext cx="6680411" cy="5696039"/>
          </a:xfrm>
          <a:custGeom>
            <a:avLst/>
            <a:gdLst/>
            <a:ahLst/>
            <a:cxnLst/>
            <a:rect l="l" t="t" r="r" b="b"/>
            <a:pathLst>
              <a:path w="6680411" h="5696039">
                <a:moveTo>
                  <a:pt x="3592766" y="0"/>
                </a:moveTo>
                <a:lnTo>
                  <a:pt x="4718262" y="0"/>
                </a:lnTo>
                <a:lnTo>
                  <a:pt x="4718262" y="2"/>
                </a:lnTo>
                <a:lnTo>
                  <a:pt x="6680411" y="2"/>
                </a:lnTo>
                <a:lnTo>
                  <a:pt x="6680411" y="5696022"/>
                </a:lnTo>
                <a:lnTo>
                  <a:pt x="3888773" y="5696022"/>
                </a:lnTo>
                <a:lnTo>
                  <a:pt x="3888773" y="5696039"/>
                </a:lnTo>
                <a:lnTo>
                  <a:pt x="0" y="5696039"/>
                </a:lnTo>
                <a:lnTo>
                  <a:pt x="2763278" y="19"/>
                </a:lnTo>
                <a:lnTo>
                  <a:pt x="3447183" y="19"/>
                </a:lnTo>
                <a:lnTo>
                  <a:pt x="3447183" y="2"/>
                </a:lnTo>
                <a:lnTo>
                  <a:pt x="3592765" y="2"/>
                </a:lnTo>
                <a:close/>
              </a:path>
            </a:pathLst>
          </a:cu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41247" y="914400"/>
            <a:ext cx="5111877" cy="109537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a:solidFill>
                  <a:srgbClr val="FFFFFF"/>
                </a:solidFill>
                <a:latin typeface="+mj-lt"/>
                <a:ea typeface="+mj-ea"/>
                <a:cs typeface="+mj-cs"/>
              </a:rPr>
              <a:t>Specialist Support</a:t>
            </a:r>
          </a:p>
        </p:txBody>
      </p:sp>
      <p:sp>
        <p:nvSpPr>
          <p:cNvPr id="3" name="Content Placeholder 3"/>
          <p:cNvSpPr txBox="1">
            <a:spLocks/>
          </p:cNvSpPr>
          <p:nvPr/>
        </p:nvSpPr>
        <p:spPr>
          <a:xfrm>
            <a:off x="841248" y="2333625"/>
            <a:ext cx="4378452" cy="3543300"/>
          </a:xfrm>
          <a:prstGeom prst="rect">
            <a:avLst/>
          </a:prstGeom>
        </p:spPr>
        <p:txBody>
          <a:bodyPr vert="horz" lIns="91440" tIns="45720" rIns="91440" bIns="45720" rtlCol="0" anchor="t">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indent="-228600">
              <a:buClrTx/>
              <a:buFont typeface="Arial" panose="020B0604020202020204" pitchFamily="34" charset="0"/>
              <a:buChar char="•"/>
              <a:defRPr/>
            </a:pPr>
            <a:r>
              <a:rPr kumimoji="0" lang="en-US" b="1" i="0" u="none" strike="noStrike" cap="none" spc="0" normalizeH="0" baseline="0" noProof="0">
                <a:ln>
                  <a:noFill/>
                </a:ln>
                <a:solidFill>
                  <a:srgbClr val="FFFFFF"/>
                </a:solidFill>
                <a:effectLst/>
                <a:uLnTx/>
                <a:uFillTx/>
              </a:rPr>
              <a:t> </a:t>
            </a:r>
            <a:r>
              <a:rPr kumimoji="0" lang="en-US" i="0" u="none" strike="noStrike" cap="none" spc="0" normalizeH="0" baseline="0" noProof="0">
                <a:ln>
                  <a:noFill/>
                </a:ln>
                <a:solidFill>
                  <a:srgbClr val="FFFFFF"/>
                </a:solidFill>
                <a:effectLst/>
                <a:uLnTx/>
                <a:uFillTx/>
              </a:rPr>
              <a:t>Criminal Investigation Department</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Financial Crime</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Surveillance Unit</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Hi-tech Crime</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Medical experts</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Open-source experts</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Collision Investigation Unit</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kumimoji="0" lang="en-US" b="0" i="0" u="none" strike="noStrike" cap="none" spc="0" normalizeH="0" baseline="0" noProof="0">
              <a:ln>
                <a:noFill/>
              </a:ln>
              <a:solidFill>
                <a:srgbClr val="FFFFFF"/>
              </a:solidFill>
              <a:effectLst/>
              <a:uLnTx/>
              <a:uFillTx/>
            </a:endParaRPr>
          </a:p>
        </p:txBody>
      </p:sp>
    </p:spTree>
    <p:extLst>
      <p:ext uri="{BB962C8B-B14F-4D97-AF65-F5344CB8AC3E}">
        <p14:creationId xmlns:p14="http://schemas.microsoft.com/office/powerpoint/2010/main" val="254758721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rime Scene Identifying Dead Person In A Snow Stock Photo - Download Image  Now - iStock">
            <a:extLst>
              <a:ext uri="{FF2B5EF4-FFF2-40B4-BE49-F238E27FC236}">
                <a16:creationId xmlns:a16="http://schemas.microsoft.com/office/drawing/2014/main" id="{7F0998B1-CD2E-2E49-8F0D-D331236D80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407" b="15408"/>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sp>
        <p:nvSpPr>
          <p:cNvPr id="22" name="Content Placeholder 2">
            <a:extLst>
              <a:ext uri="{FF2B5EF4-FFF2-40B4-BE49-F238E27FC236}">
                <a16:creationId xmlns:a16="http://schemas.microsoft.com/office/drawing/2014/main" id="{F636F528-7278-0742-93E2-8DD5D2A622A5}"/>
              </a:ext>
            </a:extLst>
          </p:cNvPr>
          <p:cNvSpPr>
            <a:spLocks noGrp="1"/>
          </p:cNvSpPr>
          <p:nvPr>
            <p:ph idx="1"/>
          </p:nvPr>
        </p:nvSpPr>
        <p:spPr>
          <a:xfrm>
            <a:off x="188613" y="2370037"/>
            <a:ext cx="5413901" cy="3664351"/>
          </a:xfrm>
        </p:spPr>
        <p:txBody>
          <a:bodyPr>
            <a:normAutofit/>
          </a:bodyPr>
          <a:lstStyle/>
          <a:p>
            <a:pPr marL="0" indent="0">
              <a:buNone/>
            </a:pPr>
            <a:endParaRPr lang="en-GB" sz="1700" dirty="0"/>
          </a:p>
          <a:p>
            <a:r>
              <a:rPr lang="en-GB" sz="1700" dirty="0"/>
              <a:t>Damage being caused by exposure to the elements</a:t>
            </a:r>
          </a:p>
          <a:p>
            <a:r>
              <a:rPr lang="en-GB" sz="1700" dirty="0"/>
              <a:t>Animal disturbance</a:t>
            </a:r>
          </a:p>
          <a:p>
            <a:r>
              <a:rPr lang="en-GB" sz="1700" dirty="0"/>
              <a:t>Disturbance by material being moved from its original position</a:t>
            </a:r>
          </a:p>
          <a:p>
            <a:r>
              <a:rPr lang="en-GB" sz="1700" dirty="0"/>
              <a:t>Microbiological activity causing decay to material</a:t>
            </a:r>
          </a:p>
          <a:p>
            <a:r>
              <a:rPr lang="en-GB" sz="1700" dirty="0"/>
              <a:t>Disturbance by items being taken into it</a:t>
            </a:r>
          </a:p>
          <a:p>
            <a:r>
              <a:rPr lang="en-GB" sz="1700" dirty="0"/>
              <a:t>Disturbance by material being removed from it</a:t>
            </a:r>
          </a:p>
          <a:p>
            <a:r>
              <a:rPr lang="en-GB" sz="1700" dirty="0"/>
              <a:t>Cross-contamination by transference between scenes.</a:t>
            </a:r>
          </a:p>
          <a:p>
            <a:endParaRPr lang="en-US" sz="1700" dirty="0"/>
          </a:p>
        </p:txBody>
      </p:sp>
      <p:sp>
        <p:nvSpPr>
          <p:cNvPr id="35" name="TextBox 34">
            <a:extLst>
              <a:ext uri="{FF2B5EF4-FFF2-40B4-BE49-F238E27FC236}">
                <a16:creationId xmlns:a16="http://schemas.microsoft.com/office/drawing/2014/main" id="{03D5825C-9925-884F-8561-0C3B646D88FB}"/>
              </a:ext>
            </a:extLst>
          </p:cNvPr>
          <p:cNvSpPr txBox="1"/>
          <p:nvPr/>
        </p:nvSpPr>
        <p:spPr>
          <a:xfrm>
            <a:off x="2895563" y="6261528"/>
            <a:ext cx="6106886" cy="369332"/>
          </a:xfrm>
          <a:prstGeom prst="rect">
            <a:avLst/>
          </a:prstGeom>
          <a:noFill/>
        </p:spPr>
        <p:txBody>
          <a:bodyPr wrap="square">
            <a:spAutoFit/>
          </a:bodyPr>
          <a:lstStyle/>
          <a:p>
            <a:r>
              <a:rPr lang="en-US" sz="1800" dirty="0"/>
              <a:t>…Try to prevent!!</a:t>
            </a:r>
            <a:endParaRPr lang="en-US" dirty="0"/>
          </a:p>
        </p:txBody>
      </p:sp>
      <p:pic>
        <p:nvPicPr>
          <p:cNvPr id="9222" name="Picture 6" descr="Animal Forensics: Crime Scene Processing TimeOnline">
            <a:extLst>
              <a:ext uri="{FF2B5EF4-FFF2-40B4-BE49-F238E27FC236}">
                <a16:creationId xmlns:a16="http://schemas.microsoft.com/office/drawing/2014/main" id="{E28BFFB2-C054-AC4B-84FD-97786469AE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0899" y="4043783"/>
            <a:ext cx="4483100" cy="18161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0C3B0B7-0457-894E-93DD-6BED99D4AD7E}"/>
              </a:ext>
            </a:extLst>
          </p:cNvPr>
          <p:cNvSpPr>
            <a:spLocks noGrp="1"/>
          </p:cNvSpPr>
          <p:nvPr>
            <p:ph type="title"/>
          </p:nvPr>
        </p:nvSpPr>
        <p:spPr>
          <a:xfrm>
            <a:off x="188612" y="1184255"/>
            <a:ext cx="5413901" cy="1243584"/>
          </a:xfrm>
        </p:spPr>
        <p:txBody>
          <a:bodyPr>
            <a:normAutofit fontScale="90000"/>
          </a:bodyPr>
          <a:lstStyle/>
          <a:p>
            <a:r>
              <a:rPr lang="en-US" sz="4900" dirty="0">
                <a:solidFill>
                  <a:schemeClr val="accent1"/>
                </a:solidFill>
              </a:rPr>
              <a:t>Preserving the scene</a:t>
            </a:r>
            <a:br>
              <a:rPr lang="en-US" sz="2600" dirty="0"/>
            </a:br>
            <a:br>
              <a:rPr lang="en-US" sz="2600" dirty="0"/>
            </a:br>
            <a:endParaRPr lang="en-US" sz="2600" dirty="0"/>
          </a:p>
        </p:txBody>
      </p:sp>
    </p:spTree>
    <p:extLst>
      <p:ext uri="{BB962C8B-B14F-4D97-AF65-F5344CB8AC3E}">
        <p14:creationId xmlns:p14="http://schemas.microsoft.com/office/powerpoint/2010/main" val="1855319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142EA8-C61A-1D46-AFD8-2E0FB6E94189}"/>
              </a:ext>
            </a:extLst>
          </p:cNvPr>
          <p:cNvSpPr>
            <a:spLocks noGrp="1"/>
          </p:cNvSpPr>
          <p:nvPr>
            <p:ph idx="1"/>
          </p:nvPr>
        </p:nvSpPr>
        <p:spPr>
          <a:xfrm>
            <a:off x="520343" y="1664986"/>
            <a:ext cx="5136416" cy="4393982"/>
          </a:xfrm>
        </p:spPr>
        <p:txBody>
          <a:bodyPr>
            <a:normAutofit/>
          </a:bodyPr>
          <a:lstStyle/>
          <a:p>
            <a:r>
              <a:rPr lang="en-GB" sz="2000" dirty="0"/>
              <a:t>Sources of forensic evidence </a:t>
            </a:r>
          </a:p>
          <a:p>
            <a:r>
              <a:rPr lang="en-GB" sz="2000" dirty="0"/>
              <a:t>Priorities of scene preservation </a:t>
            </a:r>
          </a:p>
          <a:p>
            <a:r>
              <a:rPr lang="en-GB" sz="2000" dirty="0"/>
              <a:t>The Forensic Evidence Process </a:t>
            </a:r>
          </a:p>
          <a:p>
            <a:r>
              <a:rPr lang="en-GB" sz="2000" dirty="0"/>
              <a:t>Identifying sources of evidence </a:t>
            </a:r>
          </a:p>
          <a:p>
            <a:r>
              <a:rPr lang="en-GB" sz="2000" dirty="0"/>
              <a:t>Generic considerations when collecting and preserving evidence from a source </a:t>
            </a:r>
          </a:p>
          <a:p>
            <a:r>
              <a:rPr lang="en-GB" sz="2000" dirty="0"/>
              <a:t>Collecting and preserving forensic evidence through the use of packaging, people &amp; locations </a:t>
            </a:r>
          </a:p>
          <a:p>
            <a:r>
              <a:rPr lang="en-GB" sz="2000" dirty="0"/>
              <a:t>Preserving forensic evidence at major, critical and major crime incidents </a:t>
            </a:r>
          </a:p>
          <a:p>
            <a:endParaRPr lang="en-GB" sz="2000" dirty="0"/>
          </a:p>
        </p:txBody>
      </p:sp>
      <p:pic>
        <p:nvPicPr>
          <p:cNvPr id="7170" name="Picture 2" descr="Forensic Analysis | Forensic Processes | Forensic Lab Equipement">
            <a:extLst>
              <a:ext uri="{FF2B5EF4-FFF2-40B4-BE49-F238E27FC236}">
                <a16:creationId xmlns:a16="http://schemas.microsoft.com/office/drawing/2014/main" id="{C7E77C52-D2E9-F24A-91D3-B0E1E3B895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451" r="14143" b="-1"/>
          <a:stretch/>
        </p:blipFill>
        <p:spPr bwMode="auto">
          <a:xfrm>
            <a:off x="6412117" y="-2"/>
            <a:ext cx="5779884" cy="3429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ix reasons to study Forensic Science">
            <a:extLst>
              <a:ext uri="{FF2B5EF4-FFF2-40B4-BE49-F238E27FC236}">
                <a16:creationId xmlns:a16="http://schemas.microsoft.com/office/drawing/2014/main" id="{CE28FD29-F341-4E47-B022-66209DF3DC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608" b="1"/>
          <a:stretch/>
        </p:blipFill>
        <p:spPr bwMode="auto">
          <a:xfrm>
            <a:off x="6412116" y="3429002"/>
            <a:ext cx="5779884" cy="3428999"/>
          </a:xfrm>
          <a:prstGeom prst="rect">
            <a:avLst/>
          </a:prstGeom>
          <a:noFill/>
          <a:extLst>
            <a:ext uri="{909E8E84-426E-40DD-AFC4-6F175D3DCCD1}">
              <a14:hiddenFill xmlns:a14="http://schemas.microsoft.com/office/drawing/2010/main">
                <a:solidFill>
                  <a:srgbClr val="FFFFFF"/>
                </a:solidFill>
              </a14:hiddenFill>
            </a:ext>
          </a:extLst>
        </p:spPr>
      </p:pic>
      <p:sp>
        <p:nvSpPr>
          <p:cNvPr id="4" name="Pentagon 3">
            <a:extLst>
              <a:ext uri="{FF2B5EF4-FFF2-40B4-BE49-F238E27FC236}">
                <a16:creationId xmlns:a16="http://schemas.microsoft.com/office/drawing/2014/main" id="{9ADAE351-D15E-A348-85B7-DCADDD09D9E1}"/>
              </a:ext>
            </a:extLst>
          </p:cNvPr>
          <p:cNvSpPr/>
          <p:nvPr/>
        </p:nvSpPr>
        <p:spPr>
          <a:xfrm>
            <a:off x="95534" y="518573"/>
            <a:ext cx="4421875" cy="736979"/>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62F414A-52B1-4C4E-A0D9-B7D1333CA8D4}"/>
              </a:ext>
            </a:extLst>
          </p:cNvPr>
          <p:cNvSpPr>
            <a:spLocks noGrp="1"/>
          </p:cNvSpPr>
          <p:nvPr>
            <p:ph type="title"/>
          </p:nvPr>
        </p:nvSpPr>
        <p:spPr>
          <a:xfrm>
            <a:off x="245533" y="346531"/>
            <a:ext cx="5136416" cy="1135737"/>
          </a:xfrm>
        </p:spPr>
        <p:txBody>
          <a:bodyPr>
            <a:normAutofit/>
          </a:bodyPr>
          <a:lstStyle/>
          <a:p>
            <a:r>
              <a:rPr lang="en-GB" sz="3600" dirty="0">
                <a:solidFill>
                  <a:schemeClr val="bg1"/>
                </a:solidFill>
              </a:rPr>
              <a:t>Areas of discussion…</a:t>
            </a:r>
          </a:p>
        </p:txBody>
      </p:sp>
    </p:spTree>
    <p:extLst>
      <p:ext uri="{BB962C8B-B14F-4D97-AF65-F5344CB8AC3E}">
        <p14:creationId xmlns:p14="http://schemas.microsoft.com/office/powerpoint/2010/main" val="3371135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5B583A7-AD96-504F-8271-4A8139296773}"/>
              </a:ext>
            </a:extLst>
          </p:cNvPr>
          <p:cNvSpPr/>
          <p:nvPr/>
        </p:nvSpPr>
        <p:spPr>
          <a:xfrm>
            <a:off x="6950264" y="0"/>
            <a:ext cx="4131718" cy="685800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Pentagon 11">
            <a:extLst>
              <a:ext uri="{FF2B5EF4-FFF2-40B4-BE49-F238E27FC236}">
                <a16:creationId xmlns:a16="http://schemas.microsoft.com/office/drawing/2014/main" id="{6B3BFDCB-8FD1-B248-AE3E-5BFA70053B06}"/>
              </a:ext>
            </a:extLst>
          </p:cNvPr>
          <p:cNvSpPr/>
          <p:nvPr/>
        </p:nvSpPr>
        <p:spPr>
          <a:xfrm>
            <a:off x="259492" y="291208"/>
            <a:ext cx="4930346" cy="623192"/>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E52A717-0C85-3445-9D22-93680B7CDF17}"/>
              </a:ext>
            </a:extLst>
          </p:cNvPr>
          <p:cNvSpPr txBox="1"/>
          <p:nvPr/>
        </p:nvSpPr>
        <p:spPr>
          <a:xfrm>
            <a:off x="5689390" y="-423081"/>
            <a:ext cx="6623222" cy="10772180"/>
          </a:xfrm>
          <a:prstGeom prst="rect">
            <a:avLst/>
          </a:prstGeom>
          <a:noFill/>
        </p:spPr>
        <p:txBody>
          <a:bodyPr wrap="square" rtlCol="0">
            <a:spAutoFit/>
          </a:bodyPr>
          <a:lstStyle/>
          <a:p>
            <a:endParaRPr lang="en-GB" sz="2000" dirty="0"/>
          </a:p>
          <a:p>
            <a:endParaRPr lang="en-GB" sz="2000" dirty="0"/>
          </a:p>
          <a:p>
            <a:pPr algn="ctr"/>
            <a:r>
              <a:rPr lang="en-GB" sz="2000" dirty="0">
                <a:solidFill>
                  <a:schemeClr val="bg1"/>
                </a:solidFill>
              </a:rPr>
              <a:t>Theories / Principles </a:t>
            </a:r>
          </a:p>
          <a:p>
            <a:pPr algn="ctr"/>
            <a:endParaRPr lang="en-GB" sz="2000" dirty="0">
              <a:solidFill>
                <a:schemeClr val="bg1"/>
              </a:solidFill>
            </a:endParaRPr>
          </a:p>
          <a:p>
            <a:pPr algn="ctr"/>
            <a:r>
              <a:rPr lang="en-GB" sz="2000" dirty="0">
                <a:solidFill>
                  <a:schemeClr val="bg1"/>
                </a:solidFill>
              </a:rPr>
              <a:t>Legislation </a:t>
            </a:r>
          </a:p>
          <a:p>
            <a:pPr algn="ctr"/>
            <a:endParaRPr lang="en-GB" sz="2000" dirty="0">
              <a:solidFill>
                <a:schemeClr val="bg1"/>
              </a:solidFill>
            </a:endParaRPr>
          </a:p>
          <a:p>
            <a:pPr algn="ctr"/>
            <a:r>
              <a:rPr lang="en-GB" sz="2000" dirty="0">
                <a:solidFill>
                  <a:schemeClr val="bg1"/>
                </a:solidFill>
              </a:rPr>
              <a:t>Police Powers (Search &amp; Seizure) </a:t>
            </a:r>
          </a:p>
          <a:p>
            <a:pPr algn="ctr"/>
            <a:endParaRPr lang="en-GB" sz="2000" dirty="0">
              <a:solidFill>
                <a:schemeClr val="bg1"/>
              </a:solidFill>
            </a:endParaRPr>
          </a:p>
          <a:p>
            <a:pPr algn="ctr"/>
            <a:r>
              <a:rPr lang="en-GB" sz="2000" dirty="0">
                <a:solidFill>
                  <a:schemeClr val="bg1"/>
                </a:solidFill>
              </a:rPr>
              <a:t>Policies and Procedures </a:t>
            </a:r>
          </a:p>
          <a:p>
            <a:pPr algn="ctr"/>
            <a:endParaRPr lang="en-GB" sz="2000" dirty="0">
              <a:solidFill>
                <a:schemeClr val="bg1"/>
              </a:solidFill>
            </a:endParaRPr>
          </a:p>
          <a:p>
            <a:pPr algn="ctr"/>
            <a:r>
              <a:rPr lang="en-GB" sz="2000" dirty="0">
                <a:solidFill>
                  <a:schemeClr val="bg1"/>
                </a:solidFill>
              </a:rPr>
              <a:t>Case studies </a:t>
            </a:r>
          </a:p>
          <a:p>
            <a:pPr algn="ctr"/>
            <a:endParaRPr lang="en-GB" sz="2000" dirty="0">
              <a:solidFill>
                <a:schemeClr val="bg1"/>
              </a:solidFill>
            </a:endParaRPr>
          </a:p>
          <a:p>
            <a:pPr algn="ctr"/>
            <a:r>
              <a:rPr lang="en-GB" sz="2000" dirty="0">
                <a:solidFill>
                  <a:schemeClr val="bg1"/>
                </a:solidFill>
              </a:rPr>
              <a:t>Information &amp; Intelligence </a:t>
            </a:r>
          </a:p>
          <a:p>
            <a:pPr algn="ctr"/>
            <a:endParaRPr lang="en-GB" sz="2000" dirty="0">
              <a:solidFill>
                <a:schemeClr val="bg1"/>
              </a:solidFill>
            </a:endParaRPr>
          </a:p>
          <a:p>
            <a:pPr algn="ctr"/>
            <a:r>
              <a:rPr lang="en-GB" sz="2000" dirty="0">
                <a:solidFill>
                  <a:schemeClr val="bg1"/>
                </a:solidFill>
              </a:rPr>
              <a:t>Conducting investigations</a:t>
            </a:r>
          </a:p>
          <a:p>
            <a:pPr algn="ctr"/>
            <a:endParaRPr lang="en-GB" sz="2000" dirty="0">
              <a:solidFill>
                <a:schemeClr val="bg1"/>
              </a:solidFill>
            </a:endParaRPr>
          </a:p>
          <a:p>
            <a:pPr algn="ctr"/>
            <a:r>
              <a:rPr lang="en-GB" sz="2000" dirty="0">
                <a:solidFill>
                  <a:schemeClr val="bg1"/>
                </a:solidFill>
              </a:rPr>
              <a:t>Incident Management </a:t>
            </a:r>
            <a:br>
              <a:rPr lang="en-GB" sz="2000" dirty="0">
                <a:solidFill>
                  <a:schemeClr val="bg1"/>
                </a:solidFill>
              </a:rPr>
            </a:br>
            <a:br>
              <a:rPr lang="en-GB" sz="2000" dirty="0">
                <a:solidFill>
                  <a:schemeClr val="bg1"/>
                </a:solidFill>
              </a:rPr>
            </a:br>
            <a:r>
              <a:rPr lang="en-GB" sz="2000" dirty="0">
                <a:solidFill>
                  <a:schemeClr val="bg1"/>
                </a:solidFill>
              </a:rPr>
              <a:t>Misuse of Drugs Act 1971</a:t>
            </a:r>
          </a:p>
          <a:p>
            <a:pPr algn="ctr"/>
            <a:endParaRPr lang="en-GB" sz="2000" dirty="0">
              <a:solidFill>
                <a:schemeClr val="bg1"/>
              </a:solidFill>
            </a:endParaRPr>
          </a:p>
          <a:p>
            <a:pPr algn="ctr"/>
            <a:r>
              <a:rPr lang="en-GB" sz="2000" dirty="0">
                <a:solidFill>
                  <a:schemeClr val="bg1"/>
                </a:solidFill>
              </a:rPr>
              <a:t>Roads Policing </a:t>
            </a:r>
          </a:p>
          <a:p>
            <a:pPr algn="ctr"/>
            <a:endParaRPr lang="en-GB" sz="2000" dirty="0">
              <a:solidFill>
                <a:schemeClr val="bg1"/>
              </a:solidFill>
            </a:endParaRPr>
          </a:p>
          <a:p>
            <a:pPr algn="ctr"/>
            <a:r>
              <a:rPr lang="en-GB" sz="2000" dirty="0">
                <a:solidFill>
                  <a:schemeClr val="bg1"/>
                </a:solidFill>
              </a:rPr>
              <a:t>Public Protection </a:t>
            </a:r>
          </a:p>
          <a:p>
            <a:endParaRPr lang="en-GB" dirty="0"/>
          </a:p>
          <a:p>
            <a:endParaRPr lang="en-GB" dirty="0"/>
          </a:p>
          <a:p>
            <a:endParaRPr lang="en-GB" dirty="0"/>
          </a:p>
          <a:p>
            <a:r>
              <a:rPr lang="en-GB" dirty="0"/>
              <a:t> </a:t>
            </a:r>
          </a:p>
          <a:p>
            <a:endParaRPr lang="en-GB" dirty="0"/>
          </a:p>
          <a:p>
            <a:endParaRPr lang="en-GB" dirty="0"/>
          </a:p>
          <a:p>
            <a:endParaRPr lang="en-GB" dirty="0"/>
          </a:p>
          <a:p>
            <a:r>
              <a:rPr lang="en-GB" dirty="0"/>
              <a:t> </a:t>
            </a:r>
          </a:p>
          <a:p>
            <a:endParaRPr lang="en-GB" dirty="0"/>
          </a:p>
          <a:p>
            <a:endParaRPr lang="en-GB" dirty="0"/>
          </a:p>
          <a:p>
            <a:r>
              <a:rPr lang="en-GB" dirty="0"/>
              <a:t> </a:t>
            </a:r>
          </a:p>
          <a:p>
            <a:endParaRPr lang="en-GB" dirty="0"/>
          </a:p>
          <a:p>
            <a:endParaRPr lang="en-GB" dirty="0"/>
          </a:p>
        </p:txBody>
      </p:sp>
      <p:sp>
        <p:nvSpPr>
          <p:cNvPr id="9" name="TextBox 8">
            <a:extLst>
              <a:ext uri="{FF2B5EF4-FFF2-40B4-BE49-F238E27FC236}">
                <a16:creationId xmlns:a16="http://schemas.microsoft.com/office/drawing/2014/main" id="{B6D56729-E861-7D4A-9B8C-A64765C2CE9B}"/>
              </a:ext>
            </a:extLst>
          </p:cNvPr>
          <p:cNvSpPr txBox="1"/>
          <p:nvPr/>
        </p:nvSpPr>
        <p:spPr>
          <a:xfrm>
            <a:off x="259492" y="3657572"/>
            <a:ext cx="6098058" cy="369332"/>
          </a:xfrm>
          <a:prstGeom prst="rect">
            <a:avLst/>
          </a:prstGeom>
          <a:noFill/>
        </p:spPr>
        <p:txBody>
          <a:bodyPr wrap="square">
            <a:spAutoFit/>
          </a:bodyPr>
          <a:lstStyle/>
          <a:p>
            <a:r>
              <a:rPr lang="en-GB" dirty="0"/>
              <a:t>Releasing  </a:t>
            </a:r>
          </a:p>
        </p:txBody>
      </p:sp>
      <p:sp>
        <p:nvSpPr>
          <p:cNvPr id="11" name="TextBox 10">
            <a:extLst>
              <a:ext uri="{FF2B5EF4-FFF2-40B4-BE49-F238E27FC236}">
                <a16:creationId xmlns:a16="http://schemas.microsoft.com/office/drawing/2014/main" id="{096E3D87-051A-6F49-AF76-1D214A78383E}"/>
              </a:ext>
            </a:extLst>
          </p:cNvPr>
          <p:cNvSpPr txBox="1"/>
          <p:nvPr/>
        </p:nvSpPr>
        <p:spPr>
          <a:xfrm>
            <a:off x="358348" y="315922"/>
            <a:ext cx="6450226" cy="523220"/>
          </a:xfrm>
          <a:prstGeom prst="rect">
            <a:avLst/>
          </a:prstGeom>
          <a:noFill/>
        </p:spPr>
        <p:txBody>
          <a:bodyPr wrap="square">
            <a:spAutoFit/>
          </a:bodyPr>
          <a:lstStyle/>
          <a:p>
            <a:r>
              <a:rPr lang="en-GB" sz="2800" dirty="0">
                <a:solidFill>
                  <a:schemeClr val="bg1"/>
                </a:solidFill>
              </a:rPr>
              <a:t>Application of knowledge </a:t>
            </a:r>
          </a:p>
        </p:txBody>
      </p:sp>
      <p:sp>
        <p:nvSpPr>
          <p:cNvPr id="14" name="TextBox 13">
            <a:extLst>
              <a:ext uri="{FF2B5EF4-FFF2-40B4-BE49-F238E27FC236}">
                <a16:creationId xmlns:a16="http://schemas.microsoft.com/office/drawing/2014/main" id="{E38F3831-0F97-9946-9420-83161DF69CCF}"/>
              </a:ext>
            </a:extLst>
          </p:cNvPr>
          <p:cNvSpPr txBox="1"/>
          <p:nvPr/>
        </p:nvSpPr>
        <p:spPr>
          <a:xfrm>
            <a:off x="225513" y="1409484"/>
            <a:ext cx="6715896" cy="400110"/>
          </a:xfrm>
          <a:prstGeom prst="rect">
            <a:avLst/>
          </a:prstGeom>
          <a:noFill/>
        </p:spPr>
        <p:txBody>
          <a:bodyPr wrap="square">
            <a:spAutoFit/>
          </a:bodyPr>
          <a:lstStyle/>
          <a:p>
            <a:r>
              <a:rPr lang="en-GB" sz="2000" u="sng" dirty="0"/>
              <a:t>Scene Management   </a:t>
            </a:r>
          </a:p>
        </p:txBody>
      </p:sp>
      <p:sp>
        <p:nvSpPr>
          <p:cNvPr id="16" name="TextBox 15">
            <a:extLst>
              <a:ext uri="{FF2B5EF4-FFF2-40B4-BE49-F238E27FC236}">
                <a16:creationId xmlns:a16="http://schemas.microsoft.com/office/drawing/2014/main" id="{AA38A934-384C-6F4A-A50B-88641621A8BC}"/>
              </a:ext>
            </a:extLst>
          </p:cNvPr>
          <p:cNvSpPr txBox="1"/>
          <p:nvPr/>
        </p:nvSpPr>
        <p:spPr>
          <a:xfrm>
            <a:off x="264612" y="2052246"/>
            <a:ext cx="6715896" cy="369332"/>
          </a:xfrm>
          <a:prstGeom prst="rect">
            <a:avLst/>
          </a:prstGeom>
          <a:noFill/>
        </p:spPr>
        <p:txBody>
          <a:bodyPr wrap="square">
            <a:spAutoFit/>
          </a:bodyPr>
          <a:lstStyle/>
          <a:p>
            <a:r>
              <a:rPr lang="en-GB" dirty="0"/>
              <a:t>Identifying</a:t>
            </a:r>
          </a:p>
        </p:txBody>
      </p:sp>
      <p:sp>
        <p:nvSpPr>
          <p:cNvPr id="18" name="TextBox 17">
            <a:extLst>
              <a:ext uri="{FF2B5EF4-FFF2-40B4-BE49-F238E27FC236}">
                <a16:creationId xmlns:a16="http://schemas.microsoft.com/office/drawing/2014/main" id="{4BE40836-932D-7247-936B-C3E0CE59241A}"/>
              </a:ext>
            </a:extLst>
          </p:cNvPr>
          <p:cNvSpPr txBox="1"/>
          <p:nvPr/>
        </p:nvSpPr>
        <p:spPr>
          <a:xfrm>
            <a:off x="264612" y="2382241"/>
            <a:ext cx="6715896" cy="369332"/>
          </a:xfrm>
          <a:prstGeom prst="rect">
            <a:avLst/>
          </a:prstGeom>
          <a:noFill/>
        </p:spPr>
        <p:txBody>
          <a:bodyPr wrap="square">
            <a:spAutoFit/>
          </a:bodyPr>
          <a:lstStyle/>
          <a:p>
            <a:r>
              <a:rPr lang="en-GB" dirty="0"/>
              <a:t>Securing</a:t>
            </a:r>
          </a:p>
        </p:txBody>
      </p:sp>
      <p:sp>
        <p:nvSpPr>
          <p:cNvPr id="20" name="TextBox 19">
            <a:extLst>
              <a:ext uri="{FF2B5EF4-FFF2-40B4-BE49-F238E27FC236}">
                <a16:creationId xmlns:a16="http://schemas.microsoft.com/office/drawing/2014/main" id="{0BAECA9F-69DC-5D42-BA15-31ED0D0B44E4}"/>
              </a:ext>
            </a:extLst>
          </p:cNvPr>
          <p:cNvSpPr txBox="1"/>
          <p:nvPr/>
        </p:nvSpPr>
        <p:spPr>
          <a:xfrm>
            <a:off x="234368" y="3221262"/>
            <a:ext cx="6715896" cy="369332"/>
          </a:xfrm>
          <a:prstGeom prst="rect">
            <a:avLst/>
          </a:prstGeom>
          <a:noFill/>
        </p:spPr>
        <p:txBody>
          <a:bodyPr wrap="square">
            <a:spAutoFit/>
          </a:bodyPr>
          <a:lstStyle/>
          <a:p>
            <a:r>
              <a:rPr lang="en-GB" dirty="0"/>
              <a:t>Cross contamination </a:t>
            </a:r>
          </a:p>
        </p:txBody>
      </p:sp>
      <p:sp>
        <p:nvSpPr>
          <p:cNvPr id="22" name="TextBox 21">
            <a:extLst>
              <a:ext uri="{FF2B5EF4-FFF2-40B4-BE49-F238E27FC236}">
                <a16:creationId xmlns:a16="http://schemas.microsoft.com/office/drawing/2014/main" id="{023271BA-5578-E24D-8AFD-C56DA6D1F077}"/>
              </a:ext>
            </a:extLst>
          </p:cNvPr>
          <p:cNvSpPr txBox="1"/>
          <p:nvPr/>
        </p:nvSpPr>
        <p:spPr>
          <a:xfrm>
            <a:off x="259492" y="2771622"/>
            <a:ext cx="6715896" cy="369332"/>
          </a:xfrm>
          <a:prstGeom prst="rect">
            <a:avLst/>
          </a:prstGeom>
          <a:noFill/>
        </p:spPr>
        <p:txBody>
          <a:bodyPr wrap="square">
            <a:spAutoFit/>
          </a:bodyPr>
          <a:lstStyle/>
          <a:p>
            <a:r>
              <a:rPr lang="en-GB" dirty="0"/>
              <a:t>Searching and examining</a:t>
            </a:r>
          </a:p>
        </p:txBody>
      </p:sp>
      <p:pic>
        <p:nvPicPr>
          <p:cNvPr id="8194" name="Picture 2" descr="Let&amp;#39;s learn about forensic science | Science News for Students">
            <a:extLst>
              <a:ext uri="{FF2B5EF4-FFF2-40B4-BE49-F238E27FC236}">
                <a16:creationId xmlns:a16="http://schemas.microsoft.com/office/drawing/2014/main" id="{5281F472-BB9F-CA46-AB40-8B05442F92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492" y="4248314"/>
            <a:ext cx="4260452" cy="239900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Forensic Science is Not Foolproof, It Turns Out">
            <a:extLst>
              <a:ext uri="{FF2B5EF4-FFF2-40B4-BE49-F238E27FC236}">
                <a16:creationId xmlns:a16="http://schemas.microsoft.com/office/drawing/2014/main" id="{1533532F-D227-234E-94E2-1B62138FA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7157" y="1714028"/>
            <a:ext cx="3440393" cy="179210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Forensic Sciences and Policing - Staffordshire University">
            <a:extLst>
              <a:ext uri="{FF2B5EF4-FFF2-40B4-BE49-F238E27FC236}">
                <a16:creationId xmlns:a16="http://schemas.microsoft.com/office/drawing/2014/main" id="{6B6E6C8A-02BE-F14A-838A-50FCBCA613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176096" y="2837777"/>
            <a:ext cx="6858000" cy="1173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8825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entagon 6">
            <a:extLst>
              <a:ext uri="{FF2B5EF4-FFF2-40B4-BE49-F238E27FC236}">
                <a16:creationId xmlns:a16="http://schemas.microsoft.com/office/drawing/2014/main" id="{A9C40CB0-C339-1E4A-B317-CABB31DBEFE5}"/>
              </a:ext>
            </a:extLst>
          </p:cNvPr>
          <p:cNvSpPr/>
          <p:nvPr/>
        </p:nvSpPr>
        <p:spPr>
          <a:xfrm>
            <a:off x="292289" y="419017"/>
            <a:ext cx="10393908" cy="994652"/>
          </a:xfrm>
          <a:prstGeom prst="homePlat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92289" y="255943"/>
            <a:ext cx="10515600" cy="1325563"/>
          </a:xfrm>
          <a:ln>
            <a:solidFill>
              <a:schemeClr val="bg1"/>
            </a:solidFill>
          </a:ln>
        </p:spPr>
        <p:txBody>
          <a:bodyPr/>
          <a:lstStyle/>
          <a:p>
            <a:r>
              <a:rPr lang="en-GB" dirty="0">
                <a:solidFill>
                  <a:schemeClr val="bg1"/>
                </a:solidFill>
              </a:rPr>
              <a:t>Think: Recovery and Continuity of Evidence</a:t>
            </a:r>
          </a:p>
        </p:txBody>
      </p:sp>
      <p:sp>
        <p:nvSpPr>
          <p:cNvPr id="4" name="Content Placeholder 3"/>
          <p:cNvSpPr>
            <a:spLocks noGrp="1"/>
          </p:cNvSpPr>
          <p:nvPr>
            <p:ph sz="half" idx="2"/>
          </p:nvPr>
        </p:nvSpPr>
        <p:spPr>
          <a:xfrm>
            <a:off x="406623" y="1716443"/>
            <a:ext cx="6593541" cy="4351338"/>
          </a:xfrm>
        </p:spPr>
        <p:txBody>
          <a:bodyPr>
            <a:normAutofit/>
          </a:bodyPr>
          <a:lstStyle/>
          <a:p>
            <a:pPr marL="0" indent="0">
              <a:buNone/>
            </a:pPr>
            <a:r>
              <a:rPr lang="en-GB" sz="2800" dirty="0">
                <a:latin typeface="+mj-lt"/>
                <a:cs typeface="Calibri" panose="020F0502020204030204" pitchFamily="34" charset="0"/>
              </a:rPr>
              <a:t>A murder takes place in a house in Swansea. </a:t>
            </a:r>
            <a:br>
              <a:rPr lang="en-GB" sz="2800" dirty="0">
                <a:latin typeface="+mj-lt"/>
                <a:cs typeface="Calibri" panose="020F0502020204030204" pitchFamily="34" charset="0"/>
              </a:rPr>
            </a:br>
            <a:r>
              <a:rPr lang="en-GB" sz="2800" dirty="0">
                <a:latin typeface="+mj-lt"/>
                <a:cs typeface="Calibri" panose="020F0502020204030204" pitchFamily="34" charset="0"/>
              </a:rPr>
              <a:t>The body is stored in the garden shed until the hours of darkness when it is transported in a vehicle to a remote spot in the Brecon Beacons where it is buried in a shallow grave. The murderer disposes of the tools used to dig the shallow grave at the council refuse tip and </a:t>
            </a:r>
            <a:r>
              <a:rPr lang="en-GB" dirty="0">
                <a:latin typeface="+mj-lt"/>
                <a:cs typeface="Calibri" panose="020F0502020204030204" pitchFamily="34" charset="0"/>
              </a:rPr>
              <a:t>their</a:t>
            </a:r>
            <a:r>
              <a:rPr lang="en-GB" sz="2800" dirty="0">
                <a:latin typeface="+mj-lt"/>
                <a:cs typeface="Calibri" panose="020F0502020204030204" pitchFamily="34" charset="0"/>
              </a:rPr>
              <a:t> clothes in a rubbish bin in the park before showering at the local baths. Two days later the body is found by a dog walker.</a:t>
            </a:r>
          </a:p>
        </p:txBody>
      </p:sp>
      <p:pic>
        <p:nvPicPr>
          <p:cNvPr id="19458" name="Picture 2" descr="How you could get away with murder | Express Comment | Comment |  Express.co.uk">
            <a:extLst>
              <a:ext uri="{FF2B5EF4-FFF2-40B4-BE49-F238E27FC236}">
                <a16:creationId xmlns:a16="http://schemas.microsoft.com/office/drawing/2014/main" id="{4338DB1D-9374-714F-B097-01A1E6E9B0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8965" y="3429000"/>
            <a:ext cx="3708400" cy="219710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E40173A9-8F38-8E45-ACF4-C7BF021E6CF3}"/>
              </a:ext>
            </a:extLst>
          </p:cNvPr>
          <p:cNvSpPr>
            <a:spLocks noGrp="1"/>
          </p:cNvSpPr>
          <p:nvPr>
            <p:ph sz="half" idx="1"/>
          </p:nvPr>
        </p:nvSpPr>
        <p:spPr>
          <a:xfrm>
            <a:off x="7818273" y="2823452"/>
            <a:ext cx="5181600" cy="4351338"/>
          </a:xfrm>
        </p:spPr>
        <p:txBody>
          <a:bodyPr/>
          <a:lstStyle/>
          <a:p>
            <a:pPr marL="0" indent="0">
              <a:buNone/>
            </a:pPr>
            <a:r>
              <a:rPr lang="en-GB" b="1" dirty="0"/>
              <a:t>Where is the scene? </a:t>
            </a:r>
          </a:p>
        </p:txBody>
      </p:sp>
    </p:spTree>
    <p:extLst>
      <p:ext uri="{BB962C8B-B14F-4D97-AF65-F5344CB8AC3E}">
        <p14:creationId xmlns:p14="http://schemas.microsoft.com/office/powerpoint/2010/main" val="11559645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entagon 6">
            <a:extLst>
              <a:ext uri="{FF2B5EF4-FFF2-40B4-BE49-F238E27FC236}">
                <a16:creationId xmlns:a16="http://schemas.microsoft.com/office/drawing/2014/main" id="{A9C40CB0-C339-1E4A-B317-CABB31DBEFE5}"/>
              </a:ext>
            </a:extLst>
          </p:cNvPr>
          <p:cNvSpPr/>
          <p:nvPr/>
        </p:nvSpPr>
        <p:spPr>
          <a:xfrm>
            <a:off x="292289" y="419017"/>
            <a:ext cx="10393908" cy="994652"/>
          </a:xfrm>
          <a:prstGeom prst="homePlat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92289" y="255943"/>
            <a:ext cx="10515600" cy="1325563"/>
          </a:xfrm>
          <a:ln>
            <a:solidFill>
              <a:schemeClr val="bg1"/>
            </a:solidFill>
          </a:ln>
        </p:spPr>
        <p:txBody>
          <a:bodyPr/>
          <a:lstStyle/>
          <a:p>
            <a:r>
              <a:rPr lang="en-GB" dirty="0">
                <a:solidFill>
                  <a:schemeClr val="bg1"/>
                </a:solidFill>
              </a:rPr>
              <a:t>Think: Recovery and Continuity of Evidence</a:t>
            </a:r>
          </a:p>
        </p:txBody>
      </p:sp>
      <p:sp>
        <p:nvSpPr>
          <p:cNvPr id="4" name="Content Placeholder 3"/>
          <p:cNvSpPr>
            <a:spLocks noGrp="1"/>
          </p:cNvSpPr>
          <p:nvPr>
            <p:ph sz="half" idx="2"/>
          </p:nvPr>
        </p:nvSpPr>
        <p:spPr>
          <a:xfrm>
            <a:off x="406623" y="1716443"/>
            <a:ext cx="6593541" cy="4351338"/>
          </a:xfrm>
        </p:spPr>
        <p:txBody>
          <a:bodyPr>
            <a:normAutofit/>
          </a:bodyPr>
          <a:lstStyle/>
          <a:p>
            <a:pPr marL="0" indent="0">
              <a:buNone/>
            </a:pPr>
            <a:r>
              <a:rPr lang="en-GB" sz="2800" dirty="0">
                <a:latin typeface="+mj-lt"/>
                <a:cs typeface="Calibri" panose="020F0502020204030204" pitchFamily="34" charset="0"/>
              </a:rPr>
              <a:t>A murder takes place in </a:t>
            </a:r>
            <a:r>
              <a:rPr lang="en-GB" sz="2800" dirty="0">
                <a:highlight>
                  <a:srgbClr val="FFFF00"/>
                </a:highlight>
                <a:latin typeface="+mj-lt"/>
                <a:cs typeface="Calibri" panose="020F0502020204030204" pitchFamily="34" charset="0"/>
              </a:rPr>
              <a:t>a house </a:t>
            </a:r>
            <a:r>
              <a:rPr lang="en-GB" sz="2800" dirty="0">
                <a:latin typeface="+mj-lt"/>
                <a:cs typeface="Calibri" panose="020F0502020204030204" pitchFamily="34" charset="0"/>
              </a:rPr>
              <a:t>in Swansea. </a:t>
            </a:r>
            <a:br>
              <a:rPr lang="en-GB" sz="2800" dirty="0">
                <a:latin typeface="+mj-lt"/>
                <a:cs typeface="Calibri" panose="020F0502020204030204" pitchFamily="34" charset="0"/>
              </a:rPr>
            </a:br>
            <a:r>
              <a:rPr lang="en-GB" sz="2800" dirty="0">
                <a:latin typeface="+mj-lt"/>
                <a:cs typeface="Calibri" panose="020F0502020204030204" pitchFamily="34" charset="0"/>
              </a:rPr>
              <a:t>The body is stored in the </a:t>
            </a:r>
            <a:r>
              <a:rPr lang="en-GB" sz="2800" dirty="0">
                <a:highlight>
                  <a:srgbClr val="FFFF00"/>
                </a:highlight>
                <a:latin typeface="+mj-lt"/>
                <a:cs typeface="Calibri" panose="020F0502020204030204" pitchFamily="34" charset="0"/>
              </a:rPr>
              <a:t>garden shed </a:t>
            </a:r>
            <a:r>
              <a:rPr lang="en-GB" sz="2800" dirty="0">
                <a:latin typeface="+mj-lt"/>
                <a:cs typeface="Calibri" panose="020F0502020204030204" pitchFamily="34" charset="0"/>
              </a:rPr>
              <a:t>until the hours of darkness when it is transported in </a:t>
            </a:r>
            <a:r>
              <a:rPr lang="en-GB" sz="2800" dirty="0">
                <a:highlight>
                  <a:srgbClr val="FFFF00"/>
                </a:highlight>
                <a:latin typeface="+mj-lt"/>
                <a:cs typeface="Calibri" panose="020F0502020204030204" pitchFamily="34" charset="0"/>
              </a:rPr>
              <a:t>a vehicle </a:t>
            </a:r>
            <a:r>
              <a:rPr lang="en-GB" sz="2800" dirty="0">
                <a:latin typeface="+mj-lt"/>
                <a:cs typeface="Calibri" panose="020F0502020204030204" pitchFamily="34" charset="0"/>
              </a:rPr>
              <a:t>to a remote spot in the Brecon Beacons where it is buried in a </a:t>
            </a:r>
            <a:r>
              <a:rPr lang="en-GB" sz="2800" dirty="0">
                <a:highlight>
                  <a:srgbClr val="FFFF00"/>
                </a:highlight>
                <a:latin typeface="+mj-lt"/>
                <a:cs typeface="Calibri" panose="020F0502020204030204" pitchFamily="34" charset="0"/>
              </a:rPr>
              <a:t>shallow grave</a:t>
            </a:r>
            <a:r>
              <a:rPr lang="en-GB" sz="2800" dirty="0">
                <a:latin typeface="+mj-lt"/>
                <a:cs typeface="Calibri" panose="020F0502020204030204" pitchFamily="34" charset="0"/>
              </a:rPr>
              <a:t>. The murderer disposes of the tools used to dig the shallow grave at </a:t>
            </a:r>
            <a:r>
              <a:rPr lang="en-GB" sz="2800" dirty="0">
                <a:highlight>
                  <a:srgbClr val="FFFF00"/>
                </a:highlight>
                <a:latin typeface="+mj-lt"/>
                <a:cs typeface="Calibri" panose="020F0502020204030204" pitchFamily="34" charset="0"/>
              </a:rPr>
              <a:t>the council refuse tip </a:t>
            </a:r>
            <a:r>
              <a:rPr lang="en-GB" sz="2800" dirty="0">
                <a:latin typeface="+mj-lt"/>
                <a:cs typeface="Calibri" panose="020F0502020204030204" pitchFamily="34" charset="0"/>
              </a:rPr>
              <a:t>and </a:t>
            </a:r>
            <a:r>
              <a:rPr lang="en-GB" dirty="0">
                <a:latin typeface="+mj-lt"/>
                <a:cs typeface="Calibri" panose="020F0502020204030204" pitchFamily="34" charset="0"/>
              </a:rPr>
              <a:t>their</a:t>
            </a:r>
            <a:r>
              <a:rPr lang="en-GB" sz="2800" dirty="0">
                <a:latin typeface="+mj-lt"/>
                <a:cs typeface="Calibri" panose="020F0502020204030204" pitchFamily="34" charset="0"/>
              </a:rPr>
              <a:t> clothes in a </a:t>
            </a:r>
            <a:r>
              <a:rPr lang="en-GB" sz="2800" dirty="0">
                <a:highlight>
                  <a:srgbClr val="FFFF00"/>
                </a:highlight>
                <a:latin typeface="+mj-lt"/>
                <a:cs typeface="Calibri" panose="020F0502020204030204" pitchFamily="34" charset="0"/>
              </a:rPr>
              <a:t>rubbish bin </a:t>
            </a:r>
            <a:r>
              <a:rPr lang="en-GB" sz="2800" dirty="0">
                <a:latin typeface="+mj-lt"/>
                <a:cs typeface="Calibri" panose="020F0502020204030204" pitchFamily="34" charset="0"/>
              </a:rPr>
              <a:t>in the park before showering at the </a:t>
            </a:r>
            <a:r>
              <a:rPr lang="en-GB" sz="2800" dirty="0">
                <a:highlight>
                  <a:srgbClr val="FFFF00"/>
                </a:highlight>
                <a:latin typeface="+mj-lt"/>
                <a:cs typeface="Calibri" panose="020F0502020204030204" pitchFamily="34" charset="0"/>
              </a:rPr>
              <a:t>local baths.</a:t>
            </a:r>
            <a:r>
              <a:rPr lang="en-GB" sz="2800" dirty="0">
                <a:latin typeface="+mj-lt"/>
                <a:cs typeface="Calibri" panose="020F0502020204030204" pitchFamily="34" charset="0"/>
              </a:rPr>
              <a:t> Two days later the body is found by a dog walker.</a:t>
            </a:r>
          </a:p>
        </p:txBody>
      </p:sp>
      <p:pic>
        <p:nvPicPr>
          <p:cNvPr id="19458" name="Picture 2" descr="How you could get away with murder | Express Comment | Comment |  Express.co.uk">
            <a:extLst>
              <a:ext uri="{FF2B5EF4-FFF2-40B4-BE49-F238E27FC236}">
                <a16:creationId xmlns:a16="http://schemas.microsoft.com/office/drawing/2014/main" id="{4338DB1D-9374-714F-B097-01A1E6E9B0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8965" y="3429000"/>
            <a:ext cx="3708400" cy="219710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E40173A9-8F38-8E45-ACF4-C7BF021E6CF3}"/>
              </a:ext>
            </a:extLst>
          </p:cNvPr>
          <p:cNvSpPr>
            <a:spLocks noGrp="1"/>
          </p:cNvSpPr>
          <p:nvPr>
            <p:ph sz="half" idx="1"/>
          </p:nvPr>
        </p:nvSpPr>
        <p:spPr>
          <a:xfrm>
            <a:off x="7818273" y="2823452"/>
            <a:ext cx="5181600" cy="4351338"/>
          </a:xfrm>
        </p:spPr>
        <p:txBody>
          <a:bodyPr/>
          <a:lstStyle/>
          <a:p>
            <a:pPr marL="0" indent="0">
              <a:buNone/>
            </a:pPr>
            <a:r>
              <a:rPr lang="en-GB" b="1" dirty="0"/>
              <a:t>Where is the scene? </a:t>
            </a:r>
          </a:p>
        </p:txBody>
      </p:sp>
    </p:spTree>
    <p:extLst>
      <p:ext uri="{BB962C8B-B14F-4D97-AF65-F5344CB8AC3E}">
        <p14:creationId xmlns:p14="http://schemas.microsoft.com/office/powerpoint/2010/main" val="27766107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1533-5985-6A43-937D-C00588760B4D}"/>
              </a:ext>
            </a:extLst>
          </p:cNvPr>
          <p:cNvSpPr>
            <a:spLocks noGrp="1"/>
          </p:cNvSpPr>
          <p:nvPr>
            <p:ph type="title"/>
          </p:nvPr>
        </p:nvSpPr>
        <p:spPr>
          <a:xfrm>
            <a:off x="6657715" y="467271"/>
            <a:ext cx="4195674" cy="2052522"/>
          </a:xfrm>
        </p:spPr>
        <p:txBody>
          <a:bodyPr anchor="b">
            <a:normAutofit/>
          </a:bodyPr>
          <a:lstStyle/>
          <a:p>
            <a:r>
              <a:rPr lang="en-GB" sz="4300" dirty="0"/>
              <a:t>The Role of a Crime Scene Investigation (CSI)</a:t>
            </a:r>
          </a:p>
        </p:txBody>
      </p:sp>
      <p:pic>
        <p:nvPicPr>
          <p:cNvPr id="18434" name="Picture 2" descr="RMP prepare for Afghan investigations - GOV.UK">
            <a:extLst>
              <a:ext uri="{FF2B5EF4-FFF2-40B4-BE49-F238E27FC236}">
                <a16:creationId xmlns:a16="http://schemas.microsoft.com/office/drawing/2014/main" id="{F9772721-EB74-9A41-B4CD-EA2E2DEEE8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455"/>
          <a:stretch/>
        </p:blipFill>
        <p:spPr bwMode="auto">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879A2AB-8984-C743-9B81-B65F438DD806}"/>
              </a:ext>
            </a:extLst>
          </p:cNvPr>
          <p:cNvSpPr>
            <a:spLocks noGrp="1"/>
          </p:cNvSpPr>
          <p:nvPr>
            <p:ph idx="1"/>
          </p:nvPr>
        </p:nvSpPr>
        <p:spPr>
          <a:xfrm>
            <a:off x="6657715" y="2990818"/>
            <a:ext cx="4195673" cy="2913872"/>
          </a:xfrm>
        </p:spPr>
        <p:txBody>
          <a:bodyPr anchor="t">
            <a:normAutofit/>
          </a:bodyPr>
          <a:lstStyle/>
          <a:p>
            <a:pPr marL="0" indent="0">
              <a:buNone/>
            </a:pPr>
            <a:r>
              <a:rPr lang="en-GB" sz="2000">
                <a:solidFill>
                  <a:schemeClr val="tx1">
                    <a:alpha val="80000"/>
                  </a:schemeClr>
                </a:solidFill>
              </a:rPr>
              <a:t>To process crime scenes using specialist, approved techniques to visualise, capture and recover digital and trace evidence, and gather information and intelligence as part of an investigation (COP, 2020)</a:t>
            </a:r>
          </a:p>
        </p:txBody>
      </p:sp>
    </p:spTree>
    <p:extLst>
      <p:ext uri="{BB962C8B-B14F-4D97-AF65-F5344CB8AC3E}">
        <p14:creationId xmlns:p14="http://schemas.microsoft.com/office/powerpoint/2010/main" val="8548432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CBBCE42C-3FC5-4547-9CAF-2FD29FDFEE28}"/>
              </a:ext>
            </a:extLst>
          </p:cNvPr>
          <p:cNvSpPr txBox="1"/>
          <p:nvPr/>
        </p:nvSpPr>
        <p:spPr>
          <a:xfrm>
            <a:off x="7531237" y="238923"/>
            <a:ext cx="5136412" cy="113573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b="1" u="sng" kern="1200" dirty="0">
                <a:solidFill>
                  <a:schemeClr val="tx1"/>
                </a:solidFill>
                <a:latin typeface="+mj-lt"/>
                <a:ea typeface="+mj-ea"/>
                <a:cs typeface="+mj-cs"/>
              </a:rPr>
              <a:t>Remember! </a:t>
            </a:r>
          </a:p>
        </p:txBody>
      </p:sp>
      <p:pic>
        <p:nvPicPr>
          <p:cNvPr id="21512" name="Picture 8" descr="Police cost into historic crimes hits £236MILLION - and YOU are fitting the  bill | UK | News | Express.co.uk">
            <a:extLst>
              <a:ext uri="{FF2B5EF4-FFF2-40B4-BE49-F238E27FC236}">
                <a16:creationId xmlns:a16="http://schemas.microsoft.com/office/drawing/2014/main" id="{B50AEB1E-D0C1-F144-B968-C7F8AC10F1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 r="1" b="1"/>
          <a:stretch/>
        </p:blipFill>
        <p:spPr bwMode="auto">
          <a:xfrm>
            <a:off x="-2" y="10"/>
            <a:ext cx="5779884" cy="342899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olice Apprenticeships | UWTSD">
            <a:extLst>
              <a:ext uri="{FF2B5EF4-FFF2-40B4-BE49-F238E27FC236}">
                <a16:creationId xmlns:a16="http://schemas.microsoft.com/office/drawing/2014/main" id="{50CE48BD-1553-9344-952F-308724A1CE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848" r="1" b="1"/>
          <a:stretch/>
        </p:blipFill>
        <p:spPr bwMode="auto">
          <a:xfrm>
            <a:off x="-2" y="3429000"/>
            <a:ext cx="5779884" cy="34290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CB82FEF0-046D-2E4C-9AC7-FB7FF24D6031}"/>
              </a:ext>
            </a:extLst>
          </p:cNvPr>
          <p:cNvSpPr txBox="1"/>
          <p:nvPr/>
        </p:nvSpPr>
        <p:spPr>
          <a:xfrm>
            <a:off x="6629455" y="1714505"/>
            <a:ext cx="4425232" cy="3539430"/>
          </a:xfrm>
          <a:prstGeom prst="rect">
            <a:avLst/>
          </a:prstGeom>
          <a:noFill/>
        </p:spPr>
        <p:txBody>
          <a:bodyPr wrap="square">
            <a:spAutoFit/>
          </a:bodyPr>
          <a:lstStyle/>
          <a:p>
            <a:pPr marL="0" indent="0" algn="ctr">
              <a:buNone/>
            </a:pPr>
            <a:r>
              <a:rPr lang="en-US" sz="3200" dirty="0"/>
              <a:t>The </a:t>
            </a:r>
            <a:r>
              <a:rPr lang="en-US" sz="3200" dirty="0">
                <a:solidFill>
                  <a:srgbClr val="FF0000"/>
                </a:solidFill>
              </a:rPr>
              <a:t>actions </a:t>
            </a:r>
            <a:r>
              <a:rPr lang="en-US" sz="3200" dirty="0"/>
              <a:t>of the </a:t>
            </a:r>
          </a:p>
          <a:p>
            <a:pPr marL="0" indent="0" algn="ctr">
              <a:buNone/>
            </a:pPr>
            <a:r>
              <a:rPr lang="en-US" sz="3200" dirty="0"/>
              <a:t>first officer(s) in attendance at a scene can be </a:t>
            </a:r>
            <a:r>
              <a:rPr lang="en-US" sz="3200" dirty="0">
                <a:solidFill>
                  <a:srgbClr val="FF0000"/>
                </a:solidFill>
              </a:rPr>
              <a:t>crucial</a:t>
            </a:r>
            <a:r>
              <a:rPr lang="en-US" sz="3200" dirty="0"/>
              <a:t> in maintaining the value of the physical evidence that may be present.</a:t>
            </a:r>
          </a:p>
        </p:txBody>
      </p:sp>
    </p:spTree>
    <p:extLst>
      <p:ext uri="{BB962C8B-B14F-4D97-AF65-F5344CB8AC3E}">
        <p14:creationId xmlns:p14="http://schemas.microsoft.com/office/powerpoint/2010/main" val="15876090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olden Clock Vector Vector Art &amp; Graphics | freevector.com">
            <a:extLst>
              <a:ext uri="{FF2B5EF4-FFF2-40B4-BE49-F238E27FC236}">
                <a16:creationId xmlns:a16="http://schemas.microsoft.com/office/drawing/2014/main" id="{5F82E19D-BF2C-8B4D-8CD8-F817EF9C49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6202" y="410215"/>
            <a:ext cx="4008384" cy="29908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780BB74-D56A-714D-88CF-F4C4DA0137D7}"/>
              </a:ext>
            </a:extLst>
          </p:cNvPr>
          <p:cNvSpPr txBox="1"/>
          <p:nvPr/>
        </p:nvSpPr>
        <p:spPr>
          <a:xfrm rot="663769">
            <a:off x="5696476" y="3843446"/>
            <a:ext cx="4121624" cy="2677656"/>
          </a:xfrm>
          <a:prstGeom prst="rect">
            <a:avLst/>
          </a:prstGeom>
          <a:noFill/>
        </p:spPr>
        <p:txBody>
          <a:bodyPr wrap="square" rtlCol="0">
            <a:spAutoFit/>
          </a:bodyPr>
          <a:lstStyle/>
          <a:p>
            <a:pPr algn="ctr"/>
            <a:r>
              <a:rPr lang="en-GB" sz="2800" u="sng" dirty="0">
                <a:solidFill>
                  <a:srgbClr val="FF0000"/>
                </a:solidFill>
              </a:rPr>
              <a:t>Remember CLADD!</a:t>
            </a:r>
          </a:p>
          <a:p>
            <a:pPr algn="ctr"/>
            <a:r>
              <a:rPr lang="en-GB" sz="2800" dirty="0">
                <a:solidFill>
                  <a:srgbClr val="FF0000"/>
                </a:solidFill>
              </a:rPr>
              <a:t>C</a:t>
            </a:r>
            <a:r>
              <a:rPr lang="en-GB" sz="2800" dirty="0"/>
              <a:t>oncealed</a:t>
            </a:r>
          </a:p>
          <a:p>
            <a:pPr algn="ctr"/>
            <a:r>
              <a:rPr lang="en-GB" sz="2800" dirty="0">
                <a:solidFill>
                  <a:srgbClr val="FF0000"/>
                </a:solidFill>
              </a:rPr>
              <a:t>L</a:t>
            </a:r>
            <a:r>
              <a:rPr lang="en-GB" sz="2800" dirty="0"/>
              <a:t>ost</a:t>
            </a:r>
          </a:p>
          <a:p>
            <a:pPr algn="ctr"/>
            <a:r>
              <a:rPr lang="en-GB" sz="2800" dirty="0">
                <a:solidFill>
                  <a:srgbClr val="FF0000"/>
                </a:solidFill>
              </a:rPr>
              <a:t>A</a:t>
            </a:r>
            <a:r>
              <a:rPr lang="en-GB" sz="2800" dirty="0"/>
              <a:t>ltered</a:t>
            </a:r>
          </a:p>
          <a:p>
            <a:pPr algn="ctr"/>
            <a:r>
              <a:rPr lang="en-GB" sz="2800" dirty="0">
                <a:solidFill>
                  <a:srgbClr val="FF0000"/>
                </a:solidFill>
              </a:rPr>
              <a:t>D</a:t>
            </a:r>
            <a:r>
              <a:rPr lang="en-GB" sz="2800" dirty="0"/>
              <a:t>amaged</a:t>
            </a:r>
          </a:p>
          <a:p>
            <a:pPr algn="ctr"/>
            <a:r>
              <a:rPr lang="en-GB" sz="2800" dirty="0">
                <a:solidFill>
                  <a:srgbClr val="FF0000"/>
                </a:solidFill>
              </a:rPr>
              <a:t>D</a:t>
            </a:r>
            <a:r>
              <a:rPr lang="en-GB" sz="2800" dirty="0"/>
              <a:t>estroyed </a:t>
            </a:r>
          </a:p>
        </p:txBody>
      </p:sp>
      <p:sp>
        <p:nvSpPr>
          <p:cNvPr id="8" name="Pentagon 7">
            <a:extLst>
              <a:ext uri="{FF2B5EF4-FFF2-40B4-BE49-F238E27FC236}">
                <a16:creationId xmlns:a16="http://schemas.microsoft.com/office/drawing/2014/main" id="{EA5D271A-C1D6-9C4B-BB0F-B75E0AAC769B}"/>
              </a:ext>
            </a:extLst>
          </p:cNvPr>
          <p:cNvSpPr/>
          <p:nvPr/>
        </p:nvSpPr>
        <p:spPr>
          <a:xfrm>
            <a:off x="-1" y="235133"/>
            <a:ext cx="5795801" cy="917665"/>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DCFB835-4052-434E-B0F0-EC0D4C437808}"/>
              </a:ext>
            </a:extLst>
          </p:cNvPr>
          <p:cNvSpPr>
            <a:spLocks noGrp="1"/>
          </p:cNvSpPr>
          <p:nvPr>
            <p:ph type="title"/>
          </p:nvPr>
        </p:nvSpPr>
        <p:spPr>
          <a:xfrm>
            <a:off x="195936" y="187858"/>
            <a:ext cx="10905066" cy="1135737"/>
          </a:xfrm>
        </p:spPr>
        <p:txBody>
          <a:bodyPr vert="horz" lIns="91440" tIns="45720" rIns="91440" bIns="45720" rtlCol="0" anchor="ctr">
            <a:normAutofit/>
          </a:bodyPr>
          <a:lstStyle/>
          <a:p>
            <a:r>
              <a:rPr lang="en-US" sz="3600" b="1" u="sng" kern="1200" dirty="0">
                <a:solidFill>
                  <a:schemeClr val="tx1"/>
                </a:solidFill>
                <a:latin typeface="+mj-lt"/>
                <a:ea typeface="+mj-ea"/>
                <a:cs typeface="+mj-cs"/>
              </a:rPr>
              <a:t>“The Golden Hour” </a:t>
            </a:r>
          </a:p>
        </p:txBody>
      </p:sp>
      <p:sp>
        <p:nvSpPr>
          <p:cNvPr id="20" name="TextBox 19">
            <a:extLst>
              <a:ext uri="{FF2B5EF4-FFF2-40B4-BE49-F238E27FC236}">
                <a16:creationId xmlns:a16="http://schemas.microsoft.com/office/drawing/2014/main" id="{CD82BEC7-BC5C-D94A-83E9-9075251B0971}"/>
              </a:ext>
            </a:extLst>
          </p:cNvPr>
          <p:cNvSpPr txBox="1"/>
          <p:nvPr/>
        </p:nvSpPr>
        <p:spPr>
          <a:xfrm>
            <a:off x="21406" y="1558728"/>
            <a:ext cx="6107372" cy="1015663"/>
          </a:xfrm>
          <a:prstGeom prst="rect">
            <a:avLst/>
          </a:prstGeom>
          <a:noFill/>
        </p:spPr>
        <p:txBody>
          <a:bodyPr wrap="square">
            <a:spAutoFit/>
          </a:bodyPr>
          <a:lstStyle/>
          <a:p>
            <a:pPr marL="0" indent="0">
              <a:buNone/>
            </a:pPr>
            <a:r>
              <a:rPr lang="en-US" sz="2000" dirty="0"/>
              <a:t>Term used for the period immediately after an offence has been committed, when material is readily available in high volumes to the police.</a:t>
            </a:r>
          </a:p>
        </p:txBody>
      </p:sp>
      <p:sp>
        <p:nvSpPr>
          <p:cNvPr id="3" name="Content Placeholder 2">
            <a:extLst>
              <a:ext uri="{FF2B5EF4-FFF2-40B4-BE49-F238E27FC236}">
                <a16:creationId xmlns:a16="http://schemas.microsoft.com/office/drawing/2014/main" id="{92F0700E-64F5-8249-A8B2-3930F5EAC91B}"/>
              </a:ext>
            </a:extLst>
          </p:cNvPr>
          <p:cNvSpPr>
            <a:spLocks noGrp="1"/>
          </p:cNvSpPr>
          <p:nvPr>
            <p:ph sz="half" idx="1"/>
          </p:nvPr>
        </p:nvSpPr>
        <p:spPr>
          <a:xfrm>
            <a:off x="222789" y="3242919"/>
            <a:ext cx="4927038" cy="3376158"/>
          </a:xfrm>
          <a:solidFill>
            <a:schemeClr val="accent4">
              <a:lumMod val="60000"/>
              <a:lumOff val="40000"/>
            </a:schemeClr>
          </a:solidFill>
          <a:ln>
            <a:solidFill>
              <a:schemeClr val="accent4">
                <a:lumMod val="60000"/>
                <a:lumOff val="40000"/>
              </a:schemeClr>
            </a:solidFill>
          </a:ln>
        </p:spPr>
        <p:txBody>
          <a:bodyPr vert="horz" lIns="91440" tIns="45720" rIns="91440" bIns="45720" rtlCol="0">
            <a:normAutofit/>
          </a:bodyPr>
          <a:lstStyle/>
          <a:p>
            <a:pPr marL="0" indent="0">
              <a:buNone/>
            </a:pPr>
            <a:endParaRPr lang="en-US" sz="2000" dirty="0"/>
          </a:p>
          <a:p>
            <a:pPr marL="0" indent="0">
              <a:buNone/>
            </a:pPr>
            <a:r>
              <a:rPr lang="en-US" sz="2000" u="sng" dirty="0"/>
              <a:t>Positive action </a:t>
            </a:r>
            <a:r>
              <a:rPr lang="en-US" sz="2000" dirty="0"/>
              <a:t>in the period immediately after the report of a crime will:</a:t>
            </a:r>
          </a:p>
          <a:p>
            <a:pPr marL="0" indent="0">
              <a:buNone/>
            </a:pPr>
            <a:endParaRPr lang="en-US" sz="2000" dirty="0"/>
          </a:p>
          <a:p>
            <a:r>
              <a:rPr lang="en-US" sz="2000" u="sng" dirty="0"/>
              <a:t>minimize </a:t>
            </a:r>
            <a:r>
              <a:rPr lang="en-US" sz="2000" dirty="0"/>
              <a:t>the amount of material that could be lost to the investigation</a:t>
            </a:r>
          </a:p>
          <a:p>
            <a:r>
              <a:rPr lang="en-US" sz="2000" u="sng" dirty="0"/>
              <a:t>maximize</a:t>
            </a:r>
            <a:r>
              <a:rPr lang="en-US" sz="2000" dirty="0"/>
              <a:t> the chance of securing the material that will be admissible in court. </a:t>
            </a:r>
          </a:p>
          <a:p>
            <a:endParaRPr lang="en-US" sz="2000" dirty="0"/>
          </a:p>
        </p:txBody>
      </p:sp>
      <p:sp>
        <p:nvSpPr>
          <p:cNvPr id="10" name="TextBox 9">
            <a:extLst>
              <a:ext uri="{FF2B5EF4-FFF2-40B4-BE49-F238E27FC236}">
                <a16:creationId xmlns:a16="http://schemas.microsoft.com/office/drawing/2014/main" id="{6A541F86-7118-0A40-B078-6C91F411B469}"/>
              </a:ext>
            </a:extLst>
          </p:cNvPr>
          <p:cNvSpPr txBox="1"/>
          <p:nvPr/>
        </p:nvSpPr>
        <p:spPr>
          <a:xfrm>
            <a:off x="8973921" y="6376108"/>
            <a:ext cx="2731723" cy="369332"/>
          </a:xfrm>
          <a:prstGeom prst="rect">
            <a:avLst/>
          </a:prstGeom>
          <a:noFill/>
        </p:spPr>
        <p:txBody>
          <a:bodyPr wrap="square" rtlCol="0">
            <a:spAutoFit/>
          </a:bodyPr>
          <a:lstStyle/>
          <a:p>
            <a:r>
              <a:rPr lang="en-GB" dirty="0"/>
              <a:t>(College of Policing, 2020) </a:t>
            </a:r>
          </a:p>
        </p:txBody>
      </p:sp>
    </p:spTree>
    <p:extLst>
      <p:ext uri="{BB962C8B-B14F-4D97-AF65-F5344CB8AC3E}">
        <p14:creationId xmlns:p14="http://schemas.microsoft.com/office/powerpoint/2010/main" val="20395470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627C010E-1EF8-4F4B-9C3C-1F5017A21BBC}"/>
              </a:ext>
            </a:extLst>
          </p:cNvPr>
          <p:cNvSpPr/>
          <p:nvPr/>
        </p:nvSpPr>
        <p:spPr>
          <a:xfrm>
            <a:off x="154358" y="382137"/>
            <a:ext cx="5941642" cy="914400"/>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Content Placeholder 5" descr="Graphical user interface, application&#10;&#10;Description automatically generated">
            <a:extLst>
              <a:ext uri="{FF2B5EF4-FFF2-40B4-BE49-F238E27FC236}">
                <a16:creationId xmlns:a16="http://schemas.microsoft.com/office/drawing/2014/main" id="{7E6C6551-E543-2E44-9229-A6A423B9DBFA}"/>
              </a:ext>
            </a:extLst>
          </p:cNvPr>
          <p:cNvPicPr>
            <a:picLocks noChangeAspect="1"/>
          </p:cNvPicPr>
          <p:nvPr/>
        </p:nvPicPr>
        <p:blipFill>
          <a:blip r:embed="rId2"/>
          <a:stretch>
            <a:fillRect/>
          </a:stretch>
        </p:blipFill>
        <p:spPr>
          <a:xfrm>
            <a:off x="328863" y="1590376"/>
            <a:ext cx="9064846" cy="4996681"/>
          </a:xfrm>
          <a:prstGeom prst="rect">
            <a:avLst/>
          </a:prstGeom>
        </p:spPr>
      </p:pic>
      <p:pic>
        <p:nvPicPr>
          <p:cNvPr id="6" name="Picture 2" descr="Golden Clock Vector Vector Art &amp; Graphics | freevector.com">
            <a:extLst>
              <a:ext uri="{FF2B5EF4-FFF2-40B4-BE49-F238E27FC236}">
                <a16:creationId xmlns:a16="http://schemas.microsoft.com/office/drawing/2014/main" id="{C26ECA48-0200-7542-84C9-0CA79B02B3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3368" y="311105"/>
            <a:ext cx="3265461" cy="243653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39D39C-706F-D244-A1F0-A8B41E87DFE9}"/>
              </a:ext>
            </a:extLst>
          </p:cNvPr>
          <p:cNvSpPr txBox="1"/>
          <p:nvPr/>
        </p:nvSpPr>
        <p:spPr>
          <a:xfrm>
            <a:off x="9532962" y="6171970"/>
            <a:ext cx="6100548" cy="646331"/>
          </a:xfrm>
          <a:prstGeom prst="rect">
            <a:avLst/>
          </a:prstGeom>
          <a:noFill/>
        </p:spPr>
        <p:txBody>
          <a:bodyPr wrap="square">
            <a:spAutoFit/>
          </a:bodyPr>
          <a:lstStyle/>
          <a:p>
            <a:r>
              <a:rPr lang="en-GB" dirty="0"/>
              <a:t>Taken from: </a:t>
            </a:r>
            <a:br>
              <a:rPr lang="en-GB" dirty="0"/>
            </a:br>
            <a:r>
              <a:rPr lang="en-GB" dirty="0"/>
              <a:t>College of Policing (2020) </a:t>
            </a:r>
          </a:p>
        </p:txBody>
      </p:sp>
      <p:sp>
        <p:nvSpPr>
          <p:cNvPr id="9" name="TextBox 8">
            <a:extLst>
              <a:ext uri="{FF2B5EF4-FFF2-40B4-BE49-F238E27FC236}">
                <a16:creationId xmlns:a16="http://schemas.microsoft.com/office/drawing/2014/main" id="{2E902236-E931-F547-A16E-C5FB6BEE1A9F}"/>
              </a:ext>
            </a:extLst>
          </p:cNvPr>
          <p:cNvSpPr txBox="1"/>
          <p:nvPr/>
        </p:nvSpPr>
        <p:spPr>
          <a:xfrm>
            <a:off x="328863" y="501255"/>
            <a:ext cx="6605517" cy="646331"/>
          </a:xfrm>
          <a:prstGeom prst="rect">
            <a:avLst/>
          </a:prstGeom>
          <a:noFill/>
        </p:spPr>
        <p:txBody>
          <a:bodyPr wrap="square" rtlCol="0">
            <a:spAutoFit/>
          </a:bodyPr>
          <a:lstStyle/>
          <a:p>
            <a:r>
              <a:rPr lang="en-GB" sz="3600" dirty="0"/>
              <a:t>Golden Hour Principles </a:t>
            </a:r>
          </a:p>
        </p:txBody>
      </p:sp>
    </p:spTree>
    <p:extLst>
      <p:ext uri="{BB962C8B-B14F-4D97-AF65-F5344CB8AC3E}">
        <p14:creationId xmlns:p14="http://schemas.microsoft.com/office/powerpoint/2010/main" val="32942118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10;&#10;Description automatically generated">
            <a:extLst>
              <a:ext uri="{FF2B5EF4-FFF2-40B4-BE49-F238E27FC236}">
                <a16:creationId xmlns:a16="http://schemas.microsoft.com/office/drawing/2014/main" id="{A6C4CEBD-D57A-EA46-AD59-03440FFAB933}"/>
              </a:ext>
            </a:extLst>
          </p:cNvPr>
          <p:cNvPicPr>
            <a:picLocks noGrp="1" noChangeAspect="1"/>
          </p:cNvPicPr>
          <p:nvPr>
            <p:ph sz="half" idx="2"/>
          </p:nvPr>
        </p:nvPicPr>
        <p:blipFill>
          <a:blip r:embed="rId2"/>
          <a:stretch>
            <a:fillRect/>
          </a:stretch>
        </p:blipFill>
        <p:spPr>
          <a:xfrm>
            <a:off x="643467" y="716365"/>
            <a:ext cx="10905066" cy="5425269"/>
          </a:xfrm>
          <a:prstGeom prst="rect">
            <a:avLst/>
          </a:prstGeom>
          <a:ln>
            <a:noFill/>
          </a:ln>
        </p:spPr>
      </p:pic>
    </p:spTree>
    <p:extLst>
      <p:ext uri="{BB962C8B-B14F-4D97-AF65-F5344CB8AC3E}">
        <p14:creationId xmlns:p14="http://schemas.microsoft.com/office/powerpoint/2010/main" val="19822882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987D32CE-AB1B-9F4B-83FD-5E8351018269}"/>
              </a:ext>
            </a:extLst>
          </p:cNvPr>
          <p:cNvPicPr>
            <a:picLocks noChangeAspect="1"/>
          </p:cNvPicPr>
          <p:nvPr/>
        </p:nvPicPr>
        <p:blipFill>
          <a:blip r:embed="rId2"/>
          <a:stretch>
            <a:fillRect/>
          </a:stretch>
        </p:blipFill>
        <p:spPr>
          <a:xfrm>
            <a:off x="163774" y="200640"/>
            <a:ext cx="10652646" cy="5758604"/>
          </a:xfrm>
          <a:prstGeom prst="rect">
            <a:avLst/>
          </a:prstGeom>
        </p:spPr>
      </p:pic>
      <p:pic>
        <p:nvPicPr>
          <p:cNvPr id="27650" name="Picture 2" descr="Thinking &amp; Awareness">
            <a:extLst>
              <a:ext uri="{FF2B5EF4-FFF2-40B4-BE49-F238E27FC236}">
                <a16:creationId xmlns:a16="http://schemas.microsoft.com/office/drawing/2014/main" id="{2E07AA0F-0A15-9C47-B697-AD4AEC2B30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6360" y="5274387"/>
            <a:ext cx="1971866" cy="1107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5484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1663C-5AE2-1101-81C9-B3DF525D1B0C}"/>
              </a:ext>
            </a:extLst>
          </p:cNvPr>
          <p:cNvSpPr>
            <a:spLocks noGrp="1"/>
          </p:cNvSpPr>
          <p:nvPr>
            <p:ph type="title"/>
          </p:nvPr>
        </p:nvSpPr>
        <p:spPr/>
        <p:txBody>
          <a:bodyPr/>
          <a:lstStyle/>
          <a:p>
            <a:r>
              <a:rPr lang="en-GB" dirty="0">
                <a:cs typeface="Calibri Light"/>
              </a:rPr>
              <a:t>Forensics- The real CSI</a:t>
            </a:r>
          </a:p>
        </p:txBody>
      </p:sp>
      <p:sp>
        <p:nvSpPr>
          <p:cNvPr id="3" name="Content Placeholder 2">
            <a:extLst>
              <a:ext uri="{FF2B5EF4-FFF2-40B4-BE49-F238E27FC236}">
                <a16:creationId xmlns:a16="http://schemas.microsoft.com/office/drawing/2014/main" id="{6BD3538A-3F9F-4BA6-61E1-D1A146C85F00}"/>
              </a:ext>
            </a:extLst>
          </p:cNvPr>
          <p:cNvSpPr>
            <a:spLocks noGrp="1"/>
          </p:cNvSpPr>
          <p:nvPr>
            <p:ph sz="half" idx="1"/>
          </p:nvPr>
        </p:nvSpPr>
        <p:spPr/>
        <p:txBody>
          <a:bodyPr vert="horz" lIns="91440" tIns="45720" rIns="91440" bIns="45720" rtlCol="0" anchor="t">
            <a:normAutofit/>
          </a:bodyPr>
          <a:lstStyle/>
          <a:p>
            <a:r>
              <a:rPr lang="en-GB" dirty="0">
                <a:ea typeface="+mn-lt"/>
                <a:cs typeface="+mn-lt"/>
                <a:hlinkClick r:id="rId2"/>
              </a:rPr>
              <a:t>BBC iPlayer - Forensics: The Real CSI - Series 2: 1. An Admission of Murder</a:t>
            </a:r>
            <a:endParaRPr lang="en-GB"/>
          </a:p>
        </p:txBody>
      </p:sp>
      <p:sp>
        <p:nvSpPr>
          <p:cNvPr id="4" name="Content Placeholder 3">
            <a:extLst>
              <a:ext uri="{FF2B5EF4-FFF2-40B4-BE49-F238E27FC236}">
                <a16:creationId xmlns:a16="http://schemas.microsoft.com/office/drawing/2014/main" id="{AEFE6B9B-1FA2-C210-C210-CE49C180E3DE}"/>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29032691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8A463DC-FEE8-2F9D-5FD2-00203DA13598}"/>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2C13352-39F2-DCDC-6831-BCADC887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B073B556-D870-C87B-F7BD-E7063C5F05F7}"/>
              </a:ext>
            </a:extLst>
          </p:cNvPr>
          <p:cNvSpPr>
            <a:spLocks noGrp="1"/>
          </p:cNvSpPr>
          <p:nvPr>
            <p:ph type="title"/>
          </p:nvPr>
        </p:nvSpPr>
        <p:spPr>
          <a:xfrm>
            <a:off x="-2670824" y="243751"/>
            <a:ext cx="7489492" cy="825273"/>
          </a:xfrm>
        </p:spPr>
        <p:txBody>
          <a:bodyPr>
            <a:normAutofit fontScale="90000"/>
          </a:bodyPr>
          <a:lstStyle/>
          <a:p>
            <a:pPr algn="r"/>
            <a:r>
              <a:rPr lang="en-GB" sz="8000" dirty="0">
                <a:cs typeface="Calibri Light"/>
              </a:rPr>
              <a:t>To conclude</a:t>
            </a:r>
            <a:endParaRPr lang="en-GB" sz="8000" dirty="0">
              <a:ea typeface="Calibri Light"/>
              <a:cs typeface="Calibri Light"/>
            </a:endParaRPr>
          </a:p>
        </p:txBody>
      </p:sp>
      <p:cxnSp>
        <p:nvCxnSpPr>
          <p:cNvPr id="11" name="Straight Connector 10">
            <a:extLst>
              <a:ext uri="{FF2B5EF4-FFF2-40B4-BE49-F238E27FC236}">
                <a16:creationId xmlns:a16="http://schemas.microsoft.com/office/drawing/2014/main" id="{94F8B03B-5728-AB6B-1972-F21F65FFD45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AAFE08E5-7C6A-EC47-D36C-FC32731440BA}"/>
              </a:ext>
            </a:extLst>
          </p:cNvPr>
          <p:cNvGraphicFramePr>
            <a:graphicFrameLocks noGrp="1"/>
          </p:cNvGraphicFramePr>
          <p:nvPr>
            <p:ph idx="1"/>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43720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46</Slides>
  <Notes>12</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Criminal Investigations </vt:lpstr>
      <vt:lpstr>Aims for today</vt:lpstr>
      <vt:lpstr>PowerPoint Presentation</vt:lpstr>
      <vt:lpstr>PowerPoint Presentation</vt:lpstr>
      <vt:lpstr>What happens when you dial 999/101? </vt:lpstr>
      <vt:lpstr>THRIVE </vt:lpstr>
      <vt:lpstr>PowerPoint Presentation</vt:lpstr>
      <vt:lpstr>PowerPoint Presentation</vt:lpstr>
      <vt:lpstr>PowerPoint Presentation</vt:lpstr>
      <vt:lpstr>PowerPoint Presentation</vt:lpstr>
      <vt:lpstr>PowerPoint Presentation</vt:lpstr>
      <vt:lpstr>Forensic Science</vt:lpstr>
      <vt:lpstr>Forensics</vt:lpstr>
      <vt:lpstr>PowerPoint Presentation</vt:lpstr>
      <vt:lpstr>IMPORTANT! Cross Contamination</vt:lpstr>
      <vt:lpstr>  Paul L. Kirk. (1902-1970) </vt:lpstr>
      <vt:lpstr>Sources of Forensic Evidence </vt:lpstr>
      <vt:lpstr>Types of Forensic Evidence  </vt:lpstr>
      <vt:lpstr>Trace Evidence </vt:lpstr>
      <vt:lpstr>Task </vt:lpstr>
      <vt:lpstr>PowerPoint Presentation</vt:lpstr>
      <vt:lpstr>Impressions</vt:lpstr>
      <vt:lpstr>DNA Evidence </vt:lpstr>
      <vt:lpstr>Finger Marks </vt:lpstr>
      <vt:lpstr>Firearms</vt:lpstr>
      <vt:lpstr>Group Task:  Identify 5 key/interesting points from the video to report back to the whole group. </vt:lpstr>
      <vt:lpstr>Managing Scenes </vt:lpstr>
      <vt:lpstr>Scene Control </vt:lpstr>
      <vt:lpstr>Identifying Scenes… </vt:lpstr>
      <vt:lpstr>PowerPoint Presentation</vt:lpstr>
      <vt:lpstr>Releasing the scene </vt:lpstr>
      <vt:lpstr>PowerPoint Presentation</vt:lpstr>
      <vt:lpstr>PowerPoint Presentation</vt:lpstr>
      <vt:lpstr>Preserving the scene  </vt:lpstr>
      <vt:lpstr>Areas of discussion…</vt:lpstr>
      <vt:lpstr>PowerPoint Presentation</vt:lpstr>
      <vt:lpstr>Think: Recovery and Continuity of Evidence</vt:lpstr>
      <vt:lpstr>Think: Recovery and Continuity of Evidence</vt:lpstr>
      <vt:lpstr>The Role of a Crime Scene Investigation (CSI)</vt:lpstr>
      <vt:lpstr>PowerPoint Presentation</vt:lpstr>
      <vt:lpstr>“The Golden Hour” </vt:lpstr>
      <vt:lpstr>PowerPoint Presentation</vt:lpstr>
      <vt:lpstr>PowerPoint Presentation</vt:lpstr>
      <vt:lpstr>PowerPoint Presentation</vt:lpstr>
      <vt:lpstr>Forensics- The real CSI</vt:lpstr>
      <vt:lpstr>To conclude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71</cp:revision>
  <dcterms:created xsi:type="dcterms:W3CDTF">2024-01-31T11:07:41Z</dcterms:created>
  <dcterms:modified xsi:type="dcterms:W3CDTF">2024-02-06T11:42:18Z</dcterms:modified>
</cp:coreProperties>
</file>