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90" r:id="rId3"/>
    <p:sldId id="257" r:id="rId4"/>
    <p:sldId id="294" r:id="rId5"/>
    <p:sldId id="289" r:id="rId6"/>
    <p:sldId id="269" r:id="rId7"/>
    <p:sldId id="270" r:id="rId8"/>
    <p:sldId id="284" r:id="rId9"/>
    <p:sldId id="295" r:id="rId10"/>
    <p:sldId id="258" r:id="rId11"/>
    <p:sldId id="279" r:id="rId12"/>
    <p:sldId id="259" r:id="rId13"/>
    <p:sldId id="265" r:id="rId14"/>
    <p:sldId id="296" r:id="rId15"/>
    <p:sldId id="280" r:id="rId16"/>
    <p:sldId id="278" r:id="rId17"/>
    <p:sldId id="297" r:id="rId18"/>
    <p:sldId id="298" r:id="rId19"/>
    <p:sldId id="282" r:id="rId20"/>
    <p:sldId id="281" r:id="rId21"/>
    <p:sldId id="285" r:id="rId22"/>
    <p:sldId id="263" r:id="rId23"/>
    <p:sldId id="260" r:id="rId24"/>
    <p:sldId id="272" r:id="rId25"/>
    <p:sldId id="273" r:id="rId26"/>
    <p:sldId id="274" r:id="rId27"/>
    <p:sldId id="293" r:id="rId28"/>
    <p:sldId id="291" r:id="rId29"/>
    <p:sldId id="292" r:id="rId30"/>
    <p:sldId id="275" r:id="rId31"/>
    <p:sldId id="276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nathan Pugh" initials="JP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55"/>
    <p:restoredTop sz="94719"/>
  </p:normalViewPr>
  <p:slideViewPr>
    <p:cSldViewPr snapToGrid="0" snapToObjects="1">
      <p:cViewPr varScale="1">
        <p:scale>
          <a:sx n="61" d="100"/>
          <a:sy n="61" d="100"/>
        </p:scale>
        <p:origin x="-50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interSettings" Target="printerSettings/printerSettings1.bin"/><Relationship Id="rId35" Type="http://schemas.openxmlformats.org/officeDocument/2006/relationships/commentAuthors" Target="commentAuthors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5A4B0D-674C-1541-930D-F621C5EDBEF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63AD9-35AE-AD42-A9BD-DE49232B8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36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Relationship Id="rId3" Type="http://schemas.openxmlformats.org/officeDocument/2006/relationships/hyperlink" Target="https://web.archive.org/web/20140622171150/http:/www.turnthetide.info/id54.htm" TargetMode="Externa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Moodle</a:t>
            </a:r>
          </a:p>
          <a:p>
            <a:r>
              <a:rPr lang="en-US" dirty="0"/>
              <a:t>Unit 0</a:t>
            </a:r>
          </a:p>
          <a:p>
            <a:r>
              <a:rPr lang="en-US" dirty="0"/>
              <a:t>Unit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436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circumstances that form the setting for an event, statement, or idea, and in terms of which it can be fully understood.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4399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circumstances that form the setting for an event, statement, or idea, and in terms of which it can be fully understood.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01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week – in your discipline groups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90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Carwyn Graves Welsh </a:t>
            </a:r>
            <a:r>
              <a:rPr lang="en-GB" dirty="0">
                <a:solidFill>
                  <a:srgbClr val="201F1E"/>
                </a:solidFill>
                <a:latin typeface="Segoe UI" panose="020B0502040204020203" pitchFamily="34" charset="0"/>
              </a:rPr>
              <a:t>F</a:t>
            </a:r>
            <a:r>
              <a:rPr lang="en-GB" b="0" i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ood </a:t>
            </a:r>
            <a:r>
              <a:rPr lang="en-GB" dirty="0">
                <a:solidFill>
                  <a:srgbClr val="201F1E"/>
                </a:solidFill>
                <a:latin typeface="Segoe UI" panose="020B0502040204020203" pitchFamily="34" charset="0"/>
              </a:rPr>
              <a:t>S</a:t>
            </a:r>
            <a:r>
              <a:rPr lang="en-GB" b="0" i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tories p227 2022</a:t>
            </a:r>
          </a:p>
          <a:p>
            <a:r>
              <a:rPr lang="en-GB" b="0" i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However, Einstein never said these exact words and certainly wasn’t describing Welsh food when he said ‘</a:t>
            </a:r>
            <a:r>
              <a:rPr lang="en-GB" sz="1800" dirty="0">
                <a:solidFill>
                  <a:srgbClr val="636466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unleashed power of the atom has changed everything save our modes of thinking and we thus drift toward unparalleled catastrophe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636466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636466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new type of thinking is essential if mankind is to survive and move toward higher levels.’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</a:p>
          <a:p>
            <a:r>
              <a:rPr lang="en-US" sz="1800" dirty="0">
                <a:solidFill>
                  <a:srgbClr val="636466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From </a:t>
            </a:r>
            <a:r>
              <a:rPr lang="en-GB" sz="1800" u="none" strike="noStrike" dirty="0">
                <a:solidFill>
                  <a:srgbClr val="195FAA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  <a:hlinkClick r:id="rId3" tooltip="web.archive.org"/>
              </a:rPr>
              <a:t>"Atomic Education Urged by Einstein"</a:t>
            </a:r>
            <a:r>
              <a:rPr lang="en-GB" sz="1800" u="sng" dirty="0">
                <a:solidFill>
                  <a:srgbClr val="0000FF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  <a:hlinkClick r:id="rId3" tooltip="web.archive.org"/>
              </a:rPr>
              <a:t>, </a:t>
            </a:r>
            <a:r>
              <a:rPr lang="en-GB" sz="1800" i="1" u="sng" dirty="0">
                <a:solidFill>
                  <a:srgbClr val="0000FF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  <a:hlinkClick r:id="rId3" tooltip="web.archive.org"/>
              </a:rPr>
              <a:t>New York Times</a:t>
            </a:r>
            <a:r>
              <a:rPr lang="en-GB" sz="1800" u="sng" dirty="0">
                <a:solidFill>
                  <a:srgbClr val="0000FF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  <a:hlinkClick r:id="rId3" tooltip="web.archive.org"/>
              </a:rPr>
              <a:t> (25 May 1946), 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https://</a:t>
            </a:r>
            <a:r>
              <a:rPr lang="en-GB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www.quora.com</a:t>
            </a:r>
            <a:r>
              <a:rPr lang="en-GB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/Did-Albert-Einstein-ever-say-write-that-We-cant-solve-problems-by-using-the-same-kind-of-thinking-we-used-when-we-created-them-If-so-where-and-when-did-he-say-write-so 01/10/22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26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Inspired by </a:t>
            </a:r>
            <a:r>
              <a:rPr lang="en-US" dirty="0" err="1"/>
              <a:t>AdvanceHE</a:t>
            </a:r>
            <a:r>
              <a:rPr lang="en-US" baseline="0" dirty="0"/>
              <a:t> website </a:t>
            </a:r>
            <a:r>
              <a:rPr lang="mr-IN" baseline="0" dirty="0"/>
              <a:t>–</a:t>
            </a:r>
            <a:r>
              <a:rPr lang="en-US" baseline="0" dirty="0"/>
              <a:t> transformative conversations </a:t>
            </a:r>
            <a:r>
              <a:rPr lang="en-US" baseline="0" dirty="0" err="1"/>
              <a:t>programme</a:t>
            </a:r>
            <a:r>
              <a:rPr lang="en-US" baseline="0" dirty="0"/>
              <a:t> detail:</a:t>
            </a:r>
          </a:p>
          <a:p>
            <a:r>
              <a:rPr lang="en-US" dirty="0"/>
              <a:t>https://</a:t>
            </a:r>
            <a:r>
              <a:rPr lang="en-US" dirty="0" err="1"/>
              <a:t>www.advance-he.ac.uk</a:t>
            </a:r>
            <a:r>
              <a:rPr lang="en-US" dirty="0"/>
              <a:t>/</a:t>
            </a:r>
            <a:r>
              <a:rPr lang="en-US" dirty="0" err="1"/>
              <a:t>programmes</a:t>
            </a:r>
            <a:r>
              <a:rPr lang="en-US" dirty="0"/>
              <a:t>-events/development-</a:t>
            </a:r>
            <a:r>
              <a:rPr lang="en-US" dirty="0" err="1"/>
              <a:t>programmes</a:t>
            </a:r>
            <a:r>
              <a:rPr lang="en-US" dirty="0"/>
              <a:t>/</a:t>
            </a:r>
            <a:r>
              <a:rPr lang="en-US" dirty="0" err="1"/>
              <a:t>transformative</a:t>
            </a:r>
            <a:r>
              <a:rPr lang="en-US" dirty="0"/>
              <a:t>-</a:t>
            </a:r>
            <a:r>
              <a:rPr lang="en-US" dirty="0" err="1"/>
              <a:t>conversations-programme</a:t>
            </a:r>
            <a:r>
              <a:rPr lang="en-US" dirty="0"/>
              <a:t>?_</a:t>
            </a:r>
            <a:r>
              <a:rPr lang="en-US" dirty="0" err="1"/>
              <a:t>cldee</a:t>
            </a:r>
            <a:r>
              <a:rPr lang="en-US" dirty="0"/>
              <a:t>=70aBYXah86nG7WJr0kOdT_R4X1--3ASQAX74gAb8HOJVArKzg3ehq70cnRGpch6B&amp;recipientid=lead-17eba8a42f4eec118f8e000d3a0cec88-7f197e97aae54e6bb3fc57510cb7839d&amp;utm_source=</a:t>
            </a:r>
            <a:r>
              <a:rPr lang="en-US" dirty="0" err="1"/>
              <a:t>ClickDimensions&amp;utm_medium</a:t>
            </a:r>
            <a:r>
              <a:rPr lang="en-US" dirty="0"/>
              <a:t>=</a:t>
            </a:r>
            <a:r>
              <a:rPr lang="en-US" dirty="0" err="1"/>
              <a:t>email&amp;utm_campaign</a:t>
            </a:r>
            <a:r>
              <a:rPr lang="en-US" dirty="0"/>
              <a:t>=Monthly%20Newsletter%20-%20September%202022&amp;esid=d29a16d3-de3f-ed11-bba2-0022481b537c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96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are our aspirations? What do we want to achieve? Inspired by </a:t>
            </a:r>
            <a:r>
              <a:rPr lang="en-US" dirty="0" err="1"/>
              <a:t>Dr</a:t>
            </a:r>
            <a:r>
              <a:rPr lang="en-US" dirty="0"/>
              <a:t> Jan McArthur, </a:t>
            </a:r>
            <a:r>
              <a:rPr lang="en-US" dirty="0" err="1"/>
              <a:t>AdvanceHE</a:t>
            </a:r>
            <a:r>
              <a:rPr lang="en-US" baseline="0" dirty="0"/>
              <a:t> 2022 -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Aspiring through assessment: Rethinking the role of assessment in programme design and student achievement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840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are our aspirations? What do we want to achieve? Inspired by </a:t>
            </a:r>
            <a:r>
              <a:rPr lang="en-US" dirty="0" err="1"/>
              <a:t>Dr</a:t>
            </a:r>
            <a:r>
              <a:rPr lang="en-US" dirty="0"/>
              <a:t> Jan McArthur, </a:t>
            </a:r>
            <a:r>
              <a:rPr lang="en-US" dirty="0" err="1"/>
              <a:t>AdvanceHE</a:t>
            </a:r>
            <a:r>
              <a:rPr lang="en-US" baseline="0" dirty="0"/>
              <a:t> 2022 -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Aspiring through assessment: Rethinking the role of assessment in programme design and student achievement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27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Show doc</a:t>
            </a:r>
          </a:p>
          <a:p>
            <a:r>
              <a:rPr lang="en-US" dirty="0"/>
              <a:t>9</a:t>
            </a:r>
            <a:r>
              <a:rPr lang="en-US" baseline="30000" dirty="0"/>
              <a:t>th</a:t>
            </a:r>
            <a:r>
              <a:rPr lang="en-US" dirty="0"/>
              <a:t> Feb Feedback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085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…be something?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0208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…be something?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49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McArthur 2022 QAA seminar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463AD9-35AE-AD42-A9BD-DE49232B86C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70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85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917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585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27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829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0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37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521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88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685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06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00F8C-2D30-3945-B3D1-4A7CF80A96E4}" type="datetimeFigureOut">
              <a:rPr lang="en-US" smtClean="0"/>
              <a:t>04/10/23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41751-248A-A54A-92EC-FE3A4ADD7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25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J.Pugh@uwtsd.ac.uk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Learning in the Digital Era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ADPA4001</a:t>
            </a:r>
          </a:p>
        </p:txBody>
      </p:sp>
    </p:spTree>
    <p:extLst>
      <p:ext uri="{BB962C8B-B14F-4D97-AF65-F5344CB8AC3E}">
        <p14:creationId xmlns:p14="http://schemas.microsoft.com/office/powerpoint/2010/main" val="2901185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105DD8-305E-FA41-8F05-F9D93AE16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Coleg Cymraeg </a:t>
            </a:r>
            <a:r>
              <a:rPr lang="en-GB" dirty="0" err="1"/>
              <a:t>Cenedlaethol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44D0A0-E010-2940-946D-99B00A405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	</a:t>
            </a:r>
            <a:r>
              <a:rPr lang="en-GB" dirty="0" smtClean="0"/>
              <a:t>Sian </a:t>
            </a:r>
            <a:r>
              <a:rPr lang="en-GB" dirty="0" err="1" smtClean="0"/>
              <a:t>Dickie’s</a:t>
            </a:r>
            <a:r>
              <a:rPr lang="en-GB" dirty="0" smtClean="0"/>
              <a:t> presentation is now in </a:t>
            </a:r>
            <a:r>
              <a:rPr lang="en-GB" dirty="0" err="1" smtClean="0"/>
              <a:t>Adnoddau</a:t>
            </a:r>
            <a:r>
              <a:rPr lang="en-GB" dirty="0" smtClean="0"/>
              <a:t> </a:t>
            </a:r>
            <a:r>
              <a:rPr lang="en-GB" dirty="0" err="1" smtClean="0"/>
              <a:t>Ychwanegol</a:t>
            </a:r>
            <a:r>
              <a:rPr lang="en-GB" dirty="0" smtClean="0"/>
              <a:t> / Additional Resources.</a:t>
            </a:r>
            <a:r>
              <a:rPr lang="en-GB" dirty="0"/>
              <a:t>				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Within the </a:t>
            </a:r>
            <a:r>
              <a:rPr lang="en-GB" dirty="0" smtClean="0"/>
              <a:t>context of DPI </a:t>
            </a:r>
            <a:r>
              <a:rPr lang="en-GB" dirty="0"/>
              <a:t>(Design and Performing Arts) context, you can email me with any </a:t>
            </a:r>
            <a:r>
              <a:rPr lang="en-GB" dirty="0" smtClean="0"/>
              <a:t>queries: </a:t>
            </a:r>
            <a:r>
              <a:rPr lang="en-GB" dirty="0" err="1" smtClean="0">
                <a:hlinkClick r:id="rId2" action="ppaction://hlinkfile"/>
              </a:rPr>
              <a:t>J.Pugh@uwtsd.ac.uk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93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in the Digital Era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Today:</a:t>
            </a:r>
          </a:p>
          <a:p>
            <a:endParaRPr lang="en-GB" dirty="0"/>
          </a:p>
          <a:p>
            <a:r>
              <a:rPr lang="en-GB" dirty="0"/>
              <a:t>Access to content</a:t>
            </a:r>
          </a:p>
          <a:p>
            <a:endParaRPr lang="en-GB" dirty="0"/>
          </a:p>
          <a:p>
            <a:r>
              <a:rPr lang="en-GB" dirty="0"/>
              <a:t>Familiarise with Learning Outcomes</a:t>
            </a:r>
          </a:p>
          <a:p>
            <a:endParaRPr lang="en-GB" dirty="0"/>
          </a:p>
          <a:p>
            <a:r>
              <a:rPr lang="en-GB" dirty="0"/>
              <a:t>Student expectations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Content Placeholder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xmlns="" id="{C9E62CFA-5687-FF47-9E3E-539A3DAD4C4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3460" t="13569" r="3936"/>
          <a:stretch/>
        </p:blipFill>
        <p:spPr>
          <a:xfrm>
            <a:off x="4133588" y="2335054"/>
            <a:ext cx="5010412" cy="2922746"/>
          </a:xfrm>
        </p:spPr>
      </p:pic>
    </p:spTree>
    <p:extLst>
      <p:ext uri="{BB962C8B-B14F-4D97-AF65-F5344CB8AC3E}">
        <p14:creationId xmlns:p14="http://schemas.microsoft.com/office/powerpoint/2010/main" val="3295283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FA94F3-312A-9341-B6A2-373C96407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 of interest….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5A206B8-E93A-7042-8A21-304689D0A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What’s the best film ever made…?</a:t>
            </a:r>
          </a:p>
        </p:txBody>
      </p:sp>
    </p:spTree>
    <p:extLst>
      <p:ext uri="{BB962C8B-B14F-4D97-AF65-F5344CB8AC3E}">
        <p14:creationId xmlns:p14="http://schemas.microsoft.com/office/powerpoint/2010/main" val="355437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in the Digital 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0" y="1600198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Before starting the journey </a:t>
            </a:r>
            <a:r>
              <a:rPr lang="mr-IN" dirty="0"/>
              <a:t>–</a:t>
            </a:r>
            <a:r>
              <a:rPr lang="en-US" dirty="0"/>
              <a:t> my question to you is; what are you first?</a:t>
            </a:r>
          </a:p>
          <a:p>
            <a:endParaRPr lang="en-US" dirty="0"/>
          </a:p>
          <a:p>
            <a:r>
              <a:rPr lang="en-US" dirty="0"/>
              <a:t>How do you define yourself?</a:t>
            </a:r>
          </a:p>
          <a:p>
            <a:endParaRPr lang="en-US" dirty="0"/>
          </a:p>
          <a:p>
            <a:r>
              <a:rPr lang="en-US" dirty="0"/>
              <a:t>How do you define your professional interest?</a:t>
            </a:r>
          </a:p>
          <a:p>
            <a:endParaRPr lang="en-US" dirty="0"/>
          </a:p>
          <a:p>
            <a:r>
              <a:rPr lang="en-US" dirty="0"/>
              <a:t>Is that you?</a:t>
            </a:r>
          </a:p>
        </p:txBody>
      </p:sp>
      <p:pic>
        <p:nvPicPr>
          <p:cNvPr id="6" name="Content Placeholder 5" descr="A bottle of perfume&#10;&#10;Description automatically generated with medium confidence">
            <a:extLst>
              <a:ext uri="{FF2B5EF4-FFF2-40B4-BE49-F238E27FC236}">
                <a16:creationId xmlns:a16="http://schemas.microsoft.com/office/drawing/2014/main" xmlns="" id="{781C3CAF-B5D5-0A4C-B4B5-A5100508580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7414" r="29079"/>
          <a:stretch/>
        </p:blipFill>
        <p:spPr>
          <a:xfrm>
            <a:off x="457200" y="1876653"/>
            <a:ext cx="3292507" cy="3973055"/>
          </a:xfrm>
        </p:spPr>
      </p:pic>
    </p:spTree>
    <p:extLst>
      <p:ext uri="{BB962C8B-B14F-4D97-AF65-F5344CB8AC3E}">
        <p14:creationId xmlns:p14="http://schemas.microsoft.com/office/powerpoint/2010/main" val="2573732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8263E1-4385-F040-AD31-A0C208A49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Mentimeter</a:t>
            </a:r>
            <a:endParaRPr lang="en-US" dirty="0"/>
          </a:p>
        </p:txBody>
      </p:sp>
      <p:pic>
        <p:nvPicPr>
          <p:cNvPr id="6" name="Content Placeholder 5" descr="Graphical user interface, text&#10;&#10;Description automatically generated">
            <a:extLst>
              <a:ext uri="{FF2B5EF4-FFF2-40B4-BE49-F238E27FC236}">
                <a16:creationId xmlns:a16="http://schemas.microsoft.com/office/drawing/2014/main" xmlns="" id="{BC0C8657-BC1E-C240-B0F9-E129F0B40A7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t="11188" r="20754" b="12253"/>
          <a:stretch/>
        </p:blipFill>
        <p:spPr>
          <a:xfrm>
            <a:off x="4174958" y="3857624"/>
            <a:ext cx="4969042" cy="3000375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A947831-C9CE-EE46-A4A6-3818EE9DEA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3400" y="1546412"/>
            <a:ext cx="4038600" cy="4525963"/>
          </a:xfrm>
        </p:spPr>
        <p:txBody>
          <a:bodyPr/>
          <a:lstStyle/>
          <a:p>
            <a:r>
              <a:rPr lang="en-US" dirty="0"/>
              <a:t>Got to </a:t>
            </a:r>
            <a:r>
              <a:rPr lang="en-US" dirty="0" err="1"/>
              <a:t>Mentimeter.com</a:t>
            </a:r>
            <a:r>
              <a:rPr lang="en-US" dirty="0"/>
              <a:t> on your phone or laptop and enter the code: 1224 0462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324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50796BFA-A5B1-8C40-B5D5-886467A4C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</a:t>
            </a:r>
            <a:r>
              <a:rPr lang="en-US" dirty="0" err="1"/>
              <a:t>Mentimeter</a:t>
            </a:r>
            <a:r>
              <a:rPr lang="en-US" dirty="0"/>
              <a:t> results:</a:t>
            </a:r>
          </a:p>
        </p:txBody>
      </p:sp>
      <p:pic>
        <p:nvPicPr>
          <p:cNvPr id="3" name="Content Placeholder 2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B26BA1CA-73FD-D94B-9455-DE52C59188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411" t="31981" r="37761" b="17321"/>
          <a:stretch/>
        </p:blipFill>
        <p:spPr>
          <a:xfrm>
            <a:off x="0" y="1624818"/>
            <a:ext cx="9144000" cy="5233182"/>
          </a:xfrm>
        </p:spPr>
      </p:pic>
    </p:spTree>
    <p:extLst>
      <p:ext uri="{BB962C8B-B14F-4D97-AF65-F5344CB8AC3E}">
        <p14:creationId xmlns:p14="http://schemas.microsoft.com/office/powerpoint/2010/main" val="2047051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77AA93D-8C2C-7843-9999-FB4F8409B6C6}"/>
              </a:ext>
            </a:extLst>
          </p:cNvPr>
          <p:cNvSpPr txBox="1"/>
          <p:nvPr/>
        </p:nvSpPr>
        <p:spPr>
          <a:xfrm>
            <a:off x="743676" y="5872163"/>
            <a:ext cx="7776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Upon reflection, are your </a:t>
            </a:r>
            <a:r>
              <a:rPr lang="en-US" sz="2400" i="1" dirty="0"/>
              <a:t>really</a:t>
            </a:r>
            <a:r>
              <a:rPr lang="en-US" sz="2400" dirty="0"/>
              <a:t> represented by these words?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C0E8243D-3140-CE4A-9B2C-2735F29CDE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53" t="26076" r="29362" b="10757"/>
          <a:stretch/>
        </p:blipFill>
        <p:spPr>
          <a:xfrm>
            <a:off x="0" y="126281"/>
            <a:ext cx="9144000" cy="559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18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FA94F3-312A-9341-B6A2-373C96407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 of interest….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5A206B8-E93A-7042-8A21-304689D0A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What’s the best song ever made…?</a:t>
            </a:r>
          </a:p>
        </p:txBody>
      </p:sp>
    </p:spTree>
    <p:extLst>
      <p:ext uri="{BB962C8B-B14F-4D97-AF65-F5344CB8AC3E}">
        <p14:creationId xmlns:p14="http://schemas.microsoft.com/office/powerpoint/2010/main" val="779589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a Learning Outcome?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skills or aptitudes that you need to achieve during your engagement with a module.</a:t>
            </a:r>
          </a:p>
          <a:p>
            <a:endParaRPr lang="en-US" dirty="0"/>
          </a:p>
          <a:p>
            <a:r>
              <a:rPr lang="en-US" dirty="0"/>
              <a:t>You will be assessed upon your ‘demonstration’ of learning outcomes in your assessments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were introduced to your </a:t>
            </a:r>
            <a:r>
              <a:rPr lang="en-US" dirty="0" err="1"/>
              <a:t>Programme</a:t>
            </a:r>
            <a:r>
              <a:rPr lang="en-US" dirty="0"/>
              <a:t> of Study handbook last week.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Learning in the Digital Era: the business end…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600" dirty="0"/>
              <a:t>Learning Outcomes:</a:t>
            </a:r>
          </a:p>
          <a:p>
            <a:endParaRPr lang="en-US" dirty="0"/>
          </a:p>
          <a:p>
            <a:pPr lvl="0"/>
            <a:r>
              <a:rPr lang="en-GB" dirty="0"/>
              <a:t>Demonstrate the foundational skills required to be a resilient and healthy independent learner.</a:t>
            </a:r>
          </a:p>
          <a:p>
            <a:r>
              <a:rPr lang="en-GB" dirty="0"/>
              <a:t>Practise the principles of learning agility. </a:t>
            </a:r>
          </a:p>
          <a:p>
            <a:pPr lvl="0"/>
            <a:r>
              <a:rPr lang="en-GB" dirty="0"/>
              <a:t>Use suitable technology to support and enhance their learning experience within the discipline area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226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in the Digital Era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What do you need to do?</a:t>
            </a:r>
          </a:p>
          <a:p>
            <a:endParaRPr lang="en-US" dirty="0"/>
          </a:p>
          <a:p>
            <a:r>
              <a:rPr lang="en-US" dirty="0"/>
              <a:t>Take it easy and find your own way of learning</a:t>
            </a:r>
          </a:p>
          <a:p>
            <a:endParaRPr lang="en-US" dirty="0"/>
          </a:p>
          <a:p>
            <a:r>
              <a:rPr lang="en-US" dirty="0"/>
              <a:t>Always consider the lectures and online content in relation to your </a:t>
            </a:r>
            <a:r>
              <a:rPr lang="en-US" dirty="0" err="1"/>
              <a:t>programme</a:t>
            </a:r>
            <a:r>
              <a:rPr lang="en-US" dirty="0"/>
              <a:t> of study.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869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in the Digital Era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US" sz="2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What does that mean?</a:t>
            </a:r>
          </a:p>
          <a:p>
            <a:r>
              <a:rPr lang="en-US" dirty="0"/>
              <a:t>Context</a:t>
            </a:r>
          </a:p>
          <a:p>
            <a:r>
              <a:rPr lang="en-US" dirty="0"/>
              <a:t>What is a foundational skill for an actor?</a:t>
            </a:r>
          </a:p>
          <a:p>
            <a:r>
              <a:rPr lang="en-US" dirty="0"/>
              <a:t>What is learner agility for an adventure filmmaker?</a:t>
            </a:r>
          </a:p>
          <a:p>
            <a:r>
              <a:rPr lang="en-US" dirty="0"/>
              <a:t>What is </a:t>
            </a:r>
            <a:r>
              <a:rPr lang="en-GB" dirty="0"/>
              <a:t>suitable technology for a set designer?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638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FA94F3-312A-9341-B6A2-373C96407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 of interest….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5A206B8-E93A-7042-8A21-304689D0A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What’s the best artwork ever made…?</a:t>
            </a:r>
          </a:p>
        </p:txBody>
      </p:sp>
    </p:spTree>
    <p:extLst>
      <p:ext uri="{BB962C8B-B14F-4D97-AF65-F5344CB8AC3E}">
        <p14:creationId xmlns:p14="http://schemas.microsoft.com/office/powerpoint/2010/main" val="2779621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04E8D0-C381-9644-AE75-510863E8D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638BFF-DDD9-2548-B431-3222491A24A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Rhetorically, what is our ‘context’?</a:t>
            </a:r>
          </a:p>
          <a:p>
            <a:endParaRPr lang="en-US" dirty="0"/>
          </a:p>
          <a:p>
            <a:r>
              <a:rPr lang="en-US" dirty="0"/>
              <a:t>Individual</a:t>
            </a:r>
          </a:p>
          <a:p>
            <a:r>
              <a:rPr lang="en-US" dirty="0"/>
              <a:t>Social</a:t>
            </a:r>
          </a:p>
          <a:p>
            <a:r>
              <a:rPr lang="en-US" dirty="0"/>
              <a:t>Political</a:t>
            </a:r>
          </a:p>
          <a:p>
            <a:r>
              <a:rPr lang="en-US" dirty="0"/>
              <a:t>Professional</a:t>
            </a:r>
          </a:p>
          <a:p>
            <a:r>
              <a:rPr lang="en-US" dirty="0"/>
              <a:t>Personal</a:t>
            </a:r>
          </a:p>
          <a:p>
            <a:r>
              <a:rPr lang="en-US" dirty="0"/>
              <a:t>…it always can change…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5B2B43C-F7A7-F74E-803A-365D5CDABCF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6676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DD7629-2174-0E4C-9617-6C6BE981A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Breakout Sessions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14C84C-0E87-0745-A21F-CB64F7FC2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week we will break from the lecture set up and your will work in groups on a task.</a:t>
            </a:r>
          </a:p>
          <a:p>
            <a:endParaRPr lang="en-US" dirty="0"/>
          </a:p>
          <a:p>
            <a:r>
              <a:rPr lang="en-US" dirty="0"/>
              <a:t>There are 2 extra spaces booked for you – Parry 1 and Parry 2.</a:t>
            </a:r>
          </a:p>
          <a:p>
            <a:endParaRPr lang="en-US" dirty="0"/>
          </a:p>
          <a:p>
            <a:r>
              <a:rPr lang="en-US" dirty="0"/>
              <a:t>Your can work in your discipline groups or in mixed groups.</a:t>
            </a:r>
          </a:p>
        </p:txBody>
      </p:sp>
    </p:spTree>
    <p:extLst>
      <p:ext uri="{BB962C8B-B14F-4D97-AF65-F5344CB8AC3E}">
        <p14:creationId xmlns:p14="http://schemas.microsoft.com/office/powerpoint/2010/main" val="1594139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FA94F3-312A-9341-B6A2-373C96407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 of interest….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5A206B8-E93A-7042-8A21-304689D0A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What’s the best </a:t>
            </a:r>
            <a:r>
              <a:rPr lang="en-GB" dirty="0" err="1"/>
              <a:t>stageplay</a:t>
            </a:r>
            <a:r>
              <a:rPr lang="en-GB" dirty="0"/>
              <a:t> ever made…?</a:t>
            </a:r>
          </a:p>
        </p:txBody>
      </p:sp>
    </p:spTree>
    <p:extLst>
      <p:ext uri="{BB962C8B-B14F-4D97-AF65-F5344CB8AC3E}">
        <p14:creationId xmlns:p14="http://schemas.microsoft.com/office/powerpoint/2010/main" val="3188807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84A105-73EA-1E4B-891D-4ECFF99A6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Breakout Task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9ACCFD60-93D9-9D41-B582-78CF6F14CF95}"/>
              </a:ext>
            </a:extLst>
          </p:cNvPr>
          <p:cNvSpPr/>
          <p:nvPr/>
        </p:nvSpPr>
        <p:spPr>
          <a:xfrm>
            <a:off x="650081" y="1417638"/>
            <a:ext cx="7843837" cy="14716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8F7F98B-34C8-D240-902E-90018F3D6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0" i="0" dirty="0">
                <a:solidFill>
                  <a:srgbClr val="201F1E"/>
                </a:solidFill>
                <a:effectLst/>
                <a:latin typeface="+mj-lt"/>
              </a:rPr>
              <a:t>‘As Einstein famously put it, ‘we cannot solve our problems with the same thinking we used when we created them’ </a:t>
            </a:r>
            <a:r>
              <a:rPr lang="en-GB" sz="1600" b="0" i="0" dirty="0">
                <a:solidFill>
                  <a:srgbClr val="201F1E"/>
                </a:solidFill>
                <a:effectLst/>
                <a:latin typeface="+mj-lt"/>
              </a:rPr>
              <a:t>(Graves, 2022:227)</a:t>
            </a:r>
            <a:r>
              <a:rPr lang="en-GB" sz="1600" dirty="0">
                <a:latin typeface="+mj-lt"/>
              </a:rPr>
              <a:t/>
            </a:r>
            <a:br>
              <a:rPr lang="en-GB" sz="1600" dirty="0">
                <a:latin typeface="+mj-lt"/>
              </a:rPr>
            </a:br>
            <a:endParaRPr lang="en-GB" sz="1600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r>
              <a:rPr lang="en-GB" sz="2800" dirty="0">
                <a:latin typeface="+mj-lt"/>
              </a:rPr>
              <a:t>In your groups, discuss:</a:t>
            </a:r>
          </a:p>
          <a:p>
            <a:r>
              <a:rPr lang="en-GB" dirty="0">
                <a:latin typeface="+mj-lt"/>
              </a:rPr>
              <a:t>What ‘problems’ currently face your field of study?</a:t>
            </a:r>
          </a:p>
          <a:p>
            <a:r>
              <a:rPr lang="en-GB" dirty="0">
                <a:latin typeface="+mj-lt"/>
              </a:rPr>
              <a:t>What is the prevalent context of the issues in your opinion and experience? (e.g. tech, politics, customers/consumers, AI, finance?)</a:t>
            </a:r>
          </a:p>
          <a:p>
            <a:r>
              <a:rPr lang="en-GB" dirty="0">
                <a:latin typeface="+mj-lt"/>
              </a:rPr>
              <a:t>How might you approach solving them?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2841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7C8814-F025-E040-8681-A162A424F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xmlns="" id="{B3C37DB0-3B3A-AD44-9020-A75A91B9F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908" t="30937" r="44278" b="14135"/>
          <a:stretch/>
        </p:blipFill>
        <p:spPr>
          <a:xfrm>
            <a:off x="228600" y="0"/>
            <a:ext cx="8686800" cy="6965452"/>
          </a:xfrm>
        </p:spPr>
      </p:pic>
    </p:spTree>
    <p:extLst>
      <p:ext uri="{BB962C8B-B14F-4D97-AF65-F5344CB8AC3E}">
        <p14:creationId xmlns:p14="http://schemas.microsoft.com/office/powerpoint/2010/main" val="5584235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794EA-5C9D-144A-A27B-9C88A7D7E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Breakout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6F053AF-5BAA-9A4E-B5F4-E2C2B0BB3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were the main topics of discussion?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1158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794EA-5C9D-144A-A27B-9C88A7D7E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Breakout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6F053AF-5BAA-9A4E-B5F4-E2C2B0BB3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were the main topics of discussion?</a:t>
            </a:r>
          </a:p>
          <a:p>
            <a:endParaRPr lang="en-US" dirty="0"/>
          </a:p>
          <a:p>
            <a:r>
              <a:rPr lang="en-US" dirty="0"/>
              <a:t>Are there any common themes between groups?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512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in the Digital Era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Converting challenging conversations into transformative ones.</a:t>
            </a:r>
          </a:p>
          <a:p>
            <a:r>
              <a:rPr lang="en-US" dirty="0"/>
              <a:t>Preparing to ‘</a:t>
            </a:r>
            <a:r>
              <a:rPr lang="en-GB" dirty="0"/>
              <a:t>develop emotional intelligence, enhance self-awareness, build empathy, and hone their ability to influence changes’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137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How can we make this about all of you individually?</a:t>
            </a:r>
          </a:p>
          <a:p>
            <a:endParaRPr lang="en-US" dirty="0"/>
          </a:p>
          <a:p>
            <a:r>
              <a:rPr lang="en-US" dirty="0"/>
              <a:t>How can we bridge the gap between head and hands </a:t>
            </a:r>
            <a:r>
              <a:rPr lang="mr-IN" dirty="0"/>
              <a:t>–</a:t>
            </a:r>
            <a:r>
              <a:rPr lang="en-US" dirty="0"/>
              <a:t> theory and practice?</a:t>
            </a:r>
          </a:p>
          <a:p>
            <a:endParaRPr lang="en-US" dirty="0"/>
          </a:p>
          <a:p>
            <a:r>
              <a:rPr lang="en-US" dirty="0"/>
              <a:t>What are our aspirations? What do we want to achieve?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‘Student Achievement can be - Socially worthwhile </a:t>
            </a:r>
            <a:r>
              <a:rPr lang="mr-IN" dirty="0"/>
              <a:t>–</a:t>
            </a:r>
            <a:r>
              <a:rPr lang="en-US" dirty="0"/>
              <a:t> but not instrumentally useful</a:t>
            </a:r>
            <a:r>
              <a:rPr lang="mr-IN" dirty="0"/>
              <a:t>…</a:t>
            </a:r>
            <a:r>
              <a:rPr lang="en-GB" dirty="0"/>
              <a:t>’ (McArthur, 2022)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we nurture a sense of achievement for social and individual wellbeing through assessment?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Individual – personalised -value</a:t>
            </a:r>
            <a:endParaRPr lang="en-US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C6CE7E7A-5DCC-774B-80F4-0A55CBBA3762}"/>
              </a:ext>
            </a:extLst>
          </p:cNvPr>
          <p:cNvSpPr/>
          <p:nvPr/>
        </p:nvSpPr>
        <p:spPr>
          <a:xfrm>
            <a:off x="4495800" y="1417638"/>
            <a:ext cx="4038600" cy="4525963"/>
          </a:xfrm>
          <a:prstGeom prst="roundRect">
            <a:avLst/>
          </a:prstGeom>
          <a:solidFill>
            <a:schemeClr val="bg1">
              <a:lumMod val="85000"/>
              <a:alpha val="7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7210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How can we make this about all of you individually?</a:t>
            </a:r>
          </a:p>
          <a:p>
            <a:endParaRPr lang="en-US" dirty="0"/>
          </a:p>
          <a:p>
            <a:r>
              <a:rPr lang="en-US" dirty="0"/>
              <a:t>How can we bridge the gap between head and hands </a:t>
            </a:r>
            <a:r>
              <a:rPr lang="mr-IN" dirty="0"/>
              <a:t>–</a:t>
            </a:r>
            <a:r>
              <a:rPr lang="en-US" dirty="0"/>
              <a:t> theory and practice?</a:t>
            </a:r>
          </a:p>
          <a:p>
            <a:endParaRPr lang="en-US" dirty="0"/>
          </a:p>
          <a:p>
            <a:r>
              <a:rPr lang="en-US" dirty="0"/>
              <a:t>What are our aspirations? What do we want to achieve?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‘Student Achievement can be - Socially worthwhile </a:t>
            </a:r>
            <a:r>
              <a:rPr lang="mr-IN" dirty="0"/>
              <a:t>–</a:t>
            </a:r>
            <a:r>
              <a:rPr lang="en-US" dirty="0"/>
              <a:t> but not instrumentally useful</a:t>
            </a:r>
            <a:r>
              <a:rPr lang="mr-IN" dirty="0"/>
              <a:t>…</a:t>
            </a:r>
            <a:r>
              <a:rPr lang="en-GB" dirty="0"/>
              <a:t>’ (McArthur, 2022)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we nurture a sense of achievement for social and individual wellbeing through assessment?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we create individual or ‘personalised’ value through taking part in assessment?</a:t>
            </a:r>
            <a:endParaRPr lang="en-US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B3DB5CDD-50BF-264F-A8BA-7C24F63369EA}"/>
              </a:ext>
            </a:extLst>
          </p:cNvPr>
          <p:cNvSpPr/>
          <p:nvPr/>
        </p:nvSpPr>
        <p:spPr>
          <a:xfrm>
            <a:off x="457200" y="1515035"/>
            <a:ext cx="4038600" cy="4276165"/>
          </a:xfrm>
          <a:prstGeom prst="roundRect">
            <a:avLst/>
          </a:prstGeom>
          <a:solidFill>
            <a:schemeClr val="bg1">
              <a:lumMod val="85000"/>
              <a:alpha val="7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185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3B77B3-ADBA-5A49-A029-D4E8B4BDC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04F73B0-5E59-9E49-A84A-DD8E0AD5F1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Component 1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Evidence of Learning E-Portfolio</a:t>
            </a: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Deadlines – task specific: 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 October</a:t>
            </a:r>
          </a:p>
          <a:p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10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 November</a:t>
            </a:r>
          </a:p>
          <a:p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24th November</a:t>
            </a: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15th of December</a:t>
            </a: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910BD85-5AAA-C548-9593-19A4EB70578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Component 2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Coursework: 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Personal Development Plan &amp; video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endParaRPr lang="en-US" sz="2400" dirty="0"/>
          </a:p>
          <a:p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12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 of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January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2024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676804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F3227D-28A4-904F-A7F0-2CD8CDFF4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 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4ABE40-90B6-7441-8EDA-5164F4997B1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Do something creative for yourselves.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D24691-E074-E549-930F-A06815C230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9718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F3227D-28A4-904F-A7F0-2CD8CDFF4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 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4ABE40-90B6-7441-8EDA-5164F4997B1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Do something creative for yourselves.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D24691-E074-E549-930F-A06815C230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Choose to…</a:t>
            </a:r>
          </a:p>
          <a:p>
            <a:endParaRPr lang="en-US" dirty="0"/>
          </a:p>
          <a:p>
            <a:r>
              <a:rPr lang="en-US" dirty="0"/>
              <a:t>Watch something</a:t>
            </a:r>
          </a:p>
          <a:p>
            <a:r>
              <a:rPr lang="en-US" dirty="0"/>
              <a:t>Listen to something</a:t>
            </a:r>
          </a:p>
          <a:p>
            <a:r>
              <a:rPr lang="en-US" dirty="0"/>
              <a:t>Read something </a:t>
            </a:r>
          </a:p>
          <a:p>
            <a:r>
              <a:rPr lang="en-US" dirty="0"/>
              <a:t>Discuss something</a:t>
            </a:r>
          </a:p>
          <a:p>
            <a:r>
              <a:rPr lang="en-US" dirty="0"/>
              <a:t>Make something…</a:t>
            </a:r>
          </a:p>
        </p:txBody>
      </p:sp>
    </p:spTree>
    <p:extLst>
      <p:ext uri="{BB962C8B-B14F-4D97-AF65-F5344CB8AC3E}">
        <p14:creationId xmlns:p14="http://schemas.microsoft.com/office/powerpoint/2010/main" val="35801024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F3227D-28A4-904F-A7F0-2CD8CDFF4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 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4ABE40-90B6-7441-8EDA-5164F4997B1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Do something creative for yourselves. </a:t>
            </a:r>
          </a:p>
          <a:p>
            <a:r>
              <a:rPr lang="en-US" dirty="0"/>
              <a:t>Appreciate the modules that you’re studying and consider your goals for them.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D24691-E074-E549-930F-A06815C230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68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F3227D-28A4-904F-A7F0-2CD8CDFF4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 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4ABE40-90B6-7441-8EDA-5164F4997B1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Do something creative for yourselves. </a:t>
            </a:r>
          </a:p>
          <a:p>
            <a:r>
              <a:rPr lang="en-US" dirty="0"/>
              <a:t>Appreciate the modules that you’re studying and consider your goals for them.</a:t>
            </a:r>
          </a:p>
          <a:p>
            <a:r>
              <a:rPr lang="en-US" dirty="0"/>
              <a:t>Explore Moodle and start working through the online materials.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D24691-E074-E549-930F-A06815C230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5792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604E54-91BA-514F-BB39-9AAC04058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task as a University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CB8951-B44F-C844-B2C8-298BDD45B53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“Transforming education, transforming lives” UWTSD ‘motto’.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8BA5239-A762-C841-A3A5-8BE302B963A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r>
              <a:rPr lang="en-US" dirty="0"/>
              <a:t>Help students ‘imagine otherwise’ outside of the world of work.  </a:t>
            </a:r>
          </a:p>
          <a:p>
            <a:r>
              <a:rPr lang="en-US" dirty="0"/>
              <a:t>To stop education having a disconnection from life.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6984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A55094-FEFE-A446-BD81-AFD00D141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748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Diolch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fawr</a:t>
            </a:r>
            <a:r>
              <a:rPr lang="en-US" dirty="0"/>
              <a:t> am </a:t>
            </a:r>
            <a:r>
              <a:rPr lang="en-US" dirty="0" err="1"/>
              <a:t>eich</a:t>
            </a:r>
            <a:r>
              <a:rPr lang="en-US" dirty="0"/>
              <a:t> </a:t>
            </a:r>
            <a:r>
              <a:rPr lang="en-US" dirty="0" err="1"/>
              <a:t>cyfraniad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Thank you for your contribution.</a:t>
            </a:r>
          </a:p>
        </p:txBody>
      </p:sp>
    </p:spTree>
    <p:extLst>
      <p:ext uri="{BB962C8B-B14F-4D97-AF65-F5344CB8AC3E}">
        <p14:creationId xmlns:p14="http://schemas.microsoft.com/office/powerpoint/2010/main" val="838469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1106</Words>
  <Application>Microsoft Macintosh PowerPoint</Application>
  <PresentationFormat>On-screen Show (4:3)</PresentationFormat>
  <Paragraphs>201</Paragraphs>
  <Slides>31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Learning in the Digital Era</vt:lpstr>
      <vt:lpstr>Coleg Cymraeg Cenedlaethol </vt:lpstr>
      <vt:lpstr>Learning in the Digital Era</vt:lpstr>
      <vt:lpstr>Out of interest….</vt:lpstr>
      <vt:lpstr>Learning in the Digital Era</vt:lpstr>
      <vt:lpstr>Mentimeter</vt:lpstr>
      <vt:lpstr>Your Mentimeter results:</vt:lpstr>
      <vt:lpstr>PowerPoint Presentation</vt:lpstr>
      <vt:lpstr>Out of interest….</vt:lpstr>
      <vt:lpstr>What is a Learning Outcome? </vt:lpstr>
      <vt:lpstr>Learning in the Digital Era: the business end…</vt:lpstr>
      <vt:lpstr>Learning in the Digital Era</vt:lpstr>
      <vt:lpstr>Learning in the Digital Era</vt:lpstr>
      <vt:lpstr>Out of interest….</vt:lpstr>
      <vt:lpstr>Context</vt:lpstr>
      <vt:lpstr>Breakout Sessions</vt:lpstr>
      <vt:lpstr>Out of interest….</vt:lpstr>
      <vt:lpstr>Breakout Task</vt:lpstr>
      <vt:lpstr>PowerPoint Presentation</vt:lpstr>
      <vt:lpstr>Breakout feedback</vt:lpstr>
      <vt:lpstr>Breakout feedback</vt:lpstr>
      <vt:lpstr>Learning in the Digital Era</vt:lpstr>
      <vt:lpstr>Assessment</vt:lpstr>
      <vt:lpstr>Assessment</vt:lpstr>
      <vt:lpstr>Assessment </vt:lpstr>
      <vt:lpstr>For next week</vt:lpstr>
      <vt:lpstr>For next week</vt:lpstr>
      <vt:lpstr>For next week</vt:lpstr>
      <vt:lpstr>For next week</vt:lpstr>
      <vt:lpstr>Our task as a University</vt:lpstr>
      <vt:lpstr> Diolch yn fawr am eich cyfraniad. Thank you for your contribution.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</dc:title>
  <dc:creator>Jonathan</dc:creator>
  <cp:lastModifiedBy>Jonathan</cp:lastModifiedBy>
  <cp:revision>31</cp:revision>
  <dcterms:created xsi:type="dcterms:W3CDTF">2022-09-30T12:36:45Z</dcterms:created>
  <dcterms:modified xsi:type="dcterms:W3CDTF">2023-10-04T13:06:18Z</dcterms:modified>
</cp:coreProperties>
</file>