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287" r:id="rId3"/>
    <p:sldId id="298" r:id="rId4"/>
    <p:sldId id="299" r:id="rId5"/>
    <p:sldId id="300" r:id="rId6"/>
    <p:sldId id="301" r:id="rId7"/>
    <p:sldId id="302" r:id="rId8"/>
    <p:sldId id="303" r:id="rId9"/>
    <p:sldId id="304" r:id="rId10"/>
    <p:sldId id="305" r:id="rId11"/>
    <p:sldId id="306" r:id="rId12"/>
    <p:sldId id="307" r:id="rId13"/>
    <p:sldId id="308" r:id="rId14"/>
    <p:sldId id="309" r:id="rId15"/>
    <p:sldId id="313" r:id="rId16"/>
    <p:sldId id="311" r:id="rId17"/>
    <p:sldId id="310" r:id="rId18"/>
    <p:sldId id="314" r:id="rId19"/>
    <p:sldId id="315" r:id="rId20"/>
    <p:sldId id="316" r:id="rId21"/>
    <p:sldId id="317" r:id="rId22"/>
    <p:sldId id="318" r:id="rId23"/>
    <p:sldId id="319" r:id="rId24"/>
    <p:sldId id="320" r:id="rId25"/>
    <p:sldId id="321" r:id="rId26"/>
    <p:sldId id="322" r:id="rId27"/>
    <p:sldId id="323" r:id="rId28"/>
    <p:sldId id="297" r:id="rId2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333" autoAdjust="0"/>
  </p:normalViewPr>
  <p:slideViewPr>
    <p:cSldViewPr>
      <p:cViewPr varScale="1">
        <p:scale>
          <a:sx n="67" d="100"/>
          <a:sy n="67" d="100"/>
        </p:scale>
        <p:origin x="744" y="9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29/09/2020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29/09/2020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29/09/2020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29/09/2020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29/09/2020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dirty="0"/>
              <a:t>BMSW5105</a:t>
            </a:r>
            <a:endParaRPr lang="en-GB" altLang="en-US" b="1" dirty="0">
              <a:solidFill>
                <a:schemeClr val="accent2"/>
              </a:solidFill>
            </a:endParaRPr>
          </a:p>
        </p:txBody>
      </p:sp>
      <p:sp>
        <p:nvSpPr>
          <p:cNvPr id="6147" name="Subtitle 4"/>
          <p:cNvSpPr>
            <a:spLocks noGrp="1"/>
          </p:cNvSpPr>
          <p:nvPr>
            <p:ph type="subTitle" idx="1"/>
          </p:nvPr>
        </p:nvSpPr>
        <p:spPr>
          <a:xfrm>
            <a:off x="191344" y="1928802"/>
            <a:ext cx="11737304" cy="4164494"/>
          </a:xfrm>
        </p:spPr>
        <p:txBody>
          <a:bodyPr/>
          <a:lstStyle/>
          <a:p>
            <a:pPr eaLnBrk="1" hangingPunct="1"/>
            <a:r>
              <a:rPr lang="en-GB" sz="3600" dirty="0"/>
              <a:t>Workplace Culture and its impact on Organisation Efficiency</a:t>
            </a:r>
            <a:endParaRPr lang="en-GB" altLang="en-US" sz="3600" b="1" dirty="0">
              <a:solidFill>
                <a:schemeClr val="accent2"/>
              </a:solidFill>
            </a:endParaRPr>
          </a:p>
          <a:p>
            <a:pPr eaLnBrk="1" hangingPunct="1"/>
            <a:r>
              <a:rPr lang="en-GB" sz="4800" dirty="0">
                <a:solidFill>
                  <a:srgbClr val="FFC000"/>
                </a:solidFill>
              </a:rPr>
              <a:t>Business cultures in Asia, Africa and the Middle East</a:t>
            </a:r>
            <a:r>
              <a:rPr lang="en-GB" altLang="en-US" sz="4800" b="1" dirty="0">
                <a:solidFill>
                  <a:srgbClr val="FFC000"/>
                </a:solidFill>
              </a:rPr>
              <a: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5BD16-7373-4B95-8FA0-DFF557446375}"/>
              </a:ext>
            </a:extLst>
          </p:cNvPr>
          <p:cNvSpPr>
            <a:spLocks noGrp="1"/>
          </p:cNvSpPr>
          <p:nvPr>
            <p:ph type="title"/>
          </p:nvPr>
        </p:nvSpPr>
        <p:spPr>
          <a:xfrm>
            <a:off x="609600" y="0"/>
            <a:ext cx="10972800" cy="692696"/>
          </a:xfrm>
        </p:spPr>
        <p:txBody>
          <a:bodyPr/>
          <a:lstStyle/>
          <a:p>
            <a:r>
              <a:rPr lang="en-GB" dirty="0"/>
              <a:t>Learning outcomes</a:t>
            </a:r>
          </a:p>
        </p:txBody>
      </p:sp>
      <p:sp>
        <p:nvSpPr>
          <p:cNvPr id="3" name="Content Placeholder 2">
            <a:extLst>
              <a:ext uri="{FF2B5EF4-FFF2-40B4-BE49-F238E27FC236}">
                <a16:creationId xmlns:a16="http://schemas.microsoft.com/office/drawing/2014/main" id="{0E4ACC55-1FC2-44CF-9242-8BA63138668F}"/>
              </a:ext>
            </a:extLst>
          </p:cNvPr>
          <p:cNvSpPr>
            <a:spLocks noGrp="1"/>
          </p:cNvSpPr>
          <p:nvPr>
            <p:ph idx="1"/>
          </p:nvPr>
        </p:nvSpPr>
        <p:spPr>
          <a:xfrm>
            <a:off x="0" y="692696"/>
            <a:ext cx="12000656" cy="5112568"/>
          </a:xfrm>
        </p:spPr>
        <p:txBody>
          <a:bodyPr/>
          <a:lstStyle/>
          <a:p>
            <a:r>
              <a:rPr lang="en-GB" dirty="0"/>
              <a:t>After the studies, the student is expected to understand the following:</a:t>
            </a:r>
          </a:p>
          <a:p>
            <a:r>
              <a:rPr lang="en-GB" dirty="0"/>
              <a:t>Be able to distinguish essential differences and similarities between four culture clusters devised e.g. Confucian Asia, Southern Asia, Sub-Saharan Africa and the Middle East.</a:t>
            </a:r>
          </a:p>
          <a:p>
            <a:r>
              <a:rPr lang="en-GB" dirty="0"/>
              <a:t>Have some insight into the cultural factors that have an influence on business. </a:t>
            </a:r>
          </a:p>
          <a:p>
            <a:r>
              <a:rPr lang="en-GB" dirty="0"/>
              <a:t>Gain initial insight into the cognitive approach to management taken in the East and that taken in the West.</a:t>
            </a:r>
          </a:p>
        </p:txBody>
      </p:sp>
      <p:sp>
        <p:nvSpPr>
          <p:cNvPr id="4" name="Date Placeholder 3">
            <a:extLst>
              <a:ext uri="{FF2B5EF4-FFF2-40B4-BE49-F238E27FC236}">
                <a16:creationId xmlns:a16="http://schemas.microsoft.com/office/drawing/2014/main" id="{03AFDF9D-C5AD-4136-AF10-29FAC3371E80}"/>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D24615A1-B78B-48AB-A15E-E439B6B6362B}"/>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038156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887FF-7E19-43BA-BC28-2B537C58B742}"/>
              </a:ext>
            </a:extLst>
          </p:cNvPr>
          <p:cNvSpPr>
            <a:spLocks noGrp="1"/>
          </p:cNvSpPr>
          <p:nvPr>
            <p:ph type="title"/>
          </p:nvPr>
        </p:nvSpPr>
        <p:spPr>
          <a:xfrm>
            <a:off x="609600" y="189359"/>
            <a:ext cx="10972800" cy="575345"/>
          </a:xfrm>
        </p:spPr>
        <p:txBody>
          <a:bodyPr/>
          <a:lstStyle/>
          <a:p>
            <a:r>
              <a:rPr lang="en-GB" dirty="0"/>
              <a:t>Asian cultures</a:t>
            </a:r>
          </a:p>
        </p:txBody>
      </p:sp>
      <p:sp>
        <p:nvSpPr>
          <p:cNvPr id="3" name="Content Placeholder 2">
            <a:extLst>
              <a:ext uri="{FF2B5EF4-FFF2-40B4-BE49-F238E27FC236}">
                <a16:creationId xmlns:a16="http://schemas.microsoft.com/office/drawing/2014/main" id="{44B18049-10E6-4DAC-91A6-22C1BD41949B}"/>
              </a:ext>
            </a:extLst>
          </p:cNvPr>
          <p:cNvSpPr>
            <a:spLocks noGrp="1"/>
          </p:cNvSpPr>
          <p:nvPr>
            <p:ph idx="1"/>
          </p:nvPr>
        </p:nvSpPr>
        <p:spPr>
          <a:xfrm>
            <a:off x="191344" y="764704"/>
            <a:ext cx="11737304" cy="4752529"/>
          </a:xfrm>
        </p:spPr>
        <p:txBody>
          <a:bodyPr/>
          <a:lstStyle/>
          <a:p>
            <a:r>
              <a:rPr lang="en-GB" dirty="0"/>
              <a:t>Two Asian clusters exists: Confucian Asia and Southern Asia. The Confucian Asia cluster, as its name implies, has undergone the influence of Confucian ideology. The Southern Asia cluster, on the other hand, contains many different religions and ethnic groups which live in peaceful co-existence (Chhokar et al., 2008).</a:t>
            </a:r>
          </a:p>
          <a:p>
            <a:r>
              <a:rPr lang="en-GB" dirty="0"/>
              <a:t>One feature which both clusters share and that is to do with the way relationships are managed. Business in Asian countries is as much to do with the relationship between the parties concerned as the actual transaction itself.</a:t>
            </a:r>
          </a:p>
        </p:txBody>
      </p:sp>
      <p:sp>
        <p:nvSpPr>
          <p:cNvPr id="4" name="Date Placeholder 3">
            <a:extLst>
              <a:ext uri="{FF2B5EF4-FFF2-40B4-BE49-F238E27FC236}">
                <a16:creationId xmlns:a16="http://schemas.microsoft.com/office/drawing/2014/main" id="{853C1CE5-4151-47CB-A574-054EF75975F4}"/>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1409BAAE-43BB-41E9-BEE4-CF9BC9085A0F}"/>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735478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B5616-4C62-4F70-B370-4D3B5D6E38DA}"/>
              </a:ext>
            </a:extLst>
          </p:cNvPr>
          <p:cNvSpPr>
            <a:spLocks noGrp="1"/>
          </p:cNvSpPr>
          <p:nvPr>
            <p:ph type="title"/>
          </p:nvPr>
        </p:nvSpPr>
        <p:spPr>
          <a:xfrm>
            <a:off x="609600" y="136524"/>
            <a:ext cx="10972800" cy="700188"/>
          </a:xfrm>
        </p:spPr>
        <p:txBody>
          <a:bodyPr/>
          <a:lstStyle/>
          <a:p>
            <a:r>
              <a:rPr lang="en-GB" dirty="0"/>
              <a:t>Asian cultures</a:t>
            </a:r>
          </a:p>
        </p:txBody>
      </p:sp>
      <p:sp>
        <p:nvSpPr>
          <p:cNvPr id="3" name="Content Placeholder 2">
            <a:extLst>
              <a:ext uri="{FF2B5EF4-FFF2-40B4-BE49-F238E27FC236}">
                <a16:creationId xmlns:a16="http://schemas.microsoft.com/office/drawing/2014/main" id="{8925EF53-70D6-47D6-B144-E35A69AE2462}"/>
              </a:ext>
            </a:extLst>
          </p:cNvPr>
          <p:cNvSpPr>
            <a:spLocks noGrp="1"/>
          </p:cNvSpPr>
          <p:nvPr>
            <p:ph idx="1"/>
          </p:nvPr>
        </p:nvSpPr>
        <p:spPr>
          <a:xfrm>
            <a:off x="191344" y="836712"/>
            <a:ext cx="12000656" cy="4680521"/>
          </a:xfrm>
        </p:spPr>
        <p:txBody>
          <a:bodyPr/>
          <a:lstStyle/>
          <a:p>
            <a:r>
              <a:rPr lang="en-GB" sz="2800" dirty="0"/>
              <a:t>Business in Asia pay considerable attention to building trust and establishing respect while displaying the utmost courtesy, particularly towards those in senior positions.</a:t>
            </a:r>
          </a:p>
          <a:p>
            <a:r>
              <a:rPr lang="en-GB" sz="2800" dirty="0"/>
              <a:t>Harmony between the participants of any meeting is required, so everything must be done to ensure that nobody is offended or loses face. </a:t>
            </a:r>
          </a:p>
          <a:p>
            <a:r>
              <a:rPr lang="en-GB" sz="2800" dirty="0"/>
              <a:t>If harmony is maintained, confidence and trust will build and this in turn will form the basis of consensus and eventual agreement on a deal. </a:t>
            </a:r>
          </a:p>
          <a:p>
            <a:r>
              <a:rPr lang="en-GB" sz="2800" dirty="0"/>
              <a:t>Patience is of the essence: time is needed to establish a relationship, to decide whether a deal can be made and, if it can, to actually make the deal.</a:t>
            </a:r>
          </a:p>
        </p:txBody>
      </p:sp>
      <p:sp>
        <p:nvSpPr>
          <p:cNvPr id="4" name="Date Placeholder 3">
            <a:extLst>
              <a:ext uri="{FF2B5EF4-FFF2-40B4-BE49-F238E27FC236}">
                <a16:creationId xmlns:a16="http://schemas.microsoft.com/office/drawing/2014/main" id="{EC3277EE-E913-42A7-B491-7C5E241C5125}"/>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47A3E24E-B9DA-4FB6-BFA6-1CD273738273}"/>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433344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F7FA-4D53-4043-B3C2-F231014DE361}"/>
              </a:ext>
            </a:extLst>
          </p:cNvPr>
          <p:cNvSpPr>
            <a:spLocks noGrp="1"/>
          </p:cNvSpPr>
          <p:nvPr>
            <p:ph type="title"/>
          </p:nvPr>
        </p:nvSpPr>
        <p:spPr/>
        <p:txBody>
          <a:bodyPr/>
          <a:lstStyle/>
          <a:p>
            <a:r>
              <a:rPr lang="en-GB" dirty="0"/>
              <a:t>Asian cultures</a:t>
            </a:r>
          </a:p>
        </p:txBody>
      </p:sp>
      <p:sp>
        <p:nvSpPr>
          <p:cNvPr id="3" name="Content Placeholder 2">
            <a:extLst>
              <a:ext uri="{FF2B5EF4-FFF2-40B4-BE49-F238E27FC236}">
                <a16:creationId xmlns:a16="http://schemas.microsoft.com/office/drawing/2014/main" id="{D352705E-1BB5-4966-8A9F-BF75B6D12A50}"/>
              </a:ext>
            </a:extLst>
          </p:cNvPr>
          <p:cNvSpPr>
            <a:spLocks noGrp="1"/>
          </p:cNvSpPr>
          <p:nvPr>
            <p:ph idx="1"/>
          </p:nvPr>
        </p:nvSpPr>
        <p:spPr>
          <a:xfrm>
            <a:off x="191344" y="1268760"/>
            <a:ext cx="11809312" cy="4248473"/>
          </a:xfrm>
        </p:spPr>
        <p:txBody>
          <a:bodyPr/>
          <a:lstStyle/>
          <a:p>
            <a:r>
              <a:rPr lang="en-GB" dirty="0"/>
              <a:t>All these elements cause Westerners considerable frustration when trying to do business in Asia as they often have to try to make deals under time pressure, so go for the hard sell, assuming that vigorous handshakes and tales of past successes will immediately put them in a good light.</a:t>
            </a:r>
          </a:p>
          <a:p>
            <a:r>
              <a:rPr lang="en-GB" dirty="0"/>
              <a:t>Egocentric, brash behaviour does not encourage the establishment of a harmonious relationship, let alone any attempt by the Westerner to impose a deadline on any deal.</a:t>
            </a:r>
          </a:p>
        </p:txBody>
      </p:sp>
      <p:sp>
        <p:nvSpPr>
          <p:cNvPr id="4" name="Date Placeholder 3">
            <a:extLst>
              <a:ext uri="{FF2B5EF4-FFF2-40B4-BE49-F238E27FC236}">
                <a16:creationId xmlns:a16="http://schemas.microsoft.com/office/drawing/2014/main" id="{3278F1FA-2A09-406D-976F-6DDB261EAC0F}"/>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C2949314-49CB-41DD-94BB-72C362D690C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776900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7734E-8BC9-4215-A914-CA1EA40E715A}"/>
              </a:ext>
            </a:extLst>
          </p:cNvPr>
          <p:cNvSpPr>
            <a:spLocks noGrp="1"/>
          </p:cNvSpPr>
          <p:nvPr>
            <p:ph type="title"/>
          </p:nvPr>
        </p:nvSpPr>
        <p:spPr/>
        <p:txBody>
          <a:bodyPr/>
          <a:lstStyle/>
          <a:p>
            <a:r>
              <a:rPr lang="en-GB" dirty="0"/>
              <a:t>Confusion Asian cultures</a:t>
            </a:r>
          </a:p>
        </p:txBody>
      </p:sp>
      <p:sp>
        <p:nvSpPr>
          <p:cNvPr id="3" name="Content Placeholder 2">
            <a:extLst>
              <a:ext uri="{FF2B5EF4-FFF2-40B4-BE49-F238E27FC236}">
                <a16:creationId xmlns:a16="http://schemas.microsoft.com/office/drawing/2014/main" id="{24CF8341-6887-4261-9A96-FD63236FDEB8}"/>
              </a:ext>
            </a:extLst>
          </p:cNvPr>
          <p:cNvSpPr>
            <a:spLocks noGrp="1"/>
          </p:cNvSpPr>
          <p:nvPr>
            <p:ph idx="1"/>
          </p:nvPr>
        </p:nvSpPr>
        <p:spPr>
          <a:xfrm>
            <a:off x="0" y="1196752"/>
            <a:ext cx="12192000" cy="4320481"/>
          </a:xfrm>
        </p:spPr>
        <p:txBody>
          <a:bodyPr/>
          <a:lstStyle/>
          <a:p>
            <a:r>
              <a:rPr lang="en-GB" sz="2800" dirty="0"/>
              <a:t>Confucianism is a philosophy developed from the teachings of Confucius. </a:t>
            </a:r>
          </a:p>
          <a:p>
            <a:r>
              <a:rPr lang="en-GB" sz="2800" dirty="0"/>
              <a:t>Born in 551 </a:t>
            </a:r>
            <a:r>
              <a:rPr lang="en-GB" sz="2800" dirty="0" err="1"/>
              <a:t>bc</a:t>
            </a:r>
            <a:r>
              <a:rPr lang="en-GB" sz="2800" dirty="0"/>
              <a:t> in China, Confucius was a political figure, educator and philosopher who lived during a time when China was divided into small states locked in endless conflicts and power struggles. </a:t>
            </a:r>
          </a:p>
          <a:p>
            <a:r>
              <a:rPr lang="en-GB" sz="2800" dirty="0"/>
              <a:t>His teachings over peace and universal love among humankind were preserved by his followers and established the basis of subsequent Chinese thought on how the ideal man should live and interact, as well as how society and government should be formed. Confucianism eventually spread from China to other parts of Asia, to Korea, Japan and Vietnam.</a:t>
            </a:r>
          </a:p>
        </p:txBody>
      </p:sp>
      <p:sp>
        <p:nvSpPr>
          <p:cNvPr id="4" name="Date Placeholder 3">
            <a:extLst>
              <a:ext uri="{FF2B5EF4-FFF2-40B4-BE49-F238E27FC236}">
                <a16:creationId xmlns:a16="http://schemas.microsoft.com/office/drawing/2014/main" id="{6DDBC859-FF8D-44C1-978B-884F759DA38B}"/>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871766D-9E9D-4536-B153-445D8154E2CD}"/>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232139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D4068-3B09-4AD2-93A3-F66B3BEBF47F}"/>
              </a:ext>
            </a:extLst>
          </p:cNvPr>
          <p:cNvSpPr>
            <a:spLocks noGrp="1"/>
          </p:cNvSpPr>
          <p:nvPr>
            <p:ph type="title"/>
          </p:nvPr>
        </p:nvSpPr>
        <p:spPr>
          <a:xfrm>
            <a:off x="609600" y="136524"/>
            <a:ext cx="10972800" cy="772196"/>
          </a:xfrm>
        </p:spPr>
        <p:txBody>
          <a:bodyPr/>
          <a:lstStyle/>
          <a:p>
            <a:r>
              <a:rPr lang="en-GB" dirty="0"/>
              <a:t>Confusia Asia -The Chinese and guanxi</a:t>
            </a:r>
          </a:p>
        </p:txBody>
      </p:sp>
      <p:sp>
        <p:nvSpPr>
          <p:cNvPr id="3" name="Content Placeholder 2">
            <a:extLst>
              <a:ext uri="{FF2B5EF4-FFF2-40B4-BE49-F238E27FC236}">
                <a16:creationId xmlns:a16="http://schemas.microsoft.com/office/drawing/2014/main" id="{94C7C731-2C40-4806-8D77-D7C2C48E5C81}"/>
              </a:ext>
            </a:extLst>
          </p:cNvPr>
          <p:cNvSpPr>
            <a:spLocks noGrp="1"/>
          </p:cNvSpPr>
          <p:nvPr>
            <p:ph idx="1"/>
          </p:nvPr>
        </p:nvSpPr>
        <p:spPr>
          <a:xfrm>
            <a:off x="191344" y="908720"/>
            <a:ext cx="11391056" cy="4608513"/>
          </a:xfrm>
        </p:spPr>
        <p:txBody>
          <a:bodyPr/>
          <a:lstStyle/>
          <a:p>
            <a:r>
              <a:rPr lang="en-GB" dirty="0"/>
              <a:t>Relationships in China are the key to business success. Building up a strong network of such relationships, referred to as guanxi , is important for Chinese businessmen. </a:t>
            </a:r>
          </a:p>
          <a:p>
            <a:r>
              <a:rPr lang="en-GB" dirty="0"/>
              <a:t>Trust and confidence are vital elements of such relationships, so that transactions made between people in close relationship do not need to be made in contractual form. </a:t>
            </a:r>
          </a:p>
          <a:p>
            <a:r>
              <a:rPr lang="en-GB" dirty="0"/>
              <a:t>Guanxi goes much further than an elaborate network of relationships. Those in the network both grant favours and expect eventually to receive favours in return. </a:t>
            </a:r>
          </a:p>
        </p:txBody>
      </p:sp>
      <p:sp>
        <p:nvSpPr>
          <p:cNvPr id="4" name="Date Placeholder 3">
            <a:extLst>
              <a:ext uri="{FF2B5EF4-FFF2-40B4-BE49-F238E27FC236}">
                <a16:creationId xmlns:a16="http://schemas.microsoft.com/office/drawing/2014/main" id="{905BB694-7BFC-4D75-B02F-B08AAB02890A}"/>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96495300-63A2-43E0-927A-E20C844F070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415697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D0B2A-E53C-489E-BD2C-384A640AC46B}"/>
              </a:ext>
            </a:extLst>
          </p:cNvPr>
          <p:cNvSpPr>
            <a:spLocks noGrp="1"/>
          </p:cNvSpPr>
          <p:nvPr>
            <p:ph type="title"/>
          </p:nvPr>
        </p:nvSpPr>
        <p:spPr>
          <a:xfrm>
            <a:off x="609600" y="274638"/>
            <a:ext cx="10972800" cy="634082"/>
          </a:xfrm>
        </p:spPr>
        <p:txBody>
          <a:bodyPr/>
          <a:lstStyle/>
          <a:p>
            <a:r>
              <a:rPr lang="en-GB" dirty="0"/>
              <a:t>Confusia Asia -The Chinese and guanxi</a:t>
            </a:r>
          </a:p>
        </p:txBody>
      </p:sp>
      <p:sp>
        <p:nvSpPr>
          <p:cNvPr id="3" name="Content Placeholder 2">
            <a:extLst>
              <a:ext uri="{FF2B5EF4-FFF2-40B4-BE49-F238E27FC236}">
                <a16:creationId xmlns:a16="http://schemas.microsoft.com/office/drawing/2014/main" id="{F34E8A64-C5B5-469C-895F-2142E636AE56}"/>
              </a:ext>
            </a:extLst>
          </p:cNvPr>
          <p:cNvSpPr>
            <a:spLocks noGrp="1"/>
          </p:cNvSpPr>
          <p:nvPr>
            <p:ph idx="1"/>
          </p:nvPr>
        </p:nvSpPr>
        <p:spPr>
          <a:xfrm>
            <a:off x="119336" y="1052736"/>
            <a:ext cx="11809312" cy="4464497"/>
          </a:xfrm>
        </p:spPr>
        <p:txBody>
          <a:bodyPr/>
          <a:lstStyle/>
          <a:p>
            <a:r>
              <a:rPr lang="en-GB" dirty="0"/>
              <a:t>Such a network is indispensable as a source of information and expertise, as a way of developing new relationships, finding business partners and eventually new deals. </a:t>
            </a:r>
          </a:p>
          <a:p>
            <a:r>
              <a:rPr lang="en-GB" dirty="0"/>
              <a:t>Its origins are disputed, although it does reflect many of the features of traditional village life in China. </a:t>
            </a:r>
          </a:p>
          <a:p>
            <a:r>
              <a:rPr lang="en-GB" dirty="0"/>
              <a:t>It appears to have developed on a large scale as a way of dealing with the state bureaucracy, and to have flourished during the recent opening up of China and consequent economic development.</a:t>
            </a:r>
          </a:p>
        </p:txBody>
      </p:sp>
      <p:sp>
        <p:nvSpPr>
          <p:cNvPr id="4" name="Date Placeholder 3">
            <a:extLst>
              <a:ext uri="{FF2B5EF4-FFF2-40B4-BE49-F238E27FC236}">
                <a16:creationId xmlns:a16="http://schemas.microsoft.com/office/drawing/2014/main" id="{73D7BF5C-9D94-4F8C-A0E4-A7519E83D594}"/>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5774C772-454B-4BFB-B2BF-A3840EFA77D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368861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7F4DD-22E6-4E83-BDD2-6A4BAA7F97B1}"/>
              </a:ext>
            </a:extLst>
          </p:cNvPr>
          <p:cNvSpPr>
            <a:spLocks noGrp="1"/>
          </p:cNvSpPr>
          <p:nvPr>
            <p:ph type="title"/>
          </p:nvPr>
        </p:nvSpPr>
        <p:spPr>
          <a:xfrm>
            <a:off x="609600" y="114300"/>
            <a:ext cx="10972800" cy="621384"/>
          </a:xfrm>
        </p:spPr>
        <p:txBody>
          <a:bodyPr/>
          <a:lstStyle/>
          <a:p>
            <a:r>
              <a:rPr lang="en-GB" dirty="0"/>
              <a:t>Confusia Asia -The Chinese and guanxi</a:t>
            </a:r>
          </a:p>
        </p:txBody>
      </p:sp>
      <p:sp>
        <p:nvSpPr>
          <p:cNvPr id="3" name="Content Placeholder 2">
            <a:extLst>
              <a:ext uri="{FF2B5EF4-FFF2-40B4-BE49-F238E27FC236}">
                <a16:creationId xmlns:a16="http://schemas.microsoft.com/office/drawing/2014/main" id="{A8653672-9D25-4010-AC7B-E8187DCD03C9}"/>
              </a:ext>
            </a:extLst>
          </p:cNvPr>
          <p:cNvSpPr>
            <a:spLocks noGrp="1"/>
          </p:cNvSpPr>
          <p:nvPr>
            <p:ph idx="1"/>
          </p:nvPr>
        </p:nvSpPr>
        <p:spPr>
          <a:xfrm>
            <a:off x="119336" y="836712"/>
            <a:ext cx="11809312" cy="4680521"/>
          </a:xfrm>
        </p:spPr>
        <p:txBody>
          <a:bodyPr/>
          <a:lstStyle/>
          <a:p>
            <a:r>
              <a:rPr lang="en-GB" sz="2800" dirty="0"/>
              <a:t>Related to this is the notion of </a:t>
            </a:r>
            <a:r>
              <a:rPr lang="en-GB" sz="2800" dirty="0" err="1"/>
              <a:t>mianzi</a:t>
            </a:r>
            <a:r>
              <a:rPr lang="en-GB" sz="2800" dirty="0"/>
              <a:t>, meaning ‘face’. </a:t>
            </a:r>
          </a:p>
          <a:p>
            <a:r>
              <a:rPr lang="en-GB" sz="2800" dirty="0"/>
              <a:t>This is the need to maintain your own dignity and that of others has already been mentioned as a general characteristic of relationships in Asia. </a:t>
            </a:r>
          </a:p>
          <a:p>
            <a:r>
              <a:rPr lang="en-GB" sz="2800" dirty="0"/>
              <a:t>In China your personal and public reputation, is to be maintained at all cost and to be used to influence other people in their decision-making. </a:t>
            </a:r>
          </a:p>
          <a:p>
            <a:r>
              <a:rPr lang="en-GB" sz="2800" dirty="0"/>
              <a:t>Direct criticism or confrontation of anyone related to business activities is not only an invitation for some kind of damaging retribution, but also results in damage to the </a:t>
            </a:r>
            <a:r>
              <a:rPr lang="en-GB" sz="2800" dirty="0" err="1"/>
              <a:t>mianzi</a:t>
            </a:r>
            <a:r>
              <a:rPr lang="en-GB" sz="2800" dirty="0"/>
              <a:t> of the person who has made the criticism and thereby harmed the other. </a:t>
            </a:r>
          </a:p>
        </p:txBody>
      </p:sp>
      <p:sp>
        <p:nvSpPr>
          <p:cNvPr id="4" name="Date Placeholder 3">
            <a:extLst>
              <a:ext uri="{FF2B5EF4-FFF2-40B4-BE49-F238E27FC236}">
                <a16:creationId xmlns:a16="http://schemas.microsoft.com/office/drawing/2014/main" id="{A84CAD58-AF5D-47F7-A3DB-F475DBCB2C5C}"/>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F970518B-E312-44F3-A846-9D598007353E}"/>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532471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9C054-205C-42D9-AB4D-D0364075C45C}"/>
              </a:ext>
            </a:extLst>
          </p:cNvPr>
          <p:cNvSpPr>
            <a:spLocks noGrp="1"/>
          </p:cNvSpPr>
          <p:nvPr>
            <p:ph type="title"/>
          </p:nvPr>
        </p:nvSpPr>
        <p:spPr>
          <a:xfrm>
            <a:off x="609600" y="274638"/>
            <a:ext cx="10972800" cy="778098"/>
          </a:xfrm>
        </p:spPr>
        <p:txBody>
          <a:bodyPr/>
          <a:lstStyle/>
          <a:p>
            <a:r>
              <a:rPr lang="en-GB" dirty="0"/>
              <a:t>Confusia Asia -The Chinese and guanxi</a:t>
            </a:r>
          </a:p>
        </p:txBody>
      </p:sp>
      <p:sp>
        <p:nvSpPr>
          <p:cNvPr id="3" name="Content Placeholder 2">
            <a:extLst>
              <a:ext uri="{FF2B5EF4-FFF2-40B4-BE49-F238E27FC236}">
                <a16:creationId xmlns:a16="http://schemas.microsoft.com/office/drawing/2014/main" id="{B2996F7D-7F1E-4A24-B932-27D2C5178AAE}"/>
              </a:ext>
            </a:extLst>
          </p:cNvPr>
          <p:cNvSpPr>
            <a:spLocks noGrp="1"/>
          </p:cNvSpPr>
          <p:nvPr>
            <p:ph idx="1"/>
          </p:nvPr>
        </p:nvSpPr>
        <p:spPr>
          <a:xfrm>
            <a:off x="609600" y="1260476"/>
            <a:ext cx="10972800" cy="3917032"/>
          </a:xfrm>
        </p:spPr>
        <p:txBody>
          <a:bodyPr/>
          <a:lstStyle/>
          <a:p>
            <a:r>
              <a:rPr lang="en-GB" dirty="0"/>
              <a:t>Guanxi is a much older tradition and the reflection of Confucianism’s notions that individuals, as social beings, each have their place in a hierarchy of relationships. </a:t>
            </a:r>
          </a:p>
          <a:p>
            <a:r>
              <a:rPr lang="en-GB" dirty="0"/>
              <a:t>The implications are that, helping friends within a network is a moral and social obligation; not doing so entails loss of face and prestige (</a:t>
            </a:r>
            <a:r>
              <a:rPr lang="en-GB" dirty="0" err="1"/>
              <a:t>Michailova</a:t>
            </a:r>
            <a:r>
              <a:rPr lang="en-GB" dirty="0"/>
              <a:t> and Worm, 2003). </a:t>
            </a:r>
            <a:endParaRPr lang="en-GB" b="1" dirty="0"/>
          </a:p>
        </p:txBody>
      </p:sp>
      <p:sp>
        <p:nvSpPr>
          <p:cNvPr id="4" name="Date Placeholder 3">
            <a:extLst>
              <a:ext uri="{FF2B5EF4-FFF2-40B4-BE49-F238E27FC236}">
                <a16:creationId xmlns:a16="http://schemas.microsoft.com/office/drawing/2014/main" id="{C2F74952-9BCB-44E3-9D28-D11D32372F64}"/>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DC3CB522-3D26-4768-8B03-A29F931FE8E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64803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831FD-224D-464C-B65C-93202537F7A6}"/>
              </a:ext>
            </a:extLst>
          </p:cNvPr>
          <p:cNvSpPr>
            <a:spLocks noGrp="1"/>
          </p:cNvSpPr>
          <p:nvPr>
            <p:ph type="title"/>
          </p:nvPr>
        </p:nvSpPr>
        <p:spPr>
          <a:xfrm>
            <a:off x="609600" y="274638"/>
            <a:ext cx="10972800" cy="634082"/>
          </a:xfrm>
        </p:spPr>
        <p:txBody>
          <a:bodyPr/>
          <a:lstStyle/>
          <a:p>
            <a:r>
              <a:rPr lang="en-GB" dirty="0"/>
              <a:t>Confusia Asia -The Chinese and guanxi</a:t>
            </a:r>
          </a:p>
        </p:txBody>
      </p:sp>
      <p:sp>
        <p:nvSpPr>
          <p:cNvPr id="3" name="Content Placeholder 2">
            <a:extLst>
              <a:ext uri="{FF2B5EF4-FFF2-40B4-BE49-F238E27FC236}">
                <a16:creationId xmlns:a16="http://schemas.microsoft.com/office/drawing/2014/main" id="{D6E655EA-BC6B-4DEB-A99C-B61059C8DA19}"/>
              </a:ext>
            </a:extLst>
          </p:cNvPr>
          <p:cNvSpPr>
            <a:spLocks noGrp="1"/>
          </p:cNvSpPr>
          <p:nvPr>
            <p:ph idx="1"/>
          </p:nvPr>
        </p:nvSpPr>
        <p:spPr>
          <a:xfrm>
            <a:off x="0" y="1052736"/>
            <a:ext cx="12072664" cy="4464497"/>
          </a:xfrm>
        </p:spPr>
        <p:txBody>
          <a:bodyPr/>
          <a:lstStyle/>
          <a:p>
            <a:r>
              <a:rPr lang="en-GB" sz="2800" dirty="0"/>
              <a:t>Fu et al. (2008) researching whether western democracies has an influence on young Chinese found that Chinese managers are more tolerant of power inequality in society, despite their wish for less inequality</a:t>
            </a:r>
          </a:p>
          <a:p>
            <a:r>
              <a:rPr lang="en-GB" sz="2800" dirty="0"/>
              <a:t>These may well be because of opposing forces at play: internal pressures to conform to traditional Confucian values are vying with external pressures to be competitive. </a:t>
            </a:r>
          </a:p>
          <a:p>
            <a:r>
              <a:rPr lang="en-GB" sz="2800" dirty="0"/>
              <a:t>Nonetheless, the traditional respect for and obedience to seniority and authority are still deep-rooted, reforms within the system now allow people to seek their own employment rather than the authorities telling them where to work.</a:t>
            </a:r>
          </a:p>
        </p:txBody>
      </p:sp>
      <p:sp>
        <p:nvSpPr>
          <p:cNvPr id="4" name="Date Placeholder 3">
            <a:extLst>
              <a:ext uri="{FF2B5EF4-FFF2-40B4-BE49-F238E27FC236}">
                <a16:creationId xmlns:a16="http://schemas.microsoft.com/office/drawing/2014/main" id="{0A92FDDB-98C1-41C3-AC34-143E0A07A197}"/>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4C9FC362-64E8-409A-8CC7-D41235A87E63}"/>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041977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3764-C2A1-487B-A712-6554111C039B}"/>
              </a:ext>
            </a:extLst>
          </p:cNvPr>
          <p:cNvSpPr>
            <a:spLocks noGrp="1"/>
          </p:cNvSpPr>
          <p:nvPr>
            <p:ph type="title"/>
          </p:nvPr>
        </p:nvSpPr>
        <p:spPr>
          <a:xfrm>
            <a:off x="609600" y="114299"/>
            <a:ext cx="10972800" cy="794421"/>
          </a:xfrm>
        </p:spPr>
        <p:txBody>
          <a:bodyPr/>
          <a:lstStyle/>
          <a:p>
            <a:r>
              <a:rPr lang="en-GB" dirty="0"/>
              <a:t>Confusia Asia - The Japanese and </a:t>
            </a:r>
            <a:r>
              <a:rPr lang="en-GB" dirty="0" err="1"/>
              <a:t>wa</a:t>
            </a:r>
            <a:endParaRPr lang="en-GB" dirty="0"/>
          </a:p>
        </p:txBody>
      </p:sp>
      <p:sp>
        <p:nvSpPr>
          <p:cNvPr id="3" name="Content Placeholder 2">
            <a:extLst>
              <a:ext uri="{FF2B5EF4-FFF2-40B4-BE49-F238E27FC236}">
                <a16:creationId xmlns:a16="http://schemas.microsoft.com/office/drawing/2014/main" id="{33FA7C28-15FC-417A-BA7B-265528AC0E27}"/>
              </a:ext>
            </a:extLst>
          </p:cNvPr>
          <p:cNvSpPr>
            <a:spLocks noGrp="1"/>
          </p:cNvSpPr>
          <p:nvPr>
            <p:ph idx="1"/>
          </p:nvPr>
        </p:nvSpPr>
        <p:spPr>
          <a:xfrm>
            <a:off x="0" y="908720"/>
            <a:ext cx="12000656" cy="4608513"/>
          </a:xfrm>
        </p:spPr>
        <p:txBody>
          <a:bodyPr/>
          <a:lstStyle/>
          <a:p>
            <a:r>
              <a:rPr lang="en-GB" dirty="0"/>
              <a:t>Harmony is a term that can be applied to the culture of Japanese society. </a:t>
            </a:r>
          </a:p>
          <a:p>
            <a:r>
              <a:rPr lang="en-GB" dirty="0"/>
              <a:t>The concept of </a:t>
            </a:r>
            <a:r>
              <a:rPr lang="en-GB" dirty="0" err="1"/>
              <a:t>wa</a:t>
            </a:r>
            <a:r>
              <a:rPr lang="en-GB" dirty="0"/>
              <a:t>, (which is the spirit of harmony), is a principle of Japanese thought, one applied to all relationships – even to the relationship with nature. </a:t>
            </a:r>
          </a:p>
          <a:p>
            <a:r>
              <a:rPr lang="en-GB" dirty="0"/>
              <a:t>This spirit is reflected in the collaborative behaviour and consensus-building within Japanese organisations and businesses. </a:t>
            </a:r>
          </a:p>
        </p:txBody>
      </p:sp>
      <p:sp>
        <p:nvSpPr>
          <p:cNvPr id="4" name="Date Placeholder 3">
            <a:extLst>
              <a:ext uri="{FF2B5EF4-FFF2-40B4-BE49-F238E27FC236}">
                <a16:creationId xmlns:a16="http://schemas.microsoft.com/office/drawing/2014/main" id="{13DF5C3E-74E7-4086-BE05-A8727F9A7EF2}"/>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BF84A4F4-8F65-4F05-BE12-807F451D6A41}"/>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97355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0356F-8E25-474C-BC3E-BED20A279067}"/>
              </a:ext>
            </a:extLst>
          </p:cNvPr>
          <p:cNvSpPr>
            <a:spLocks noGrp="1"/>
          </p:cNvSpPr>
          <p:nvPr>
            <p:ph type="title"/>
          </p:nvPr>
        </p:nvSpPr>
        <p:spPr>
          <a:xfrm>
            <a:off x="609600" y="114300"/>
            <a:ext cx="10972800" cy="621384"/>
          </a:xfrm>
        </p:spPr>
        <p:txBody>
          <a:bodyPr/>
          <a:lstStyle/>
          <a:p>
            <a:r>
              <a:rPr lang="en-GB" dirty="0"/>
              <a:t>Confusia Asia - The Japanese and </a:t>
            </a:r>
            <a:r>
              <a:rPr lang="en-GB" dirty="0" err="1"/>
              <a:t>wa</a:t>
            </a:r>
            <a:endParaRPr lang="en-GB" dirty="0"/>
          </a:p>
        </p:txBody>
      </p:sp>
      <p:sp>
        <p:nvSpPr>
          <p:cNvPr id="3" name="Content Placeholder 2">
            <a:extLst>
              <a:ext uri="{FF2B5EF4-FFF2-40B4-BE49-F238E27FC236}">
                <a16:creationId xmlns:a16="http://schemas.microsoft.com/office/drawing/2014/main" id="{DB6F9D0A-8410-4DFB-9289-E8B5BB59E37D}"/>
              </a:ext>
            </a:extLst>
          </p:cNvPr>
          <p:cNvSpPr>
            <a:spLocks noGrp="1"/>
          </p:cNvSpPr>
          <p:nvPr>
            <p:ph idx="1"/>
          </p:nvPr>
        </p:nvSpPr>
        <p:spPr>
          <a:xfrm>
            <a:off x="119336" y="836712"/>
            <a:ext cx="11953328" cy="4680521"/>
          </a:xfrm>
        </p:spPr>
        <p:txBody>
          <a:bodyPr/>
          <a:lstStyle/>
          <a:p>
            <a:r>
              <a:rPr lang="en-GB" sz="2800" dirty="0"/>
              <a:t>The concept of </a:t>
            </a:r>
            <a:r>
              <a:rPr lang="en-GB" sz="2800" dirty="0" err="1"/>
              <a:t>wa</a:t>
            </a:r>
            <a:r>
              <a:rPr lang="en-GB" sz="2800" dirty="0"/>
              <a:t> requires that as a starting point, proposals being discussed informally on the work-floor before being pushed up through the organisation’s hierarchy where each level of management gives its input and suggestions. </a:t>
            </a:r>
          </a:p>
          <a:p>
            <a:r>
              <a:rPr lang="en-GB" sz="2800" dirty="0"/>
              <a:t>Managers act as facilitators in making decisions rather than the actual decision-makers. To build consensus within the organisation, there need to be detailed discussions which can be time consuming. </a:t>
            </a:r>
          </a:p>
          <a:p>
            <a:r>
              <a:rPr lang="en-GB" sz="2800" dirty="0"/>
              <a:t>This is to give everyone the feeling that they are participating in the decision-making process. </a:t>
            </a:r>
          </a:p>
          <a:p>
            <a:r>
              <a:rPr lang="en-GB" sz="2800" dirty="0"/>
              <a:t>When the proposals reach the top, they are acted upon. </a:t>
            </a:r>
          </a:p>
        </p:txBody>
      </p:sp>
      <p:sp>
        <p:nvSpPr>
          <p:cNvPr id="4" name="Date Placeholder 3">
            <a:extLst>
              <a:ext uri="{FF2B5EF4-FFF2-40B4-BE49-F238E27FC236}">
                <a16:creationId xmlns:a16="http://schemas.microsoft.com/office/drawing/2014/main" id="{88BAD95F-30EC-4F02-ACA6-EB3948EE1CA3}"/>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B8776E55-D8BF-4CBB-AF9B-242DC63E22F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35163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206D6-F27E-4968-8726-5C77762EDBA8}"/>
              </a:ext>
            </a:extLst>
          </p:cNvPr>
          <p:cNvSpPr>
            <a:spLocks noGrp="1"/>
          </p:cNvSpPr>
          <p:nvPr>
            <p:ph type="title"/>
          </p:nvPr>
        </p:nvSpPr>
        <p:spPr>
          <a:xfrm>
            <a:off x="609600" y="114299"/>
            <a:ext cx="10972800" cy="578397"/>
          </a:xfrm>
        </p:spPr>
        <p:txBody>
          <a:bodyPr/>
          <a:lstStyle/>
          <a:p>
            <a:r>
              <a:rPr lang="en-GB" dirty="0"/>
              <a:t>Confusia Asia - The Japanese and </a:t>
            </a:r>
            <a:r>
              <a:rPr lang="en-GB" dirty="0" err="1"/>
              <a:t>wa</a:t>
            </a:r>
            <a:endParaRPr lang="en-GB" dirty="0"/>
          </a:p>
        </p:txBody>
      </p:sp>
      <p:sp>
        <p:nvSpPr>
          <p:cNvPr id="3" name="Content Placeholder 2">
            <a:extLst>
              <a:ext uri="{FF2B5EF4-FFF2-40B4-BE49-F238E27FC236}">
                <a16:creationId xmlns:a16="http://schemas.microsoft.com/office/drawing/2014/main" id="{7B14644B-6958-4D2A-B481-AEBDE542577C}"/>
              </a:ext>
            </a:extLst>
          </p:cNvPr>
          <p:cNvSpPr>
            <a:spLocks noGrp="1"/>
          </p:cNvSpPr>
          <p:nvPr>
            <p:ph idx="1"/>
          </p:nvPr>
        </p:nvSpPr>
        <p:spPr>
          <a:xfrm>
            <a:off x="0" y="836712"/>
            <a:ext cx="11928648" cy="4680521"/>
          </a:xfrm>
        </p:spPr>
        <p:txBody>
          <a:bodyPr/>
          <a:lstStyle/>
          <a:p>
            <a:r>
              <a:rPr lang="en-GB" sz="2800" dirty="0"/>
              <a:t>The idea of </a:t>
            </a:r>
            <a:r>
              <a:rPr lang="en-GB" sz="2800" dirty="0" err="1"/>
              <a:t>wa</a:t>
            </a:r>
            <a:r>
              <a:rPr lang="en-GB" sz="2800" dirty="0"/>
              <a:t> demands greater mutual commitment and loyalty and is also reflected in the relationship between the organisation and its employees. </a:t>
            </a:r>
          </a:p>
          <a:p>
            <a:r>
              <a:rPr lang="en-GB" sz="2800" dirty="0"/>
              <a:t>In return for an employee’s loyalty and commitment to an organisation, the employer will provide job security. </a:t>
            </a:r>
          </a:p>
          <a:p>
            <a:r>
              <a:rPr lang="en-GB" sz="2800" dirty="0"/>
              <a:t>This interdependent relationship follows on from other, similar, relationships which the working Japanese have experienced in their lives – with family, school and university. </a:t>
            </a:r>
          </a:p>
          <a:p>
            <a:r>
              <a:rPr lang="en-GB" sz="2800" dirty="0"/>
              <a:t>Loyalty can be extended to the country and all its economic, social and political institutions. </a:t>
            </a:r>
          </a:p>
        </p:txBody>
      </p:sp>
      <p:sp>
        <p:nvSpPr>
          <p:cNvPr id="4" name="Date Placeholder 3">
            <a:extLst>
              <a:ext uri="{FF2B5EF4-FFF2-40B4-BE49-F238E27FC236}">
                <a16:creationId xmlns:a16="http://schemas.microsoft.com/office/drawing/2014/main" id="{686FE07D-D68D-4A6D-BB02-A3C610DAB23E}"/>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C48B05F2-B9F8-419F-A0CB-054619EF44C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526111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5D6B0-D008-4107-8B16-5891F1A042D3}"/>
              </a:ext>
            </a:extLst>
          </p:cNvPr>
          <p:cNvSpPr>
            <a:spLocks noGrp="1"/>
          </p:cNvSpPr>
          <p:nvPr>
            <p:ph type="title"/>
          </p:nvPr>
        </p:nvSpPr>
        <p:spPr>
          <a:xfrm>
            <a:off x="609600" y="114299"/>
            <a:ext cx="10972800" cy="794421"/>
          </a:xfrm>
        </p:spPr>
        <p:txBody>
          <a:bodyPr/>
          <a:lstStyle/>
          <a:p>
            <a:r>
              <a:rPr lang="en-GB" dirty="0"/>
              <a:t>The South Koreans and the chaebol</a:t>
            </a:r>
          </a:p>
        </p:txBody>
      </p:sp>
      <p:sp>
        <p:nvSpPr>
          <p:cNvPr id="3" name="Content Placeholder 2">
            <a:extLst>
              <a:ext uri="{FF2B5EF4-FFF2-40B4-BE49-F238E27FC236}">
                <a16:creationId xmlns:a16="http://schemas.microsoft.com/office/drawing/2014/main" id="{18186C0F-5CBC-472C-ADEE-0FB82A61527E}"/>
              </a:ext>
            </a:extLst>
          </p:cNvPr>
          <p:cNvSpPr>
            <a:spLocks noGrp="1"/>
          </p:cNvSpPr>
          <p:nvPr>
            <p:ph idx="1"/>
          </p:nvPr>
        </p:nvSpPr>
        <p:spPr>
          <a:xfrm>
            <a:off x="119336" y="908720"/>
            <a:ext cx="11809312" cy="4608513"/>
          </a:xfrm>
        </p:spPr>
        <p:txBody>
          <a:bodyPr/>
          <a:lstStyle/>
          <a:p>
            <a:r>
              <a:rPr lang="en-GB" dirty="0"/>
              <a:t> Throughout most of its history, Korea has been invaded, influenced and fought over by its larger neighbours, including China and Japan.  </a:t>
            </a:r>
          </a:p>
          <a:p>
            <a:r>
              <a:rPr lang="en-GB" dirty="0"/>
              <a:t>During the Second World War, and Japan’s eventual defeat, meant the end of Korea’s last occupation but also the division of the country into the communist, USSR-backed North Korea and the US-backed South Korea.</a:t>
            </a:r>
          </a:p>
          <a:p>
            <a:r>
              <a:rPr lang="en-GB" dirty="0"/>
              <a:t>China is one invader that changed the norms and values of </a:t>
            </a:r>
            <a:r>
              <a:rPr lang="en-GB" dirty="0" err="1"/>
              <a:t>korea</a:t>
            </a:r>
            <a:r>
              <a:rPr lang="en-GB" dirty="0"/>
              <a:t>.  </a:t>
            </a:r>
          </a:p>
        </p:txBody>
      </p:sp>
      <p:sp>
        <p:nvSpPr>
          <p:cNvPr id="4" name="Date Placeholder 3">
            <a:extLst>
              <a:ext uri="{FF2B5EF4-FFF2-40B4-BE49-F238E27FC236}">
                <a16:creationId xmlns:a16="http://schemas.microsoft.com/office/drawing/2014/main" id="{176E60CE-8A2E-43FF-905B-2404F3679033}"/>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84DC8CC2-C304-4F7A-9361-73003DC76E4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4262608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3F205-EC7D-4D37-B78B-671616F913A9}"/>
              </a:ext>
            </a:extLst>
          </p:cNvPr>
          <p:cNvSpPr>
            <a:spLocks noGrp="1"/>
          </p:cNvSpPr>
          <p:nvPr>
            <p:ph type="title"/>
          </p:nvPr>
        </p:nvSpPr>
        <p:spPr>
          <a:xfrm>
            <a:off x="609600" y="114300"/>
            <a:ext cx="10972800" cy="621383"/>
          </a:xfrm>
        </p:spPr>
        <p:txBody>
          <a:bodyPr/>
          <a:lstStyle/>
          <a:p>
            <a:r>
              <a:rPr lang="en-GB" dirty="0"/>
              <a:t>The South Koreans and the chaebol</a:t>
            </a:r>
          </a:p>
        </p:txBody>
      </p:sp>
      <p:sp>
        <p:nvSpPr>
          <p:cNvPr id="3" name="Content Placeholder 2">
            <a:extLst>
              <a:ext uri="{FF2B5EF4-FFF2-40B4-BE49-F238E27FC236}">
                <a16:creationId xmlns:a16="http://schemas.microsoft.com/office/drawing/2014/main" id="{F5B763B1-BAB2-40F8-BA72-9F14D2F04F61}"/>
              </a:ext>
            </a:extLst>
          </p:cNvPr>
          <p:cNvSpPr>
            <a:spLocks noGrp="1"/>
          </p:cNvSpPr>
          <p:nvPr>
            <p:ph idx="1"/>
          </p:nvPr>
        </p:nvSpPr>
        <p:spPr>
          <a:xfrm>
            <a:off x="263352" y="735683"/>
            <a:ext cx="11593288" cy="4781550"/>
          </a:xfrm>
        </p:spPr>
        <p:txBody>
          <a:bodyPr/>
          <a:lstStyle/>
          <a:p>
            <a:r>
              <a:rPr lang="en-GB" dirty="0"/>
              <a:t>China’s </a:t>
            </a:r>
            <a:r>
              <a:rPr lang="en-GB" dirty="0" err="1"/>
              <a:t>Choson</a:t>
            </a:r>
            <a:r>
              <a:rPr lang="en-GB" dirty="0"/>
              <a:t> Dynasty ruled the country for more than five hundred years and made Confucianism the state ‘religion’. </a:t>
            </a:r>
          </a:p>
          <a:p>
            <a:r>
              <a:rPr lang="en-GB" dirty="0"/>
              <a:t>Its focus on family life and the need to protect family members and to enhance family fortunes has in turn influenced the way South Korea has developed its economy. </a:t>
            </a:r>
          </a:p>
          <a:p>
            <a:r>
              <a:rPr lang="en-GB" dirty="0"/>
              <a:t>This is the foundation for the development of a network of conglomerates and extended family businesses that have been the backbone of the Korean economy. </a:t>
            </a:r>
          </a:p>
        </p:txBody>
      </p:sp>
      <p:sp>
        <p:nvSpPr>
          <p:cNvPr id="4" name="Date Placeholder 3">
            <a:extLst>
              <a:ext uri="{FF2B5EF4-FFF2-40B4-BE49-F238E27FC236}">
                <a16:creationId xmlns:a16="http://schemas.microsoft.com/office/drawing/2014/main" id="{3FB55989-1F43-41D1-8E7D-26E3095A27B7}"/>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9EA94EEC-1873-48B5-929B-89FF5C6E3CF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4067496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C234E-D656-451C-A33E-6A7548AEC20B}"/>
              </a:ext>
            </a:extLst>
          </p:cNvPr>
          <p:cNvSpPr>
            <a:spLocks noGrp="1"/>
          </p:cNvSpPr>
          <p:nvPr>
            <p:ph type="title"/>
          </p:nvPr>
        </p:nvSpPr>
        <p:spPr>
          <a:xfrm>
            <a:off x="609600" y="274638"/>
            <a:ext cx="10972800" cy="634082"/>
          </a:xfrm>
        </p:spPr>
        <p:txBody>
          <a:bodyPr/>
          <a:lstStyle/>
          <a:p>
            <a:r>
              <a:rPr lang="en-GB" dirty="0"/>
              <a:t>The South Koreans and the chaebol</a:t>
            </a:r>
          </a:p>
        </p:txBody>
      </p:sp>
      <p:sp>
        <p:nvSpPr>
          <p:cNvPr id="3" name="Content Placeholder 2">
            <a:extLst>
              <a:ext uri="{FF2B5EF4-FFF2-40B4-BE49-F238E27FC236}">
                <a16:creationId xmlns:a16="http://schemas.microsoft.com/office/drawing/2014/main" id="{ECCF3508-CBC6-4A1A-8FC7-A1420E70EBE1}"/>
              </a:ext>
            </a:extLst>
          </p:cNvPr>
          <p:cNvSpPr>
            <a:spLocks noGrp="1"/>
          </p:cNvSpPr>
          <p:nvPr>
            <p:ph idx="1"/>
          </p:nvPr>
        </p:nvSpPr>
        <p:spPr>
          <a:xfrm>
            <a:off x="119336" y="1124744"/>
            <a:ext cx="11809312" cy="4392489"/>
          </a:xfrm>
        </p:spPr>
        <p:txBody>
          <a:bodyPr/>
          <a:lstStyle/>
          <a:p>
            <a:r>
              <a:rPr lang="en-GB" dirty="0"/>
              <a:t>Each chaebol, of which there are around 60, is a combination of companies held together by cross-ownership and cross-subsidies. </a:t>
            </a:r>
          </a:p>
          <a:p>
            <a:r>
              <a:rPr lang="en-GB" dirty="0"/>
              <a:t>As with any family in this part of the world, the leader is autocratic and at the head of a very strict hierarchy. </a:t>
            </a:r>
          </a:p>
          <a:p>
            <a:r>
              <a:rPr lang="en-GB" dirty="0"/>
              <a:t>At the same time, relations between members of the clan are strongly communitarian. </a:t>
            </a:r>
          </a:p>
        </p:txBody>
      </p:sp>
      <p:sp>
        <p:nvSpPr>
          <p:cNvPr id="4" name="Date Placeholder 3">
            <a:extLst>
              <a:ext uri="{FF2B5EF4-FFF2-40B4-BE49-F238E27FC236}">
                <a16:creationId xmlns:a16="http://schemas.microsoft.com/office/drawing/2014/main" id="{DA7CCAA1-DBF6-403E-9677-AFD1DA3173B1}"/>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EF4D291F-3167-47B7-A575-6ED7BAC5A488}"/>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641118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758FA-7689-4907-BF75-512C77A05A07}"/>
              </a:ext>
            </a:extLst>
          </p:cNvPr>
          <p:cNvSpPr>
            <a:spLocks noGrp="1"/>
          </p:cNvSpPr>
          <p:nvPr>
            <p:ph type="title"/>
          </p:nvPr>
        </p:nvSpPr>
        <p:spPr>
          <a:xfrm>
            <a:off x="609600" y="274638"/>
            <a:ext cx="10972800" cy="922114"/>
          </a:xfrm>
        </p:spPr>
        <p:txBody>
          <a:bodyPr/>
          <a:lstStyle/>
          <a:p>
            <a:r>
              <a:rPr lang="en-GB" dirty="0"/>
              <a:t>The Indians and karma capitalism  </a:t>
            </a:r>
          </a:p>
        </p:txBody>
      </p:sp>
      <p:sp>
        <p:nvSpPr>
          <p:cNvPr id="3" name="Content Placeholder 2">
            <a:extLst>
              <a:ext uri="{FF2B5EF4-FFF2-40B4-BE49-F238E27FC236}">
                <a16:creationId xmlns:a16="http://schemas.microsoft.com/office/drawing/2014/main" id="{B530BC26-8B34-489D-B27F-443C22B11BD4}"/>
              </a:ext>
            </a:extLst>
          </p:cNvPr>
          <p:cNvSpPr>
            <a:spLocks noGrp="1"/>
          </p:cNvSpPr>
          <p:nvPr>
            <p:ph idx="1"/>
          </p:nvPr>
        </p:nvSpPr>
        <p:spPr>
          <a:xfrm>
            <a:off x="119336" y="980728"/>
            <a:ext cx="11881320" cy="4536505"/>
          </a:xfrm>
        </p:spPr>
        <p:txBody>
          <a:bodyPr/>
          <a:lstStyle/>
          <a:p>
            <a:r>
              <a:rPr lang="en-GB" sz="2800" dirty="0"/>
              <a:t>There is a business philosophy that originates from </a:t>
            </a:r>
            <a:r>
              <a:rPr lang="en-GB" sz="2800" dirty="0" err="1"/>
              <a:t>india</a:t>
            </a:r>
            <a:r>
              <a:rPr lang="en-GB" sz="2800" dirty="0"/>
              <a:t> called ‘Karma Capitalism’ that has been promoted by some the world’s leading business gurus who are of Indian descent, such as C.K. Prahalad, Ram </a:t>
            </a:r>
            <a:r>
              <a:rPr lang="en-GB" sz="2800" dirty="0" err="1"/>
              <a:t>Charan</a:t>
            </a:r>
            <a:r>
              <a:rPr lang="en-GB" sz="2800" dirty="0"/>
              <a:t> and Vijay </a:t>
            </a:r>
            <a:r>
              <a:rPr lang="en-GB" sz="2800" dirty="0" err="1"/>
              <a:t>Govindrajan</a:t>
            </a:r>
            <a:r>
              <a:rPr lang="en-GB" sz="2800" dirty="0"/>
              <a:t>. </a:t>
            </a:r>
          </a:p>
          <a:p>
            <a:r>
              <a:rPr lang="en-GB" sz="2800" dirty="0"/>
              <a:t>Their work contains common themes, including the basic notion that executives should be motivated by more than money alone. </a:t>
            </a:r>
          </a:p>
          <a:p>
            <a:r>
              <a:rPr lang="en-GB" sz="2800" dirty="0"/>
              <a:t>The central premise is that corporations can simultaneously create value and social justice.’ Companies should not be shareholder-driven, but stakeholder-focused, showing concern for society and the environment as well as those directly involved in their activities. </a:t>
            </a:r>
          </a:p>
        </p:txBody>
      </p:sp>
      <p:sp>
        <p:nvSpPr>
          <p:cNvPr id="4" name="Date Placeholder 3">
            <a:extLst>
              <a:ext uri="{FF2B5EF4-FFF2-40B4-BE49-F238E27FC236}">
                <a16:creationId xmlns:a16="http://schemas.microsoft.com/office/drawing/2014/main" id="{30C8C1CD-0F30-4B76-807C-F341E7C63CD6}"/>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12EDA1EF-AFA1-4643-8429-6A316547EE0B}"/>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676388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C8A91-9C60-4876-983C-FD787964E0FA}"/>
              </a:ext>
            </a:extLst>
          </p:cNvPr>
          <p:cNvSpPr>
            <a:spLocks noGrp="1"/>
          </p:cNvSpPr>
          <p:nvPr>
            <p:ph type="title"/>
          </p:nvPr>
        </p:nvSpPr>
        <p:spPr>
          <a:xfrm>
            <a:off x="609600" y="274638"/>
            <a:ext cx="10972800" cy="706090"/>
          </a:xfrm>
        </p:spPr>
        <p:txBody>
          <a:bodyPr/>
          <a:lstStyle/>
          <a:p>
            <a:r>
              <a:rPr lang="en-GB" dirty="0"/>
              <a:t>The Indians and karma capitalism </a:t>
            </a:r>
          </a:p>
        </p:txBody>
      </p:sp>
      <p:sp>
        <p:nvSpPr>
          <p:cNvPr id="3" name="Content Placeholder 2">
            <a:extLst>
              <a:ext uri="{FF2B5EF4-FFF2-40B4-BE49-F238E27FC236}">
                <a16:creationId xmlns:a16="http://schemas.microsoft.com/office/drawing/2014/main" id="{6061A024-C06F-41F7-9946-A5ABE594F987}"/>
              </a:ext>
            </a:extLst>
          </p:cNvPr>
          <p:cNvSpPr>
            <a:spLocks noGrp="1"/>
          </p:cNvSpPr>
          <p:nvPr>
            <p:ph idx="1"/>
          </p:nvPr>
        </p:nvSpPr>
        <p:spPr>
          <a:xfrm>
            <a:off x="119337" y="980728"/>
            <a:ext cx="11463064" cy="4536505"/>
          </a:xfrm>
        </p:spPr>
        <p:txBody>
          <a:bodyPr/>
          <a:lstStyle/>
          <a:p>
            <a:r>
              <a:rPr lang="en-GB" sz="2800" dirty="0"/>
              <a:t>India's culture places emphasis on the family and loyalty to the extended family and professional groups places emphasis over loyalty to the company. </a:t>
            </a:r>
          </a:p>
          <a:p>
            <a:r>
              <a:rPr lang="en-GB" sz="2800" dirty="0"/>
              <a:t>Every company employee works for the family to maintain and enhance its fortunes. </a:t>
            </a:r>
          </a:p>
          <a:p>
            <a:r>
              <a:rPr lang="en-GB" sz="2800" dirty="0"/>
              <a:t>Loyalty to both family and group can become entwined: success in your profession will give your family added status. </a:t>
            </a:r>
          </a:p>
          <a:p>
            <a:r>
              <a:rPr lang="en-GB" sz="2800" dirty="0"/>
              <a:t>This is more important when you are in a family business and this is the reason why most family businesses succeed in India. </a:t>
            </a:r>
          </a:p>
        </p:txBody>
      </p:sp>
      <p:sp>
        <p:nvSpPr>
          <p:cNvPr id="4" name="Date Placeholder 3">
            <a:extLst>
              <a:ext uri="{FF2B5EF4-FFF2-40B4-BE49-F238E27FC236}">
                <a16:creationId xmlns:a16="http://schemas.microsoft.com/office/drawing/2014/main" id="{A7503D45-D9D8-4EBA-B56C-0BC5739AF2B6}"/>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2C65D40C-9174-49FA-B47D-B5B6FD74177C}"/>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516762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D0984-B3D7-45D1-BA51-6DDF81B112EB}"/>
              </a:ext>
            </a:extLst>
          </p:cNvPr>
          <p:cNvSpPr>
            <a:spLocks noGrp="1"/>
          </p:cNvSpPr>
          <p:nvPr>
            <p:ph type="title"/>
          </p:nvPr>
        </p:nvSpPr>
        <p:spPr/>
        <p:txBody>
          <a:bodyPr/>
          <a:lstStyle/>
          <a:p>
            <a:r>
              <a:rPr lang="en-GB" dirty="0"/>
              <a:t>The Indians and karma capitalism </a:t>
            </a:r>
          </a:p>
        </p:txBody>
      </p:sp>
      <p:sp>
        <p:nvSpPr>
          <p:cNvPr id="3" name="Content Placeholder 2">
            <a:extLst>
              <a:ext uri="{FF2B5EF4-FFF2-40B4-BE49-F238E27FC236}">
                <a16:creationId xmlns:a16="http://schemas.microsoft.com/office/drawing/2014/main" id="{31E655C7-5007-4088-A3E7-CF06750710FB}"/>
              </a:ext>
            </a:extLst>
          </p:cNvPr>
          <p:cNvSpPr>
            <a:spLocks noGrp="1"/>
          </p:cNvSpPr>
          <p:nvPr>
            <p:ph idx="1"/>
          </p:nvPr>
        </p:nvSpPr>
        <p:spPr>
          <a:xfrm>
            <a:off x="0" y="1196752"/>
            <a:ext cx="11582400" cy="4320481"/>
          </a:xfrm>
        </p:spPr>
        <p:txBody>
          <a:bodyPr/>
          <a:lstStyle/>
          <a:p>
            <a:r>
              <a:rPr lang="en-GB" dirty="0"/>
              <a:t>The hardworking nature of Indians is particularly visible when they are working in family owned businesses. </a:t>
            </a:r>
          </a:p>
          <a:p>
            <a:r>
              <a:rPr lang="en-GB" dirty="0"/>
              <a:t>Material success is important, not so much for the individual, but more for the sake of maintaining the family’s honour and ensuring a sound future for the family’s off spring. </a:t>
            </a:r>
          </a:p>
          <a:p>
            <a:r>
              <a:rPr lang="en-GB" dirty="0"/>
              <a:t>To be successful involves not just working long hours but also being creative, coming up with new ideas and trying them out with panache. </a:t>
            </a:r>
          </a:p>
        </p:txBody>
      </p:sp>
      <p:sp>
        <p:nvSpPr>
          <p:cNvPr id="4" name="Date Placeholder 3">
            <a:extLst>
              <a:ext uri="{FF2B5EF4-FFF2-40B4-BE49-F238E27FC236}">
                <a16:creationId xmlns:a16="http://schemas.microsoft.com/office/drawing/2014/main" id="{FC4D3305-4D81-4A19-9FB1-78F00BA980BD}"/>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5E12FA43-F956-44E1-9583-A8037265E4CA}"/>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897442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66253-CF97-440A-A850-86976A246D1B}"/>
              </a:ext>
            </a:extLst>
          </p:cNvPr>
          <p:cNvSpPr>
            <a:spLocks noGrp="1"/>
          </p:cNvSpPr>
          <p:nvPr>
            <p:ph type="title"/>
          </p:nvPr>
        </p:nvSpPr>
        <p:spPr/>
        <p:txBody>
          <a:bodyPr/>
          <a:lstStyle/>
          <a:p>
            <a:r>
              <a:rPr lang="en-GB" dirty="0"/>
              <a:t>The Indians and karma capitalism </a:t>
            </a:r>
          </a:p>
        </p:txBody>
      </p:sp>
      <p:sp>
        <p:nvSpPr>
          <p:cNvPr id="3" name="Content Placeholder 2">
            <a:extLst>
              <a:ext uri="{FF2B5EF4-FFF2-40B4-BE49-F238E27FC236}">
                <a16:creationId xmlns:a16="http://schemas.microsoft.com/office/drawing/2014/main" id="{36A052E8-67D1-407D-AC89-B9BA5D925F1B}"/>
              </a:ext>
            </a:extLst>
          </p:cNvPr>
          <p:cNvSpPr>
            <a:spLocks noGrp="1"/>
          </p:cNvSpPr>
          <p:nvPr>
            <p:ph idx="1"/>
          </p:nvPr>
        </p:nvSpPr>
        <p:spPr>
          <a:xfrm>
            <a:off x="191344" y="1268760"/>
            <a:ext cx="11737304" cy="4248473"/>
          </a:xfrm>
        </p:spPr>
        <p:txBody>
          <a:bodyPr/>
          <a:lstStyle/>
          <a:p>
            <a:r>
              <a:rPr lang="en-GB" dirty="0"/>
              <a:t>Failure in Indian society is considered a matter of fate as opposed to being because of personal competence. </a:t>
            </a:r>
          </a:p>
          <a:p>
            <a:r>
              <a:rPr lang="en-GB" dirty="0"/>
              <a:t>The Hindu religion, shared by three-quarters of the population, has engrained a deep sense of fatalism into its followers, and according to Lewis (1996), this has removed any stigma attached to failure. </a:t>
            </a:r>
          </a:p>
          <a:p>
            <a:r>
              <a:rPr lang="en-GB" dirty="0"/>
              <a:t>This attitude is reflected in business where, generally speaking, Indians are not reluctant to take risks. </a:t>
            </a:r>
          </a:p>
        </p:txBody>
      </p:sp>
      <p:sp>
        <p:nvSpPr>
          <p:cNvPr id="4" name="Date Placeholder 3">
            <a:extLst>
              <a:ext uri="{FF2B5EF4-FFF2-40B4-BE49-F238E27FC236}">
                <a16:creationId xmlns:a16="http://schemas.microsoft.com/office/drawing/2014/main" id="{2166ED01-C3D5-466D-820F-037DDFA8D8B3}"/>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4C4FC779-8903-4178-AF7E-F3679D1D8DA5}"/>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8839944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EF963-0C7F-4C99-B7F2-917C0DC8CE5E}"/>
              </a:ext>
            </a:extLst>
          </p:cNvPr>
          <p:cNvSpPr>
            <a:spLocks noGrp="1"/>
          </p:cNvSpPr>
          <p:nvPr>
            <p:ph type="title"/>
          </p:nvPr>
        </p:nvSpPr>
        <p:spPr>
          <a:xfrm>
            <a:off x="609600" y="136524"/>
            <a:ext cx="10972800" cy="700188"/>
          </a:xfrm>
        </p:spPr>
        <p:txBody>
          <a:bodyPr/>
          <a:lstStyle/>
          <a:p>
            <a:r>
              <a:rPr lang="en-GB" dirty="0"/>
              <a:t>The Indians and karma capitalism </a:t>
            </a:r>
          </a:p>
        </p:txBody>
      </p:sp>
      <p:sp>
        <p:nvSpPr>
          <p:cNvPr id="3" name="Content Placeholder 2">
            <a:extLst>
              <a:ext uri="{FF2B5EF4-FFF2-40B4-BE49-F238E27FC236}">
                <a16:creationId xmlns:a16="http://schemas.microsoft.com/office/drawing/2014/main" id="{8B39D6A2-1CAF-4531-BE1D-F434FDB23FC7}"/>
              </a:ext>
            </a:extLst>
          </p:cNvPr>
          <p:cNvSpPr>
            <a:spLocks noGrp="1"/>
          </p:cNvSpPr>
          <p:nvPr>
            <p:ph idx="1"/>
          </p:nvPr>
        </p:nvSpPr>
        <p:spPr>
          <a:xfrm>
            <a:off x="191344" y="836712"/>
            <a:ext cx="11881320" cy="4680521"/>
          </a:xfrm>
        </p:spPr>
        <p:txBody>
          <a:bodyPr/>
          <a:lstStyle/>
          <a:p>
            <a:r>
              <a:rPr lang="en-GB" dirty="0"/>
              <a:t>Indians accept the importance of God just the same way they respect hierarchy in business. </a:t>
            </a:r>
          </a:p>
          <a:p>
            <a:r>
              <a:rPr lang="en-GB" dirty="0"/>
              <a:t>Indians show considerable respect towards their seniors in all aspects of their lives, but also expect seniors to fulfil the obligations that power bestows. </a:t>
            </a:r>
          </a:p>
          <a:p>
            <a:r>
              <a:rPr lang="en-GB" dirty="0"/>
              <a:t>The father is obeyed, but is expected to do everything to promote the family’s well-being; the manager may behave in an authoritarian way, but is expected in turn to show care and consideration towards his employees. </a:t>
            </a:r>
          </a:p>
        </p:txBody>
      </p:sp>
      <p:sp>
        <p:nvSpPr>
          <p:cNvPr id="4" name="Date Placeholder 3">
            <a:extLst>
              <a:ext uri="{FF2B5EF4-FFF2-40B4-BE49-F238E27FC236}">
                <a16:creationId xmlns:a16="http://schemas.microsoft.com/office/drawing/2014/main" id="{9699A0D5-5F94-4934-A0E8-7D55E27AAEBB}"/>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921A4166-0D9C-4C72-9354-BBFDFD067A6A}"/>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6320805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0AB04-6EA2-4437-8CBC-5EEA23835067}"/>
              </a:ext>
            </a:extLst>
          </p:cNvPr>
          <p:cNvSpPr>
            <a:spLocks noGrp="1"/>
          </p:cNvSpPr>
          <p:nvPr>
            <p:ph type="title"/>
          </p:nvPr>
        </p:nvSpPr>
        <p:spPr>
          <a:xfrm>
            <a:off x="609600" y="136524"/>
            <a:ext cx="10972800" cy="772196"/>
          </a:xfrm>
        </p:spPr>
        <p:txBody>
          <a:bodyPr/>
          <a:lstStyle/>
          <a:p>
            <a:r>
              <a:rPr lang="en-GB" dirty="0"/>
              <a:t> Thailand and karma</a:t>
            </a:r>
          </a:p>
        </p:txBody>
      </p:sp>
      <p:sp>
        <p:nvSpPr>
          <p:cNvPr id="3" name="Content Placeholder 2">
            <a:extLst>
              <a:ext uri="{FF2B5EF4-FFF2-40B4-BE49-F238E27FC236}">
                <a16:creationId xmlns:a16="http://schemas.microsoft.com/office/drawing/2014/main" id="{E2353A5F-280B-4ECC-9E77-DB9D467A98D9}"/>
              </a:ext>
            </a:extLst>
          </p:cNvPr>
          <p:cNvSpPr>
            <a:spLocks noGrp="1"/>
          </p:cNvSpPr>
          <p:nvPr>
            <p:ph idx="1"/>
          </p:nvPr>
        </p:nvSpPr>
        <p:spPr>
          <a:xfrm>
            <a:off x="119336" y="908720"/>
            <a:ext cx="12072664" cy="4608513"/>
          </a:xfrm>
        </p:spPr>
        <p:txBody>
          <a:bodyPr/>
          <a:lstStyle/>
          <a:p>
            <a:r>
              <a:rPr lang="en-GB" sz="2800" dirty="0"/>
              <a:t>Thailand means freedom and unlike Cambodia, Laos, Vietnam and Malaysia, Thailand was not colonised by a European country. One reason for this was its role as a buffer state between the French and British colonies. </a:t>
            </a:r>
          </a:p>
          <a:p>
            <a:r>
              <a:rPr lang="en-GB" sz="2800" dirty="0"/>
              <a:t>Because of its history, Thailand has a long tradition of commerce, particularly with Western countries. At the beginning of the twentieth century it developed a new social class composed of merchants and functionaries. </a:t>
            </a:r>
          </a:p>
          <a:p>
            <a:r>
              <a:rPr lang="en-GB" sz="2800" dirty="0"/>
              <a:t>Buddhism (practised by 90 percent of the population) plays a dominant role in the values of Thai society. And its lay followers it is pragmatic in nature, prescribing more than it proscribes.</a:t>
            </a:r>
          </a:p>
          <a:p>
            <a:endParaRPr lang="en-GB" dirty="0"/>
          </a:p>
        </p:txBody>
      </p:sp>
      <p:sp>
        <p:nvSpPr>
          <p:cNvPr id="4" name="Date Placeholder 3">
            <a:extLst>
              <a:ext uri="{FF2B5EF4-FFF2-40B4-BE49-F238E27FC236}">
                <a16:creationId xmlns:a16="http://schemas.microsoft.com/office/drawing/2014/main" id="{8642AE4B-C746-4024-B3D7-6575660CE066}"/>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B26E9613-BA2C-4E03-BC79-02EFC97E7EEA}"/>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037498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E09A-9B9F-456B-BFF6-AC892A3FDA20}"/>
              </a:ext>
            </a:extLst>
          </p:cNvPr>
          <p:cNvSpPr>
            <a:spLocks noGrp="1"/>
          </p:cNvSpPr>
          <p:nvPr>
            <p:ph type="title"/>
          </p:nvPr>
        </p:nvSpPr>
        <p:spPr>
          <a:xfrm>
            <a:off x="609600" y="136524"/>
            <a:ext cx="10972800" cy="599159"/>
          </a:xfrm>
        </p:spPr>
        <p:txBody>
          <a:bodyPr/>
          <a:lstStyle/>
          <a:p>
            <a:r>
              <a:rPr lang="en-GB" dirty="0"/>
              <a:t>Thailand and karma</a:t>
            </a:r>
          </a:p>
        </p:txBody>
      </p:sp>
      <p:sp>
        <p:nvSpPr>
          <p:cNvPr id="3" name="Content Placeholder 2">
            <a:extLst>
              <a:ext uri="{FF2B5EF4-FFF2-40B4-BE49-F238E27FC236}">
                <a16:creationId xmlns:a16="http://schemas.microsoft.com/office/drawing/2014/main" id="{CDC8EBE2-069C-4AE3-9279-BBFAFCD337B2}"/>
              </a:ext>
            </a:extLst>
          </p:cNvPr>
          <p:cNvSpPr>
            <a:spLocks noGrp="1"/>
          </p:cNvSpPr>
          <p:nvPr>
            <p:ph idx="1"/>
          </p:nvPr>
        </p:nvSpPr>
        <p:spPr>
          <a:xfrm>
            <a:off x="119336" y="735683"/>
            <a:ext cx="12072664" cy="4781550"/>
          </a:xfrm>
        </p:spPr>
        <p:txBody>
          <a:bodyPr/>
          <a:lstStyle/>
          <a:p>
            <a:r>
              <a:rPr lang="en-GB" sz="2800" dirty="0"/>
              <a:t>Many Buddhists are content to improve their lives by pursuing ethical principles and by asserting personal and social responsibilities to ensure peace and serenity. </a:t>
            </a:r>
          </a:p>
          <a:p>
            <a:r>
              <a:rPr lang="en-GB" sz="2800" dirty="0"/>
              <a:t>They believe by doing so, they hope to accumulate sufficient positive karma (action and result) and so ensure their rebirth in another, happy, state of existence.</a:t>
            </a:r>
          </a:p>
          <a:p>
            <a:r>
              <a:rPr lang="en-GB" sz="2800" dirty="0"/>
              <a:t>This notion of karma , defi ned succinctly by Scarborough (1998: 82) argues that fate contributes to development and a person in a position of leadership is considered to have attained that status thanks to the accumulation of good rather than bad karma. Leadership requires exercising personal responsibility towards the community, being its leader and servant. </a:t>
            </a:r>
          </a:p>
        </p:txBody>
      </p:sp>
      <p:sp>
        <p:nvSpPr>
          <p:cNvPr id="4" name="Date Placeholder 3">
            <a:extLst>
              <a:ext uri="{FF2B5EF4-FFF2-40B4-BE49-F238E27FC236}">
                <a16:creationId xmlns:a16="http://schemas.microsoft.com/office/drawing/2014/main" id="{D4EE84F0-5B3F-4174-9639-95BDC48A10E2}"/>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769EC349-C02B-4CFB-91EC-34BFAFE2BD6D}"/>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781535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FAFC7-4B32-491C-960D-CA3B8BBAE01E}"/>
              </a:ext>
            </a:extLst>
          </p:cNvPr>
          <p:cNvSpPr>
            <a:spLocks noGrp="1"/>
          </p:cNvSpPr>
          <p:nvPr>
            <p:ph type="title"/>
          </p:nvPr>
        </p:nvSpPr>
        <p:spPr>
          <a:xfrm>
            <a:off x="609600" y="136524"/>
            <a:ext cx="10972800" cy="772196"/>
          </a:xfrm>
        </p:spPr>
        <p:txBody>
          <a:bodyPr/>
          <a:lstStyle/>
          <a:p>
            <a:r>
              <a:rPr lang="en-GB" dirty="0"/>
              <a:t>Sub-Saharan Africa</a:t>
            </a:r>
          </a:p>
        </p:txBody>
      </p:sp>
      <p:sp>
        <p:nvSpPr>
          <p:cNvPr id="3" name="Content Placeholder 2">
            <a:extLst>
              <a:ext uri="{FF2B5EF4-FFF2-40B4-BE49-F238E27FC236}">
                <a16:creationId xmlns:a16="http://schemas.microsoft.com/office/drawing/2014/main" id="{4C4C936D-CC75-4D76-8E9B-87034467F1EA}"/>
              </a:ext>
            </a:extLst>
          </p:cNvPr>
          <p:cNvSpPr>
            <a:spLocks noGrp="1"/>
          </p:cNvSpPr>
          <p:nvPr>
            <p:ph idx="1"/>
          </p:nvPr>
        </p:nvSpPr>
        <p:spPr>
          <a:xfrm>
            <a:off x="119336" y="908720"/>
            <a:ext cx="11953328" cy="4608513"/>
          </a:xfrm>
        </p:spPr>
        <p:txBody>
          <a:bodyPr/>
          <a:lstStyle/>
          <a:p>
            <a:r>
              <a:rPr lang="en-GB" sz="2800" dirty="0"/>
              <a:t>Africa’s inhabitants are diverse in every way – languages, religions, dwellings and economic activities. They live in a wide range of societies, some archaic, others advanced.</a:t>
            </a:r>
          </a:p>
          <a:p>
            <a:r>
              <a:rPr lang="en-GB" sz="2800" dirty="0"/>
              <a:t>Majority Africans live in villages where religions and traditional practices determine the social order. </a:t>
            </a:r>
          </a:p>
          <a:p>
            <a:r>
              <a:rPr lang="en-GB" sz="2800" dirty="0"/>
              <a:t>This organisation is based on the patriarchal family following a strict hierarchy in which the patriarch has absolute authority over the whole community of the lineage or clan. </a:t>
            </a:r>
          </a:p>
          <a:p>
            <a:r>
              <a:rPr lang="en-GB" sz="2800" dirty="0"/>
              <a:t>This authority is generally handed down through the lineage of the patriarch (Braudel, 2008).</a:t>
            </a:r>
          </a:p>
        </p:txBody>
      </p:sp>
      <p:sp>
        <p:nvSpPr>
          <p:cNvPr id="4" name="Date Placeholder 3">
            <a:extLst>
              <a:ext uri="{FF2B5EF4-FFF2-40B4-BE49-F238E27FC236}">
                <a16:creationId xmlns:a16="http://schemas.microsoft.com/office/drawing/2014/main" id="{719899B9-802F-410E-8493-CF20F566AB1C}"/>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2B0ABB4E-FE45-4E8F-AB5E-0C0A99ED56DA}"/>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8909095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65D89-B2B2-45EB-BB62-927BC317F824}"/>
              </a:ext>
            </a:extLst>
          </p:cNvPr>
          <p:cNvSpPr>
            <a:spLocks noGrp="1"/>
          </p:cNvSpPr>
          <p:nvPr>
            <p:ph type="title"/>
          </p:nvPr>
        </p:nvSpPr>
        <p:spPr>
          <a:xfrm>
            <a:off x="609600" y="189359"/>
            <a:ext cx="10972800" cy="863377"/>
          </a:xfrm>
        </p:spPr>
        <p:txBody>
          <a:bodyPr/>
          <a:lstStyle/>
          <a:p>
            <a:r>
              <a:rPr lang="en-GB" dirty="0"/>
              <a:t>Sub-Saharan Africa</a:t>
            </a:r>
          </a:p>
        </p:txBody>
      </p:sp>
      <p:sp>
        <p:nvSpPr>
          <p:cNvPr id="3" name="Content Placeholder 2">
            <a:extLst>
              <a:ext uri="{FF2B5EF4-FFF2-40B4-BE49-F238E27FC236}">
                <a16:creationId xmlns:a16="http://schemas.microsoft.com/office/drawing/2014/main" id="{A11B3073-5D3B-4CDC-BB23-EBEE8BA6B8DB}"/>
              </a:ext>
            </a:extLst>
          </p:cNvPr>
          <p:cNvSpPr>
            <a:spLocks noGrp="1"/>
          </p:cNvSpPr>
          <p:nvPr>
            <p:ph idx="1"/>
          </p:nvPr>
        </p:nvSpPr>
        <p:spPr>
          <a:xfrm>
            <a:off x="609600" y="908720"/>
            <a:ext cx="10972800" cy="4608513"/>
          </a:xfrm>
        </p:spPr>
        <p:txBody>
          <a:bodyPr/>
          <a:lstStyle/>
          <a:p>
            <a:r>
              <a:rPr lang="en-GB" dirty="0"/>
              <a:t>Africa has witnessed increased rural urban migration due to improvements in transportation and to search for jobs. </a:t>
            </a:r>
          </a:p>
          <a:p>
            <a:r>
              <a:rPr lang="en-GB" dirty="0"/>
              <a:t>In most urban neighbourhoods, western education, religion and philosophies is the basic influence of life. </a:t>
            </a:r>
          </a:p>
          <a:p>
            <a:r>
              <a:rPr lang="en-GB" dirty="0"/>
              <a:t>Europeans developed the lands that they colonised in some areas and these structures laid the foundation for Africa’s development and civilisation. </a:t>
            </a:r>
          </a:p>
          <a:p>
            <a:r>
              <a:rPr lang="en-GB" dirty="0"/>
              <a:t>African culture had distinctive feelings of communalism rather than separatism and people live as groups. </a:t>
            </a:r>
          </a:p>
        </p:txBody>
      </p:sp>
      <p:sp>
        <p:nvSpPr>
          <p:cNvPr id="4" name="Date Placeholder 3">
            <a:extLst>
              <a:ext uri="{FF2B5EF4-FFF2-40B4-BE49-F238E27FC236}">
                <a16:creationId xmlns:a16="http://schemas.microsoft.com/office/drawing/2014/main" id="{B37E6A52-B77A-418E-B18A-43BF5C3ED5C2}"/>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F7445780-8EF5-4B79-9D94-110A7D987F62}"/>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1603377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E5B1F-A9F4-4D3F-9CF4-5C17226511E8}"/>
              </a:ext>
            </a:extLst>
          </p:cNvPr>
          <p:cNvSpPr>
            <a:spLocks noGrp="1"/>
          </p:cNvSpPr>
          <p:nvPr>
            <p:ph type="title"/>
          </p:nvPr>
        </p:nvSpPr>
        <p:spPr>
          <a:xfrm>
            <a:off x="609600" y="136524"/>
            <a:ext cx="10972800" cy="700188"/>
          </a:xfrm>
        </p:spPr>
        <p:txBody>
          <a:bodyPr/>
          <a:lstStyle/>
          <a:p>
            <a:r>
              <a:rPr lang="en-GB" dirty="0"/>
              <a:t>Sub-Saharan Africa</a:t>
            </a:r>
          </a:p>
        </p:txBody>
      </p:sp>
      <p:sp>
        <p:nvSpPr>
          <p:cNvPr id="3" name="Content Placeholder 2">
            <a:extLst>
              <a:ext uri="{FF2B5EF4-FFF2-40B4-BE49-F238E27FC236}">
                <a16:creationId xmlns:a16="http://schemas.microsoft.com/office/drawing/2014/main" id="{4C4329E3-7AFB-4088-9408-5F675018A439}"/>
              </a:ext>
            </a:extLst>
          </p:cNvPr>
          <p:cNvSpPr>
            <a:spLocks noGrp="1"/>
          </p:cNvSpPr>
          <p:nvPr>
            <p:ph idx="1"/>
          </p:nvPr>
        </p:nvSpPr>
        <p:spPr>
          <a:xfrm>
            <a:off x="119336" y="836712"/>
            <a:ext cx="11809312" cy="4680521"/>
          </a:xfrm>
        </p:spPr>
        <p:txBody>
          <a:bodyPr/>
          <a:lstStyle/>
          <a:p>
            <a:r>
              <a:rPr lang="en-GB" sz="2800" dirty="0" err="1"/>
              <a:t>Mutabazi</a:t>
            </a:r>
            <a:r>
              <a:rPr lang="en-GB" sz="2800" dirty="0"/>
              <a:t> (2001: 100) stated that ‘the cultural unity of African societies exceeds their diversity’. </a:t>
            </a:r>
          </a:p>
          <a:p>
            <a:r>
              <a:rPr lang="en-GB" sz="2800" dirty="0"/>
              <a:t>African societies share a collection of values and beliefs as a result of which every village or town, local administration or company displays the same social phenomena and behaviour. </a:t>
            </a:r>
          </a:p>
          <a:p>
            <a:r>
              <a:rPr lang="en-GB" sz="2800" dirty="0"/>
              <a:t>This shared cultural basis of values and rules will have been passed down through many generations within the tribes and passed on through networks of families and friends to communities living in other ‘countries’. </a:t>
            </a:r>
          </a:p>
          <a:p>
            <a:r>
              <a:rPr lang="en-GB" sz="2800" dirty="0"/>
              <a:t>Cultural models imported from the West did not succeed in replacing this common African cultural base</a:t>
            </a:r>
          </a:p>
        </p:txBody>
      </p:sp>
      <p:sp>
        <p:nvSpPr>
          <p:cNvPr id="4" name="Date Placeholder 3">
            <a:extLst>
              <a:ext uri="{FF2B5EF4-FFF2-40B4-BE49-F238E27FC236}">
                <a16:creationId xmlns:a16="http://schemas.microsoft.com/office/drawing/2014/main" id="{E9409EF7-6023-4C46-90D7-91398ADD271E}"/>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EEB897A0-A3D9-44CA-BBBB-055209FB8728}"/>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421551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46145-1179-426A-A83C-F2C03390D406}"/>
              </a:ext>
            </a:extLst>
          </p:cNvPr>
          <p:cNvSpPr>
            <a:spLocks noGrp="1"/>
          </p:cNvSpPr>
          <p:nvPr>
            <p:ph type="title"/>
          </p:nvPr>
        </p:nvSpPr>
        <p:spPr>
          <a:xfrm>
            <a:off x="609600" y="114299"/>
            <a:ext cx="10972800" cy="578397"/>
          </a:xfrm>
        </p:spPr>
        <p:txBody>
          <a:bodyPr/>
          <a:lstStyle/>
          <a:p>
            <a:r>
              <a:rPr lang="en-GB" dirty="0"/>
              <a:t>References.</a:t>
            </a:r>
          </a:p>
        </p:txBody>
      </p:sp>
      <p:sp>
        <p:nvSpPr>
          <p:cNvPr id="3" name="Content Placeholder 2">
            <a:extLst>
              <a:ext uri="{FF2B5EF4-FFF2-40B4-BE49-F238E27FC236}">
                <a16:creationId xmlns:a16="http://schemas.microsoft.com/office/drawing/2014/main" id="{BF89E757-72B7-4427-B752-745CB064D84E}"/>
              </a:ext>
            </a:extLst>
          </p:cNvPr>
          <p:cNvSpPr>
            <a:spLocks noGrp="1"/>
          </p:cNvSpPr>
          <p:nvPr>
            <p:ph idx="1"/>
          </p:nvPr>
        </p:nvSpPr>
        <p:spPr>
          <a:xfrm>
            <a:off x="119336" y="692696"/>
            <a:ext cx="12072663" cy="4824537"/>
          </a:xfrm>
        </p:spPr>
        <p:txBody>
          <a:bodyPr/>
          <a:lstStyle/>
          <a:p>
            <a:r>
              <a:rPr lang="en-GB" sz="2400" dirty="0"/>
              <a:t>Fu, P.P., Wu, R. and Yang, Y. (2008) ‘Chinese culture and leadership’, in Chhokar, J.S., </a:t>
            </a:r>
            <a:r>
              <a:rPr lang="en-GB" sz="2400" dirty="0" err="1"/>
              <a:t>Brodbeck</a:t>
            </a:r>
            <a:r>
              <a:rPr lang="en-GB" sz="2400" dirty="0"/>
              <a:t>, F.C. and House, R.J. (eds), Culture and Leadership Across the World: the GLOBE Book of In-Depth Studies of 25 Societies , New York, NY: Lawrence Erlbaum Associates. </a:t>
            </a:r>
          </a:p>
          <a:p>
            <a:r>
              <a:rPr lang="en-GB" sz="2400" dirty="0"/>
              <a:t>Lewis, R.D. (1996) When Cultures Collide , London: Nicholas Brealey. </a:t>
            </a:r>
          </a:p>
          <a:p>
            <a:r>
              <a:rPr lang="en-GB" sz="2400" dirty="0" err="1"/>
              <a:t>Michailova</a:t>
            </a:r>
            <a:r>
              <a:rPr lang="en-GB" sz="2400" dirty="0"/>
              <a:t>, S. and Worm, V. (2003) ‘Personal networking in Russia and China: </a:t>
            </a:r>
            <a:r>
              <a:rPr lang="en-GB" sz="2400" dirty="0" err="1"/>
              <a:t>blat</a:t>
            </a:r>
            <a:r>
              <a:rPr lang="en-GB" sz="2400" dirty="0"/>
              <a:t> and guanxi ’, European Management Journal , 21(4): 509–519.</a:t>
            </a:r>
          </a:p>
          <a:p>
            <a:r>
              <a:rPr lang="en-GB" sz="2400" dirty="0"/>
              <a:t>Scarborough, J. (1998) The Origins of Cultural Differences and Their Impact on Management , London: Quorum.</a:t>
            </a:r>
          </a:p>
          <a:p>
            <a:endParaRPr lang="en-GB" sz="2400" dirty="0"/>
          </a:p>
        </p:txBody>
      </p:sp>
      <p:sp>
        <p:nvSpPr>
          <p:cNvPr id="4" name="Date Placeholder 3">
            <a:extLst>
              <a:ext uri="{FF2B5EF4-FFF2-40B4-BE49-F238E27FC236}">
                <a16:creationId xmlns:a16="http://schemas.microsoft.com/office/drawing/2014/main" id="{49CBC5E9-80C0-4EC0-878A-0ED840EC9560}"/>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196004E8-8E81-49D0-A902-B855BF470F33}"/>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40224253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4258</TotalTime>
  <Words>2653</Words>
  <Application>Microsoft Office PowerPoint</Application>
  <PresentationFormat>Widescreen</PresentationFormat>
  <Paragraphs>173</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Myriad Pro</vt:lpstr>
      <vt:lpstr>Verdana</vt:lpstr>
      <vt:lpstr>20140311PresentationUWTSDTemplate</vt:lpstr>
      <vt:lpstr>BMSW5105</vt:lpstr>
      <vt:lpstr>Learning outcomes</vt:lpstr>
      <vt:lpstr>Asian cultures</vt:lpstr>
      <vt:lpstr>Asian cultures</vt:lpstr>
      <vt:lpstr>Asian cultures</vt:lpstr>
      <vt:lpstr>Confusion Asian cultures</vt:lpstr>
      <vt:lpstr>Confusia Asia -The Chinese and guanxi</vt:lpstr>
      <vt:lpstr>Confusia Asia -The Chinese and guanxi</vt:lpstr>
      <vt:lpstr>Confusia Asia -The Chinese and guanxi</vt:lpstr>
      <vt:lpstr>Confusia Asia -The Chinese and guanxi</vt:lpstr>
      <vt:lpstr>Confusia Asia -The Chinese and guanxi</vt:lpstr>
      <vt:lpstr>Confusia Asia - The Japanese and wa</vt:lpstr>
      <vt:lpstr>Confusia Asia - The Japanese and wa</vt:lpstr>
      <vt:lpstr>Confusia Asia - The Japanese and wa</vt:lpstr>
      <vt:lpstr>The South Koreans and the chaebol</vt:lpstr>
      <vt:lpstr>The South Koreans and the chaebol</vt:lpstr>
      <vt:lpstr>The South Koreans and the chaebol</vt:lpstr>
      <vt:lpstr>The Indians and karma capitalism  </vt:lpstr>
      <vt:lpstr>The Indians and karma capitalism </vt:lpstr>
      <vt:lpstr>The Indians and karma capitalism </vt:lpstr>
      <vt:lpstr>The Indians and karma capitalism </vt:lpstr>
      <vt:lpstr>The Indians and karma capitalism </vt:lpstr>
      <vt:lpstr> Thailand and karma</vt:lpstr>
      <vt:lpstr>Thailand and karma</vt:lpstr>
      <vt:lpstr>Sub-Saharan Africa</vt:lpstr>
      <vt:lpstr>Sub-Saharan Africa</vt:lpstr>
      <vt:lpstr>Sub-Saharan Africa</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265</cp:revision>
  <cp:lastPrinted>2018-07-09T15:27:01Z</cp:lastPrinted>
  <dcterms:created xsi:type="dcterms:W3CDTF">2002-10-07T19:43:58Z</dcterms:created>
  <dcterms:modified xsi:type="dcterms:W3CDTF">2020-09-29T10:33:53Z</dcterms:modified>
</cp:coreProperties>
</file>