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50" autoAdjust="0"/>
    <p:restoredTop sz="70847" autoAdjust="0"/>
  </p:normalViewPr>
  <p:slideViewPr>
    <p:cSldViewPr snapToGrid="0">
      <p:cViewPr varScale="1">
        <p:scale>
          <a:sx n="45" d="100"/>
          <a:sy n="45" d="100"/>
        </p:scale>
        <p:origin x="1304" y="20"/>
      </p:cViewPr>
      <p:guideLst>
        <p:guide orient="horz" pos="2160"/>
        <p:guide pos="3840"/>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S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2D511D-06CB-453E-8322-7B0A11F85FD2}" type="datetimeFigureOut">
              <a:rPr lang="en-SG" smtClean="0"/>
              <a:pPr/>
              <a:t>5/12/2022</a:t>
            </a:fld>
            <a:endParaRPr lang="en-S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S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S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75AB51-A183-40DE-B313-3B864A891D54}" type="slidenum">
              <a:rPr lang="en-SG" smtClean="0"/>
              <a:pPr/>
              <a:t>‹#›</a:t>
            </a:fld>
            <a:endParaRPr lang="en-SG"/>
          </a:p>
        </p:txBody>
      </p:sp>
    </p:spTree>
    <p:extLst>
      <p:ext uri="{BB962C8B-B14F-4D97-AF65-F5344CB8AC3E}">
        <p14:creationId xmlns:p14="http://schemas.microsoft.com/office/powerpoint/2010/main" val="1644035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SG" dirty="0"/>
          </a:p>
        </p:txBody>
      </p:sp>
      <p:sp>
        <p:nvSpPr>
          <p:cNvPr id="4" name="Slide Number Placeholder 3"/>
          <p:cNvSpPr>
            <a:spLocks noGrp="1"/>
          </p:cNvSpPr>
          <p:nvPr>
            <p:ph type="sldNum" sz="quarter" idx="5"/>
          </p:nvPr>
        </p:nvSpPr>
        <p:spPr/>
        <p:txBody>
          <a:bodyPr/>
          <a:lstStyle/>
          <a:p>
            <a:fld id="{D175AB51-A183-40DE-B313-3B864A891D54}" type="slidenum">
              <a:rPr lang="en-SG" smtClean="0"/>
              <a:pPr/>
              <a:t>1</a:t>
            </a:fld>
            <a:endParaRPr lang="en-SG"/>
          </a:p>
        </p:txBody>
      </p:sp>
    </p:spTree>
    <p:extLst>
      <p:ext uri="{BB962C8B-B14F-4D97-AF65-F5344CB8AC3E}">
        <p14:creationId xmlns:p14="http://schemas.microsoft.com/office/powerpoint/2010/main" val="4082255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Employee engagement is a type of HR concept that shows the dedication and enthusiasm of a worker. The employees who are engaged care about the performance of the organization and their work. This presentation will discuss about employee engagement. First of all. It will show different kids of position in facilities management and the importance of those facilities. After that, it will discuss different guest services skills. Last, it will show different issues that are related to facilities services.</a:t>
            </a:r>
            <a:endParaRPr lang="en-SG" dirty="0"/>
          </a:p>
        </p:txBody>
      </p:sp>
      <p:sp>
        <p:nvSpPr>
          <p:cNvPr id="4" name="Slide Number Placeholder 3"/>
          <p:cNvSpPr>
            <a:spLocks noGrp="1"/>
          </p:cNvSpPr>
          <p:nvPr>
            <p:ph type="sldNum" sz="quarter" idx="5"/>
          </p:nvPr>
        </p:nvSpPr>
        <p:spPr/>
        <p:txBody>
          <a:bodyPr/>
          <a:lstStyle/>
          <a:p>
            <a:fld id="{D175AB51-A183-40DE-B313-3B864A891D54}" type="slidenum">
              <a:rPr lang="en-SG" smtClean="0"/>
              <a:pPr/>
              <a:t>2</a:t>
            </a:fld>
            <a:endParaRPr lang="en-SG"/>
          </a:p>
        </p:txBody>
      </p:sp>
    </p:spTree>
    <p:extLst>
      <p:ext uri="{BB962C8B-B14F-4D97-AF65-F5344CB8AC3E}">
        <p14:creationId xmlns:p14="http://schemas.microsoft.com/office/powerpoint/2010/main" val="614679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persons who are facilities managers are liable for maintenance, services of work and the security facilities to make sure that meet the needs of its employees and the organization. They look after all of the facilities that can lead a organization or business do its job. Facilities management can be described as a serves or tool that helps the functionality, sustainability and safety of a buildings (</a:t>
            </a:r>
            <a:r>
              <a:rPr lang="en-US" b="0" i="0" dirty="0" err="1">
                <a:solidFill>
                  <a:srgbClr val="222222"/>
                </a:solidFill>
                <a:effectLst/>
                <a:latin typeface="Arial" panose="020B0604020202020204" pitchFamily="34" charset="0"/>
              </a:rPr>
              <a:t>Seipel</a:t>
            </a:r>
            <a:r>
              <a:rPr lang="en-US" b="0" i="0" dirty="0">
                <a:solidFill>
                  <a:srgbClr val="222222"/>
                </a:solidFill>
                <a:effectLst/>
                <a:latin typeface="Arial" panose="020B0604020202020204" pitchFamily="34" charset="0"/>
              </a:rPr>
              <a:t>, 2018)</a:t>
            </a:r>
            <a:r>
              <a:rPr lang="en-US" dirty="0"/>
              <a:t>. Generally there are two types of facilities management one is hard FM and another is soft FM. Physical assets are related with hard FM such as wiring, plumbing, elevators and cooling and heating (</a:t>
            </a:r>
            <a:r>
              <a:rPr lang="en-US" b="0" i="0" dirty="0" err="1">
                <a:solidFill>
                  <a:srgbClr val="222222"/>
                </a:solidFill>
                <a:effectLst/>
                <a:latin typeface="Arial" panose="020B0604020202020204" pitchFamily="34" charset="0"/>
              </a:rPr>
              <a:t>Feito</a:t>
            </a:r>
            <a:r>
              <a:rPr lang="en-US" b="0" i="0" dirty="0">
                <a:solidFill>
                  <a:srgbClr val="222222"/>
                </a:solidFill>
                <a:effectLst/>
                <a:latin typeface="Arial" panose="020B0604020202020204" pitchFamily="34" charset="0"/>
              </a:rPr>
              <a:t>, 2018)</a:t>
            </a:r>
            <a:r>
              <a:rPr lang="en-US" dirty="0"/>
              <a:t>. Soft FM deals with the task that is performed by people such as lease accounting, custodial services, catering, groundskeeping, and security. </a:t>
            </a:r>
            <a:endParaRPr lang="en-SG" dirty="0"/>
          </a:p>
        </p:txBody>
      </p:sp>
      <p:sp>
        <p:nvSpPr>
          <p:cNvPr id="4" name="Slide Number Placeholder 3"/>
          <p:cNvSpPr>
            <a:spLocks noGrp="1"/>
          </p:cNvSpPr>
          <p:nvPr>
            <p:ph type="sldNum" sz="quarter" idx="5"/>
          </p:nvPr>
        </p:nvSpPr>
        <p:spPr/>
        <p:txBody>
          <a:bodyPr/>
          <a:lstStyle/>
          <a:p>
            <a:fld id="{D175AB51-A183-40DE-B313-3B864A891D54}" type="slidenum">
              <a:rPr lang="en-SG" smtClean="0"/>
              <a:pPr/>
              <a:t>3</a:t>
            </a:fld>
            <a:endParaRPr lang="en-SG"/>
          </a:p>
        </p:txBody>
      </p:sp>
    </p:spTree>
    <p:extLst>
      <p:ext uri="{BB962C8B-B14F-4D97-AF65-F5344CB8AC3E}">
        <p14:creationId xmlns:p14="http://schemas.microsoft.com/office/powerpoint/2010/main" val="1437670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first impression of a business is set by proper facilities management. Dusty workplace, dirty office and smudged windows can set a wrong impression on the visitors. It is a huge step for any business to set a good first impression and proper management facilities can do it. Proper management facilities can enhance the efficiency of s business operation. It also helps to predict and recognize issues before arise so it has made easy to solve the issue (</a:t>
            </a:r>
            <a:r>
              <a:rPr lang="en-US" b="0" i="0" dirty="0">
                <a:solidFill>
                  <a:srgbClr val="222222"/>
                </a:solidFill>
                <a:effectLst/>
                <a:latin typeface="Arial" panose="020B0604020202020204" pitchFamily="34" charset="0"/>
              </a:rPr>
              <a:t>Wong, 2022. )</a:t>
            </a:r>
            <a:r>
              <a:rPr lang="en-US" dirty="0"/>
              <a:t>. Proper facilities management has a huge impact on employee morale. It leads to take pride, and focus in the workplace. In addition, it also makes them proud. Another advantage of properly managed facilities is saving costs. It helps to concentrate on prevention rather than treatment that save lots of money. </a:t>
            </a:r>
          </a:p>
          <a:p>
            <a:pPr algn="just"/>
            <a:endParaRPr lang="en-SG" dirty="0"/>
          </a:p>
        </p:txBody>
      </p:sp>
      <p:sp>
        <p:nvSpPr>
          <p:cNvPr id="4" name="Slide Number Placeholder 3"/>
          <p:cNvSpPr>
            <a:spLocks noGrp="1"/>
          </p:cNvSpPr>
          <p:nvPr>
            <p:ph type="sldNum" sz="quarter" idx="5"/>
          </p:nvPr>
        </p:nvSpPr>
        <p:spPr/>
        <p:txBody>
          <a:bodyPr/>
          <a:lstStyle/>
          <a:p>
            <a:fld id="{D175AB51-A183-40DE-B313-3B864A891D54}" type="slidenum">
              <a:rPr lang="en-SG" smtClean="0"/>
              <a:pPr/>
              <a:t>4</a:t>
            </a:fld>
            <a:endParaRPr lang="en-SG"/>
          </a:p>
        </p:txBody>
      </p:sp>
    </p:spTree>
    <p:extLst>
      <p:ext uri="{BB962C8B-B14F-4D97-AF65-F5344CB8AC3E}">
        <p14:creationId xmlns:p14="http://schemas.microsoft.com/office/powerpoint/2010/main" val="586395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Guest services skills are a set of behaviors that are needed during interacting with a visitors. To start a conversation, these skills are very useful. First of all, it is important to be responsive in a timely manner. Clear and easy to understand conversation are also essential to solve different problems. It is also important show empathy with those customers who are (</a:t>
            </a:r>
            <a:r>
              <a:rPr lang="en-US" b="0" i="0" dirty="0" err="1">
                <a:solidFill>
                  <a:srgbClr val="222222"/>
                </a:solidFill>
                <a:effectLst/>
                <a:latin typeface="Arial" panose="020B0604020202020204" pitchFamily="34" charset="0"/>
              </a:rPr>
              <a:t>Fauziah</a:t>
            </a:r>
            <a:r>
              <a:rPr lang="en-US" b="0" i="0" dirty="0">
                <a:solidFill>
                  <a:srgbClr val="222222"/>
                </a:solidFill>
                <a:effectLst/>
                <a:latin typeface="Arial" panose="020B0604020202020204" pitchFamily="34" charset="0"/>
              </a:rPr>
              <a:t>, 2019)</a:t>
            </a:r>
            <a:r>
              <a:rPr lang="en-US" dirty="0"/>
              <a:t>. unhappy and frustrated. It will be effective to identify and understand their feelings to communicate with them accordingly. Sometimes, customers and clients can ask several question and it is important to keep patience and reply them with a beautiful smile. Patience can help to keep the conversation on the right truck.  Provide a positive experience and remain personable are also essential. Technical knowledge is an effective way to solve any kinds of problem.so. It is important to have proper technical knowledge. </a:t>
            </a:r>
            <a:endParaRPr lang="en-SG" dirty="0"/>
          </a:p>
        </p:txBody>
      </p:sp>
      <p:sp>
        <p:nvSpPr>
          <p:cNvPr id="4" name="Slide Number Placeholder 3"/>
          <p:cNvSpPr>
            <a:spLocks noGrp="1"/>
          </p:cNvSpPr>
          <p:nvPr>
            <p:ph type="sldNum" sz="quarter" idx="5"/>
          </p:nvPr>
        </p:nvSpPr>
        <p:spPr/>
        <p:txBody>
          <a:bodyPr/>
          <a:lstStyle/>
          <a:p>
            <a:fld id="{D175AB51-A183-40DE-B313-3B864A891D54}" type="slidenum">
              <a:rPr lang="en-SG" smtClean="0"/>
              <a:pPr/>
              <a:t>5</a:t>
            </a:fld>
            <a:endParaRPr lang="en-SG"/>
          </a:p>
        </p:txBody>
      </p:sp>
    </p:spTree>
    <p:extLst>
      <p:ext uri="{BB962C8B-B14F-4D97-AF65-F5344CB8AC3E}">
        <p14:creationId xmlns:p14="http://schemas.microsoft.com/office/powerpoint/2010/main" val="927731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Because of scarcity of resources, allocation of resources problem arises. Resources are scared in nature and these are limited that is why this problem arrives. In sprite of having enough control measures, during project lifecycle the project scope can change. Any changes in requirements can aid to fluctuating resource demands (</a:t>
            </a:r>
            <a:r>
              <a:rPr lang="en-US" b="0" i="0" dirty="0" err="1">
                <a:solidFill>
                  <a:srgbClr val="222222"/>
                </a:solidFill>
                <a:effectLst/>
                <a:latin typeface="Arial" panose="020B0604020202020204" pitchFamily="34" charset="0"/>
              </a:rPr>
              <a:t>Usmen</a:t>
            </a:r>
            <a:r>
              <a:rPr lang="en-US" b="0" i="0" dirty="0">
                <a:solidFill>
                  <a:srgbClr val="222222"/>
                </a:solidFill>
                <a:effectLst/>
                <a:latin typeface="Arial" panose="020B0604020202020204" pitchFamily="34" charset="0"/>
              </a:rPr>
              <a:t>, 2015)</a:t>
            </a:r>
            <a:r>
              <a:rPr lang="en-US" dirty="0"/>
              <a:t>. Protection of the environment and Health and safety are mobilized into the values that help to constitute operating philosophy. Health and safety issue is a very important issue to consider in facilities services delivery.</a:t>
            </a:r>
            <a:r>
              <a:rPr lang="en-SG" dirty="0"/>
              <a:t> It is important to be aware in unsafe conditions and potential hazards. Participate and complete essential safety issue is also important. By using the resources effectively and appropriately, it can be possible to promote and encourage sustainability.  </a:t>
            </a:r>
            <a:endParaRPr lang="en-US" dirty="0"/>
          </a:p>
        </p:txBody>
      </p:sp>
      <p:sp>
        <p:nvSpPr>
          <p:cNvPr id="4" name="Slide Number Placeholder 3"/>
          <p:cNvSpPr>
            <a:spLocks noGrp="1"/>
          </p:cNvSpPr>
          <p:nvPr>
            <p:ph type="sldNum" sz="quarter" idx="5"/>
          </p:nvPr>
        </p:nvSpPr>
        <p:spPr/>
        <p:txBody>
          <a:bodyPr/>
          <a:lstStyle/>
          <a:p>
            <a:fld id="{D175AB51-A183-40DE-B313-3B864A891D54}" type="slidenum">
              <a:rPr lang="en-SG" smtClean="0"/>
              <a:pPr/>
              <a:t>6</a:t>
            </a:fld>
            <a:endParaRPr lang="en-SG"/>
          </a:p>
        </p:txBody>
      </p:sp>
    </p:spTree>
    <p:extLst>
      <p:ext uri="{BB962C8B-B14F-4D97-AF65-F5344CB8AC3E}">
        <p14:creationId xmlns:p14="http://schemas.microsoft.com/office/powerpoint/2010/main" val="2441795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 facility manager has to do several task in a day such as attending meeting, coordinating teams, answering emails, consult suppliers or vendor and many more. In addition, there are several employees with unpredictable problems and question to solve. To handle all of these task the manager can take the advantage of digital technology. Digital calendars also can be a effective way to solve the issue.  Most of the facilities managers face a common problem and it is cost problem (</a:t>
            </a:r>
            <a:r>
              <a:rPr lang="en-US" b="0" i="0" dirty="0">
                <a:solidFill>
                  <a:srgbClr val="222222"/>
                </a:solidFill>
                <a:effectLst/>
                <a:latin typeface="Arial" panose="020B0604020202020204" pitchFamily="34" charset="0"/>
              </a:rPr>
              <a:t>McGuire, 2011)</a:t>
            </a:r>
            <a:r>
              <a:rPr lang="en-US" dirty="0"/>
              <a:t>. They are said to do lots of work with less. During making budget, it is important to consider all types of costs. Negotiating with the vendors and keeping regular financial information are also effective way to solve the issue. However, it is essential for all the companies to consider these types of issues effectively. </a:t>
            </a:r>
          </a:p>
          <a:p>
            <a:pPr algn="just"/>
            <a:endParaRPr lang="en-SG" dirty="0"/>
          </a:p>
        </p:txBody>
      </p:sp>
      <p:sp>
        <p:nvSpPr>
          <p:cNvPr id="4" name="Slide Number Placeholder 3"/>
          <p:cNvSpPr>
            <a:spLocks noGrp="1"/>
          </p:cNvSpPr>
          <p:nvPr>
            <p:ph type="sldNum" sz="quarter" idx="5"/>
          </p:nvPr>
        </p:nvSpPr>
        <p:spPr/>
        <p:txBody>
          <a:bodyPr/>
          <a:lstStyle/>
          <a:p>
            <a:fld id="{D175AB51-A183-40DE-B313-3B864A891D54}" type="slidenum">
              <a:rPr lang="en-SG" smtClean="0"/>
              <a:pPr/>
              <a:t>7</a:t>
            </a:fld>
            <a:endParaRPr lang="en-SG"/>
          </a:p>
        </p:txBody>
      </p:sp>
    </p:spTree>
    <p:extLst>
      <p:ext uri="{BB962C8B-B14F-4D97-AF65-F5344CB8AC3E}">
        <p14:creationId xmlns:p14="http://schemas.microsoft.com/office/powerpoint/2010/main" val="14283550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Basically, employee engagement deals with the dedication and enthusiasm of a employee. There are different types of positions in facilities management. These all are important for a company’s success. A business works according to these facilities to make a big profit. There are also several guest skills and these are very important to provide good service to the customers. It is also important for a company to understand the issues of facilities delivery services and solve those issues. Taking some actions and providing require training can help to solve those issues. </a:t>
            </a:r>
            <a:endParaRPr lang="en-SG" dirty="0"/>
          </a:p>
        </p:txBody>
      </p:sp>
      <p:sp>
        <p:nvSpPr>
          <p:cNvPr id="4" name="Slide Number Placeholder 3"/>
          <p:cNvSpPr>
            <a:spLocks noGrp="1"/>
          </p:cNvSpPr>
          <p:nvPr>
            <p:ph type="sldNum" sz="quarter" idx="5"/>
          </p:nvPr>
        </p:nvSpPr>
        <p:spPr/>
        <p:txBody>
          <a:bodyPr/>
          <a:lstStyle/>
          <a:p>
            <a:fld id="{D175AB51-A183-40DE-B313-3B864A891D54}" type="slidenum">
              <a:rPr lang="en-SG" smtClean="0"/>
              <a:pPr/>
              <a:t>8</a:t>
            </a:fld>
            <a:endParaRPr lang="en-SG"/>
          </a:p>
        </p:txBody>
      </p:sp>
    </p:spTree>
    <p:extLst>
      <p:ext uri="{BB962C8B-B14F-4D97-AF65-F5344CB8AC3E}">
        <p14:creationId xmlns:p14="http://schemas.microsoft.com/office/powerpoint/2010/main" val="71400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SG" dirty="0"/>
          </a:p>
        </p:txBody>
      </p:sp>
      <p:sp>
        <p:nvSpPr>
          <p:cNvPr id="4" name="Slide Number Placeholder 3"/>
          <p:cNvSpPr>
            <a:spLocks noGrp="1"/>
          </p:cNvSpPr>
          <p:nvPr>
            <p:ph type="sldNum" sz="quarter" idx="5"/>
          </p:nvPr>
        </p:nvSpPr>
        <p:spPr/>
        <p:txBody>
          <a:bodyPr/>
          <a:lstStyle/>
          <a:p>
            <a:fld id="{D175AB51-A183-40DE-B313-3B864A891D54}" type="slidenum">
              <a:rPr lang="en-SG" smtClean="0"/>
              <a:pPr/>
              <a:t>9</a:t>
            </a:fld>
            <a:endParaRPr lang="en-SG"/>
          </a:p>
        </p:txBody>
      </p:sp>
    </p:spTree>
    <p:extLst>
      <p:ext uri="{BB962C8B-B14F-4D97-AF65-F5344CB8AC3E}">
        <p14:creationId xmlns:p14="http://schemas.microsoft.com/office/powerpoint/2010/main" val="3108264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5D2D5B-A743-4C4B-9C63-4D1105EC701B}" type="datetimeFigureOut">
              <a:rPr lang="en-SG" smtClean="0"/>
              <a:pPr/>
              <a:t>5/12/2022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2490598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5D2D5B-A743-4C4B-9C63-4D1105EC701B}" type="datetimeFigureOut">
              <a:rPr lang="en-SG" smtClean="0"/>
              <a:pPr/>
              <a:t>5/12/2022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495548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5D2D5B-A743-4C4B-9C63-4D1105EC701B}" type="datetimeFigureOut">
              <a:rPr lang="en-SG" smtClean="0"/>
              <a:pPr/>
              <a:t>5/12/2022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730354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5D2D5B-A743-4C4B-9C63-4D1105EC701B}" type="datetimeFigureOut">
              <a:rPr lang="en-SG" smtClean="0"/>
              <a:pPr/>
              <a:t>5/12/2022</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1977259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5D2D5B-A743-4C4B-9C63-4D1105EC701B}" type="datetimeFigureOut">
              <a:rPr lang="en-SG" smtClean="0"/>
              <a:pPr/>
              <a:t>5/12/2022</a:t>
            </a:fld>
            <a:endParaRPr lang="en-SG"/>
          </a:p>
        </p:txBody>
      </p:sp>
      <p:sp>
        <p:nvSpPr>
          <p:cNvPr id="8" name="Footer Placeholder 7"/>
          <p:cNvSpPr>
            <a:spLocks noGrp="1"/>
          </p:cNvSpPr>
          <p:nvPr>
            <p:ph type="ftr" sz="quarter" idx="11"/>
          </p:nvPr>
        </p:nvSpPr>
        <p:spPr/>
        <p:txBody>
          <a:bodyPr/>
          <a:lstStyle/>
          <a:p>
            <a:endParaRPr lang="en-SG"/>
          </a:p>
        </p:txBody>
      </p:sp>
      <p:sp>
        <p:nvSpPr>
          <p:cNvPr id="9" name="Slide Number Placeholder 8"/>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2866053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5D2D5B-A743-4C4B-9C63-4D1105EC701B}" type="datetimeFigureOut">
              <a:rPr lang="en-SG" smtClean="0"/>
              <a:pPr/>
              <a:t>5/12/2022</a:t>
            </a:fld>
            <a:endParaRPr lang="en-SG"/>
          </a:p>
        </p:txBody>
      </p:sp>
      <p:sp>
        <p:nvSpPr>
          <p:cNvPr id="4" name="Footer Placeholder 3"/>
          <p:cNvSpPr>
            <a:spLocks noGrp="1"/>
          </p:cNvSpPr>
          <p:nvPr>
            <p:ph type="ftr" sz="quarter" idx="11"/>
          </p:nvPr>
        </p:nvSpPr>
        <p:spPr/>
        <p:txBody>
          <a:bodyPr/>
          <a:lstStyle/>
          <a:p>
            <a:endParaRPr lang="en-SG"/>
          </a:p>
        </p:txBody>
      </p:sp>
      <p:sp>
        <p:nvSpPr>
          <p:cNvPr id="5" name="Slide Number Placeholder 4"/>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2447090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5D2D5B-A743-4C4B-9C63-4D1105EC701B}" type="datetimeFigureOut">
              <a:rPr lang="en-SG" smtClean="0"/>
              <a:pPr/>
              <a:t>5/12/2022</a:t>
            </a:fld>
            <a:endParaRPr lang="en-SG"/>
          </a:p>
        </p:txBody>
      </p:sp>
      <p:sp>
        <p:nvSpPr>
          <p:cNvPr id="3" name="Footer Placeholder 2"/>
          <p:cNvSpPr>
            <a:spLocks noGrp="1"/>
          </p:cNvSpPr>
          <p:nvPr>
            <p:ph type="ftr" sz="quarter" idx="11"/>
          </p:nvPr>
        </p:nvSpPr>
        <p:spPr/>
        <p:txBody>
          <a:bodyPr/>
          <a:lstStyle/>
          <a:p>
            <a:endParaRPr lang="en-SG"/>
          </a:p>
        </p:txBody>
      </p:sp>
      <p:sp>
        <p:nvSpPr>
          <p:cNvPr id="4" name="Slide Number Placeholder 3"/>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1866339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5D2D5B-A743-4C4B-9C63-4D1105EC701B}" type="datetimeFigureOut">
              <a:rPr lang="en-SG" smtClean="0"/>
              <a:pPr/>
              <a:t>5/12/2022</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1753252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E75D2D5B-A743-4C4B-9C63-4D1105EC701B}" type="datetimeFigureOut">
              <a:rPr lang="en-SG" smtClean="0"/>
              <a:pPr/>
              <a:t>5/12/2022</a:t>
            </a:fld>
            <a:endParaRPr lang="en-SG"/>
          </a:p>
        </p:txBody>
      </p:sp>
      <p:sp>
        <p:nvSpPr>
          <p:cNvPr id="6" name="Footer Placeholder 5"/>
          <p:cNvSpPr>
            <a:spLocks noGrp="1"/>
          </p:cNvSpPr>
          <p:nvPr>
            <p:ph type="ftr" sz="quarter" idx="11"/>
          </p:nvPr>
        </p:nvSpPr>
        <p:spPr>
          <a:xfrm>
            <a:off x="590396" y="6041362"/>
            <a:ext cx="3295413" cy="365125"/>
          </a:xfrm>
        </p:spPr>
        <p:txBody>
          <a:bodyPr/>
          <a:lstStyle/>
          <a:p>
            <a:endParaRPr lang="en-SG"/>
          </a:p>
        </p:txBody>
      </p:sp>
      <p:sp>
        <p:nvSpPr>
          <p:cNvPr id="7" name="Slide Number Placeholder 6"/>
          <p:cNvSpPr>
            <a:spLocks noGrp="1"/>
          </p:cNvSpPr>
          <p:nvPr>
            <p:ph type="sldNum" sz="quarter" idx="12"/>
          </p:nvPr>
        </p:nvSpPr>
        <p:spPr>
          <a:xfrm>
            <a:off x="4862689" y="5915888"/>
            <a:ext cx="1062155" cy="490599"/>
          </a:xfrm>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2709790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5D2D5B-A743-4C4B-9C63-4D1105EC701B}" type="datetimeFigureOut">
              <a:rPr lang="en-SG" smtClean="0"/>
              <a:pPr/>
              <a:t>5/12/2022</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3122596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E75D2D5B-A743-4C4B-9C63-4D1105EC701B}" type="datetimeFigureOut">
              <a:rPr lang="en-SG" smtClean="0"/>
              <a:pPr/>
              <a:t>5/12/2022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29054562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E75D2D5B-A743-4C4B-9C63-4D1105EC701B}" type="datetimeFigureOut">
              <a:rPr lang="en-SG" smtClean="0"/>
              <a:pPr/>
              <a:t>5/12/2022</a:t>
            </a:fld>
            <a:endParaRPr lang="en-SG"/>
          </a:p>
        </p:txBody>
      </p:sp>
      <p:sp>
        <p:nvSpPr>
          <p:cNvPr id="3" name="Footer Placeholder 2"/>
          <p:cNvSpPr>
            <a:spLocks noGrp="1"/>
          </p:cNvSpPr>
          <p:nvPr>
            <p:ph type="ftr" sz="quarter" idx="11"/>
          </p:nvPr>
        </p:nvSpPr>
        <p:spPr/>
        <p:txBody>
          <a:bodyPr/>
          <a:lstStyle/>
          <a:p>
            <a:endParaRPr lang="en-SG"/>
          </a:p>
        </p:txBody>
      </p:sp>
      <p:sp>
        <p:nvSpPr>
          <p:cNvPr id="4" name="Slide Number Placeholder 3"/>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1542098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5D2D5B-A743-4C4B-9C63-4D1105EC701B}" type="datetimeFigureOut">
              <a:rPr lang="en-SG" smtClean="0"/>
              <a:pPr/>
              <a:t>5/12/2022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15524777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5D2D5B-A743-4C4B-9C63-4D1105EC701B}" type="datetimeFigureOut">
              <a:rPr lang="en-SG" smtClean="0"/>
              <a:pPr/>
              <a:t>5/12/2022</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CE05DFC2-B9C3-4773-92FE-571AC1794ED0}" type="slidenum">
              <a:rPr lang="en-SG" smtClean="0"/>
              <a:pPr/>
              <a:t>‹#›</a:t>
            </a:fld>
            <a:endParaRPr lang="en-SG"/>
          </a:p>
        </p:txBody>
      </p:sp>
    </p:spTree>
    <p:extLst>
      <p:ext uri="{BB962C8B-B14F-4D97-AF65-F5344CB8AC3E}">
        <p14:creationId xmlns:p14="http://schemas.microsoft.com/office/powerpoint/2010/main" val="3977590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SG"/>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E75D2D5B-A743-4C4B-9C63-4D1105EC701B}" type="datetimeFigureOut">
              <a:rPr lang="en-SG" smtClean="0"/>
              <a:pPr/>
              <a:t>5/12/2022</a:t>
            </a:fld>
            <a:endParaRPr lang="en-SG"/>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CE05DFC2-B9C3-4773-92FE-571AC1794ED0}" type="slidenum">
              <a:rPr lang="en-SG" smtClean="0"/>
              <a:pPr/>
              <a:t>‹#›</a:t>
            </a:fld>
            <a:endParaRPr lang="en-SG"/>
          </a:p>
        </p:txBody>
      </p:sp>
    </p:spTree>
    <p:extLst>
      <p:ext uri="{BB962C8B-B14F-4D97-AF65-F5344CB8AC3E}">
        <p14:creationId xmlns:p14="http://schemas.microsoft.com/office/powerpoint/2010/main" val="4241992502"/>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E1AAF-F855-3B0F-2CF9-9909D789F5B9}"/>
              </a:ext>
            </a:extLst>
          </p:cNvPr>
          <p:cNvSpPr>
            <a:spLocks noGrp="1"/>
          </p:cNvSpPr>
          <p:nvPr>
            <p:ph type="ctrTitle"/>
          </p:nvPr>
        </p:nvSpPr>
        <p:spPr/>
        <p:txBody>
          <a:bodyPr/>
          <a:lstStyle/>
          <a:p>
            <a:r>
              <a:rPr lang="en-US" dirty="0"/>
              <a:t>Employee Engagement </a:t>
            </a:r>
            <a:endParaRPr lang="en-SG" dirty="0"/>
          </a:p>
        </p:txBody>
      </p:sp>
      <p:sp>
        <p:nvSpPr>
          <p:cNvPr id="3" name="Subtitle 2">
            <a:extLst>
              <a:ext uri="{FF2B5EF4-FFF2-40B4-BE49-F238E27FC236}">
                <a16:creationId xmlns:a16="http://schemas.microsoft.com/office/drawing/2014/main" id="{FBE0ACF1-F8FB-FDE1-30BB-72CF00921608}"/>
              </a:ext>
            </a:extLst>
          </p:cNvPr>
          <p:cNvSpPr>
            <a:spLocks noGrp="1"/>
          </p:cNvSpPr>
          <p:nvPr>
            <p:ph type="subTitle" idx="1"/>
          </p:nvPr>
        </p:nvSpPr>
        <p:spPr>
          <a:xfrm>
            <a:off x="810000" y="5280846"/>
            <a:ext cx="10844117" cy="1299247"/>
          </a:xfrm>
        </p:spPr>
        <p:txBody>
          <a:bodyPr>
            <a:normAutofit fontScale="62500" lnSpcReduction="20000"/>
          </a:bodyPr>
          <a:lstStyle/>
          <a:p>
            <a:pPr algn="ctr"/>
            <a:r>
              <a:rPr lang="en-US" sz="2400" dirty="0"/>
              <a:t>Student name: Mihaela Cristina </a:t>
            </a:r>
            <a:r>
              <a:rPr lang="en-US" sz="2400" dirty="0" err="1"/>
              <a:t>Rusu</a:t>
            </a:r>
            <a:endParaRPr lang="en-US" sz="2400" dirty="0"/>
          </a:p>
          <a:p>
            <a:pPr algn="ctr"/>
            <a:r>
              <a:rPr lang="en-US" sz="2400" dirty="0"/>
              <a:t>Student ID:2121189</a:t>
            </a:r>
          </a:p>
          <a:p>
            <a:pPr algn="ctr"/>
            <a:r>
              <a:rPr lang="en-US" sz="2400" dirty="0"/>
              <a:t>Module Code:BMIH4006</a:t>
            </a:r>
          </a:p>
          <a:p>
            <a:pPr algn="ctr"/>
            <a:r>
              <a:rPr lang="en-US" sz="2400" dirty="0"/>
              <a:t>Lecturer: Tristan Hawkins</a:t>
            </a:r>
          </a:p>
        </p:txBody>
      </p:sp>
    </p:spTree>
    <p:extLst>
      <p:ext uri="{BB962C8B-B14F-4D97-AF65-F5344CB8AC3E}">
        <p14:creationId xmlns:p14="http://schemas.microsoft.com/office/powerpoint/2010/main" val="1899288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A55E2-D6B1-6119-BA56-B4EA2F0B038B}"/>
              </a:ext>
            </a:extLst>
          </p:cNvPr>
          <p:cNvSpPr>
            <a:spLocks noGrp="1"/>
          </p:cNvSpPr>
          <p:nvPr>
            <p:ph type="title"/>
          </p:nvPr>
        </p:nvSpPr>
        <p:spPr/>
        <p:txBody>
          <a:bodyPr/>
          <a:lstStyle/>
          <a:p>
            <a:r>
              <a:rPr lang="en-US" dirty="0"/>
              <a:t>Introduction </a:t>
            </a:r>
            <a:endParaRPr lang="en-SG" dirty="0"/>
          </a:p>
        </p:txBody>
      </p:sp>
      <p:sp>
        <p:nvSpPr>
          <p:cNvPr id="3" name="Content Placeholder 2">
            <a:extLst>
              <a:ext uri="{FF2B5EF4-FFF2-40B4-BE49-F238E27FC236}">
                <a16:creationId xmlns:a16="http://schemas.microsoft.com/office/drawing/2014/main" id="{A7096AB9-94AE-9B34-3F81-5F0D3CCE3AAB}"/>
              </a:ext>
            </a:extLst>
          </p:cNvPr>
          <p:cNvSpPr>
            <a:spLocks noGrp="1"/>
          </p:cNvSpPr>
          <p:nvPr>
            <p:ph idx="1"/>
          </p:nvPr>
        </p:nvSpPr>
        <p:spPr>
          <a:xfrm>
            <a:off x="7070222" y="2688818"/>
            <a:ext cx="4566088" cy="3426673"/>
          </a:xfrm>
        </p:spPr>
        <p:txBody>
          <a:bodyPr/>
          <a:lstStyle/>
          <a:p>
            <a:pPr marL="0" indent="0">
              <a:buNone/>
            </a:pPr>
            <a:r>
              <a:rPr lang="en-US" dirty="0"/>
              <a:t>This presentation will discuss about: </a:t>
            </a:r>
          </a:p>
          <a:p>
            <a:r>
              <a:rPr lang="en-SG" dirty="0"/>
              <a:t>Various positions in facilities management.</a:t>
            </a:r>
          </a:p>
          <a:p>
            <a:r>
              <a:rPr lang="en-SG" dirty="0"/>
              <a:t>Importance of those facilities.</a:t>
            </a:r>
          </a:p>
          <a:p>
            <a:r>
              <a:rPr lang="en-SG" dirty="0"/>
              <a:t>Guest services skills.</a:t>
            </a:r>
          </a:p>
          <a:p>
            <a:r>
              <a:rPr lang="en-SG" dirty="0"/>
              <a:t>Different issues related to facilities services.</a:t>
            </a:r>
          </a:p>
          <a:p>
            <a:pPr marL="0" indent="0">
              <a:buNone/>
            </a:pPr>
            <a:endParaRPr lang="en-SG" dirty="0"/>
          </a:p>
        </p:txBody>
      </p:sp>
      <p:pic>
        <p:nvPicPr>
          <p:cNvPr id="4098" name="Picture 2" descr="State of Employee Engagement in 2019: 4 Key Points">
            <a:extLst>
              <a:ext uri="{FF2B5EF4-FFF2-40B4-BE49-F238E27FC236}">
                <a16:creationId xmlns:a16="http://schemas.microsoft.com/office/drawing/2014/main" id="{3A545240-EE2B-583B-C77D-F3961356DB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710" y="2813130"/>
            <a:ext cx="6689222" cy="359768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8072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6947E-492D-9909-882B-DC868BC3678F}"/>
              </a:ext>
            </a:extLst>
          </p:cNvPr>
          <p:cNvSpPr>
            <a:spLocks noGrp="1"/>
          </p:cNvSpPr>
          <p:nvPr>
            <p:ph type="title"/>
          </p:nvPr>
        </p:nvSpPr>
        <p:spPr/>
        <p:txBody>
          <a:bodyPr/>
          <a:lstStyle/>
          <a:p>
            <a:r>
              <a:rPr lang="en-US" dirty="0"/>
              <a:t>Several positions in facilities management </a:t>
            </a:r>
            <a:endParaRPr lang="en-SG" dirty="0"/>
          </a:p>
        </p:txBody>
      </p:sp>
      <p:sp>
        <p:nvSpPr>
          <p:cNvPr id="3" name="Content Placeholder 2">
            <a:extLst>
              <a:ext uri="{FF2B5EF4-FFF2-40B4-BE49-F238E27FC236}">
                <a16:creationId xmlns:a16="http://schemas.microsoft.com/office/drawing/2014/main" id="{E805B897-4014-F745-378C-CB20D04454F9}"/>
              </a:ext>
            </a:extLst>
          </p:cNvPr>
          <p:cNvSpPr>
            <a:spLocks noGrp="1"/>
          </p:cNvSpPr>
          <p:nvPr>
            <p:ph idx="1"/>
          </p:nvPr>
        </p:nvSpPr>
        <p:spPr>
          <a:xfrm>
            <a:off x="149290" y="2418230"/>
            <a:ext cx="4493047" cy="3833280"/>
          </a:xfrm>
        </p:spPr>
        <p:txBody>
          <a:bodyPr>
            <a:normAutofit/>
          </a:bodyPr>
          <a:lstStyle/>
          <a:p>
            <a:r>
              <a:rPr lang="en-US" sz="3200" dirty="0"/>
              <a:t>Hard facilities management </a:t>
            </a:r>
          </a:p>
          <a:p>
            <a:r>
              <a:rPr lang="en-US" sz="3200" dirty="0"/>
              <a:t>Soft facilities management </a:t>
            </a:r>
            <a:endParaRPr lang="en-SG" sz="3200" dirty="0"/>
          </a:p>
        </p:txBody>
      </p:sp>
      <p:pic>
        <p:nvPicPr>
          <p:cNvPr id="6146" name="Picture 2" descr="Top 20 Facilities Job Titles [with Descriptions] | Ongig Blog">
            <a:extLst>
              <a:ext uri="{FF2B5EF4-FFF2-40B4-BE49-F238E27FC236}">
                <a16:creationId xmlns:a16="http://schemas.microsoft.com/office/drawing/2014/main" id="{95FDC01E-D2CB-C530-1984-E19AD20DC2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4758" y="2418230"/>
            <a:ext cx="7556241" cy="369283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8626013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C0EE6-1882-E7A3-10EC-B686DCE5A415}"/>
              </a:ext>
            </a:extLst>
          </p:cNvPr>
          <p:cNvSpPr>
            <a:spLocks noGrp="1"/>
          </p:cNvSpPr>
          <p:nvPr>
            <p:ph type="title"/>
          </p:nvPr>
        </p:nvSpPr>
        <p:spPr/>
        <p:txBody>
          <a:bodyPr/>
          <a:lstStyle/>
          <a:p>
            <a:r>
              <a:rPr lang="en-US" dirty="0"/>
              <a:t>Importance of facilities management </a:t>
            </a:r>
            <a:endParaRPr lang="en-SG" dirty="0"/>
          </a:p>
        </p:txBody>
      </p:sp>
      <p:sp>
        <p:nvSpPr>
          <p:cNvPr id="3" name="Content Placeholder 2">
            <a:extLst>
              <a:ext uri="{FF2B5EF4-FFF2-40B4-BE49-F238E27FC236}">
                <a16:creationId xmlns:a16="http://schemas.microsoft.com/office/drawing/2014/main" id="{F87451FB-46C6-3F09-6199-09F630410E25}"/>
              </a:ext>
            </a:extLst>
          </p:cNvPr>
          <p:cNvSpPr>
            <a:spLocks noGrp="1"/>
          </p:cNvSpPr>
          <p:nvPr>
            <p:ph idx="1"/>
          </p:nvPr>
        </p:nvSpPr>
        <p:spPr>
          <a:xfrm>
            <a:off x="386863" y="2222286"/>
            <a:ext cx="4941276" cy="4188525"/>
          </a:xfrm>
        </p:spPr>
        <p:txBody>
          <a:bodyPr>
            <a:normAutofit/>
          </a:bodyPr>
          <a:lstStyle/>
          <a:p>
            <a:r>
              <a:rPr lang="en-US" sz="2800" dirty="0"/>
              <a:t>It can set a good impression on customers.</a:t>
            </a:r>
          </a:p>
          <a:p>
            <a:r>
              <a:rPr lang="en-SG" sz="2800" dirty="0"/>
              <a:t>It can make work effective</a:t>
            </a:r>
          </a:p>
          <a:p>
            <a:r>
              <a:rPr lang="en-SG" sz="2800" dirty="0"/>
              <a:t>It can enhance  employee morale</a:t>
            </a:r>
          </a:p>
          <a:p>
            <a:r>
              <a:rPr lang="en-US" sz="2800" dirty="0"/>
              <a:t>It aids to save cost</a:t>
            </a:r>
            <a:endParaRPr lang="en-SG" sz="2800" dirty="0"/>
          </a:p>
        </p:txBody>
      </p:sp>
      <p:pic>
        <p:nvPicPr>
          <p:cNvPr id="7170" name="Picture 2" descr="Facilities Manager: The Role, Top 3 Traits and 30 Top Interview Questions">
            <a:extLst>
              <a:ext uri="{FF2B5EF4-FFF2-40B4-BE49-F238E27FC236}">
                <a16:creationId xmlns:a16="http://schemas.microsoft.com/office/drawing/2014/main" id="{1099FCFE-C076-FE8F-2874-6248DE6B13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5983" y="1854335"/>
            <a:ext cx="4762500" cy="492442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880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5F955-981F-2529-578D-9FD9FBADBB91}"/>
              </a:ext>
            </a:extLst>
          </p:cNvPr>
          <p:cNvSpPr>
            <a:spLocks noGrp="1"/>
          </p:cNvSpPr>
          <p:nvPr>
            <p:ph type="title"/>
          </p:nvPr>
        </p:nvSpPr>
        <p:spPr>
          <a:xfrm>
            <a:off x="1020160" y="429208"/>
            <a:ext cx="10361837" cy="988430"/>
          </a:xfrm>
        </p:spPr>
        <p:txBody>
          <a:bodyPr/>
          <a:lstStyle/>
          <a:p>
            <a:r>
              <a:rPr lang="en-US" dirty="0"/>
              <a:t>Guest services skills</a:t>
            </a:r>
            <a:endParaRPr lang="en-SG" dirty="0"/>
          </a:p>
        </p:txBody>
      </p:sp>
      <p:sp>
        <p:nvSpPr>
          <p:cNvPr id="3" name="Content Placeholder 2">
            <a:extLst>
              <a:ext uri="{FF2B5EF4-FFF2-40B4-BE49-F238E27FC236}">
                <a16:creationId xmlns:a16="http://schemas.microsoft.com/office/drawing/2014/main" id="{06CED953-39C3-9087-1F11-C5C6195922F5}"/>
              </a:ext>
            </a:extLst>
          </p:cNvPr>
          <p:cNvSpPr>
            <a:spLocks noGrp="1"/>
          </p:cNvSpPr>
          <p:nvPr>
            <p:ph idx="1"/>
          </p:nvPr>
        </p:nvSpPr>
        <p:spPr>
          <a:xfrm>
            <a:off x="386863" y="2250831"/>
            <a:ext cx="4642337" cy="3798277"/>
          </a:xfrm>
        </p:spPr>
        <p:txBody>
          <a:bodyPr>
            <a:normAutofit/>
          </a:bodyPr>
          <a:lstStyle/>
          <a:p>
            <a:r>
              <a:rPr lang="en-US" sz="2400" dirty="0"/>
              <a:t>Communication </a:t>
            </a:r>
          </a:p>
          <a:p>
            <a:r>
              <a:rPr lang="en-US" sz="2400" dirty="0"/>
              <a:t>Empathy</a:t>
            </a:r>
          </a:p>
          <a:p>
            <a:r>
              <a:rPr lang="en-US" sz="2400" dirty="0"/>
              <a:t>Patience </a:t>
            </a:r>
          </a:p>
          <a:p>
            <a:r>
              <a:rPr lang="en-US" sz="2400" dirty="0"/>
              <a:t>Technical knowledge </a:t>
            </a:r>
          </a:p>
        </p:txBody>
      </p:sp>
      <p:pic>
        <p:nvPicPr>
          <p:cNvPr id="1026" name="Picture 2" descr="Top 10 Soft Skills for Customer Service Jobs">
            <a:extLst>
              <a:ext uri="{FF2B5EF4-FFF2-40B4-BE49-F238E27FC236}">
                <a16:creationId xmlns:a16="http://schemas.microsoft.com/office/drawing/2014/main" id="{7FCE648F-EAC0-35FF-7A10-2AF4D2B486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24130" y="2428113"/>
            <a:ext cx="7825273" cy="400067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2368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841E-BC0E-A0BA-F135-496A4175C55C}"/>
              </a:ext>
            </a:extLst>
          </p:cNvPr>
          <p:cNvSpPr>
            <a:spLocks noGrp="1"/>
          </p:cNvSpPr>
          <p:nvPr>
            <p:ph type="title"/>
          </p:nvPr>
        </p:nvSpPr>
        <p:spPr>
          <a:xfrm>
            <a:off x="1344957" y="638174"/>
            <a:ext cx="10571998" cy="970450"/>
          </a:xfrm>
        </p:spPr>
        <p:txBody>
          <a:bodyPr/>
          <a:lstStyle/>
          <a:p>
            <a:r>
              <a:rPr lang="en-US" dirty="0"/>
              <a:t>Issues that are related to facilities services</a:t>
            </a:r>
            <a:endParaRPr lang="en-SG" dirty="0"/>
          </a:p>
        </p:txBody>
      </p:sp>
      <p:sp>
        <p:nvSpPr>
          <p:cNvPr id="3" name="Content Placeholder 2">
            <a:extLst>
              <a:ext uri="{FF2B5EF4-FFF2-40B4-BE49-F238E27FC236}">
                <a16:creationId xmlns:a16="http://schemas.microsoft.com/office/drawing/2014/main" id="{DC8DC076-3B7C-89A9-8E38-B2A910E55160}"/>
              </a:ext>
            </a:extLst>
          </p:cNvPr>
          <p:cNvSpPr>
            <a:spLocks noGrp="1"/>
          </p:cNvSpPr>
          <p:nvPr>
            <p:ph idx="1"/>
          </p:nvPr>
        </p:nvSpPr>
        <p:spPr>
          <a:xfrm>
            <a:off x="507122" y="2614174"/>
            <a:ext cx="4742333" cy="3469386"/>
          </a:xfrm>
        </p:spPr>
        <p:txBody>
          <a:bodyPr/>
          <a:lstStyle/>
          <a:p>
            <a:r>
              <a:rPr lang="en-US" sz="2800" dirty="0"/>
              <a:t>Resources allocation.</a:t>
            </a:r>
          </a:p>
          <a:p>
            <a:r>
              <a:rPr lang="en-US" sz="2800" dirty="0"/>
              <a:t>Health and safety.</a:t>
            </a:r>
          </a:p>
          <a:p>
            <a:pPr marL="0" indent="0">
              <a:buNone/>
            </a:pPr>
            <a:r>
              <a:rPr lang="en-US" dirty="0"/>
              <a:t> </a:t>
            </a:r>
            <a:endParaRPr lang="en-SG" dirty="0"/>
          </a:p>
        </p:txBody>
      </p:sp>
      <p:pic>
        <p:nvPicPr>
          <p:cNvPr id="2050" name="Picture 2" descr="Major Facility Maintenance Challenges Faced by Facility Managers - Asset  Infinity">
            <a:extLst>
              <a:ext uri="{FF2B5EF4-FFF2-40B4-BE49-F238E27FC236}">
                <a16:creationId xmlns:a16="http://schemas.microsoft.com/office/drawing/2014/main" id="{8E2B5A07-3F1D-CCC0-FBDF-CBE7E03077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9455" y="2425377"/>
            <a:ext cx="6667500" cy="414337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209381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87976-7923-3CD2-5289-DA38CCC71C6F}"/>
              </a:ext>
            </a:extLst>
          </p:cNvPr>
          <p:cNvSpPr>
            <a:spLocks noGrp="1"/>
          </p:cNvSpPr>
          <p:nvPr>
            <p:ph type="title"/>
          </p:nvPr>
        </p:nvSpPr>
        <p:spPr/>
        <p:txBody>
          <a:bodyPr/>
          <a:lstStyle/>
          <a:p>
            <a:r>
              <a:rPr lang="en-US" dirty="0" err="1"/>
              <a:t>Cndt</a:t>
            </a:r>
            <a:r>
              <a:rPr lang="en-US" dirty="0"/>
              <a:t>..</a:t>
            </a:r>
            <a:endParaRPr lang="en-SG" dirty="0"/>
          </a:p>
        </p:txBody>
      </p:sp>
      <p:sp>
        <p:nvSpPr>
          <p:cNvPr id="3" name="Content Placeholder 2">
            <a:extLst>
              <a:ext uri="{FF2B5EF4-FFF2-40B4-BE49-F238E27FC236}">
                <a16:creationId xmlns:a16="http://schemas.microsoft.com/office/drawing/2014/main" id="{E6E2C3CE-E0CE-F70C-4DC1-7FBABF1720BC}"/>
              </a:ext>
            </a:extLst>
          </p:cNvPr>
          <p:cNvSpPr>
            <a:spLocks noGrp="1"/>
          </p:cNvSpPr>
          <p:nvPr>
            <p:ph idx="1"/>
          </p:nvPr>
        </p:nvSpPr>
        <p:spPr>
          <a:xfrm>
            <a:off x="221553" y="2437572"/>
            <a:ext cx="4667688" cy="3973240"/>
          </a:xfrm>
        </p:spPr>
        <p:txBody>
          <a:bodyPr>
            <a:normAutofit/>
          </a:bodyPr>
          <a:lstStyle/>
          <a:p>
            <a:r>
              <a:rPr lang="en-US" sz="2800" dirty="0"/>
              <a:t>Multitasking </a:t>
            </a:r>
          </a:p>
          <a:p>
            <a:r>
              <a:rPr lang="en-US" sz="2800" dirty="0"/>
              <a:t>Cost control</a:t>
            </a:r>
            <a:endParaRPr lang="en-SG" sz="2800" dirty="0"/>
          </a:p>
        </p:txBody>
      </p:sp>
      <p:pic>
        <p:nvPicPr>
          <p:cNvPr id="3074" name="Picture 2" descr="Management Services - Integrated Facility Management Service Service  Provider from Bengaluru">
            <a:extLst>
              <a:ext uri="{FF2B5EF4-FFF2-40B4-BE49-F238E27FC236}">
                <a16:creationId xmlns:a16="http://schemas.microsoft.com/office/drawing/2014/main" id="{DB55EC77-88F3-A024-310A-55B05568C0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2629" y="2240257"/>
            <a:ext cx="6959288" cy="436787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7423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AA82B-9EFD-4122-A7D8-6CEA098992E5}"/>
              </a:ext>
            </a:extLst>
          </p:cNvPr>
          <p:cNvSpPr>
            <a:spLocks noGrp="1"/>
          </p:cNvSpPr>
          <p:nvPr>
            <p:ph type="title"/>
          </p:nvPr>
        </p:nvSpPr>
        <p:spPr/>
        <p:txBody>
          <a:bodyPr/>
          <a:lstStyle/>
          <a:p>
            <a:r>
              <a:rPr lang="en-US" dirty="0"/>
              <a:t>Conclusion </a:t>
            </a:r>
            <a:endParaRPr lang="en-SG" dirty="0"/>
          </a:p>
        </p:txBody>
      </p:sp>
      <p:sp>
        <p:nvSpPr>
          <p:cNvPr id="3" name="Content Placeholder 2">
            <a:extLst>
              <a:ext uri="{FF2B5EF4-FFF2-40B4-BE49-F238E27FC236}">
                <a16:creationId xmlns:a16="http://schemas.microsoft.com/office/drawing/2014/main" id="{63C877D8-A86D-07CE-B532-4B14B6BA1176}"/>
              </a:ext>
            </a:extLst>
          </p:cNvPr>
          <p:cNvSpPr>
            <a:spLocks noGrp="1"/>
          </p:cNvSpPr>
          <p:nvPr>
            <p:ph idx="1"/>
          </p:nvPr>
        </p:nvSpPr>
        <p:spPr>
          <a:xfrm>
            <a:off x="6997960" y="2423637"/>
            <a:ext cx="4674947" cy="4071832"/>
          </a:xfrm>
        </p:spPr>
        <p:txBody>
          <a:bodyPr/>
          <a:lstStyle/>
          <a:p>
            <a:r>
              <a:rPr lang="en-US" dirty="0"/>
              <a:t>Different kinds of position is available in facilities. </a:t>
            </a:r>
          </a:p>
          <a:p>
            <a:r>
              <a:rPr lang="en-SG" dirty="0"/>
              <a:t>Guest skills are essential for a business.</a:t>
            </a:r>
          </a:p>
          <a:p>
            <a:r>
              <a:rPr lang="en-SG" dirty="0"/>
              <a:t>There are some issue in facility services.</a:t>
            </a:r>
          </a:p>
          <a:p>
            <a:r>
              <a:rPr lang="en-SG" dirty="0"/>
              <a:t>Proper </a:t>
            </a:r>
            <a:r>
              <a:rPr lang="en-SG" dirty="0" err="1"/>
              <a:t>trainning</a:t>
            </a:r>
            <a:r>
              <a:rPr lang="en-SG" dirty="0"/>
              <a:t> can solve those issues. </a:t>
            </a:r>
          </a:p>
        </p:txBody>
      </p:sp>
      <p:pic>
        <p:nvPicPr>
          <p:cNvPr id="5122" name="Picture 2" descr="All You Need to Know about Employee Relations - AIHR">
            <a:extLst>
              <a:ext uri="{FF2B5EF4-FFF2-40B4-BE49-F238E27FC236}">
                <a16:creationId xmlns:a16="http://schemas.microsoft.com/office/drawing/2014/main" id="{DD734205-1FC5-64E8-EE35-23E5EF9DC4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33116"/>
            <a:ext cx="6616960" cy="436235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3888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54A81-3E1A-95FD-A076-9D719CBDB79D}"/>
              </a:ext>
            </a:extLst>
          </p:cNvPr>
          <p:cNvSpPr>
            <a:spLocks noGrp="1"/>
          </p:cNvSpPr>
          <p:nvPr>
            <p:ph type="title"/>
          </p:nvPr>
        </p:nvSpPr>
        <p:spPr>
          <a:xfrm>
            <a:off x="810000" y="409866"/>
            <a:ext cx="10571998" cy="970450"/>
          </a:xfrm>
        </p:spPr>
        <p:txBody>
          <a:bodyPr/>
          <a:lstStyle/>
          <a:p>
            <a:r>
              <a:rPr lang="en-US" dirty="0"/>
              <a:t>References </a:t>
            </a:r>
            <a:endParaRPr lang="en-SG" dirty="0"/>
          </a:p>
        </p:txBody>
      </p:sp>
      <p:pic>
        <p:nvPicPr>
          <p:cNvPr id="5" name="Content Placeholder 4">
            <a:extLst>
              <a:ext uri="{FF2B5EF4-FFF2-40B4-BE49-F238E27FC236}">
                <a16:creationId xmlns:a16="http://schemas.microsoft.com/office/drawing/2014/main" id="{3C69E64D-60AB-D82D-3428-5802BE00350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6613" y="1996752"/>
            <a:ext cx="11666374" cy="4711958"/>
          </a:xfrm>
        </p:spPr>
      </p:pic>
    </p:spTree>
    <p:extLst>
      <p:ext uri="{BB962C8B-B14F-4D97-AF65-F5344CB8AC3E}">
        <p14:creationId xmlns:p14="http://schemas.microsoft.com/office/powerpoint/2010/main" val="6368058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258</TotalTime>
  <Words>1089</Words>
  <Application>Microsoft Office PowerPoint</Application>
  <PresentationFormat>Widescreen</PresentationFormat>
  <Paragraphs>53</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2</vt:lpstr>
      <vt:lpstr>Quotable</vt:lpstr>
      <vt:lpstr>Employee Engagement </vt:lpstr>
      <vt:lpstr>Introduction </vt:lpstr>
      <vt:lpstr>Several positions in facilities management </vt:lpstr>
      <vt:lpstr>Importance of facilities management </vt:lpstr>
      <vt:lpstr>Guest services skills</vt:lpstr>
      <vt:lpstr>Issues that are related to facilities services</vt:lpstr>
      <vt:lpstr>Cndt..</vt:lpstr>
      <vt:lpstr>Conclusion </vt:lpstr>
      <vt:lpstr>References </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dc:title>
  <dc:creator/>
  <cp:lastModifiedBy>Ella Cristina</cp:lastModifiedBy>
  <cp:revision>9</cp:revision>
  <dcterms:created xsi:type="dcterms:W3CDTF">2022-11-28T03:23:42Z</dcterms:created>
  <dcterms:modified xsi:type="dcterms:W3CDTF">2022-12-05T23:27:56Z</dcterms:modified>
</cp:coreProperties>
</file>