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52" r:id="rId2"/>
  </p:sldMasterIdLst>
  <p:notesMasterIdLst>
    <p:notesMasterId r:id="rId27"/>
  </p:notesMasterIdLst>
  <p:handoutMasterIdLst>
    <p:handoutMasterId r:id="rId28"/>
  </p:handoutMasterIdLst>
  <p:sldIdLst>
    <p:sldId id="258" r:id="rId3"/>
    <p:sldId id="259" r:id="rId4"/>
    <p:sldId id="286" r:id="rId5"/>
    <p:sldId id="287" r:id="rId6"/>
    <p:sldId id="276" r:id="rId7"/>
    <p:sldId id="288" r:id="rId8"/>
    <p:sldId id="265" r:id="rId9"/>
    <p:sldId id="278" r:id="rId10"/>
    <p:sldId id="280" r:id="rId11"/>
    <p:sldId id="274" r:id="rId12"/>
    <p:sldId id="275" r:id="rId13"/>
    <p:sldId id="268" r:id="rId14"/>
    <p:sldId id="271" r:id="rId15"/>
    <p:sldId id="281" r:id="rId16"/>
    <p:sldId id="279" r:id="rId17"/>
    <p:sldId id="272" r:id="rId18"/>
    <p:sldId id="282" r:id="rId19"/>
    <p:sldId id="283" r:id="rId20"/>
    <p:sldId id="290" r:id="rId21"/>
    <p:sldId id="289" r:id="rId22"/>
    <p:sldId id="284" r:id="rId23"/>
    <p:sldId id="285" r:id="rId24"/>
    <p:sldId id="291" r:id="rId25"/>
    <p:sldId id="26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2A67"/>
    <a:srgbClr val="FEB4B9"/>
    <a:srgbClr val="0D2B67"/>
    <a:srgbClr val="E521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25"/>
    <p:restoredTop sz="75978" autoAdjust="0"/>
  </p:normalViewPr>
  <p:slideViewPr>
    <p:cSldViewPr snapToGrid="0" snapToObjects="1">
      <p:cViewPr varScale="1">
        <p:scale>
          <a:sx n="49" d="100"/>
          <a:sy n="49" d="100"/>
        </p:scale>
        <p:origin x="1604" y="36"/>
      </p:cViewPr>
      <p:guideLst/>
    </p:cSldViewPr>
  </p:slideViewPr>
  <p:notesTextViewPr>
    <p:cViewPr>
      <p:scale>
        <a:sx n="100" d="100"/>
        <a:sy n="100" d="100"/>
      </p:scale>
      <p:origin x="0" y="0"/>
    </p:cViewPr>
  </p:notesTextViewPr>
  <p:notesViewPr>
    <p:cSldViewPr snapToGrid="0" snapToObjects="1">
      <p:cViewPr varScale="1">
        <p:scale>
          <a:sx n="134" d="100"/>
          <a:sy n="134" d="100"/>
        </p:scale>
        <p:origin x="6112" y="19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son, Sara" userId="e35f889d-0b60-47c8-aabe-80c481bd269a" providerId="ADAL" clId="{BD699991-049D-4EF8-A16B-9FD16B379788}"/>
    <pc:docChg chg="delSld">
      <pc:chgData name="Mason, Sara" userId="e35f889d-0b60-47c8-aabe-80c481bd269a" providerId="ADAL" clId="{BD699991-049D-4EF8-A16B-9FD16B379788}" dt="2023-10-27T12:44:34.274" v="0" actId="47"/>
      <pc:docMkLst>
        <pc:docMk/>
      </pc:docMkLst>
      <pc:sldChg chg="del">
        <pc:chgData name="Mason, Sara" userId="e35f889d-0b60-47c8-aabe-80c481bd269a" providerId="ADAL" clId="{BD699991-049D-4EF8-A16B-9FD16B379788}" dt="2023-10-27T12:44:34.274" v="0" actId="47"/>
        <pc:sldMkLst>
          <pc:docMk/>
          <pc:sldMk cId="1722116326" sldId="256"/>
        </pc:sldMkLst>
      </pc:sldChg>
    </pc:docChg>
  </pc:docChgLst>
  <pc:docChgLst>
    <pc:chgData name="Churchward, Eve" userId="4abcfe56-dd17-4026-b878-09819d73900d" providerId="ADAL" clId="{A80E1A53-7507-48E1-B33E-AC840DABA994}"/>
    <pc:docChg chg="modSld">
      <pc:chgData name="Churchward, Eve" userId="4abcfe56-dd17-4026-b878-09819d73900d" providerId="ADAL" clId="{A80E1A53-7507-48E1-B33E-AC840DABA994}" dt="2025-04-11T07:39:12.921" v="0" actId="729"/>
      <pc:docMkLst>
        <pc:docMk/>
      </pc:docMkLst>
      <pc:sldChg chg="mod modShow">
        <pc:chgData name="Churchward, Eve" userId="4abcfe56-dd17-4026-b878-09819d73900d" providerId="ADAL" clId="{A80E1A53-7507-48E1-B33E-AC840DABA994}" dt="2025-04-11T07:39:12.921" v="0" actId="729"/>
        <pc:sldMkLst>
          <pc:docMk/>
          <pc:sldMk cId="3162757619" sldId="286"/>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BEEBD6-E767-A64E-967A-6B73CB1B50B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759A22C-BE02-774E-9513-05469B2929B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2D339A-96F6-E041-920A-ADF0CA63CD2E}" type="datetimeFigureOut">
              <a:rPr lang="en-US" smtClean="0"/>
              <a:t>4/11/2025</a:t>
            </a:fld>
            <a:endParaRPr lang="en-US"/>
          </a:p>
        </p:txBody>
      </p:sp>
      <p:sp>
        <p:nvSpPr>
          <p:cNvPr id="4" name="Footer Placeholder 3">
            <a:extLst>
              <a:ext uri="{FF2B5EF4-FFF2-40B4-BE49-F238E27FC236}">
                <a16:creationId xmlns:a16="http://schemas.microsoft.com/office/drawing/2014/main" id="{B59C56D9-CAB5-064C-9D79-1C2A599E685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7E90338-B1CF-8145-AE6D-75EF2ED3AC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DDB404-999C-8E45-9CC0-62A59EBAC2F1}" type="slidenum">
              <a:rPr lang="en-US" smtClean="0"/>
              <a:t>‹#›</a:t>
            </a:fld>
            <a:endParaRPr lang="en-US"/>
          </a:p>
        </p:txBody>
      </p:sp>
    </p:spTree>
    <p:extLst>
      <p:ext uri="{BB962C8B-B14F-4D97-AF65-F5344CB8AC3E}">
        <p14:creationId xmlns:p14="http://schemas.microsoft.com/office/powerpoint/2010/main" val="3726826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0E99C4-5654-BA4B-B82A-F5D7BE6E471C}" type="datetimeFigureOut">
              <a:rPr lang="en-US" smtClean="0"/>
              <a:t>4/11/2025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B3717A-C6E4-1C46-B1FA-B9E4FCE2618A}" type="slidenum">
              <a:rPr lang="en-US" smtClean="0"/>
              <a:t>‹#›</a:t>
            </a:fld>
            <a:endParaRPr lang="en-US"/>
          </a:p>
        </p:txBody>
      </p:sp>
    </p:spTree>
    <p:extLst>
      <p:ext uri="{BB962C8B-B14F-4D97-AF65-F5344CB8AC3E}">
        <p14:creationId xmlns:p14="http://schemas.microsoft.com/office/powerpoint/2010/main" val="551898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thebeat/sorce/beacon/singlepageview.aspx?contentType=Videos&amp;row=11416606&amp;SPVPrimaryMenu=1142&amp;SPVSecondaryMenu=5320&amp;SPVReferrer=Sitesearch"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0173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relevant offences, e.g. littering, parking offences etc</a:t>
            </a:r>
          </a:p>
        </p:txBody>
      </p:sp>
      <p:sp>
        <p:nvSpPr>
          <p:cNvPr id="4" name="Slide Number Placeholder 3"/>
          <p:cNvSpPr>
            <a:spLocks noGrp="1"/>
          </p:cNvSpPr>
          <p:nvPr>
            <p:ph type="sldNum" sz="quarter" idx="5"/>
          </p:nvPr>
        </p:nvSpPr>
        <p:spPr/>
        <p:txBody>
          <a:bodyPr/>
          <a:lstStyle/>
          <a:p>
            <a:fld id="{BAB3717A-C6E4-1C46-B1FA-B9E4FCE2618A}" type="slidenum">
              <a:rPr lang="en-US" smtClean="0"/>
              <a:t>3</a:t>
            </a:fld>
            <a:endParaRPr lang="en-US"/>
          </a:p>
        </p:txBody>
      </p:sp>
    </p:spTree>
    <p:extLst>
      <p:ext uri="{BB962C8B-B14F-4D97-AF65-F5344CB8AC3E}">
        <p14:creationId xmlns:p14="http://schemas.microsoft.com/office/powerpoint/2010/main" val="17691514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POCLAROC is a best practise model used for reporting for a minor traffic offence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 person is seen committing offence or information / allegation is received that they have committed offence. When pointing out offence use simple language don’t quote Act &amp; Section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After when caution comply with PACE “You are not under arrest - do not have to remain with me.”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Make a note of the reply person makes after caution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Deal with the offence as you see fit &amp; having regard for the offence being dealt with I.e. FPN VDRS HO/RT1 Summons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Questions - may constitute an interview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Report - Caution - Note reply in PNB</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DO NOT ASK ANY FURTHER QUESTIONS - NOT EVEN “Do you understand?”</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AB3717A-C6E4-1C46-B1FA-B9E4FCE2618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5796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
                <a:srgbClr val="000000">
                  <a:lumMod val="75000"/>
                  <a:lumOff val="25000"/>
                </a:srgbClr>
              </a:buClr>
              <a:buSzPct val="75000"/>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TOR</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a Traffic Offence Report that replaces all Road Traffic Fixed Penalty Notices [both endorsable and non endorsable] but </a:t>
            </a: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NOT</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graduated FPNs and PNDs. </a:t>
            </a:r>
          </a:p>
          <a:p>
            <a:pPr marL="0" marR="0" lvl="0" indent="0" algn="l" defTabSz="914400" rtl="0" eaLnBrk="1" fontAlgn="auto" latinLnBrk="0" hangingPunct="1">
              <a:lnSpc>
                <a:spcPct val="100000"/>
              </a:lnSpc>
              <a:spcBef>
                <a:spcPts val="0"/>
              </a:spcBef>
              <a:spcAft>
                <a:spcPts val="0"/>
              </a:spcAft>
              <a:buClr>
                <a:srgbClr val="000000">
                  <a:lumMod val="75000"/>
                  <a:lumOff val="25000"/>
                </a:srgbClr>
              </a:buClr>
              <a:buSzPct val="75000"/>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
                <a:srgbClr val="000000">
                  <a:lumMod val="75000"/>
                  <a:lumOff val="25000"/>
                </a:srgbClr>
              </a:buClr>
              <a:buSzPct val="75000"/>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to be used for Fixed Penalty and VDRS offences (Vehicle Defect Rectification Scheme) as long as the driver is present and spoken to by the reporting officer.</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7</a:t>
            </a:fld>
            <a:endParaRPr lang="en-US"/>
          </a:p>
        </p:txBody>
      </p:sp>
    </p:spTree>
    <p:extLst>
      <p:ext uri="{BB962C8B-B14F-4D97-AF65-F5344CB8AC3E}">
        <p14:creationId xmlns:p14="http://schemas.microsoft.com/office/powerpoint/2010/main" val="735394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8</a:t>
            </a:fld>
            <a:endParaRPr lang="en-US"/>
          </a:p>
        </p:txBody>
      </p:sp>
    </p:spTree>
    <p:extLst>
      <p:ext uri="{BB962C8B-B14F-4D97-AF65-F5344CB8AC3E}">
        <p14:creationId xmlns:p14="http://schemas.microsoft.com/office/powerpoint/2010/main" val="2644164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9</a:t>
            </a:fld>
            <a:endParaRPr lang="en-US"/>
          </a:p>
        </p:txBody>
      </p:sp>
    </p:spTree>
    <p:extLst>
      <p:ext uri="{BB962C8B-B14F-4D97-AF65-F5344CB8AC3E}">
        <p14:creationId xmlns:p14="http://schemas.microsoft.com/office/powerpoint/2010/main" val="2424942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Traffic Offence reports (TORs) have been introduced for all motoring offences where the driver is present and replaces previous Fixed Penalty Notices (FPNs), FT71 warning notices and Vehicle Defect Rectification Scheme (VDRS) notices.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With a TOR the motorist is reported at the roadside and the prosecutions unit will then conduct relevant checks to decide on the most appropriate disposal method.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Officers are encouraged to use the TORs to record all offences where the driver is present as it will identify those motorists who persistently commit road traffic offences.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404040"/>
              </a:buClr>
              <a:buSzPct val="75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use of TORs offers more flexibility compared with, for example, a FPN and greatly simplifies the administration process after it has been issued. </a:t>
            </a:r>
          </a:p>
          <a:p>
            <a:pPr marL="0" marR="0" lvl="0" indent="0" algn="l" defTabSz="914400" rtl="0" eaLnBrk="1" fontAlgn="auto" latinLnBrk="0" hangingPunct="1">
              <a:lnSpc>
                <a:spcPct val="100000"/>
              </a:lnSpc>
              <a:spcBef>
                <a:spcPts val="0"/>
              </a:spcBef>
              <a:spcAft>
                <a:spcPts val="0"/>
              </a:spcAft>
              <a:buClr>
                <a:srgbClr val="404040"/>
              </a:buClr>
              <a:buSzPct val="75000"/>
              <a:buFontTx/>
              <a:buNone/>
              <a:tabLst/>
              <a:defRPr/>
            </a:pPr>
            <a:endPar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
                <a:srgbClr val="404040"/>
              </a:buClr>
              <a:buSzPct val="75000"/>
              <a:buFontTx/>
              <a:buNone/>
              <a:tabLst/>
              <a:defRPr/>
            </a:pPr>
            <a:r>
              <a:rPr kumimoji="0" lang="en-GB"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removes the requirement for a driver to surrender their licence to an officer or at a police station so reducing bureaucracy.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does NOT preclude the use of officer discretion in dealing with low level offences by way of a verbal warning at the roadside where officers deem this to be a suitable course of action in the circumstances.</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10</a:t>
            </a:fld>
            <a:endParaRPr lang="en-US"/>
          </a:p>
        </p:txBody>
      </p:sp>
    </p:spTree>
    <p:extLst>
      <p:ext uri="{BB962C8B-B14F-4D97-AF65-F5344CB8AC3E}">
        <p14:creationId xmlns:p14="http://schemas.microsoft.com/office/powerpoint/2010/main" val="346547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CSOs to call an officer to attend when other offences identified.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Whilst Traffic Offence Reports (TORs) have been introduced for all motoring offences where the driver is present, there are some exceptions to this, namely: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Offences where the driver was not seen or the offence involves an unattended vehicle - In these circumstances, consideration should be given to dealing with the offence by way of a Fixed Penalty Notice (FPN) or Summons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the driver number MUST be recorded on the T.O.R., if officers cannot confirm that the driver holds a valid driving licence, then a T.O.R. must NOT be issued.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offence of driving without insurance cannot be disposed of via a T.O.R. and the driver should be reported for prosecution.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SERIOUS ORGANISED CRIME AND POLICE ACT 2005 (SOCAP) S152 (SEIZURE FOR NO LICENCE OR INSURANCE). </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 constable in uniform has the power to seize and retain uninsured motor vehicles and vehicles driven otherwise in accordance with conditions of a licence. When relevant conditions are satisfied, a Constable in uniform may seize the vehicle and have it removed. The power may be exercised anywhere other than a private dwelling house (this does not include any garage or other structure occupied with the dwelling house) and if necessary reasonable force can be used. If the constable is unable to seize the motor vehicle immediately because the person driving has failed to stop as requested or has driven off, the vehicle may be seized at any time in the next 24 hours.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It is a </a:t>
            </a:r>
            <a:r>
              <a:rPr kumimoji="0" lang="en-GB" sz="1200" b="1" i="0" u="none" strike="noStrike" kern="1200" cap="none" spc="0" normalizeH="0" baseline="0" noProof="0" dirty="0">
                <a:ln>
                  <a:noFill/>
                </a:ln>
                <a:solidFill>
                  <a:prstClr val="black"/>
                </a:solidFill>
                <a:effectLst/>
                <a:uLnTx/>
                <a:uFillTx/>
                <a:latin typeface="Calibri" panose="020F0502020204030204"/>
                <a:ea typeface="+mn-ea"/>
                <a:cs typeface="+mn-cs"/>
              </a:rPr>
              <a:t>power not a duty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to seize such vehicles and officers must satisfy themselves that there is sufficient evidence to prove the offence.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Requesting Officer</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Prior to seizing the vehicle, a Constable must clearly warn the driver that the vehicle may be seized, UNLESS he/she produces their driving licence  (immediately, or provides a valid certificate of insurance for his/her use of that motor vehicle. The warning need not be given if it is impractical to do so.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Must carry out systematic questioning and checks to form the belief that the offence is being committed.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All admissions from the driver must be recorded by officer and verified by relevant checks on PNC to confirm any admissions made by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11</a:t>
            </a:fld>
            <a:endParaRPr lang="en-US"/>
          </a:p>
        </p:txBody>
      </p:sp>
    </p:spTree>
    <p:extLst>
      <p:ext uri="{BB962C8B-B14F-4D97-AF65-F5344CB8AC3E}">
        <p14:creationId xmlns:p14="http://schemas.microsoft.com/office/powerpoint/2010/main" val="3551531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As previously mentioned, the introduction of T.O.R.’s is not intended to remove officer discretion.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For the more’ minor’ offences an officer may deem it appropriate to provide an offender with advice and a verbal warning.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In the context of a roads- related offence, ‘minor’ means that one or more of the following must be met: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When there is no danger to another person </a:t>
            </a:r>
            <a:b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No other party is involved </a:t>
            </a:r>
            <a:b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br>
            <a:endPar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en-US"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is at a time when there is little traffic on the road. </a:t>
            </a:r>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12</a:t>
            </a:fld>
            <a:endParaRPr lang="en-US"/>
          </a:p>
        </p:txBody>
      </p:sp>
    </p:spTree>
    <p:extLst>
      <p:ext uri="{BB962C8B-B14F-4D97-AF65-F5344CB8AC3E}">
        <p14:creationId xmlns:p14="http://schemas.microsoft.com/office/powerpoint/2010/main" val="16935481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video. 2 minutes 36 secs.</a:t>
            </a:r>
          </a:p>
        </p:txBody>
      </p:sp>
      <p:sp>
        <p:nvSpPr>
          <p:cNvPr id="4" name="Slide Number Placeholder 3"/>
          <p:cNvSpPr>
            <a:spLocks noGrp="1"/>
          </p:cNvSpPr>
          <p:nvPr>
            <p:ph type="sldNum" sz="quarter" idx="5"/>
          </p:nvPr>
        </p:nvSpPr>
        <p:spPr/>
        <p:txBody>
          <a:bodyPr/>
          <a:lstStyle/>
          <a:p>
            <a:fld id="{BAB3717A-C6E4-1C46-B1FA-B9E4FCE2618A}" type="slidenum">
              <a:rPr lang="en-US" smtClean="0"/>
              <a:t>13</a:t>
            </a:fld>
            <a:endParaRPr lang="en-US"/>
          </a:p>
        </p:txBody>
      </p:sp>
    </p:spTree>
    <p:extLst>
      <p:ext uri="{BB962C8B-B14F-4D97-AF65-F5344CB8AC3E}">
        <p14:creationId xmlns:p14="http://schemas.microsoft.com/office/powerpoint/2010/main" val="3265078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Ensure the driver behaviour and evidence section is completed.</a:t>
            </a:r>
          </a:p>
          <a:p>
            <a:endParaRPr lang="en-GB" dirty="0"/>
          </a:p>
          <a:p>
            <a:r>
              <a:rPr lang="en-GB" dirty="0"/>
              <a:t>All boxes and the rear of the TOR MUST be completed in full.</a:t>
            </a:r>
          </a:p>
          <a:p>
            <a:endParaRPr lang="en-GB" dirty="0"/>
          </a:p>
          <a:p>
            <a:r>
              <a:rPr lang="en-GB" dirty="0"/>
              <a:t>Next slide plays video explaining each section of the TOR on </a:t>
            </a:r>
            <a:r>
              <a:rPr lang="en-GB" dirty="0" err="1"/>
              <a:t>ipatrol</a:t>
            </a:r>
            <a:r>
              <a:rPr lang="en-GB" dirty="0"/>
              <a:t> app</a:t>
            </a:r>
          </a:p>
        </p:txBody>
      </p:sp>
      <p:sp>
        <p:nvSpPr>
          <p:cNvPr id="4" name="Slide Number Placeholder 3"/>
          <p:cNvSpPr>
            <a:spLocks noGrp="1"/>
          </p:cNvSpPr>
          <p:nvPr>
            <p:ph type="sldNum" sz="quarter" idx="5"/>
          </p:nvPr>
        </p:nvSpPr>
        <p:spPr/>
        <p:txBody>
          <a:bodyPr/>
          <a:lstStyle/>
          <a:p>
            <a:fld id="{BAB3717A-C6E4-1C46-B1FA-B9E4FCE2618A}" type="slidenum">
              <a:rPr lang="en-US" smtClean="0"/>
              <a:t>14</a:t>
            </a:fld>
            <a:endParaRPr lang="en-US"/>
          </a:p>
        </p:txBody>
      </p:sp>
    </p:spTree>
    <p:extLst>
      <p:ext uri="{BB962C8B-B14F-4D97-AF65-F5344CB8AC3E}">
        <p14:creationId xmlns:p14="http://schemas.microsoft.com/office/powerpoint/2010/main" val="3259364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https://thebeat/sorce/beacon/singlepageview.aspx?contentType=Videos&amp;row=11416606&amp;SPVPrimaryMenu=1142&amp;SPVSecondaryMenu=5320&amp;SPVReferrer=Sitesearch</a:t>
            </a:r>
            <a:r>
              <a:rPr lang="en-GB" dirty="0"/>
              <a:t> </a:t>
            </a:r>
          </a:p>
          <a:p>
            <a:endParaRPr lang="en-GB" dirty="0"/>
          </a:p>
          <a:p>
            <a:r>
              <a:rPr lang="en-GB" dirty="0"/>
              <a:t>Play video 5 minutes 36 secs.</a:t>
            </a:r>
          </a:p>
        </p:txBody>
      </p:sp>
      <p:sp>
        <p:nvSpPr>
          <p:cNvPr id="4" name="Slide Number Placeholder 3"/>
          <p:cNvSpPr>
            <a:spLocks noGrp="1"/>
          </p:cNvSpPr>
          <p:nvPr>
            <p:ph type="sldNum" sz="quarter" idx="5"/>
          </p:nvPr>
        </p:nvSpPr>
        <p:spPr/>
        <p:txBody>
          <a:bodyPr/>
          <a:lstStyle/>
          <a:p>
            <a:fld id="{BAB3717A-C6E4-1C46-B1FA-B9E4FCE2618A}" type="slidenum">
              <a:rPr lang="en-US" smtClean="0"/>
              <a:t>15</a:t>
            </a:fld>
            <a:endParaRPr lang="en-US"/>
          </a:p>
        </p:txBody>
      </p:sp>
    </p:spTree>
    <p:extLst>
      <p:ext uri="{BB962C8B-B14F-4D97-AF65-F5344CB8AC3E}">
        <p14:creationId xmlns:p14="http://schemas.microsoft.com/office/powerpoint/2010/main" val="33336073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put as much detail as possible into your statement.</a:t>
            </a:r>
          </a:p>
        </p:txBody>
      </p:sp>
      <p:sp>
        <p:nvSpPr>
          <p:cNvPr id="4" name="Slide Number Placeholder 3"/>
          <p:cNvSpPr>
            <a:spLocks noGrp="1"/>
          </p:cNvSpPr>
          <p:nvPr>
            <p:ph type="sldNum" sz="quarter" idx="5"/>
          </p:nvPr>
        </p:nvSpPr>
        <p:spPr/>
        <p:txBody>
          <a:bodyPr/>
          <a:lstStyle/>
          <a:p>
            <a:fld id="{BAB3717A-C6E4-1C46-B1FA-B9E4FCE2618A}" type="slidenum">
              <a:rPr lang="en-US" smtClean="0"/>
              <a:t>16</a:t>
            </a:fld>
            <a:endParaRPr lang="en-US"/>
          </a:p>
        </p:txBody>
      </p:sp>
    </p:spTree>
    <p:extLst>
      <p:ext uri="{BB962C8B-B14F-4D97-AF65-F5344CB8AC3E}">
        <p14:creationId xmlns:p14="http://schemas.microsoft.com/office/powerpoint/2010/main" val="1973161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a:t>
            </a:r>
            <a:r>
              <a:rPr lang="en-GB" dirty="0" err="1"/>
              <a:t>ipatrol</a:t>
            </a:r>
            <a:r>
              <a:rPr lang="en-GB" dirty="0"/>
              <a:t> have the option to tick box to send info via email or out in post. It gets sent automatically. If they refuse, just write refused!</a:t>
            </a:r>
          </a:p>
          <a:p>
            <a:endParaRPr lang="en-GB" dirty="0"/>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17</a:t>
            </a:fld>
            <a:endParaRPr lang="en-US"/>
          </a:p>
        </p:txBody>
      </p:sp>
    </p:spTree>
    <p:extLst>
      <p:ext uri="{BB962C8B-B14F-4D97-AF65-F5344CB8AC3E}">
        <p14:creationId xmlns:p14="http://schemas.microsoft.com/office/powerpoint/2010/main" val="38602047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CSO’s issuing TORs for obstruction offences and Cycling on footpath, it will generally be a fine. </a:t>
            </a:r>
          </a:p>
          <a:p>
            <a:endParaRPr lang="en-GB" dirty="0"/>
          </a:p>
          <a:p>
            <a:r>
              <a:rPr lang="en-GB" dirty="0"/>
              <a:t>For the </a:t>
            </a:r>
            <a:r>
              <a:rPr lang="en-GB" dirty="0" err="1"/>
              <a:t>endorsable</a:t>
            </a:r>
            <a:r>
              <a:rPr lang="en-GB" dirty="0"/>
              <a:t> offences they could have the option of the following courses:</a:t>
            </a:r>
          </a:p>
          <a:p>
            <a:endParaRPr lang="en-GB" dirty="0"/>
          </a:p>
          <a:p>
            <a:r>
              <a:rPr lang="en-GB" dirty="0"/>
              <a:t>D4C Driving for Change- skills/driving course</a:t>
            </a:r>
          </a:p>
          <a:p>
            <a:r>
              <a:rPr lang="en-GB" dirty="0"/>
              <a:t>WDU </a:t>
            </a:r>
            <a:r>
              <a:rPr lang="en-GB" dirty="0" err="1"/>
              <a:t>Whats</a:t>
            </a:r>
            <a:r>
              <a:rPr lang="en-GB" dirty="0"/>
              <a:t> Driving us – Attitude/Classroom course.</a:t>
            </a:r>
          </a:p>
        </p:txBody>
      </p:sp>
      <p:sp>
        <p:nvSpPr>
          <p:cNvPr id="4" name="Slide Number Placeholder 3"/>
          <p:cNvSpPr>
            <a:spLocks noGrp="1"/>
          </p:cNvSpPr>
          <p:nvPr>
            <p:ph type="sldNum" sz="quarter" idx="5"/>
          </p:nvPr>
        </p:nvSpPr>
        <p:spPr/>
        <p:txBody>
          <a:bodyPr/>
          <a:lstStyle/>
          <a:p>
            <a:fld id="{BAB3717A-C6E4-1C46-B1FA-B9E4FCE2618A}" type="slidenum">
              <a:rPr lang="en-US" smtClean="0"/>
              <a:t>18</a:t>
            </a:fld>
            <a:endParaRPr lang="en-US"/>
          </a:p>
        </p:txBody>
      </p:sp>
    </p:spTree>
    <p:extLst>
      <p:ext uri="{BB962C8B-B14F-4D97-AF65-F5344CB8AC3E}">
        <p14:creationId xmlns:p14="http://schemas.microsoft.com/office/powerpoint/2010/main" val="2324656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20</a:t>
            </a:fld>
            <a:endParaRPr lang="en-US"/>
          </a:p>
        </p:txBody>
      </p:sp>
    </p:spTree>
    <p:extLst>
      <p:ext uri="{BB962C8B-B14F-4D97-AF65-F5344CB8AC3E}">
        <p14:creationId xmlns:p14="http://schemas.microsoft.com/office/powerpoint/2010/main" val="3490936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u="sng" dirty="0">
                <a:solidFill>
                  <a:srgbClr val="000000"/>
                </a:solidFill>
                <a:effectLst/>
                <a:latin typeface="+mn-lt"/>
                <a:ea typeface="Times New Roman" panose="02020603050405020304" pitchFamily="18" charset="0"/>
                <a:cs typeface="Times New Roman" panose="02020603050405020304" pitchFamily="18" charset="0"/>
              </a:rPr>
              <a:t>Work in pairs for role play. – give role play handout and paper TOR handout.</a:t>
            </a:r>
          </a:p>
          <a:p>
            <a:endParaRPr lang="en-GB" sz="1100" b="0" u="sng" dirty="0">
              <a:solidFill>
                <a:srgbClr val="000000"/>
              </a:solidFill>
              <a:effectLst/>
              <a:latin typeface="+mn-lt"/>
              <a:ea typeface="Times New Roman" panose="02020603050405020304" pitchFamily="18" charset="0"/>
              <a:cs typeface="Times New Roman" panose="02020603050405020304" pitchFamily="18" charset="0"/>
            </a:endParaRPr>
          </a:p>
          <a:p>
            <a:r>
              <a:rPr lang="en-GB" sz="1100" b="0" u="sng" dirty="0">
                <a:solidFill>
                  <a:srgbClr val="000000"/>
                </a:solidFill>
                <a:effectLst/>
                <a:latin typeface="JFBBNE+Arial"/>
                <a:ea typeface="Times New Roman" panose="02020603050405020304" pitchFamily="18" charset="0"/>
                <a:cs typeface="Times New Roman" panose="02020603050405020304" pitchFamily="18" charset="0"/>
              </a:rPr>
              <a:t>Information for role players: </a:t>
            </a:r>
            <a:endParaRPr lang="en-GB" sz="1100" b="0" dirty="0">
              <a:solidFill>
                <a:srgbClr val="000000"/>
              </a:solidFill>
              <a:effectLst/>
              <a:latin typeface="JFBBNE+Arial"/>
              <a:ea typeface="Times New Roman" panose="02020603050405020304" pitchFamily="18" charset="0"/>
              <a:cs typeface="Times New Roman" panose="02020603050405020304" pitchFamily="18" charset="0"/>
            </a:endParaRPr>
          </a:p>
          <a:p>
            <a:r>
              <a:rPr lang="en-GB" sz="1100" b="0" dirty="0">
                <a:solidFill>
                  <a:srgbClr val="000000"/>
                </a:solidFill>
                <a:effectLst/>
                <a:latin typeface="JFBBNE+Arial"/>
                <a:ea typeface="Times New Roman" panose="02020603050405020304" pitchFamily="18" charset="0"/>
                <a:cs typeface="Times New Roman" panose="02020603050405020304" pitchFamily="18" charset="0"/>
              </a:rPr>
              <a:t> </a:t>
            </a:r>
          </a:p>
          <a:p>
            <a:pPr marL="342900" lvl="0" indent="-342900">
              <a:buFont typeface="Symbol" panose="05050102010706020507" pitchFamily="18" charset="2"/>
              <a:buChar char=""/>
            </a:pPr>
            <a:r>
              <a:rPr lang="en-GB" sz="1100" b="0" dirty="0">
                <a:solidFill>
                  <a:srgbClr val="000000"/>
                </a:solidFill>
                <a:effectLst/>
                <a:latin typeface="JFBBNE+Arial"/>
                <a:ea typeface="Times New Roman" panose="02020603050405020304" pitchFamily="18" charset="0"/>
                <a:cs typeface="Times New Roman" panose="02020603050405020304" pitchFamily="18" charset="0"/>
              </a:rPr>
              <a:t>Members of the public are to be telling the person who owns the vehicle that they can’t park there and it’s causing issues</a:t>
            </a:r>
          </a:p>
          <a:p>
            <a:pPr marL="342900" lvl="0" indent="-342900">
              <a:buFont typeface="Symbol" panose="05050102010706020507" pitchFamily="18" charset="2"/>
              <a:buChar char=""/>
            </a:pPr>
            <a:r>
              <a:rPr lang="en-GB" sz="1100" b="0" dirty="0">
                <a:solidFill>
                  <a:srgbClr val="000000"/>
                </a:solidFill>
                <a:effectLst/>
                <a:latin typeface="JFBBNE+Arial"/>
                <a:ea typeface="Times New Roman" panose="02020603050405020304" pitchFamily="18" charset="0"/>
                <a:cs typeface="Times New Roman" panose="02020603050405020304" pitchFamily="18" charset="0"/>
              </a:rPr>
              <a:t>When officer arrives, you tell them that other people should keep their noses out and mind their own business.</a:t>
            </a:r>
          </a:p>
          <a:p>
            <a:pPr marL="342900" lvl="0" indent="-342900">
              <a:buFont typeface="Symbol" panose="05050102010706020507" pitchFamily="18" charset="2"/>
              <a:buChar char=""/>
            </a:pPr>
            <a:r>
              <a:rPr lang="en-GB" sz="1100" b="0" dirty="0">
                <a:solidFill>
                  <a:srgbClr val="000000"/>
                </a:solidFill>
                <a:effectLst/>
                <a:latin typeface="JFBBNE+Arial"/>
                <a:ea typeface="Times New Roman" panose="02020603050405020304" pitchFamily="18" charset="0"/>
                <a:cs typeface="Times New Roman" panose="02020603050405020304" pitchFamily="18" charset="0"/>
              </a:rPr>
              <a:t>Tell the officer that you’ll move it now.</a:t>
            </a:r>
          </a:p>
          <a:p>
            <a:pPr marL="342900" lvl="0" indent="-342900">
              <a:buFont typeface="Symbol" panose="05050102010706020507" pitchFamily="18" charset="2"/>
              <a:buChar char=""/>
            </a:pPr>
            <a:r>
              <a:rPr lang="en-GB" sz="1100" b="0" dirty="0">
                <a:solidFill>
                  <a:srgbClr val="000000"/>
                </a:solidFill>
                <a:effectLst/>
                <a:latin typeface="JFBBNE+Arial"/>
                <a:ea typeface="Times New Roman" panose="02020603050405020304" pitchFamily="18" charset="0"/>
                <a:cs typeface="Times New Roman" panose="02020603050405020304" pitchFamily="18" charset="0"/>
              </a:rPr>
              <a:t>Be compliant with officer and state that “everyone parks there” and it was “only for 10 minutes”</a:t>
            </a:r>
          </a:p>
          <a:p>
            <a:pPr marL="342900" lvl="0" indent="-342900">
              <a:buFont typeface="Symbol" panose="05050102010706020507" pitchFamily="18" charset="2"/>
              <a:buChar char=""/>
            </a:pPr>
            <a:r>
              <a:rPr lang="en-GB" sz="1100" b="0" dirty="0">
                <a:solidFill>
                  <a:srgbClr val="000000"/>
                </a:solidFill>
                <a:effectLst/>
                <a:latin typeface="JFBBNE+Arial"/>
                <a:ea typeface="Times New Roman" panose="02020603050405020304" pitchFamily="18" charset="0"/>
                <a:cs typeface="Times New Roman" panose="02020603050405020304" pitchFamily="18" charset="0"/>
              </a:rPr>
              <a:t>Answer all officer questions and accept the ticket and move the vehicle.</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21</a:t>
            </a:fld>
            <a:endParaRPr lang="en-US"/>
          </a:p>
        </p:txBody>
      </p:sp>
    </p:spTree>
    <p:extLst>
      <p:ext uri="{BB962C8B-B14F-4D97-AF65-F5344CB8AC3E}">
        <p14:creationId xmlns:p14="http://schemas.microsoft.com/office/powerpoint/2010/main" val="1439779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b="0" u="sng" dirty="0">
                <a:solidFill>
                  <a:srgbClr val="000000"/>
                </a:solidFill>
                <a:effectLst/>
                <a:latin typeface="+mn-lt"/>
                <a:ea typeface="Times New Roman" panose="02020603050405020304" pitchFamily="18" charset="0"/>
                <a:cs typeface="Times New Roman" panose="02020603050405020304" pitchFamily="18" charset="0"/>
              </a:rPr>
              <a:t>Work in pairs for role play. – give role play handout and paper TOR handout.</a:t>
            </a:r>
          </a:p>
          <a:p>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200" b="0" u="sng" dirty="0">
                <a:effectLst/>
                <a:latin typeface="+mn-lt"/>
                <a:ea typeface="Times New Roman" panose="02020603050405020304" pitchFamily="18" charset="0"/>
                <a:cs typeface="Times New Roman" panose="02020603050405020304" pitchFamily="18" charset="0"/>
              </a:rPr>
              <a:t>Information for role players: </a:t>
            </a:r>
            <a:endParaRPr lang="en-GB" sz="1200" b="0" dirty="0">
              <a:effectLst/>
              <a:latin typeface="+mn-lt"/>
              <a:ea typeface="Times New Roman" panose="02020603050405020304" pitchFamily="18" charset="0"/>
              <a:cs typeface="Times New Roman" panose="02020603050405020304" pitchFamily="18" charset="0"/>
            </a:endParaRPr>
          </a:p>
          <a:p>
            <a:r>
              <a:rPr lang="en-GB" sz="1200" b="0" u="none" strike="noStrike" dirty="0">
                <a:effectLst/>
                <a:latin typeface="+mn-lt"/>
                <a:ea typeface="Times New Roman" panose="02020603050405020304" pitchFamily="18" charset="0"/>
                <a:cs typeface="Times New Roman" panose="02020603050405020304" pitchFamily="18" charset="0"/>
              </a:rPr>
              <a:t> </a:t>
            </a:r>
            <a:endParaRPr lang="en-GB" sz="1200" b="0" dirty="0">
              <a:effectLst/>
              <a:latin typeface="+mn-lt"/>
              <a:ea typeface="Times New Roman" panose="02020603050405020304" pitchFamily="18" charset="0"/>
              <a:cs typeface="Times New Roman" panose="02020603050405020304" pitchFamily="18" charset="0"/>
            </a:endParaRP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When officers approach and begin to engage with you – answer their questions</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If your asked to move vehicle then refuse</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Explain that you are just dropping your child off and waiting for your partner</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Tell them that you’ll “move the car when your partner arrives” and “you can’t see a problem as you’re not blocking anyone or anything”</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If officer begins FPN process, keep quiet and only answer relevant questions</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When cautioned reply “what a fucking joke”</a:t>
            </a:r>
          </a:p>
          <a:p>
            <a:pPr marL="342900" lvl="0" indent="-342900">
              <a:buFont typeface="Symbol" panose="05050102010706020507" pitchFamily="18" charset="2"/>
              <a:buChar char=""/>
            </a:pPr>
            <a:r>
              <a:rPr lang="en-GB" sz="1200" b="0" dirty="0">
                <a:effectLst/>
                <a:latin typeface="+mn-lt"/>
                <a:ea typeface="Times New Roman" panose="02020603050405020304" pitchFamily="18" charset="0"/>
                <a:cs typeface="Times New Roman" panose="02020603050405020304" pitchFamily="18" charset="0"/>
              </a:rPr>
              <a:t>Take ticket and move when asked</a:t>
            </a:r>
          </a:p>
          <a:p>
            <a:endParaRPr lang="en-GB" dirty="0"/>
          </a:p>
        </p:txBody>
      </p:sp>
      <p:sp>
        <p:nvSpPr>
          <p:cNvPr id="4" name="Slide Number Placeholder 3"/>
          <p:cNvSpPr>
            <a:spLocks noGrp="1"/>
          </p:cNvSpPr>
          <p:nvPr>
            <p:ph type="sldNum" sz="quarter" idx="5"/>
          </p:nvPr>
        </p:nvSpPr>
        <p:spPr/>
        <p:txBody>
          <a:bodyPr/>
          <a:lstStyle/>
          <a:p>
            <a:fld id="{BAB3717A-C6E4-1C46-B1FA-B9E4FCE2618A}" type="slidenum">
              <a:rPr lang="en-US" smtClean="0"/>
              <a:t>22</a:t>
            </a:fld>
            <a:endParaRPr lang="en-US"/>
          </a:p>
        </p:txBody>
      </p:sp>
    </p:spTree>
    <p:extLst>
      <p:ext uri="{BB962C8B-B14F-4D97-AF65-F5344CB8AC3E}">
        <p14:creationId xmlns:p14="http://schemas.microsoft.com/office/powerpoint/2010/main" val="27119151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1064065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1220465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5"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4215842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2" y="-20435"/>
            <a:ext cx="12302984" cy="6898869"/>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492988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6" y="-45051"/>
            <a:ext cx="12460353"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16077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Right Ban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5819FAC-7AB8-9345-81EB-581278F6848D}"/>
              </a:ext>
            </a:extLst>
          </p:cNvPr>
          <p:cNvPicPr>
            <a:picLocks noChangeAspect="1"/>
          </p:cNvPicPr>
          <p:nvPr userDrawn="1"/>
        </p:nvPicPr>
        <p:blipFill>
          <a:blip r:embed="rId2"/>
          <a:srcRect/>
          <a:stretch/>
        </p:blipFill>
        <p:spPr>
          <a:xfrm>
            <a:off x="-79513" y="743"/>
            <a:ext cx="12284764" cy="6888653"/>
          </a:xfrm>
          <a:prstGeom prst="rect">
            <a:avLst/>
          </a:prstGeom>
        </p:spPr>
      </p:pic>
      <p:sp>
        <p:nvSpPr>
          <p:cNvPr id="9" name="Title 12">
            <a:extLst>
              <a:ext uri="{FF2B5EF4-FFF2-40B4-BE49-F238E27FC236}">
                <a16:creationId xmlns:a16="http://schemas.microsoft.com/office/drawing/2014/main" id="{26631E9E-E491-334B-BC32-323827EFA6CB}"/>
              </a:ext>
            </a:extLst>
          </p:cNvPr>
          <p:cNvSpPr>
            <a:spLocks noGrp="1"/>
          </p:cNvSpPr>
          <p:nvPr>
            <p:ph type="title" hasCustomPrompt="1"/>
          </p:nvPr>
        </p:nvSpPr>
        <p:spPr>
          <a:xfrm>
            <a:off x="194209" y="118263"/>
            <a:ext cx="10090768"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9922646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4/11/2025</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718587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53E076-0DCD-8F4A-9DB9-1EC4217669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7591A0C-4472-4242-AC46-07DB1D8390B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30FAC8-C847-DD41-95B9-762BD6502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31EDC-BBDB-6243-A621-46A8ECDD4442}" type="datetimeFigureOut">
              <a:rPr lang="en-US" smtClean="0"/>
              <a:t>4/11/2025</a:t>
            </a:fld>
            <a:endParaRPr lang="en-US"/>
          </a:p>
        </p:txBody>
      </p:sp>
      <p:sp>
        <p:nvSpPr>
          <p:cNvPr id="5" name="Footer Placeholder 4">
            <a:extLst>
              <a:ext uri="{FF2B5EF4-FFF2-40B4-BE49-F238E27FC236}">
                <a16:creationId xmlns:a16="http://schemas.microsoft.com/office/drawing/2014/main" id="{AA6117C7-504B-3D4F-8946-80DC32F98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E56DE4-FEE3-5E4E-9B6D-99ACF689BD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DCB400-EA79-604B-8E8D-CB07B64DD210}" type="slidenum">
              <a:rPr lang="en-US" smtClean="0"/>
              <a:t>‹#›</a:t>
            </a:fld>
            <a:endParaRPr lang="en-US"/>
          </a:p>
        </p:txBody>
      </p:sp>
    </p:spTree>
    <p:extLst>
      <p:ext uri="{BB962C8B-B14F-4D97-AF65-F5344CB8AC3E}">
        <p14:creationId xmlns:p14="http://schemas.microsoft.com/office/powerpoint/2010/main" val="3152314389"/>
      </p:ext>
    </p:extLst>
  </p:cSld>
  <p:clrMap bg1="lt1" tx1="dk1" bg2="lt2" tx2="dk2" accent1="accent1" accent2="accent2" accent3="accent3" accent4="accent4" accent5="accent5" accent6="accent6" hlink="hlink" folHlink="folHlink"/>
  <p:sldLayoutIdLst>
    <p:sldLayoutId id="2147483653" r:id="rId1"/>
    <p:sldLayoutId id="2147483654" r:id="rId2"/>
    <p:sldLayoutId id="214748365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flickr.com/photos/b3tarev3/3643851829/" TargetMode="External"/><Relationship Id="rId5" Type="http://schemas.openxmlformats.org/officeDocument/2006/relationships/image" Target="../media/image11.jpg"/><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9CBB3-D741-E544-A2EA-BB75F58A074A}"/>
              </a:ext>
            </a:extLst>
          </p:cNvPr>
          <p:cNvSpPr>
            <a:spLocks noGrp="1"/>
          </p:cNvSpPr>
          <p:nvPr>
            <p:ph type="title"/>
          </p:nvPr>
        </p:nvSpPr>
        <p:spPr>
          <a:xfrm>
            <a:off x="328043" y="2337059"/>
            <a:ext cx="7320370" cy="1986968"/>
          </a:xfrm>
        </p:spPr>
        <p:txBody>
          <a:bodyPr>
            <a:noAutofit/>
          </a:bodyPr>
          <a:lstStyle/>
          <a:p>
            <a:r>
              <a:rPr lang="en-US" sz="3600" dirty="0">
                <a:solidFill>
                  <a:schemeClr val="tx1"/>
                </a:solidFill>
              </a:rPr>
              <a:t>PCSO NEW POWERS TRAINING </a:t>
            </a:r>
            <a:br>
              <a:rPr lang="en-US" sz="4000" dirty="0"/>
            </a:br>
            <a:r>
              <a:rPr lang="en-US" sz="3200" dirty="0"/>
              <a:t>T.O.R.s</a:t>
            </a:r>
            <a:br>
              <a:rPr lang="en-US" sz="4000" dirty="0"/>
            </a:br>
            <a:r>
              <a:rPr lang="en-US" sz="1200" dirty="0">
                <a:solidFill>
                  <a:schemeClr val="tx1"/>
                </a:solidFill>
              </a:rPr>
              <a:t> February 2024.</a:t>
            </a:r>
          </a:p>
        </p:txBody>
      </p:sp>
    </p:spTree>
    <p:extLst>
      <p:ext uri="{BB962C8B-B14F-4D97-AF65-F5344CB8AC3E}">
        <p14:creationId xmlns:p14="http://schemas.microsoft.com/office/powerpoint/2010/main" val="40448137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7F04-66D1-A044-814B-EBCF188E5F9C}"/>
              </a:ext>
            </a:extLst>
          </p:cNvPr>
          <p:cNvSpPr>
            <a:spLocks noGrp="1"/>
          </p:cNvSpPr>
          <p:nvPr>
            <p:ph type="title"/>
          </p:nvPr>
        </p:nvSpPr>
        <p:spPr/>
        <p:txBody>
          <a:bodyPr/>
          <a:lstStyle/>
          <a:p>
            <a:pPr algn="ctr"/>
            <a:r>
              <a:rPr lang="en-US" sz="2800" dirty="0"/>
              <a:t>AIMS &amp; OBJECTIVES:</a:t>
            </a:r>
          </a:p>
        </p:txBody>
      </p:sp>
      <p:sp>
        <p:nvSpPr>
          <p:cNvPr id="3" name="TextBox 2">
            <a:extLst>
              <a:ext uri="{FF2B5EF4-FFF2-40B4-BE49-F238E27FC236}">
                <a16:creationId xmlns:a16="http://schemas.microsoft.com/office/drawing/2014/main" id="{FAAAC32B-7381-7148-A12C-683517301A11}"/>
              </a:ext>
            </a:extLst>
          </p:cNvPr>
          <p:cNvSpPr txBox="1"/>
          <p:nvPr/>
        </p:nvSpPr>
        <p:spPr>
          <a:xfrm>
            <a:off x="2182557" y="736058"/>
            <a:ext cx="9921618" cy="806374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ea typeface="+mn-ea"/>
                <a:cs typeface="Arial" panose="020B0604020202020204" pitchFamily="34" charset="0"/>
              </a:rPr>
              <a:t>AIM: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prstClr val="black"/>
                </a:solidFill>
                <a:cs typeface="Arial" panose="020B0604020202020204" pitchFamily="34" charset="0"/>
              </a:rPr>
              <a:t>To understand what a Traffic Offence Report is and be able to complete the procedure correctly. </a:t>
            </a:r>
            <a:endParaRPr kumimoji="0" lang="en-US" sz="28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ea typeface="+mn-ea"/>
                <a:cs typeface="Arial" panose="020B0604020202020204" pitchFamily="34" charset="0"/>
              </a:rPr>
              <a:t>OBJECTIVES: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400" b="1" dirty="0">
              <a:solidFill>
                <a:prstClr val="black"/>
              </a:solidFill>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understand what offences TOR’s can be used for.</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sz="2400" dirty="0">
              <a:solidFill>
                <a:prstClr val="black"/>
              </a:solidFill>
              <a:cs typeface="Arial" panose="020B0604020202020204" pitchFamily="34" charset="0"/>
            </a:endParaRPr>
          </a:p>
          <a:p>
            <a:pPr marL="285750" indent="-285750">
              <a:buFont typeface="Wingdings" panose="05000000000000000000" pitchFamily="2" charset="2"/>
              <a:buChar char="ü"/>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gather the necessary evidence to issue a TOR.</a:t>
            </a:r>
          </a:p>
          <a:p>
            <a:pPr marL="285750" indent="-285750">
              <a:buFont typeface="Wingdings" panose="05000000000000000000" pitchFamily="2" charset="2"/>
              <a:buChar char="ü"/>
              <a:defRPr/>
            </a:pPr>
            <a:endParaRPr lang="en-US" sz="2400" dirty="0">
              <a:solidFill>
                <a:prstClr val="black"/>
              </a:solidFill>
              <a:cs typeface="Arial" panose="020B0604020202020204" pitchFamily="34" charset="0"/>
            </a:endParaRPr>
          </a:p>
          <a:p>
            <a:pPr marL="285750" indent="-285750">
              <a:buFont typeface="Wingdings" panose="05000000000000000000" pitchFamily="2" charset="2"/>
              <a:buChar char="ü"/>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be able to use officer discretion effectively.</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sz="2400" dirty="0">
              <a:solidFill>
                <a:prstClr val="black"/>
              </a:solidFill>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rPr>
              <a:t>To be able to issue a TOR and complete the process correctly using </a:t>
            </a:r>
            <a:r>
              <a:rPr lang="en-US" sz="2400" dirty="0">
                <a:solidFill>
                  <a:prstClr val="black"/>
                </a:solidFill>
                <a:cs typeface="Arial" panose="020B0604020202020204" pitchFamily="34" charset="0"/>
              </a:rPr>
              <a:t>the reporting process.</a:t>
            </a:r>
            <a:endParaRPr kumimoji="0" lang="en-US" sz="240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dirty="0">
              <a:solidFill>
                <a:prstClr val="black"/>
              </a:solidFill>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lang="en-US" dirty="0">
              <a:solidFill>
                <a:prstClr val="black"/>
              </a:solidFill>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endParaRPr kumimoji="0" 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endParaRPr kumimoji="0" 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7489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D71C9-6006-7C7B-5EF1-DCDB77548579}"/>
              </a:ext>
            </a:extLst>
          </p:cNvPr>
          <p:cNvSpPr>
            <a:spLocks noGrp="1"/>
          </p:cNvSpPr>
          <p:nvPr>
            <p:ph type="title"/>
          </p:nvPr>
        </p:nvSpPr>
        <p:spPr/>
        <p:txBody>
          <a:bodyPr/>
          <a:lstStyle/>
          <a:p>
            <a:pPr algn="ctr"/>
            <a:r>
              <a:rPr lang="en-GB" dirty="0"/>
              <a:t>Reporting procedure</a:t>
            </a:r>
          </a:p>
        </p:txBody>
      </p:sp>
      <p:sp>
        <p:nvSpPr>
          <p:cNvPr id="3" name="Thought Bubble: Cloud 2">
            <a:extLst>
              <a:ext uri="{FF2B5EF4-FFF2-40B4-BE49-F238E27FC236}">
                <a16:creationId xmlns:a16="http://schemas.microsoft.com/office/drawing/2014/main" id="{385F12FB-3C78-3455-45F8-AFF81C809B72}"/>
              </a:ext>
            </a:extLst>
          </p:cNvPr>
          <p:cNvSpPr/>
          <p:nvPr/>
        </p:nvSpPr>
        <p:spPr>
          <a:xfrm>
            <a:off x="3454400" y="1282700"/>
            <a:ext cx="6680200" cy="4610099"/>
          </a:xfrm>
          <a:prstGeom prst="cloudCallout">
            <a:avLst/>
          </a:prstGeom>
          <a:ln>
            <a:headEnd type="none" w="med" len="med"/>
            <a:tailEnd type="none" w="med" len="med"/>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3200" b="1" dirty="0"/>
              <a:t>When do you think you would report someone?</a:t>
            </a:r>
          </a:p>
        </p:txBody>
      </p:sp>
    </p:spTree>
    <p:extLst>
      <p:ext uri="{BB962C8B-B14F-4D97-AF65-F5344CB8AC3E}">
        <p14:creationId xmlns:p14="http://schemas.microsoft.com/office/powerpoint/2010/main" val="3162757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E3A3-1D4B-E561-D121-550573F630C3}"/>
              </a:ext>
            </a:extLst>
          </p:cNvPr>
          <p:cNvSpPr>
            <a:spLocks noGrp="1"/>
          </p:cNvSpPr>
          <p:nvPr>
            <p:ph type="title"/>
          </p:nvPr>
        </p:nvSpPr>
        <p:spPr/>
        <p:txBody>
          <a:bodyPr/>
          <a:lstStyle/>
          <a:p>
            <a:pPr algn="ctr"/>
            <a:r>
              <a:rPr lang="en-GB" dirty="0"/>
              <a:t>Reporting procedure</a:t>
            </a:r>
          </a:p>
        </p:txBody>
      </p:sp>
      <p:sp>
        <p:nvSpPr>
          <p:cNvPr id="4" name="Scroll: Horizontal 3">
            <a:extLst>
              <a:ext uri="{FF2B5EF4-FFF2-40B4-BE49-F238E27FC236}">
                <a16:creationId xmlns:a16="http://schemas.microsoft.com/office/drawing/2014/main" id="{EA93FF4F-82A6-F11F-7ABA-11961C1FA912}"/>
              </a:ext>
            </a:extLst>
          </p:cNvPr>
          <p:cNvSpPr/>
          <p:nvPr/>
        </p:nvSpPr>
        <p:spPr>
          <a:xfrm>
            <a:off x="3035300" y="1257300"/>
            <a:ext cx="7429500" cy="4635500"/>
          </a:xfrm>
          <a:prstGeom prst="horizontalScroll">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7200" dirty="0">
                <a:solidFill>
                  <a:schemeClr val="tx1"/>
                </a:solidFill>
              </a:rPr>
              <a:t>POCLAROC</a:t>
            </a:r>
          </a:p>
        </p:txBody>
      </p:sp>
    </p:spTree>
    <p:extLst>
      <p:ext uri="{BB962C8B-B14F-4D97-AF65-F5344CB8AC3E}">
        <p14:creationId xmlns:p14="http://schemas.microsoft.com/office/powerpoint/2010/main" val="1228472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10">
            <a:extLst>
              <a:ext uri="{FF2B5EF4-FFF2-40B4-BE49-F238E27FC236}">
                <a16:creationId xmlns:a16="http://schemas.microsoft.com/office/drawing/2014/main" id="{6A0725B4-FEC1-4CEE-B90E-5831F6D3E17E}"/>
              </a:ext>
            </a:extLst>
          </p:cNvPr>
          <p:cNvSpPr/>
          <p:nvPr/>
        </p:nvSpPr>
        <p:spPr>
          <a:xfrm>
            <a:off x="4547251" y="4282272"/>
            <a:ext cx="6578670" cy="763356"/>
          </a:xfrm>
          <a:prstGeom prst="roundRect">
            <a:avLst/>
          </a:prstGeom>
          <a:solidFill>
            <a:srgbClr val="E6C0C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C9ADF0-8875-4DB0-A4CB-7B7B2E5D88DF}"/>
              </a:ext>
            </a:extLst>
          </p:cNvPr>
          <p:cNvSpPr>
            <a:spLocks noGrp="1"/>
          </p:cNvSpPr>
          <p:nvPr>
            <p:ph type="title"/>
          </p:nvPr>
        </p:nvSpPr>
        <p:spPr/>
        <p:txBody>
          <a:bodyPr/>
          <a:lstStyle/>
          <a:p>
            <a:pPr algn="ctr"/>
            <a:r>
              <a:rPr lang="en-GB" dirty="0"/>
              <a:t>Reporting procedure - POCLAROC</a:t>
            </a:r>
          </a:p>
        </p:txBody>
      </p:sp>
      <p:sp>
        <p:nvSpPr>
          <p:cNvPr id="7" name="Rectangle 6">
            <a:extLst>
              <a:ext uri="{FF2B5EF4-FFF2-40B4-BE49-F238E27FC236}">
                <a16:creationId xmlns:a16="http://schemas.microsoft.com/office/drawing/2014/main" id="{FFB4A855-7A4B-4EA7-815A-C1F54B853042}"/>
              </a:ext>
            </a:extLst>
          </p:cNvPr>
          <p:cNvSpPr/>
          <p:nvPr/>
        </p:nvSpPr>
        <p:spPr>
          <a:xfrm>
            <a:off x="2014916" y="806117"/>
            <a:ext cx="9945857" cy="6001643"/>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P</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oint out </a:t>
            </a: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O</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ffence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Use simple language </a:t>
            </a:r>
            <a:r>
              <a:rPr kumimoji="0" lang="en-GB" sz="2400" b="0" i="0" u="sng" strike="noStrike" kern="1200" cap="none" spc="0" normalizeH="0" baseline="0" noProof="0" dirty="0">
                <a:ln>
                  <a:noFill/>
                </a:ln>
                <a:solidFill>
                  <a:prstClr val="black"/>
                </a:solidFill>
                <a:effectLst/>
                <a:uLnTx/>
                <a:uFillTx/>
                <a:latin typeface="Calibri" panose="020F0502020204030204"/>
                <a:ea typeface="+mn-ea"/>
                <a:cs typeface="+mn-cs"/>
              </a:rPr>
              <a:t>(do not use act and section).</a:t>
            </a:r>
            <a:endParaRPr lang="en-GB" sz="2400" u="sng"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C</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aution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Use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1" i="0" u="sng" strike="noStrike" kern="1200" cap="none" spc="0" normalizeH="0" baseline="0" noProof="0" dirty="0">
                <a:ln>
                  <a:noFill/>
                </a:ln>
                <a:solidFill>
                  <a:prstClr val="black"/>
                </a:solidFill>
                <a:effectLst/>
                <a:uLnTx/>
                <a:uFillTx/>
                <a:latin typeface="Calibri" panose="020F0502020204030204"/>
                <a:ea typeface="+mn-ea"/>
                <a:cs typeface="+mn-cs"/>
              </a:rPr>
              <a:t>When</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Caution, ask if they understand and note the reply.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L</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egal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Tell them </a:t>
            </a:r>
            <a:r>
              <a:rPr kumimoji="0" lang="en-GB" sz="2400" b="0" i="1" u="none" strike="noStrike" kern="1200" cap="none" spc="0" normalizeH="0" baseline="0" noProof="0" dirty="0">
                <a:ln>
                  <a:noFill/>
                </a:ln>
                <a:solidFill>
                  <a:prstClr val="black"/>
                </a:solidFill>
                <a:effectLst/>
                <a:uLnTx/>
                <a:uFillTx/>
                <a:latin typeface="Calibri" panose="020F0502020204030204"/>
                <a:ea typeface="+mn-ea"/>
                <a:cs typeface="+mn-cs"/>
              </a:rPr>
              <a:t>“You’re not under arrest &amp; not obliged to stay, but it is an      	offence if you leave without providing details”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A</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dmin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Obtain details; name, address, etc. Do PNC &amp; complete paperwork.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R</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eport for </a:t>
            </a: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O</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ffence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“I am now reporting you for the offence of……</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C00000"/>
                </a:solidFill>
                <a:effectLst/>
                <a:uLnTx/>
                <a:uFillTx/>
                <a:latin typeface="Calibri" panose="020F0502020204030204"/>
                <a:ea typeface="+mn-ea"/>
                <a:cs typeface="+mn-cs"/>
              </a:rPr>
              <a:t>C</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aution</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 Use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400" b="1" i="0" u="sng" strike="noStrike" kern="1200" cap="none" spc="0" normalizeH="0" baseline="0" noProof="0" dirty="0">
                <a:ln>
                  <a:noFill/>
                </a:ln>
                <a:solidFill>
                  <a:prstClr val="black"/>
                </a:solidFill>
                <a:effectLst/>
                <a:uLnTx/>
                <a:uFillTx/>
                <a:latin typeface="Calibri" panose="020F0502020204030204"/>
                <a:ea typeface="+mn-ea"/>
                <a:cs typeface="+mn-cs"/>
              </a:rPr>
              <a:t>Now</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Caution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C00000"/>
                </a:solidFill>
                <a:effectLst/>
                <a:uLnTx/>
                <a:uFillTx/>
                <a:ea typeface="+mn-ea"/>
                <a:cs typeface="+mn-cs"/>
              </a:rPr>
              <a:t>No more QUESTIONS!!</a:t>
            </a:r>
            <a:r>
              <a:rPr lang="en-GB" sz="2400" b="1" dirty="0">
                <a:solidFill>
                  <a:srgbClr val="C00000"/>
                </a:solidFill>
              </a:rPr>
              <a:t> </a:t>
            </a:r>
            <a:r>
              <a:rPr lang="en-GB" sz="2400" dirty="0">
                <a:solidFill>
                  <a:srgbClr val="C00000"/>
                </a:solidFill>
              </a:rPr>
              <a:t>(</a:t>
            </a:r>
            <a:r>
              <a:rPr kumimoji="0" lang="en-GB" altLang="en-US" sz="2400" b="0" i="0" u="sng" strike="noStrike" kern="1200" cap="none" spc="0" normalizeH="0" baseline="0" noProof="0" dirty="0">
                <a:ln>
                  <a:noFill/>
                </a:ln>
                <a:solidFill>
                  <a:srgbClr val="C00000"/>
                </a:solidFill>
                <a:effectLst/>
                <a:uLnTx/>
                <a:uFillTx/>
                <a:ea typeface="+mn-ea"/>
                <a:cs typeface="+mn-cs"/>
              </a:rPr>
              <a:t>NOT EVEN </a:t>
            </a:r>
            <a:r>
              <a:rPr kumimoji="0" lang="en-GB" altLang="en-US" sz="2400" b="0" i="0" u="none" strike="noStrike" kern="1200" cap="none" spc="0" normalizeH="0" baseline="0" noProof="0" dirty="0">
                <a:ln>
                  <a:noFill/>
                </a:ln>
                <a:solidFill>
                  <a:srgbClr val="C00000"/>
                </a:solidFill>
                <a:effectLst/>
                <a:uLnTx/>
                <a:uFillTx/>
                <a:ea typeface="+mn-ea"/>
                <a:cs typeface="+mn-cs"/>
              </a:rPr>
              <a:t>“Do you </a:t>
            </a:r>
            <a:r>
              <a:rPr kumimoji="0" lang="en-GB" altLang="en-US" sz="2400" i="0" u="none" strike="noStrike" kern="1200" cap="none" spc="0" normalizeH="0" baseline="0" noProof="0" dirty="0">
                <a:ln>
                  <a:noFill/>
                </a:ln>
                <a:solidFill>
                  <a:srgbClr val="C00000"/>
                </a:solidFill>
                <a:effectLst/>
                <a:uLnTx/>
                <a:uFillTx/>
                <a:ea typeface="+mn-ea"/>
                <a:cs typeface="+mn-cs"/>
              </a:rPr>
              <a:t>understand</a:t>
            </a:r>
            <a:r>
              <a:rPr lang="en-GB" altLang="en-US" sz="2400" dirty="0">
                <a:solidFill>
                  <a:srgbClr val="C00000"/>
                </a:solidFill>
              </a:rPr>
              <a:t>?!”)</a:t>
            </a:r>
            <a:endParaRPr kumimoji="0" lang="en-GB" sz="2400" i="0" u="none" strike="noStrike" kern="1200" cap="none" spc="0" normalizeH="0" baseline="0" noProof="0" dirty="0">
              <a:ln>
                <a:noFill/>
              </a:ln>
              <a:solidFill>
                <a:srgbClr val="C00000"/>
              </a:solidFill>
              <a:effectLst/>
              <a:uLnTx/>
              <a:uFillTx/>
              <a:ea typeface="+mn-ea"/>
              <a:cs typeface="+mn-cs"/>
            </a:endParaRPr>
          </a:p>
        </p:txBody>
      </p:sp>
      <p:sp>
        <p:nvSpPr>
          <p:cNvPr id="10" name="TextBox 9">
            <a:extLst>
              <a:ext uri="{FF2B5EF4-FFF2-40B4-BE49-F238E27FC236}">
                <a16:creationId xmlns:a16="http://schemas.microsoft.com/office/drawing/2014/main" id="{EA58679B-1274-4A65-BEAC-F9902585814D}"/>
              </a:ext>
            </a:extLst>
          </p:cNvPr>
          <p:cNvSpPr txBox="1"/>
          <p:nvPr/>
        </p:nvSpPr>
        <p:spPr>
          <a:xfrm>
            <a:off x="4758825" y="4340784"/>
            <a:ext cx="615552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IF YOU CONDUCT AN INTERVIEW, RECORD QUESTIONS AND ANSWERS </a:t>
            </a:r>
            <a:r>
              <a:rPr kumimoji="0" lang="en-GB" b="1" i="0" u="none" strike="noStrike" kern="1200" cap="none" spc="0" normalizeH="0" baseline="0" noProof="0" dirty="0">
                <a:ln>
                  <a:noFill/>
                </a:ln>
                <a:solidFill>
                  <a:prstClr val="black"/>
                </a:solidFill>
                <a:effectLst/>
                <a:uLnTx/>
                <a:uFillTx/>
                <a:latin typeface="Calibri" panose="020F0502020204030204"/>
                <a:ea typeface="+mn-ea"/>
                <a:cs typeface="+mn-cs"/>
              </a:rPr>
              <a:t>VERBATIM</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 WHEN DOING </a:t>
            </a:r>
            <a:r>
              <a:rPr kumimoji="0" lang="en-GB" b="1" i="0" u="none" strike="noStrike" kern="1200" cap="none" spc="0" normalizeH="0" baseline="0" noProof="0" dirty="0">
                <a:ln>
                  <a:noFill/>
                </a:ln>
                <a:solidFill>
                  <a:prstClr val="black"/>
                </a:solidFill>
                <a:effectLst/>
                <a:uLnTx/>
                <a:uFillTx/>
                <a:latin typeface="Calibri" panose="020F0502020204030204"/>
                <a:ea typeface="+mn-ea"/>
                <a:cs typeface="+mn-cs"/>
              </a:rPr>
              <a:t>ADMIN</a:t>
            </a:r>
            <a:r>
              <a:rPr kumimoji="0" lang="en-GB"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4" name="Arrow: Right 3">
            <a:extLst>
              <a:ext uri="{FF2B5EF4-FFF2-40B4-BE49-F238E27FC236}">
                <a16:creationId xmlns:a16="http://schemas.microsoft.com/office/drawing/2014/main" id="{2D18D868-1238-8ECA-9E15-F1EAF632FA62}"/>
              </a:ext>
            </a:extLst>
          </p:cNvPr>
          <p:cNvSpPr/>
          <p:nvPr/>
        </p:nvSpPr>
        <p:spPr>
          <a:xfrm>
            <a:off x="3114261" y="4439478"/>
            <a:ext cx="1221416" cy="424070"/>
          </a:xfrm>
          <a:prstGeom prst="rightArrow">
            <a:avLst/>
          </a:prstGeom>
          <a:solidFill>
            <a:srgbClr val="FEB4B9"/>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6811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EC7CA-9FDC-7007-5340-D4F581753338}"/>
              </a:ext>
            </a:extLst>
          </p:cNvPr>
          <p:cNvSpPr>
            <a:spLocks noGrp="1"/>
          </p:cNvSpPr>
          <p:nvPr>
            <p:ph type="title"/>
          </p:nvPr>
        </p:nvSpPr>
        <p:spPr/>
        <p:txBody>
          <a:bodyPr/>
          <a:lstStyle/>
          <a:p>
            <a:pPr algn="ctr"/>
            <a:r>
              <a:rPr lang="en-GB" sz="3600" dirty="0"/>
              <a:t>Traffic Offence Reports</a:t>
            </a:r>
          </a:p>
        </p:txBody>
      </p:sp>
      <p:sp>
        <p:nvSpPr>
          <p:cNvPr id="4" name="TextBox 3">
            <a:extLst>
              <a:ext uri="{FF2B5EF4-FFF2-40B4-BE49-F238E27FC236}">
                <a16:creationId xmlns:a16="http://schemas.microsoft.com/office/drawing/2014/main" id="{24717D14-9216-D1E7-8C79-A134339BDFAD}"/>
              </a:ext>
            </a:extLst>
          </p:cNvPr>
          <p:cNvSpPr txBox="1"/>
          <p:nvPr/>
        </p:nvSpPr>
        <p:spPr>
          <a:xfrm>
            <a:off x="6934200" y="2713508"/>
            <a:ext cx="4826000" cy="954107"/>
          </a:xfrm>
          <a:prstGeom prst="rect">
            <a:avLst/>
          </a:prstGeom>
          <a:noFill/>
        </p:spPr>
        <p:txBody>
          <a:bodyPr wrap="square">
            <a:spAutoFit/>
          </a:bodyPr>
          <a:lstStyle/>
          <a:p>
            <a:pPr algn="ctr"/>
            <a:r>
              <a:rPr lang="en-GB" sz="2800" b="1" u="sng" dirty="0">
                <a:solidFill>
                  <a:schemeClr val="accent1"/>
                </a:solidFill>
              </a:rPr>
              <a:t>Section 38 Police Reform Act 2002.</a:t>
            </a:r>
          </a:p>
        </p:txBody>
      </p:sp>
      <p:sp>
        <p:nvSpPr>
          <p:cNvPr id="6" name="TextBox 5">
            <a:extLst>
              <a:ext uri="{FF2B5EF4-FFF2-40B4-BE49-F238E27FC236}">
                <a16:creationId xmlns:a16="http://schemas.microsoft.com/office/drawing/2014/main" id="{BA6E7FB0-8FDC-B12D-6C87-979E9557B31A}"/>
              </a:ext>
            </a:extLst>
          </p:cNvPr>
          <p:cNvSpPr txBox="1"/>
          <p:nvPr/>
        </p:nvSpPr>
        <p:spPr>
          <a:xfrm>
            <a:off x="6934200" y="4170742"/>
            <a:ext cx="4826000" cy="2246769"/>
          </a:xfrm>
          <a:prstGeom prst="rect">
            <a:avLst/>
          </a:prstGeom>
          <a:noFill/>
        </p:spPr>
        <p:txBody>
          <a:bodyPr wrap="square">
            <a:spAutoFit/>
          </a:bodyPr>
          <a:lstStyle/>
          <a:p>
            <a:pPr algn="ct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TOR is a Traffic Offence Report that replaces all Road Traffic Fixed Penalty Notices [both </a:t>
            </a:r>
            <a:r>
              <a:rPr kumimoji="0" lang="en-GB" sz="2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endorsable</a:t>
            </a: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and non </a:t>
            </a:r>
            <a:r>
              <a:rPr kumimoji="0" lang="en-GB" sz="28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endorsable</a:t>
            </a:r>
            <a:r>
              <a:rPr kumimoji="0" lang="en-GB" sz="28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endParaRPr lang="en-GB" sz="2800" b="1" dirty="0"/>
          </a:p>
        </p:txBody>
      </p:sp>
      <p:sp>
        <p:nvSpPr>
          <p:cNvPr id="7" name="TextBox 6">
            <a:extLst>
              <a:ext uri="{FF2B5EF4-FFF2-40B4-BE49-F238E27FC236}">
                <a16:creationId xmlns:a16="http://schemas.microsoft.com/office/drawing/2014/main" id="{4EC585CD-02A5-0E19-B740-1F9EE2700259}"/>
              </a:ext>
            </a:extLst>
          </p:cNvPr>
          <p:cNvSpPr txBox="1"/>
          <p:nvPr/>
        </p:nvSpPr>
        <p:spPr>
          <a:xfrm>
            <a:off x="6642100" y="892285"/>
            <a:ext cx="5462075" cy="1569660"/>
          </a:xfrm>
          <a:prstGeom prst="rect">
            <a:avLst/>
          </a:prstGeom>
          <a:noFill/>
        </p:spPr>
        <p:txBody>
          <a:bodyPr wrap="square" rtlCol="0">
            <a:spAutoFit/>
          </a:bodyPr>
          <a:lstStyle/>
          <a:p>
            <a:pPr algn="ctr"/>
            <a:r>
              <a:rPr lang="en-GB" sz="3200" b="1" dirty="0">
                <a:solidFill>
                  <a:schemeClr val="accent1"/>
                </a:solidFill>
              </a:rPr>
              <a:t>PCSO’s now have the power to issue Traffic Offence Reports (TORs)</a:t>
            </a:r>
            <a:endParaRPr lang="en-GB" sz="3200" dirty="0">
              <a:solidFill>
                <a:schemeClr val="accent1"/>
              </a:solidFill>
            </a:endParaRPr>
          </a:p>
        </p:txBody>
      </p:sp>
      <p:pic>
        <p:nvPicPr>
          <p:cNvPr id="12" name="Picture 11">
            <a:extLst>
              <a:ext uri="{FF2B5EF4-FFF2-40B4-BE49-F238E27FC236}">
                <a16:creationId xmlns:a16="http://schemas.microsoft.com/office/drawing/2014/main" id="{619F27F0-AFC4-F936-FD25-128DE9769E2D}"/>
              </a:ext>
            </a:extLst>
          </p:cNvPr>
          <p:cNvPicPr>
            <a:picLocks noChangeAspect="1"/>
          </p:cNvPicPr>
          <p:nvPr/>
        </p:nvPicPr>
        <p:blipFill>
          <a:blip r:embed="rId2"/>
          <a:stretch>
            <a:fillRect/>
          </a:stretch>
        </p:blipFill>
        <p:spPr>
          <a:xfrm>
            <a:off x="2120900" y="990600"/>
            <a:ext cx="4179361" cy="5749137"/>
          </a:xfrm>
          <a:prstGeom prst="rect">
            <a:avLst/>
          </a:prstGeom>
        </p:spPr>
      </p:pic>
    </p:spTree>
    <p:extLst>
      <p:ext uri="{BB962C8B-B14F-4D97-AF65-F5344CB8AC3E}">
        <p14:creationId xmlns:p14="http://schemas.microsoft.com/office/powerpoint/2010/main" val="1493736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35FE-9F82-ADBB-AC7F-EE1B022442B9}"/>
              </a:ext>
            </a:extLst>
          </p:cNvPr>
          <p:cNvSpPr>
            <a:spLocks noGrp="1"/>
          </p:cNvSpPr>
          <p:nvPr>
            <p:ph type="title"/>
          </p:nvPr>
        </p:nvSpPr>
        <p:spPr/>
        <p:txBody>
          <a:bodyPr/>
          <a:lstStyle/>
          <a:p>
            <a:pPr algn="ctr"/>
            <a:r>
              <a:rPr lang="en-GB" sz="2800" dirty="0"/>
              <a:t>What Is A Traffic Offence Report (TOR)?</a:t>
            </a:r>
          </a:p>
        </p:txBody>
      </p:sp>
      <p:sp>
        <p:nvSpPr>
          <p:cNvPr id="4" name="TextBox 3">
            <a:extLst>
              <a:ext uri="{FF2B5EF4-FFF2-40B4-BE49-F238E27FC236}">
                <a16:creationId xmlns:a16="http://schemas.microsoft.com/office/drawing/2014/main" id="{AB4FD1F3-539A-96F3-BC2B-349FC1E9DF3C}"/>
              </a:ext>
            </a:extLst>
          </p:cNvPr>
          <p:cNvSpPr txBox="1"/>
          <p:nvPr/>
        </p:nvSpPr>
        <p:spPr>
          <a:xfrm>
            <a:off x="2077375" y="1522767"/>
            <a:ext cx="6258905" cy="4339650"/>
          </a:xfrm>
          <a:prstGeom prst="rect">
            <a:avLst/>
          </a:prstGeom>
          <a:noFill/>
        </p:spPr>
        <p:txBody>
          <a:bodyPr wrap="square" rtlCol="0">
            <a:spAutoFit/>
          </a:bodyPr>
          <a:lstStyle/>
          <a:p>
            <a:pPr algn="ctr"/>
            <a:r>
              <a:rPr lang="en-GB" sz="2800" dirty="0"/>
              <a:t>A Traffic Offence Report (TOR) is a form of disposal for both endorsable and non-endorsable traffic offences.</a:t>
            </a:r>
          </a:p>
          <a:p>
            <a:pPr algn="ctr"/>
            <a:endParaRPr lang="en-GB" sz="2800" dirty="0"/>
          </a:p>
          <a:p>
            <a:pPr algn="ctr"/>
            <a:r>
              <a:rPr lang="en-GB" sz="2800" dirty="0"/>
              <a:t>It replaced the old Fixed Penalty Notices (FPNs) in October 2021.</a:t>
            </a:r>
          </a:p>
          <a:p>
            <a:pPr algn="ctr"/>
            <a:endParaRPr lang="en-GB" sz="2400" dirty="0"/>
          </a:p>
          <a:p>
            <a:pPr algn="ctr"/>
            <a:r>
              <a:rPr lang="en-GB" sz="2800" dirty="0">
                <a:solidFill>
                  <a:schemeClr val="accent1"/>
                </a:solidFill>
              </a:rPr>
              <a:t>A TOR can only be used if the driver is present and spoken to by the reporting officer.</a:t>
            </a:r>
          </a:p>
        </p:txBody>
      </p:sp>
      <p:pic>
        <p:nvPicPr>
          <p:cNvPr id="7" name="Picture 6">
            <a:extLst>
              <a:ext uri="{FF2B5EF4-FFF2-40B4-BE49-F238E27FC236}">
                <a16:creationId xmlns:a16="http://schemas.microsoft.com/office/drawing/2014/main" id="{63D45E72-BE1B-4C2C-8B7B-34CE659AF72A}"/>
              </a:ext>
            </a:extLst>
          </p:cNvPr>
          <p:cNvPicPr>
            <a:picLocks noChangeAspect="1"/>
          </p:cNvPicPr>
          <p:nvPr/>
        </p:nvPicPr>
        <p:blipFill>
          <a:blip r:embed="rId3"/>
          <a:stretch>
            <a:fillRect/>
          </a:stretch>
        </p:blipFill>
        <p:spPr>
          <a:xfrm>
            <a:off x="8857325" y="1918711"/>
            <a:ext cx="3246850" cy="3354329"/>
          </a:xfrm>
          <a:prstGeom prst="rect">
            <a:avLst/>
          </a:prstGeom>
        </p:spPr>
      </p:pic>
    </p:spTree>
    <p:extLst>
      <p:ext uri="{BB962C8B-B14F-4D97-AF65-F5344CB8AC3E}">
        <p14:creationId xmlns:p14="http://schemas.microsoft.com/office/powerpoint/2010/main" val="25065145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332B5-8EB2-CF2E-AF04-9F65D7255B69}"/>
              </a:ext>
            </a:extLst>
          </p:cNvPr>
          <p:cNvSpPr>
            <a:spLocks noGrp="1"/>
          </p:cNvSpPr>
          <p:nvPr>
            <p:ph type="title"/>
          </p:nvPr>
        </p:nvSpPr>
        <p:spPr/>
        <p:txBody>
          <a:bodyPr/>
          <a:lstStyle/>
          <a:p>
            <a:pPr algn="ctr"/>
            <a:r>
              <a:rPr lang="en-GB" sz="3600" dirty="0"/>
              <a:t>Issuing TORs for obstruction offences</a:t>
            </a:r>
          </a:p>
        </p:txBody>
      </p:sp>
      <p:sp>
        <p:nvSpPr>
          <p:cNvPr id="3" name="TextBox 2">
            <a:extLst>
              <a:ext uri="{FF2B5EF4-FFF2-40B4-BE49-F238E27FC236}">
                <a16:creationId xmlns:a16="http://schemas.microsoft.com/office/drawing/2014/main" id="{4BC9F431-6555-0CA3-E2CA-C3F9371B3AFA}"/>
              </a:ext>
            </a:extLst>
          </p:cNvPr>
          <p:cNvSpPr txBox="1"/>
          <p:nvPr/>
        </p:nvSpPr>
        <p:spPr>
          <a:xfrm>
            <a:off x="2014917" y="703039"/>
            <a:ext cx="10329484" cy="5847755"/>
          </a:xfrm>
          <a:prstGeom prst="rect">
            <a:avLst/>
          </a:prstGeom>
          <a:noFill/>
        </p:spPr>
        <p:txBody>
          <a:bodyPr wrap="square" rtlCol="0">
            <a:spAutoFit/>
          </a:bodyPr>
          <a:lstStyle/>
          <a:p>
            <a:pPr algn="ctr"/>
            <a:r>
              <a:rPr lang="en-GB" sz="2400" b="1" u="sng" dirty="0">
                <a:solidFill>
                  <a:schemeClr val="accent1"/>
                </a:solidFill>
              </a:rPr>
              <a:t>Obstructions are:</a:t>
            </a:r>
          </a:p>
          <a:p>
            <a:endParaRPr lang="en-GB" sz="2400" b="1" u="sng" dirty="0">
              <a:solidFill>
                <a:schemeClr val="accent1"/>
              </a:solidFill>
            </a:endParaRPr>
          </a:p>
          <a:p>
            <a:pPr marL="285750" indent="-285750">
              <a:buFont typeface="Wingdings" panose="05000000000000000000" pitchFamily="2" charset="2"/>
              <a:buChar char="§"/>
            </a:pPr>
            <a:r>
              <a:rPr lang="en-GB" sz="2200" dirty="0">
                <a:solidFill>
                  <a:srgbClr val="0070C0"/>
                </a:solidFill>
              </a:rPr>
              <a:t>P</a:t>
            </a:r>
            <a:r>
              <a:rPr lang="en-GB" sz="2200" b="0" i="0" dirty="0">
                <a:solidFill>
                  <a:srgbClr val="0070C0"/>
                </a:solidFill>
                <a:effectLst/>
              </a:rPr>
              <a:t>arking on a crossing or in the area covered by the zig-zag lines.</a:t>
            </a:r>
          </a:p>
          <a:p>
            <a:pPr marL="285750" indent="-285750" algn="l">
              <a:buFont typeface="Wingdings" panose="05000000000000000000" pitchFamily="2" charset="2"/>
              <a:buChar char="§"/>
            </a:pPr>
            <a:r>
              <a:rPr lang="en-GB" sz="2200" b="0" i="0" dirty="0">
                <a:solidFill>
                  <a:srgbClr val="0070C0"/>
                </a:solidFill>
                <a:effectLst/>
              </a:rPr>
              <a:t>near a school entrance.</a:t>
            </a:r>
          </a:p>
          <a:p>
            <a:pPr marL="285750" indent="-285750" algn="l">
              <a:buFont typeface="Wingdings" panose="05000000000000000000" pitchFamily="2" charset="2"/>
              <a:buChar char="§"/>
            </a:pPr>
            <a:r>
              <a:rPr lang="en-GB" sz="2200" b="0" i="0" dirty="0">
                <a:solidFill>
                  <a:srgbClr val="0070C0"/>
                </a:solidFill>
                <a:effectLst/>
              </a:rPr>
              <a:t>anywhere you would prevent access for Emergency Services.</a:t>
            </a:r>
          </a:p>
          <a:p>
            <a:pPr marL="285750" indent="-285750" algn="l">
              <a:buFont typeface="Wingdings" panose="05000000000000000000" pitchFamily="2" charset="2"/>
              <a:buChar char="§"/>
            </a:pPr>
            <a:r>
              <a:rPr lang="en-GB" sz="2200" b="0" i="0" dirty="0">
                <a:solidFill>
                  <a:srgbClr val="0070C0"/>
                </a:solidFill>
                <a:effectLst/>
              </a:rPr>
              <a:t>on the approach to a level crossing/tramway crossing.</a:t>
            </a:r>
          </a:p>
          <a:p>
            <a:pPr marL="285750" indent="-285750" algn="l">
              <a:buFont typeface="Wingdings" panose="05000000000000000000" pitchFamily="2" charset="2"/>
              <a:buChar char="§"/>
            </a:pPr>
            <a:r>
              <a:rPr lang="en-GB" sz="2200" b="0" i="0" dirty="0">
                <a:solidFill>
                  <a:srgbClr val="0070C0"/>
                </a:solidFill>
                <a:effectLst/>
              </a:rPr>
              <a:t>opposite or within 10 metres (32 feet) of a junction, except in an authorised parking space.</a:t>
            </a:r>
          </a:p>
          <a:p>
            <a:pPr marL="285750" indent="-285750" algn="l">
              <a:buFont typeface="Wingdings" panose="05000000000000000000" pitchFamily="2" charset="2"/>
              <a:buChar char="§"/>
            </a:pPr>
            <a:r>
              <a:rPr lang="en-GB" sz="2200" b="0" i="0" dirty="0">
                <a:solidFill>
                  <a:srgbClr val="0070C0"/>
                </a:solidFill>
                <a:effectLst/>
              </a:rPr>
              <a:t>near the brow of a hill or hump bridge.</a:t>
            </a:r>
          </a:p>
          <a:p>
            <a:pPr marL="285750" indent="-285750" algn="l">
              <a:buFont typeface="Wingdings" panose="05000000000000000000" pitchFamily="2" charset="2"/>
              <a:buChar char="§"/>
            </a:pPr>
            <a:r>
              <a:rPr lang="en-GB" sz="2200" b="0" i="0" dirty="0">
                <a:solidFill>
                  <a:srgbClr val="0070C0"/>
                </a:solidFill>
                <a:effectLst/>
              </a:rPr>
              <a:t>opposite a traffic island or (if this would cause an obstruction) another parked vehicle.</a:t>
            </a:r>
          </a:p>
          <a:p>
            <a:pPr marL="285750" indent="-285750" algn="l">
              <a:buFont typeface="Wingdings" panose="05000000000000000000" pitchFamily="2" charset="2"/>
              <a:buChar char="§"/>
            </a:pPr>
            <a:r>
              <a:rPr lang="en-GB" sz="2200" b="0" i="0" dirty="0">
                <a:solidFill>
                  <a:srgbClr val="0070C0"/>
                </a:solidFill>
                <a:effectLst/>
              </a:rPr>
              <a:t>where you would force other traffic to enter a tram lane.</a:t>
            </a:r>
          </a:p>
          <a:p>
            <a:pPr marL="285750" indent="-285750" algn="l">
              <a:buFont typeface="Wingdings" panose="05000000000000000000" pitchFamily="2" charset="2"/>
              <a:buChar char="§"/>
            </a:pPr>
            <a:r>
              <a:rPr lang="en-GB" sz="2200" b="0" i="0" dirty="0">
                <a:solidFill>
                  <a:srgbClr val="0070C0"/>
                </a:solidFill>
                <a:effectLst/>
              </a:rPr>
              <a:t>where the kerb has been lowered to help wheelchair users and powered mobility vehicles.</a:t>
            </a:r>
          </a:p>
          <a:p>
            <a:pPr marL="285750" indent="-285750" algn="l">
              <a:buFont typeface="Wingdings" panose="05000000000000000000" pitchFamily="2" charset="2"/>
              <a:buChar char="§"/>
            </a:pPr>
            <a:r>
              <a:rPr lang="en-GB" sz="2200" b="0" i="0" dirty="0">
                <a:solidFill>
                  <a:srgbClr val="0070C0"/>
                </a:solidFill>
                <a:effectLst/>
              </a:rPr>
              <a:t>in front of an entrance to a property (only if vehicle is ON a driveway).</a:t>
            </a:r>
          </a:p>
          <a:p>
            <a:pPr marL="285750" indent="-285750" algn="l">
              <a:buFont typeface="Wingdings" panose="05000000000000000000" pitchFamily="2" charset="2"/>
              <a:buChar char="§"/>
            </a:pPr>
            <a:r>
              <a:rPr lang="en-GB" sz="2200" b="0" i="0" dirty="0">
                <a:solidFill>
                  <a:srgbClr val="0070C0"/>
                </a:solidFill>
                <a:effectLst/>
              </a:rPr>
              <a:t>on a bend.</a:t>
            </a:r>
          </a:p>
          <a:p>
            <a:pPr marL="285750" indent="-285750" algn="l">
              <a:buFont typeface="Wingdings" panose="05000000000000000000" pitchFamily="2" charset="2"/>
              <a:buChar char="§"/>
            </a:pPr>
            <a:r>
              <a:rPr lang="en-GB" sz="2200" b="0" i="0" dirty="0">
                <a:solidFill>
                  <a:srgbClr val="0070C0"/>
                </a:solidFill>
                <a:effectLst/>
              </a:rPr>
              <a:t>where you would obstruct cyclists’ use of cycle facilities</a:t>
            </a:r>
            <a:r>
              <a:rPr lang="en-GB" sz="2000" b="0" i="0" dirty="0">
                <a:solidFill>
                  <a:srgbClr val="0070C0"/>
                </a:solidFill>
                <a:effectLst/>
              </a:rPr>
              <a:t>.</a:t>
            </a:r>
            <a:endParaRPr lang="en-GB" sz="2000" b="1" i="0" u="sng" dirty="0">
              <a:effectLst/>
            </a:endParaRPr>
          </a:p>
          <a:p>
            <a:endParaRPr lang="en-GB" dirty="0"/>
          </a:p>
        </p:txBody>
      </p:sp>
    </p:spTree>
    <p:extLst>
      <p:ext uri="{BB962C8B-B14F-4D97-AF65-F5344CB8AC3E}">
        <p14:creationId xmlns:p14="http://schemas.microsoft.com/office/powerpoint/2010/main" val="22988202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3E9BB-2FB1-2D84-F1A9-AAEA74FD5E5C}"/>
              </a:ext>
            </a:extLst>
          </p:cNvPr>
          <p:cNvSpPr>
            <a:spLocks noGrp="1"/>
          </p:cNvSpPr>
          <p:nvPr>
            <p:ph type="title"/>
          </p:nvPr>
        </p:nvSpPr>
        <p:spPr/>
        <p:txBody>
          <a:bodyPr/>
          <a:lstStyle/>
          <a:p>
            <a:pPr algn="ctr"/>
            <a:r>
              <a:rPr lang="en-GB" sz="4000" dirty="0"/>
              <a:t>Cycling on a footpath.</a:t>
            </a:r>
          </a:p>
        </p:txBody>
      </p:sp>
      <p:sp>
        <p:nvSpPr>
          <p:cNvPr id="3" name="TextBox 2">
            <a:extLst>
              <a:ext uri="{FF2B5EF4-FFF2-40B4-BE49-F238E27FC236}">
                <a16:creationId xmlns:a16="http://schemas.microsoft.com/office/drawing/2014/main" id="{33032FB5-570B-C12E-571D-9698FC65556D}"/>
              </a:ext>
            </a:extLst>
          </p:cNvPr>
          <p:cNvSpPr txBox="1"/>
          <p:nvPr/>
        </p:nvSpPr>
        <p:spPr>
          <a:xfrm>
            <a:off x="2102740" y="944880"/>
            <a:ext cx="10089259" cy="2923877"/>
          </a:xfrm>
          <a:prstGeom prst="rect">
            <a:avLst/>
          </a:prstGeom>
          <a:noFill/>
        </p:spPr>
        <p:txBody>
          <a:bodyPr wrap="square" rtlCol="0">
            <a:spAutoFit/>
          </a:bodyPr>
          <a:lstStyle/>
          <a:p>
            <a:pPr algn="ctr"/>
            <a:endParaRPr lang="en-GB" sz="3600" b="0" i="0" u="none" strike="noStrike" baseline="0" dirty="0">
              <a:solidFill>
                <a:schemeClr val="accent1"/>
              </a:solidFill>
              <a:cs typeface="Arial" panose="020B0604020202020204" pitchFamily="34" charset="0"/>
            </a:endParaRPr>
          </a:p>
          <a:p>
            <a:pPr algn="ctr"/>
            <a:r>
              <a:rPr lang="en-GB" sz="3600" b="0" i="0" u="none" strike="noStrike" baseline="0" dirty="0">
                <a:solidFill>
                  <a:schemeClr val="accent1"/>
                </a:solidFill>
                <a:cs typeface="Arial" panose="020B0604020202020204" pitchFamily="34" charset="0"/>
              </a:rPr>
              <a:t>PCSO Power to issue a TOR for cycling on a footpath</a:t>
            </a:r>
            <a:endParaRPr lang="en-GB" sz="3600" dirty="0">
              <a:solidFill>
                <a:schemeClr val="accent1"/>
              </a:solidFill>
              <a:cs typeface="Arial" panose="020B0604020202020204" pitchFamily="34" charset="0"/>
            </a:endParaRPr>
          </a:p>
          <a:p>
            <a:pPr algn="ctr"/>
            <a:endParaRPr lang="en-GB" sz="4000" dirty="0">
              <a:solidFill>
                <a:schemeClr val="accent1"/>
              </a:solidFill>
              <a:cs typeface="Arial" panose="020B0604020202020204" pitchFamily="34" charset="0"/>
            </a:endParaRPr>
          </a:p>
          <a:p>
            <a:pPr algn="ctr"/>
            <a:r>
              <a:rPr lang="en-GB" sz="3600" b="0" i="0" u="none" strike="noStrike" baseline="0" dirty="0">
                <a:solidFill>
                  <a:schemeClr val="accent1"/>
                </a:solidFill>
                <a:cs typeface="Arial" panose="020B0604020202020204" pitchFamily="34" charset="0"/>
              </a:rPr>
              <a:t>Paragraph 1(2)(b) of Schedule 4 to the Police Reform Act 2002.	</a:t>
            </a:r>
          </a:p>
        </p:txBody>
      </p:sp>
      <p:pic>
        <p:nvPicPr>
          <p:cNvPr id="5" name="Picture 4" descr="Two people on bicycles side-by-side on lane with autumn leaves, smiling and looking at handlebars of one bicycle">
            <a:extLst>
              <a:ext uri="{FF2B5EF4-FFF2-40B4-BE49-F238E27FC236}">
                <a16:creationId xmlns:a16="http://schemas.microsoft.com/office/drawing/2014/main" id="{4FB1FE52-2E2A-B272-429E-D79352C81799}"/>
              </a:ext>
            </a:extLst>
          </p:cNvPr>
          <p:cNvPicPr>
            <a:picLocks noChangeAspect="1"/>
          </p:cNvPicPr>
          <p:nvPr/>
        </p:nvPicPr>
        <p:blipFill>
          <a:blip r:embed="rId3"/>
          <a:stretch>
            <a:fillRect/>
          </a:stretch>
        </p:blipFill>
        <p:spPr>
          <a:xfrm>
            <a:off x="2241172" y="4631286"/>
            <a:ext cx="3169028" cy="2112685"/>
          </a:xfrm>
          <a:prstGeom prst="rect">
            <a:avLst/>
          </a:prstGeom>
        </p:spPr>
      </p:pic>
      <p:pic>
        <p:nvPicPr>
          <p:cNvPr id="7" name="Picture 6" descr="Man riding a bicycle">
            <a:extLst>
              <a:ext uri="{FF2B5EF4-FFF2-40B4-BE49-F238E27FC236}">
                <a16:creationId xmlns:a16="http://schemas.microsoft.com/office/drawing/2014/main" id="{9ED382FC-3AF9-89F5-E695-DEA205E921BC}"/>
              </a:ext>
            </a:extLst>
          </p:cNvPr>
          <p:cNvPicPr>
            <a:picLocks noChangeAspect="1"/>
          </p:cNvPicPr>
          <p:nvPr/>
        </p:nvPicPr>
        <p:blipFill>
          <a:blip r:embed="rId4"/>
          <a:stretch>
            <a:fillRect/>
          </a:stretch>
        </p:blipFill>
        <p:spPr>
          <a:xfrm>
            <a:off x="5632072" y="4631286"/>
            <a:ext cx="3169028" cy="2112685"/>
          </a:xfrm>
          <a:prstGeom prst="rect">
            <a:avLst/>
          </a:prstGeom>
        </p:spPr>
      </p:pic>
      <p:pic>
        <p:nvPicPr>
          <p:cNvPr id="9" name="Picture 8" descr="A person riding a bicycle&#10;&#10;Description automatically generated">
            <a:extLst>
              <a:ext uri="{FF2B5EF4-FFF2-40B4-BE49-F238E27FC236}">
                <a16:creationId xmlns:a16="http://schemas.microsoft.com/office/drawing/2014/main" id="{E8955C59-D116-9524-4BF7-B8E93C2C115F}"/>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022972" y="4631286"/>
            <a:ext cx="3169028" cy="2108451"/>
          </a:xfrm>
          <a:prstGeom prst="rect">
            <a:avLst/>
          </a:prstGeom>
        </p:spPr>
      </p:pic>
    </p:spTree>
    <p:extLst>
      <p:ext uri="{BB962C8B-B14F-4D97-AF65-F5344CB8AC3E}">
        <p14:creationId xmlns:p14="http://schemas.microsoft.com/office/powerpoint/2010/main" val="471374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10C22-46D4-DC0C-F95D-91FB4DD88139}"/>
              </a:ext>
            </a:extLst>
          </p:cNvPr>
          <p:cNvSpPr>
            <a:spLocks noGrp="1"/>
          </p:cNvSpPr>
          <p:nvPr>
            <p:ph type="title"/>
          </p:nvPr>
        </p:nvSpPr>
        <p:spPr/>
        <p:txBody>
          <a:bodyPr/>
          <a:lstStyle/>
          <a:p>
            <a:pPr marL="0" marR="0" lvl="0" indent="0" algn="ctr" defTabSz="914400" rtl="0" eaLnBrk="1" fontAlgn="auto" latinLnBrk="0" hangingPunct="1">
              <a:lnSpc>
                <a:spcPct val="100000"/>
              </a:lnSpc>
              <a:spcBef>
                <a:spcPts val="0"/>
              </a:spcBef>
              <a:spcAft>
                <a:spcPts val="0"/>
              </a:spcAft>
              <a:tabLst/>
              <a:defRPr/>
            </a:pPr>
            <a:br>
              <a:rPr kumimoji="0" lang="en-GB" sz="3200" b="1"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br>
            <a:r>
              <a:rPr kumimoji="0" lang="en-GB" sz="3600" b="1"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t>Traffic Offence Reports (T.O.R.s)</a:t>
            </a:r>
            <a:br>
              <a:rPr kumimoji="0" lang="en-GB" sz="3200" b="1" i="0" u="none" strike="noStrike" kern="1200" cap="none" spc="0" normalizeH="0" baseline="0" noProof="0" dirty="0">
                <a:ln>
                  <a:noFill/>
                </a:ln>
                <a:solidFill>
                  <a:schemeClr val="accent1">
                    <a:lumMod val="50000"/>
                  </a:schemeClr>
                </a:solidFill>
                <a:effectLst/>
                <a:uLnTx/>
                <a:uFillTx/>
                <a:latin typeface="Calibri" panose="020F0502020204030204"/>
                <a:ea typeface="+mn-ea"/>
                <a:cs typeface="+mn-cs"/>
              </a:rPr>
            </a:br>
            <a:endParaRPr lang="en-GB" dirty="0">
              <a:solidFill>
                <a:schemeClr val="accent1">
                  <a:lumMod val="50000"/>
                </a:schemeClr>
              </a:solidFill>
            </a:endParaRPr>
          </a:p>
        </p:txBody>
      </p:sp>
      <p:sp>
        <p:nvSpPr>
          <p:cNvPr id="4" name="TextBox 3">
            <a:extLst>
              <a:ext uri="{FF2B5EF4-FFF2-40B4-BE49-F238E27FC236}">
                <a16:creationId xmlns:a16="http://schemas.microsoft.com/office/drawing/2014/main" id="{6FF37BE9-241E-1CE1-E641-E61450E8CD76}"/>
              </a:ext>
            </a:extLst>
          </p:cNvPr>
          <p:cNvSpPr txBox="1"/>
          <p:nvPr/>
        </p:nvSpPr>
        <p:spPr>
          <a:xfrm>
            <a:off x="2053342" y="882967"/>
            <a:ext cx="5480222" cy="5632311"/>
          </a:xfrm>
          <a:prstGeom prst="rect">
            <a:avLst/>
          </a:prstGeom>
          <a:noFill/>
        </p:spPr>
        <p:txBody>
          <a:bodyPr wrap="square">
            <a:spAutoFit/>
          </a:bodyPr>
          <a:lstStyle/>
          <a:p>
            <a:pPr marL="342900" indent="-342900">
              <a:buFont typeface="Wingdings" panose="05000000000000000000" pitchFamily="2" charset="2"/>
              <a:buChar char="Ø"/>
            </a:pPr>
            <a:r>
              <a:rPr lang="en-GB" sz="2400" dirty="0"/>
              <a:t>Used for offences where the </a:t>
            </a:r>
            <a:r>
              <a:rPr lang="en-GB" sz="2400" b="1" dirty="0"/>
              <a:t>driver is present</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b="1" dirty="0"/>
              <a:t>Enhance disposal options </a:t>
            </a:r>
            <a:r>
              <a:rPr lang="en-GB" sz="2400" dirty="0"/>
              <a:t>to help improve driving behaviour and make roads safer</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dirty="0"/>
              <a:t>Enable the </a:t>
            </a:r>
            <a:r>
              <a:rPr lang="en-GB" sz="2400" b="1" dirty="0"/>
              <a:t>most appropriate </a:t>
            </a:r>
            <a:r>
              <a:rPr lang="en-GB" sz="2400" dirty="0"/>
              <a:t>disposal method to be determined</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dirty="0"/>
              <a:t>Identify</a:t>
            </a:r>
            <a:r>
              <a:rPr lang="en-GB" sz="2400" b="1" dirty="0"/>
              <a:t> persistent </a:t>
            </a:r>
            <a:r>
              <a:rPr lang="en-GB" sz="2400" dirty="0"/>
              <a:t>offenders</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b="1" dirty="0"/>
              <a:t>Reduce</a:t>
            </a:r>
            <a:r>
              <a:rPr lang="en-GB" sz="2400" dirty="0"/>
              <a:t> administration and bureaucracy</a:t>
            </a:r>
          </a:p>
          <a:p>
            <a:pPr marL="342900" indent="-342900">
              <a:buFont typeface="Wingdings" panose="05000000000000000000" pitchFamily="2" charset="2"/>
              <a:buChar char="Ø"/>
            </a:pPr>
            <a:endParaRPr lang="en-GB" sz="2400" dirty="0"/>
          </a:p>
          <a:p>
            <a:pPr marL="342900" indent="-342900">
              <a:buFont typeface="Wingdings" panose="05000000000000000000" pitchFamily="2" charset="2"/>
              <a:buChar char="Ø"/>
            </a:pPr>
            <a:r>
              <a:rPr lang="en-GB" sz="2400" dirty="0"/>
              <a:t>Does</a:t>
            </a:r>
            <a:r>
              <a:rPr lang="en-GB" sz="2400" b="1" dirty="0"/>
              <a:t> NOT </a:t>
            </a:r>
            <a:r>
              <a:rPr lang="en-GB" sz="2400" dirty="0"/>
              <a:t>replace officer discretion</a:t>
            </a:r>
          </a:p>
        </p:txBody>
      </p:sp>
      <p:pic>
        <p:nvPicPr>
          <p:cNvPr id="6" name="Picture 5">
            <a:extLst>
              <a:ext uri="{FF2B5EF4-FFF2-40B4-BE49-F238E27FC236}">
                <a16:creationId xmlns:a16="http://schemas.microsoft.com/office/drawing/2014/main" id="{CFD31C4A-07AD-ADFF-CD3E-0E33BC86AD29}"/>
              </a:ext>
            </a:extLst>
          </p:cNvPr>
          <p:cNvPicPr>
            <a:picLocks noChangeAspect="1"/>
          </p:cNvPicPr>
          <p:nvPr/>
        </p:nvPicPr>
        <p:blipFill>
          <a:blip r:embed="rId3"/>
          <a:stretch>
            <a:fillRect/>
          </a:stretch>
        </p:blipFill>
        <p:spPr>
          <a:xfrm>
            <a:off x="7997588" y="1846749"/>
            <a:ext cx="3883118" cy="3164501"/>
          </a:xfrm>
          <a:prstGeom prst="rect">
            <a:avLst/>
          </a:prstGeom>
        </p:spPr>
      </p:pic>
    </p:spTree>
    <p:extLst>
      <p:ext uri="{BB962C8B-B14F-4D97-AF65-F5344CB8AC3E}">
        <p14:creationId xmlns:p14="http://schemas.microsoft.com/office/powerpoint/2010/main" val="1499684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00A73-69B2-8172-A50D-C8CFDD49C289}"/>
              </a:ext>
            </a:extLst>
          </p:cNvPr>
          <p:cNvSpPr>
            <a:spLocks noGrp="1"/>
          </p:cNvSpPr>
          <p:nvPr>
            <p:ph type="title"/>
          </p:nvPr>
        </p:nvSpPr>
        <p:spPr/>
        <p:txBody>
          <a:bodyPr/>
          <a:lstStyle/>
          <a:p>
            <a:pPr algn="ctr"/>
            <a:br>
              <a:rPr lang="en-GB" dirty="0"/>
            </a:br>
            <a:r>
              <a:rPr lang="en-GB" dirty="0"/>
              <a:t>Traffic Offence Reports: Exceptions</a:t>
            </a:r>
            <a:br>
              <a:rPr lang="en-GB" dirty="0"/>
            </a:br>
            <a:endParaRPr lang="en-GB" dirty="0"/>
          </a:p>
        </p:txBody>
      </p:sp>
      <p:sp>
        <p:nvSpPr>
          <p:cNvPr id="4" name="TextBox 3">
            <a:extLst>
              <a:ext uri="{FF2B5EF4-FFF2-40B4-BE49-F238E27FC236}">
                <a16:creationId xmlns:a16="http://schemas.microsoft.com/office/drawing/2014/main" id="{77B95D4D-8652-54F4-CC4A-D08482528496}"/>
              </a:ext>
            </a:extLst>
          </p:cNvPr>
          <p:cNvSpPr txBox="1"/>
          <p:nvPr/>
        </p:nvSpPr>
        <p:spPr>
          <a:xfrm>
            <a:off x="2165873" y="929739"/>
            <a:ext cx="9447007" cy="5509200"/>
          </a:xfrm>
          <a:prstGeom prst="rect">
            <a:avLst/>
          </a:prstGeom>
          <a:noFill/>
        </p:spPr>
        <p:txBody>
          <a:bodyPr wrap="square">
            <a:spAutoFit/>
          </a:bodyPr>
          <a:lstStyle/>
          <a:p>
            <a:pPr algn="ctr"/>
            <a:r>
              <a:rPr lang="en-GB" sz="3200" dirty="0"/>
              <a:t>T.O.R.s are not suitable for offences where the driver was </a:t>
            </a:r>
            <a:r>
              <a:rPr lang="en-GB" sz="3200" b="1" dirty="0"/>
              <a:t>not seen </a:t>
            </a:r>
            <a:r>
              <a:rPr lang="en-GB" sz="3200" dirty="0"/>
              <a:t>or if the offence involves an </a:t>
            </a:r>
            <a:r>
              <a:rPr lang="en-GB" sz="3200" b="1" dirty="0"/>
              <a:t>unattended vehicle</a:t>
            </a:r>
          </a:p>
          <a:p>
            <a:pPr algn="ctr"/>
            <a:endParaRPr lang="en-GB" sz="3200" dirty="0"/>
          </a:p>
          <a:p>
            <a:pPr algn="ctr"/>
            <a:r>
              <a:rPr lang="en-GB" sz="3200" dirty="0"/>
              <a:t>In circumstances where it cannot be confirmed that the driver holds a valid driving licence then a T.O.R. must </a:t>
            </a:r>
            <a:r>
              <a:rPr lang="en-GB" sz="3200" b="1" dirty="0"/>
              <a:t>NOT</a:t>
            </a:r>
            <a:r>
              <a:rPr lang="en-GB" sz="3200" dirty="0"/>
              <a:t> be issued</a:t>
            </a:r>
          </a:p>
          <a:p>
            <a:pPr algn="ctr"/>
            <a:endParaRPr lang="en-GB" sz="3200" dirty="0"/>
          </a:p>
          <a:p>
            <a:pPr algn="ctr"/>
            <a:r>
              <a:rPr lang="en-GB" sz="3200" b="1" dirty="0">
                <a:solidFill>
                  <a:schemeClr val="accent1"/>
                </a:solidFill>
              </a:rPr>
              <a:t>The offence of driving without insurance cannot be disposed of by use of a T.O.R. and the driver should be reported for prosecution.</a:t>
            </a:r>
          </a:p>
        </p:txBody>
      </p:sp>
    </p:spTree>
    <p:extLst>
      <p:ext uri="{BB962C8B-B14F-4D97-AF65-F5344CB8AC3E}">
        <p14:creationId xmlns:p14="http://schemas.microsoft.com/office/powerpoint/2010/main" val="3583290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EF8B7-D311-3D05-98E2-EE878256106A}"/>
              </a:ext>
            </a:extLst>
          </p:cNvPr>
          <p:cNvSpPr>
            <a:spLocks noGrp="1"/>
          </p:cNvSpPr>
          <p:nvPr>
            <p:ph type="title"/>
          </p:nvPr>
        </p:nvSpPr>
        <p:spPr/>
        <p:txBody>
          <a:bodyPr/>
          <a:lstStyle/>
          <a:p>
            <a:pPr algn="ctr"/>
            <a:br>
              <a:rPr lang="en-GB" dirty="0"/>
            </a:br>
            <a:r>
              <a:rPr lang="en-GB" dirty="0"/>
              <a:t>Traffic Offence Reports: Verbal Warnings</a:t>
            </a:r>
            <a:br>
              <a:rPr lang="en-GB" dirty="0"/>
            </a:br>
            <a:endParaRPr lang="en-GB" dirty="0"/>
          </a:p>
        </p:txBody>
      </p:sp>
      <p:sp>
        <p:nvSpPr>
          <p:cNvPr id="4" name="TextBox 3">
            <a:extLst>
              <a:ext uri="{FF2B5EF4-FFF2-40B4-BE49-F238E27FC236}">
                <a16:creationId xmlns:a16="http://schemas.microsoft.com/office/drawing/2014/main" id="{C528BE7E-3A82-5286-70FA-690D48E3F812}"/>
              </a:ext>
            </a:extLst>
          </p:cNvPr>
          <p:cNvSpPr txBox="1"/>
          <p:nvPr/>
        </p:nvSpPr>
        <p:spPr>
          <a:xfrm>
            <a:off x="2014917" y="1007796"/>
            <a:ext cx="10089258" cy="1938992"/>
          </a:xfrm>
          <a:prstGeom prst="rect">
            <a:avLst/>
          </a:prstGeom>
          <a:noFill/>
        </p:spPr>
        <p:txBody>
          <a:bodyPr wrap="square">
            <a:spAutoFit/>
          </a:bodyPr>
          <a:lstStyle/>
          <a:p>
            <a:pPr algn="ctr"/>
            <a:r>
              <a:rPr lang="en-GB" sz="2400" dirty="0"/>
              <a:t>For the more minor offences an officer may deem it appropriate to provide an offender with </a:t>
            </a:r>
            <a:r>
              <a:rPr lang="en-GB" sz="2400" b="1" dirty="0"/>
              <a:t>advice and a verbal warning </a:t>
            </a:r>
            <a:r>
              <a:rPr lang="en-GB" sz="2400" dirty="0">
                <a:solidFill>
                  <a:srgbClr val="FF0000"/>
                </a:solidFill>
              </a:rPr>
              <a:t>(</a:t>
            </a:r>
            <a:r>
              <a:rPr lang="en-GB" sz="2400" b="1" dirty="0">
                <a:solidFill>
                  <a:srgbClr val="FF0000"/>
                </a:solidFill>
              </a:rPr>
              <a:t>officer discretion</a:t>
            </a:r>
            <a:r>
              <a:rPr lang="en-GB" sz="2400" dirty="0">
                <a:solidFill>
                  <a:srgbClr val="FF0000"/>
                </a:solidFill>
              </a:rPr>
              <a:t>).</a:t>
            </a:r>
          </a:p>
          <a:p>
            <a:pPr algn="ctr"/>
            <a:endParaRPr lang="en-GB" sz="2400" dirty="0"/>
          </a:p>
          <a:p>
            <a:pPr algn="ctr"/>
            <a:r>
              <a:rPr lang="en-GB" sz="2400" dirty="0"/>
              <a:t>In the context of a roads- related offence, minor means that one or more of the following must be met: </a:t>
            </a:r>
          </a:p>
        </p:txBody>
      </p:sp>
      <p:sp>
        <p:nvSpPr>
          <p:cNvPr id="6" name="TextBox 5">
            <a:extLst>
              <a:ext uri="{FF2B5EF4-FFF2-40B4-BE49-F238E27FC236}">
                <a16:creationId xmlns:a16="http://schemas.microsoft.com/office/drawing/2014/main" id="{C87CD45A-6CE4-7443-FC5F-C03EE0816377}"/>
              </a:ext>
            </a:extLst>
          </p:cNvPr>
          <p:cNvSpPr txBox="1"/>
          <p:nvPr/>
        </p:nvSpPr>
        <p:spPr>
          <a:xfrm>
            <a:off x="2115403" y="3080215"/>
            <a:ext cx="4570376" cy="3416320"/>
          </a:xfrm>
          <a:prstGeom prst="rect">
            <a:avLst/>
          </a:prstGeom>
          <a:noFill/>
        </p:spPr>
        <p:txBody>
          <a:bodyPr wrap="square">
            <a:spAutoFit/>
          </a:bodyPr>
          <a:lstStyle/>
          <a:p>
            <a:pPr marL="285750" indent="-285750">
              <a:buFont typeface="Wingdings" panose="05000000000000000000" pitchFamily="2" charset="2"/>
              <a:buChar char="ü"/>
            </a:pPr>
            <a:r>
              <a:rPr lang="en-GB" sz="2400" dirty="0">
                <a:solidFill>
                  <a:schemeClr val="accent1"/>
                </a:solidFill>
              </a:rPr>
              <a:t>When there is no danger to another person </a:t>
            </a:r>
          </a:p>
          <a:p>
            <a:br>
              <a:rPr lang="en-GB" sz="2400" dirty="0">
                <a:solidFill>
                  <a:schemeClr val="accent1"/>
                </a:solidFill>
              </a:rPr>
            </a:br>
            <a:endParaRPr lang="en-GB" sz="2400" dirty="0">
              <a:solidFill>
                <a:schemeClr val="accent1"/>
              </a:solidFill>
            </a:endParaRPr>
          </a:p>
          <a:p>
            <a:pPr marL="285750" indent="-285750">
              <a:buFont typeface="Wingdings" panose="05000000000000000000" pitchFamily="2" charset="2"/>
              <a:buChar char="ü"/>
            </a:pPr>
            <a:r>
              <a:rPr lang="en-GB" sz="2400" dirty="0">
                <a:solidFill>
                  <a:schemeClr val="accent1"/>
                </a:solidFill>
              </a:rPr>
              <a:t>No other party is involved </a:t>
            </a:r>
          </a:p>
          <a:p>
            <a:br>
              <a:rPr lang="en-GB" sz="2400" dirty="0">
                <a:solidFill>
                  <a:schemeClr val="accent1"/>
                </a:solidFill>
              </a:rPr>
            </a:br>
            <a:endParaRPr lang="en-GB" sz="2400" dirty="0">
              <a:solidFill>
                <a:schemeClr val="accent1"/>
              </a:solidFill>
            </a:endParaRPr>
          </a:p>
          <a:p>
            <a:pPr marL="285750" indent="-285750">
              <a:buFont typeface="Wingdings" panose="05000000000000000000" pitchFamily="2" charset="2"/>
              <a:buChar char="ü"/>
            </a:pPr>
            <a:r>
              <a:rPr lang="en-GB" sz="2400" dirty="0">
                <a:solidFill>
                  <a:schemeClr val="accent1"/>
                </a:solidFill>
              </a:rPr>
              <a:t>It is at a time when there is little traffic on the road. </a:t>
            </a:r>
          </a:p>
        </p:txBody>
      </p:sp>
      <p:pic>
        <p:nvPicPr>
          <p:cNvPr id="5" name="Picture 4">
            <a:extLst>
              <a:ext uri="{FF2B5EF4-FFF2-40B4-BE49-F238E27FC236}">
                <a16:creationId xmlns:a16="http://schemas.microsoft.com/office/drawing/2014/main" id="{3754D375-DA28-30C9-5B63-2FCE3C04F472}"/>
              </a:ext>
            </a:extLst>
          </p:cNvPr>
          <p:cNvPicPr>
            <a:picLocks noChangeAspect="1"/>
          </p:cNvPicPr>
          <p:nvPr/>
        </p:nvPicPr>
        <p:blipFill>
          <a:blip r:embed="rId3"/>
          <a:stretch>
            <a:fillRect/>
          </a:stretch>
        </p:blipFill>
        <p:spPr>
          <a:xfrm>
            <a:off x="7059545" y="3080215"/>
            <a:ext cx="4438807" cy="3101350"/>
          </a:xfrm>
          <a:prstGeom prst="rect">
            <a:avLst/>
          </a:prstGeom>
        </p:spPr>
      </p:pic>
    </p:spTree>
    <p:extLst>
      <p:ext uri="{BB962C8B-B14F-4D97-AF65-F5344CB8AC3E}">
        <p14:creationId xmlns:p14="http://schemas.microsoft.com/office/powerpoint/2010/main" val="4238614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3646-88A5-1BAE-4661-D91BBB94CDF0}"/>
              </a:ext>
            </a:extLst>
          </p:cNvPr>
          <p:cNvSpPr>
            <a:spLocks noGrp="1"/>
          </p:cNvSpPr>
          <p:nvPr>
            <p:ph type="title"/>
          </p:nvPr>
        </p:nvSpPr>
        <p:spPr/>
        <p:txBody>
          <a:bodyPr/>
          <a:lstStyle/>
          <a:p>
            <a:pPr algn="ctr"/>
            <a:br>
              <a:rPr lang="en-GB" dirty="0"/>
            </a:br>
            <a:r>
              <a:rPr lang="en-GB" dirty="0"/>
              <a:t>Traffic Offence Report benefits</a:t>
            </a:r>
            <a:br>
              <a:rPr lang="en-GB" dirty="0"/>
            </a:br>
            <a:endParaRPr lang="en-GB" dirty="0"/>
          </a:p>
        </p:txBody>
      </p:sp>
      <p:pic>
        <p:nvPicPr>
          <p:cNvPr id="3" name="TOR Benefits Video.mp4">
            <a:hlinkClick r:id="" action="ppaction://media"/>
            <a:extLst>
              <a:ext uri="{FF2B5EF4-FFF2-40B4-BE49-F238E27FC236}">
                <a16:creationId xmlns:a16="http://schemas.microsoft.com/office/drawing/2014/main" id="{D588EDD8-FB1E-4901-235A-E950A3F4BCC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14916" y="747443"/>
            <a:ext cx="10089259" cy="5234463"/>
          </a:xfrm>
          <a:prstGeom prst="rect">
            <a:avLst/>
          </a:prstGeom>
        </p:spPr>
      </p:pic>
    </p:spTree>
    <p:extLst>
      <p:ext uri="{BB962C8B-B14F-4D97-AF65-F5344CB8AC3E}">
        <p14:creationId xmlns:p14="http://schemas.microsoft.com/office/powerpoint/2010/main" val="384699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2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D1D7-E9BA-4322-5074-85E73CF1CA92}"/>
              </a:ext>
            </a:extLst>
          </p:cNvPr>
          <p:cNvSpPr>
            <a:spLocks noGrp="1"/>
          </p:cNvSpPr>
          <p:nvPr>
            <p:ph type="title"/>
          </p:nvPr>
        </p:nvSpPr>
        <p:spPr/>
        <p:txBody>
          <a:bodyPr/>
          <a:lstStyle/>
          <a:p>
            <a:r>
              <a:rPr lang="en-GB" dirty="0"/>
              <a:t>T.O.R. admin…</a:t>
            </a:r>
          </a:p>
        </p:txBody>
      </p:sp>
      <p:sp>
        <p:nvSpPr>
          <p:cNvPr id="3" name="Rectangle: Rounded Corners 2">
            <a:extLst>
              <a:ext uri="{FF2B5EF4-FFF2-40B4-BE49-F238E27FC236}">
                <a16:creationId xmlns:a16="http://schemas.microsoft.com/office/drawing/2014/main" id="{E6DA3363-4232-AD2C-54E6-06AE7C97DA30}"/>
              </a:ext>
            </a:extLst>
          </p:cNvPr>
          <p:cNvSpPr/>
          <p:nvPr/>
        </p:nvSpPr>
        <p:spPr>
          <a:xfrm>
            <a:off x="2014916" y="1003300"/>
            <a:ext cx="991038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Complete title, date of birth, surname, Forename(s), address and postcode</a:t>
            </a:r>
            <a:r>
              <a:rPr lang="en-GB" dirty="0"/>
              <a:t>.</a:t>
            </a:r>
          </a:p>
        </p:txBody>
      </p:sp>
      <p:sp>
        <p:nvSpPr>
          <p:cNvPr id="5" name="Rectangle: Rounded Corners 4">
            <a:extLst>
              <a:ext uri="{FF2B5EF4-FFF2-40B4-BE49-F238E27FC236}">
                <a16:creationId xmlns:a16="http://schemas.microsoft.com/office/drawing/2014/main" id="{6A526E2A-5FD7-A8DB-26E9-077C67C32922}"/>
              </a:ext>
            </a:extLst>
          </p:cNvPr>
          <p:cNvSpPr/>
          <p:nvPr/>
        </p:nvSpPr>
        <p:spPr>
          <a:xfrm>
            <a:off x="2014916" y="2429324"/>
            <a:ext cx="9910384" cy="9906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Include Ethnicity, Occupation and gender</a:t>
            </a:r>
            <a:r>
              <a:rPr lang="en-GB" sz="2400" dirty="0"/>
              <a:t>.</a:t>
            </a:r>
          </a:p>
        </p:txBody>
      </p:sp>
      <p:sp>
        <p:nvSpPr>
          <p:cNvPr id="6" name="Rectangle: Rounded Corners 5">
            <a:extLst>
              <a:ext uri="{FF2B5EF4-FFF2-40B4-BE49-F238E27FC236}">
                <a16:creationId xmlns:a16="http://schemas.microsoft.com/office/drawing/2014/main" id="{26DB0AE8-26CA-B722-DDE3-E489ABBEBFF4}"/>
              </a:ext>
            </a:extLst>
          </p:cNvPr>
          <p:cNvSpPr/>
          <p:nvPr/>
        </p:nvSpPr>
        <p:spPr>
          <a:xfrm>
            <a:off x="2014916" y="3855348"/>
            <a:ext cx="9910384" cy="8509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Remember to confirm identity</a:t>
            </a:r>
            <a:r>
              <a:rPr lang="en-GB" sz="2400" dirty="0"/>
              <a:t>!</a:t>
            </a:r>
          </a:p>
        </p:txBody>
      </p:sp>
      <p:sp>
        <p:nvSpPr>
          <p:cNvPr id="7" name="Rectangle: Rounded Corners 6">
            <a:extLst>
              <a:ext uri="{FF2B5EF4-FFF2-40B4-BE49-F238E27FC236}">
                <a16:creationId xmlns:a16="http://schemas.microsoft.com/office/drawing/2014/main" id="{734E11D6-7BB6-BDA8-6A55-14B5EC342FE6}"/>
              </a:ext>
            </a:extLst>
          </p:cNvPr>
          <p:cNvSpPr/>
          <p:nvPr/>
        </p:nvSpPr>
        <p:spPr>
          <a:xfrm>
            <a:off x="2014916" y="5141672"/>
            <a:ext cx="9910384" cy="94162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dirty="0"/>
              <a:t>Remember to check driving documents on PNC!</a:t>
            </a:r>
          </a:p>
        </p:txBody>
      </p:sp>
    </p:spTree>
    <p:extLst>
      <p:ext uri="{BB962C8B-B14F-4D97-AF65-F5344CB8AC3E}">
        <p14:creationId xmlns:p14="http://schemas.microsoft.com/office/powerpoint/2010/main" val="3142337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11CD6-2C9A-E931-7DE1-50E6BDE2E24C}"/>
              </a:ext>
            </a:extLst>
          </p:cNvPr>
          <p:cNvSpPr>
            <a:spLocks noGrp="1"/>
          </p:cNvSpPr>
          <p:nvPr>
            <p:ph type="title"/>
          </p:nvPr>
        </p:nvSpPr>
        <p:spPr/>
        <p:txBody>
          <a:bodyPr/>
          <a:lstStyle/>
          <a:p>
            <a:r>
              <a:rPr lang="en-GB" dirty="0"/>
              <a:t>TOR </a:t>
            </a:r>
            <a:r>
              <a:rPr lang="en-GB" dirty="0" err="1"/>
              <a:t>iPatrol</a:t>
            </a:r>
            <a:r>
              <a:rPr lang="en-GB" dirty="0"/>
              <a:t> app</a:t>
            </a:r>
          </a:p>
        </p:txBody>
      </p:sp>
      <p:pic>
        <p:nvPicPr>
          <p:cNvPr id="5" name="JOINT - How to complete a TOR on iPatrol V1.1.wmv">
            <a:hlinkClick r:id="" action="ppaction://media"/>
            <a:extLst>
              <a:ext uri="{FF2B5EF4-FFF2-40B4-BE49-F238E27FC236}">
                <a16:creationId xmlns:a16="http://schemas.microsoft.com/office/drawing/2014/main" id="{91F14FFD-BA72-E38A-A7C2-1F507EB6465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049976" y="844762"/>
            <a:ext cx="10089258" cy="4534958"/>
          </a:xfrm>
          <a:prstGeom prst="rect">
            <a:avLst/>
          </a:prstGeom>
        </p:spPr>
      </p:pic>
    </p:spTree>
    <p:extLst>
      <p:ext uri="{BB962C8B-B14F-4D97-AF65-F5344CB8AC3E}">
        <p14:creationId xmlns:p14="http://schemas.microsoft.com/office/powerpoint/2010/main" val="1078310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782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6E04A-9B8B-DA30-1CD1-53355A33A2D7}"/>
              </a:ext>
            </a:extLst>
          </p:cNvPr>
          <p:cNvSpPr>
            <a:spLocks noGrp="1"/>
          </p:cNvSpPr>
          <p:nvPr>
            <p:ph type="title"/>
          </p:nvPr>
        </p:nvSpPr>
        <p:spPr/>
        <p:txBody>
          <a:bodyPr/>
          <a:lstStyle/>
          <a:p>
            <a:br>
              <a:rPr lang="en-GB" dirty="0"/>
            </a:br>
            <a:r>
              <a:rPr lang="en-GB" dirty="0"/>
              <a:t>Traffic Offence Report: What evidence is needed?</a:t>
            </a:r>
            <a:br>
              <a:rPr lang="en-GB" dirty="0"/>
            </a:br>
            <a:endParaRPr lang="en-GB" dirty="0"/>
          </a:p>
        </p:txBody>
      </p:sp>
      <p:sp>
        <p:nvSpPr>
          <p:cNvPr id="4" name="TextBox 3">
            <a:extLst>
              <a:ext uri="{FF2B5EF4-FFF2-40B4-BE49-F238E27FC236}">
                <a16:creationId xmlns:a16="http://schemas.microsoft.com/office/drawing/2014/main" id="{527126AA-5759-A374-BA67-DC2A6A43B9CC}"/>
              </a:ext>
            </a:extLst>
          </p:cNvPr>
          <p:cNvSpPr txBox="1"/>
          <p:nvPr/>
        </p:nvSpPr>
        <p:spPr>
          <a:xfrm>
            <a:off x="2133600" y="868681"/>
            <a:ext cx="9316297" cy="4832092"/>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If the evidence on the statement is sufficient and the case is diverted to prosecution no further input is required from the officer.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 Transaction Unit will build the case file).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If evidence is </a:t>
            </a:r>
            <a:r>
              <a:rPr kumimoji="0" lang="en-GB" altLang="en-US" sz="2800" b="0" i="0" u="sng"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not</a:t>
            </a:r>
            <a:r>
              <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 sufficient to support early prosecution application the matter will be returned to the reporting officer. </a:t>
            </a:r>
          </a:p>
          <a:p>
            <a:pPr marR="0" lvl="0" algn="l" defTabSz="914400" rtl="0" eaLnBrk="1" fontAlgn="auto" latinLnBrk="0" hangingPunct="1">
              <a:lnSpc>
                <a:spcPct val="100000"/>
              </a:lnSpc>
              <a:spcBef>
                <a:spcPts val="0"/>
              </a:spcBef>
              <a:spcAft>
                <a:spcPts val="0"/>
              </a:spcAft>
              <a:buClrTx/>
              <a:buSzTx/>
              <a:tabLst/>
              <a:defRPr/>
            </a:pPr>
            <a:endPar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2800" b="0" i="0" u="none" strike="noStrike" kern="0" cap="none" spc="0" normalizeH="0" baseline="0" noProof="0" dirty="0">
                <a:ln>
                  <a:noFill/>
                </a:ln>
                <a:solidFill>
                  <a:srgbClr val="002060"/>
                </a:solidFill>
                <a:effectLst/>
                <a:uLnTx/>
                <a:uFillTx/>
                <a:latin typeface="Calibri" panose="020F0502020204030204"/>
                <a:ea typeface="+mn-ea"/>
                <a:cs typeface="Arial" panose="020B0604020202020204" pitchFamily="34" charset="0"/>
              </a:rPr>
              <a:t>If the offence is complex or more evidence is required to be presented, then use an MG11 and attach to the TOR.</a:t>
            </a:r>
          </a:p>
        </p:txBody>
      </p:sp>
      <p:sp>
        <p:nvSpPr>
          <p:cNvPr id="3" name="TextBox 2">
            <a:extLst>
              <a:ext uri="{FF2B5EF4-FFF2-40B4-BE49-F238E27FC236}">
                <a16:creationId xmlns:a16="http://schemas.microsoft.com/office/drawing/2014/main" id="{8581D8FE-DC0D-F8F4-D315-464782E0A782}"/>
              </a:ext>
            </a:extLst>
          </p:cNvPr>
          <p:cNvSpPr txBox="1"/>
          <p:nvPr/>
        </p:nvSpPr>
        <p:spPr>
          <a:xfrm>
            <a:off x="2133600" y="5793730"/>
            <a:ext cx="9316297" cy="523220"/>
          </a:xfrm>
          <a:prstGeom prst="rect">
            <a:avLst/>
          </a:prstGeom>
          <a:noFill/>
        </p:spPr>
        <p:txBody>
          <a:bodyPr wrap="square" rtlCol="0">
            <a:spAutoFit/>
          </a:bodyPr>
          <a:lstStyle/>
          <a:p>
            <a:pPr algn="ctr"/>
            <a:r>
              <a:rPr lang="en-GB" sz="2800" dirty="0">
                <a:solidFill>
                  <a:srgbClr val="FF0000"/>
                </a:solidFill>
              </a:rPr>
              <a:t>Use your BWV!  It is your best evidence!</a:t>
            </a:r>
          </a:p>
        </p:txBody>
      </p:sp>
    </p:spTree>
    <p:extLst>
      <p:ext uri="{BB962C8B-B14F-4D97-AF65-F5344CB8AC3E}">
        <p14:creationId xmlns:p14="http://schemas.microsoft.com/office/powerpoint/2010/main" val="1019644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062EB-E53A-609A-4383-17D996F5C5BB}"/>
              </a:ext>
            </a:extLst>
          </p:cNvPr>
          <p:cNvSpPr>
            <a:spLocks noGrp="1"/>
          </p:cNvSpPr>
          <p:nvPr>
            <p:ph type="title"/>
          </p:nvPr>
        </p:nvSpPr>
        <p:spPr/>
        <p:txBody>
          <a:bodyPr/>
          <a:lstStyle/>
          <a:p>
            <a:pPr algn="ctr"/>
            <a:r>
              <a:rPr lang="en-GB" dirty="0"/>
              <a:t>TOR Procedure</a:t>
            </a:r>
          </a:p>
        </p:txBody>
      </p:sp>
      <p:sp>
        <p:nvSpPr>
          <p:cNvPr id="4" name="TextBox 3">
            <a:extLst>
              <a:ext uri="{FF2B5EF4-FFF2-40B4-BE49-F238E27FC236}">
                <a16:creationId xmlns:a16="http://schemas.microsoft.com/office/drawing/2014/main" id="{9557EE41-FB13-5F74-98E9-A879BACBDB47}"/>
              </a:ext>
            </a:extLst>
          </p:cNvPr>
          <p:cNvSpPr txBox="1"/>
          <p:nvPr/>
        </p:nvSpPr>
        <p:spPr>
          <a:xfrm>
            <a:off x="2230816" y="859254"/>
            <a:ext cx="3712784" cy="7078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pPr algn="ctr"/>
            <a:r>
              <a:rPr lang="en-GB" sz="2000" dirty="0"/>
              <a:t>PCSO witnessed the offence and driver seen</a:t>
            </a:r>
          </a:p>
        </p:txBody>
      </p:sp>
      <p:sp>
        <p:nvSpPr>
          <p:cNvPr id="5" name="TextBox 4">
            <a:extLst>
              <a:ext uri="{FF2B5EF4-FFF2-40B4-BE49-F238E27FC236}">
                <a16:creationId xmlns:a16="http://schemas.microsoft.com/office/drawing/2014/main" id="{1E04FA83-71C1-04B0-1671-4817BCC12FAA}"/>
              </a:ext>
            </a:extLst>
          </p:cNvPr>
          <p:cNvSpPr txBox="1"/>
          <p:nvPr/>
        </p:nvSpPr>
        <p:spPr>
          <a:xfrm>
            <a:off x="7162800" y="859254"/>
            <a:ext cx="4165600" cy="70788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algn="ctr"/>
            <a:r>
              <a:rPr lang="en-GB" sz="2000" dirty="0"/>
              <a:t>Confirm driver identity, check documents via PNC</a:t>
            </a:r>
          </a:p>
        </p:txBody>
      </p:sp>
      <p:sp>
        <p:nvSpPr>
          <p:cNvPr id="6" name="TextBox 5">
            <a:extLst>
              <a:ext uri="{FF2B5EF4-FFF2-40B4-BE49-F238E27FC236}">
                <a16:creationId xmlns:a16="http://schemas.microsoft.com/office/drawing/2014/main" id="{2DB2CBEC-F014-1639-A9D4-C6C59EBEDA0C}"/>
              </a:ext>
            </a:extLst>
          </p:cNvPr>
          <p:cNvSpPr txBox="1"/>
          <p:nvPr/>
        </p:nvSpPr>
        <p:spPr>
          <a:xfrm>
            <a:off x="4533897" y="1960172"/>
            <a:ext cx="4267200" cy="4616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pPr algn="ctr"/>
            <a:r>
              <a:rPr lang="en-GB" sz="2400" dirty="0"/>
              <a:t>Driving documents in order?</a:t>
            </a:r>
          </a:p>
        </p:txBody>
      </p:sp>
      <p:sp>
        <p:nvSpPr>
          <p:cNvPr id="7" name="TextBox 6">
            <a:extLst>
              <a:ext uri="{FF2B5EF4-FFF2-40B4-BE49-F238E27FC236}">
                <a16:creationId xmlns:a16="http://schemas.microsoft.com/office/drawing/2014/main" id="{C2862827-CFA6-DC24-DE71-BBE899BC0FE9}"/>
              </a:ext>
            </a:extLst>
          </p:cNvPr>
          <p:cNvSpPr txBox="1"/>
          <p:nvPr/>
        </p:nvSpPr>
        <p:spPr>
          <a:xfrm>
            <a:off x="2787650" y="2483556"/>
            <a:ext cx="546100" cy="3725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Yes</a:t>
            </a:r>
          </a:p>
        </p:txBody>
      </p:sp>
      <p:sp>
        <p:nvSpPr>
          <p:cNvPr id="8" name="TextBox 7">
            <a:extLst>
              <a:ext uri="{FF2B5EF4-FFF2-40B4-BE49-F238E27FC236}">
                <a16:creationId xmlns:a16="http://schemas.microsoft.com/office/drawing/2014/main" id="{185359AF-FD04-C4C0-C843-F77E67DDD6B7}"/>
              </a:ext>
            </a:extLst>
          </p:cNvPr>
          <p:cNvSpPr txBox="1"/>
          <p:nvPr/>
        </p:nvSpPr>
        <p:spPr>
          <a:xfrm>
            <a:off x="2014916" y="3124710"/>
            <a:ext cx="5516179" cy="14773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Complete a T.O.R. Report driver (POCLAROC) </a:t>
            </a:r>
          </a:p>
          <a:p>
            <a:r>
              <a:rPr lang="en-GB" dirty="0"/>
              <a:t>Tick box to confirm NIP given</a:t>
            </a:r>
          </a:p>
          <a:p>
            <a:r>
              <a:rPr lang="en-GB" dirty="0"/>
              <a:t>Record any Caution Reply</a:t>
            </a:r>
          </a:p>
          <a:p>
            <a:r>
              <a:rPr lang="en-GB" dirty="0"/>
              <a:t>Invite driver to sign TOR </a:t>
            </a:r>
          </a:p>
          <a:p>
            <a:endParaRPr lang="en-GB" dirty="0"/>
          </a:p>
        </p:txBody>
      </p:sp>
      <p:sp>
        <p:nvSpPr>
          <p:cNvPr id="9" name="TextBox 8">
            <a:extLst>
              <a:ext uri="{FF2B5EF4-FFF2-40B4-BE49-F238E27FC236}">
                <a16:creationId xmlns:a16="http://schemas.microsoft.com/office/drawing/2014/main" id="{DDEE7BFE-BF91-9C7D-63EC-1D98B30DBD0B}"/>
              </a:ext>
            </a:extLst>
          </p:cNvPr>
          <p:cNvSpPr txBox="1"/>
          <p:nvPr/>
        </p:nvSpPr>
        <p:spPr>
          <a:xfrm>
            <a:off x="2014916" y="5333904"/>
            <a:ext cx="5516178" cy="92298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Record evidence on rear of TOR</a:t>
            </a:r>
          </a:p>
          <a:p>
            <a:r>
              <a:rPr lang="en-GB" dirty="0"/>
              <a:t>Indicate if warning recommended </a:t>
            </a:r>
          </a:p>
          <a:p>
            <a:r>
              <a:rPr lang="en-GB" dirty="0"/>
              <a:t>Indicate if offence due to driver ‘skill’ or ‘attitude’</a:t>
            </a:r>
          </a:p>
        </p:txBody>
      </p:sp>
      <p:sp>
        <p:nvSpPr>
          <p:cNvPr id="10" name="TextBox 9">
            <a:extLst>
              <a:ext uri="{FF2B5EF4-FFF2-40B4-BE49-F238E27FC236}">
                <a16:creationId xmlns:a16="http://schemas.microsoft.com/office/drawing/2014/main" id="{A302E6FA-0C5C-EBDB-D279-E8C1AE4B6E3B}"/>
              </a:ext>
            </a:extLst>
          </p:cNvPr>
          <p:cNvSpPr txBox="1"/>
          <p:nvPr/>
        </p:nvSpPr>
        <p:spPr>
          <a:xfrm>
            <a:off x="9753600" y="5472229"/>
            <a:ext cx="2006600" cy="646331"/>
          </a:xfrm>
          <a:prstGeom prst="rect">
            <a:avLst/>
          </a:prstGeom>
        </p:spPr>
        <p:style>
          <a:lnRef idx="3">
            <a:schemeClr val="lt1"/>
          </a:lnRef>
          <a:fillRef idx="1">
            <a:schemeClr val="accent1"/>
          </a:fillRef>
          <a:effectRef idx="1">
            <a:schemeClr val="accent1"/>
          </a:effectRef>
          <a:fontRef idx="minor">
            <a:schemeClr val="lt1"/>
          </a:fontRef>
        </p:style>
        <p:txBody>
          <a:bodyPr wrap="square" rtlCol="0">
            <a:spAutoFit/>
          </a:bodyPr>
          <a:lstStyle/>
          <a:p>
            <a:r>
              <a:rPr lang="en-GB" dirty="0"/>
              <a:t>Submit TOR to CJD before end of duty.</a:t>
            </a:r>
          </a:p>
        </p:txBody>
      </p:sp>
      <p:sp>
        <p:nvSpPr>
          <p:cNvPr id="12" name="Arrow: Right 11">
            <a:extLst>
              <a:ext uri="{FF2B5EF4-FFF2-40B4-BE49-F238E27FC236}">
                <a16:creationId xmlns:a16="http://schemas.microsoft.com/office/drawing/2014/main" id="{4D5AF46C-779B-3FDA-49E6-1223B94F6DE3}"/>
              </a:ext>
            </a:extLst>
          </p:cNvPr>
          <p:cNvSpPr/>
          <p:nvPr/>
        </p:nvSpPr>
        <p:spPr>
          <a:xfrm>
            <a:off x="6248402" y="1193800"/>
            <a:ext cx="342898" cy="635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28105DF6-6D31-E2D0-7CFF-B3D9395F0363}"/>
              </a:ext>
            </a:extLst>
          </p:cNvPr>
          <p:cNvCxnSpPr/>
          <p:nvPr/>
        </p:nvCxnSpPr>
        <p:spPr>
          <a:xfrm flipH="1">
            <a:off x="7340600" y="1739900"/>
            <a:ext cx="1092200" cy="88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37B7AFE-899A-B766-B9B7-A5DF4D99E47A}"/>
              </a:ext>
            </a:extLst>
          </p:cNvPr>
          <p:cNvCxnSpPr/>
          <p:nvPr/>
        </p:nvCxnSpPr>
        <p:spPr>
          <a:xfrm flipH="1">
            <a:off x="3530600" y="2421837"/>
            <a:ext cx="1003297" cy="24800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1FE3ED85-A30D-C70F-C041-BD9DEFB7A773}"/>
              </a:ext>
            </a:extLst>
          </p:cNvPr>
          <p:cNvSpPr txBox="1"/>
          <p:nvPr/>
        </p:nvSpPr>
        <p:spPr>
          <a:xfrm>
            <a:off x="10312400" y="2545839"/>
            <a:ext cx="546100" cy="37257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No</a:t>
            </a:r>
          </a:p>
        </p:txBody>
      </p:sp>
      <p:cxnSp>
        <p:nvCxnSpPr>
          <p:cNvPr id="29" name="Straight Arrow Connector 28">
            <a:extLst>
              <a:ext uri="{FF2B5EF4-FFF2-40B4-BE49-F238E27FC236}">
                <a16:creationId xmlns:a16="http://schemas.microsoft.com/office/drawing/2014/main" id="{B6E394CF-D4D2-BA2E-D244-A76B55659BA8}"/>
              </a:ext>
            </a:extLst>
          </p:cNvPr>
          <p:cNvCxnSpPr/>
          <p:nvPr/>
        </p:nvCxnSpPr>
        <p:spPr>
          <a:xfrm>
            <a:off x="8858252" y="2483556"/>
            <a:ext cx="1098548" cy="1862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7AD938A1-A8B3-D4BF-1275-B3E2F83454C8}"/>
              </a:ext>
            </a:extLst>
          </p:cNvPr>
          <p:cNvCxnSpPr/>
          <p:nvPr/>
        </p:nvCxnSpPr>
        <p:spPr>
          <a:xfrm>
            <a:off x="3187700" y="2856128"/>
            <a:ext cx="0" cy="2685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59CAD79A-B44F-6AD2-2F54-60E5D012773C}"/>
              </a:ext>
            </a:extLst>
          </p:cNvPr>
          <p:cNvCxnSpPr>
            <a:cxnSpLocks/>
          </p:cNvCxnSpPr>
          <p:nvPr/>
        </p:nvCxnSpPr>
        <p:spPr>
          <a:xfrm>
            <a:off x="7874000" y="5905500"/>
            <a:ext cx="17526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6C2EAD13-A0FD-7FDE-A6D4-A41685AC5E1C}"/>
              </a:ext>
            </a:extLst>
          </p:cNvPr>
          <p:cNvCxnSpPr/>
          <p:nvPr/>
        </p:nvCxnSpPr>
        <p:spPr>
          <a:xfrm>
            <a:off x="3333750" y="4775200"/>
            <a:ext cx="0" cy="5587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1" name="TextBox 50">
            <a:extLst>
              <a:ext uri="{FF2B5EF4-FFF2-40B4-BE49-F238E27FC236}">
                <a16:creationId xmlns:a16="http://schemas.microsoft.com/office/drawing/2014/main" id="{B0D5F96E-4D6F-7076-4AD0-B131FD4DC622}"/>
              </a:ext>
            </a:extLst>
          </p:cNvPr>
          <p:cNvSpPr txBox="1"/>
          <p:nvPr/>
        </p:nvSpPr>
        <p:spPr>
          <a:xfrm>
            <a:off x="10241475" y="3454552"/>
            <a:ext cx="1518725" cy="6463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dirty="0"/>
              <a:t>Call PC to deal with offences.</a:t>
            </a:r>
          </a:p>
        </p:txBody>
      </p:sp>
      <p:cxnSp>
        <p:nvCxnSpPr>
          <p:cNvPr id="69" name="Straight Arrow Connector 68">
            <a:extLst>
              <a:ext uri="{FF2B5EF4-FFF2-40B4-BE49-F238E27FC236}">
                <a16:creationId xmlns:a16="http://schemas.microsoft.com/office/drawing/2014/main" id="{239C2E9F-884C-0C33-C516-D04C2541241A}"/>
              </a:ext>
            </a:extLst>
          </p:cNvPr>
          <p:cNvCxnSpPr/>
          <p:nvPr/>
        </p:nvCxnSpPr>
        <p:spPr>
          <a:xfrm>
            <a:off x="10585450" y="3124710"/>
            <a:ext cx="0" cy="30429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1026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4CAA5-3F55-59DE-73B2-A7421F6FAE3B}"/>
              </a:ext>
            </a:extLst>
          </p:cNvPr>
          <p:cNvSpPr>
            <a:spLocks noGrp="1"/>
          </p:cNvSpPr>
          <p:nvPr>
            <p:ph type="title"/>
          </p:nvPr>
        </p:nvSpPr>
        <p:spPr/>
        <p:txBody>
          <a:bodyPr/>
          <a:lstStyle/>
          <a:p>
            <a:r>
              <a:rPr lang="en-GB" dirty="0"/>
              <a:t>What to tell the driver..</a:t>
            </a:r>
          </a:p>
        </p:txBody>
      </p:sp>
      <p:sp>
        <p:nvSpPr>
          <p:cNvPr id="5" name="TextBox 4">
            <a:extLst>
              <a:ext uri="{FF2B5EF4-FFF2-40B4-BE49-F238E27FC236}">
                <a16:creationId xmlns:a16="http://schemas.microsoft.com/office/drawing/2014/main" id="{9E79CA31-C4F9-3CDD-AF65-DB2CE32643BA}"/>
              </a:ext>
            </a:extLst>
          </p:cNvPr>
          <p:cNvSpPr txBox="1"/>
          <p:nvPr/>
        </p:nvSpPr>
        <p:spPr>
          <a:xfrm>
            <a:off x="2014916" y="838200"/>
            <a:ext cx="9986584" cy="5878532"/>
          </a:xfrm>
          <a:prstGeom prst="rect">
            <a:avLst/>
          </a:prstGeom>
          <a:noFill/>
        </p:spPr>
        <p:txBody>
          <a:bodyPr wrap="square" rtlCol="0">
            <a:spAutoFit/>
          </a:bodyPr>
          <a:lstStyle/>
          <a:p>
            <a:pPr marL="342900" indent="-342900">
              <a:buFont typeface="Wingdings" panose="05000000000000000000" pitchFamily="2" charset="2"/>
              <a:buChar char="ü"/>
            </a:pPr>
            <a:r>
              <a:rPr lang="en-GB" sz="2800" dirty="0">
                <a:solidFill>
                  <a:schemeClr val="accent1"/>
                </a:solidFill>
              </a:rPr>
              <a:t>That they have been reported for consideration of prosecution, and a decision will be made at a later stage.  They will be contacted in due course.</a:t>
            </a:r>
          </a:p>
          <a:p>
            <a:pPr marL="342900" indent="-342900">
              <a:buFont typeface="Wingdings" panose="05000000000000000000" pitchFamily="2" charset="2"/>
              <a:buChar char="ü"/>
            </a:pPr>
            <a:r>
              <a:rPr lang="en-GB" sz="2800" dirty="0">
                <a:solidFill>
                  <a:schemeClr val="accent1"/>
                </a:solidFill>
              </a:rPr>
              <a:t>They must read the information form sent to them</a:t>
            </a:r>
          </a:p>
          <a:p>
            <a:pPr marL="342900" indent="-342900">
              <a:buFont typeface="Wingdings" panose="05000000000000000000" pitchFamily="2" charset="2"/>
              <a:buChar char="ü"/>
            </a:pPr>
            <a:r>
              <a:rPr lang="en-GB" sz="2800" dirty="0">
                <a:solidFill>
                  <a:schemeClr val="accent1"/>
                </a:solidFill>
              </a:rPr>
              <a:t>If they do not receive correspondence within 28 working days, they must contact us.</a:t>
            </a:r>
          </a:p>
          <a:p>
            <a:pPr algn="ctr"/>
            <a:endParaRPr lang="en-GB" sz="2400" dirty="0"/>
          </a:p>
          <a:p>
            <a:pPr algn="ctr"/>
            <a:r>
              <a:rPr lang="en-GB" sz="2400" b="1" dirty="0"/>
              <a:t>Points to note:</a:t>
            </a:r>
            <a:endParaRPr lang="en-GB" sz="2400" dirty="0"/>
          </a:p>
          <a:p>
            <a:pPr algn="ctr"/>
            <a:r>
              <a:rPr lang="en-GB" sz="2000" dirty="0"/>
              <a:t>A time gap allows for consideration of other methods of disposal for offenders who have come to Police notice for the first time. </a:t>
            </a:r>
          </a:p>
          <a:p>
            <a:pPr algn="ctr"/>
            <a:endParaRPr lang="en-GB" sz="2000" dirty="0"/>
          </a:p>
          <a:p>
            <a:pPr algn="ctr"/>
            <a:r>
              <a:rPr lang="en-GB" sz="2000" dirty="0"/>
              <a:t>All cases are reviewed by CTO and a decision will be made as to the appropriate disposal method based on criteria threshold set.</a:t>
            </a:r>
          </a:p>
          <a:p>
            <a:pPr algn="ctr"/>
            <a:endParaRPr lang="en-GB" sz="2000" dirty="0"/>
          </a:p>
          <a:p>
            <a:pPr algn="ctr"/>
            <a:r>
              <a:rPr lang="en-GB" sz="2000" dirty="0"/>
              <a:t>The reporting officer can provide valid reasons for consideration as to why a particular outcome should not be considered suitable for a T.O.R.</a:t>
            </a:r>
          </a:p>
        </p:txBody>
      </p:sp>
    </p:spTree>
    <p:extLst>
      <p:ext uri="{BB962C8B-B14F-4D97-AF65-F5344CB8AC3E}">
        <p14:creationId xmlns:p14="http://schemas.microsoft.com/office/powerpoint/2010/main" val="17780328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885CA8E-6706-33A3-EEA0-A9EA5284DEF4}"/>
              </a:ext>
            </a:extLst>
          </p:cNvPr>
          <p:cNvSpPr>
            <a:spLocks noGrp="1"/>
          </p:cNvSpPr>
          <p:nvPr>
            <p:ph type="title"/>
          </p:nvPr>
        </p:nvSpPr>
        <p:spPr>
          <a:xfrm>
            <a:off x="2555631" y="939800"/>
            <a:ext cx="7080738" cy="4476262"/>
          </a:xfrm>
        </p:spPr>
        <p:txBody>
          <a:bodyPr vert="horz" lIns="91440" tIns="45720" rIns="91440" bIns="45720" rtlCol="0" anchor="ctr">
            <a:normAutofit fontScale="90000"/>
          </a:bodyPr>
          <a:lstStyle/>
          <a:p>
            <a:pPr algn="ctr"/>
            <a:br>
              <a:rPr lang="en-US" sz="5400" dirty="0">
                <a:solidFill>
                  <a:schemeClr val="bg1">
                    <a:lumMod val="95000"/>
                    <a:lumOff val="5000"/>
                  </a:schemeClr>
                </a:solidFill>
                <a:latin typeface="+mj-lt"/>
                <a:cs typeface="+mj-cs"/>
              </a:rPr>
            </a:br>
            <a:r>
              <a:rPr lang="en-US" sz="5400" dirty="0">
                <a:solidFill>
                  <a:schemeClr val="bg1">
                    <a:lumMod val="95000"/>
                    <a:lumOff val="5000"/>
                  </a:schemeClr>
                </a:solidFill>
                <a:latin typeface="+mj-lt"/>
                <a:cs typeface="+mj-cs"/>
              </a:rPr>
              <a:t>TOR training app</a:t>
            </a:r>
            <a:br>
              <a:rPr lang="en-US" sz="5400" dirty="0">
                <a:solidFill>
                  <a:schemeClr val="bg1">
                    <a:lumMod val="95000"/>
                    <a:lumOff val="5000"/>
                  </a:schemeClr>
                </a:solidFill>
                <a:latin typeface="+mj-lt"/>
                <a:cs typeface="+mj-cs"/>
              </a:rPr>
            </a:br>
            <a:r>
              <a:rPr lang="en-US" sz="5400" dirty="0">
                <a:solidFill>
                  <a:schemeClr val="bg1">
                    <a:lumMod val="95000"/>
                    <a:lumOff val="5000"/>
                  </a:schemeClr>
                </a:solidFill>
                <a:latin typeface="+mj-lt"/>
                <a:cs typeface="+mj-cs"/>
              </a:rPr>
              <a:t>log in details..</a:t>
            </a:r>
            <a:br>
              <a:rPr lang="en-US" sz="5400" dirty="0">
                <a:solidFill>
                  <a:schemeClr val="bg1">
                    <a:lumMod val="95000"/>
                    <a:lumOff val="5000"/>
                  </a:schemeClr>
                </a:solidFill>
                <a:latin typeface="+mj-lt"/>
                <a:cs typeface="+mj-cs"/>
              </a:rPr>
            </a:br>
            <a:br>
              <a:rPr lang="en-US" sz="5400" dirty="0">
                <a:solidFill>
                  <a:schemeClr val="bg1">
                    <a:lumMod val="95000"/>
                    <a:lumOff val="5000"/>
                  </a:schemeClr>
                </a:solidFill>
                <a:latin typeface="+mj-lt"/>
                <a:cs typeface="+mj-cs"/>
              </a:rPr>
            </a:br>
            <a:r>
              <a:rPr lang="en-GB" sz="4000" kern="100" dirty="0">
                <a:effectLst/>
                <a:latin typeface="Aptos" panose="020B0004020202020204" pitchFamily="34" charset="0"/>
                <a:ea typeface="Aptos" panose="020B0004020202020204" pitchFamily="34" charset="0"/>
                <a:cs typeface="Times New Roman" panose="02020603050405020304" pitchFamily="18" charset="0"/>
              </a:rPr>
              <a:t>Username: </a:t>
            </a:r>
            <a:r>
              <a:rPr lang="en-GB" sz="4000" kern="100" dirty="0" err="1">
                <a:effectLst/>
                <a:latin typeface="Aptos" panose="020B0004020202020204" pitchFamily="34" charset="0"/>
                <a:ea typeface="Aptos" panose="020B0004020202020204" pitchFamily="34" charset="0"/>
                <a:cs typeface="Times New Roman" panose="02020603050405020304" pitchFamily="18" charset="0"/>
              </a:rPr>
              <a:t>sewnic</a:t>
            </a:r>
            <a:r>
              <a:rPr lang="en-GB" sz="4000" kern="100" dirty="0">
                <a:effectLst/>
                <a:latin typeface="Aptos" panose="020B0004020202020204" pitchFamily="34" charset="0"/>
                <a:ea typeface="Aptos" panose="020B0004020202020204" pitchFamily="34" charset="0"/>
                <a:cs typeface="Times New Roman" panose="02020603050405020304" pitchFamily="18" charset="0"/>
              </a:rPr>
              <a:t>\gwpop1 – 15</a:t>
            </a:r>
            <a:br>
              <a:rPr lang="en-GB" sz="4000" kern="100" dirty="0">
                <a:effectLst/>
                <a:latin typeface="Aptos" panose="020B0004020202020204" pitchFamily="34" charset="0"/>
                <a:ea typeface="Aptos" panose="020B0004020202020204" pitchFamily="34" charset="0"/>
                <a:cs typeface="Times New Roman" panose="02020603050405020304" pitchFamily="18" charset="0"/>
              </a:rPr>
            </a:br>
            <a:r>
              <a:rPr lang="en-GB" sz="4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4000" kern="100" dirty="0">
                <a:effectLst/>
                <a:latin typeface="Aptos" panose="020B0004020202020204" pitchFamily="34" charset="0"/>
                <a:ea typeface="Aptos" panose="020B0004020202020204" pitchFamily="34" charset="0"/>
                <a:cs typeface="Times New Roman" panose="02020603050405020304" pitchFamily="18" charset="0"/>
              </a:rPr>
            </a:br>
            <a:r>
              <a:rPr lang="en-GB" sz="4000" kern="100" dirty="0">
                <a:effectLst/>
                <a:latin typeface="Aptos" panose="020B0004020202020204" pitchFamily="34" charset="0"/>
                <a:ea typeface="Aptos" panose="020B0004020202020204" pitchFamily="34" charset="0"/>
                <a:cs typeface="Times New Roman" panose="02020603050405020304" pitchFamily="18" charset="0"/>
              </a:rPr>
              <a:t>password : police1 </a:t>
            </a:r>
            <a:br>
              <a:rPr lang="en-GB" sz="4000" kern="100" dirty="0">
                <a:effectLst/>
                <a:latin typeface="Aptos" panose="020B0004020202020204" pitchFamily="34" charset="0"/>
                <a:ea typeface="Aptos" panose="020B0004020202020204" pitchFamily="34" charset="0"/>
                <a:cs typeface="Times New Roman" panose="02020603050405020304" pitchFamily="18" charset="0"/>
              </a:rPr>
            </a:br>
            <a:r>
              <a:rPr lang="en-GB" sz="4000" kern="100" dirty="0">
                <a:effectLst/>
                <a:latin typeface="Aptos" panose="020B0004020202020204" pitchFamily="34" charset="0"/>
                <a:ea typeface="Aptos" panose="020B0004020202020204" pitchFamily="34" charset="0"/>
                <a:cs typeface="Times New Roman" panose="02020603050405020304" pitchFamily="18" charset="0"/>
              </a:rPr>
              <a:t> </a:t>
            </a:r>
            <a:br>
              <a:rPr lang="en-GB" sz="4000" kern="100" dirty="0">
                <a:effectLst/>
                <a:latin typeface="Aptos" panose="020B0004020202020204" pitchFamily="34" charset="0"/>
                <a:ea typeface="Aptos" panose="020B0004020202020204" pitchFamily="34" charset="0"/>
                <a:cs typeface="Times New Roman" panose="02020603050405020304" pitchFamily="18" charset="0"/>
              </a:rPr>
            </a:br>
            <a:r>
              <a:rPr lang="en-GB" sz="4000" kern="100" dirty="0">
                <a:effectLst/>
                <a:latin typeface="Aptos" panose="020B0004020202020204" pitchFamily="34" charset="0"/>
                <a:ea typeface="Aptos" panose="020B0004020202020204" pitchFamily="34" charset="0"/>
                <a:cs typeface="Times New Roman" panose="02020603050405020304" pitchFamily="18" charset="0"/>
              </a:rPr>
              <a:t>*All lower case”</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sz="5400" dirty="0">
              <a:solidFill>
                <a:schemeClr val="bg1">
                  <a:lumMod val="95000"/>
                  <a:lumOff val="5000"/>
                </a:schemeClr>
              </a:solidFill>
              <a:latin typeface="+mj-lt"/>
              <a:cs typeface="+mj-cs"/>
            </a:endParaRPr>
          </a:p>
        </p:txBody>
      </p:sp>
    </p:spTree>
    <p:extLst>
      <p:ext uri="{BB962C8B-B14F-4D97-AF65-F5344CB8AC3E}">
        <p14:creationId xmlns:p14="http://schemas.microsoft.com/office/powerpoint/2010/main" val="394787231"/>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lowchart: Document 8">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338BA-0BCB-8CAD-4E8E-7D30708AB852}"/>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kern="1200">
                <a:solidFill>
                  <a:srgbClr val="FFFFFF"/>
                </a:solidFill>
                <a:latin typeface="+mj-lt"/>
                <a:ea typeface="+mj-ea"/>
                <a:cs typeface="+mj-cs"/>
              </a:rPr>
              <a:t>TOR Training App practice</a:t>
            </a:r>
          </a:p>
        </p:txBody>
      </p:sp>
      <p:graphicFrame>
        <p:nvGraphicFramePr>
          <p:cNvPr id="4" name="Table 3">
            <a:extLst>
              <a:ext uri="{FF2B5EF4-FFF2-40B4-BE49-F238E27FC236}">
                <a16:creationId xmlns:a16="http://schemas.microsoft.com/office/drawing/2014/main" id="{10C471B3-0F5E-7967-C287-83A3D45D5CFD}"/>
              </a:ext>
            </a:extLst>
          </p:cNvPr>
          <p:cNvGraphicFramePr>
            <a:graphicFrameLocks noGrp="1"/>
          </p:cNvGraphicFramePr>
          <p:nvPr>
            <p:extLst>
              <p:ext uri="{D42A27DB-BD31-4B8C-83A1-F6EECF244321}">
                <p14:modId xmlns:p14="http://schemas.microsoft.com/office/powerpoint/2010/main" val="148160531"/>
              </p:ext>
            </p:extLst>
          </p:nvPr>
        </p:nvGraphicFramePr>
        <p:xfrm>
          <a:off x="4207933" y="780280"/>
          <a:ext cx="7818969" cy="5899915"/>
        </p:xfrm>
        <a:graphic>
          <a:graphicData uri="http://schemas.openxmlformats.org/drawingml/2006/table">
            <a:tbl>
              <a:tblPr firstRow="1" firstCol="1" bandRow="1">
                <a:tableStyleId>{5C22544A-7EE6-4342-B048-85BDC9FD1C3A}</a:tableStyleId>
              </a:tblPr>
              <a:tblGrid>
                <a:gridCol w="3096743">
                  <a:extLst>
                    <a:ext uri="{9D8B030D-6E8A-4147-A177-3AD203B41FA5}">
                      <a16:colId xmlns:a16="http://schemas.microsoft.com/office/drawing/2014/main" val="429157338"/>
                    </a:ext>
                  </a:extLst>
                </a:gridCol>
                <a:gridCol w="2125979">
                  <a:extLst>
                    <a:ext uri="{9D8B030D-6E8A-4147-A177-3AD203B41FA5}">
                      <a16:colId xmlns:a16="http://schemas.microsoft.com/office/drawing/2014/main" val="3525835688"/>
                    </a:ext>
                  </a:extLst>
                </a:gridCol>
                <a:gridCol w="2596247">
                  <a:extLst>
                    <a:ext uri="{9D8B030D-6E8A-4147-A177-3AD203B41FA5}">
                      <a16:colId xmlns:a16="http://schemas.microsoft.com/office/drawing/2014/main" val="1278234189"/>
                    </a:ext>
                  </a:extLst>
                </a:gridCol>
              </a:tblGrid>
              <a:tr h="646645">
                <a:tc>
                  <a:txBody>
                    <a:bodyPr/>
                    <a:lstStyle/>
                    <a:p>
                      <a:pPr>
                        <a:lnSpc>
                          <a:spcPct val="107000"/>
                        </a:lnSpc>
                        <a:spcAft>
                          <a:spcPts val="800"/>
                        </a:spcAft>
                      </a:pPr>
                      <a:r>
                        <a:rPr lang="en-GB" sz="1600" kern="0">
                          <a:effectLst/>
                        </a:rPr>
                        <a:t>Ex 5 Aggrieved Given</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Ex 5 Aggrieved DOB</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Ex 5 Aggrieved Reg Number</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150340760"/>
                  </a:ext>
                </a:extLst>
              </a:tr>
              <a:tr h="350218">
                <a:tc>
                  <a:txBody>
                    <a:bodyPr/>
                    <a:lstStyle/>
                    <a:p>
                      <a:pPr marL="342900" lvl="0" indent="-342900">
                        <a:lnSpc>
                          <a:spcPct val="107000"/>
                        </a:lnSpc>
                        <a:spcAft>
                          <a:spcPts val="800"/>
                        </a:spcAft>
                        <a:buFont typeface="+mj-lt"/>
                        <a:buAutoNum type="arabicPeriod"/>
                      </a:pPr>
                      <a:r>
                        <a:rPr lang="en-GB" sz="1600" kern="0" dirty="0">
                          <a:effectLst/>
                        </a:rPr>
                        <a:t>Robert Andrew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GA18WGM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ctr"/>
                </a:tc>
                <a:extLst>
                  <a:ext uri="{0D108BD9-81ED-4DB2-BD59-A6C34878D82A}">
                    <a16:rowId xmlns:a16="http://schemas.microsoft.com/office/drawing/2014/main" val="1304211261"/>
                  </a:ext>
                </a:extLst>
              </a:tr>
              <a:tr h="350218">
                <a:tc>
                  <a:txBody>
                    <a:bodyPr/>
                    <a:lstStyle/>
                    <a:p>
                      <a:pPr marL="0" lvl="0" indent="0">
                        <a:lnSpc>
                          <a:spcPct val="107000"/>
                        </a:lnSpc>
                        <a:spcAft>
                          <a:spcPts val="800"/>
                        </a:spcAft>
                        <a:buFont typeface="+mj-lt"/>
                        <a:buNone/>
                      </a:pPr>
                      <a:r>
                        <a:rPr lang="en-GB" sz="1600" kern="0" dirty="0">
                          <a:effectLst/>
                        </a:rPr>
                        <a:t>2.    Michael Mansell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dirty="0">
                          <a:effectLst/>
                        </a:rPr>
                        <a:t> 25/04/1970</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FE18WGM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3296983605"/>
                  </a:ext>
                </a:extLst>
              </a:tr>
              <a:tr h="350218">
                <a:tc>
                  <a:txBody>
                    <a:bodyPr/>
                    <a:lstStyle/>
                    <a:p>
                      <a:pPr marL="0" lvl="0" indent="0">
                        <a:lnSpc>
                          <a:spcPct val="107000"/>
                        </a:lnSpc>
                        <a:spcAft>
                          <a:spcPts val="800"/>
                        </a:spcAft>
                        <a:buFont typeface="+mj-lt"/>
                        <a:buNone/>
                      </a:pPr>
                      <a:r>
                        <a:rPr lang="en-GB" sz="1600" kern="0" dirty="0">
                          <a:effectLst/>
                        </a:rPr>
                        <a:t>3.    David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CE18WGM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2951190957"/>
                  </a:ext>
                </a:extLst>
              </a:tr>
              <a:tr h="350218">
                <a:tc>
                  <a:txBody>
                    <a:bodyPr/>
                    <a:lstStyle/>
                    <a:p>
                      <a:pPr marL="0" lvl="0" indent="0">
                        <a:lnSpc>
                          <a:spcPct val="107000"/>
                        </a:lnSpc>
                        <a:spcAft>
                          <a:spcPts val="800"/>
                        </a:spcAft>
                        <a:buFont typeface="+mj-lt"/>
                        <a:buNone/>
                      </a:pPr>
                      <a:r>
                        <a:rPr lang="en-GB" sz="1600" kern="0" dirty="0">
                          <a:effectLst/>
                        </a:rPr>
                        <a:t>4.    Steven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KA18WGM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952371078"/>
                  </a:ext>
                </a:extLst>
              </a:tr>
              <a:tr h="350218">
                <a:tc>
                  <a:txBody>
                    <a:bodyPr/>
                    <a:lstStyle/>
                    <a:p>
                      <a:pPr marL="0" lvl="0" indent="0">
                        <a:lnSpc>
                          <a:spcPct val="107000"/>
                        </a:lnSpc>
                        <a:spcAft>
                          <a:spcPts val="800"/>
                        </a:spcAft>
                        <a:buFont typeface="+mj-lt"/>
                        <a:buNone/>
                      </a:pPr>
                      <a:r>
                        <a:rPr lang="en-GB" sz="1600" kern="0" dirty="0">
                          <a:effectLst/>
                        </a:rPr>
                        <a:t>5.    Daniel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WD18WGM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4269436295"/>
                  </a:ext>
                </a:extLst>
              </a:tr>
              <a:tr h="350218">
                <a:tc>
                  <a:txBody>
                    <a:bodyPr/>
                    <a:lstStyle/>
                    <a:p>
                      <a:pPr marL="0" lvl="0" indent="0">
                        <a:lnSpc>
                          <a:spcPct val="107000"/>
                        </a:lnSpc>
                        <a:spcAft>
                          <a:spcPts val="800"/>
                        </a:spcAft>
                        <a:buFont typeface="+mj-lt"/>
                        <a:buNone/>
                      </a:pPr>
                      <a:r>
                        <a:rPr lang="en-GB" sz="1600" kern="0" dirty="0">
                          <a:effectLst/>
                        </a:rPr>
                        <a:t>6.    Gareth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VL18WGM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2435953141"/>
                  </a:ext>
                </a:extLst>
              </a:tr>
              <a:tr h="350218">
                <a:tc>
                  <a:txBody>
                    <a:bodyPr/>
                    <a:lstStyle/>
                    <a:p>
                      <a:pPr marL="0" lvl="0" indent="0">
                        <a:lnSpc>
                          <a:spcPct val="107000"/>
                        </a:lnSpc>
                        <a:spcAft>
                          <a:spcPts val="800"/>
                        </a:spcAft>
                        <a:buFont typeface="+mj-lt"/>
                        <a:buNone/>
                      </a:pPr>
                      <a:r>
                        <a:rPr lang="en-GB" sz="1600" kern="0" dirty="0">
                          <a:effectLst/>
                        </a:rPr>
                        <a:t>7.    Benjamin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SE18WGM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2339488694"/>
                  </a:ext>
                </a:extLst>
              </a:tr>
              <a:tr h="350218">
                <a:tc>
                  <a:txBody>
                    <a:bodyPr/>
                    <a:lstStyle/>
                    <a:p>
                      <a:pPr marL="0" lvl="0" indent="0">
                        <a:lnSpc>
                          <a:spcPct val="107000"/>
                        </a:lnSpc>
                        <a:spcAft>
                          <a:spcPts val="800"/>
                        </a:spcAft>
                        <a:buFont typeface="+mj-lt"/>
                        <a:buNone/>
                      </a:pPr>
                      <a:r>
                        <a:rPr lang="en-GB" sz="1600" kern="0" dirty="0">
                          <a:effectLst/>
                        </a:rPr>
                        <a:t>8.    </a:t>
                      </a:r>
                      <a:r>
                        <a:rPr lang="en-GB" sz="1600" kern="0" dirty="0" err="1">
                          <a:effectLst/>
                        </a:rPr>
                        <a:t>Siân</a:t>
                      </a:r>
                      <a:r>
                        <a:rPr lang="en-GB" sz="1600" kern="0" dirty="0">
                          <a:effectLst/>
                        </a:rPr>
                        <a:t>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WR18WGM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3511227069"/>
                  </a:ext>
                </a:extLst>
              </a:tr>
              <a:tr h="350218">
                <a:tc>
                  <a:txBody>
                    <a:bodyPr/>
                    <a:lstStyle/>
                    <a:p>
                      <a:pPr marL="0" lvl="0" indent="0">
                        <a:lnSpc>
                          <a:spcPct val="107000"/>
                        </a:lnSpc>
                        <a:spcAft>
                          <a:spcPts val="800"/>
                        </a:spcAft>
                        <a:buFont typeface="+mj-lt"/>
                        <a:buNone/>
                      </a:pPr>
                      <a:r>
                        <a:rPr lang="en-GB" sz="1600" kern="0" dirty="0">
                          <a:effectLst/>
                        </a:rPr>
                        <a:t>9.    Laura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NW18WGM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718473548"/>
                  </a:ext>
                </a:extLst>
              </a:tr>
              <a:tr h="350218">
                <a:tc>
                  <a:txBody>
                    <a:bodyPr/>
                    <a:lstStyle/>
                    <a:p>
                      <a:pPr marL="0" lvl="0" indent="0">
                        <a:lnSpc>
                          <a:spcPct val="107000"/>
                        </a:lnSpc>
                        <a:spcAft>
                          <a:spcPts val="800"/>
                        </a:spcAft>
                        <a:buFont typeface="+mj-lt"/>
                        <a:buNone/>
                      </a:pPr>
                      <a:r>
                        <a:rPr lang="en-GB" sz="1600" kern="0" dirty="0">
                          <a:effectLst/>
                        </a:rPr>
                        <a:t>10.  Katherine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CL18WGM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2100119829"/>
                  </a:ext>
                </a:extLst>
              </a:tr>
              <a:tr h="350218">
                <a:tc>
                  <a:txBody>
                    <a:bodyPr/>
                    <a:lstStyle/>
                    <a:p>
                      <a:pPr marL="0" lvl="0" indent="0">
                        <a:lnSpc>
                          <a:spcPct val="107000"/>
                        </a:lnSpc>
                        <a:spcAft>
                          <a:spcPts val="800"/>
                        </a:spcAft>
                        <a:buFont typeface="+mj-lt"/>
                        <a:buNone/>
                      </a:pPr>
                      <a:r>
                        <a:rPr lang="en-GB" sz="1600" kern="0" dirty="0">
                          <a:effectLst/>
                        </a:rPr>
                        <a:t>11.  Zoe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CK18WGM</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4060209735"/>
                  </a:ext>
                </a:extLst>
              </a:tr>
              <a:tr h="350218">
                <a:tc>
                  <a:txBody>
                    <a:bodyPr/>
                    <a:lstStyle/>
                    <a:p>
                      <a:pPr marL="0" lvl="0" indent="0">
                        <a:lnSpc>
                          <a:spcPct val="107000"/>
                        </a:lnSpc>
                        <a:spcAft>
                          <a:spcPts val="800"/>
                        </a:spcAft>
                        <a:buFont typeface="+mj-lt"/>
                        <a:buNone/>
                      </a:pPr>
                      <a:r>
                        <a:rPr lang="en-GB" sz="1600" kern="0" dirty="0">
                          <a:effectLst/>
                        </a:rPr>
                        <a:t>12.  Brian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CL18MES</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2682497563"/>
                  </a:ext>
                </a:extLst>
              </a:tr>
              <a:tr h="350218">
                <a:tc>
                  <a:txBody>
                    <a:bodyPr/>
                    <a:lstStyle/>
                    <a:p>
                      <a:pPr marL="0" lvl="0" indent="0">
                        <a:lnSpc>
                          <a:spcPct val="107000"/>
                        </a:lnSpc>
                        <a:spcAft>
                          <a:spcPts val="800"/>
                        </a:spcAft>
                        <a:buFont typeface="+mj-lt"/>
                        <a:buNone/>
                      </a:pPr>
                      <a:r>
                        <a:rPr lang="en-GB" sz="1600" kern="0" dirty="0">
                          <a:effectLst/>
                        </a:rPr>
                        <a:t>13.  Edward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25/04/1970</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CK18MES</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3531718215"/>
                  </a:ext>
                </a:extLst>
              </a:tr>
              <a:tr h="350218">
                <a:tc>
                  <a:txBody>
                    <a:bodyPr/>
                    <a:lstStyle/>
                    <a:p>
                      <a:pPr marL="0" lvl="0" indent="0">
                        <a:lnSpc>
                          <a:spcPct val="107000"/>
                        </a:lnSpc>
                        <a:spcAft>
                          <a:spcPts val="800"/>
                        </a:spcAft>
                        <a:buFont typeface="+mj-lt"/>
                        <a:buNone/>
                      </a:pPr>
                      <a:r>
                        <a:rPr lang="en-GB" sz="1600" kern="0" dirty="0">
                          <a:effectLst/>
                        </a:rPr>
                        <a:t>14.  Lauren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25/01/1971</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a:effectLst/>
                        </a:rPr>
                        <a:t>FE18MES</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754130475"/>
                  </a:ext>
                </a:extLst>
              </a:tr>
              <a:tr h="350218">
                <a:tc>
                  <a:txBody>
                    <a:bodyPr/>
                    <a:lstStyle/>
                    <a:p>
                      <a:pPr marL="0" lvl="0" indent="0">
                        <a:lnSpc>
                          <a:spcPct val="107000"/>
                        </a:lnSpc>
                        <a:spcAft>
                          <a:spcPts val="800"/>
                        </a:spcAft>
                        <a:buFont typeface="+mj-lt"/>
                        <a:buNone/>
                      </a:pPr>
                      <a:r>
                        <a:rPr lang="en-GB" sz="1600" kern="0" dirty="0">
                          <a:effectLst/>
                        </a:rPr>
                        <a:t>15.  Olivia Mansell</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600" kern="0">
                          <a:effectLst/>
                        </a:rPr>
                        <a:t> 25/01/1972</a:t>
                      </a:r>
                      <a:endParaRPr lang="en-GB" sz="1500" kern="10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tc>
                  <a:txBody>
                    <a:bodyPr/>
                    <a:lstStyle/>
                    <a:p>
                      <a:pPr>
                        <a:lnSpc>
                          <a:spcPct val="107000"/>
                        </a:lnSpc>
                        <a:spcAft>
                          <a:spcPts val="800"/>
                        </a:spcAft>
                      </a:pPr>
                      <a:r>
                        <a:rPr lang="en-GB" sz="1500" kern="100" dirty="0">
                          <a:effectLst/>
                        </a:rPr>
                        <a:t>CE18MES</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txBody>
                  <a:tcPr marL="76040" marR="76040" marT="0" marB="0" anchor="b"/>
                </a:tc>
                <a:extLst>
                  <a:ext uri="{0D108BD9-81ED-4DB2-BD59-A6C34878D82A}">
                    <a16:rowId xmlns:a16="http://schemas.microsoft.com/office/drawing/2014/main" val="1806877912"/>
                  </a:ext>
                </a:extLst>
              </a:tr>
            </a:tbl>
          </a:graphicData>
        </a:graphic>
      </p:graphicFrame>
    </p:spTree>
    <p:extLst>
      <p:ext uri="{BB962C8B-B14F-4D97-AF65-F5344CB8AC3E}">
        <p14:creationId xmlns:p14="http://schemas.microsoft.com/office/powerpoint/2010/main" val="867734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872D6-07A1-7AA3-BD56-F2A80BCCA77E}"/>
              </a:ext>
            </a:extLst>
          </p:cNvPr>
          <p:cNvSpPr>
            <a:spLocks noGrp="1"/>
          </p:cNvSpPr>
          <p:nvPr>
            <p:ph type="title"/>
          </p:nvPr>
        </p:nvSpPr>
        <p:spPr/>
        <p:txBody>
          <a:bodyPr/>
          <a:lstStyle/>
          <a:p>
            <a:pPr algn="ctr"/>
            <a:r>
              <a:rPr lang="en-GB" sz="3600" dirty="0"/>
              <a:t>Scenario 1.</a:t>
            </a:r>
          </a:p>
        </p:txBody>
      </p:sp>
      <p:sp>
        <p:nvSpPr>
          <p:cNvPr id="3" name="TextBox 2">
            <a:extLst>
              <a:ext uri="{FF2B5EF4-FFF2-40B4-BE49-F238E27FC236}">
                <a16:creationId xmlns:a16="http://schemas.microsoft.com/office/drawing/2014/main" id="{91E8C507-285E-DC62-DCD0-663287986760}"/>
              </a:ext>
            </a:extLst>
          </p:cNvPr>
          <p:cNvSpPr txBox="1"/>
          <p:nvPr/>
        </p:nvSpPr>
        <p:spPr>
          <a:xfrm>
            <a:off x="2014916" y="1079500"/>
            <a:ext cx="9829800" cy="5339923"/>
          </a:xfrm>
          <a:prstGeom prst="rect">
            <a:avLst/>
          </a:prstGeom>
          <a:noFill/>
        </p:spPr>
        <p:txBody>
          <a:bodyPr wrap="square" rtlCol="0">
            <a:spAutoFit/>
          </a:bodyPr>
          <a:lstStyle/>
          <a:p>
            <a:pPr algn="ctr"/>
            <a:r>
              <a:rPr lang="en-GB" sz="2800" dirty="0">
                <a:solidFill>
                  <a:schemeClr val="accent1"/>
                </a:solidFill>
                <a:effectLst/>
                <a:ea typeface="Times New Roman" panose="02020603050405020304" pitchFamily="18" charset="0"/>
                <a:cs typeface="Times New Roman" panose="02020603050405020304" pitchFamily="18" charset="0"/>
              </a:rPr>
              <a:t> You are sent to check a vehicle which is parked by a junction, it is causing an obstruction. Several people have rung and complained about it. It’s not the first time the driver has parked there.</a:t>
            </a:r>
          </a:p>
          <a:p>
            <a:pPr algn="ctr"/>
            <a:endParaRPr lang="en-GB" sz="2800" dirty="0">
              <a:solidFill>
                <a:schemeClr val="accent1"/>
              </a:solidFill>
              <a:effectLst/>
              <a:ea typeface="Times New Roman" panose="02020603050405020304" pitchFamily="18" charset="0"/>
              <a:cs typeface="Times New Roman" panose="02020603050405020304" pitchFamily="18" charset="0"/>
            </a:endParaRP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On arrival, you see a person walking back and forth to the vehicle and talking to several other members of public.</a:t>
            </a: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You make the decision to report the person and issue a T.O.R. for obstruction.</a:t>
            </a: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Please use POCLAROC and obtain all relevant details.</a:t>
            </a:r>
            <a:endParaRPr lang="en-GB" sz="2800" dirty="0">
              <a:solidFill>
                <a:schemeClr val="accent1"/>
              </a:solidFill>
            </a:endParaRPr>
          </a:p>
        </p:txBody>
      </p:sp>
    </p:spTree>
    <p:extLst>
      <p:ext uri="{BB962C8B-B14F-4D97-AF65-F5344CB8AC3E}">
        <p14:creationId xmlns:p14="http://schemas.microsoft.com/office/powerpoint/2010/main" val="10084287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568DE-E4A9-F989-EB2F-B49D06DF3DB9}"/>
              </a:ext>
            </a:extLst>
          </p:cNvPr>
          <p:cNvSpPr>
            <a:spLocks noGrp="1"/>
          </p:cNvSpPr>
          <p:nvPr>
            <p:ph type="title"/>
          </p:nvPr>
        </p:nvSpPr>
        <p:spPr/>
        <p:txBody>
          <a:bodyPr/>
          <a:lstStyle/>
          <a:p>
            <a:pPr algn="ctr"/>
            <a:r>
              <a:rPr lang="en-GB" sz="3600" dirty="0"/>
              <a:t>Scenario 2.</a:t>
            </a:r>
          </a:p>
        </p:txBody>
      </p:sp>
      <p:sp>
        <p:nvSpPr>
          <p:cNvPr id="4" name="TextBox 3">
            <a:extLst>
              <a:ext uri="{FF2B5EF4-FFF2-40B4-BE49-F238E27FC236}">
                <a16:creationId xmlns:a16="http://schemas.microsoft.com/office/drawing/2014/main" id="{BC9AEDC3-E88D-8B79-0B9C-F4CD6DACF643}"/>
              </a:ext>
            </a:extLst>
          </p:cNvPr>
          <p:cNvSpPr txBox="1"/>
          <p:nvPr/>
        </p:nvSpPr>
        <p:spPr>
          <a:xfrm>
            <a:off x="2201795" y="1193790"/>
            <a:ext cx="9715499" cy="4832092"/>
          </a:xfrm>
          <a:prstGeom prst="rect">
            <a:avLst/>
          </a:prstGeom>
          <a:noFill/>
        </p:spPr>
        <p:txBody>
          <a:bodyPr wrap="square">
            <a:spAutoFit/>
          </a:bodyPr>
          <a:lstStyle/>
          <a:p>
            <a:pPr algn="ctr"/>
            <a:r>
              <a:rPr lang="en-GB" sz="2800" dirty="0">
                <a:solidFill>
                  <a:schemeClr val="accent1"/>
                </a:solidFill>
                <a:effectLst/>
                <a:ea typeface="Times New Roman" panose="02020603050405020304" pitchFamily="18" charset="0"/>
                <a:cs typeface="Times New Roman" panose="02020603050405020304" pitchFamily="18" charset="0"/>
              </a:rPr>
              <a:t>You are patrolling outside Cwmbran High School, when you see a vehicle parked on clear white zig-zag lines. As you approach you can see persons sat in the vehicle. They are playing music loudly, with the windows open. The engine is off. </a:t>
            </a: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The driver can see you approaching and doesn’t move the vehicle.</a:t>
            </a: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You make the decision to issue a TOR and report the person. </a:t>
            </a:r>
          </a:p>
          <a:p>
            <a:pPr algn="ctr"/>
            <a:r>
              <a:rPr lang="en-GB" sz="2800" dirty="0">
                <a:solidFill>
                  <a:schemeClr val="accent1"/>
                </a:solidFill>
                <a:effectLst/>
                <a:ea typeface="Times New Roman" panose="02020603050405020304" pitchFamily="18" charset="0"/>
                <a:cs typeface="Times New Roman" panose="02020603050405020304" pitchFamily="18" charset="0"/>
              </a:rPr>
              <a:t> </a:t>
            </a:r>
          </a:p>
          <a:p>
            <a:pPr algn="ctr"/>
            <a:r>
              <a:rPr lang="en-GB" sz="2800" dirty="0">
                <a:solidFill>
                  <a:schemeClr val="accent1"/>
                </a:solidFill>
                <a:effectLst/>
                <a:ea typeface="Times New Roman" panose="02020603050405020304" pitchFamily="18" charset="0"/>
                <a:cs typeface="Times New Roman" panose="02020603050405020304" pitchFamily="18" charset="0"/>
              </a:rPr>
              <a:t>Please use POCLAROC and obtain all relevant details.</a:t>
            </a:r>
          </a:p>
        </p:txBody>
      </p:sp>
    </p:spTree>
    <p:extLst>
      <p:ext uri="{BB962C8B-B14F-4D97-AF65-F5344CB8AC3E}">
        <p14:creationId xmlns:p14="http://schemas.microsoft.com/office/powerpoint/2010/main" val="4281180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A63A8-1B77-6012-7498-0004CE6F7E1D}"/>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05F184D7-7B11-FC50-17A8-F689C2E4B2E6}"/>
              </a:ext>
            </a:extLst>
          </p:cNvPr>
          <p:cNvSpPr txBox="1"/>
          <p:nvPr/>
        </p:nvSpPr>
        <p:spPr>
          <a:xfrm>
            <a:off x="3378200" y="2659559"/>
            <a:ext cx="7683500" cy="830997"/>
          </a:xfrm>
          <a:prstGeom prst="rect">
            <a:avLst/>
          </a:prstGeom>
          <a:noFill/>
        </p:spPr>
        <p:txBody>
          <a:bodyPr wrap="square" rtlCol="0">
            <a:spAutoFit/>
          </a:bodyPr>
          <a:lstStyle/>
          <a:p>
            <a:pPr algn="ctr"/>
            <a:r>
              <a:rPr lang="en-GB" sz="4800" b="1" dirty="0"/>
              <a:t>Log out of the training app!</a:t>
            </a:r>
            <a:endParaRPr lang="en-GB" sz="4800" dirty="0"/>
          </a:p>
        </p:txBody>
      </p:sp>
    </p:spTree>
    <p:extLst>
      <p:ext uri="{BB962C8B-B14F-4D97-AF65-F5344CB8AC3E}">
        <p14:creationId xmlns:p14="http://schemas.microsoft.com/office/powerpoint/2010/main" val="31386064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2899F-BB51-5F40-72CF-890BDFCA1005}"/>
              </a:ext>
            </a:extLst>
          </p:cNvPr>
          <p:cNvSpPr>
            <a:spLocks noGrp="1"/>
          </p:cNvSpPr>
          <p:nvPr>
            <p:ph type="title"/>
          </p:nvPr>
        </p:nvSpPr>
        <p:spPr/>
        <p:txBody>
          <a:bodyPr/>
          <a:lstStyle/>
          <a:p>
            <a:pPr algn="ctr"/>
            <a:r>
              <a:rPr lang="en-GB" dirty="0"/>
              <a:t>ANY QUESTIONS?</a:t>
            </a:r>
          </a:p>
        </p:txBody>
      </p:sp>
      <p:pic>
        <p:nvPicPr>
          <p:cNvPr id="4" name="Picture 3">
            <a:extLst>
              <a:ext uri="{FF2B5EF4-FFF2-40B4-BE49-F238E27FC236}">
                <a16:creationId xmlns:a16="http://schemas.microsoft.com/office/drawing/2014/main" id="{0CFD40A2-755F-1260-C835-55F218352394}"/>
              </a:ext>
            </a:extLst>
          </p:cNvPr>
          <p:cNvPicPr>
            <a:picLocks noChangeAspect="1"/>
          </p:cNvPicPr>
          <p:nvPr/>
        </p:nvPicPr>
        <p:blipFill>
          <a:blip r:embed="rId2"/>
          <a:stretch>
            <a:fillRect/>
          </a:stretch>
        </p:blipFill>
        <p:spPr>
          <a:xfrm>
            <a:off x="3960812" y="1370012"/>
            <a:ext cx="5967466" cy="4395788"/>
          </a:xfrm>
          <a:prstGeom prst="rect">
            <a:avLst/>
          </a:prstGeom>
        </p:spPr>
      </p:pic>
    </p:spTree>
    <p:extLst>
      <p:ext uri="{BB962C8B-B14F-4D97-AF65-F5344CB8AC3E}">
        <p14:creationId xmlns:p14="http://schemas.microsoft.com/office/powerpoint/2010/main" val="27110308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2456</TotalTime>
  <Words>2822</Words>
  <Application>Microsoft Office PowerPoint</Application>
  <PresentationFormat>Widescreen</PresentationFormat>
  <Paragraphs>317</Paragraphs>
  <Slides>24</Slides>
  <Notes>18</Notes>
  <HiddenSlides>3</HiddenSlides>
  <MMClips>2</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24</vt:i4>
      </vt:variant>
    </vt:vector>
  </HeadingPairs>
  <TitlesOfParts>
    <vt:vector size="34" baseType="lpstr">
      <vt:lpstr>Aptos</vt:lpstr>
      <vt:lpstr>Arial</vt:lpstr>
      <vt:lpstr>Calibri</vt:lpstr>
      <vt:lpstr>Calibri Light</vt:lpstr>
      <vt:lpstr>JFBBNE+Arial</vt:lpstr>
      <vt:lpstr>Symbol</vt:lpstr>
      <vt:lpstr>Times New Roman</vt:lpstr>
      <vt:lpstr>Wingdings</vt:lpstr>
      <vt:lpstr>Office Theme</vt:lpstr>
      <vt:lpstr>1_Office Theme</vt:lpstr>
      <vt:lpstr>PCSO NEW POWERS TRAINING  T.O.R.s  February 2024.</vt:lpstr>
      <vt:lpstr>AIMS &amp; OBJECTIVES:</vt:lpstr>
      <vt:lpstr>Reporting procedure</vt:lpstr>
      <vt:lpstr>Reporting procedure</vt:lpstr>
      <vt:lpstr>Reporting procedure - POCLAROC</vt:lpstr>
      <vt:lpstr>Traffic Offence Reports</vt:lpstr>
      <vt:lpstr>What Is A Traffic Offence Report (TOR)?</vt:lpstr>
      <vt:lpstr>Issuing TORs for obstruction offences</vt:lpstr>
      <vt:lpstr>Cycling on a footpath.</vt:lpstr>
      <vt:lpstr> Traffic Offence Reports (T.O.R.s) </vt:lpstr>
      <vt:lpstr> Traffic Offence Reports: Exceptions </vt:lpstr>
      <vt:lpstr> Traffic Offence Reports: Verbal Warnings </vt:lpstr>
      <vt:lpstr> Traffic Offence Report benefits </vt:lpstr>
      <vt:lpstr>T.O.R. admin…</vt:lpstr>
      <vt:lpstr>TOR iPatrol app</vt:lpstr>
      <vt:lpstr> Traffic Offence Report: What evidence is needed? </vt:lpstr>
      <vt:lpstr>TOR Procedure</vt:lpstr>
      <vt:lpstr>What to tell the driver..</vt:lpstr>
      <vt:lpstr> TOR training app log in details..  Username: sewnic\gwpop1 – 15   password : police1    *All lower case” </vt:lpstr>
      <vt:lpstr>TOR Training App practice</vt:lpstr>
      <vt:lpstr>Scenario 1.</vt:lpstr>
      <vt:lpstr>Scenario 2.</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Design Department</dc:creator>
  <cp:lastModifiedBy>Churchward, Eve</cp:lastModifiedBy>
  <cp:revision>45</cp:revision>
  <dcterms:created xsi:type="dcterms:W3CDTF">2020-09-14T11:38:00Z</dcterms:created>
  <dcterms:modified xsi:type="dcterms:W3CDTF">2025-04-11T07:39:22Z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2023-10-18T10:12:07Z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b71970ba-c92e-4b83-b633-533dc989c505</vt:lpwstr>
  </property>
  <property fmtid="{D5CDD505-2E9C-101B-9397-08002B2CF9AE}" pid="8" name="MSIP_Label_f2acd28b-79a3-4a0f-b0ff-4b75658b1549_ContentBits">
    <vt:lpwstr>0</vt:lpwstr>
  </property>
</Properties>
</file>