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7" r:id="rId3"/>
    <p:sldId id="258" r:id="rId4"/>
    <p:sldId id="259" r:id="rId5"/>
    <p:sldId id="264" r:id="rId6"/>
    <p:sldId id="261" r:id="rId7"/>
    <p:sldId id="262" r:id="rId8"/>
    <p:sldId id="265" r:id="rId9"/>
    <p:sldId id="266" r:id="rId10"/>
    <p:sldId id="267" r:id="rId11"/>
    <p:sldId id="268"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9AB832-E522-7486-92DD-D3D252F5E05A}" v="553" dt="2025-10-12T12:13:50.194"/>
    <p1510:client id="{4221AA86-7C36-1323-5C5A-5043FFBDEB5A}" v="948" dt="2025-10-11T13:25:13.479"/>
    <p1510:client id="{44D8A5A6-1B30-CD35-711A-6067C7687D1A}" v="1354" dt="2025-10-11T15:17:07.660"/>
    <p1510:client id="{6D49588B-353A-7142-D93E-6E1A0C84F90E}" v="410" dt="2025-10-11T13:57:38.505"/>
    <p1510:client id="{9821D4BE-04D8-6472-1617-8CDBF7FFC149}" v="465" dt="2025-10-12T18:33:47.104"/>
    <p1510:client id="{A83AFD97-2CE4-350B-2D30-F079E2417E19}" v="20" dt="2025-10-12T16:25:08.866"/>
    <p1510:client id="{D826AF13-3E6F-FD29-2A01-1CABA4D01F4C}" v="3165" dt="2025-10-11T13:07:09.089"/>
    <p1510:client id="{DA14DE9B-AB92-0F16-0928-443B9D138F51}" v="159" dt="2025-10-10T19:40:24.426"/>
    <p1510:client id="{EAB6CE01-90F8-2D07-7536-81F6ED9B4AF2}" v="110" dt="2025-10-11T16:11:47.6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kita Nana Angelina Wilson (2506894)" userId="S::2506894@student.uwtsd.ac.uk::78b9627b-32bb-4d74-887a-7c7e892595fb" providerId="AD" clId="Web-{9821D4BE-04D8-6472-1617-8CDBF7FFC149}"/>
    <pc:docChg chg="modSld">
      <pc:chgData name="Nikita Nana Angelina Wilson (2506894)" userId="S::2506894@student.uwtsd.ac.uk::78b9627b-32bb-4d74-887a-7c7e892595fb" providerId="AD" clId="Web-{9821D4BE-04D8-6472-1617-8CDBF7FFC149}" dt="2025-10-12T18:33:45.339" v="468" actId="20577"/>
      <pc:docMkLst>
        <pc:docMk/>
      </pc:docMkLst>
      <pc:sldChg chg="delSp modSp">
        <pc:chgData name="Nikita Nana Angelina Wilson (2506894)" userId="S::2506894@student.uwtsd.ac.uk::78b9627b-32bb-4d74-887a-7c7e892595fb" providerId="AD" clId="Web-{9821D4BE-04D8-6472-1617-8CDBF7FFC149}" dt="2025-10-12T18:03:32.235" v="124" actId="20577"/>
        <pc:sldMkLst>
          <pc:docMk/>
          <pc:sldMk cId="324325318" sldId="266"/>
        </pc:sldMkLst>
        <pc:spChg chg="mod">
          <ac:chgData name="Nikita Nana Angelina Wilson (2506894)" userId="S::2506894@student.uwtsd.ac.uk::78b9627b-32bb-4d74-887a-7c7e892595fb" providerId="AD" clId="Web-{9821D4BE-04D8-6472-1617-8CDBF7FFC149}" dt="2025-10-12T18:03:32.235" v="124" actId="20577"/>
          <ac:spMkLst>
            <pc:docMk/>
            <pc:sldMk cId="324325318" sldId="266"/>
            <ac:spMk id="4" creationId="{8FD74151-3031-8421-7350-E15696BAC669}"/>
          </ac:spMkLst>
        </pc:spChg>
        <pc:picChg chg="del">
          <ac:chgData name="Nikita Nana Angelina Wilson (2506894)" userId="S::2506894@student.uwtsd.ac.uk::78b9627b-32bb-4d74-887a-7c7e892595fb" providerId="AD" clId="Web-{9821D4BE-04D8-6472-1617-8CDBF7FFC149}" dt="2025-10-12T16:32:44.011" v="0"/>
          <ac:picMkLst>
            <pc:docMk/>
            <pc:sldMk cId="324325318" sldId="266"/>
            <ac:picMk id="8" creationId="{ED6BE601-88DB-73B3-CDB5-DB627893D22C}"/>
          </ac:picMkLst>
        </pc:picChg>
      </pc:sldChg>
      <pc:sldChg chg="modSp">
        <pc:chgData name="Nikita Nana Angelina Wilson (2506894)" userId="S::2506894@student.uwtsd.ac.uk::78b9627b-32bb-4d74-887a-7c7e892595fb" providerId="AD" clId="Web-{9821D4BE-04D8-6472-1617-8CDBF7FFC149}" dt="2025-10-12T18:33:45.339" v="468" actId="20577"/>
        <pc:sldMkLst>
          <pc:docMk/>
          <pc:sldMk cId="3135363349" sldId="267"/>
        </pc:sldMkLst>
        <pc:spChg chg="mod">
          <ac:chgData name="Nikita Nana Angelina Wilson (2506894)" userId="S::2506894@student.uwtsd.ac.uk::78b9627b-32bb-4d74-887a-7c7e892595fb" providerId="AD" clId="Web-{9821D4BE-04D8-6472-1617-8CDBF7FFC149}" dt="2025-10-12T18:33:45.339" v="468" actId="20577"/>
          <ac:spMkLst>
            <pc:docMk/>
            <pc:sldMk cId="3135363349" sldId="267"/>
            <ac:spMk id="14" creationId="{A1071148-ADDE-461C-408D-3F61DC14A9F4}"/>
          </ac:spMkLst>
        </pc:spChg>
      </pc:sldChg>
      <pc:sldChg chg="modSp">
        <pc:chgData name="Nikita Nana Angelina Wilson (2506894)" userId="S::2506894@student.uwtsd.ac.uk::78b9627b-32bb-4d74-887a-7c7e892595fb" providerId="AD" clId="Web-{9821D4BE-04D8-6472-1617-8CDBF7FFC149}" dt="2025-10-12T17:47:50.049" v="121" actId="20577"/>
        <pc:sldMkLst>
          <pc:docMk/>
          <pc:sldMk cId="3463142013" sldId="268"/>
        </pc:sldMkLst>
        <pc:spChg chg="mod">
          <ac:chgData name="Nikita Nana Angelina Wilson (2506894)" userId="S::2506894@student.uwtsd.ac.uk::78b9627b-32bb-4d74-887a-7c7e892595fb" providerId="AD" clId="Web-{9821D4BE-04D8-6472-1617-8CDBF7FFC149}" dt="2025-10-12T17:47:50.049" v="121" actId="20577"/>
          <ac:spMkLst>
            <pc:docMk/>
            <pc:sldMk cId="3463142013" sldId="268"/>
            <ac:spMk id="3" creationId="{B273ED30-1E45-02D7-E6E9-1C680EFB07C3}"/>
          </ac:spMkLst>
        </pc:spChg>
      </pc:sldChg>
    </pc:docChg>
  </pc:docChgLst>
  <pc:docChgLst>
    <pc:chgData name="Nikita Nana Angelina Wilson (2506894)" userId="S::2506894@student.uwtsd.ac.uk::78b9627b-32bb-4d74-887a-7c7e892595fb" providerId="AD" clId="Web-{A83AFD97-2CE4-350B-2D30-F079E2417E19}"/>
    <pc:docChg chg="modSld">
      <pc:chgData name="Nikita Nana Angelina Wilson (2506894)" userId="S::2506894@student.uwtsd.ac.uk::78b9627b-32bb-4d74-887a-7c7e892595fb" providerId="AD" clId="Web-{A83AFD97-2CE4-350B-2D30-F079E2417E19}" dt="2025-10-12T16:25:08.553" v="9"/>
      <pc:docMkLst>
        <pc:docMk/>
      </pc:docMkLst>
      <pc:sldChg chg="addSp modSp">
        <pc:chgData name="Nikita Nana Angelina Wilson (2506894)" userId="S::2506894@student.uwtsd.ac.uk::78b9627b-32bb-4d74-887a-7c7e892595fb" providerId="AD" clId="Web-{A83AFD97-2CE4-350B-2D30-F079E2417E19}" dt="2025-10-12T16:25:08.553" v="9"/>
        <pc:sldMkLst>
          <pc:docMk/>
          <pc:sldMk cId="324325318" sldId="266"/>
        </pc:sldMkLst>
        <pc:spChg chg="mod">
          <ac:chgData name="Nikita Nana Angelina Wilson (2506894)" userId="S::2506894@student.uwtsd.ac.uk::78b9627b-32bb-4d74-887a-7c7e892595fb" providerId="AD" clId="Web-{A83AFD97-2CE4-350B-2D30-F079E2417E19}" dt="2025-10-12T16:24:05.302" v="8" actId="20577"/>
          <ac:spMkLst>
            <pc:docMk/>
            <pc:sldMk cId="324325318" sldId="266"/>
            <ac:spMk id="4" creationId="{8FD74151-3031-8421-7350-E15696BAC669}"/>
          </ac:spMkLst>
        </pc:spChg>
        <pc:picChg chg="add mod">
          <ac:chgData name="Nikita Nana Angelina Wilson (2506894)" userId="S::2506894@student.uwtsd.ac.uk::78b9627b-32bb-4d74-887a-7c7e892595fb" providerId="AD" clId="Web-{A83AFD97-2CE4-350B-2D30-F079E2417E19}" dt="2025-10-12T16:25:08.553" v="9"/>
          <ac:picMkLst>
            <pc:docMk/>
            <pc:sldMk cId="324325318" sldId="266"/>
            <ac:picMk id="8" creationId="{ED6BE601-88DB-73B3-CDB5-DB627893D22C}"/>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A62852-D3DE-4A75-80F4-BA2869FB0012}"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2E9DBE6-4258-4E98-A3C1-C225B38903BD}">
      <dgm:prSet/>
      <dgm:spPr/>
      <dgm:t>
        <a:bodyPr/>
        <a:lstStyle/>
        <a:p>
          <a:pPr>
            <a:defRPr cap="all"/>
          </a:pPr>
          <a:r>
            <a:rPr lang="en-GB"/>
            <a:t>Benefits of MS TEAM</a:t>
          </a:r>
          <a:endParaRPr lang="en-US"/>
        </a:p>
      </dgm:t>
    </dgm:pt>
    <dgm:pt modelId="{E5688307-B7EA-4CD1-BA8B-B20167329CCE}" type="parTrans" cxnId="{687FEA38-49A6-444B-ABA5-375A194E5C22}">
      <dgm:prSet/>
      <dgm:spPr/>
      <dgm:t>
        <a:bodyPr/>
        <a:lstStyle/>
        <a:p>
          <a:endParaRPr lang="en-US"/>
        </a:p>
      </dgm:t>
    </dgm:pt>
    <dgm:pt modelId="{46AF7A8A-C977-47ED-8220-1C1A8ECC7218}" type="sibTrans" cxnId="{687FEA38-49A6-444B-ABA5-375A194E5C22}">
      <dgm:prSet/>
      <dgm:spPr/>
      <dgm:t>
        <a:bodyPr/>
        <a:lstStyle/>
        <a:p>
          <a:endParaRPr lang="en-US"/>
        </a:p>
      </dgm:t>
    </dgm:pt>
    <dgm:pt modelId="{696AA36E-B0DD-477E-83FA-7B79D8A8BF87}">
      <dgm:prSet/>
      <dgm:spPr/>
      <dgm:t>
        <a:bodyPr/>
        <a:lstStyle/>
        <a:p>
          <a:pPr>
            <a:defRPr cap="all"/>
          </a:pPr>
          <a:r>
            <a:rPr lang="en-GB"/>
            <a:t>References</a:t>
          </a:r>
          <a:endParaRPr lang="en-US"/>
        </a:p>
      </dgm:t>
    </dgm:pt>
    <dgm:pt modelId="{5D98735A-7C69-4771-867D-53F5F276D022}" type="parTrans" cxnId="{32BDEE24-8805-4B74-8C25-8BE54436C042}">
      <dgm:prSet/>
      <dgm:spPr/>
      <dgm:t>
        <a:bodyPr/>
        <a:lstStyle/>
        <a:p>
          <a:endParaRPr lang="en-US"/>
        </a:p>
      </dgm:t>
    </dgm:pt>
    <dgm:pt modelId="{1DD59D28-1355-4AB4-8148-D50B037E5AA4}" type="sibTrans" cxnId="{32BDEE24-8805-4B74-8C25-8BE54436C042}">
      <dgm:prSet/>
      <dgm:spPr/>
      <dgm:t>
        <a:bodyPr/>
        <a:lstStyle/>
        <a:p>
          <a:endParaRPr lang="en-US"/>
        </a:p>
      </dgm:t>
    </dgm:pt>
    <dgm:pt modelId="{88FA650D-5F3D-4756-8DF8-379DBAB30D50}">
      <dgm:prSet/>
      <dgm:spPr/>
      <dgm:t>
        <a:bodyPr/>
        <a:lstStyle/>
        <a:p>
          <a:pPr>
            <a:defRPr cap="all"/>
          </a:pPr>
          <a:r>
            <a:rPr lang="en-GB"/>
            <a:t>Limitations of MS TEAM</a:t>
          </a:r>
          <a:endParaRPr lang="en-US"/>
        </a:p>
      </dgm:t>
    </dgm:pt>
    <dgm:pt modelId="{AAA43D20-8E7B-4A64-B7E1-F6D8C9FC6596}" type="parTrans" cxnId="{042F7576-E5B4-4B38-A0C8-971F269D7DCC}">
      <dgm:prSet/>
      <dgm:spPr/>
      <dgm:t>
        <a:bodyPr/>
        <a:lstStyle/>
        <a:p>
          <a:endParaRPr lang="en-US"/>
        </a:p>
      </dgm:t>
    </dgm:pt>
    <dgm:pt modelId="{130098E7-7C52-4835-8F84-91FB1BDAFEE5}" type="sibTrans" cxnId="{042F7576-E5B4-4B38-A0C8-971F269D7DCC}">
      <dgm:prSet/>
      <dgm:spPr/>
      <dgm:t>
        <a:bodyPr/>
        <a:lstStyle/>
        <a:p>
          <a:endParaRPr lang="en-US"/>
        </a:p>
      </dgm:t>
    </dgm:pt>
    <dgm:pt modelId="{9657F9A3-AB20-42EC-8AD6-D2FDCDAD965F}">
      <dgm:prSet/>
      <dgm:spPr/>
      <dgm:t>
        <a:bodyPr/>
        <a:lstStyle/>
        <a:p>
          <a:pPr>
            <a:defRPr cap="all"/>
          </a:pPr>
          <a:r>
            <a:rPr lang="en-GB"/>
            <a:t>References</a:t>
          </a:r>
          <a:endParaRPr lang="en-US"/>
        </a:p>
      </dgm:t>
    </dgm:pt>
    <dgm:pt modelId="{CEDB9EE2-8D28-46E5-9AE5-76001B088B38}" type="parTrans" cxnId="{5219C8CA-49A4-445A-A0F1-9DDCF6E8E5DD}">
      <dgm:prSet/>
      <dgm:spPr/>
      <dgm:t>
        <a:bodyPr/>
        <a:lstStyle/>
        <a:p>
          <a:endParaRPr lang="en-US"/>
        </a:p>
      </dgm:t>
    </dgm:pt>
    <dgm:pt modelId="{46574037-F02C-4871-B69A-46780AD1ACC2}" type="sibTrans" cxnId="{5219C8CA-49A4-445A-A0F1-9DDCF6E8E5DD}">
      <dgm:prSet/>
      <dgm:spPr/>
      <dgm:t>
        <a:bodyPr/>
        <a:lstStyle/>
        <a:p>
          <a:endParaRPr lang="en-US"/>
        </a:p>
      </dgm:t>
    </dgm:pt>
    <dgm:pt modelId="{15D6AEB3-9197-449F-AE18-6DB90C7C93ED}" type="pres">
      <dgm:prSet presAssocID="{DEA62852-D3DE-4A75-80F4-BA2869FB0012}" presName="root" presStyleCnt="0">
        <dgm:presLayoutVars>
          <dgm:dir/>
          <dgm:resizeHandles val="exact"/>
        </dgm:presLayoutVars>
      </dgm:prSet>
      <dgm:spPr/>
    </dgm:pt>
    <dgm:pt modelId="{9A393B6D-13DC-4D36-9635-EAC40F2C7386}" type="pres">
      <dgm:prSet presAssocID="{22E9DBE6-4258-4E98-A3C1-C225B38903BD}" presName="compNode" presStyleCnt="0"/>
      <dgm:spPr/>
    </dgm:pt>
    <dgm:pt modelId="{C560E0DF-AEC3-4690-932C-B5327896C018}" type="pres">
      <dgm:prSet presAssocID="{22E9DBE6-4258-4E98-A3C1-C225B38903BD}" presName="iconBgRect" presStyleLbl="bgShp" presStyleIdx="0" presStyleCnt="4"/>
      <dgm:spPr>
        <a:prstGeom prst="round2DiagRect">
          <a:avLst>
            <a:gd name="adj1" fmla="val 29727"/>
            <a:gd name="adj2" fmla="val 0"/>
          </a:avLst>
        </a:prstGeom>
      </dgm:spPr>
    </dgm:pt>
    <dgm:pt modelId="{D7B6B341-E991-4601-9A8F-EF0A04014EA8}" type="pres">
      <dgm:prSet presAssocID="{22E9DBE6-4258-4E98-A3C1-C225B38903B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3A0E7029-FDEB-4D4B-B027-2CD20084497F}" type="pres">
      <dgm:prSet presAssocID="{22E9DBE6-4258-4E98-A3C1-C225B38903BD}" presName="spaceRect" presStyleCnt="0"/>
      <dgm:spPr/>
    </dgm:pt>
    <dgm:pt modelId="{59B8B823-9637-479C-BFEA-DA1FFA74308D}" type="pres">
      <dgm:prSet presAssocID="{22E9DBE6-4258-4E98-A3C1-C225B38903BD}" presName="textRect" presStyleLbl="revTx" presStyleIdx="0" presStyleCnt="4">
        <dgm:presLayoutVars>
          <dgm:chMax val="1"/>
          <dgm:chPref val="1"/>
        </dgm:presLayoutVars>
      </dgm:prSet>
      <dgm:spPr/>
    </dgm:pt>
    <dgm:pt modelId="{8D9EB093-3840-41C4-B3A7-0ADFAB0C10A7}" type="pres">
      <dgm:prSet presAssocID="{46AF7A8A-C977-47ED-8220-1C1A8ECC7218}" presName="sibTrans" presStyleCnt="0"/>
      <dgm:spPr/>
    </dgm:pt>
    <dgm:pt modelId="{0F9B5C9E-CA83-40EE-B17D-222A50A4EF3C}" type="pres">
      <dgm:prSet presAssocID="{696AA36E-B0DD-477E-83FA-7B79D8A8BF87}" presName="compNode" presStyleCnt="0"/>
      <dgm:spPr/>
    </dgm:pt>
    <dgm:pt modelId="{835EE9A7-7149-4BA3-A8D4-F2587869256B}" type="pres">
      <dgm:prSet presAssocID="{696AA36E-B0DD-477E-83FA-7B79D8A8BF87}" presName="iconBgRect" presStyleLbl="bgShp" presStyleIdx="1" presStyleCnt="4"/>
      <dgm:spPr>
        <a:prstGeom prst="round2DiagRect">
          <a:avLst>
            <a:gd name="adj1" fmla="val 29727"/>
            <a:gd name="adj2" fmla="val 0"/>
          </a:avLst>
        </a:prstGeom>
      </dgm:spPr>
    </dgm:pt>
    <dgm:pt modelId="{78452C09-558A-4664-B0FC-4433F5675C34}" type="pres">
      <dgm:prSet presAssocID="{696AA36E-B0DD-477E-83FA-7B79D8A8BF8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373C550E-3143-4C4E-87C9-7D680AE110FC}" type="pres">
      <dgm:prSet presAssocID="{696AA36E-B0DD-477E-83FA-7B79D8A8BF87}" presName="spaceRect" presStyleCnt="0"/>
      <dgm:spPr/>
    </dgm:pt>
    <dgm:pt modelId="{3B05C269-C0B3-4675-BC6A-8204A0D76848}" type="pres">
      <dgm:prSet presAssocID="{696AA36E-B0DD-477E-83FA-7B79D8A8BF87}" presName="textRect" presStyleLbl="revTx" presStyleIdx="1" presStyleCnt="4">
        <dgm:presLayoutVars>
          <dgm:chMax val="1"/>
          <dgm:chPref val="1"/>
        </dgm:presLayoutVars>
      </dgm:prSet>
      <dgm:spPr/>
    </dgm:pt>
    <dgm:pt modelId="{7434A61B-A260-4E13-A48F-C49DFB4283D4}" type="pres">
      <dgm:prSet presAssocID="{1DD59D28-1355-4AB4-8148-D50B037E5AA4}" presName="sibTrans" presStyleCnt="0"/>
      <dgm:spPr/>
    </dgm:pt>
    <dgm:pt modelId="{15AD7A01-5C6A-4E2D-BDE6-13CF67C9A708}" type="pres">
      <dgm:prSet presAssocID="{88FA650D-5F3D-4756-8DF8-379DBAB30D50}" presName="compNode" presStyleCnt="0"/>
      <dgm:spPr/>
    </dgm:pt>
    <dgm:pt modelId="{E71C4E7A-B9E7-498C-91D1-974EC009A222}" type="pres">
      <dgm:prSet presAssocID="{88FA650D-5F3D-4756-8DF8-379DBAB30D50}" presName="iconBgRect" presStyleLbl="bgShp" presStyleIdx="2" presStyleCnt="4"/>
      <dgm:spPr>
        <a:prstGeom prst="round2DiagRect">
          <a:avLst>
            <a:gd name="adj1" fmla="val 29727"/>
            <a:gd name="adj2" fmla="val 0"/>
          </a:avLst>
        </a:prstGeom>
      </dgm:spPr>
    </dgm:pt>
    <dgm:pt modelId="{945900D9-418A-44FD-83AC-E0886C808D97}" type="pres">
      <dgm:prSet presAssocID="{88FA650D-5F3D-4756-8DF8-379DBAB30D5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F0A0FDFC-F1A5-4FB1-B8E4-1204117D9DDF}" type="pres">
      <dgm:prSet presAssocID="{88FA650D-5F3D-4756-8DF8-379DBAB30D50}" presName="spaceRect" presStyleCnt="0"/>
      <dgm:spPr/>
    </dgm:pt>
    <dgm:pt modelId="{043AD89A-707E-4D70-B5DF-37CB683A2A84}" type="pres">
      <dgm:prSet presAssocID="{88FA650D-5F3D-4756-8DF8-379DBAB30D50}" presName="textRect" presStyleLbl="revTx" presStyleIdx="2" presStyleCnt="4">
        <dgm:presLayoutVars>
          <dgm:chMax val="1"/>
          <dgm:chPref val="1"/>
        </dgm:presLayoutVars>
      </dgm:prSet>
      <dgm:spPr/>
    </dgm:pt>
    <dgm:pt modelId="{47CE2BC9-BFB2-4CF0-A97E-AB0940E26D4F}" type="pres">
      <dgm:prSet presAssocID="{130098E7-7C52-4835-8F84-91FB1BDAFEE5}" presName="sibTrans" presStyleCnt="0"/>
      <dgm:spPr/>
    </dgm:pt>
    <dgm:pt modelId="{78701C88-C2AA-40EB-BA98-EBDFF2EADC92}" type="pres">
      <dgm:prSet presAssocID="{9657F9A3-AB20-42EC-8AD6-D2FDCDAD965F}" presName="compNode" presStyleCnt="0"/>
      <dgm:spPr/>
    </dgm:pt>
    <dgm:pt modelId="{28A13F56-27FA-4411-9F01-CB52AF886C50}" type="pres">
      <dgm:prSet presAssocID="{9657F9A3-AB20-42EC-8AD6-D2FDCDAD965F}" presName="iconBgRect" presStyleLbl="bgShp" presStyleIdx="3" presStyleCnt="4"/>
      <dgm:spPr>
        <a:prstGeom prst="round2DiagRect">
          <a:avLst>
            <a:gd name="adj1" fmla="val 29727"/>
            <a:gd name="adj2" fmla="val 0"/>
          </a:avLst>
        </a:prstGeom>
      </dgm:spPr>
    </dgm:pt>
    <dgm:pt modelId="{89777D37-4AB0-40CF-B9E9-CCCEE22242B7}" type="pres">
      <dgm:prSet presAssocID="{9657F9A3-AB20-42EC-8AD6-D2FDCDAD965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1A5FFA3C-A2C0-4979-90F2-BC1ACEED6E8E}" type="pres">
      <dgm:prSet presAssocID="{9657F9A3-AB20-42EC-8AD6-D2FDCDAD965F}" presName="spaceRect" presStyleCnt="0"/>
      <dgm:spPr/>
    </dgm:pt>
    <dgm:pt modelId="{E542AE41-E07F-4833-94E2-E8F982EE78D1}" type="pres">
      <dgm:prSet presAssocID="{9657F9A3-AB20-42EC-8AD6-D2FDCDAD965F}" presName="textRect" presStyleLbl="revTx" presStyleIdx="3" presStyleCnt="4">
        <dgm:presLayoutVars>
          <dgm:chMax val="1"/>
          <dgm:chPref val="1"/>
        </dgm:presLayoutVars>
      </dgm:prSet>
      <dgm:spPr/>
    </dgm:pt>
  </dgm:ptLst>
  <dgm:cxnLst>
    <dgm:cxn modelId="{32BDEE24-8805-4B74-8C25-8BE54436C042}" srcId="{DEA62852-D3DE-4A75-80F4-BA2869FB0012}" destId="{696AA36E-B0DD-477E-83FA-7B79D8A8BF87}" srcOrd="1" destOrd="0" parTransId="{5D98735A-7C69-4771-867D-53F5F276D022}" sibTransId="{1DD59D28-1355-4AB4-8148-D50B037E5AA4}"/>
    <dgm:cxn modelId="{687FEA38-49A6-444B-ABA5-375A194E5C22}" srcId="{DEA62852-D3DE-4A75-80F4-BA2869FB0012}" destId="{22E9DBE6-4258-4E98-A3C1-C225B38903BD}" srcOrd="0" destOrd="0" parTransId="{E5688307-B7EA-4CD1-BA8B-B20167329CCE}" sibTransId="{46AF7A8A-C977-47ED-8220-1C1A8ECC7218}"/>
    <dgm:cxn modelId="{1DA7F269-741E-4149-8E01-328732ABEF9E}" type="presOf" srcId="{696AA36E-B0DD-477E-83FA-7B79D8A8BF87}" destId="{3B05C269-C0B3-4675-BC6A-8204A0D76848}" srcOrd="0" destOrd="0" presId="urn:microsoft.com/office/officeart/2018/5/layout/IconLeafLabelList"/>
    <dgm:cxn modelId="{042F7576-E5B4-4B38-A0C8-971F269D7DCC}" srcId="{DEA62852-D3DE-4A75-80F4-BA2869FB0012}" destId="{88FA650D-5F3D-4756-8DF8-379DBAB30D50}" srcOrd="2" destOrd="0" parTransId="{AAA43D20-8E7B-4A64-B7E1-F6D8C9FC6596}" sibTransId="{130098E7-7C52-4835-8F84-91FB1BDAFEE5}"/>
    <dgm:cxn modelId="{74AA8E58-87BF-4084-BAD6-656326F20EFA}" type="presOf" srcId="{22E9DBE6-4258-4E98-A3C1-C225B38903BD}" destId="{59B8B823-9637-479C-BFEA-DA1FFA74308D}" srcOrd="0" destOrd="0" presId="urn:microsoft.com/office/officeart/2018/5/layout/IconLeafLabelList"/>
    <dgm:cxn modelId="{2A353590-A137-4DEF-815A-21EF85B63340}" type="presOf" srcId="{9657F9A3-AB20-42EC-8AD6-D2FDCDAD965F}" destId="{E542AE41-E07F-4833-94E2-E8F982EE78D1}" srcOrd="0" destOrd="0" presId="urn:microsoft.com/office/officeart/2018/5/layout/IconLeafLabelList"/>
    <dgm:cxn modelId="{5219C8CA-49A4-445A-A0F1-9DDCF6E8E5DD}" srcId="{DEA62852-D3DE-4A75-80F4-BA2869FB0012}" destId="{9657F9A3-AB20-42EC-8AD6-D2FDCDAD965F}" srcOrd="3" destOrd="0" parTransId="{CEDB9EE2-8D28-46E5-9AE5-76001B088B38}" sibTransId="{46574037-F02C-4871-B69A-46780AD1ACC2}"/>
    <dgm:cxn modelId="{8D037BD2-7E29-4B6A-84F2-145F78D5A79B}" type="presOf" srcId="{88FA650D-5F3D-4756-8DF8-379DBAB30D50}" destId="{043AD89A-707E-4D70-B5DF-37CB683A2A84}" srcOrd="0" destOrd="0" presId="urn:microsoft.com/office/officeart/2018/5/layout/IconLeafLabelList"/>
    <dgm:cxn modelId="{44FC20EC-BA15-41E3-8FC1-69125F642AFC}" type="presOf" srcId="{DEA62852-D3DE-4A75-80F4-BA2869FB0012}" destId="{15D6AEB3-9197-449F-AE18-6DB90C7C93ED}" srcOrd="0" destOrd="0" presId="urn:microsoft.com/office/officeart/2018/5/layout/IconLeafLabelList"/>
    <dgm:cxn modelId="{9BBE28FF-2473-42D5-ABA3-E3516E247814}" type="presParOf" srcId="{15D6AEB3-9197-449F-AE18-6DB90C7C93ED}" destId="{9A393B6D-13DC-4D36-9635-EAC40F2C7386}" srcOrd="0" destOrd="0" presId="urn:microsoft.com/office/officeart/2018/5/layout/IconLeafLabelList"/>
    <dgm:cxn modelId="{2D7E09BD-DA7C-4F1C-A6DD-B00AB89907A7}" type="presParOf" srcId="{9A393B6D-13DC-4D36-9635-EAC40F2C7386}" destId="{C560E0DF-AEC3-4690-932C-B5327896C018}" srcOrd="0" destOrd="0" presId="urn:microsoft.com/office/officeart/2018/5/layout/IconLeafLabelList"/>
    <dgm:cxn modelId="{8A39CB4D-BFC7-4CA6-8001-35666F9D9C19}" type="presParOf" srcId="{9A393B6D-13DC-4D36-9635-EAC40F2C7386}" destId="{D7B6B341-E991-4601-9A8F-EF0A04014EA8}" srcOrd="1" destOrd="0" presId="urn:microsoft.com/office/officeart/2018/5/layout/IconLeafLabelList"/>
    <dgm:cxn modelId="{FF26148A-8987-4BE1-A886-C7DB6AF4C45C}" type="presParOf" srcId="{9A393B6D-13DC-4D36-9635-EAC40F2C7386}" destId="{3A0E7029-FDEB-4D4B-B027-2CD20084497F}" srcOrd="2" destOrd="0" presId="urn:microsoft.com/office/officeart/2018/5/layout/IconLeafLabelList"/>
    <dgm:cxn modelId="{8207A526-E0DD-4101-B71E-6D3A8E392B9F}" type="presParOf" srcId="{9A393B6D-13DC-4D36-9635-EAC40F2C7386}" destId="{59B8B823-9637-479C-BFEA-DA1FFA74308D}" srcOrd="3" destOrd="0" presId="urn:microsoft.com/office/officeart/2018/5/layout/IconLeafLabelList"/>
    <dgm:cxn modelId="{018A51CB-4F05-49A1-9D58-01A4D97164A5}" type="presParOf" srcId="{15D6AEB3-9197-449F-AE18-6DB90C7C93ED}" destId="{8D9EB093-3840-41C4-B3A7-0ADFAB0C10A7}" srcOrd="1" destOrd="0" presId="urn:microsoft.com/office/officeart/2018/5/layout/IconLeafLabelList"/>
    <dgm:cxn modelId="{10A19506-ECD9-4543-A6B7-2B8DD0045B41}" type="presParOf" srcId="{15D6AEB3-9197-449F-AE18-6DB90C7C93ED}" destId="{0F9B5C9E-CA83-40EE-B17D-222A50A4EF3C}" srcOrd="2" destOrd="0" presId="urn:microsoft.com/office/officeart/2018/5/layout/IconLeafLabelList"/>
    <dgm:cxn modelId="{F99DCEA9-1D1B-46B1-A383-BF9B88B1850C}" type="presParOf" srcId="{0F9B5C9E-CA83-40EE-B17D-222A50A4EF3C}" destId="{835EE9A7-7149-4BA3-A8D4-F2587869256B}" srcOrd="0" destOrd="0" presId="urn:microsoft.com/office/officeart/2018/5/layout/IconLeafLabelList"/>
    <dgm:cxn modelId="{799BECB7-DEED-43BE-BD5B-9D952093989F}" type="presParOf" srcId="{0F9B5C9E-CA83-40EE-B17D-222A50A4EF3C}" destId="{78452C09-558A-4664-B0FC-4433F5675C34}" srcOrd="1" destOrd="0" presId="urn:microsoft.com/office/officeart/2018/5/layout/IconLeafLabelList"/>
    <dgm:cxn modelId="{CF830C43-7E56-419A-AADB-C07BD6BFE814}" type="presParOf" srcId="{0F9B5C9E-CA83-40EE-B17D-222A50A4EF3C}" destId="{373C550E-3143-4C4E-87C9-7D680AE110FC}" srcOrd="2" destOrd="0" presId="urn:microsoft.com/office/officeart/2018/5/layout/IconLeafLabelList"/>
    <dgm:cxn modelId="{CDF594DB-76D1-407F-A267-2F8D7C11BB48}" type="presParOf" srcId="{0F9B5C9E-CA83-40EE-B17D-222A50A4EF3C}" destId="{3B05C269-C0B3-4675-BC6A-8204A0D76848}" srcOrd="3" destOrd="0" presId="urn:microsoft.com/office/officeart/2018/5/layout/IconLeafLabelList"/>
    <dgm:cxn modelId="{01F5BEB9-586F-4E6E-B479-ADAB5C9BB139}" type="presParOf" srcId="{15D6AEB3-9197-449F-AE18-6DB90C7C93ED}" destId="{7434A61B-A260-4E13-A48F-C49DFB4283D4}" srcOrd="3" destOrd="0" presId="urn:microsoft.com/office/officeart/2018/5/layout/IconLeafLabelList"/>
    <dgm:cxn modelId="{50E0249F-7AD2-4562-A17E-FC9801D8D7AC}" type="presParOf" srcId="{15D6AEB3-9197-449F-AE18-6DB90C7C93ED}" destId="{15AD7A01-5C6A-4E2D-BDE6-13CF67C9A708}" srcOrd="4" destOrd="0" presId="urn:microsoft.com/office/officeart/2018/5/layout/IconLeafLabelList"/>
    <dgm:cxn modelId="{81DA0C7E-9340-4CC2-A339-2711329B44E2}" type="presParOf" srcId="{15AD7A01-5C6A-4E2D-BDE6-13CF67C9A708}" destId="{E71C4E7A-B9E7-498C-91D1-974EC009A222}" srcOrd="0" destOrd="0" presId="urn:microsoft.com/office/officeart/2018/5/layout/IconLeafLabelList"/>
    <dgm:cxn modelId="{611875D5-0EE8-4348-9001-FCC24715FE66}" type="presParOf" srcId="{15AD7A01-5C6A-4E2D-BDE6-13CF67C9A708}" destId="{945900D9-418A-44FD-83AC-E0886C808D97}" srcOrd="1" destOrd="0" presId="urn:microsoft.com/office/officeart/2018/5/layout/IconLeafLabelList"/>
    <dgm:cxn modelId="{0EDBC3E6-0FA7-4E5A-9489-217E355F28DA}" type="presParOf" srcId="{15AD7A01-5C6A-4E2D-BDE6-13CF67C9A708}" destId="{F0A0FDFC-F1A5-4FB1-B8E4-1204117D9DDF}" srcOrd="2" destOrd="0" presId="urn:microsoft.com/office/officeart/2018/5/layout/IconLeafLabelList"/>
    <dgm:cxn modelId="{E0E4A292-B248-4588-BCA2-6AC5FA03A8BD}" type="presParOf" srcId="{15AD7A01-5C6A-4E2D-BDE6-13CF67C9A708}" destId="{043AD89A-707E-4D70-B5DF-37CB683A2A84}" srcOrd="3" destOrd="0" presId="urn:microsoft.com/office/officeart/2018/5/layout/IconLeafLabelList"/>
    <dgm:cxn modelId="{F84062BE-7ACE-4CF2-A919-D7221A883274}" type="presParOf" srcId="{15D6AEB3-9197-449F-AE18-6DB90C7C93ED}" destId="{47CE2BC9-BFB2-4CF0-A97E-AB0940E26D4F}" srcOrd="5" destOrd="0" presId="urn:microsoft.com/office/officeart/2018/5/layout/IconLeafLabelList"/>
    <dgm:cxn modelId="{A9A44E17-4CCD-4471-9BBF-733F37AE579C}" type="presParOf" srcId="{15D6AEB3-9197-449F-AE18-6DB90C7C93ED}" destId="{78701C88-C2AA-40EB-BA98-EBDFF2EADC92}" srcOrd="6" destOrd="0" presId="urn:microsoft.com/office/officeart/2018/5/layout/IconLeafLabelList"/>
    <dgm:cxn modelId="{7AA876C9-D8A3-4F2F-B69F-226D1DD40000}" type="presParOf" srcId="{78701C88-C2AA-40EB-BA98-EBDFF2EADC92}" destId="{28A13F56-27FA-4411-9F01-CB52AF886C50}" srcOrd="0" destOrd="0" presId="urn:microsoft.com/office/officeart/2018/5/layout/IconLeafLabelList"/>
    <dgm:cxn modelId="{876B3475-A68F-4186-A5C3-4663BA404E04}" type="presParOf" srcId="{78701C88-C2AA-40EB-BA98-EBDFF2EADC92}" destId="{89777D37-4AB0-40CF-B9E9-CCCEE22242B7}" srcOrd="1" destOrd="0" presId="urn:microsoft.com/office/officeart/2018/5/layout/IconLeafLabelList"/>
    <dgm:cxn modelId="{B62AF57D-3BF7-4B89-8BC5-BB8D7450DFD0}" type="presParOf" srcId="{78701C88-C2AA-40EB-BA98-EBDFF2EADC92}" destId="{1A5FFA3C-A2C0-4979-90F2-BC1ACEED6E8E}" srcOrd="2" destOrd="0" presId="urn:microsoft.com/office/officeart/2018/5/layout/IconLeafLabelList"/>
    <dgm:cxn modelId="{67AB5802-37B1-48D4-8E36-C43F1E4DFC85}" type="presParOf" srcId="{78701C88-C2AA-40EB-BA98-EBDFF2EADC92}" destId="{E542AE41-E07F-4833-94E2-E8F982EE78D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645006-1746-40B6-8521-82D7C93D268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AD5A896-7A33-4802-9D43-8F2B45C0C221}">
      <dgm:prSet/>
      <dgm:spPr/>
      <dgm:t>
        <a:bodyPr/>
        <a:lstStyle/>
        <a:p>
          <a:pPr rtl="0">
            <a:lnSpc>
              <a:spcPct val="100000"/>
            </a:lnSpc>
          </a:pPr>
          <a:r>
            <a:rPr lang="en-GB" b="1"/>
            <a:t>Centralised Communication: </a:t>
          </a:r>
          <a:r>
            <a:rPr lang="en-GB"/>
            <a:t>Team communication and collaboration within the healthcare home can be enhanced through secured chat, </a:t>
          </a:r>
          <a:r>
            <a:rPr lang="en-GB">
              <a:latin typeface="Century Gothic" panose="020B0502020202020204"/>
            </a:rPr>
            <a:t>video calls</a:t>
          </a:r>
          <a:r>
            <a:rPr lang="en-GB"/>
            <a:t> and voice</a:t>
          </a:r>
          <a:r>
            <a:rPr lang="en-GB">
              <a:latin typeface="Century Gothic" panose="020B0502020202020204"/>
            </a:rPr>
            <a:t>.</a:t>
          </a:r>
          <a:endParaRPr lang="en-US"/>
        </a:p>
      </dgm:t>
    </dgm:pt>
    <dgm:pt modelId="{804597C0-E5F2-45DB-B7C9-86E65B3F25EB}" type="parTrans" cxnId="{60E64B61-B157-4DCB-887B-B823EEAA149E}">
      <dgm:prSet/>
      <dgm:spPr/>
      <dgm:t>
        <a:bodyPr/>
        <a:lstStyle/>
        <a:p>
          <a:endParaRPr lang="en-US"/>
        </a:p>
      </dgm:t>
    </dgm:pt>
    <dgm:pt modelId="{F24397B5-3187-407D-A670-01DBD3A2E27F}" type="sibTrans" cxnId="{60E64B61-B157-4DCB-887B-B823EEAA149E}">
      <dgm:prSet/>
      <dgm:spPr/>
      <dgm:t>
        <a:bodyPr/>
        <a:lstStyle/>
        <a:p>
          <a:endParaRPr lang="en-US"/>
        </a:p>
      </dgm:t>
    </dgm:pt>
    <dgm:pt modelId="{DEC137E7-C4A1-4EC1-841B-F43E4F4CE051}">
      <dgm:prSet/>
      <dgm:spPr/>
      <dgm:t>
        <a:bodyPr/>
        <a:lstStyle/>
        <a:p>
          <a:pPr>
            <a:lnSpc>
              <a:spcPct val="100000"/>
            </a:lnSpc>
          </a:pPr>
          <a:r>
            <a:rPr lang="en-GB" b="1"/>
            <a:t>Dedicated Channels:</a:t>
          </a:r>
          <a:r>
            <a:rPr lang="en-GB"/>
            <a:t> MS Team is beneficial in sharing updates an information. Thereby, fostering improved patient care with virtual appointments(Metha </a:t>
          </a:r>
          <a:r>
            <a:rPr lang="en-GB" i="1"/>
            <a:t>et al.,</a:t>
          </a:r>
          <a:r>
            <a:rPr lang="en-GB"/>
            <a:t>2023).</a:t>
          </a:r>
          <a:endParaRPr lang="en-US"/>
        </a:p>
      </dgm:t>
    </dgm:pt>
    <dgm:pt modelId="{D389DD89-55E0-48AD-94E7-A11D98892DD5}" type="parTrans" cxnId="{D1B49979-CED8-4E67-A836-4EA6D78F75C2}">
      <dgm:prSet/>
      <dgm:spPr/>
      <dgm:t>
        <a:bodyPr/>
        <a:lstStyle/>
        <a:p>
          <a:endParaRPr lang="en-US"/>
        </a:p>
      </dgm:t>
    </dgm:pt>
    <dgm:pt modelId="{5E0A745A-A1F6-49F8-92AB-EA1A681B2448}" type="sibTrans" cxnId="{D1B49979-CED8-4E67-A836-4EA6D78F75C2}">
      <dgm:prSet/>
      <dgm:spPr/>
      <dgm:t>
        <a:bodyPr/>
        <a:lstStyle/>
        <a:p>
          <a:endParaRPr lang="en-US"/>
        </a:p>
      </dgm:t>
    </dgm:pt>
    <dgm:pt modelId="{4F0E8A9D-C759-4FC3-B016-3CEBA8CD87DD}">
      <dgm:prSet/>
      <dgm:spPr/>
      <dgm:t>
        <a:bodyPr/>
        <a:lstStyle/>
        <a:p>
          <a:pPr>
            <a:lnSpc>
              <a:spcPct val="100000"/>
            </a:lnSpc>
          </a:pPr>
          <a:r>
            <a:rPr lang="en-GB" b="1"/>
            <a:t>Workflow management: </a:t>
          </a:r>
          <a:r>
            <a:rPr lang="en-GB"/>
            <a:t>MS Team is effective in designing the schedules and conducting the virtual visits. Simplified the workflows for the clinicians and </a:t>
          </a:r>
          <a:r>
            <a:rPr lang="en-GB">
              <a:latin typeface="Century Gothic" panose="020B0502020202020204"/>
            </a:rPr>
            <a:t>staffs</a:t>
          </a:r>
          <a:r>
            <a:rPr lang="en-GB"/>
            <a:t>.</a:t>
          </a:r>
          <a:endParaRPr lang="en-US"/>
        </a:p>
      </dgm:t>
    </dgm:pt>
    <dgm:pt modelId="{4A82B671-0566-4DD3-8DB8-C46B31606812}" type="parTrans" cxnId="{5276589F-7CCC-4C6F-B578-E68073C49C69}">
      <dgm:prSet/>
      <dgm:spPr/>
      <dgm:t>
        <a:bodyPr/>
        <a:lstStyle/>
        <a:p>
          <a:endParaRPr lang="en-US"/>
        </a:p>
      </dgm:t>
    </dgm:pt>
    <dgm:pt modelId="{56544BF9-8B23-4C04-8DC6-3AE230F61C2C}" type="sibTrans" cxnId="{5276589F-7CCC-4C6F-B578-E68073C49C69}">
      <dgm:prSet/>
      <dgm:spPr/>
      <dgm:t>
        <a:bodyPr/>
        <a:lstStyle/>
        <a:p>
          <a:endParaRPr lang="en-US"/>
        </a:p>
      </dgm:t>
    </dgm:pt>
    <dgm:pt modelId="{610E08EC-E439-45D8-9E84-44D9998A412E}" type="pres">
      <dgm:prSet presAssocID="{7F645006-1746-40B6-8521-82D7C93D268C}" presName="root" presStyleCnt="0">
        <dgm:presLayoutVars>
          <dgm:dir/>
          <dgm:resizeHandles val="exact"/>
        </dgm:presLayoutVars>
      </dgm:prSet>
      <dgm:spPr/>
    </dgm:pt>
    <dgm:pt modelId="{2A40F762-FD9F-4E4D-AB56-954BBD200F8A}" type="pres">
      <dgm:prSet presAssocID="{7AD5A896-7A33-4802-9D43-8F2B45C0C221}" presName="compNode" presStyleCnt="0"/>
      <dgm:spPr/>
    </dgm:pt>
    <dgm:pt modelId="{876E3B1B-294D-4DD1-BA45-B7CA6B314F76}" type="pres">
      <dgm:prSet presAssocID="{7AD5A896-7A33-4802-9D43-8F2B45C0C221}" presName="bgRect" presStyleLbl="bgShp" presStyleIdx="0" presStyleCnt="3"/>
      <dgm:spPr/>
    </dgm:pt>
    <dgm:pt modelId="{22F7D9C0-B121-4158-9135-FB93691018D6}" type="pres">
      <dgm:prSet presAssocID="{7AD5A896-7A33-4802-9D43-8F2B45C0C22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at"/>
        </a:ext>
      </dgm:extLst>
    </dgm:pt>
    <dgm:pt modelId="{718102AC-9D37-4AB7-BC57-55CD73879281}" type="pres">
      <dgm:prSet presAssocID="{7AD5A896-7A33-4802-9D43-8F2B45C0C221}" presName="spaceRect" presStyleCnt="0"/>
      <dgm:spPr/>
    </dgm:pt>
    <dgm:pt modelId="{F48E6BE9-9984-46B2-B399-8DA27DAE88C9}" type="pres">
      <dgm:prSet presAssocID="{7AD5A896-7A33-4802-9D43-8F2B45C0C221}" presName="parTx" presStyleLbl="revTx" presStyleIdx="0" presStyleCnt="3">
        <dgm:presLayoutVars>
          <dgm:chMax val="0"/>
          <dgm:chPref val="0"/>
        </dgm:presLayoutVars>
      </dgm:prSet>
      <dgm:spPr/>
    </dgm:pt>
    <dgm:pt modelId="{74566330-7802-4783-A8B1-A012F22AF89B}" type="pres">
      <dgm:prSet presAssocID="{F24397B5-3187-407D-A670-01DBD3A2E27F}" presName="sibTrans" presStyleCnt="0"/>
      <dgm:spPr/>
    </dgm:pt>
    <dgm:pt modelId="{773BF58D-3AA9-4785-B803-A637F993F0D5}" type="pres">
      <dgm:prSet presAssocID="{DEC137E7-C4A1-4EC1-841B-F43E4F4CE051}" presName="compNode" presStyleCnt="0"/>
      <dgm:spPr/>
    </dgm:pt>
    <dgm:pt modelId="{AAA2964C-BFB9-453E-B6C5-B21B345B7253}" type="pres">
      <dgm:prSet presAssocID="{DEC137E7-C4A1-4EC1-841B-F43E4F4CE051}" presName="bgRect" presStyleLbl="bgShp" presStyleIdx="1" presStyleCnt="3"/>
      <dgm:spPr/>
    </dgm:pt>
    <dgm:pt modelId="{348E0EDC-8C59-4377-8F86-248385A3693F}" type="pres">
      <dgm:prSet presAssocID="{DEC137E7-C4A1-4EC1-841B-F43E4F4CE05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oud Computing"/>
        </a:ext>
      </dgm:extLst>
    </dgm:pt>
    <dgm:pt modelId="{083603F7-0058-4CA3-86D8-8BF50C7CF28C}" type="pres">
      <dgm:prSet presAssocID="{DEC137E7-C4A1-4EC1-841B-F43E4F4CE051}" presName="spaceRect" presStyleCnt="0"/>
      <dgm:spPr/>
    </dgm:pt>
    <dgm:pt modelId="{78E15360-25BC-4725-8274-4BD1F26F64B1}" type="pres">
      <dgm:prSet presAssocID="{DEC137E7-C4A1-4EC1-841B-F43E4F4CE051}" presName="parTx" presStyleLbl="revTx" presStyleIdx="1" presStyleCnt="3">
        <dgm:presLayoutVars>
          <dgm:chMax val="0"/>
          <dgm:chPref val="0"/>
        </dgm:presLayoutVars>
      </dgm:prSet>
      <dgm:spPr/>
    </dgm:pt>
    <dgm:pt modelId="{AE8B2028-A12A-489E-9B51-7C5F7BEF33B2}" type="pres">
      <dgm:prSet presAssocID="{5E0A745A-A1F6-49F8-92AB-EA1A681B2448}" presName="sibTrans" presStyleCnt="0"/>
      <dgm:spPr/>
    </dgm:pt>
    <dgm:pt modelId="{9138F18E-6D35-4B43-9D31-F27BFF698B42}" type="pres">
      <dgm:prSet presAssocID="{4F0E8A9D-C759-4FC3-B016-3CEBA8CD87DD}" presName="compNode" presStyleCnt="0"/>
      <dgm:spPr/>
    </dgm:pt>
    <dgm:pt modelId="{EA8CCCFF-53BD-4CCE-B893-92267E37E17F}" type="pres">
      <dgm:prSet presAssocID="{4F0E8A9D-C759-4FC3-B016-3CEBA8CD87DD}" presName="bgRect" presStyleLbl="bgShp" presStyleIdx="2" presStyleCnt="3"/>
      <dgm:spPr/>
    </dgm:pt>
    <dgm:pt modelId="{058AE678-B48C-4BBB-BCD5-F57B19892648}" type="pres">
      <dgm:prSet presAssocID="{4F0E8A9D-C759-4FC3-B016-3CEBA8CD87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Flowchart"/>
        </a:ext>
      </dgm:extLst>
    </dgm:pt>
    <dgm:pt modelId="{61B9201D-0B36-4CBC-AFE7-9782A44B37BF}" type="pres">
      <dgm:prSet presAssocID="{4F0E8A9D-C759-4FC3-B016-3CEBA8CD87DD}" presName="spaceRect" presStyleCnt="0"/>
      <dgm:spPr/>
    </dgm:pt>
    <dgm:pt modelId="{CA5BAA97-485E-498D-A81C-C4487D2DDBE5}" type="pres">
      <dgm:prSet presAssocID="{4F0E8A9D-C759-4FC3-B016-3CEBA8CD87DD}" presName="parTx" presStyleLbl="revTx" presStyleIdx="2" presStyleCnt="3">
        <dgm:presLayoutVars>
          <dgm:chMax val="0"/>
          <dgm:chPref val="0"/>
        </dgm:presLayoutVars>
      </dgm:prSet>
      <dgm:spPr/>
    </dgm:pt>
  </dgm:ptLst>
  <dgm:cxnLst>
    <dgm:cxn modelId="{60E64B61-B157-4DCB-887B-B823EEAA149E}" srcId="{7F645006-1746-40B6-8521-82D7C93D268C}" destId="{7AD5A896-7A33-4802-9D43-8F2B45C0C221}" srcOrd="0" destOrd="0" parTransId="{804597C0-E5F2-45DB-B7C9-86E65B3F25EB}" sibTransId="{F24397B5-3187-407D-A670-01DBD3A2E27F}"/>
    <dgm:cxn modelId="{D1B49979-CED8-4E67-A836-4EA6D78F75C2}" srcId="{7F645006-1746-40B6-8521-82D7C93D268C}" destId="{DEC137E7-C4A1-4EC1-841B-F43E4F4CE051}" srcOrd="1" destOrd="0" parTransId="{D389DD89-55E0-48AD-94E7-A11D98892DD5}" sibTransId="{5E0A745A-A1F6-49F8-92AB-EA1A681B2448}"/>
    <dgm:cxn modelId="{5819368F-5223-4796-B70D-4E1FADC4B78D}" type="presOf" srcId="{7AD5A896-7A33-4802-9D43-8F2B45C0C221}" destId="{F48E6BE9-9984-46B2-B399-8DA27DAE88C9}" srcOrd="0" destOrd="0" presId="urn:microsoft.com/office/officeart/2018/2/layout/IconVerticalSolidList"/>
    <dgm:cxn modelId="{C3E9CF9A-727A-4BF8-9BE0-723ED78EA172}" type="presOf" srcId="{4F0E8A9D-C759-4FC3-B016-3CEBA8CD87DD}" destId="{CA5BAA97-485E-498D-A81C-C4487D2DDBE5}" srcOrd="0" destOrd="0" presId="urn:microsoft.com/office/officeart/2018/2/layout/IconVerticalSolidList"/>
    <dgm:cxn modelId="{5276589F-7CCC-4C6F-B578-E68073C49C69}" srcId="{7F645006-1746-40B6-8521-82D7C93D268C}" destId="{4F0E8A9D-C759-4FC3-B016-3CEBA8CD87DD}" srcOrd="2" destOrd="0" parTransId="{4A82B671-0566-4DD3-8DB8-C46B31606812}" sibTransId="{56544BF9-8B23-4C04-8DC6-3AE230F61C2C}"/>
    <dgm:cxn modelId="{79B3C49F-3334-417E-9211-54214E0B7683}" type="presOf" srcId="{7F645006-1746-40B6-8521-82D7C93D268C}" destId="{610E08EC-E439-45D8-9E84-44D9998A412E}" srcOrd="0" destOrd="0" presId="urn:microsoft.com/office/officeart/2018/2/layout/IconVerticalSolidList"/>
    <dgm:cxn modelId="{4E52D3C0-2035-4819-831D-00E79D7EEACF}" type="presOf" srcId="{DEC137E7-C4A1-4EC1-841B-F43E4F4CE051}" destId="{78E15360-25BC-4725-8274-4BD1F26F64B1}" srcOrd="0" destOrd="0" presId="urn:microsoft.com/office/officeart/2018/2/layout/IconVerticalSolidList"/>
    <dgm:cxn modelId="{B4325C34-AF25-4086-80BA-A3FA344523A1}" type="presParOf" srcId="{610E08EC-E439-45D8-9E84-44D9998A412E}" destId="{2A40F762-FD9F-4E4D-AB56-954BBD200F8A}" srcOrd="0" destOrd="0" presId="urn:microsoft.com/office/officeart/2018/2/layout/IconVerticalSolidList"/>
    <dgm:cxn modelId="{5280E3FF-2721-49C8-B1B9-2F4CA6B7FADD}" type="presParOf" srcId="{2A40F762-FD9F-4E4D-AB56-954BBD200F8A}" destId="{876E3B1B-294D-4DD1-BA45-B7CA6B314F76}" srcOrd="0" destOrd="0" presId="urn:microsoft.com/office/officeart/2018/2/layout/IconVerticalSolidList"/>
    <dgm:cxn modelId="{53A169AD-B7A3-4EDB-9DA2-B5B82DDAB69A}" type="presParOf" srcId="{2A40F762-FD9F-4E4D-AB56-954BBD200F8A}" destId="{22F7D9C0-B121-4158-9135-FB93691018D6}" srcOrd="1" destOrd="0" presId="urn:microsoft.com/office/officeart/2018/2/layout/IconVerticalSolidList"/>
    <dgm:cxn modelId="{9B5A286F-A2F0-43B5-93AB-D7924C1D9B63}" type="presParOf" srcId="{2A40F762-FD9F-4E4D-AB56-954BBD200F8A}" destId="{718102AC-9D37-4AB7-BC57-55CD73879281}" srcOrd="2" destOrd="0" presId="urn:microsoft.com/office/officeart/2018/2/layout/IconVerticalSolidList"/>
    <dgm:cxn modelId="{FB55EA46-C1A9-4523-8FA7-FB0FF61B078F}" type="presParOf" srcId="{2A40F762-FD9F-4E4D-AB56-954BBD200F8A}" destId="{F48E6BE9-9984-46B2-B399-8DA27DAE88C9}" srcOrd="3" destOrd="0" presId="urn:microsoft.com/office/officeart/2018/2/layout/IconVerticalSolidList"/>
    <dgm:cxn modelId="{B8D43A1D-432D-47AB-B5EB-F77715ED5A1A}" type="presParOf" srcId="{610E08EC-E439-45D8-9E84-44D9998A412E}" destId="{74566330-7802-4783-A8B1-A012F22AF89B}" srcOrd="1" destOrd="0" presId="urn:microsoft.com/office/officeart/2018/2/layout/IconVerticalSolidList"/>
    <dgm:cxn modelId="{657E963A-CD4B-46F3-9148-E487369A1BA2}" type="presParOf" srcId="{610E08EC-E439-45D8-9E84-44D9998A412E}" destId="{773BF58D-3AA9-4785-B803-A637F993F0D5}" srcOrd="2" destOrd="0" presId="urn:microsoft.com/office/officeart/2018/2/layout/IconVerticalSolidList"/>
    <dgm:cxn modelId="{30E949FE-8952-4C11-9EF6-DCB7EBA976E3}" type="presParOf" srcId="{773BF58D-3AA9-4785-B803-A637F993F0D5}" destId="{AAA2964C-BFB9-453E-B6C5-B21B345B7253}" srcOrd="0" destOrd="0" presId="urn:microsoft.com/office/officeart/2018/2/layout/IconVerticalSolidList"/>
    <dgm:cxn modelId="{9C4A7AEC-92B8-4ADE-BDDF-ED40FCF44122}" type="presParOf" srcId="{773BF58D-3AA9-4785-B803-A637F993F0D5}" destId="{348E0EDC-8C59-4377-8F86-248385A3693F}" srcOrd="1" destOrd="0" presId="urn:microsoft.com/office/officeart/2018/2/layout/IconVerticalSolidList"/>
    <dgm:cxn modelId="{BC443CDB-2D33-483A-8025-5FCF1E3E8EC0}" type="presParOf" srcId="{773BF58D-3AA9-4785-B803-A637F993F0D5}" destId="{083603F7-0058-4CA3-86D8-8BF50C7CF28C}" srcOrd="2" destOrd="0" presId="urn:microsoft.com/office/officeart/2018/2/layout/IconVerticalSolidList"/>
    <dgm:cxn modelId="{EDE8E381-47E6-4882-8C64-3B8468B88B9E}" type="presParOf" srcId="{773BF58D-3AA9-4785-B803-A637F993F0D5}" destId="{78E15360-25BC-4725-8274-4BD1F26F64B1}" srcOrd="3" destOrd="0" presId="urn:microsoft.com/office/officeart/2018/2/layout/IconVerticalSolidList"/>
    <dgm:cxn modelId="{40C94EC2-BEA3-45C9-ACAD-B4B44318A261}" type="presParOf" srcId="{610E08EC-E439-45D8-9E84-44D9998A412E}" destId="{AE8B2028-A12A-489E-9B51-7C5F7BEF33B2}" srcOrd="3" destOrd="0" presId="urn:microsoft.com/office/officeart/2018/2/layout/IconVerticalSolidList"/>
    <dgm:cxn modelId="{BEB1EEFA-4FDE-433E-977A-799CEDE5753A}" type="presParOf" srcId="{610E08EC-E439-45D8-9E84-44D9998A412E}" destId="{9138F18E-6D35-4B43-9D31-F27BFF698B42}" srcOrd="4" destOrd="0" presId="urn:microsoft.com/office/officeart/2018/2/layout/IconVerticalSolidList"/>
    <dgm:cxn modelId="{4723C7AC-6B66-4547-A7BB-4885CAB2393D}" type="presParOf" srcId="{9138F18E-6D35-4B43-9D31-F27BFF698B42}" destId="{EA8CCCFF-53BD-4CCE-B893-92267E37E17F}" srcOrd="0" destOrd="0" presId="urn:microsoft.com/office/officeart/2018/2/layout/IconVerticalSolidList"/>
    <dgm:cxn modelId="{19B6209C-4490-46DB-A5E8-0122987396EB}" type="presParOf" srcId="{9138F18E-6D35-4B43-9D31-F27BFF698B42}" destId="{058AE678-B48C-4BBB-BCD5-F57B19892648}" srcOrd="1" destOrd="0" presId="urn:microsoft.com/office/officeart/2018/2/layout/IconVerticalSolidList"/>
    <dgm:cxn modelId="{DA86FF6B-FB82-4640-8D6E-3E222B5D22D2}" type="presParOf" srcId="{9138F18E-6D35-4B43-9D31-F27BFF698B42}" destId="{61B9201D-0B36-4CBC-AFE7-9782A44B37BF}" srcOrd="2" destOrd="0" presId="urn:microsoft.com/office/officeart/2018/2/layout/IconVerticalSolidList"/>
    <dgm:cxn modelId="{3377D989-A996-4264-ABBB-D11D674E521B}" type="presParOf" srcId="{9138F18E-6D35-4B43-9D31-F27BFF698B42}" destId="{CA5BAA97-485E-498D-A81C-C4487D2DDBE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447255-8FE4-428B-84FA-E7D63A35E04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34E284A-F14F-432D-8F0A-0EE9F2DFB12B}">
      <dgm:prSet/>
      <dgm:spPr/>
      <dgm:t>
        <a:bodyPr/>
        <a:lstStyle/>
        <a:p>
          <a:pPr>
            <a:lnSpc>
              <a:spcPct val="100000"/>
            </a:lnSpc>
          </a:pPr>
          <a:r>
            <a:rPr lang="en-GB" b="1"/>
            <a:t>Risk of Data Breaches:</a:t>
          </a:r>
          <a:r>
            <a:rPr lang="en-GB"/>
            <a:t> Inadequate knowledge and improper set-up can increase the risk of sensitive data breaches (Clavelou, 2024).</a:t>
          </a:r>
          <a:endParaRPr lang="en-US"/>
        </a:p>
      </dgm:t>
    </dgm:pt>
    <dgm:pt modelId="{45C2D0EA-C20E-4DEB-AA8F-319BC40D75A2}" type="parTrans" cxnId="{2DAFB0F8-9E20-4EC3-8F22-EEBCEEB001FF}">
      <dgm:prSet/>
      <dgm:spPr/>
      <dgm:t>
        <a:bodyPr/>
        <a:lstStyle/>
        <a:p>
          <a:endParaRPr lang="en-US"/>
        </a:p>
      </dgm:t>
    </dgm:pt>
    <dgm:pt modelId="{E538DFD5-AD87-424B-9459-4DC0423B5FCD}" type="sibTrans" cxnId="{2DAFB0F8-9E20-4EC3-8F22-EEBCEEB001FF}">
      <dgm:prSet/>
      <dgm:spPr/>
      <dgm:t>
        <a:bodyPr/>
        <a:lstStyle/>
        <a:p>
          <a:endParaRPr lang="en-US"/>
        </a:p>
      </dgm:t>
    </dgm:pt>
    <dgm:pt modelId="{7170E979-AEC9-4311-9A96-5ADCC61038BC}">
      <dgm:prSet/>
      <dgm:spPr/>
      <dgm:t>
        <a:bodyPr/>
        <a:lstStyle/>
        <a:p>
          <a:pPr>
            <a:lnSpc>
              <a:spcPct val="100000"/>
            </a:lnSpc>
          </a:pPr>
          <a:r>
            <a:rPr lang="en-GB" b="1"/>
            <a:t>Lack of dedicated IT support:</a:t>
          </a:r>
          <a:r>
            <a:rPr lang="en-GB"/>
            <a:t> Specialised IT support and resources at healthcare settings are not available easily.</a:t>
          </a:r>
          <a:endParaRPr lang="en-US"/>
        </a:p>
      </dgm:t>
    </dgm:pt>
    <dgm:pt modelId="{7BF941C9-311A-4314-A8EC-2BBE2F551623}" type="parTrans" cxnId="{59597C79-4B44-4082-A297-4561D63C3C60}">
      <dgm:prSet/>
      <dgm:spPr/>
      <dgm:t>
        <a:bodyPr/>
        <a:lstStyle/>
        <a:p>
          <a:endParaRPr lang="en-US"/>
        </a:p>
      </dgm:t>
    </dgm:pt>
    <dgm:pt modelId="{A51EAA3C-5B8E-4BBA-AB6D-80A6F4B35D8E}" type="sibTrans" cxnId="{59597C79-4B44-4082-A297-4561D63C3C60}">
      <dgm:prSet/>
      <dgm:spPr/>
      <dgm:t>
        <a:bodyPr/>
        <a:lstStyle/>
        <a:p>
          <a:endParaRPr lang="en-US"/>
        </a:p>
      </dgm:t>
    </dgm:pt>
    <dgm:pt modelId="{9FE578C2-DDAB-495A-AFB0-677E1A478B75}">
      <dgm:prSet/>
      <dgm:spPr/>
      <dgm:t>
        <a:bodyPr/>
        <a:lstStyle/>
        <a:p>
          <a:pPr>
            <a:lnSpc>
              <a:spcPct val="100000"/>
            </a:lnSpc>
          </a:pPr>
          <a:r>
            <a:rPr lang="en-GB" b="1"/>
            <a:t>Complicated Data Governance:</a:t>
          </a:r>
          <a:r>
            <a:rPr lang="en-GB"/>
            <a:t> The multiple data generated in Teams are stored in different location and thereby increases the challenge to manage and monitor (Azbeg </a:t>
          </a:r>
          <a:r>
            <a:rPr lang="en-GB" i="1"/>
            <a:t>et al</a:t>
          </a:r>
          <a:r>
            <a:rPr lang="en-GB"/>
            <a:t>., 2022).</a:t>
          </a:r>
          <a:endParaRPr lang="en-US"/>
        </a:p>
      </dgm:t>
    </dgm:pt>
    <dgm:pt modelId="{EF1F90B4-6A80-4FB6-8D9A-773B70880E0A}" type="parTrans" cxnId="{A922ADE5-7766-4A29-853B-65D21A22A1C0}">
      <dgm:prSet/>
      <dgm:spPr/>
      <dgm:t>
        <a:bodyPr/>
        <a:lstStyle/>
        <a:p>
          <a:endParaRPr lang="en-US"/>
        </a:p>
      </dgm:t>
    </dgm:pt>
    <dgm:pt modelId="{E41D69ED-5925-49F3-8AE1-342D15E82C3E}" type="sibTrans" cxnId="{A922ADE5-7766-4A29-853B-65D21A22A1C0}">
      <dgm:prSet/>
      <dgm:spPr/>
      <dgm:t>
        <a:bodyPr/>
        <a:lstStyle/>
        <a:p>
          <a:endParaRPr lang="en-US"/>
        </a:p>
      </dgm:t>
    </dgm:pt>
    <dgm:pt modelId="{3DF8358E-3E66-4333-BA30-BD2F0C70239C}">
      <dgm:prSet/>
      <dgm:spPr/>
      <dgm:t>
        <a:bodyPr/>
        <a:lstStyle/>
        <a:p>
          <a:pPr>
            <a:lnSpc>
              <a:spcPct val="100000"/>
            </a:lnSpc>
          </a:pPr>
          <a:r>
            <a:rPr lang="en-GB" b="1"/>
            <a:t>Unplanned user training: </a:t>
          </a:r>
          <a:r>
            <a:rPr lang="en-GB"/>
            <a:t>Lack of proper training can create issues for the health care</a:t>
          </a:r>
          <a:endParaRPr lang="en-US"/>
        </a:p>
      </dgm:t>
    </dgm:pt>
    <dgm:pt modelId="{469244C6-9B24-4F4C-B378-B9EE9B946E87}" type="parTrans" cxnId="{33A3B079-FC9C-4DCC-B0CA-42CD41931C07}">
      <dgm:prSet/>
      <dgm:spPr/>
      <dgm:t>
        <a:bodyPr/>
        <a:lstStyle/>
        <a:p>
          <a:endParaRPr lang="en-US"/>
        </a:p>
      </dgm:t>
    </dgm:pt>
    <dgm:pt modelId="{C7738ABD-D07A-4B98-A8E5-15CB63D26C4D}" type="sibTrans" cxnId="{33A3B079-FC9C-4DCC-B0CA-42CD41931C07}">
      <dgm:prSet/>
      <dgm:spPr/>
      <dgm:t>
        <a:bodyPr/>
        <a:lstStyle/>
        <a:p>
          <a:endParaRPr lang="en-US"/>
        </a:p>
      </dgm:t>
    </dgm:pt>
    <dgm:pt modelId="{1C9AF751-5702-4304-A8E5-006E4CF3E71D}" type="pres">
      <dgm:prSet presAssocID="{42447255-8FE4-428B-84FA-E7D63A35E042}" presName="root" presStyleCnt="0">
        <dgm:presLayoutVars>
          <dgm:dir/>
          <dgm:resizeHandles val="exact"/>
        </dgm:presLayoutVars>
      </dgm:prSet>
      <dgm:spPr/>
    </dgm:pt>
    <dgm:pt modelId="{EB3DD456-ECBF-4E9D-9147-20AA8CCEEEE0}" type="pres">
      <dgm:prSet presAssocID="{734E284A-F14F-432D-8F0A-0EE9F2DFB12B}" presName="compNode" presStyleCnt="0"/>
      <dgm:spPr/>
    </dgm:pt>
    <dgm:pt modelId="{7D4B8824-1233-431B-9C52-0CA7C0C0AF92}" type="pres">
      <dgm:prSet presAssocID="{734E284A-F14F-432D-8F0A-0EE9F2DFB12B}" presName="bgRect" presStyleLbl="bgShp" presStyleIdx="0" presStyleCnt="4"/>
      <dgm:spPr/>
    </dgm:pt>
    <dgm:pt modelId="{2625AC44-31D8-4B29-88DB-51504129DFD6}" type="pres">
      <dgm:prSet presAssocID="{734E284A-F14F-432D-8F0A-0EE9F2DFB12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nger"/>
        </a:ext>
      </dgm:extLst>
    </dgm:pt>
    <dgm:pt modelId="{9112F5D9-2432-48B2-B793-5FCAA846AD71}" type="pres">
      <dgm:prSet presAssocID="{734E284A-F14F-432D-8F0A-0EE9F2DFB12B}" presName="spaceRect" presStyleCnt="0"/>
      <dgm:spPr/>
    </dgm:pt>
    <dgm:pt modelId="{53B54F5E-0C39-4B36-8ABC-79AFE46F55A8}" type="pres">
      <dgm:prSet presAssocID="{734E284A-F14F-432D-8F0A-0EE9F2DFB12B}" presName="parTx" presStyleLbl="revTx" presStyleIdx="0" presStyleCnt="4">
        <dgm:presLayoutVars>
          <dgm:chMax val="0"/>
          <dgm:chPref val="0"/>
        </dgm:presLayoutVars>
      </dgm:prSet>
      <dgm:spPr/>
    </dgm:pt>
    <dgm:pt modelId="{C837BF7F-4213-497E-AC5E-FE0C8AED8BAF}" type="pres">
      <dgm:prSet presAssocID="{E538DFD5-AD87-424B-9459-4DC0423B5FCD}" presName="sibTrans" presStyleCnt="0"/>
      <dgm:spPr/>
    </dgm:pt>
    <dgm:pt modelId="{514CDDC3-4329-49BB-A86B-0EC7C84ABAB0}" type="pres">
      <dgm:prSet presAssocID="{7170E979-AEC9-4311-9A96-5ADCC61038BC}" presName="compNode" presStyleCnt="0"/>
      <dgm:spPr/>
    </dgm:pt>
    <dgm:pt modelId="{7F7CCFDB-12C2-43EA-812A-860265E6FDC7}" type="pres">
      <dgm:prSet presAssocID="{7170E979-AEC9-4311-9A96-5ADCC61038BC}" presName="bgRect" presStyleLbl="bgShp" presStyleIdx="1" presStyleCnt="4"/>
      <dgm:spPr/>
    </dgm:pt>
    <dgm:pt modelId="{4FFAB563-FA64-4FB5-AEB9-49BE88BE4B61}" type="pres">
      <dgm:prSet presAssocID="{7170E979-AEC9-4311-9A96-5ADCC61038B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ospital"/>
        </a:ext>
      </dgm:extLst>
    </dgm:pt>
    <dgm:pt modelId="{9F154DB9-09E4-4D96-BF88-78BBFB97A0A3}" type="pres">
      <dgm:prSet presAssocID="{7170E979-AEC9-4311-9A96-5ADCC61038BC}" presName="spaceRect" presStyleCnt="0"/>
      <dgm:spPr/>
    </dgm:pt>
    <dgm:pt modelId="{A0D7D0A1-8404-44CC-9A93-CFBB689414C9}" type="pres">
      <dgm:prSet presAssocID="{7170E979-AEC9-4311-9A96-5ADCC61038BC}" presName="parTx" presStyleLbl="revTx" presStyleIdx="1" presStyleCnt="4">
        <dgm:presLayoutVars>
          <dgm:chMax val="0"/>
          <dgm:chPref val="0"/>
        </dgm:presLayoutVars>
      </dgm:prSet>
      <dgm:spPr/>
    </dgm:pt>
    <dgm:pt modelId="{7F8E1592-AFB6-4A40-9D28-4E5523EC79A1}" type="pres">
      <dgm:prSet presAssocID="{A51EAA3C-5B8E-4BBA-AB6D-80A6F4B35D8E}" presName="sibTrans" presStyleCnt="0"/>
      <dgm:spPr/>
    </dgm:pt>
    <dgm:pt modelId="{F65A6BE3-0F1D-4402-BA1A-68EEF6CB0D17}" type="pres">
      <dgm:prSet presAssocID="{9FE578C2-DDAB-495A-AFB0-677E1A478B75}" presName="compNode" presStyleCnt="0"/>
      <dgm:spPr/>
    </dgm:pt>
    <dgm:pt modelId="{8279259F-2730-458B-9507-FA59AF90FB75}" type="pres">
      <dgm:prSet presAssocID="{9FE578C2-DDAB-495A-AFB0-677E1A478B75}" presName="bgRect" presStyleLbl="bgShp" presStyleIdx="2" presStyleCnt="4"/>
      <dgm:spPr/>
    </dgm:pt>
    <dgm:pt modelId="{972D70CA-60B4-43F3-B491-BC7463CD702B}" type="pres">
      <dgm:prSet presAssocID="{9FE578C2-DDAB-495A-AFB0-677E1A478B7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atistics"/>
        </a:ext>
      </dgm:extLst>
    </dgm:pt>
    <dgm:pt modelId="{493883D3-CAC0-4889-B32D-1BC3A15FB3C0}" type="pres">
      <dgm:prSet presAssocID="{9FE578C2-DDAB-495A-AFB0-677E1A478B75}" presName="spaceRect" presStyleCnt="0"/>
      <dgm:spPr/>
    </dgm:pt>
    <dgm:pt modelId="{17ADC868-CCB4-4D01-9B8E-91CE330AD7DE}" type="pres">
      <dgm:prSet presAssocID="{9FE578C2-DDAB-495A-AFB0-677E1A478B75}" presName="parTx" presStyleLbl="revTx" presStyleIdx="2" presStyleCnt="4">
        <dgm:presLayoutVars>
          <dgm:chMax val="0"/>
          <dgm:chPref val="0"/>
        </dgm:presLayoutVars>
      </dgm:prSet>
      <dgm:spPr/>
    </dgm:pt>
    <dgm:pt modelId="{DF23C85B-6C19-444A-9FDC-D89BF0BC0877}" type="pres">
      <dgm:prSet presAssocID="{E41D69ED-5925-49F3-8AE1-342D15E82C3E}" presName="sibTrans" presStyleCnt="0"/>
      <dgm:spPr/>
    </dgm:pt>
    <dgm:pt modelId="{FA7A275C-F5FD-4AD1-B967-6391615F9E5F}" type="pres">
      <dgm:prSet presAssocID="{3DF8358E-3E66-4333-BA30-BD2F0C70239C}" presName="compNode" presStyleCnt="0"/>
      <dgm:spPr/>
    </dgm:pt>
    <dgm:pt modelId="{AA5DB1FB-0CDA-4902-88A9-42173D87F701}" type="pres">
      <dgm:prSet presAssocID="{3DF8358E-3E66-4333-BA30-BD2F0C70239C}" presName="bgRect" presStyleLbl="bgShp" presStyleIdx="3" presStyleCnt="4"/>
      <dgm:spPr/>
    </dgm:pt>
    <dgm:pt modelId="{9FC2A4EC-A8F1-4992-8AC1-F58BC2340BC3}" type="pres">
      <dgm:prSet presAssocID="{3DF8358E-3E66-4333-BA30-BD2F0C70239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octor"/>
        </a:ext>
      </dgm:extLst>
    </dgm:pt>
    <dgm:pt modelId="{2A95F606-57AD-442E-874E-91EF2FAA1696}" type="pres">
      <dgm:prSet presAssocID="{3DF8358E-3E66-4333-BA30-BD2F0C70239C}" presName="spaceRect" presStyleCnt="0"/>
      <dgm:spPr/>
    </dgm:pt>
    <dgm:pt modelId="{251BD2A1-853E-4275-8FF7-39132AED92C7}" type="pres">
      <dgm:prSet presAssocID="{3DF8358E-3E66-4333-BA30-BD2F0C70239C}" presName="parTx" presStyleLbl="revTx" presStyleIdx="3" presStyleCnt="4">
        <dgm:presLayoutVars>
          <dgm:chMax val="0"/>
          <dgm:chPref val="0"/>
        </dgm:presLayoutVars>
      </dgm:prSet>
      <dgm:spPr/>
    </dgm:pt>
  </dgm:ptLst>
  <dgm:cxnLst>
    <dgm:cxn modelId="{31591D17-C490-4BF5-B547-BC4F5B484A12}" type="presOf" srcId="{7170E979-AEC9-4311-9A96-5ADCC61038BC}" destId="{A0D7D0A1-8404-44CC-9A93-CFBB689414C9}" srcOrd="0" destOrd="0" presId="urn:microsoft.com/office/officeart/2018/2/layout/IconVerticalSolidList"/>
    <dgm:cxn modelId="{60CAFD34-0121-461B-8D19-1E66D00B243D}" type="presOf" srcId="{9FE578C2-DDAB-495A-AFB0-677E1A478B75}" destId="{17ADC868-CCB4-4D01-9B8E-91CE330AD7DE}" srcOrd="0" destOrd="0" presId="urn:microsoft.com/office/officeart/2018/2/layout/IconVerticalSolidList"/>
    <dgm:cxn modelId="{82DEB536-271D-4D28-BD6C-35DB08BA92AE}" type="presOf" srcId="{734E284A-F14F-432D-8F0A-0EE9F2DFB12B}" destId="{53B54F5E-0C39-4B36-8ABC-79AFE46F55A8}" srcOrd="0" destOrd="0" presId="urn:microsoft.com/office/officeart/2018/2/layout/IconVerticalSolidList"/>
    <dgm:cxn modelId="{59597C79-4B44-4082-A297-4561D63C3C60}" srcId="{42447255-8FE4-428B-84FA-E7D63A35E042}" destId="{7170E979-AEC9-4311-9A96-5ADCC61038BC}" srcOrd="1" destOrd="0" parTransId="{7BF941C9-311A-4314-A8EC-2BBE2F551623}" sibTransId="{A51EAA3C-5B8E-4BBA-AB6D-80A6F4B35D8E}"/>
    <dgm:cxn modelId="{33A3B079-FC9C-4DCC-B0CA-42CD41931C07}" srcId="{42447255-8FE4-428B-84FA-E7D63A35E042}" destId="{3DF8358E-3E66-4333-BA30-BD2F0C70239C}" srcOrd="3" destOrd="0" parTransId="{469244C6-9B24-4F4C-B378-B9EE9B946E87}" sibTransId="{C7738ABD-D07A-4B98-A8E5-15CB63D26C4D}"/>
    <dgm:cxn modelId="{3EF8557D-18CB-492A-A73C-C3E8A54860CC}" type="presOf" srcId="{42447255-8FE4-428B-84FA-E7D63A35E042}" destId="{1C9AF751-5702-4304-A8E5-006E4CF3E71D}" srcOrd="0" destOrd="0" presId="urn:microsoft.com/office/officeart/2018/2/layout/IconVerticalSolidList"/>
    <dgm:cxn modelId="{A670E9C5-B92A-4CCC-BA17-4F67EE32F65A}" type="presOf" srcId="{3DF8358E-3E66-4333-BA30-BD2F0C70239C}" destId="{251BD2A1-853E-4275-8FF7-39132AED92C7}" srcOrd="0" destOrd="0" presId="urn:microsoft.com/office/officeart/2018/2/layout/IconVerticalSolidList"/>
    <dgm:cxn modelId="{A922ADE5-7766-4A29-853B-65D21A22A1C0}" srcId="{42447255-8FE4-428B-84FA-E7D63A35E042}" destId="{9FE578C2-DDAB-495A-AFB0-677E1A478B75}" srcOrd="2" destOrd="0" parTransId="{EF1F90B4-6A80-4FB6-8D9A-773B70880E0A}" sibTransId="{E41D69ED-5925-49F3-8AE1-342D15E82C3E}"/>
    <dgm:cxn modelId="{2DAFB0F8-9E20-4EC3-8F22-EEBCEEB001FF}" srcId="{42447255-8FE4-428B-84FA-E7D63A35E042}" destId="{734E284A-F14F-432D-8F0A-0EE9F2DFB12B}" srcOrd="0" destOrd="0" parTransId="{45C2D0EA-C20E-4DEB-AA8F-319BC40D75A2}" sibTransId="{E538DFD5-AD87-424B-9459-4DC0423B5FCD}"/>
    <dgm:cxn modelId="{29C3BDDE-E7A1-47E2-B59F-D145F8A8DE33}" type="presParOf" srcId="{1C9AF751-5702-4304-A8E5-006E4CF3E71D}" destId="{EB3DD456-ECBF-4E9D-9147-20AA8CCEEEE0}" srcOrd="0" destOrd="0" presId="urn:microsoft.com/office/officeart/2018/2/layout/IconVerticalSolidList"/>
    <dgm:cxn modelId="{A70792C9-EB71-4699-AFF9-45712CDD1FE1}" type="presParOf" srcId="{EB3DD456-ECBF-4E9D-9147-20AA8CCEEEE0}" destId="{7D4B8824-1233-431B-9C52-0CA7C0C0AF92}" srcOrd="0" destOrd="0" presId="urn:microsoft.com/office/officeart/2018/2/layout/IconVerticalSolidList"/>
    <dgm:cxn modelId="{51F46758-02EE-48C0-BB6E-686369C48B5E}" type="presParOf" srcId="{EB3DD456-ECBF-4E9D-9147-20AA8CCEEEE0}" destId="{2625AC44-31D8-4B29-88DB-51504129DFD6}" srcOrd="1" destOrd="0" presId="urn:microsoft.com/office/officeart/2018/2/layout/IconVerticalSolidList"/>
    <dgm:cxn modelId="{6137EFEB-9D06-46DF-A08C-916BDD4DAFCE}" type="presParOf" srcId="{EB3DD456-ECBF-4E9D-9147-20AA8CCEEEE0}" destId="{9112F5D9-2432-48B2-B793-5FCAA846AD71}" srcOrd="2" destOrd="0" presId="urn:microsoft.com/office/officeart/2018/2/layout/IconVerticalSolidList"/>
    <dgm:cxn modelId="{A9374E44-BC54-4523-8A47-12AB255B48FD}" type="presParOf" srcId="{EB3DD456-ECBF-4E9D-9147-20AA8CCEEEE0}" destId="{53B54F5E-0C39-4B36-8ABC-79AFE46F55A8}" srcOrd="3" destOrd="0" presId="urn:microsoft.com/office/officeart/2018/2/layout/IconVerticalSolidList"/>
    <dgm:cxn modelId="{058A6CF4-C93B-400B-AD1B-136861E4492E}" type="presParOf" srcId="{1C9AF751-5702-4304-A8E5-006E4CF3E71D}" destId="{C837BF7F-4213-497E-AC5E-FE0C8AED8BAF}" srcOrd="1" destOrd="0" presId="urn:microsoft.com/office/officeart/2018/2/layout/IconVerticalSolidList"/>
    <dgm:cxn modelId="{1FBC5C24-A393-4635-A416-2A18807086F7}" type="presParOf" srcId="{1C9AF751-5702-4304-A8E5-006E4CF3E71D}" destId="{514CDDC3-4329-49BB-A86B-0EC7C84ABAB0}" srcOrd="2" destOrd="0" presId="urn:microsoft.com/office/officeart/2018/2/layout/IconVerticalSolidList"/>
    <dgm:cxn modelId="{08A9B1EB-A804-4089-9798-942E908B22E3}" type="presParOf" srcId="{514CDDC3-4329-49BB-A86B-0EC7C84ABAB0}" destId="{7F7CCFDB-12C2-43EA-812A-860265E6FDC7}" srcOrd="0" destOrd="0" presId="urn:microsoft.com/office/officeart/2018/2/layout/IconVerticalSolidList"/>
    <dgm:cxn modelId="{92625AB3-065C-49E8-80F8-191F21F81F47}" type="presParOf" srcId="{514CDDC3-4329-49BB-A86B-0EC7C84ABAB0}" destId="{4FFAB563-FA64-4FB5-AEB9-49BE88BE4B61}" srcOrd="1" destOrd="0" presId="urn:microsoft.com/office/officeart/2018/2/layout/IconVerticalSolidList"/>
    <dgm:cxn modelId="{6B84D7BC-D061-4B8B-8778-477ED2BC365C}" type="presParOf" srcId="{514CDDC3-4329-49BB-A86B-0EC7C84ABAB0}" destId="{9F154DB9-09E4-4D96-BF88-78BBFB97A0A3}" srcOrd="2" destOrd="0" presId="urn:microsoft.com/office/officeart/2018/2/layout/IconVerticalSolidList"/>
    <dgm:cxn modelId="{7C8D000C-B4DF-4EFF-B7AD-B58A6F1276FE}" type="presParOf" srcId="{514CDDC3-4329-49BB-A86B-0EC7C84ABAB0}" destId="{A0D7D0A1-8404-44CC-9A93-CFBB689414C9}" srcOrd="3" destOrd="0" presId="urn:microsoft.com/office/officeart/2018/2/layout/IconVerticalSolidList"/>
    <dgm:cxn modelId="{E05881F8-E75B-4AAB-B53D-4228660CFD3E}" type="presParOf" srcId="{1C9AF751-5702-4304-A8E5-006E4CF3E71D}" destId="{7F8E1592-AFB6-4A40-9D28-4E5523EC79A1}" srcOrd="3" destOrd="0" presId="urn:microsoft.com/office/officeart/2018/2/layout/IconVerticalSolidList"/>
    <dgm:cxn modelId="{65C397FD-E460-4EF7-B5A5-1024DED86703}" type="presParOf" srcId="{1C9AF751-5702-4304-A8E5-006E4CF3E71D}" destId="{F65A6BE3-0F1D-4402-BA1A-68EEF6CB0D17}" srcOrd="4" destOrd="0" presId="urn:microsoft.com/office/officeart/2018/2/layout/IconVerticalSolidList"/>
    <dgm:cxn modelId="{BE1F6C57-CA17-42DF-A3A6-B9DD54481C10}" type="presParOf" srcId="{F65A6BE3-0F1D-4402-BA1A-68EEF6CB0D17}" destId="{8279259F-2730-458B-9507-FA59AF90FB75}" srcOrd="0" destOrd="0" presId="urn:microsoft.com/office/officeart/2018/2/layout/IconVerticalSolidList"/>
    <dgm:cxn modelId="{964AF065-7CB7-48F5-834D-A0AB2A377393}" type="presParOf" srcId="{F65A6BE3-0F1D-4402-BA1A-68EEF6CB0D17}" destId="{972D70CA-60B4-43F3-B491-BC7463CD702B}" srcOrd="1" destOrd="0" presId="urn:microsoft.com/office/officeart/2018/2/layout/IconVerticalSolidList"/>
    <dgm:cxn modelId="{4A3CFE48-0824-49B5-9AEF-EDC8046452C2}" type="presParOf" srcId="{F65A6BE3-0F1D-4402-BA1A-68EEF6CB0D17}" destId="{493883D3-CAC0-4889-B32D-1BC3A15FB3C0}" srcOrd="2" destOrd="0" presId="urn:microsoft.com/office/officeart/2018/2/layout/IconVerticalSolidList"/>
    <dgm:cxn modelId="{1109785F-C87B-468D-B681-834FAA6542C2}" type="presParOf" srcId="{F65A6BE3-0F1D-4402-BA1A-68EEF6CB0D17}" destId="{17ADC868-CCB4-4D01-9B8E-91CE330AD7DE}" srcOrd="3" destOrd="0" presId="urn:microsoft.com/office/officeart/2018/2/layout/IconVerticalSolidList"/>
    <dgm:cxn modelId="{E44942D6-5516-4048-8C36-4D64BE072655}" type="presParOf" srcId="{1C9AF751-5702-4304-A8E5-006E4CF3E71D}" destId="{DF23C85B-6C19-444A-9FDC-D89BF0BC0877}" srcOrd="5" destOrd="0" presId="urn:microsoft.com/office/officeart/2018/2/layout/IconVerticalSolidList"/>
    <dgm:cxn modelId="{2034506D-836F-43D5-BE1D-4E195CC19CF6}" type="presParOf" srcId="{1C9AF751-5702-4304-A8E5-006E4CF3E71D}" destId="{FA7A275C-F5FD-4AD1-B967-6391615F9E5F}" srcOrd="6" destOrd="0" presId="urn:microsoft.com/office/officeart/2018/2/layout/IconVerticalSolidList"/>
    <dgm:cxn modelId="{459B6EE5-98B2-49D1-B6AC-80FA7ED71002}" type="presParOf" srcId="{FA7A275C-F5FD-4AD1-B967-6391615F9E5F}" destId="{AA5DB1FB-0CDA-4902-88A9-42173D87F701}" srcOrd="0" destOrd="0" presId="urn:microsoft.com/office/officeart/2018/2/layout/IconVerticalSolidList"/>
    <dgm:cxn modelId="{CC3A9FAC-47A8-4140-9111-5093DDBE0FCA}" type="presParOf" srcId="{FA7A275C-F5FD-4AD1-B967-6391615F9E5F}" destId="{9FC2A4EC-A8F1-4992-8AC1-F58BC2340BC3}" srcOrd="1" destOrd="0" presId="urn:microsoft.com/office/officeart/2018/2/layout/IconVerticalSolidList"/>
    <dgm:cxn modelId="{EA701E42-2DA6-408A-9BDD-ACD026BD24B7}" type="presParOf" srcId="{FA7A275C-F5FD-4AD1-B967-6391615F9E5F}" destId="{2A95F606-57AD-442E-874E-91EF2FAA1696}" srcOrd="2" destOrd="0" presId="urn:microsoft.com/office/officeart/2018/2/layout/IconVerticalSolidList"/>
    <dgm:cxn modelId="{2A8CFB47-B13F-457F-A6ED-814CF236423C}" type="presParOf" srcId="{FA7A275C-F5FD-4AD1-B967-6391615F9E5F}" destId="{251BD2A1-853E-4275-8FF7-39132AED92C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60E0DF-AEC3-4690-932C-B5327896C018}">
      <dsp:nvSpPr>
        <dsp:cNvPr id="0" name=""/>
        <dsp:cNvSpPr/>
      </dsp:nvSpPr>
      <dsp:spPr>
        <a:xfrm>
          <a:off x="1461083" y="105626"/>
          <a:ext cx="1185521" cy="1185521"/>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B6B341-E991-4601-9A8F-EF0A04014EA8}">
      <dsp:nvSpPr>
        <dsp:cNvPr id="0" name=""/>
        <dsp:cNvSpPr/>
      </dsp:nvSpPr>
      <dsp:spPr>
        <a:xfrm>
          <a:off x="1713736" y="358279"/>
          <a:ext cx="680217" cy="6802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9B8B823-9637-479C-BFEA-DA1FFA74308D}">
      <dsp:nvSpPr>
        <dsp:cNvPr id="0" name=""/>
        <dsp:cNvSpPr/>
      </dsp:nvSpPr>
      <dsp:spPr>
        <a:xfrm>
          <a:off x="1082105" y="1660408"/>
          <a:ext cx="194347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Benefits of MS TEAM</a:t>
          </a:r>
          <a:endParaRPr lang="en-US" sz="2500" kern="1200"/>
        </a:p>
      </dsp:txBody>
      <dsp:txXfrm>
        <a:off x="1082105" y="1660408"/>
        <a:ext cx="1943477" cy="720000"/>
      </dsp:txXfrm>
    </dsp:sp>
    <dsp:sp modelId="{835EE9A7-7149-4BA3-A8D4-F2587869256B}">
      <dsp:nvSpPr>
        <dsp:cNvPr id="0" name=""/>
        <dsp:cNvSpPr/>
      </dsp:nvSpPr>
      <dsp:spPr>
        <a:xfrm>
          <a:off x="3744669" y="105626"/>
          <a:ext cx="1185521" cy="1185521"/>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452C09-558A-4664-B0FC-4433F5675C34}">
      <dsp:nvSpPr>
        <dsp:cNvPr id="0" name=""/>
        <dsp:cNvSpPr/>
      </dsp:nvSpPr>
      <dsp:spPr>
        <a:xfrm>
          <a:off x="3997321" y="358279"/>
          <a:ext cx="680217" cy="6802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B05C269-C0B3-4675-BC6A-8204A0D76848}">
      <dsp:nvSpPr>
        <dsp:cNvPr id="0" name=""/>
        <dsp:cNvSpPr/>
      </dsp:nvSpPr>
      <dsp:spPr>
        <a:xfrm>
          <a:off x="3365691" y="1660408"/>
          <a:ext cx="194347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References</a:t>
          </a:r>
          <a:endParaRPr lang="en-US" sz="2500" kern="1200"/>
        </a:p>
      </dsp:txBody>
      <dsp:txXfrm>
        <a:off x="3365691" y="1660408"/>
        <a:ext cx="1943477" cy="720000"/>
      </dsp:txXfrm>
    </dsp:sp>
    <dsp:sp modelId="{E71C4E7A-B9E7-498C-91D1-974EC009A222}">
      <dsp:nvSpPr>
        <dsp:cNvPr id="0" name=""/>
        <dsp:cNvSpPr/>
      </dsp:nvSpPr>
      <dsp:spPr>
        <a:xfrm>
          <a:off x="1461083" y="2866278"/>
          <a:ext cx="1185521" cy="1185521"/>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5900D9-418A-44FD-83AC-E0886C808D97}">
      <dsp:nvSpPr>
        <dsp:cNvPr id="0" name=""/>
        <dsp:cNvSpPr/>
      </dsp:nvSpPr>
      <dsp:spPr>
        <a:xfrm>
          <a:off x="1713736" y="3118930"/>
          <a:ext cx="680217" cy="6802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43AD89A-707E-4D70-B5DF-37CB683A2A84}">
      <dsp:nvSpPr>
        <dsp:cNvPr id="0" name=""/>
        <dsp:cNvSpPr/>
      </dsp:nvSpPr>
      <dsp:spPr>
        <a:xfrm>
          <a:off x="1082105" y="4421060"/>
          <a:ext cx="194347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Limitations of MS TEAM</a:t>
          </a:r>
          <a:endParaRPr lang="en-US" sz="2500" kern="1200"/>
        </a:p>
      </dsp:txBody>
      <dsp:txXfrm>
        <a:off x="1082105" y="4421060"/>
        <a:ext cx="1943477" cy="720000"/>
      </dsp:txXfrm>
    </dsp:sp>
    <dsp:sp modelId="{28A13F56-27FA-4411-9F01-CB52AF886C50}">
      <dsp:nvSpPr>
        <dsp:cNvPr id="0" name=""/>
        <dsp:cNvSpPr/>
      </dsp:nvSpPr>
      <dsp:spPr>
        <a:xfrm>
          <a:off x="3744669" y="2866278"/>
          <a:ext cx="1185521" cy="1185521"/>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777D37-4AB0-40CF-B9E9-CCCEE22242B7}">
      <dsp:nvSpPr>
        <dsp:cNvPr id="0" name=""/>
        <dsp:cNvSpPr/>
      </dsp:nvSpPr>
      <dsp:spPr>
        <a:xfrm>
          <a:off x="3997321" y="3118930"/>
          <a:ext cx="680217" cy="6802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542AE41-E07F-4833-94E2-E8F982EE78D1}">
      <dsp:nvSpPr>
        <dsp:cNvPr id="0" name=""/>
        <dsp:cNvSpPr/>
      </dsp:nvSpPr>
      <dsp:spPr>
        <a:xfrm>
          <a:off x="3365691" y="4421060"/>
          <a:ext cx="194347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GB" sz="2500" kern="1200"/>
            <a:t>References</a:t>
          </a:r>
          <a:endParaRPr lang="en-US" sz="2500" kern="1200"/>
        </a:p>
      </dsp:txBody>
      <dsp:txXfrm>
        <a:off x="3365691" y="4421060"/>
        <a:ext cx="1943477"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6E3B1B-294D-4DD1-BA45-B7CA6B314F76}">
      <dsp:nvSpPr>
        <dsp:cNvPr id="0" name=""/>
        <dsp:cNvSpPr/>
      </dsp:nvSpPr>
      <dsp:spPr>
        <a:xfrm>
          <a:off x="0" y="732"/>
          <a:ext cx="5504363" cy="17143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F7D9C0-B121-4158-9135-FB93691018D6}">
      <dsp:nvSpPr>
        <dsp:cNvPr id="0" name=""/>
        <dsp:cNvSpPr/>
      </dsp:nvSpPr>
      <dsp:spPr>
        <a:xfrm>
          <a:off x="518586" y="386458"/>
          <a:ext cx="942885" cy="9428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8E6BE9-9984-46B2-B399-8DA27DAE88C9}">
      <dsp:nvSpPr>
        <dsp:cNvPr id="0" name=""/>
        <dsp:cNvSpPr/>
      </dsp:nvSpPr>
      <dsp:spPr>
        <a:xfrm>
          <a:off x="1980058" y="732"/>
          <a:ext cx="3524304" cy="1714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434" tIns="181434" rIns="181434" bIns="181434" numCol="1" spcCol="1270" anchor="ctr" anchorCtr="0">
          <a:noAutofit/>
        </a:bodyPr>
        <a:lstStyle/>
        <a:p>
          <a:pPr marL="0" lvl="0" indent="0" algn="l" defTabSz="622300" rtl="0">
            <a:lnSpc>
              <a:spcPct val="100000"/>
            </a:lnSpc>
            <a:spcBef>
              <a:spcPct val="0"/>
            </a:spcBef>
            <a:spcAft>
              <a:spcPct val="35000"/>
            </a:spcAft>
            <a:buNone/>
          </a:pPr>
          <a:r>
            <a:rPr lang="en-GB" sz="1400" b="1" kern="1200"/>
            <a:t>Centralised Communication: </a:t>
          </a:r>
          <a:r>
            <a:rPr lang="en-GB" sz="1400" kern="1200"/>
            <a:t>Team communication and collaboration within the healthcare home can be enhanced through secured chat, </a:t>
          </a:r>
          <a:r>
            <a:rPr lang="en-GB" sz="1400" kern="1200">
              <a:latin typeface="Century Gothic" panose="020B0502020202020204"/>
            </a:rPr>
            <a:t>video calls</a:t>
          </a:r>
          <a:r>
            <a:rPr lang="en-GB" sz="1400" kern="1200"/>
            <a:t> and voice</a:t>
          </a:r>
          <a:r>
            <a:rPr lang="en-GB" sz="1400" kern="1200">
              <a:latin typeface="Century Gothic" panose="020B0502020202020204"/>
            </a:rPr>
            <a:t>.</a:t>
          </a:r>
          <a:endParaRPr lang="en-US" sz="1400" kern="1200"/>
        </a:p>
      </dsp:txBody>
      <dsp:txXfrm>
        <a:off x="1980058" y="732"/>
        <a:ext cx="3524304" cy="1714336"/>
      </dsp:txXfrm>
    </dsp:sp>
    <dsp:sp modelId="{AAA2964C-BFB9-453E-B6C5-B21B345B7253}">
      <dsp:nvSpPr>
        <dsp:cNvPr id="0" name=""/>
        <dsp:cNvSpPr/>
      </dsp:nvSpPr>
      <dsp:spPr>
        <a:xfrm>
          <a:off x="0" y="2143653"/>
          <a:ext cx="5504363" cy="17143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8E0EDC-8C59-4377-8F86-248385A3693F}">
      <dsp:nvSpPr>
        <dsp:cNvPr id="0" name=""/>
        <dsp:cNvSpPr/>
      </dsp:nvSpPr>
      <dsp:spPr>
        <a:xfrm>
          <a:off x="518586" y="2529378"/>
          <a:ext cx="942885" cy="9428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E15360-25BC-4725-8274-4BD1F26F64B1}">
      <dsp:nvSpPr>
        <dsp:cNvPr id="0" name=""/>
        <dsp:cNvSpPr/>
      </dsp:nvSpPr>
      <dsp:spPr>
        <a:xfrm>
          <a:off x="1980058" y="2143653"/>
          <a:ext cx="3524304" cy="1714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434" tIns="181434" rIns="181434" bIns="181434" numCol="1" spcCol="1270" anchor="ctr" anchorCtr="0">
          <a:noAutofit/>
        </a:bodyPr>
        <a:lstStyle/>
        <a:p>
          <a:pPr marL="0" lvl="0" indent="0" algn="l" defTabSz="622300">
            <a:lnSpc>
              <a:spcPct val="100000"/>
            </a:lnSpc>
            <a:spcBef>
              <a:spcPct val="0"/>
            </a:spcBef>
            <a:spcAft>
              <a:spcPct val="35000"/>
            </a:spcAft>
            <a:buNone/>
          </a:pPr>
          <a:r>
            <a:rPr lang="en-GB" sz="1400" b="1" kern="1200"/>
            <a:t>Dedicated Channels:</a:t>
          </a:r>
          <a:r>
            <a:rPr lang="en-GB" sz="1400" kern="1200"/>
            <a:t> MS Team is beneficial in sharing updates an information. Thereby, fostering improved patient care with virtual appointments(Metha </a:t>
          </a:r>
          <a:r>
            <a:rPr lang="en-GB" sz="1400" i="1" kern="1200"/>
            <a:t>et al.,</a:t>
          </a:r>
          <a:r>
            <a:rPr lang="en-GB" sz="1400" kern="1200"/>
            <a:t>2023).</a:t>
          </a:r>
          <a:endParaRPr lang="en-US" sz="1400" kern="1200"/>
        </a:p>
      </dsp:txBody>
      <dsp:txXfrm>
        <a:off x="1980058" y="2143653"/>
        <a:ext cx="3524304" cy="1714336"/>
      </dsp:txXfrm>
    </dsp:sp>
    <dsp:sp modelId="{EA8CCCFF-53BD-4CCE-B893-92267E37E17F}">
      <dsp:nvSpPr>
        <dsp:cNvPr id="0" name=""/>
        <dsp:cNvSpPr/>
      </dsp:nvSpPr>
      <dsp:spPr>
        <a:xfrm>
          <a:off x="0" y="4286573"/>
          <a:ext cx="5504363" cy="17143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8AE678-B48C-4BBB-BCD5-F57B19892648}">
      <dsp:nvSpPr>
        <dsp:cNvPr id="0" name=""/>
        <dsp:cNvSpPr/>
      </dsp:nvSpPr>
      <dsp:spPr>
        <a:xfrm>
          <a:off x="518586" y="4672299"/>
          <a:ext cx="942885" cy="94288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5BAA97-485E-498D-A81C-C4487D2DDBE5}">
      <dsp:nvSpPr>
        <dsp:cNvPr id="0" name=""/>
        <dsp:cNvSpPr/>
      </dsp:nvSpPr>
      <dsp:spPr>
        <a:xfrm>
          <a:off x="1980058" y="4286573"/>
          <a:ext cx="3524304" cy="1714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1434" tIns="181434" rIns="181434" bIns="181434" numCol="1" spcCol="1270" anchor="ctr" anchorCtr="0">
          <a:noAutofit/>
        </a:bodyPr>
        <a:lstStyle/>
        <a:p>
          <a:pPr marL="0" lvl="0" indent="0" algn="l" defTabSz="622300">
            <a:lnSpc>
              <a:spcPct val="100000"/>
            </a:lnSpc>
            <a:spcBef>
              <a:spcPct val="0"/>
            </a:spcBef>
            <a:spcAft>
              <a:spcPct val="35000"/>
            </a:spcAft>
            <a:buNone/>
          </a:pPr>
          <a:r>
            <a:rPr lang="en-GB" sz="1400" b="1" kern="1200"/>
            <a:t>Workflow management: </a:t>
          </a:r>
          <a:r>
            <a:rPr lang="en-GB" sz="1400" kern="1200"/>
            <a:t>MS Team is effective in designing the schedules and conducting the virtual visits. Simplified the workflows for the clinicians and </a:t>
          </a:r>
          <a:r>
            <a:rPr lang="en-GB" sz="1400" kern="1200">
              <a:latin typeface="Century Gothic" panose="020B0502020202020204"/>
            </a:rPr>
            <a:t>staffs</a:t>
          </a:r>
          <a:r>
            <a:rPr lang="en-GB" sz="1400" kern="1200"/>
            <a:t>.</a:t>
          </a:r>
          <a:endParaRPr lang="en-US" sz="1400" kern="1200"/>
        </a:p>
      </dsp:txBody>
      <dsp:txXfrm>
        <a:off x="1980058" y="4286573"/>
        <a:ext cx="3524304" cy="17143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B8824-1233-431B-9C52-0CA7C0C0AF92}">
      <dsp:nvSpPr>
        <dsp:cNvPr id="0" name=""/>
        <dsp:cNvSpPr/>
      </dsp:nvSpPr>
      <dsp:spPr>
        <a:xfrm>
          <a:off x="0" y="5699"/>
          <a:ext cx="5103053" cy="9228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25AC44-31D8-4B29-88DB-51504129DFD6}">
      <dsp:nvSpPr>
        <dsp:cNvPr id="0" name=""/>
        <dsp:cNvSpPr/>
      </dsp:nvSpPr>
      <dsp:spPr>
        <a:xfrm>
          <a:off x="279173" y="213349"/>
          <a:ext cx="508084" cy="5075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B54F5E-0C39-4B36-8ABC-79AFE46F55A8}">
      <dsp:nvSpPr>
        <dsp:cNvPr id="0" name=""/>
        <dsp:cNvSpPr/>
      </dsp:nvSpPr>
      <dsp:spPr>
        <a:xfrm>
          <a:off x="1066432" y="5699"/>
          <a:ext cx="3645704" cy="92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768" tIns="97768" rIns="97768" bIns="97768" numCol="1" spcCol="1270" anchor="ctr" anchorCtr="0">
          <a:noAutofit/>
        </a:bodyPr>
        <a:lstStyle/>
        <a:p>
          <a:pPr marL="0" lvl="0" indent="0" algn="l" defTabSz="622300">
            <a:lnSpc>
              <a:spcPct val="100000"/>
            </a:lnSpc>
            <a:spcBef>
              <a:spcPct val="0"/>
            </a:spcBef>
            <a:spcAft>
              <a:spcPct val="35000"/>
            </a:spcAft>
            <a:buNone/>
          </a:pPr>
          <a:r>
            <a:rPr lang="en-GB" sz="1400" b="1" kern="1200"/>
            <a:t>Risk of Data Breaches:</a:t>
          </a:r>
          <a:r>
            <a:rPr lang="en-GB" sz="1400" kern="1200"/>
            <a:t> Inadequate knowledge and improper set-up can increase the risk of sensitive data breaches (Clavelou, 2024).</a:t>
          </a:r>
          <a:endParaRPr lang="en-US" sz="1400" kern="1200"/>
        </a:p>
      </dsp:txBody>
      <dsp:txXfrm>
        <a:off x="1066432" y="5699"/>
        <a:ext cx="3645704" cy="923790"/>
      </dsp:txXfrm>
    </dsp:sp>
    <dsp:sp modelId="{7F7CCFDB-12C2-43EA-812A-860265E6FDC7}">
      <dsp:nvSpPr>
        <dsp:cNvPr id="0" name=""/>
        <dsp:cNvSpPr/>
      </dsp:nvSpPr>
      <dsp:spPr>
        <a:xfrm>
          <a:off x="0" y="1109742"/>
          <a:ext cx="5103053" cy="9228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FAB563-FA64-4FB5-AEB9-49BE88BE4B61}">
      <dsp:nvSpPr>
        <dsp:cNvPr id="0" name=""/>
        <dsp:cNvSpPr/>
      </dsp:nvSpPr>
      <dsp:spPr>
        <a:xfrm>
          <a:off x="279173" y="1317391"/>
          <a:ext cx="508084" cy="5075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D7D0A1-8404-44CC-9A93-CFBB689414C9}">
      <dsp:nvSpPr>
        <dsp:cNvPr id="0" name=""/>
        <dsp:cNvSpPr/>
      </dsp:nvSpPr>
      <dsp:spPr>
        <a:xfrm>
          <a:off x="1066432" y="1109742"/>
          <a:ext cx="3645704" cy="92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768" tIns="97768" rIns="97768" bIns="97768" numCol="1" spcCol="1270" anchor="ctr" anchorCtr="0">
          <a:noAutofit/>
        </a:bodyPr>
        <a:lstStyle/>
        <a:p>
          <a:pPr marL="0" lvl="0" indent="0" algn="l" defTabSz="622300">
            <a:lnSpc>
              <a:spcPct val="100000"/>
            </a:lnSpc>
            <a:spcBef>
              <a:spcPct val="0"/>
            </a:spcBef>
            <a:spcAft>
              <a:spcPct val="35000"/>
            </a:spcAft>
            <a:buNone/>
          </a:pPr>
          <a:r>
            <a:rPr lang="en-GB" sz="1400" b="1" kern="1200"/>
            <a:t>Lack of dedicated IT support:</a:t>
          </a:r>
          <a:r>
            <a:rPr lang="en-GB" sz="1400" kern="1200"/>
            <a:t> Specialised IT support and resources at healthcare settings are not available easily.</a:t>
          </a:r>
          <a:endParaRPr lang="en-US" sz="1400" kern="1200"/>
        </a:p>
      </dsp:txBody>
      <dsp:txXfrm>
        <a:off x="1066432" y="1109742"/>
        <a:ext cx="3645704" cy="923790"/>
      </dsp:txXfrm>
    </dsp:sp>
    <dsp:sp modelId="{8279259F-2730-458B-9507-FA59AF90FB75}">
      <dsp:nvSpPr>
        <dsp:cNvPr id="0" name=""/>
        <dsp:cNvSpPr/>
      </dsp:nvSpPr>
      <dsp:spPr>
        <a:xfrm>
          <a:off x="0" y="2213784"/>
          <a:ext cx="5103053" cy="9228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2D70CA-60B4-43F3-B491-BC7463CD702B}">
      <dsp:nvSpPr>
        <dsp:cNvPr id="0" name=""/>
        <dsp:cNvSpPr/>
      </dsp:nvSpPr>
      <dsp:spPr>
        <a:xfrm>
          <a:off x="279173" y="2421434"/>
          <a:ext cx="508084" cy="5075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ADC868-CCB4-4D01-9B8E-91CE330AD7DE}">
      <dsp:nvSpPr>
        <dsp:cNvPr id="0" name=""/>
        <dsp:cNvSpPr/>
      </dsp:nvSpPr>
      <dsp:spPr>
        <a:xfrm>
          <a:off x="1066432" y="2213784"/>
          <a:ext cx="3645704" cy="92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768" tIns="97768" rIns="97768" bIns="97768" numCol="1" spcCol="1270" anchor="ctr" anchorCtr="0">
          <a:noAutofit/>
        </a:bodyPr>
        <a:lstStyle/>
        <a:p>
          <a:pPr marL="0" lvl="0" indent="0" algn="l" defTabSz="622300">
            <a:lnSpc>
              <a:spcPct val="100000"/>
            </a:lnSpc>
            <a:spcBef>
              <a:spcPct val="0"/>
            </a:spcBef>
            <a:spcAft>
              <a:spcPct val="35000"/>
            </a:spcAft>
            <a:buNone/>
          </a:pPr>
          <a:r>
            <a:rPr lang="en-GB" sz="1400" b="1" kern="1200"/>
            <a:t>Complicated Data Governance:</a:t>
          </a:r>
          <a:r>
            <a:rPr lang="en-GB" sz="1400" kern="1200"/>
            <a:t> The multiple data generated in Teams are stored in different location and thereby increases the challenge to manage and monitor (Azbeg </a:t>
          </a:r>
          <a:r>
            <a:rPr lang="en-GB" sz="1400" i="1" kern="1200"/>
            <a:t>et al</a:t>
          </a:r>
          <a:r>
            <a:rPr lang="en-GB" sz="1400" kern="1200"/>
            <a:t>., 2022).</a:t>
          </a:r>
          <a:endParaRPr lang="en-US" sz="1400" kern="1200"/>
        </a:p>
      </dsp:txBody>
      <dsp:txXfrm>
        <a:off x="1066432" y="2213784"/>
        <a:ext cx="3645704" cy="923790"/>
      </dsp:txXfrm>
    </dsp:sp>
    <dsp:sp modelId="{AA5DB1FB-0CDA-4902-88A9-42173D87F701}">
      <dsp:nvSpPr>
        <dsp:cNvPr id="0" name=""/>
        <dsp:cNvSpPr/>
      </dsp:nvSpPr>
      <dsp:spPr>
        <a:xfrm>
          <a:off x="0" y="3317826"/>
          <a:ext cx="5103053" cy="92288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C2A4EC-A8F1-4992-8AC1-F58BC2340BC3}">
      <dsp:nvSpPr>
        <dsp:cNvPr id="0" name=""/>
        <dsp:cNvSpPr/>
      </dsp:nvSpPr>
      <dsp:spPr>
        <a:xfrm>
          <a:off x="279173" y="3525476"/>
          <a:ext cx="508084" cy="50758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BD2A1-853E-4275-8FF7-39132AED92C7}">
      <dsp:nvSpPr>
        <dsp:cNvPr id="0" name=""/>
        <dsp:cNvSpPr/>
      </dsp:nvSpPr>
      <dsp:spPr>
        <a:xfrm>
          <a:off x="1066432" y="3317826"/>
          <a:ext cx="3645704" cy="923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768" tIns="97768" rIns="97768" bIns="97768" numCol="1" spcCol="1270" anchor="ctr" anchorCtr="0">
          <a:noAutofit/>
        </a:bodyPr>
        <a:lstStyle/>
        <a:p>
          <a:pPr marL="0" lvl="0" indent="0" algn="l" defTabSz="622300">
            <a:lnSpc>
              <a:spcPct val="100000"/>
            </a:lnSpc>
            <a:spcBef>
              <a:spcPct val="0"/>
            </a:spcBef>
            <a:spcAft>
              <a:spcPct val="35000"/>
            </a:spcAft>
            <a:buNone/>
          </a:pPr>
          <a:r>
            <a:rPr lang="en-GB" sz="1400" b="1" kern="1200"/>
            <a:t>Unplanned user training: </a:t>
          </a:r>
          <a:r>
            <a:rPr lang="en-GB" sz="1400" kern="1200"/>
            <a:t>Lack of proper training can create issues for the health care</a:t>
          </a:r>
          <a:endParaRPr lang="en-US" sz="1400" kern="1200"/>
        </a:p>
      </dsp:txBody>
      <dsp:txXfrm>
        <a:off x="1066432" y="3317826"/>
        <a:ext cx="3645704" cy="92379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D200B3F0-A9BC-48CE-8EB6-ECE965069900}" type="datetimeFigureOut">
              <a:rPr lang="en-US" dirty="0"/>
              <a:pPr/>
              <a:t>10/12/2025</a:t>
            </a:fld>
            <a:endParaRPr lang="en-US"/>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r>
              <a:rPr lang="en-US"/>
              <a:t>
              </a:t>
            </a:r>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dirty="0"/>
              <a:pPr/>
              <a:t>‹#›</a:t>
            </a:fld>
            <a:endParaRPr lang="en-US"/>
          </a:p>
        </p:txBody>
      </p:sp>
    </p:spTree>
    <p:extLst>
      <p:ext uri="{BB962C8B-B14F-4D97-AF65-F5344CB8AC3E}">
        <p14:creationId xmlns:p14="http://schemas.microsoft.com/office/powerpoint/2010/main" val="43100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20712A-F861-4AB0-A754-4F5A2033CD4B}"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3533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4507B7-F2DC-4B2C-B14D-58A9766807A2}"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96113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4A483D-5CB4-4842-8F2F-05D5276ACF63}" type="datetimeFigureOut">
              <a:rPr lang="en-US" dirty="0"/>
              <a:t>10/12/2025</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55614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1CE32E-9DC0-47C8-A657-48F5C3E4A10B}" type="datetimeFigureOut">
              <a:rPr lang="en-US" dirty="0"/>
              <a:t>10/12/2025</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96744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BDF5C0D-8C3A-4771-A43D-83937FC700D4}" type="datetimeFigureOut">
              <a:rPr lang="en-US" dirty="0"/>
              <a:t>10/12/2025</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76457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03D2D6-FCC2-425A-A4A7-8058E8C01CB1}" type="datetimeFigureOut">
              <a:rPr lang="en-US" dirty="0"/>
              <a:t>10/12/2025</a:t>
            </a:fld>
            <a:endParaRPr lang="en-US"/>
          </a:p>
        </p:txBody>
      </p:sp>
      <p:sp>
        <p:nvSpPr>
          <p:cNvPr id="3" name="Footer Placeholder 2"/>
          <p:cNvSpPr>
            <a:spLocks noGrp="1"/>
          </p:cNvSpPr>
          <p:nvPr>
            <p:ph type="ftr" sz="quarter" idx="11"/>
          </p:nvPr>
        </p:nvSpPr>
        <p:spPr/>
        <p:txBody>
          <a:bodyPr/>
          <a:lstStyle/>
          <a:p>
            <a:r>
              <a:rPr lang="en-US"/>
              <a:t>
              </a:t>
            </a:r>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97708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CF2683-E6E7-4CC3-9EEE-7854DD4F3545}" type="datetimeFigureOut">
              <a:rPr lang="en-US" dirty="0"/>
              <a:t>10/12/2025</a:t>
            </a:fld>
            <a:endParaRPr lang="en-US"/>
          </a:p>
        </p:txBody>
      </p:sp>
      <p:sp>
        <p:nvSpPr>
          <p:cNvPr id="6" name="Footer Placeholder 5"/>
          <p:cNvSpPr>
            <a:spLocks noGrp="1"/>
          </p:cNvSpPr>
          <p:nvPr>
            <p:ph type="ftr" sz="quarter" idx="11"/>
          </p:nvPr>
        </p:nvSpPr>
        <p:spPr/>
        <p:txBody>
          <a:bodyPr/>
          <a:lstStyle/>
          <a:p>
            <a:r>
              <a:rPr lang="en-US"/>
              <a:t>
              </a:t>
            </a:r>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98356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20F81-B39D-4CBB-8BF3-5D6E395D0F72}" type="datetimeFigureOut">
              <a:rPr lang="en-US" dirty="0"/>
              <a:t>10/12/2025</a:t>
            </a:fld>
            <a:endParaRPr lang="en-US"/>
          </a:p>
        </p:txBody>
      </p:sp>
      <p:sp>
        <p:nvSpPr>
          <p:cNvPr id="6" name="Footer Placeholder 5"/>
          <p:cNvSpPr>
            <a:spLocks noGrp="1"/>
          </p:cNvSpPr>
          <p:nvPr>
            <p:ph type="ftr" sz="quarter" idx="11"/>
          </p:nvPr>
        </p:nvSpPr>
        <p:spPr/>
        <p:txBody>
          <a:bodyPr/>
          <a:lstStyle/>
          <a:p>
            <a:r>
              <a:rPr lang="en-US"/>
              <a:t>
              </a:t>
            </a:r>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0232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DF9FFFF-3106-4DDB-AA62-0C80862170D6}" type="datetimeFigureOut">
              <a:rPr lang="en-US" dirty="0"/>
              <a:t>10/12/2025</a:t>
            </a:fld>
            <a:endParaRPr lang="en-US"/>
          </a:p>
        </p:txBody>
      </p:sp>
      <p:sp>
        <p:nvSpPr>
          <p:cNvPr id="6" name="Footer Placeholder 5"/>
          <p:cNvSpPr>
            <a:spLocks noGrp="1"/>
          </p:cNvSpPr>
          <p:nvPr>
            <p:ph type="ftr" sz="quarter" idx="11"/>
          </p:nvPr>
        </p:nvSpPr>
        <p:spPr/>
        <p:txBody>
          <a:bodyPr/>
          <a:lstStyle/>
          <a:p>
            <a:r>
              <a:rPr lang="en-US"/>
              <a:t>
              </a:t>
            </a:r>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53072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3DA38B7-AE95-4DC8-9A51-7A71F545B098}"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522969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6F1EC2B-8188-4AC2-9F0D-8D09C51D505A}"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0352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12B75E-944F-430B-BE5F-C69FA8823C04}"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98294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9AE0DC7-7F53-471C-A711-B3DA6F2535F3}" type="datetimeFigureOut">
              <a:rPr lang="en-US" dirty="0"/>
              <a:t>10/12/2025</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68664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C1F4C9D-4618-451D-80C1-6A376BB42AB4}" type="datetimeFigureOut">
              <a:rPr lang="en-US" dirty="0"/>
              <a:t>10/12/2025</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345165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54D2318-CE40-42F6-962A-4C6D6CF697DB}"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12301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C476AC1-EB7F-4BEF-90D9-5764B50DAF8A}" type="datetimeFigureOut">
              <a:rPr lang="en-US" dirty="0"/>
              <a:t>10/12/2025</a:t>
            </a:fld>
            <a:endParaRPr lang="en-US"/>
          </a:p>
        </p:txBody>
      </p:sp>
      <p:sp>
        <p:nvSpPr>
          <p:cNvPr id="5" name="Footer Placeholder 4"/>
          <p:cNvSpPr>
            <a:spLocks noGrp="1"/>
          </p:cNvSpPr>
          <p:nvPr>
            <p:ph type="ftr" sz="quarter" idx="11"/>
          </p:nvPr>
        </p:nvSpPr>
        <p:spPr/>
        <p:txBody>
          <a:bodyPr/>
          <a:lstStyle/>
          <a:p>
            <a:r>
              <a:rPr lang="en-US"/>
              <a:t>
              </a:t>
            </a:r>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54832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64B320A-89BA-47B2-A525-92E8D10B06E4}" type="datetimeFigureOut">
              <a:rPr lang="en-US" dirty="0"/>
              <a:t>10/12/2025</a:t>
            </a:fld>
            <a:endParaRPr lang="en-US"/>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21907308"/>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madboxpc.com/microsoft-comienza-oficialmente-la-venta-de-sus-suite-ofimaticas-microsoft-office-2013-y-office-365/" TargetMode="External"/><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hyperlink" Target="https://www.cambridge.org?core/journals/bjpsych-open/article/quality-improvement-project-to-increase-junior-doctors-satisfaction-with-handover-process-using-microsoft-teams-ms-teams-as-a-platform-/1D48CE65EC7E9F9D69EF48EBF54CC018"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hyperlink" Target="https://doi.prg/10.1016/j.eij.2022.02.004"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29322/IJSRP.X2022.p091095" TargetMode="External"/><Relationship Id="rId2" Type="http://schemas.openxmlformats.org/officeDocument/2006/relationships/hyperlink" Target="https://doi.org/10.1016/j.orgdyn.2023.10099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9402" y="444356"/>
            <a:ext cx="6557055" cy="1438780"/>
          </a:xfrm>
        </p:spPr>
        <p:txBody>
          <a:bodyPr anchor="b">
            <a:normAutofit/>
          </a:bodyPr>
          <a:lstStyle/>
          <a:p>
            <a:r>
              <a:rPr lang="en-GB" sz="3200">
                <a:solidFill>
                  <a:srgbClr val="FFFFFF"/>
                </a:solidFill>
              </a:rPr>
              <a:t>LCHS4007 Digital Skills &amp; Research Methods Assessment 1</a:t>
            </a:r>
          </a:p>
        </p:txBody>
      </p:sp>
      <p:sp>
        <p:nvSpPr>
          <p:cNvPr id="3" name="Subtitle 2"/>
          <p:cNvSpPr>
            <a:spLocks noGrp="1"/>
          </p:cNvSpPr>
          <p:nvPr>
            <p:ph idx="1"/>
          </p:nvPr>
        </p:nvSpPr>
        <p:spPr>
          <a:xfrm>
            <a:off x="1120913" y="1591673"/>
            <a:ext cx="9956747" cy="3870181"/>
          </a:xfrm>
        </p:spPr>
        <p:txBody>
          <a:bodyPr anchor="ctr">
            <a:normAutofit/>
          </a:bodyPr>
          <a:lstStyle/>
          <a:p>
            <a:pPr marL="0" indent="0">
              <a:buNone/>
            </a:pPr>
            <a:r>
              <a:rPr lang="en-US" sz="3600"/>
              <a:t>LECTURER: ANIKA TASHIN AHMED</a:t>
            </a:r>
          </a:p>
          <a:p>
            <a:pPr marL="0" indent="0">
              <a:buNone/>
            </a:pPr>
            <a:r>
              <a:rPr lang="en-US" sz="3600"/>
              <a:t>EDWIGE TATY-BITEMO (2511480)</a:t>
            </a:r>
          </a:p>
          <a:p>
            <a:pPr marL="0" indent="0">
              <a:buNone/>
            </a:pPr>
            <a:r>
              <a:rPr lang="en-US" sz="3600"/>
              <a:t>NIKITA NANA ANGELINA WILSON (2506894)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B6C2-0E3F-0657-C58C-42145BC6C49A}"/>
              </a:ext>
            </a:extLst>
          </p:cNvPr>
          <p:cNvSpPr>
            <a:spLocks noGrp="1"/>
          </p:cNvSpPr>
          <p:nvPr>
            <p:ph type="title"/>
          </p:nvPr>
        </p:nvSpPr>
        <p:spPr>
          <a:xfrm>
            <a:off x="432151" y="434104"/>
            <a:ext cx="10846556" cy="1304150"/>
          </a:xfrm>
        </p:spPr>
        <p:txBody>
          <a:bodyPr vert="horz" lIns="91440" tIns="45720" rIns="91440" bIns="45720" rtlCol="0" anchor="t">
            <a:normAutofit/>
          </a:bodyPr>
          <a:lstStyle/>
          <a:p>
            <a:r>
              <a:rPr lang="en-US" b="1" u="sng" kern="1200">
                <a:latin typeface="+mj-lt"/>
                <a:ea typeface="+mj-ea"/>
                <a:cs typeface="+mj-cs"/>
              </a:rPr>
              <a:t>Introduction</a:t>
            </a:r>
            <a:endParaRPr lang="en-US" b="1" u="sng" kern="1200">
              <a:latin typeface="+mj-lt"/>
            </a:endParaRPr>
          </a:p>
        </p:txBody>
      </p:sp>
      <p:sp>
        <p:nvSpPr>
          <p:cNvPr id="3" name="Content Placeholder 2">
            <a:extLst>
              <a:ext uri="{FF2B5EF4-FFF2-40B4-BE49-F238E27FC236}">
                <a16:creationId xmlns:a16="http://schemas.microsoft.com/office/drawing/2014/main" id="{B74400D0-83D0-A94F-EA5A-9FA98735DEE2}"/>
              </a:ext>
            </a:extLst>
          </p:cNvPr>
          <p:cNvSpPr>
            <a:spLocks noGrp="1"/>
          </p:cNvSpPr>
          <p:nvPr>
            <p:ph sz="half" idx="1"/>
          </p:nvPr>
        </p:nvSpPr>
        <p:spPr>
          <a:xfrm>
            <a:off x="705269" y="2497281"/>
            <a:ext cx="5790488" cy="4804876"/>
          </a:xfrm>
        </p:spPr>
        <p:txBody>
          <a:bodyPr vert="horz" lIns="91440" tIns="45720" rIns="91440" bIns="45720" rtlCol="0" anchor="t">
            <a:normAutofit/>
          </a:bodyPr>
          <a:lstStyle/>
          <a:p>
            <a:pPr marL="114300" indent="-342900"/>
            <a:r>
              <a:rPr lang="en-US"/>
              <a:t>  The aim of this presentation is to explore the use of Excel in Sunrise Residential Care Home.</a:t>
            </a:r>
          </a:p>
          <a:p>
            <a:pPr marL="114300" indent="-342900"/>
            <a:r>
              <a:rPr lang="en-US"/>
              <a:t>It will </a:t>
            </a:r>
            <a:r>
              <a:rPr lang="en-US" err="1"/>
              <a:t>analyse</a:t>
            </a:r>
            <a:r>
              <a:rPr lang="en-US"/>
              <a:t> the MS Team as a collaborative tool for staff and professionals.</a:t>
            </a:r>
          </a:p>
          <a:p>
            <a:pPr marL="114300" indent="-342900"/>
            <a:r>
              <a:rPr lang="en-US"/>
              <a:t>The presentation will highlight challenges caused by limited digital literacy.</a:t>
            </a:r>
          </a:p>
          <a:p>
            <a:pPr marL="114300" indent="-342900"/>
            <a:r>
              <a:rPr lang="en-US"/>
              <a:t>A digital safety checklist will be presented, followed by the conclusion</a:t>
            </a:r>
          </a:p>
        </p:txBody>
      </p:sp>
      <p:sp>
        <p:nvSpPr>
          <p:cNvPr id="19" name="Date Placeholder 4">
            <a:extLst>
              <a:ext uri="{FF2B5EF4-FFF2-40B4-BE49-F238E27FC236}">
                <a16:creationId xmlns:a16="http://schemas.microsoft.com/office/drawing/2014/main" id="{2BA0B6B4-C715-7656-1E0C-8B2F29D45B61}"/>
              </a:ext>
            </a:extLst>
          </p:cNvPr>
          <p:cNvSpPr>
            <a:spLocks noGrp="1"/>
          </p:cNvSpPr>
          <p:nvPr>
            <p:ph type="dt" sz="half" idx="10"/>
          </p:nvPr>
        </p:nvSpPr>
        <p:spPr/>
        <p:txBody>
          <a:bodyPr/>
          <a:lstStyle/>
          <a:p>
            <a:pPr>
              <a:spcAft>
                <a:spcPts val="600"/>
              </a:spcAft>
            </a:pPr>
            <a:fld id="{18683F4C-35DC-42A9-9B85-C06E965B0C3E}" type="datetime1">
              <a:pPr>
                <a:spcAft>
                  <a:spcPts val="600"/>
                </a:spcAft>
              </a:pPr>
              <a:t>10/12/2025</a:t>
            </a:fld>
            <a:endParaRPr lang="en-US"/>
          </a:p>
        </p:txBody>
      </p:sp>
      <p:sp>
        <p:nvSpPr>
          <p:cNvPr id="21" name="Footer Placeholder 5">
            <a:extLst>
              <a:ext uri="{FF2B5EF4-FFF2-40B4-BE49-F238E27FC236}">
                <a16:creationId xmlns:a16="http://schemas.microsoft.com/office/drawing/2014/main" id="{55EFB1D6-CA4E-8353-231B-4B0E683EFEA0}"/>
              </a:ext>
            </a:extLst>
          </p:cNvPr>
          <p:cNvSpPr>
            <a:spLocks noGrp="1"/>
          </p:cNvSpPr>
          <p:nvPr>
            <p:ph type="ftr" sz="quarter" idx="11"/>
          </p:nvPr>
        </p:nvSpPr>
        <p:spPr/>
        <p:txBody>
          <a:bodyPr/>
          <a:lstStyle/>
          <a:p>
            <a:pPr>
              <a:spcAft>
                <a:spcPts val="600"/>
              </a:spcAft>
            </a:pPr>
            <a:r>
              <a:rPr lang="en-US"/>
              <a:t>
              </a:t>
            </a:r>
          </a:p>
        </p:txBody>
      </p:sp>
      <p:sp>
        <p:nvSpPr>
          <p:cNvPr id="22" name="Slide Number Placeholder 6">
            <a:extLst>
              <a:ext uri="{FF2B5EF4-FFF2-40B4-BE49-F238E27FC236}">
                <a16:creationId xmlns:a16="http://schemas.microsoft.com/office/drawing/2014/main" id="{75B48FF4-21DE-E36C-5A3B-E1D9659E011C}"/>
              </a:ext>
            </a:extLst>
          </p:cNvPr>
          <p:cNvSpPr>
            <a:spLocks noGrp="1"/>
          </p:cNvSpPr>
          <p:nvPr>
            <p:ph type="sldNum" sz="quarter" idx="12"/>
          </p:nvPr>
        </p:nvSpPr>
        <p:spPr/>
        <p:txBody>
          <a:bodyPr/>
          <a:lstStyle/>
          <a:p>
            <a:pPr>
              <a:spcAft>
                <a:spcPts val="600"/>
              </a:spcAft>
            </a:pPr>
            <a:fld id="{6E91CC32-6A6B-4E2E-BBA1-6864F305DA26}" type="slidenum">
              <a:rPr lang="en-US" dirty="0"/>
              <a:pPr>
                <a:spcAft>
                  <a:spcPts val="600"/>
                </a:spcAft>
              </a:pPr>
              <a:t>2</a:t>
            </a:fld>
            <a:endParaRPr lang="en-US"/>
          </a:p>
        </p:txBody>
      </p:sp>
      <p:pic>
        <p:nvPicPr>
          <p:cNvPr id="4" name="Picture 3">
            <a:extLst>
              <a:ext uri="{FF2B5EF4-FFF2-40B4-BE49-F238E27FC236}">
                <a16:creationId xmlns:a16="http://schemas.microsoft.com/office/drawing/2014/main" id="{C7021DE4-A486-27CC-75EF-15469938AD8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098306" y="1582513"/>
            <a:ext cx="4504591" cy="3316097"/>
          </a:xfrm>
          <a:prstGeom prst="rect">
            <a:avLst/>
          </a:prstGeom>
        </p:spPr>
      </p:pic>
      <p:sp>
        <p:nvSpPr>
          <p:cNvPr id="5" name="TextBox 4">
            <a:extLst>
              <a:ext uri="{FF2B5EF4-FFF2-40B4-BE49-F238E27FC236}">
                <a16:creationId xmlns:a16="http://schemas.microsoft.com/office/drawing/2014/main" id="{E33827AC-EE67-1F3F-5D63-5C9E49BA79C0}"/>
              </a:ext>
            </a:extLst>
          </p:cNvPr>
          <p:cNvSpPr txBox="1"/>
          <p:nvPr/>
        </p:nvSpPr>
        <p:spPr>
          <a:xfrm>
            <a:off x="7321044" y="4924291"/>
            <a:ext cx="4283807" cy="1935284"/>
          </a:xfrm>
          <a:prstGeom prst="rect">
            <a:avLst/>
          </a:prstGeom>
        </p:spPr>
        <p:txBody>
          <a:bodyPr>
            <a:normAutofit/>
          </a:bodyPr>
          <a:lstStyle/>
          <a:p>
            <a:r>
              <a:rPr lang="en-US"/>
              <a:t>ThePhoto by PhotoAuthor is licensed under CCYYSA.</a:t>
            </a:r>
          </a:p>
        </p:txBody>
      </p:sp>
    </p:spTree>
    <p:extLst>
      <p:ext uri="{BB962C8B-B14F-4D97-AF65-F5344CB8AC3E}">
        <p14:creationId xmlns:p14="http://schemas.microsoft.com/office/powerpoint/2010/main" val="411876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844043-2B05-4A69-98C6-CF0F26946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Oval 10">
            <a:extLst>
              <a:ext uri="{FF2B5EF4-FFF2-40B4-BE49-F238E27FC236}">
                <a16:creationId xmlns:a16="http://schemas.microsoft.com/office/drawing/2014/main" id="{6C2AD7F1-D41F-4DC2-8C0D-28429DF703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D1E228D-CA9E-41E4-87C8-21C841EAD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45F3D31F-26BB-46A1-A3D3-A758FF02AF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Rectangle 16">
            <a:extLst>
              <a:ext uri="{FF2B5EF4-FFF2-40B4-BE49-F238E27FC236}">
                <a16:creationId xmlns:a16="http://schemas.microsoft.com/office/drawing/2014/main" id="{45B15905-1588-4FAB-9558-04F1B2186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9" name="Freeform 5">
            <a:extLst>
              <a:ext uri="{FF2B5EF4-FFF2-40B4-BE49-F238E27FC236}">
                <a16:creationId xmlns:a16="http://schemas.microsoft.com/office/drawing/2014/main" id="{C72FA550-997B-4EFC-9E96-6937BDAE2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1" name="Freeform 5">
            <a:extLst>
              <a:ext uri="{FF2B5EF4-FFF2-40B4-BE49-F238E27FC236}">
                <a16:creationId xmlns:a16="http://schemas.microsoft.com/office/drawing/2014/main" id="{A41FDE27-F763-46C3-B111-19C1535BF4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7083A044-88AD-FA4F-5784-79E07C8D1ACA}"/>
              </a:ext>
            </a:extLst>
          </p:cNvPr>
          <p:cNvSpPr>
            <a:spLocks noGrp="1"/>
          </p:cNvSpPr>
          <p:nvPr>
            <p:ph type="title"/>
          </p:nvPr>
        </p:nvSpPr>
        <p:spPr>
          <a:xfrm>
            <a:off x="1154955" y="973667"/>
            <a:ext cx="2942210" cy="4833745"/>
          </a:xfrm>
        </p:spPr>
        <p:txBody>
          <a:bodyPr vert="horz" lIns="91440" tIns="45720" rIns="91440" bIns="45720" rtlCol="0" anchor="ctr">
            <a:normAutofit/>
          </a:bodyPr>
          <a:lstStyle/>
          <a:p>
            <a:r>
              <a:rPr lang="en-US">
                <a:solidFill>
                  <a:srgbClr val="EBEBEB"/>
                </a:solidFill>
              </a:rPr>
              <a:t>TABLE OF CONTENT</a:t>
            </a:r>
          </a:p>
        </p:txBody>
      </p:sp>
      <p:sp>
        <p:nvSpPr>
          <p:cNvPr id="23" name="Rectangle 22">
            <a:extLst>
              <a:ext uri="{FF2B5EF4-FFF2-40B4-BE49-F238E27FC236}">
                <a16:creationId xmlns:a16="http://schemas.microsoft.com/office/drawing/2014/main" id="{F417D79A-45EF-4C57-ABEB-04910F333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TextBox 2">
            <a:extLst>
              <a:ext uri="{FF2B5EF4-FFF2-40B4-BE49-F238E27FC236}">
                <a16:creationId xmlns:a16="http://schemas.microsoft.com/office/drawing/2014/main" id="{26D9364A-61FE-A73E-CF16-CF07DF7E7517}"/>
              </a:ext>
            </a:extLst>
          </p:cNvPr>
          <p:cNvGraphicFramePr/>
          <p:nvPr>
            <p:extLst>
              <p:ext uri="{D42A27DB-BD31-4B8C-83A1-F6EECF244321}">
                <p14:modId xmlns:p14="http://schemas.microsoft.com/office/powerpoint/2010/main" val="2895974166"/>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71462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88E36-EBD9-3778-2C9F-81490284DB19}"/>
              </a:ext>
            </a:extLst>
          </p:cNvPr>
          <p:cNvSpPr>
            <a:spLocks noGrp="1"/>
          </p:cNvSpPr>
          <p:nvPr>
            <p:ph type="title"/>
          </p:nvPr>
        </p:nvSpPr>
        <p:spPr>
          <a:xfrm>
            <a:off x="2142574" y="-200691"/>
            <a:ext cx="7903458" cy="664497"/>
          </a:xfrm>
        </p:spPr>
        <p:txBody>
          <a:bodyPr>
            <a:normAutofit/>
          </a:bodyPr>
          <a:lstStyle/>
          <a:p>
            <a:r>
              <a:rPr lang="en-GB" sz="3200">
                <a:solidFill>
                  <a:schemeClr val="tx2"/>
                </a:solidFill>
                <a:latin typeface="Century Schoolbook"/>
              </a:rPr>
              <a:t>      BENEFITS OF MS TEAM</a:t>
            </a:r>
          </a:p>
        </p:txBody>
      </p:sp>
      <p:sp>
        <p:nvSpPr>
          <p:cNvPr id="7" name="Text Placeholder 6">
            <a:extLst>
              <a:ext uri="{FF2B5EF4-FFF2-40B4-BE49-F238E27FC236}">
                <a16:creationId xmlns:a16="http://schemas.microsoft.com/office/drawing/2014/main" id="{6AFB3CCE-26C2-A484-697A-D867CC9D32E6}"/>
              </a:ext>
            </a:extLst>
          </p:cNvPr>
          <p:cNvSpPr>
            <a:spLocks noGrp="1"/>
          </p:cNvSpPr>
          <p:nvPr>
            <p:ph type="body" sz="half" idx="2"/>
          </p:nvPr>
        </p:nvSpPr>
        <p:spPr>
          <a:xfrm>
            <a:off x="6900600" y="4457756"/>
            <a:ext cx="4690593" cy="2101304"/>
          </a:xfrm>
        </p:spPr>
        <p:txBody>
          <a:bodyPr vert="horz" lIns="91440" tIns="45720" rIns="91440" bIns="45720" rtlCol="0" anchor="t">
            <a:noAutofit/>
          </a:bodyPr>
          <a:lstStyle/>
          <a:p>
            <a:r>
              <a:rPr lang="en-GB" sz="2400"/>
              <a:t>Sunrise Residential care home can make sure of MS Teams to improve organisational communication and patient care.</a:t>
            </a:r>
          </a:p>
        </p:txBody>
      </p:sp>
      <p:sp>
        <p:nvSpPr>
          <p:cNvPr id="4" name="Date Placeholder 3">
            <a:extLst>
              <a:ext uri="{FF2B5EF4-FFF2-40B4-BE49-F238E27FC236}">
                <a16:creationId xmlns:a16="http://schemas.microsoft.com/office/drawing/2014/main" id="{024B8E4F-9C96-34CB-7545-D7786E23BC97}"/>
              </a:ext>
            </a:extLst>
          </p:cNvPr>
          <p:cNvSpPr>
            <a:spLocks noGrp="1"/>
          </p:cNvSpPr>
          <p:nvPr>
            <p:ph type="dt" sz="half" idx="10"/>
          </p:nvPr>
        </p:nvSpPr>
        <p:spPr/>
        <p:txBody>
          <a:bodyPr/>
          <a:lstStyle/>
          <a:p>
            <a:fld id="{6C0A939E-80D8-41E0-82B2-FBD632075E90}" type="datetime1">
              <a:rPr lang="en-GB"/>
              <a:t>12/10/2025</a:t>
            </a:fld>
            <a:endParaRPr lang="en-US"/>
          </a:p>
        </p:txBody>
      </p:sp>
      <p:sp>
        <p:nvSpPr>
          <p:cNvPr id="5" name="Footer Placeholder 4">
            <a:extLst>
              <a:ext uri="{FF2B5EF4-FFF2-40B4-BE49-F238E27FC236}">
                <a16:creationId xmlns:a16="http://schemas.microsoft.com/office/drawing/2014/main" id="{9EAB192E-4520-EAC3-4EE1-F9F5FBB5A830}"/>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B232B65-A6A9-C402-5A3D-2E8D5A9038A2}"/>
              </a:ext>
            </a:extLst>
          </p:cNvPr>
          <p:cNvSpPr>
            <a:spLocks noGrp="1"/>
          </p:cNvSpPr>
          <p:nvPr>
            <p:ph type="sldNum" sz="quarter" idx="12"/>
          </p:nvPr>
        </p:nvSpPr>
        <p:spPr/>
        <p:txBody>
          <a:bodyPr/>
          <a:lstStyle/>
          <a:p>
            <a:fld id="{6E91CC32-6A6B-4E2E-BBA1-6864F305DA26}" type="slidenum">
              <a:rPr lang="en-US" dirty="0"/>
              <a:t>4</a:t>
            </a:fld>
            <a:endParaRPr lang="en-US"/>
          </a:p>
        </p:txBody>
      </p:sp>
      <p:sp>
        <p:nvSpPr>
          <p:cNvPr id="13" name="Content Placeholder 12">
            <a:extLst>
              <a:ext uri="{FF2B5EF4-FFF2-40B4-BE49-F238E27FC236}">
                <a16:creationId xmlns:a16="http://schemas.microsoft.com/office/drawing/2014/main" id="{28D61D13-03DB-A829-4FE9-CF83EC8FBA45}"/>
              </a:ext>
            </a:extLst>
          </p:cNvPr>
          <p:cNvSpPr>
            <a:spLocks noGrp="1"/>
          </p:cNvSpPr>
          <p:nvPr>
            <p:ph idx="1"/>
          </p:nvPr>
        </p:nvSpPr>
        <p:spPr>
          <a:xfrm>
            <a:off x="7240669" y="907676"/>
            <a:ext cx="5178859" cy="3753971"/>
          </a:xfrm>
        </p:spPr>
        <p:txBody>
          <a:bodyPr>
            <a:normAutofit/>
          </a:bodyPr>
          <a:lstStyle/>
          <a:p>
            <a:pPr marL="0" indent="0">
              <a:buNone/>
            </a:pPr>
            <a:r>
              <a:rPr lang="en-GB" sz="2400">
                <a:highlight>
                  <a:srgbClr val="FFFF00"/>
                </a:highlight>
                <a:latin typeface="Century Schoolbook"/>
                <a:ea typeface="Calibri"/>
                <a:cs typeface="Calibri"/>
              </a:rPr>
              <a:t>Microsoft teams Pros:</a:t>
            </a:r>
          </a:p>
          <a:p>
            <a:pPr marL="457200" indent="-457200">
              <a:buAutoNum type="arabicPeriod"/>
            </a:pPr>
            <a:r>
              <a:rPr lang="en-GB" sz="2400">
                <a:latin typeface="Century Schoolbook"/>
                <a:ea typeface="Calibri"/>
                <a:cs typeface="Calibri"/>
              </a:rPr>
              <a:t>Excellent Chat Feature</a:t>
            </a:r>
          </a:p>
          <a:p>
            <a:pPr marL="457200" indent="-457200">
              <a:buAutoNum type="arabicPeriod"/>
            </a:pPr>
            <a:r>
              <a:rPr lang="en-GB" sz="2400">
                <a:latin typeface="Century Schoolbook"/>
                <a:ea typeface="Calibri"/>
                <a:cs typeface="Calibri"/>
              </a:rPr>
              <a:t>Collaboration Tools </a:t>
            </a:r>
          </a:p>
          <a:p>
            <a:pPr marL="457200" indent="-457200">
              <a:buAutoNum type="arabicPeriod"/>
            </a:pPr>
            <a:r>
              <a:rPr lang="en-GB" sz="2400">
                <a:latin typeface="Century Schoolbook"/>
                <a:ea typeface="Calibri"/>
                <a:cs typeface="Calibri"/>
              </a:rPr>
              <a:t>Robust Security</a:t>
            </a:r>
          </a:p>
        </p:txBody>
      </p:sp>
      <p:graphicFrame>
        <p:nvGraphicFramePr>
          <p:cNvPr id="15" name="TextBox 2">
            <a:extLst>
              <a:ext uri="{FF2B5EF4-FFF2-40B4-BE49-F238E27FC236}">
                <a16:creationId xmlns:a16="http://schemas.microsoft.com/office/drawing/2014/main" id="{9E5C1599-0C51-FE93-AF74-C593AA8D09D9}"/>
              </a:ext>
            </a:extLst>
          </p:cNvPr>
          <p:cNvGraphicFramePr/>
          <p:nvPr/>
        </p:nvGraphicFramePr>
        <p:xfrm>
          <a:off x="138147" y="687060"/>
          <a:ext cx="5504363" cy="60016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1536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F528D-6926-D70A-6081-4E90BCBC712F}"/>
              </a:ext>
            </a:extLst>
          </p:cNvPr>
          <p:cNvSpPr>
            <a:spLocks noGrp="1"/>
          </p:cNvSpPr>
          <p:nvPr>
            <p:ph type="title"/>
          </p:nvPr>
        </p:nvSpPr>
        <p:spPr>
          <a:xfrm>
            <a:off x="545356" y="-311741"/>
            <a:ext cx="4351023" cy="2283823"/>
          </a:xfrm>
        </p:spPr>
        <p:txBody>
          <a:bodyPr/>
          <a:lstStyle/>
          <a:p>
            <a:r>
              <a:rPr lang="en-US" sz="3600">
                <a:latin typeface="Century Schoolbook"/>
              </a:rPr>
              <a:t>REFERENCES:</a:t>
            </a:r>
          </a:p>
        </p:txBody>
      </p:sp>
      <p:sp>
        <p:nvSpPr>
          <p:cNvPr id="3" name="Text Placeholder 2">
            <a:extLst>
              <a:ext uri="{FF2B5EF4-FFF2-40B4-BE49-F238E27FC236}">
                <a16:creationId xmlns:a16="http://schemas.microsoft.com/office/drawing/2014/main" id="{39F1749F-B5B2-75A7-5AC0-62C7622A6478}"/>
              </a:ext>
            </a:extLst>
          </p:cNvPr>
          <p:cNvSpPr>
            <a:spLocks noGrp="1"/>
          </p:cNvSpPr>
          <p:nvPr>
            <p:ph type="body" idx="1"/>
          </p:nvPr>
        </p:nvSpPr>
        <p:spPr>
          <a:xfrm flipV="1">
            <a:off x="12792266" y="6215837"/>
            <a:ext cx="357853" cy="248360"/>
          </a:xfrm>
        </p:spPr>
        <p:txBody>
          <a:bodyPr>
            <a:normAutofit fontScale="55000" lnSpcReduction="20000"/>
          </a:bodyPr>
          <a:lstStyle/>
          <a:p>
            <a:endParaRPr lang="en-GB"/>
          </a:p>
        </p:txBody>
      </p:sp>
      <p:sp>
        <p:nvSpPr>
          <p:cNvPr id="4" name="TextBox 3">
            <a:extLst>
              <a:ext uri="{FF2B5EF4-FFF2-40B4-BE49-F238E27FC236}">
                <a16:creationId xmlns:a16="http://schemas.microsoft.com/office/drawing/2014/main" id="{A198A7CA-9383-F54B-3CD5-7CB7C17EC241}"/>
              </a:ext>
            </a:extLst>
          </p:cNvPr>
          <p:cNvSpPr txBox="1"/>
          <p:nvPr/>
        </p:nvSpPr>
        <p:spPr>
          <a:xfrm>
            <a:off x="990145" y="1629931"/>
            <a:ext cx="1037367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err="1">
                <a:latin typeface="Century Schoolbook"/>
              </a:rPr>
              <a:t>Gupta,A</a:t>
            </a:r>
            <a:r>
              <a:rPr lang="en-GB" b="1">
                <a:latin typeface="Century Schoolbook"/>
              </a:rPr>
              <a:t>., </a:t>
            </a:r>
            <a:r>
              <a:rPr lang="en-GB" b="1" err="1">
                <a:latin typeface="Century Schoolbook"/>
              </a:rPr>
              <a:t>Narula,A</a:t>
            </a:r>
            <a:r>
              <a:rPr lang="en-GB" b="1">
                <a:latin typeface="Century Schoolbook"/>
              </a:rPr>
              <a:t>., </a:t>
            </a:r>
            <a:r>
              <a:rPr lang="en-GB" b="1" err="1">
                <a:latin typeface="Century Schoolbook"/>
              </a:rPr>
              <a:t>Patel,D.,Arifin</a:t>
            </a:r>
            <a:r>
              <a:rPr lang="en-GB" b="1">
                <a:latin typeface="Century Schoolbook"/>
              </a:rPr>
              <a:t>, M., Wheeldon, H., Ajayi, A., Sachdeva, G., and Aung, N. (2024). A quality improvement project to increase junior doctors' satisfaction with the handover process using Microsoft Teams (MS Teams) as a platform.</a:t>
            </a:r>
            <a:r>
              <a:rPr lang="en-GB" b="1" i="1">
                <a:latin typeface="Century Schoolbook"/>
              </a:rPr>
              <a:t> </a:t>
            </a:r>
            <a:r>
              <a:rPr lang="en-GB" b="1" i="1" err="1">
                <a:latin typeface="Century Schoolbook"/>
              </a:rPr>
              <a:t>BJPsych</a:t>
            </a:r>
            <a:r>
              <a:rPr lang="en-GB" b="1" i="1">
                <a:latin typeface="Century Schoolbook"/>
              </a:rPr>
              <a:t>, 11(2)</a:t>
            </a:r>
            <a:r>
              <a:rPr lang="en-GB" b="1">
                <a:latin typeface="Century Schoolbook"/>
              </a:rPr>
              <a:t>, pp.S92-S92. Available at : </a:t>
            </a:r>
            <a:r>
              <a:rPr lang="en-GB" b="1" u="sng">
                <a:latin typeface="Century Schoolbook"/>
                <a:hlinkClick r:id="rId2"/>
              </a:rPr>
              <a:t>https://www.cambridge.org?core/journals/bjpsych-open/article/quality-improvement-project-to-increase-junior-doctors-satisfaction-with-handover-process-using-microsoft-teams-ms-teams-as-a-platform-/1D48CE65EC7E9F9D69EF48EBF54CC018</a:t>
            </a:r>
            <a:endParaRPr lang="en-US">
              <a:latin typeface="Century Gothic" panose="020B0502020202020204"/>
            </a:endParaRPr>
          </a:p>
          <a:p>
            <a:pPr marL="285750" indent="-285750">
              <a:buFont typeface="Arial"/>
              <a:buChar char="•"/>
            </a:pPr>
            <a:endParaRPr lang="en-GB" b="1" u="sng">
              <a:latin typeface="Century Schoolbook"/>
            </a:endParaRPr>
          </a:p>
          <a:p>
            <a:pPr marL="285750" indent="-285750">
              <a:buFont typeface="Arial"/>
              <a:buChar char="•"/>
            </a:pPr>
            <a:r>
              <a:rPr lang="en-GB" b="1">
                <a:latin typeface="Century Schoolbook"/>
              </a:rPr>
              <a:t>Mehta, J., Yates, T., Smith, P., Henderson, D., Winteringham, G., and Burns, A. (2023). Rapid implementation of Microsoft Teams in response to COVID-19: one acute healthcare organisation's experience&gt;</a:t>
            </a:r>
            <a:r>
              <a:rPr lang="en-GB" b="1" i="1">
                <a:latin typeface="Century Schoolbook"/>
              </a:rPr>
              <a:t> BMJ health &amp; care informatics </a:t>
            </a:r>
            <a:r>
              <a:rPr lang="en-GB" b="1">
                <a:latin typeface="Century Schoolbook"/>
              </a:rPr>
              <a:t>,27(3), pp.23-3. Available at:</a:t>
            </a:r>
            <a:r>
              <a:rPr lang="en-GB" b="1" u="sng">
                <a:latin typeface="Century Schoolbook"/>
              </a:rPr>
              <a:t> https://pmc.ncbi.nlm.nih.gov/articles/PMC7661347/</a:t>
            </a:r>
          </a:p>
        </p:txBody>
      </p:sp>
    </p:spTree>
    <p:extLst>
      <p:ext uri="{BB962C8B-B14F-4D97-AF65-F5344CB8AC3E}">
        <p14:creationId xmlns:p14="http://schemas.microsoft.com/office/powerpoint/2010/main" val="2711275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8372A-D0EF-D248-791B-13765F2BA2E6}"/>
              </a:ext>
            </a:extLst>
          </p:cNvPr>
          <p:cNvSpPr>
            <a:spLocks noGrp="1"/>
          </p:cNvSpPr>
          <p:nvPr>
            <p:ph type="title"/>
          </p:nvPr>
        </p:nvSpPr>
        <p:spPr>
          <a:xfrm flipV="1">
            <a:off x="340138" y="-908538"/>
            <a:ext cx="10668565" cy="174585"/>
          </a:xfrm>
        </p:spPr>
        <p:txBody>
          <a:bodyPr>
            <a:normAutofit fontScale="90000"/>
          </a:bodyPr>
          <a:lstStyle/>
          <a:p>
            <a:pPr marL="342900" indent="-342900">
              <a:buFont typeface="Arial"/>
              <a:buChar char="•"/>
            </a:pPr>
            <a:endParaRPr lang="en-GB" sz="2000" b="0">
              <a:latin typeface="Century Schoolbook"/>
            </a:endParaRPr>
          </a:p>
        </p:txBody>
      </p:sp>
      <p:sp>
        <p:nvSpPr>
          <p:cNvPr id="3" name="Text Placeholder 2">
            <a:extLst>
              <a:ext uri="{FF2B5EF4-FFF2-40B4-BE49-F238E27FC236}">
                <a16:creationId xmlns:a16="http://schemas.microsoft.com/office/drawing/2014/main" id="{949678CD-DEDA-6743-1119-34C03D8E7CC5}"/>
              </a:ext>
            </a:extLst>
          </p:cNvPr>
          <p:cNvSpPr>
            <a:spLocks noGrp="1"/>
          </p:cNvSpPr>
          <p:nvPr>
            <p:ph type="body" idx="1"/>
          </p:nvPr>
        </p:nvSpPr>
        <p:spPr>
          <a:xfrm>
            <a:off x="538050" y="679595"/>
            <a:ext cx="10656843" cy="538001"/>
          </a:xfrm>
        </p:spPr>
        <p:txBody>
          <a:bodyPr vert="horz" lIns="91440" tIns="45720" rIns="91440" bIns="45720" rtlCol="0" anchor="t">
            <a:normAutofit fontScale="92500" lnSpcReduction="20000"/>
          </a:bodyPr>
          <a:lstStyle/>
          <a:p>
            <a:r>
              <a:rPr lang="en-US" sz="3600" b="1">
                <a:solidFill>
                  <a:schemeClr val="tx2">
                    <a:lumMod val="60000"/>
                    <a:lumOff val="40000"/>
                  </a:schemeClr>
                </a:solidFill>
                <a:latin typeface="Century Schoolbook"/>
              </a:rPr>
              <a:t>LIMITATIONS OF MS TEAMS</a:t>
            </a:r>
          </a:p>
        </p:txBody>
      </p:sp>
      <p:sp>
        <p:nvSpPr>
          <p:cNvPr id="4" name="Date Placeholder 3">
            <a:extLst>
              <a:ext uri="{FF2B5EF4-FFF2-40B4-BE49-F238E27FC236}">
                <a16:creationId xmlns:a16="http://schemas.microsoft.com/office/drawing/2014/main" id="{9CD33D44-4088-1D97-3815-943F948DE1C9}"/>
              </a:ext>
            </a:extLst>
          </p:cNvPr>
          <p:cNvSpPr>
            <a:spLocks noGrp="1"/>
          </p:cNvSpPr>
          <p:nvPr>
            <p:ph type="dt" sz="half" idx="10"/>
          </p:nvPr>
        </p:nvSpPr>
        <p:spPr/>
        <p:txBody>
          <a:bodyPr/>
          <a:lstStyle/>
          <a:p>
            <a:fld id="{DFAA36AD-C740-4423-8FF9-FD8C341B5FEA}" type="datetime1">
              <a:rPr lang="en-GB"/>
              <a:t>12/10/2025</a:t>
            </a:fld>
            <a:endParaRPr lang="en-US"/>
          </a:p>
        </p:txBody>
      </p:sp>
      <p:sp>
        <p:nvSpPr>
          <p:cNvPr id="5" name="Footer Placeholder 4">
            <a:extLst>
              <a:ext uri="{FF2B5EF4-FFF2-40B4-BE49-F238E27FC236}">
                <a16:creationId xmlns:a16="http://schemas.microsoft.com/office/drawing/2014/main" id="{00E85F1C-931F-0B45-09EA-C8A3DBABF75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6BDDADF-F1D8-2283-293C-81AE49AE8FFD}"/>
              </a:ext>
            </a:extLst>
          </p:cNvPr>
          <p:cNvSpPr>
            <a:spLocks noGrp="1"/>
          </p:cNvSpPr>
          <p:nvPr>
            <p:ph type="sldNum" sz="quarter" idx="12"/>
          </p:nvPr>
        </p:nvSpPr>
        <p:spPr/>
        <p:txBody>
          <a:bodyPr/>
          <a:lstStyle/>
          <a:p>
            <a:fld id="{6E91CC32-6A6B-4E2E-BBA1-6864F305DA26}" type="slidenum">
              <a:rPr lang="en-US" dirty="0"/>
              <a:t>6</a:t>
            </a:fld>
            <a:endParaRPr lang="en-US"/>
          </a:p>
        </p:txBody>
      </p:sp>
      <p:sp>
        <p:nvSpPr>
          <p:cNvPr id="8" name="TextBox 7">
            <a:extLst>
              <a:ext uri="{FF2B5EF4-FFF2-40B4-BE49-F238E27FC236}">
                <a16:creationId xmlns:a16="http://schemas.microsoft.com/office/drawing/2014/main" id="{1CDE919C-87AB-487E-7CA9-3D996186DD2E}"/>
              </a:ext>
            </a:extLst>
          </p:cNvPr>
          <p:cNvSpPr txBox="1"/>
          <p:nvPr/>
        </p:nvSpPr>
        <p:spPr>
          <a:xfrm>
            <a:off x="7235672" y="2094536"/>
            <a:ext cx="391932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highlight>
                  <a:srgbClr val="FFFF00"/>
                </a:highlight>
                <a:latin typeface="Century Schoolbook"/>
              </a:rPr>
              <a:t>Microsoft Teams Cons:</a:t>
            </a:r>
          </a:p>
          <a:p>
            <a:pPr marL="342900" indent="-342900">
              <a:buAutoNum type="arabicPeriod"/>
            </a:pPr>
            <a:r>
              <a:rPr lang="en-GB" sz="2400">
                <a:latin typeface="Century Schoolbook"/>
              </a:rPr>
              <a:t>Runs slow at teams </a:t>
            </a:r>
          </a:p>
          <a:p>
            <a:pPr marL="342900" indent="-342900">
              <a:buAutoNum type="arabicPeriod"/>
            </a:pPr>
            <a:r>
              <a:rPr lang="en-GB" sz="2400">
                <a:latin typeface="Century Schoolbook"/>
              </a:rPr>
              <a:t>Confusing Interface</a:t>
            </a:r>
          </a:p>
          <a:p>
            <a:pPr marL="342900" indent="-342900">
              <a:buAutoNum type="arabicPeriod"/>
            </a:pPr>
            <a:r>
              <a:rPr lang="en-GB" sz="2400">
                <a:latin typeface="Century Schoolbook"/>
              </a:rPr>
              <a:t>Performance Issues</a:t>
            </a:r>
          </a:p>
          <a:p>
            <a:pPr marL="342900" indent="-342900">
              <a:buAutoNum type="arabicPeriod"/>
            </a:pPr>
            <a:endParaRPr lang="en-GB" sz="2400">
              <a:latin typeface="Century Schoolbook"/>
            </a:endParaRPr>
          </a:p>
        </p:txBody>
      </p:sp>
      <p:graphicFrame>
        <p:nvGraphicFramePr>
          <p:cNvPr id="10" name="TextBox 6">
            <a:extLst>
              <a:ext uri="{FF2B5EF4-FFF2-40B4-BE49-F238E27FC236}">
                <a16:creationId xmlns:a16="http://schemas.microsoft.com/office/drawing/2014/main" id="{EADF6FC1-80CD-4DDF-0F40-AD6B11CC0ED6}"/>
              </a:ext>
            </a:extLst>
          </p:cNvPr>
          <p:cNvGraphicFramePr/>
          <p:nvPr>
            <p:extLst>
              <p:ext uri="{D42A27DB-BD31-4B8C-83A1-F6EECF244321}">
                <p14:modId xmlns:p14="http://schemas.microsoft.com/office/powerpoint/2010/main" val="120546748"/>
              </p:ext>
            </p:extLst>
          </p:nvPr>
        </p:nvGraphicFramePr>
        <p:xfrm>
          <a:off x="991337" y="1220887"/>
          <a:ext cx="5103053" cy="42473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TextBox 21">
            <a:extLst>
              <a:ext uri="{FF2B5EF4-FFF2-40B4-BE49-F238E27FC236}">
                <a16:creationId xmlns:a16="http://schemas.microsoft.com/office/drawing/2014/main" id="{D8100C93-3D46-88D0-1C67-0020ACBEC2F8}"/>
              </a:ext>
            </a:extLst>
          </p:cNvPr>
          <p:cNvSpPr txBox="1"/>
          <p:nvPr/>
        </p:nvSpPr>
        <p:spPr>
          <a:xfrm>
            <a:off x="7274875" y="4351484"/>
            <a:ext cx="423387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Without proper training, complicated data governance of MS Team, and lack of specialised IT support can hinder the work process</a:t>
            </a:r>
          </a:p>
          <a:p>
            <a:r>
              <a:rPr lang="en-GB"/>
              <a:t>And patient safety outcomes at Sunrise Residential care home care.</a:t>
            </a:r>
          </a:p>
        </p:txBody>
      </p:sp>
    </p:spTree>
    <p:extLst>
      <p:ext uri="{BB962C8B-B14F-4D97-AF65-F5344CB8AC3E}">
        <p14:creationId xmlns:p14="http://schemas.microsoft.com/office/powerpoint/2010/main" val="667214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EBB6-68B0-3014-B0E2-E612FE1CFCB0}"/>
              </a:ext>
            </a:extLst>
          </p:cNvPr>
          <p:cNvSpPr>
            <a:spLocks noGrp="1"/>
          </p:cNvSpPr>
          <p:nvPr>
            <p:ph type="title"/>
          </p:nvPr>
        </p:nvSpPr>
        <p:spPr>
          <a:xfrm>
            <a:off x="527707" y="-2504138"/>
            <a:ext cx="1043919" cy="364676"/>
          </a:xfrm>
        </p:spPr>
        <p:txBody>
          <a:bodyPr>
            <a:normAutofit fontScale="90000"/>
          </a:bodyPr>
          <a:lstStyle/>
          <a:p>
            <a:endParaRPr lang="en-GB" sz="3200">
              <a:latin typeface="Century Schoolbook"/>
              <a:ea typeface="Calibri"/>
              <a:cs typeface="Calibri"/>
            </a:endParaRPr>
          </a:p>
        </p:txBody>
      </p:sp>
      <p:sp>
        <p:nvSpPr>
          <p:cNvPr id="3" name="Text Placeholder 2">
            <a:extLst>
              <a:ext uri="{FF2B5EF4-FFF2-40B4-BE49-F238E27FC236}">
                <a16:creationId xmlns:a16="http://schemas.microsoft.com/office/drawing/2014/main" id="{9D897F0D-14DA-2C80-E111-4E5FBEB4B3EA}"/>
              </a:ext>
            </a:extLst>
          </p:cNvPr>
          <p:cNvSpPr>
            <a:spLocks noGrp="1"/>
          </p:cNvSpPr>
          <p:nvPr>
            <p:ph type="body" idx="1"/>
          </p:nvPr>
        </p:nvSpPr>
        <p:spPr>
          <a:xfrm>
            <a:off x="562875" y="1740878"/>
            <a:ext cx="11207828" cy="4969322"/>
          </a:xfrm>
        </p:spPr>
        <p:txBody>
          <a:bodyPr vert="horz" lIns="91440" tIns="45720" rIns="91440" bIns="45720" rtlCol="0" anchor="t">
            <a:normAutofit/>
          </a:bodyPr>
          <a:lstStyle/>
          <a:p>
            <a:pPr marL="342900" indent="-342900">
              <a:buFont typeface="Arial" charset="2"/>
              <a:buChar char="•"/>
            </a:pPr>
            <a:r>
              <a:rPr lang="en-GB" b="1" cap="none" err="1">
                <a:solidFill>
                  <a:schemeClr val="tx1"/>
                </a:solidFill>
                <a:latin typeface="Century Schoolbook"/>
              </a:rPr>
              <a:t>Azbeg</a:t>
            </a:r>
            <a:r>
              <a:rPr lang="en-GB" b="1" cap="none">
                <a:solidFill>
                  <a:schemeClr val="tx1"/>
                </a:solidFill>
                <a:latin typeface="Century Schoolbook"/>
              </a:rPr>
              <a:t>, K., </a:t>
            </a:r>
            <a:r>
              <a:rPr lang="en-GB" b="1" cap="none" err="1">
                <a:solidFill>
                  <a:schemeClr val="tx1"/>
                </a:solidFill>
                <a:latin typeface="Century Schoolbook"/>
              </a:rPr>
              <a:t>Ouchetto</a:t>
            </a:r>
            <a:r>
              <a:rPr lang="en-GB" b="1" cap="none">
                <a:solidFill>
                  <a:schemeClr val="tx1"/>
                </a:solidFill>
                <a:latin typeface="Century Schoolbook"/>
              </a:rPr>
              <a:t>, O. and Jai </a:t>
            </a:r>
            <a:r>
              <a:rPr lang="en-GB" b="1" cap="none" err="1">
                <a:solidFill>
                  <a:schemeClr val="tx1"/>
                </a:solidFill>
                <a:latin typeface="Century Schoolbook"/>
              </a:rPr>
              <a:t>Andaloussi</a:t>
            </a:r>
            <a:r>
              <a:rPr lang="en-GB" b="1" cap="none">
                <a:solidFill>
                  <a:schemeClr val="tx1"/>
                </a:solidFill>
                <a:latin typeface="Century Schoolbook"/>
              </a:rPr>
              <a:t>, S. (2022) ,</a:t>
            </a:r>
            <a:r>
              <a:rPr lang="en-GB" b="1" cap="none" err="1">
                <a:solidFill>
                  <a:schemeClr val="tx1"/>
                </a:solidFill>
                <a:latin typeface="Century Schoolbook"/>
              </a:rPr>
              <a:t>BlockMedCare</a:t>
            </a:r>
            <a:r>
              <a:rPr lang="en-GB" b="1" cap="none">
                <a:solidFill>
                  <a:schemeClr val="tx1"/>
                </a:solidFill>
                <a:latin typeface="Century Schoolbook"/>
              </a:rPr>
              <a:t>: A healthcare system based on </a:t>
            </a:r>
            <a:r>
              <a:rPr lang="en-GB" b="1" cap="none" err="1">
                <a:solidFill>
                  <a:schemeClr val="tx1"/>
                </a:solidFill>
                <a:latin typeface="Century Schoolbook"/>
              </a:rPr>
              <a:t>iot</a:t>
            </a:r>
            <a:r>
              <a:rPr lang="en-GB" b="1" cap="none">
                <a:solidFill>
                  <a:schemeClr val="tx1"/>
                </a:solidFill>
                <a:latin typeface="Century Schoolbook"/>
              </a:rPr>
              <a:t>, blockchain and IPFS for data management security', </a:t>
            </a:r>
            <a:r>
              <a:rPr lang="en-GB" b="1" i="1" cap="none">
                <a:solidFill>
                  <a:schemeClr val="tx1"/>
                </a:solidFill>
                <a:latin typeface="Century Schoolbook"/>
              </a:rPr>
              <a:t>Egyptian Informatics Journal,</a:t>
            </a:r>
            <a:r>
              <a:rPr lang="en-GB" b="1" cap="none">
                <a:solidFill>
                  <a:schemeClr val="tx1"/>
                </a:solidFill>
                <a:latin typeface="Century Schoolbook"/>
              </a:rPr>
              <a:t>23(2). Available at: </a:t>
            </a:r>
            <a:r>
              <a:rPr lang="en-GB" b="1" cap="none">
                <a:solidFill>
                  <a:schemeClr val="tx1"/>
                </a:solidFill>
                <a:latin typeface="Century Schoolbook"/>
                <a:hlinkClick r:id="rId2">
                  <a:extLst>
                    <a:ext uri="{A12FA001-AC4F-418D-AE19-62706E023703}">
                      <ahyp:hlinkClr xmlns:ahyp="http://schemas.microsoft.com/office/drawing/2018/hyperlinkcolor" val="tx"/>
                    </a:ext>
                  </a:extLst>
                </a:hlinkClick>
              </a:rPr>
              <a:t>https://doi.prg/10.1016/j.eij.2022.02.004</a:t>
            </a:r>
            <a:r>
              <a:rPr lang="en-GB" b="1" cap="none">
                <a:solidFill>
                  <a:schemeClr val="tx1"/>
                </a:solidFill>
                <a:latin typeface="Century Schoolbook"/>
              </a:rPr>
              <a:t>.</a:t>
            </a:r>
          </a:p>
          <a:p>
            <a:pPr marL="342900" indent="-342900">
              <a:buFont typeface="Arial" charset="2"/>
              <a:buChar char="•"/>
            </a:pPr>
            <a:r>
              <a:rPr lang="en-GB" b="1" cap="none" err="1">
                <a:solidFill>
                  <a:schemeClr val="tx1"/>
                </a:solidFill>
                <a:latin typeface="Century Schoolbook"/>
              </a:rPr>
              <a:t>Clavelou</a:t>
            </a:r>
            <a:r>
              <a:rPr lang="en-GB" b="1" cap="none">
                <a:solidFill>
                  <a:schemeClr val="tx1"/>
                </a:solidFill>
                <a:latin typeface="Century Schoolbook"/>
              </a:rPr>
              <a:t>, P. (2024). Can we optimize our teams? Multidisciplinary care for multiple sclerosis. </a:t>
            </a:r>
            <a:r>
              <a:rPr lang="en-GB" b="1" i="1" cap="none">
                <a:solidFill>
                  <a:schemeClr val="tx1"/>
                </a:solidFill>
                <a:latin typeface="Century Schoolbook"/>
              </a:rPr>
              <a:t>Expert Review of Neurotherapeutics</a:t>
            </a:r>
            <a:r>
              <a:rPr lang="en-GB" b="1" cap="none">
                <a:solidFill>
                  <a:schemeClr val="tx1"/>
                </a:solidFill>
                <a:latin typeface="Century Schoolbook"/>
              </a:rPr>
              <a:t>, 13(2), pp.39-44. Available at: </a:t>
            </a:r>
            <a:r>
              <a:rPr lang="en-GB" b="1" u="sng" cap="none">
                <a:solidFill>
                  <a:schemeClr val="tx1"/>
                </a:solidFill>
                <a:latin typeface="Century Schoolbook"/>
              </a:rPr>
              <a:t>https://www.tandfonline.com/doi/abs/10.1586/14737175.2013.865873</a:t>
            </a:r>
          </a:p>
        </p:txBody>
      </p:sp>
      <p:sp>
        <p:nvSpPr>
          <p:cNvPr id="4" name="Date Placeholder 3">
            <a:extLst>
              <a:ext uri="{FF2B5EF4-FFF2-40B4-BE49-F238E27FC236}">
                <a16:creationId xmlns:a16="http://schemas.microsoft.com/office/drawing/2014/main" id="{E73EBC89-81E0-D75E-28DA-C47BD13FBF41}"/>
              </a:ext>
            </a:extLst>
          </p:cNvPr>
          <p:cNvSpPr>
            <a:spLocks noGrp="1"/>
          </p:cNvSpPr>
          <p:nvPr>
            <p:ph type="dt" sz="half" idx="10"/>
          </p:nvPr>
        </p:nvSpPr>
        <p:spPr/>
        <p:txBody>
          <a:bodyPr/>
          <a:lstStyle/>
          <a:p>
            <a:fld id="{BAB6DF1D-ABC7-4650-93DF-88CAABA39FAC}" type="datetime1">
              <a:t>10/12/2025</a:t>
            </a:fld>
            <a:endParaRPr lang="en-US"/>
          </a:p>
        </p:txBody>
      </p:sp>
      <p:sp>
        <p:nvSpPr>
          <p:cNvPr id="5" name="Footer Placeholder 4">
            <a:extLst>
              <a:ext uri="{FF2B5EF4-FFF2-40B4-BE49-F238E27FC236}">
                <a16:creationId xmlns:a16="http://schemas.microsoft.com/office/drawing/2014/main" id="{68B9FBA2-231D-D00F-04CD-59CA2AF55BD3}"/>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537C4EFB-AB71-143B-7089-D20DCE1618F7}"/>
              </a:ext>
            </a:extLst>
          </p:cNvPr>
          <p:cNvSpPr>
            <a:spLocks noGrp="1"/>
          </p:cNvSpPr>
          <p:nvPr>
            <p:ph type="sldNum" sz="quarter" idx="12"/>
          </p:nvPr>
        </p:nvSpPr>
        <p:spPr/>
        <p:txBody>
          <a:bodyPr/>
          <a:lstStyle/>
          <a:p>
            <a:fld id="{6E91CC32-6A6B-4E2E-BBA1-6864F305DA26}" type="slidenum">
              <a:rPr lang="en-US" dirty="0"/>
              <a:t>7</a:t>
            </a:fld>
            <a:endParaRPr lang="en-US"/>
          </a:p>
        </p:txBody>
      </p:sp>
      <p:sp>
        <p:nvSpPr>
          <p:cNvPr id="10" name="TextBox 9">
            <a:extLst>
              <a:ext uri="{FF2B5EF4-FFF2-40B4-BE49-F238E27FC236}">
                <a16:creationId xmlns:a16="http://schemas.microsoft.com/office/drawing/2014/main" id="{72C09495-98A6-DA84-9178-5AEF3016F158}"/>
              </a:ext>
            </a:extLst>
          </p:cNvPr>
          <p:cNvSpPr txBox="1"/>
          <p:nvPr/>
        </p:nvSpPr>
        <p:spPr>
          <a:xfrm>
            <a:off x="5473700" y="7054850"/>
            <a:ext cx="6145213" cy="317500"/>
          </a:xfrm>
          <a:prstGeom prst="rect">
            <a:avLst/>
          </a:prstGeom>
        </p:spPr>
        <p:txBody>
          <a:bodyPr>
            <a:normAutofit fontScale="92500" lnSpcReduction="20000"/>
          </a:bodyPr>
          <a:lstStyle/>
          <a:p>
            <a:r>
              <a:rPr lang="en-US"/>
              <a:t>ThePhoto by PhotoAuthor is licensed under CCYYSA.</a:t>
            </a:r>
          </a:p>
        </p:txBody>
      </p:sp>
      <p:sp>
        <p:nvSpPr>
          <p:cNvPr id="13" name="TextBox 12">
            <a:extLst>
              <a:ext uri="{FF2B5EF4-FFF2-40B4-BE49-F238E27FC236}">
                <a16:creationId xmlns:a16="http://schemas.microsoft.com/office/drawing/2014/main" id="{C206158F-25DA-AB3D-CBC1-B97C4DF2BA24}"/>
              </a:ext>
            </a:extLst>
          </p:cNvPr>
          <p:cNvSpPr txBox="1"/>
          <p:nvPr/>
        </p:nvSpPr>
        <p:spPr>
          <a:xfrm>
            <a:off x="6945435" y="5413131"/>
            <a:ext cx="4772270" cy="141654"/>
          </a:xfrm>
          <a:prstGeom prst="rect">
            <a:avLst/>
          </a:prstGeom>
        </p:spPr>
        <p:txBody>
          <a:bodyPr>
            <a:normAutofit fontScale="25000" lnSpcReduction="20000"/>
          </a:bodyPr>
          <a:lstStyle/>
          <a:p>
            <a:r>
              <a:rPr lang="en-US"/>
              <a:t>ThePhoto by PhotoAuthor is licensed under CCYYSA.</a:t>
            </a:r>
          </a:p>
        </p:txBody>
      </p:sp>
      <p:sp>
        <p:nvSpPr>
          <p:cNvPr id="7" name="TextBox 6">
            <a:extLst>
              <a:ext uri="{FF2B5EF4-FFF2-40B4-BE49-F238E27FC236}">
                <a16:creationId xmlns:a16="http://schemas.microsoft.com/office/drawing/2014/main" id="{C2926ACD-5D41-20D5-7C90-BE04A66E943C}"/>
              </a:ext>
            </a:extLst>
          </p:cNvPr>
          <p:cNvSpPr txBox="1"/>
          <p:nvPr/>
        </p:nvSpPr>
        <p:spPr>
          <a:xfrm>
            <a:off x="562948" y="557381"/>
            <a:ext cx="564890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600">
                <a:solidFill>
                  <a:schemeClr val="bg2"/>
                </a:solidFill>
                <a:latin typeface="Century Schoolbook"/>
              </a:rPr>
              <a:t>REFERENCES:</a:t>
            </a:r>
          </a:p>
        </p:txBody>
      </p:sp>
    </p:spTree>
    <p:extLst>
      <p:ext uri="{BB962C8B-B14F-4D97-AF65-F5344CB8AC3E}">
        <p14:creationId xmlns:p14="http://schemas.microsoft.com/office/powerpoint/2010/main" val="2321770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B9009-E921-3642-6EDA-E27BF9151790}"/>
              </a:ext>
            </a:extLst>
          </p:cNvPr>
          <p:cNvSpPr>
            <a:spLocks noGrp="1"/>
          </p:cNvSpPr>
          <p:nvPr>
            <p:ph type="title"/>
          </p:nvPr>
        </p:nvSpPr>
        <p:spPr/>
        <p:txBody>
          <a:bodyPr/>
          <a:lstStyle/>
          <a:p>
            <a:r>
              <a:rPr lang="en-GB" sz="3600">
                <a:latin typeface="Century Schoolbook"/>
                <a:ea typeface="Calibri"/>
                <a:cs typeface="Calibri"/>
              </a:rPr>
              <a:t>TABLE OF CONTENT</a:t>
            </a:r>
          </a:p>
        </p:txBody>
      </p:sp>
      <p:sp>
        <p:nvSpPr>
          <p:cNvPr id="3" name="Text Placeholder 2">
            <a:extLst>
              <a:ext uri="{FF2B5EF4-FFF2-40B4-BE49-F238E27FC236}">
                <a16:creationId xmlns:a16="http://schemas.microsoft.com/office/drawing/2014/main" id="{0D175C20-5705-A392-8961-A1E78F182E12}"/>
              </a:ext>
            </a:extLst>
          </p:cNvPr>
          <p:cNvSpPr>
            <a:spLocks noGrp="1"/>
          </p:cNvSpPr>
          <p:nvPr>
            <p:ph type="body" idx="1"/>
          </p:nvPr>
        </p:nvSpPr>
        <p:spPr/>
        <p:txBody>
          <a:bodyPr>
            <a:normAutofit/>
          </a:bodyPr>
          <a:lstStyle/>
          <a:p>
            <a:pPr marL="342900" indent="-342900">
              <a:buFont typeface="Arial" charset="2"/>
              <a:buChar char="•"/>
            </a:pPr>
            <a:r>
              <a:rPr lang="en-US" sz="2400">
                <a:latin typeface="Century Schoolbook"/>
              </a:rPr>
              <a:t>H</a:t>
            </a:r>
            <a:r>
              <a:rPr lang="en-US" sz="1700">
                <a:latin typeface="Century Schoolbook"/>
              </a:rPr>
              <a:t>ow to use</a:t>
            </a:r>
            <a:r>
              <a:rPr lang="en-US" sz="2400">
                <a:latin typeface="Century Schoolbook"/>
              </a:rPr>
              <a:t>  </a:t>
            </a:r>
            <a:r>
              <a:rPr lang="en-US" sz="2400" err="1">
                <a:latin typeface="Century Schoolbook"/>
              </a:rPr>
              <a:t>ms</a:t>
            </a:r>
            <a:r>
              <a:rPr lang="en-US" sz="2400">
                <a:latin typeface="Century Schoolbook"/>
              </a:rPr>
              <a:t> T</a:t>
            </a:r>
            <a:r>
              <a:rPr lang="en-US" sz="1600">
                <a:latin typeface="Century Schoolbook"/>
              </a:rPr>
              <a:t>eams in a care home </a:t>
            </a:r>
          </a:p>
          <a:p>
            <a:pPr marL="342900" indent="-342900">
              <a:buFont typeface="Arial" charset="2"/>
              <a:buChar char="•"/>
            </a:pPr>
            <a:r>
              <a:rPr lang="en-US" sz="2400" cap="none">
                <a:latin typeface="Century Schoolbook"/>
              </a:rPr>
              <a:t>The impact of Excel and MS Teams</a:t>
            </a:r>
          </a:p>
          <a:p>
            <a:pPr marL="342900" indent="-342900">
              <a:buFont typeface="Arial" charset="2"/>
              <a:buChar char="•"/>
            </a:pPr>
            <a:r>
              <a:rPr lang="en-US" sz="2400" cap="none">
                <a:latin typeface="Century Schoolbook"/>
              </a:rPr>
              <a:t>References</a:t>
            </a:r>
          </a:p>
        </p:txBody>
      </p:sp>
    </p:spTree>
    <p:extLst>
      <p:ext uri="{BB962C8B-B14F-4D97-AF65-F5344CB8AC3E}">
        <p14:creationId xmlns:p14="http://schemas.microsoft.com/office/powerpoint/2010/main" val="3719302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1FFE1-EEC9-1239-9FF0-4E7A9BBB3960}"/>
              </a:ext>
            </a:extLst>
          </p:cNvPr>
          <p:cNvSpPr>
            <a:spLocks noGrp="1"/>
          </p:cNvSpPr>
          <p:nvPr>
            <p:ph type="title"/>
          </p:nvPr>
        </p:nvSpPr>
        <p:spPr>
          <a:xfrm>
            <a:off x="549839" y="-863414"/>
            <a:ext cx="11646052" cy="2283823"/>
          </a:xfrm>
        </p:spPr>
        <p:txBody>
          <a:bodyPr/>
          <a:lstStyle/>
          <a:p>
            <a:r>
              <a:rPr lang="en-GB" sz="3600">
                <a:solidFill>
                  <a:schemeClr val="tx2"/>
                </a:solidFill>
                <a:latin typeface="Century Schoolbook"/>
              </a:rPr>
              <a:t>HOW TO USE MS TEAM IN A CARE HOME</a:t>
            </a:r>
          </a:p>
        </p:txBody>
      </p:sp>
      <p:sp>
        <p:nvSpPr>
          <p:cNvPr id="3" name="Text Placeholder 2">
            <a:extLst>
              <a:ext uri="{FF2B5EF4-FFF2-40B4-BE49-F238E27FC236}">
                <a16:creationId xmlns:a16="http://schemas.microsoft.com/office/drawing/2014/main" id="{68AF0E41-D0AD-F85A-B06E-5FE9DFC477CA}"/>
              </a:ext>
            </a:extLst>
          </p:cNvPr>
          <p:cNvSpPr>
            <a:spLocks noGrp="1"/>
          </p:cNvSpPr>
          <p:nvPr>
            <p:ph type="body" idx="1"/>
          </p:nvPr>
        </p:nvSpPr>
        <p:spPr>
          <a:xfrm flipV="1">
            <a:off x="12158336" y="-1325980"/>
            <a:ext cx="464156" cy="502071"/>
          </a:xfrm>
        </p:spPr>
        <p:txBody>
          <a:bodyPr/>
          <a:lstStyle/>
          <a:p>
            <a:endParaRPr lang="en-GB">
              <a:solidFill>
                <a:schemeClr val="tx1"/>
              </a:solidFill>
            </a:endParaRPr>
          </a:p>
        </p:txBody>
      </p:sp>
      <p:sp>
        <p:nvSpPr>
          <p:cNvPr id="4" name="TextBox 3">
            <a:extLst>
              <a:ext uri="{FF2B5EF4-FFF2-40B4-BE49-F238E27FC236}">
                <a16:creationId xmlns:a16="http://schemas.microsoft.com/office/drawing/2014/main" id="{8FD74151-3031-8421-7350-E15696BAC669}"/>
              </a:ext>
            </a:extLst>
          </p:cNvPr>
          <p:cNvSpPr txBox="1"/>
          <p:nvPr/>
        </p:nvSpPr>
        <p:spPr>
          <a:xfrm>
            <a:off x="587976" y="744704"/>
            <a:ext cx="551076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a:latin typeface="Century Schoolbook"/>
              </a:rPr>
              <a:t>Staff us MS Teams to share resident updates, schedule shifts, and hold virtual consultations with doctors and family members (Gao </a:t>
            </a:r>
            <a:r>
              <a:rPr lang="en-GB" sz="2400" i="1">
                <a:latin typeface="Century Schoolbook"/>
              </a:rPr>
              <a:t>et al.,</a:t>
            </a:r>
            <a:r>
              <a:rPr lang="en-GB" sz="2400">
                <a:latin typeface="Century Schoolbook"/>
              </a:rPr>
              <a:t> 2023) </a:t>
            </a:r>
            <a:endParaRPr lang="en-US"/>
          </a:p>
          <a:p>
            <a:r>
              <a:rPr lang="en-GB" sz="2400" b="1" i="1">
                <a:latin typeface="Century Schoolbook"/>
              </a:rPr>
              <a:t>Benefits:</a:t>
            </a:r>
          </a:p>
          <a:p>
            <a:pPr marL="342900" indent="-342900">
              <a:buFont typeface="Arial"/>
              <a:buChar char="•"/>
            </a:pPr>
            <a:r>
              <a:rPr lang="en-GB" sz="2400">
                <a:latin typeface="Century Schoolbook"/>
              </a:rPr>
              <a:t>Enabling instant communication between carers, nurses, and external professionals, improving response times.</a:t>
            </a:r>
          </a:p>
          <a:p>
            <a:pPr marL="342900" indent="-342900">
              <a:buFont typeface="Arial"/>
              <a:buChar char="•"/>
            </a:pPr>
            <a:r>
              <a:rPr lang="en-GB" sz="2400">
                <a:latin typeface="Century Schoolbook"/>
              </a:rPr>
              <a:t>Centralising care records and task lists, reducing manual paperwork and disruption errors (Giri </a:t>
            </a:r>
            <a:r>
              <a:rPr lang="en-GB" sz="2400" i="1">
                <a:latin typeface="Century Schoolbook"/>
              </a:rPr>
              <a:t>et al.,</a:t>
            </a:r>
            <a:r>
              <a:rPr lang="en-GB" sz="2400">
                <a:latin typeface="Century Schoolbook"/>
              </a:rPr>
              <a:t> 2024).</a:t>
            </a:r>
          </a:p>
          <a:p>
            <a:pPr marL="342900" indent="-342900">
              <a:buFont typeface="Arial"/>
              <a:buChar char="•"/>
            </a:pPr>
            <a:endParaRPr lang="en-GB" sz="2400">
              <a:latin typeface="Century Schoolbook"/>
            </a:endParaRPr>
          </a:p>
        </p:txBody>
      </p:sp>
      <p:sp>
        <p:nvSpPr>
          <p:cNvPr id="5" name="TextBox 4">
            <a:extLst>
              <a:ext uri="{FF2B5EF4-FFF2-40B4-BE49-F238E27FC236}">
                <a16:creationId xmlns:a16="http://schemas.microsoft.com/office/drawing/2014/main" id="{1EBF9A5A-E2FC-B359-58E1-9B9BA47AAE94}"/>
              </a:ext>
            </a:extLst>
          </p:cNvPr>
          <p:cNvSpPr txBox="1"/>
          <p:nvPr/>
        </p:nvSpPr>
        <p:spPr>
          <a:xfrm>
            <a:off x="6623144" y="3586152"/>
            <a:ext cx="5393152" cy="35086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i="1">
                <a:latin typeface="Century Schoolbook"/>
              </a:rPr>
              <a:t>Limitations:</a:t>
            </a:r>
          </a:p>
          <a:p>
            <a:pPr marL="342900" indent="-342900">
              <a:buFont typeface="Calibri"/>
              <a:buChar char="-"/>
            </a:pPr>
            <a:r>
              <a:rPr lang="en-GB" sz="2400">
                <a:latin typeface="Century Schoolbook"/>
              </a:rPr>
              <a:t>Network issues can delay urgent messages or disrupt video consultations .</a:t>
            </a:r>
            <a:endParaRPr lang="en-GB"/>
          </a:p>
          <a:p>
            <a:pPr marL="342900" indent="-342900">
              <a:buFont typeface="Calibri"/>
              <a:buChar char="-"/>
            </a:pPr>
            <a:r>
              <a:rPr lang="en-GB" sz="2400">
                <a:latin typeface="Century Schoolbook"/>
              </a:rPr>
              <a:t>Some senior staff struggle with digital navigation, reducing overall efficiency</a:t>
            </a:r>
          </a:p>
          <a:p>
            <a:endParaRPr lang="en-GB"/>
          </a:p>
          <a:p>
            <a:endParaRPr lang="en-GB"/>
          </a:p>
          <a:p>
            <a:endParaRPr lang="en-GB"/>
          </a:p>
        </p:txBody>
      </p:sp>
      <p:pic>
        <p:nvPicPr>
          <p:cNvPr id="6" name="Picture 5" descr="A cellphone with a logo on the screen&#10;&#10;AI-generated content may be incorrect.">
            <a:extLst>
              <a:ext uri="{FF2B5EF4-FFF2-40B4-BE49-F238E27FC236}">
                <a16:creationId xmlns:a16="http://schemas.microsoft.com/office/drawing/2014/main" id="{888F5E60-3CA4-C408-A93C-B9B46ED10F1C}"/>
              </a:ext>
            </a:extLst>
          </p:cNvPr>
          <p:cNvPicPr>
            <a:picLocks noChangeAspect="1"/>
          </p:cNvPicPr>
          <p:nvPr/>
        </p:nvPicPr>
        <p:blipFill>
          <a:blip r:embed="rId2"/>
          <a:stretch>
            <a:fillRect/>
          </a:stretch>
        </p:blipFill>
        <p:spPr>
          <a:xfrm>
            <a:off x="7225295" y="571545"/>
            <a:ext cx="4194068" cy="2444374"/>
          </a:xfrm>
          <a:prstGeom prst="rect">
            <a:avLst/>
          </a:prstGeom>
        </p:spPr>
      </p:pic>
      <p:sp>
        <p:nvSpPr>
          <p:cNvPr id="7" name="TextBox 6">
            <a:extLst>
              <a:ext uri="{FF2B5EF4-FFF2-40B4-BE49-F238E27FC236}">
                <a16:creationId xmlns:a16="http://schemas.microsoft.com/office/drawing/2014/main" id="{51B3B8DD-EC66-AB43-8D96-70F929F17404}"/>
              </a:ext>
            </a:extLst>
          </p:cNvPr>
          <p:cNvSpPr txBox="1"/>
          <p:nvPr/>
        </p:nvSpPr>
        <p:spPr>
          <a:xfrm>
            <a:off x="8859811" y="3012474"/>
            <a:ext cx="39818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u="sng"/>
              <a:t>(Wan.io)</a:t>
            </a:r>
          </a:p>
        </p:txBody>
      </p:sp>
    </p:spTree>
    <p:extLst>
      <p:ext uri="{BB962C8B-B14F-4D97-AF65-F5344CB8AC3E}">
        <p14:creationId xmlns:p14="http://schemas.microsoft.com/office/powerpoint/2010/main" val="324325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9D87D-9CAB-C6E4-A3BB-E3E41BF97503}"/>
              </a:ext>
            </a:extLst>
          </p:cNvPr>
          <p:cNvSpPr>
            <a:spLocks noGrp="1"/>
          </p:cNvSpPr>
          <p:nvPr>
            <p:ph type="title"/>
          </p:nvPr>
        </p:nvSpPr>
        <p:spPr>
          <a:xfrm>
            <a:off x="1154954" y="947920"/>
            <a:ext cx="8761413" cy="728480"/>
          </a:xfrm>
        </p:spPr>
        <p:txBody>
          <a:bodyPr>
            <a:normAutofit/>
          </a:bodyPr>
          <a:lstStyle/>
          <a:p>
            <a:pPr>
              <a:lnSpc>
                <a:spcPct val="90000"/>
              </a:lnSpc>
            </a:pPr>
            <a:r>
              <a:rPr lang="en-GB" sz="2800">
                <a:latin typeface="Century Schoolbook"/>
              </a:rPr>
              <a:t>THE IMPACT OF EXCEL AND THE MS TEAM</a:t>
            </a:r>
          </a:p>
        </p:txBody>
      </p:sp>
      <p:sp>
        <p:nvSpPr>
          <p:cNvPr id="14" name="Content Placeholder 13">
            <a:extLst>
              <a:ext uri="{FF2B5EF4-FFF2-40B4-BE49-F238E27FC236}">
                <a16:creationId xmlns:a16="http://schemas.microsoft.com/office/drawing/2014/main" id="{A1071148-ADDE-461C-408D-3F61DC14A9F4}"/>
              </a:ext>
            </a:extLst>
          </p:cNvPr>
          <p:cNvSpPr>
            <a:spLocks noGrp="1"/>
          </p:cNvSpPr>
          <p:nvPr>
            <p:ph idx="1"/>
          </p:nvPr>
        </p:nvSpPr>
        <p:spPr>
          <a:xfrm>
            <a:off x="1030715" y="2470979"/>
            <a:ext cx="6397313" cy="3739321"/>
          </a:xfrm>
        </p:spPr>
        <p:txBody>
          <a:bodyPr vert="horz" lIns="91440" tIns="45720" rIns="91440" bIns="45720" rtlCol="0" anchor="ctr">
            <a:normAutofit fontScale="92500" lnSpcReduction="10000"/>
          </a:bodyPr>
          <a:lstStyle/>
          <a:p>
            <a:r>
              <a:rPr lang="en-GB"/>
              <a:t>Wrong records in the Excel cause medication errors or misunderstandings of the schedules of the Wrong records in the Excel cause medication errors or and the routine care is interfered with </a:t>
            </a:r>
          </a:p>
          <a:p>
            <a:r>
              <a:rPr lang="en-GB"/>
              <a:t>Employees who cannot  access Teams are not updated on critical shifts and care notes, which delays the necessary information (Barber </a:t>
            </a:r>
            <a:r>
              <a:rPr lang="en-GB" i="1"/>
              <a:t>et al.,</a:t>
            </a:r>
            <a:r>
              <a:rPr lang="en-GB"/>
              <a:t> 2023).</a:t>
            </a:r>
          </a:p>
          <a:p>
            <a:r>
              <a:rPr lang="en-GB"/>
              <a:t>A deficiency in digital confidence </a:t>
            </a:r>
            <a:r>
              <a:rPr lang="en-GB" err="1"/>
              <a:t>laeds</a:t>
            </a:r>
            <a:r>
              <a:rPr lang="en-GB"/>
              <a:t> to dependency on other people, which slows down the decision making process during emergencies.</a:t>
            </a:r>
          </a:p>
          <a:p>
            <a:r>
              <a:rPr lang="en-GB"/>
              <a:t> Ineffective date management raises the amount of workload on the administration at the expense of the personal care of residents {</a:t>
            </a:r>
            <a:r>
              <a:rPr lang="en-GB" err="1"/>
              <a:t>cornliusson</a:t>
            </a:r>
            <a:r>
              <a:rPr lang="en-GB"/>
              <a:t> et al. 2022} .</a:t>
            </a:r>
          </a:p>
          <a:p>
            <a:endParaRPr lang="en-GB"/>
          </a:p>
        </p:txBody>
      </p:sp>
      <p:pic>
        <p:nvPicPr>
          <p:cNvPr id="16" name="Picture 15" descr="A diagram of uses of ms excel&#10;&#10;AI-generated content may be incorrect.">
            <a:extLst>
              <a:ext uri="{FF2B5EF4-FFF2-40B4-BE49-F238E27FC236}">
                <a16:creationId xmlns:a16="http://schemas.microsoft.com/office/drawing/2014/main" id="{4265B2FE-CE89-90BC-210A-8A332370C2D9}"/>
              </a:ext>
            </a:extLst>
          </p:cNvPr>
          <p:cNvPicPr>
            <a:picLocks noChangeAspect="1"/>
          </p:cNvPicPr>
          <p:nvPr/>
        </p:nvPicPr>
        <p:blipFill>
          <a:blip r:embed="rId2"/>
          <a:stretch>
            <a:fillRect/>
          </a:stretch>
        </p:blipFill>
        <p:spPr>
          <a:xfrm>
            <a:off x="7710488" y="2270248"/>
            <a:ext cx="4476750" cy="3419475"/>
          </a:xfrm>
          <a:prstGeom prst="rect">
            <a:avLst/>
          </a:prstGeom>
        </p:spPr>
      </p:pic>
      <p:sp>
        <p:nvSpPr>
          <p:cNvPr id="6" name="TextBox 5">
            <a:extLst>
              <a:ext uri="{FF2B5EF4-FFF2-40B4-BE49-F238E27FC236}">
                <a16:creationId xmlns:a16="http://schemas.microsoft.com/office/drawing/2014/main" id="{ADE722B8-EF9F-BB1A-C2FB-D106A727DFC5}"/>
              </a:ext>
            </a:extLst>
          </p:cNvPr>
          <p:cNvSpPr txBox="1"/>
          <p:nvPr/>
        </p:nvSpPr>
        <p:spPr>
          <a:xfrm>
            <a:off x="7983554" y="5841268"/>
            <a:ext cx="39383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u="sng">
                <a:latin typeface="Century Schoolbook"/>
              </a:rPr>
              <a:t>(Vijaycomputeracademy.com)</a:t>
            </a:r>
          </a:p>
        </p:txBody>
      </p:sp>
    </p:spTree>
    <p:extLst>
      <p:ext uri="{BB962C8B-B14F-4D97-AF65-F5344CB8AC3E}">
        <p14:creationId xmlns:p14="http://schemas.microsoft.com/office/powerpoint/2010/main" val="3135363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FE695-CFA6-DEEC-3D18-7D000927565D}"/>
              </a:ext>
            </a:extLst>
          </p:cNvPr>
          <p:cNvSpPr>
            <a:spLocks noGrp="1"/>
          </p:cNvSpPr>
          <p:nvPr>
            <p:ph type="title"/>
          </p:nvPr>
        </p:nvSpPr>
        <p:spPr/>
        <p:txBody>
          <a:bodyPr/>
          <a:lstStyle/>
          <a:p>
            <a:r>
              <a:rPr lang="en-GB" b="1">
                <a:latin typeface="Century Schoolbook"/>
              </a:rPr>
              <a:t>REFERENCES</a:t>
            </a:r>
          </a:p>
        </p:txBody>
      </p:sp>
      <p:sp>
        <p:nvSpPr>
          <p:cNvPr id="3" name="Content Placeholder 2">
            <a:extLst>
              <a:ext uri="{FF2B5EF4-FFF2-40B4-BE49-F238E27FC236}">
                <a16:creationId xmlns:a16="http://schemas.microsoft.com/office/drawing/2014/main" id="{B273ED30-1E45-02D7-E6E9-1C680EFB07C3}"/>
              </a:ext>
            </a:extLst>
          </p:cNvPr>
          <p:cNvSpPr>
            <a:spLocks noGrp="1"/>
          </p:cNvSpPr>
          <p:nvPr>
            <p:ph idx="1"/>
          </p:nvPr>
        </p:nvSpPr>
        <p:spPr>
          <a:xfrm>
            <a:off x="348131" y="2334559"/>
            <a:ext cx="11506853" cy="4492064"/>
          </a:xfrm>
        </p:spPr>
        <p:txBody>
          <a:bodyPr vert="horz" lIns="91440" tIns="45720" rIns="91440" bIns="45720" rtlCol="0" anchor="t">
            <a:normAutofit fontScale="92500" lnSpcReduction="10000"/>
          </a:bodyPr>
          <a:lstStyle/>
          <a:p>
            <a:r>
              <a:rPr lang="en-GB" sz="2400">
                <a:latin typeface="Century Schoolbook"/>
              </a:rPr>
              <a:t>Barber, L.K., Kuykendall, L.E. and </a:t>
            </a:r>
            <a:r>
              <a:rPr lang="en-GB" sz="2400" err="1">
                <a:latin typeface="Century Schoolbook"/>
              </a:rPr>
              <a:t>Santuzzi</a:t>
            </a:r>
            <a:r>
              <a:rPr lang="en-GB" sz="2400">
                <a:latin typeface="Century Schoolbook"/>
              </a:rPr>
              <a:t>, A.M. (2023) 'How managers can reduce ''always on'' work stress in teams: An optimal work availability frame wok',</a:t>
            </a:r>
            <a:r>
              <a:rPr lang="en-GB" sz="2400" i="1">
                <a:latin typeface="Century Schoolbook"/>
              </a:rPr>
              <a:t> Organizational Dynamics,</a:t>
            </a:r>
            <a:r>
              <a:rPr lang="en-GB" sz="2400">
                <a:latin typeface="Century Schoolbook"/>
              </a:rPr>
              <a:t> 52(3),p. 100992. Available at: </a:t>
            </a:r>
            <a:r>
              <a:rPr lang="en-GB" sz="2400" u="sng">
                <a:latin typeface="Century Schoolbook"/>
                <a:hlinkClick r:id="rId2"/>
              </a:rPr>
              <a:t>https://doi.org/10.1016/j.orgdyn.2023.100992</a:t>
            </a:r>
            <a:r>
              <a:rPr lang="en-GB" sz="2400" u="sng">
                <a:latin typeface="Century Schoolbook"/>
              </a:rPr>
              <a:t>.</a:t>
            </a:r>
          </a:p>
          <a:p>
            <a:r>
              <a:rPr lang="en-GB" sz="2400" err="1">
                <a:latin typeface="Century Schoolbook"/>
              </a:rPr>
              <a:t>Bhadouria</a:t>
            </a:r>
            <a:r>
              <a:rPr lang="en-GB" sz="2400">
                <a:latin typeface="Century Schoolbook"/>
              </a:rPr>
              <a:t>, A.S (2022) 'Study of: Impact of Malicious Attacks and Data Breach on the Growth and Performance of the Company and Few...', </a:t>
            </a:r>
            <a:r>
              <a:rPr lang="en-GB" sz="2400" i="1">
                <a:latin typeface="Century Schoolbook"/>
              </a:rPr>
              <a:t>ResearchGate </a:t>
            </a:r>
            <a:r>
              <a:rPr lang="en-GB" sz="2400">
                <a:latin typeface="Century Schoolbook"/>
              </a:rPr>
              <a:t>,10(10). Available at: </a:t>
            </a:r>
            <a:r>
              <a:rPr lang="en-GB" sz="2400" u="sng">
                <a:latin typeface="Century Schoolbook"/>
                <a:hlinkClick r:id="rId3"/>
              </a:rPr>
              <a:t>https://doi.org/10.29322/IJSRP.X2022.p091095</a:t>
            </a:r>
          </a:p>
          <a:p>
            <a:r>
              <a:rPr lang="en-GB" sz="2400">
                <a:latin typeface="Century Schoolbook"/>
              </a:rPr>
              <a:t>Corneliusson, L., Pesonen, T., Salla </a:t>
            </a:r>
            <a:r>
              <a:rPr lang="en-GB" sz="2400" err="1">
                <a:latin typeface="Century Schoolbook"/>
              </a:rPr>
              <a:t>Lehtoaro</a:t>
            </a:r>
            <a:r>
              <a:rPr lang="en-GB" sz="2400">
                <a:latin typeface="Century Schoolbook"/>
              </a:rPr>
              <a:t>, Juhani </a:t>
            </a:r>
            <a:r>
              <a:rPr lang="en-GB" sz="2400" err="1">
                <a:latin typeface="Century Schoolbook"/>
              </a:rPr>
              <a:t>Sulander</a:t>
            </a:r>
            <a:r>
              <a:rPr lang="en-GB" sz="2400">
                <a:latin typeface="Century Schoolbook"/>
              </a:rPr>
              <a:t>, Noro, A. and Timo </a:t>
            </a:r>
            <a:r>
              <a:rPr lang="en-GB" sz="2400" err="1">
                <a:latin typeface="Century Schoolbook"/>
              </a:rPr>
              <a:t>Sinervo</a:t>
            </a:r>
            <a:r>
              <a:rPr lang="en-GB" sz="2400">
                <a:latin typeface="Century Schoolbook"/>
              </a:rPr>
              <a:t> (2022)'Managers' Perspectives of Quality of Care in Service Housing and Home care Services: A Qualitative Study',8,p. 233372142211429-233372142211429. Available at</a:t>
            </a:r>
            <a:r>
              <a:rPr lang="en-GB" sz="2400" u="sng">
                <a:latin typeface="Century Schoolbook"/>
              </a:rPr>
              <a:t> :https://doi.org/10.1177/20552076231151567</a:t>
            </a:r>
          </a:p>
          <a:p>
            <a:r>
              <a:rPr lang="en-GB" sz="2400" u="sng" err="1">
                <a:latin typeface="Century Schoolbook"/>
              </a:rPr>
              <a:t>Giri.P</a:t>
            </a:r>
            <a:r>
              <a:rPr lang="en-GB" sz="2400" u="sng">
                <a:latin typeface="Century Schoolbook"/>
              </a:rPr>
              <a:t>. Campus, K. and Pokhara{2024} MANAGEMENT INFORMATION SYSTEM REPORT</a:t>
            </a:r>
          </a:p>
        </p:txBody>
      </p:sp>
    </p:spTree>
    <p:extLst>
      <p:ext uri="{BB962C8B-B14F-4D97-AF65-F5344CB8AC3E}">
        <p14:creationId xmlns:p14="http://schemas.microsoft.com/office/powerpoint/2010/main" val="34631420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Ion Boardroom</vt:lpstr>
      <vt:lpstr>LCHS4007 Digital Skills &amp; Research Methods Assessment 1</vt:lpstr>
      <vt:lpstr>Introduction</vt:lpstr>
      <vt:lpstr>TABLE OF CONTENT</vt:lpstr>
      <vt:lpstr>      BENEFITS OF MS TEAM</vt:lpstr>
      <vt:lpstr>REFERENCES:</vt:lpstr>
      <vt:lpstr>PowerPoint Presentation</vt:lpstr>
      <vt:lpstr>PowerPoint Presentation</vt:lpstr>
      <vt:lpstr>TABLE OF CONTENT</vt:lpstr>
      <vt:lpstr>HOW TO USE MS TEAM IN A CARE HOME</vt:lpstr>
      <vt:lpstr>THE IMPACT OF EXCEL AND THE MS TEAM</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2025-10-04T16:49:36Z</dcterms:created>
  <dcterms:modified xsi:type="dcterms:W3CDTF">2025-10-12T18:34:06Z</dcterms:modified>
</cp:coreProperties>
</file>