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61" r:id="rId5"/>
    <p:sldId id="262" r:id="rId6"/>
    <p:sldId id="271" r:id="rId7"/>
    <p:sldId id="264" r:id="rId8"/>
    <p:sldId id="265" r:id="rId9"/>
    <p:sldId id="266" r:id="rId10"/>
    <p:sldId id="267" r:id="rId11"/>
    <p:sldId id="268" r:id="rId12"/>
    <p:sldId id="269" r:id="rId13"/>
    <p:sldId id="259" r:id="rId14"/>
    <p:sldId id="260" r:id="rId15"/>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6087" autoAdjust="0"/>
  </p:normalViewPr>
  <p:slideViewPr>
    <p:cSldViewPr>
      <p:cViewPr varScale="1">
        <p:scale>
          <a:sx n="63" d="100"/>
          <a:sy n="63" d="100"/>
        </p:scale>
        <p:origin x="235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DEF46AEF-D7C0-4FAF-912E-6BCCCD3BFFEF}" type="datetimeFigureOut">
              <a:rPr lang="en-GB" smtClean="0"/>
              <a:t>08/01/2025</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BD0938DA-8259-4B7F-8254-D20FD43FB4F6}"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8" Type="http://schemas.openxmlformats.org/officeDocument/2006/relationships/hyperlink" Target="https://en.wikipedia.org/wiki/Walter_Blith" TargetMode="External"/><Relationship Id="rId13" Type="http://schemas.openxmlformats.org/officeDocument/2006/relationships/hyperlink" Target="https://en.wikipedia.org/wiki/Seed_drill" TargetMode="External"/><Relationship Id="rId3" Type="http://schemas.openxmlformats.org/officeDocument/2006/relationships/hyperlink" Target="https://en.wikipedia.org/wiki/British_Agricultural_Revolution" TargetMode="External"/><Relationship Id="rId7" Type="http://schemas.openxmlformats.org/officeDocument/2006/relationships/hyperlink" Target="https://en.wikipedia.org/wiki/Samuel_Hartlib" TargetMode="External"/><Relationship Id="rId12" Type="http://schemas.openxmlformats.org/officeDocument/2006/relationships/hyperlink" Target="https://en.wikipedia.org/w/index.php?title=British_Agricultural_Revolution&amp;action=edit&amp;section=11" TargetMode="External"/><Relationship Id="rId2" Type="http://schemas.openxmlformats.org/officeDocument/2006/relationships/slide" Target="../slides/slide2.xml"/><Relationship Id="rId16" Type="http://schemas.openxmlformats.org/officeDocument/2006/relationships/hyperlink" Target="https://en.wikipedia.org/wiki/Agricultural_machinery" TargetMode="External"/><Relationship Id="rId1" Type="http://schemas.openxmlformats.org/officeDocument/2006/relationships/notesMaster" Target="../notesMasters/notesMaster1.xml"/><Relationship Id="rId6" Type="http://schemas.openxmlformats.org/officeDocument/2006/relationships/hyperlink" Target="https://en.wikipedia.org/w/index.php?title=British_Agricultural_Revolution&amp;action=edit&amp;section=12" TargetMode="External"/><Relationship Id="rId11" Type="http://schemas.openxmlformats.org/officeDocument/2006/relationships/hyperlink" Target="https://en.wikipedia.org/wiki/Nitrogen_fixation" TargetMode="External"/><Relationship Id="rId5" Type="http://schemas.openxmlformats.org/officeDocument/2006/relationships/hyperlink" Target="https://en.wikipedia.org/wiki/Industrial_Revolution" TargetMode="External"/><Relationship Id="rId15" Type="http://schemas.openxmlformats.org/officeDocument/2006/relationships/hyperlink" Target="https://en.wikipedia.org/wiki/Jethro_Tull_(agriculturist)" TargetMode="External"/><Relationship Id="rId10" Type="http://schemas.openxmlformats.org/officeDocument/2006/relationships/hyperlink" Target="https://en.wikipedia.org/wiki/Clover" TargetMode="External"/><Relationship Id="rId4" Type="http://schemas.openxmlformats.org/officeDocument/2006/relationships/hyperlink" Target="https://en.wikipedia.org/wiki/Industrialization" TargetMode="External"/><Relationship Id="rId9" Type="http://schemas.openxmlformats.org/officeDocument/2006/relationships/hyperlink" Target="https://en.wikipedia.org/wiki/Turnip" TargetMode="External"/><Relationship Id="rId14" Type="http://schemas.openxmlformats.org/officeDocument/2006/relationships/hyperlink" Target="https://en.wikipedia.org/wiki/Hoe_(tool)" TargetMode="External"/></Relationships>
</file>

<file path=ppt/notesSlides/_rels/notesSlide3.xml.rels><?xml version="1.0" encoding="UTF-8" standalone="yes"?>
<Relationships xmlns="http://schemas.openxmlformats.org/package/2006/relationships"><Relationship Id="rId13" Type="http://schemas.openxmlformats.org/officeDocument/2006/relationships/hyperlink" Target="https://en.wikipedia.org/wiki/Flax" TargetMode="External"/><Relationship Id="rId18" Type="http://schemas.openxmlformats.org/officeDocument/2006/relationships/hyperlink" Target="https://en.wikipedia.org/wiki/Belgium" TargetMode="External"/><Relationship Id="rId26" Type="http://schemas.openxmlformats.org/officeDocument/2006/relationships/hyperlink" Target="https://en.wikipedia.org/wiki/Catholic_Church" TargetMode="External"/><Relationship Id="rId39" Type="http://schemas.openxmlformats.org/officeDocument/2006/relationships/hyperlink" Target="https://en.wikipedia.org/wiki/Thomas_Coke,_1st_Earl_of_Leicester_(seventh_creation)" TargetMode="External"/><Relationship Id="rId3" Type="http://schemas.openxmlformats.org/officeDocument/2006/relationships/hyperlink" Target="https://en.wikipedia.org/wiki/British_Agricultural_Revolution" TargetMode="External"/><Relationship Id="rId21" Type="http://schemas.openxmlformats.org/officeDocument/2006/relationships/hyperlink" Target="https://en.wikipedia.org/wiki/Plant_nutrition" TargetMode="External"/><Relationship Id="rId34" Type="http://schemas.openxmlformats.org/officeDocument/2006/relationships/hyperlink" Target="https://en.wikipedia.org/wiki/Enclosure_Act" TargetMode="External"/><Relationship Id="rId42" Type="http://schemas.openxmlformats.org/officeDocument/2006/relationships/hyperlink" Target="https://en.wikipedia.org/wiki/Lincoln_(sheep)" TargetMode="External"/><Relationship Id="rId47" Type="http://schemas.openxmlformats.org/officeDocument/2006/relationships/hyperlink" Target="https://en.wikipedia.org/wiki/Bull" TargetMode="External"/><Relationship Id="rId50" Type="http://schemas.openxmlformats.org/officeDocument/2006/relationships/hyperlink" Target="https://en.wikipedia.org/wiki/Macadam" TargetMode="External"/><Relationship Id="rId7" Type="http://schemas.openxmlformats.org/officeDocument/2006/relationships/hyperlink" Target="https://en.wikipedia.org/wiki/Open_field_system" TargetMode="External"/><Relationship Id="rId12" Type="http://schemas.openxmlformats.org/officeDocument/2006/relationships/hyperlink" Target="https://en.wikipedia.org/wiki/Nitrogen_fixation" TargetMode="External"/><Relationship Id="rId17" Type="http://schemas.openxmlformats.org/officeDocument/2006/relationships/hyperlink" Target="https://en.wikipedia.org/wiki/France" TargetMode="External"/><Relationship Id="rId25" Type="http://schemas.openxmlformats.org/officeDocument/2006/relationships/hyperlink" Target="https://en.wikipedia.org/wiki/Aristocracy" TargetMode="External"/><Relationship Id="rId33" Type="http://schemas.openxmlformats.org/officeDocument/2006/relationships/hyperlink" Target="https://en.wikipedia.org/wiki/English_Poor_Laws" TargetMode="External"/><Relationship Id="rId38" Type="http://schemas.openxmlformats.org/officeDocument/2006/relationships/hyperlink" Target="https://en.wikipedia.org/wiki/Robert_Bakewell_(farmer)" TargetMode="External"/><Relationship Id="rId46" Type="http://schemas.openxmlformats.org/officeDocument/2006/relationships/hyperlink" Target="https://en.wikipedia.org/wiki/English_Longhorn" TargetMode="External"/><Relationship Id="rId2" Type="http://schemas.openxmlformats.org/officeDocument/2006/relationships/slide" Target="../slides/slide3.xml"/><Relationship Id="rId16" Type="http://schemas.openxmlformats.org/officeDocument/2006/relationships/hyperlink" Target="https://en.wikipedia.org/wiki/Flanders" TargetMode="External"/><Relationship Id="rId20" Type="http://schemas.openxmlformats.org/officeDocument/2006/relationships/hyperlink" Target="https://en.wikipedia.org/wiki/Clover" TargetMode="External"/><Relationship Id="rId29" Type="http://schemas.openxmlformats.org/officeDocument/2006/relationships/hyperlink" Target="https://en.wikipedia.org/wiki/Share_cropping" TargetMode="External"/><Relationship Id="rId41" Type="http://schemas.openxmlformats.org/officeDocument/2006/relationships/hyperlink" Target="https://en.wikipedia.org/wiki/Inbreeding" TargetMode="External"/><Relationship Id="rId1" Type="http://schemas.openxmlformats.org/officeDocument/2006/relationships/notesMaster" Target="../notesMasters/notesMaster1.xml"/><Relationship Id="rId6" Type="http://schemas.openxmlformats.org/officeDocument/2006/relationships/hyperlink" Target="https://en.wikipedia.org/wiki/Middle_Ages" TargetMode="External"/><Relationship Id="rId11" Type="http://schemas.openxmlformats.org/officeDocument/2006/relationships/hyperlink" Target="https://en.wikipedia.org/wiki/Bacteria" TargetMode="External"/><Relationship Id="rId24" Type="http://schemas.openxmlformats.org/officeDocument/2006/relationships/hyperlink" Target="https://en.wikipedia.org/wiki/Feudal" TargetMode="External"/><Relationship Id="rId32" Type="http://schemas.openxmlformats.org/officeDocument/2006/relationships/hyperlink" Target="https://en.wikipedia.org/wiki/Industrial_Revolution" TargetMode="External"/><Relationship Id="rId37" Type="http://schemas.openxmlformats.org/officeDocument/2006/relationships/hyperlink" Target="https://en.wikipedia.org/w/index.php?title=British_Agricultural_Revolution&amp;action=edit&amp;section=9" TargetMode="External"/><Relationship Id="rId40" Type="http://schemas.openxmlformats.org/officeDocument/2006/relationships/hyperlink" Target="https://en.wikipedia.org/wiki/Selective_breeding" TargetMode="External"/><Relationship Id="rId45" Type="http://schemas.openxmlformats.org/officeDocument/2006/relationships/hyperlink" Target="https://en.wikipedia.org/wiki/Oxen" TargetMode="External"/><Relationship Id="rId5" Type="http://schemas.openxmlformats.org/officeDocument/2006/relationships/hyperlink" Target="https://en.wikipedia.org/wiki/Common_land" TargetMode="External"/><Relationship Id="rId15" Type="http://schemas.openxmlformats.org/officeDocument/2006/relationships/hyperlink" Target="https://en.wikipedia.org/wiki/Convertible_husbandry" TargetMode="External"/><Relationship Id="rId23" Type="http://schemas.openxmlformats.org/officeDocument/2006/relationships/hyperlink" Target="https://en.wikipedia.org/wiki/Agriculture" TargetMode="External"/><Relationship Id="rId28" Type="http://schemas.openxmlformats.org/officeDocument/2006/relationships/hyperlink" Target="https://en.wikipedia.org/wiki/Yeomen" TargetMode="External"/><Relationship Id="rId36" Type="http://schemas.openxmlformats.org/officeDocument/2006/relationships/hyperlink" Target="https://en.wikipedia.org/w/index.php?title=British_Agricultural_Revolution&amp;action=edit&amp;section=5" TargetMode="External"/><Relationship Id="rId49" Type="http://schemas.openxmlformats.org/officeDocument/2006/relationships/hyperlink" Target="https://en.wikipedia.org/w/index.php?title=British_Agricultural_Revolution&amp;action=edit&amp;section=6" TargetMode="External"/><Relationship Id="rId10" Type="http://schemas.openxmlformats.org/officeDocument/2006/relationships/hyperlink" Target="https://en.wikipedia.org/wiki/Soil_fertility" TargetMode="External"/><Relationship Id="rId19" Type="http://schemas.openxmlformats.org/officeDocument/2006/relationships/hyperlink" Target="https://en.wikipedia.org/wiki/Turnip" TargetMode="External"/><Relationship Id="rId31" Type="http://schemas.openxmlformats.org/officeDocument/2006/relationships/hyperlink" Target="https://en.wikipedia.org/wiki/Grazing_rights" TargetMode="External"/><Relationship Id="rId44" Type="http://schemas.openxmlformats.org/officeDocument/2006/relationships/hyperlink" Target="https://en.wikipedia.org/wiki/Plough" TargetMode="External"/><Relationship Id="rId4" Type="http://schemas.openxmlformats.org/officeDocument/2006/relationships/hyperlink" Target="https://en.wikipedia.org/wiki/Crop_rotation" TargetMode="External"/><Relationship Id="rId9" Type="http://schemas.openxmlformats.org/officeDocument/2006/relationships/hyperlink" Target="https://en.wikipedia.org/wiki/Legumes" TargetMode="External"/><Relationship Id="rId14" Type="http://schemas.openxmlformats.org/officeDocument/2006/relationships/hyperlink" Target="https://en.wikipedia.org/wiki/Mustard_family" TargetMode="External"/><Relationship Id="rId22" Type="http://schemas.openxmlformats.org/officeDocument/2006/relationships/hyperlink" Target="https://en.wikipedia.org/wiki/Green_manure" TargetMode="External"/><Relationship Id="rId27" Type="http://schemas.openxmlformats.org/officeDocument/2006/relationships/hyperlink" Target="https://en.wikipedia.org/wiki/Black_Death" TargetMode="External"/><Relationship Id="rId30" Type="http://schemas.openxmlformats.org/officeDocument/2006/relationships/hyperlink" Target="https://en.wikipedia.org/wiki/Parliament_of_the_United_Kingdom" TargetMode="External"/><Relationship Id="rId35" Type="http://schemas.openxmlformats.org/officeDocument/2006/relationships/hyperlink" Target="https://en.wikipedia.org/wiki/Land_reform" TargetMode="External"/><Relationship Id="rId43" Type="http://schemas.openxmlformats.org/officeDocument/2006/relationships/hyperlink" Target="https://en.wikipedia.org/wiki/Polled_livestock" TargetMode="External"/><Relationship Id="rId48" Type="http://schemas.openxmlformats.org/officeDocument/2006/relationships/hyperlink" Target="https://en.wikipedia.org/wiki/Pound_(mass)" TargetMode="External"/><Relationship Id="rId8" Type="http://schemas.openxmlformats.org/officeDocument/2006/relationships/hyperlink" Target="https://en.wikipedia.org/wiki/Fallow"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history.com/news/second-industrial-revolution-advances"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D0938DA-8259-4B7F-8254-D20FD43FB4F6}" type="slidenum">
              <a:rPr lang="en-GB" smtClean="0"/>
              <a:t>1</a:t>
            </a:fld>
            <a:endParaRPr lang="en-GB"/>
          </a:p>
        </p:txBody>
      </p:sp>
    </p:spTree>
    <p:extLst>
      <p:ext uri="{BB962C8B-B14F-4D97-AF65-F5344CB8AC3E}">
        <p14:creationId xmlns:p14="http://schemas.microsoft.com/office/powerpoint/2010/main" val="38666000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GB" sz="1200" b="0" i="0" kern="1200" dirty="0">
                <a:solidFill>
                  <a:schemeClr val="tx1"/>
                </a:solidFill>
                <a:latin typeface="+mn-lt"/>
                <a:ea typeface="+mn-ea"/>
                <a:cs typeface="+mn-cs"/>
              </a:rPr>
              <a:t>The </a:t>
            </a:r>
            <a:r>
              <a:rPr lang="en-GB" sz="1200" b="1" i="0" kern="1200" dirty="0">
                <a:solidFill>
                  <a:schemeClr val="tx1"/>
                </a:solidFill>
                <a:latin typeface="+mn-lt"/>
                <a:ea typeface="+mn-ea"/>
                <a:cs typeface="+mn-cs"/>
              </a:rPr>
              <a:t>British Agricultural Revolution</a:t>
            </a:r>
            <a:r>
              <a:rPr lang="en-GB" sz="1200" b="0" i="0" kern="1200" dirty="0">
                <a:solidFill>
                  <a:schemeClr val="tx1"/>
                </a:solidFill>
                <a:latin typeface="+mn-lt"/>
                <a:ea typeface="+mn-ea"/>
                <a:cs typeface="+mn-cs"/>
              </a:rPr>
              <a:t>, or </a:t>
            </a:r>
            <a:r>
              <a:rPr lang="en-GB" sz="1200" b="1" i="0" kern="1200" dirty="0">
                <a:solidFill>
                  <a:schemeClr val="tx1"/>
                </a:solidFill>
                <a:latin typeface="+mn-lt"/>
                <a:ea typeface="+mn-ea"/>
                <a:cs typeface="+mn-cs"/>
              </a:rPr>
              <a:t>Second Agricultural Revolution</a:t>
            </a:r>
            <a:r>
              <a:rPr lang="en-GB" sz="1200" b="0" i="0" kern="1200" dirty="0">
                <a:solidFill>
                  <a:schemeClr val="tx1"/>
                </a:solidFill>
                <a:latin typeface="+mn-lt"/>
                <a:ea typeface="+mn-ea"/>
                <a:cs typeface="+mn-cs"/>
              </a:rPr>
              <a:t>, was the unprecedented increase in agricultural production in Britain due to increases in labour and land productivity between the mid-17th and late 19th centuries. Agricultural output grew faster than the population over the century to 1770, and thereafter productivity remained among the highest in the world. This increase in the food supply contributed to the rapid growth of population in England and Wales, from 5.5 million in 1700 to over 9 million by 1801, though domestic production gave way increasingly to food imports in the nineteenth century as the population more than tripled to over 35 million.</a:t>
            </a:r>
            <a:r>
              <a:rPr lang="en-GB" sz="1200" b="0" i="0" u="none" strike="noStrike" kern="1200" baseline="30000" dirty="0">
                <a:solidFill>
                  <a:schemeClr val="tx1"/>
                </a:solidFill>
                <a:latin typeface="+mn-lt"/>
                <a:ea typeface="+mn-ea"/>
                <a:cs typeface="+mn-cs"/>
                <a:hlinkClick r:id="rId3"/>
              </a:rPr>
              <a:t>[1]</a:t>
            </a:r>
            <a:r>
              <a:rPr lang="en-GB" sz="1200" b="0" i="0" kern="1200" dirty="0">
                <a:solidFill>
                  <a:schemeClr val="tx1"/>
                </a:solidFill>
                <a:latin typeface="+mn-lt"/>
                <a:ea typeface="+mn-ea"/>
                <a:cs typeface="+mn-cs"/>
              </a:rPr>
              <a:t> The rise in productivity accelerated the decline of the agricultural share of the labour force, adding to the urban workforce on which </a:t>
            </a:r>
            <a:r>
              <a:rPr lang="en-GB" sz="1200" b="0" i="0" u="none" strike="noStrike" kern="1200" dirty="0">
                <a:solidFill>
                  <a:schemeClr val="tx1"/>
                </a:solidFill>
                <a:latin typeface="+mn-lt"/>
                <a:ea typeface="+mn-ea"/>
                <a:cs typeface="+mn-cs"/>
                <a:hlinkClick r:id="rId4" tooltip="Industrialization"/>
              </a:rPr>
              <a:t>industrialization</a:t>
            </a:r>
            <a:r>
              <a:rPr lang="en-GB" sz="1200" b="0" i="0" kern="1200" dirty="0">
                <a:solidFill>
                  <a:schemeClr val="tx1"/>
                </a:solidFill>
                <a:latin typeface="+mn-lt"/>
                <a:ea typeface="+mn-ea"/>
                <a:cs typeface="+mn-cs"/>
              </a:rPr>
              <a:t> depended: the Agricultural Revolution has therefore been cited as a cause of the </a:t>
            </a:r>
            <a:r>
              <a:rPr lang="en-GB" sz="1200" b="0" i="0" u="none" strike="noStrike" kern="1200" dirty="0">
                <a:solidFill>
                  <a:schemeClr val="tx1"/>
                </a:solidFill>
                <a:latin typeface="+mn-lt"/>
                <a:ea typeface="+mn-ea"/>
                <a:cs typeface="+mn-cs"/>
                <a:hlinkClick r:id="rId5" tooltip="Industrial Revolution"/>
              </a:rPr>
              <a:t>Industrial Revolution</a:t>
            </a:r>
            <a:r>
              <a:rPr lang="en-GB" sz="1200" b="0" i="0" kern="1200" dirty="0">
                <a:solidFill>
                  <a:schemeClr val="tx1"/>
                </a:solidFill>
                <a:latin typeface="+mn-lt"/>
                <a:ea typeface="+mn-ea"/>
                <a:cs typeface="+mn-cs"/>
              </a:rPr>
              <a:t>.</a:t>
            </a:r>
          </a:p>
          <a:p>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Significance[</a:t>
            </a:r>
            <a:r>
              <a:rPr lang="en-GB" sz="1200" b="0" i="0" u="none" strike="noStrike" kern="1200" dirty="0">
                <a:solidFill>
                  <a:schemeClr val="tx1"/>
                </a:solidFill>
                <a:latin typeface="+mn-lt"/>
                <a:ea typeface="+mn-ea"/>
                <a:cs typeface="+mn-cs"/>
                <a:hlinkClick r:id="rId6" tooltip="Edit section: Significance"/>
              </a:rPr>
              <a:t>edit</a:t>
            </a:r>
            <a:r>
              <a:rPr lang="en-GB" sz="1200" b="0" i="0" kern="1200" dirty="0">
                <a:solidFill>
                  <a:schemeClr val="tx1"/>
                </a:solidFill>
                <a:latin typeface="+mn-lt"/>
                <a:ea typeface="+mn-ea"/>
                <a:cs typeface="+mn-cs"/>
              </a:rPr>
              <a:t>]</a:t>
            </a:r>
          </a:p>
          <a:p>
            <a:r>
              <a:rPr lang="en-GB" sz="1200" b="0" i="0" kern="1200" dirty="0">
                <a:solidFill>
                  <a:schemeClr val="tx1"/>
                </a:solidFill>
                <a:latin typeface="+mn-lt"/>
                <a:ea typeface="+mn-ea"/>
                <a:cs typeface="+mn-cs"/>
              </a:rPr>
              <a:t>The Agricultural Revolution was part of a long process of improvement, but sound advice on farming began to appear in England in the mid-17th century, from writers such as </a:t>
            </a:r>
            <a:r>
              <a:rPr lang="en-GB" sz="1200" b="0" i="0" u="none" strike="noStrike" kern="1200" dirty="0">
                <a:solidFill>
                  <a:schemeClr val="tx1"/>
                </a:solidFill>
                <a:latin typeface="+mn-lt"/>
                <a:ea typeface="+mn-ea"/>
                <a:cs typeface="+mn-cs"/>
                <a:hlinkClick r:id="rId7" tooltip="Samuel Hartlib"/>
              </a:rPr>
              <a:t>Samuel </a:t>
            </a:r>
            <a:r>
              <a:rPr lang="en-GB" sz="1200" b="0" i="0" u="none" strike="noStrike" kern="1200" dirty="0" err="1">
                <a:solidFill>
                  <a:schemeClr val="tx1"/>
                </a:solidFill>
                <a:latin typeface="+mn-lt"/>
                <a:ea typeface="+mn-ea"/>
                <a:cs typeface="+mn-cs"/>
                <a:hlinkClick r:id="rId7" tooltip="Samuel Hartlib"/>
              </a:rPr>
              <a:t>Hartlib</a:t>
            </a:r>
            <a:r>
              <a:rPr lang="en-GB" sz="1200" b="0" i="0" kern="1200" dirty="0">
                <a:solidFill>
                  <a:schemeClr val="tx1"/>
                </a:solidFill>
                <a:latin typeface="+mn-lt"/>
                <a:ea typeface="+mn-ea"/>
                <a:cs typeface="+mn-cs"/>
              </a:rPr>
              <a:t>, </a:t>
            </a:r>
            <a:r>
              <a:rPr lang="en-GB" sz="1200" b="0" i="0" u="none" strike="noStrike" kern="1200" dirty="0">
                <a:solidFill>
                  <a:schemeClr val="tx1"/>
                </a:solidFill>
                <a:latin typeface="+mn-lt"/>
                <a:ea typeface="+mn-ea"/>
                <a:cs typeface="+mn-cs"/>
                <a:hlinkClick r:id="rId8" tooltip="Walter Blith"/>
              </a:rPr>
              <a:t>Walter </a:t>
            </a:r>
            <a:r>
              <a:rPr lang="en-GB" sz="1200" b="0" i="0" u="none" strike="noStrike" kern="1200" dirty="0" err="1">
                <a:solidFill>
                  <a:schemeClr val="tx1"/>
                </a:solidFill>
                <a:latin typeface="+mn-lt"/>
                <a:ea typeface="+mn-ea"/>
                <a:cs typeface="+mn-cs"/>
                <a:hlinkClick r:id="rId8" tooltip="Walter Blith"/>
              </a:rPr>
              <a:t>Blith</a:t>
            </a:r>
            <a:r>
              <a:rPr lang="en-GB" sz="1200" b="0" i="0" kern="1200" dirty="0">
                <a:solidFill>
                  <a:schemeClr val="tx1"/>
                </a:solidFill>
                <a:latin typeface="+mn-lt"/>
                <a:ea typeface="+mn-ea"/>
                <a:cs typeface="+mn-cs"/>
              </a:rPr>
              <a:t> and others,</a:t>
            </a:r>
            <a:r>
              <a:rPr lang="en-GB" sz="1200" b="0" i="0" u="none" strike="noStrike" kern="1200" baseline="30000" dirty="0">
                <a:solidFill>
                  <a:schemeClr val="tx1"/>
                </a:solidFill>
                <a:latin typeface="+mn-lt"/>
                <a:ea typeface="+mn-ea"/>
                <a:cs typeface="+mn-cs"/>
                <a:hlinkClick r:id="rId3"/>
              </a:rPr>
              <a:t>[36]</a:t>
            </a:r>
            <a:r>
              <a:rPr lang="en-GB" sz="1200" b="0" i="0" kern="1200" dirty="0">
                <a:solidFill>
                  <a:schemeClr val="tx1"/>
                </a:solidFill>
                <a:latin typeface="+mn-lt"/>
                <a:ea typeface="+mn-ea"/>
                <a:cs typeface="+mn-cs"/>
              </a:rPr>
              <a:t> and the overall agricultural productivity of Britain started to grow significantly only in the period of the Agricultural Revolution. It is estimated that total agricultural output grew 2.7-fold between 1700 and 1870 and output per worker at a similar rate.</a:t>
            </a:r>
          </a:p>
          <a:p>
            <a:endParaRPr lang="en-GB" sz="1200" b="0" i="0" kern="1200" dirty="0">
              <a:solidFill>
                <a:schemeClr val="tx1"/>
              </a:solidFill>
              <a:latin typeface="+mn-lt"/>
              <a:ea typeface="+mn-ea"/>
              <a:cs typeface="+mn-cs"/>
            </a:endParaRPr>
          </a:p>
          <a:p>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However, historians continue to dispute when exactly such a "revolution" took place and of what it consisted. Rather than a single event, G. E. </a:t>
            </a:r>
            <a:r>
              <a:rPr lang="en-GB" sz="1200" b="0" i="0" kern="1200" dirty="0" err="1">
                <a:solidFill>
                  <a:schemeClr val="tx1"/>
                </a:solidFill>
                <a:latin typeface="+mn-lt"/>
                <a:ea typeface="+mn-ea"/>
                <a:cs typeface="+mn-cs"/>
              </a:rPr>
              <a:t>Mingay</a:t>
            </a:r>
            <a:r>
              <a:rPr lang="en-GB" sz="1200" b="0" i="0" kern="1200" dirty="0">
                <a:solidFill>
                  <a:schemeClr val="tx1"/>
                </a:solidFill>
                <a:latin typeface="+mn-lt"/>
                <a:ea typeface="+mn-ea"/>
                <a:cs typeface="+mn-cs"/>
              </a:rPr>
              <a:t> states that there were a "profusion of agricultural revolutions, one for two centuries before 1750, another emphasising the century after 1650, a third for the period 1750-1880, and a fourth for the middle decades of the nineteenth century".</a:t>
            </a:r>
            <a:r>
              <a:rPr lang="en-GB" sz="1200" b="0" i="0" u="none" strike="noStrike" kern="1200" baseline="30000" dirty="0">
                <a:solidFill>
                  <a:schemeClr val="tx1"/>
                </a:solidFill>
                <a:latin typeface="+mn-lt"/>
                <a:ea typeface="+mn-ea"/>
                <a:cs typeface="+mn-cs"/>
                <a:hlinkClick r:id="rId3"/>
              </a:rPr>
              <a:t>[2]</a:t>
            </a:r>
            <a:r>
              <a:rPr lang="en-GB" sz="1200" b="0" i="0" kern="1200" dirty="0">
                <a:solidFill>
                  <a:schemeClr val="tx1"/>
                </a:solidFill>
                <a:latin typeface="+mn-lt"/>
                <a:ea typeface="+mn-ea"/>
                <a:cs typeface="+mn-cs"/>
              </a:rPr>
              <a:t> This has led more recent historians to argue that any general statements about "the Agricultural Revolution" are difficult to sustain.</a:t>
            </a:r>
            <a:r>
              <a:rPr lang="en-GB" sz="1200" b="0" i="0" u="none" strike="noStrike" kern="1200" baseline="30000" dirty="0">
                <a:solidFill>
                  <a:schemeClr val="tx1"/>
                </a:solidFill>
                <a:latin typeface="+mn-lt"/>
                <a:ea typeface="+mn-ea"/>
                <a:cs typeface="+mn-cs"/>
                <a:hlinkClick r:id="rId3"/>
              </a:rPr>
              <a:t>[3][4]</a:t>
            </a:r>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One important change in farming methods was the move in crop rotation to </a:t>
            </a:r>
            <a:r>
              <a:rPr lang="en-GB" sz="1200" b="0" i="0" u="none" strike="noStrike" kern="1200" dirty="0">
                <a:solidFill>
                  <a:schemeClr val="tx1"/>
                </a:solidFill>
                <a:latin typeface="+mn-lt"/>
                <a:ea typeface="+mn-ea"/>
                <a:cs typeface="+mn-cs"/>
                <a:hlinkClick r:id="rId9" tooltip="Turnip"/>
              </a:rPr>
              <a:t>turnips</a:t>
            </a:r>
            <a:r>
              <a:rPr lang="en-GB" sz="1200" b="0" i="0" kern="1200" dirty="0">
                <a:solidFill>
                  <a:schemeClr val="tx1"/>
                </a:solidFill>
                <a:latin typeface="+mn-lt"/>
                <a:ea typeface="+mn-ea"/>
                <a:cs typeface="+mn-cs"/>
              </a:rPr>
              <a:t> and </a:t>
            </a:r>
            <a:r>
              <a:rPr lang="en-GB" sz="1200" b="0" i="0" u="none" strike="noStrike" kern="1200" dirty="0">
                <a:solidFill>
                  <a:schemeClr val="tx1"/>
                </a:solidFill>
                <a:latin typeface="+mn-lt"/>
                <a:ea typeface="+mn-ea"/>
                <a:cs typeface="+mn-cs"/>
                <a:hlinkClick r:id="rId10" tooltip="Clover"/>
              </a:rPr>
              <a:t>clover</a:t>
            </a:r>
            <a:r>
              <a:rPr lang="en-GB" sz="1200" b="0" i="0" kern="1200" dirty="0">
                <a:solidFill>
                  <a:schemeClr val="tx1"/>
                </a:solidFill>
                <a:latin typeface="+mn-lt"/>
                <a:ea typeface="+mn-ea"/>
                <a:cs typeface="+mn-cs"/>
              </a:rPr>
              <a:t> in place of fallow. Turnips can be grown in winter and are deep-rooted, allowing them to gather minerals unavailable to shallow-rooted crops. Clover </a:t>
            </a:r>
            <a:r>
              <a:rPr lang="en-GB" sz="1200" b="0" i="0" u="none" strike="noStrike" kern="1200" dirty="0">
                <a:solidFill>
                  <a:schemeClr val="tx1"/>
                </a:solidFill>
                <a:latin typeface="+mn-lt"/>
                <a:ea typeface="+mn-ea"/>
                <a:cs typeface="+mn-cs"/>
                <a:hlinkClick r:id="rId11" tooltip="Nitrogen fixation"/>
              </a:rPr>
              <a:t>fixes nitrogen</a:t>
            </a:r>
            <a:r>
              <a:rPr lang="en-GB" sz="1200" b="0" i="0" kern="1200" dirty="0">
                <a:solidFill>
                  <a:schemeClr val="tx1"/>
                </a:solidFill>
                <a:latin typeface="+mn-lt"/>
                <a:ea typeface="+mn-ea"/>
                <a:cs typeface="+mn-cs"/>
              </a:rPr>
              <a:t> from the atmosphere into a form of fertiliser. This permitted the intensive arable cultivation of light soils on enclosed farms and provided fodder to support increased livestock numbers whose manure added further to soil fertility.</a:t>
            </a:r>
          </a:p>
          <a:p>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Bullet</a:t>
            </a:r>
            <a:r>
              <a:rPr lang="en-GB" sz="1200" b="0" i="0" kern="1200" baseline="0" dirty="0">
                <a:solidFill>
                  <a:schemeClr val="tx1"/>
                </a:solidFill>
                <a:latin typeface="+mn-lt"/>
                <a:ea typeface="+mn-ea"/>
                <a:cs typeface="+mn-cs"/>
              </a:rPr>
              <a:t> two - </a:t>
            </a:r>
            <a:r>
              <a:rPr lang="en-GB" sz="1200" b="1" i="0" kern="1200" dirty="0">
                <a:solidFill>
                  <a:schemeClr val="tx1"/>
                </a:solidFill>
                <a:latin typeface="+mn-lt"/>
                <a:ea typeface="+mn-ea"/>
                <a:cs typeface="+mn-cs"/>
              </a:rPr>
              <a:t>Seed planting</a:t>
            </a:r>
            <a:r>
              <a:rPr lang="en-GB" sz="1200" b="0" i="0" kern="1200" dirty="0">
                <a:solidFill>
                  <a:schemeClr val="tx1"/>
                </a:solidFill>
                <a:latin typeface="+mn-lt"/>
                <a:ea typeface="+mn-ea"/>
                <a:cs typeface="+mn-cs"/>
              </a:rPr>
              <a:t>[</a:t>
            </a:r>
            <a:r>
              <a:rPr lang="en-GB" sz="1200" b="0" i="0" u="none" strike="noStrike" kern="1200" dirty="0">
                <a:solidFill>
                  <a:schemeClr val="tx1"/>
                </a:solidFill>
                <a:latin typeface="+mn-lt"/>
                <a:ea typeface="+mn-ea"/>
                <a:cs typeface="+mn-cs"/>
                <a:hlinkClick r:id="rId12" tooltip="Edit section: Seed planting"/>
              </a:rPr>
              <a:t>edit</a:t>
            </a:r>
            <a:r>
              <a:rPr lang="en-GB" sz="1200" b="0" i="0" kern="1200" dirty="0">
                <a:solidFill>
                  <a:schemeClr val="tx1"/>
                </a:solidFill>
                <a:latin typeface="+mn-lt"/>
                <a:ea typeface="+mn-ea"/>
                <a:cs typeface="+mn-cs"/>
              </a:rPr>
              <a:t>]</a:t>
            </a:r>
            <a:endParaRPr lang="en-GB" sz="1200" b="1" i="0" kern="1200" dirty="0">
              <a:solidFill>
                <a:schemeClr val="tx1"/>
              </a:solidFill>
              <a:latin typeface="+mn-lt"/>
              <a:ea typeface="+mn-ea"/>
              <a:cs typeface="+mn-cs"/>
            </a:endParaRPr>
          </a:p>
          <a:p>
            <a:r>
              <a:rPr lang="en-GB" sz="1200" b="0" i="0" kern="1200" dirty="0">
                <a:solidFill>
                  <a:schemeClr val="tx1"/>
                </a:solidFill>
                <a:latin typeface="+mn-lt"/>
                <a:ea typeface="+mn-ea"/>
                <a:cs typeface="+mn-cs"/>
              </a:rPr>
              <a:t>Before the introduction of the </a:t>
            </a:r>
            <a:r>
              <a:rPr lang="en-GB" sz="1200" b="0" i="0" u="none" strike="noStrike" kern="1200" dirty="0">
                <a:solidFill>
                  <a:schemeClr val="tx1"/>
                </a:solidFill>
                <a:latin typeface="+mn-lt"/>
                <a:ea typeface="+mn-ea"/>
                <a:cs typeface="+mn-cs"/>
                <a:hlinkClick r:id="rId13" tooltip="Seed drill"/>
              </a:rPr>
              <a:t>seed drill</a:t>
            </a:r>
            <a:r>
              <a:rPr lang="en-GB" sz="1200" b="0" i="0" kern="1200" dirty="0">
                <a:solidFill>
                  <a:schemeClr val="tx1"/>
                </a:solidFill>
                <a:latin typeface="+mn-lt"/>
                <a:ea typeface="+mn-ea"/>
                <a:cs typeface="+mn-cs"/>
              </a:rPr>
              <a:t>, the common practice was to plant seeds by broadcasting (evenly throwing) them across the ground by hand on the prepared soil and then lightly harrowing the soil to cover the seed. Seeds left on top of the ground were eaten by birds, insects, and mice. There was no control over spacing and seeds were planted too close together and too far apart. Alternately seeds could be laboriously planted one by one using a </a:t>
            </a:r>
            <a:r>
              <a:rPr lang="en-GB" sz="1200" b="0" i="0" u="none" strike="noStrike" kern="1200" dirty="0">
                <a:solidFill>
                  <a:schemeClr val="tx1"/>
                </a:solidFill>
                <a:latin typeface="+mn-lt"/>
                <a:ea typeface="+mn-ea"/>
                <a:cs typeface="+mn-cs"/>
                <a:hlinkClick r:id="rId14" tooltip="Hoe (tool)"/>
              </a:rPr>
              <a:t>hoe</a:t>
            </a:r>
            <a:r>
              <a:rPr lang="en-GB" sz="1200" b="0" i="0" kern="1200" dirty="0">
                <a:solidFill>
                  <a:schemeClr val="tx1"/>
                </a:solidFill>
                <a:latin typeface="+mn-lt"/>
                <a:ea typeface="+mn-ea"/>
                <a:cs typeface="+mn-cs"/>
              </a:rPr>
              <a:t> and/or a shovel. Cutting down on wasted seed was important because the yield of seeds harvested to seeds planted at that time was around four or five.</a:t>
            </a:r>
          </a:p>
          <a:p>
            <a:r>
              <a:rPr lang="en-GB" sz="1200" b="0" i="0" kern="1200" dirty="0">
                <a:solidFill>
                  <a:schemeClr val="tx1"/>
                </a:solidFill>
                <a:latin typeface="+mn-lt"/>
                <a:ea typeface="+mn-ea"/>
                <a:cs typeface="+mn-cs"/>
              </a:rPr>
              <a:t>The seed drill was introduced from China to Italy in the mid-16th century where it was patented by the Venetian Senate.</a:t>
            </a:r>
            <a:r>
              <a:rPr lang="en-GB" sz="1200" b="0" i="0" u="none" strike="noStrike" kern="1200" baseline="30000" dirty="0">
                <a:solidFill>
                  <a:schemeClr val="tx1"/>
                </a:solidFill>
                <a:latin typeface="+mn-lt"/>
                <a:ea typeface="+mn-ea"/>
                <a:cs typeface="+mn-cs"/>
                <a:hlinkClick r:id="rId3"/>
              </a:rPr>
              <a:t>[33]</a:t>
            </a:r>
            <a:r>
              <a:rPr lang="en-GB" sz="1200" b="0" i="0" kern="1200" dirty="0">
                <a:solidFill>
                  <a:schemeClr val="tx1"/>
                </a:solidFill>
                <a:latin typeface="+mn-lt"/>
                <a:ea typeface="+mn-ea"/>
                <a:cs typeface="+mn-cs"/>
              </a:rPr>
              <a:t> </a:t>
            </a:r>
            <a:r>
              <a:rPr lang="en-GB" sz="1200" b="0" i="0" u="none" strike="noStrike" kern="1200" dirty="0" err="1">
                <a:solidFill>
                  <a:schemeClr val="tx1"/>
                </a:solidFill>
                <a:latin typeface="+mn-lt"/>
                <a:ea typeface="+mn-ea"/>
                <a:cs typeface="+mn-cs"/>
                <a:hlinkClick r:id="rId15" tooltip="Jethro Tull (agriculturist)"/>
              </a:rPr>
              <a:t>Jethro</a:t>
            </a:r>
            <a:r>
              <a:rPr lang="en-GB" sz="1200" b="0" i="0" u="none" strike="noStrike" kern="1200" dirty="0">
                <a:solidFill>
                  <a:schemeClr val="tx1"/>
                </a:solidFill>
                <a:latin typeface="+mn-lt"/>
                <a:ea typeface="+mn-ea"/>
                <a:cs typeface="+mn-cs"/>
                <a:hlinkClick r:id="rId15" tooltip="Jethro Tull (agriculturist)"/>
              </a:rPr>
              <a:t> </a:t>
            </a:r>
            <a:r>
              <a:rPr lang="en-GB" sz="1200" b="0" i="0" u="none" strike="noStrike" kern="1200" dirty="0" err="1">
                <a:solidFill>
                  <a:schemeClr val="tx1"/>
                </a:solidFill>
                <a:latin typeface="+mn-lt"/>
                <a:ea typeface="+mn-ea"/>
                <a:cs typeface="+mn-cs"/>
                <a:hlinkClick r:id="rId15" tooltip="Jethro Tull (agriculturist)"/>
              </a:rPr>
              <a:t>Tull</a:t>
            </a:r>
            <a:r>
              <a:rPr lang="en-GB" sz="1200" b="0" i="0" kern="1200" dirty="0">
                <a:solidFill>
                  <a:schemeClr val="tx1"/>
                </a:solidFill>
                <a:latin typeface="+mn-lt"/>
                <a:ea typeface="+mn-ea"/>
                <a:cs typeface="+mn-cs"/>
              </a:rPr>
              <a:t> invented an improved seed drill in 1701. It was a mechanical </a:t>
            </a:r>
            <a:r>
              <a:rPr lang="en-GB" sz="1200" b="0" i="0" kern="1200" dirty="0" err="1">
                <a:solidFill>
                  <a:schemeClr val="tx1"/>
                </a:solidFill>
                <a:latin typeface="+mn-lt"/>
                <a:ea typeface="+mn-ea"/>
                <a:cs typeface="+mn-cs"/>
              </a:rPr>
              <a:t>seeder</a:t>
            </a:r>
            <a:r>
              <a:rPr lang="en-GB" sz="1200" b="0" i="0" kern="1200" dirty="0">
                <a:solidFill>
                  <a:schemeClr val="tx1"/>
                </a:solidFill>
                <a:latin typeface="+mn-lt"/>
                <a:ea typeface="+mn-ea"/>
                <a:cs typeface="+mn-cs"/>
              </a:rPr>
              <a:t> which distributed seeds evenly across a plot of land and at the correct depth. </a:t>
            </a:r>
            <a:r>
              <a:rPr lang="en-GB" sz="1200" b="0" i="0" kern="1200" dirty="0" err="1">
                <a:solidFill>
                  <a:schemeClr val="tx1"/>
                </a:solidFill>
                <a:latin typeface="+mn-lt"/>
                <a:ea typeface="+mn-ea"/>
                <a:cs typeface="+mn-cs"/>
              </a:rPr>
              <a:t>Tull's</a:t>
            </a:r>
            <a:r>
              <a:rPr lang="en-GB" sz="1200" b="0" i="0" kern="1200" dirty="0">
                <a:solidFill>
                  <a:schemeClr val="tx1"/>
                </a:solidFill>
                <a:latin typeface="+mn-lt"/>
                <a:ea typeface="+mn-ea"/>
                <a:cs typeface="+mn-cs"/>
              </a:rPr>
              <a:t> seed drill was very expensive and fragile and therefore did not have much of an impact.</a:t>
            </a:r>
            <a:r>
              <a:rPr lang="en-GB" sz="1200" b="0" i="0" u="none" strike="noStrike" kern="1200" baseline="30000" dirty="0">
                <a:solidFill>
                  <a:schemeClr val="tx1"/>
                </a:solidFill>
                <a:latin typeface="+mn-lt"/>
                <a:ea typeface="+mn-ea"/>
                <a:cs typeface="+mn-cs"/>
                <a:hlinkClick r:id="rId3"/>
              </a:rPr>
              <a:t>[34]</a:t>
            </a:r>
            <a:r>
              <a:rPr lang="en-GB" sz="1200" b="0" i="0" kern="1200" dirty="0">
                <a:solidFill>
                  <a:schemeClr val="tx1"/>
                </a:solidFill>
                <a:latin typeface="+mn-lt"/>
                <a:ea typeface="+mn-ea"/>
                <a:cs typeface="+mn-cs"/>
              </a:rPr>
              <a:t> The technology to manufacture affordable and reliable machinery, including </a:t>
            </a:r>
            <a:r>
              <a:rPr lang="en-GB" sz="1200" b="0" i="0" u="none" strike="noStrike" kern="1200" dirty="0">
                <a:solidFill>
                  <a:schemeClr val="tx1"/>
                </a:solidFill>
                <a:latin typeface="+mn-lt"/>
                <a:ea typeface="+mn-ea"/>
                <a:cs typeface="+mn-cs"/>
                <a:hlinkClick r:id="rId16" tooltip="Agricultural machinery"/>
              </a:rPr>
              <a:t>Agricultural machinery</a:t>
            </a:r>
            <a:r>
              <a:rPr lang="en-GB" sz="1200" b="0" i="0" kern="1200" dirty="0">
                <a:solidFill>
                  <a:schemeClr val="tx1"/>
                </a:solidFill>
                <a:latin typeface="+mn-lt"/>
                <a:ea typeface="+mn-ea"/>
                <a:cs typeface="+mn-cs"/>
              </a:rPr>
              <a:t>, improved dramatically in the last half of the nineteenth century</a:t>
            </a:r>
          </a:p>
          <a:p>
            <a:endParaRPr lang="en-GB" sz="1200" b="0" i="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BD0938DA-8259-4B7F-8254-D20FD43FB4F6}" type="slidenum">
              <a:rPr lang="en-GB" smtClean="0"/>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r>
              <a:rPr lang="en-GB" sz="1400" b="1" i="0" kern="1200" dirty="0">
                <a:solidFill>
                  <a:schemeClr val="tx1"/>
                </a:solidFill>
                <a:latin typeface="+mn-lt"/>
                <a:ea typeface="+mn-ea"/>
                <a:cs typeface="Aharoni" panose="02010803020104030203" pitchFamily="2" charset="-79"/>
              </a:rPr>
              <a:t>Bullet one</a:t>
            </a:r>
          </a:p>
          <a:p>
            <a:r>
              <a:rPr lang="en-GB" sz="1400" b="0" i="0" kern="1200" dirty="0">
                <a:solidFill>
                  <a:schemeClr val="tx1"/>
                </a:solidFill>
                <a:latin typeface="+mn-lt"/>
                <a:ea typeface="+mn-ea"/>
                <a:cs typeface="Aharoni" panose="02010803020104030203" pitchFamily="2" charset="-79"/>
              </a:rPr>
              <a:t>One of the most important innovations of the British Agricultural Revolution was the development of the Norfolk four-course rotation, which greatly increased crop and livestock yields by improving soil fertility and reducing fallow.</a:t>
            </a:r>
            <a:r>
              <a:rPr lang="en-GB" sz="1400" b="0" i="0" u="none" strike="noStrike" kern="1200" baseline="30000" dirty="0">
                <a:solidFill>
                  <a:schemeClr val="tx1"/>
                </a:solidFill>
                <a:latin typeface="+mn-lt"/>
                <a:ea typeface="+mn-ea"/>
                <a:cs typeface="Aharoni" panose="02010803020104030203" pitchFamily="2" charset="-79"/>
                <a:hlinkClick r:id="rId3"/>
              </a:rPr>
              <a:t>[5]</a:t>
            </a:r>
            <a:endParaRPr lang="en-GB" sz="1400" b="0" i="0" u="none" strike="noStrike" kern="1200" baseline="30000" dirty="0">
              <a:solidFill>
                <a:schemeClr val="tx1"/>
              </a:solidFill>
              <a:latin typeface="+mn-lt"/>
              <a:ea typeface="+mn-ea"/>
              <a:cs typeface="Aharoni" panose="02010803020104030203" pitchFamily="2" charset="-79"/>
            </a:endParaRPr>
          </a:p>
          <a:p>
            <a:endParaRPr lang="en-GB" sz="1400" b="0" i="0" kern="1200" dirty="0">
              <a:solidFill>
                <a:schemeClr val="tx1"/>
              </a:solidFill>
              <a:latin typeface="+mn-lt"/>
              <a:ea typeface="+mn-ea"/>
              <a:cs typeface="Aharoni" panose="02010803020104030203" pitchFamily="2" charset="-79"/>
            </a:endParaRPr>
          </a:p>
          <a:p>
            <a:r>
              <a:rPr lang="en-GB" sz="1400" b="0" i="0" u="none" strike="noStrike" kern="1200" dirty="0">
                <a:solidFill>
                  <a:schemeClr val="tx1"/>
                </a:solidFill>
                <a:latin typeface="+mn-lt"/>
                <a:ea typeface="+mn-ea"/>
                <a:cs typeface="Aharoni" panose="02010803020104030203" pitchFamily="2" charset="-79"/>
                <a:hlinkClick r:id="rId4" tooltip="Crop rotation"/>
              </a:rPr>
              <a:t>Crop rotation</a:t>
            </a:r>
            <a:r>
              <a:rPr lang="en-GB" sz="1400" b="0" i="0" kern="1200" dirty="0">
                <a:solidFill>
                  <a:schemeClr val="tx1"/>
                </a:solidFill>
                <a:latin typeface="+mn-lt"/>
                <a:ea typeface="+mn-ea"/>
                <a:cs typeface="Aharoni" panose="02010803020104030203" pitchFamily="2" charset="-79"/>
              </a:rPr>
              <a:t> is the practice of growing a series of dissimilar types of crops in the same area in sequential seasons to help restore plant nutrients and mitigate the build-up of pathogens and pests that often occurs when one plant species is continuously cropped. Rotation can also improve soil structure and fertility by alternating deep-rooted and shallow-rooted plants. Turnip roots, for example, can recover nutrients from deep under the soil. The Norfolk System, as it is now known, rotates crops so that different crops are planted with the result that different kinds and quantities of nutrients are taken from the soil as the plants grow. An important feature of the Norfolk four-field system was that it used labour at times when demand was not at peak levels.</a:t>
            </a:r>
            <a:r>
              <a:rPr lang="en-GB" sz="1400" b="0" i="0" u="none" strike="noStrike" kern="1200" baseline="30000" dirty="0">
                <a:solidFill>
                  <a:schemeClr val="tx1"/>
                </a:solidFill>
                <a:latin typeface="+mn-lt"/>
                <a:ea typeface="+mn-ea"/>
                <a:cs typeface="Aharoni" panose="02010803020104030203" pitchFamily="2" charset="-79"/>
                <a:hlinkClick r:id="rId3"/>
              </a:rPr>
              <a:t>[8]</a:t>
            </a:r>
            <a:endParaRPr lang="en-GB" sz="1400" b="0" i="0" u="none" strike="noStrike" kern="1200" baseline="30000" dirty="0">
              <a:solidFill>
                <a:schemeClr val="tx1"/>
              </a:solidFill>
              <a:latin typeface="+mn-lt"/>
              <a:ea typeface="+mn-ea"/>
              <a:cs typeface="Aharoni" panose="02010803020104030203" pitchFamily="2" charset="-79"/>
            </a:endParaRPr>
          </a:p>
          <a:p>
            <a:endParaRPr lang="en-GB" sz="1400" b="0" i="0" kern="1200" dirty="0">
              <a:solidFill>
                <a:schemeClr val="tx1"/>
              </a:solidFill>
              <a:latin typeface="+mn-lt"/>
              <a:ea typeface="+mn-ea"/>
              <a:cs typeface="Aharoni" panose="02010803020104030203" pitchFamily="2" charset="-79"/>
            </a:endParaRPr>
          </a:p>
          <a:p>
            <a:r>
              <a:rPr lang="en-GB" sz="1400" b="0" i="0" kern="1200" dirty="0">
                <a:solidFill>
                  <a:schemeClr val="tx1"/>
                </a:solidFill>
                <a:latin typeface="+mn-lt"/>
                <a:ea typeface="+mn-ea"/>
                <a:cs typeface="Aharoni" panose="02010803020104030203" pitchFamily="2" charset="-79"/>
              </a:rPr>
              <a:t>Planting cover crops such as turnips and clover was not permitted under the </a:t>
            </a:r>
            <a:r>
              <a:rPr lang="en-GB" sz="1400" b="0" i="0" u="none" strike="noStrike" kern="1200" dirty="0">
                <a:solidFill>
                  <a:schemeClr val="tx1"/>
                </a:solidFill>
                <a:latin typeface="+mn-lt"/>
                <a:ea typeface="+mn-ea"/>
                <a:cs typeface="Aharoni" panose="02010803020104030203" pitchFamily="2" charset="-79"/>
                <a:hlinkClick r:id="rId5" tooltip="Common land"/>
              </a:rPr>
              <a:t>common field system</a:t>
            </a:r>
            <a:r>
              <a:rPr lang="en-GB" sz="1400" b="0" i="0" kern="1200" dirty="0">
                <a:solidFill>
                  <a:schemeClr val="tx1"/>
                </a:solidFill>
                <a:latin typeface="+mn-lt"/>
                <a:ea typeface="+mn-ea"/>
                <a:cs typeface="Aharoni" panose="02010803020104030203" pitchFamily="2" charset="-79"/>
              </a:rPr>
              <a:t> because they interfered with access to the fields. Besides, other people's livestock could graze the turnips.</a:t>
            </a:r>
            <a:r>
              <a:rPr lang="en-GB" sz="1400" b="0" i="0" u="none" strike="noStrike" kern="1200" baseline="30000" dirty="0">
                <a:solidFill>
                  <a:schemeClr val="tx1"/>
                </a:solidFill>
                <a:latin typeface="+mn-lt"/>
                <a:ea typeface="+mn-ea"/>
                <a:cs typeface="Aharoni" panose="02010803020104030203" pitchFamily="2" charset="-79"/>
                <a:hlinkClick r:id="rId3"/>
              </a:rPr>
              <a:t>[9]</a:t>
            </a:r>
            <a:endParaRPr lang="en-GB" sz="1400" b="0" i="0" u="none" strike="noStrike" kern="1200" baseline="30000" dirty="0">
              <a:solidFill>
                <a:schemeClr val="tx1"/>
              </a:solidFill>
              <a:latin typeface="+mn-lt"/>
              <a:ea typeface="+mn-ea"/>
              <a:cs typeface="Aharoni" panose="02010803020104030203" pitchFamily="2" charset="-79"/>
            </a:endParaRPr>
          </a:p>
          <a:p>
            <a:endParaRPr lang="en-GB" sz="1400" b="0" i="0" kern="1200" dirty="0">
              <a:solidFill>
                <a:schemeClr val="tx1"/>
              </a:solidFill>
              <a:latin typeface="+mn-lt"/>
              <a:ea typeface="+mn-ea"/>
              <a:cs typeface="Aharoni" panose="02010803020104030203" pitchFamily="2" charset="-79"/>
            </a:endParaRPr>
          </a:p>
          <a:p>
            <a:r>
              <a:rPr lang="en-GB" sz="1400" b="0" i="0" kern="1200" dirty="0">
                <a:solidFill>
                  <a:schemeClr val="tx1"/>
                </a:solidFill>
                <a:latin typeface="+mn-lt"/>
                <a:ea typeface="+mn-ea"/>
                <a:cs typeface="Aharoni" panose="02010803020104030203" pitchFamily="2" charset="-79"/>
              </a:rPr>
              <a:t>During the </a:t>
            </a:r>
            <a:r>
              <a:rPr lang="en-GB" sz="1400" b="0" i="0" u="none" strike="noStrike" kern="1200" dirty="0">
                <a:solidFill>
                  <a:schemeClr val="tx1"/>
                </a:solidFill>
                <a:latin typeface="+mn-lt"/>
                <a:ea typeface="+mn-ea"/>
                <a:cs typeface="Aharoni" panose="02010803020104030203" pitchFamily="2" charset="-79"/>
                <a:hlinkClick r:id="rId6" tooltip="Middle Ages"/>
              </a:rPr>
              <a:t>Middle Ages</a:t>
            </a:r>
            <a:r>
              <a:rPr lang="en-GB" sz="1400" b="0" i="0" kern="1200" dirty="0">
                <a:solidFill>
                  <a:schemeClr val="tx1"/>
                </a:solidFill>
                <a:latin typeface="+mn-lt"/>
                <a:ea typeface="+mn-ea"/>
                <a:cs typeface="Aharoni" panose="02010803020104030203" pitchFamily="2" charset="-79"/>
              </a:rPr>
              <a:t>, the </a:t>
            </a:r>
            <a:r>
              <a:rPr lang="en-GB" sz="1400" b="0" i="0" u="none" strike="noStrike" kern="1200" dirty="0">
                <a:solidFill>
                  <a:schemeClr val="tx1"/>
                </a:solidFill>
                <a:latin typeface="+mn-lt"/>
                <a:ea typeface="+mn-ea"/>
                <a:cs typeface="Aharoni" panose="02010803020104030203" pitchFamily="2" charset="-79"/>
                <a:hlinkClick r:id="rId7" tooltip="Open field system"/>
              </a:rPr>
              <a:t>open field system</a:t>
            </a:r>
            <a:r>
              <a:rPr lang="en-GB" sz="1400" b="0" i="0" kern="1200" dirty="0">
                <a:solidFill>
                  <a:schemeClr val="tx1"/>
                </a:solidFill>
                <a:latin typeface="+mn-lt"/>
                <a:ea typeface="+mn-ea"/>
                <a:cs typeface="Aharoni" panose="02010803020104030203" pitchFamily="2" charset="-79"/>
              </a:rPr>
              <a:t> had initially used a two-field crop rotation system where one field was left fallow or turned into pasture for a time to try to recover some of its plant nutrients. Later they employed a three-year, three field crop rotation routine, with a different crop in each of two fields, e.g. oats, rye, wheat, and barley with the second field growing a legume like peas or beans, and the third field </a:t>
            </a:r>
            <a:r>
              <a:rPr lang="en-GB" sz="1400" b="0" i="0" u="none" strike="noStrike" kern="1200" dirty="0">
                <a:solidFill>
                  <a:schemeClr val="tx1"/>
                </a:solidFill>
                <a:latin typeface="+mn-lt"/>
                <a:ea typeface="+mn-ea"/>
                <a:cs typeface="Aharoni" panose="02010803020104030203" pitchFamily="2" charset="-79"/>
                <a:hlinkClick r:id="rId8" tooltip="Fallow"/>
              </a:rPr>
              <a:t>fallow</a:t>
            </a:r>
            <a:r>
              <a:rPr lang="en-GB" sz="1400" b="0" i="0" kern="1200" dirty="0">
                <a:solidFill>
                  <a:schemeClr val="tx1"/>
                </a:solidFill>
                <a:latin typeface="+mn-lt"/>
                <a:ea typeface="+mn-ea"/>
                <a:cs typeface="Aharoni" panose="02010803020104030203" pitchFamily="2" charset="-79"/>
              </a:rPr>
              <a:t>. Normally from 10% to 30% of the arable land in a three crop rotation system is fallow. Each field was rotated into a different crop nearly every year. Over the following two centuries, the regular planting of </a:t>
            </a:r>
            <a:r>
              <a:rPr lang="en-GB" sz="1400" b="0" i="0" u="none" strike="noStrike" kern="1200" dirty="0">
                <a:solidFill>
                  <a:schemeClr val="tx1"/>
                </a:solidFill>
                <a:latin typeface="+mn-lt"/>
                <a:ea typeface="+mn-ea"/>
                <a:cs typeface="Aharoni" panose="02010803020104030203" pitchFamily="2" charset="-79"/>
                <a:hlinkClick r:id="rId9" tooltip="Legumes"/>
              </a:rPr>
              <a:t>legumes</a:t>
            </a:r>
            <a:r>
              <a:rPr lang="en-GB" sz="1400" b="0" i="0" kern="1200" dirty="0">
                <a:solidFill>
                  <a:schemeClr val="tx1"/>
                </a:solidFill>
                <a:latin typeface="+mn-lt"/>
                <a:ea typeface="+mn-ea"/>
                <a:cs typeface="Aharoni" panose="02010803020104030203" pitchFamily="2" charset="-79"/>
              </a:rPr>
              <a:t> such as peas and beans in the fields that were previously fallow slowly restored the </a:t>
            </a:r>
            <a:r>
              <a:rPr lang="en-GB" sz="1400" b="0" i="0" u="none" strike="noStrike" kern="1200" dirty="0">
                <a:solidFill>
                  <a:schemeClr val="tx1"/>
                </a:solidFill>
                <a:latin typeface="+mn-lt"/>
                <a:ea typeface="+mn-ea"/>
                <a:cs typeface="Aharoni" panose="02010803020104030203" pitchFamily="2" charset="-79"/>
                <a:hlinkClick r:id="rId10" tooltip="Soil fertility"/>
              </a:rPr>
              <a:t>fertility</a:t>
            </a:r>
            <a:r>
              <a:rPr lang="en-GB" sz="1400" b="0" i="0" kern="1200" dirty="0">
                <a:solidFill>
                  <a:schemeClr val="tx1"/>
                </a:solidFill>
                <a:latin typeface="+mn-lt"/>
                <a:ea typeface="+mn-ea"/>
                <a:cs typeface="Aharoni" panose="02010803020104030203" pitchFamily="2" charset="-79"/>
              </a:rPr>
              <a:t> of some croplands. The planting of legumes helped to increase plant growth in the empty field due to the ability of the </a:t>
            </a:r>
            <a:r>
              <a:rPr lang="en-GB" sz="1400" b="0" i="0" u="none" strike="noStrike" kern="1200" dirty="0">
                <a:solidFill>
                  <a:schemeClr val="tx1"/>
                </a:solidFill>
                <a:latin typeface="+mn-lt"/>
                <a:ea typeface="+mn-ea"/>
                <a:cs typeface="Aharoni" panose="02010803020104030203" pitchFamily="2" charset="-79"/>
                <a:hlinkClick r:id="rId11" tooltip="Bacteria"/>
              </a:rPr>
              <a:t>bacteria</a:t>
            </a:r>
            <a:r>
              <a:rPr lang="en-GB" sz="1400" b="0" i="0" kern="1200" dirty="0">
                <a:solidFill>
                  <a:schemeClr val="tx1"/>
                </a:solidFill>
                <a:latin typeface="+mn-lt"/>
                <a:ea typeface="+mn-ea"/>
                <a:cs typeface="Aharoni" panose="02010803020104030203" pitchFamily="2" charset="-79"/>
              </a:rPr>
              <a:t> on legume roots to </a:t>
            </a:r>
            <a:r>
              <a:rPr lang="en-GB" sz="1400" b="0" i="0" u="none" strike="noStrike" kern="1200" dirty="0">
                <a:solidFill>
                  <a:schemeClr val="tx1"/>
                </a:solidFill>
                <a:latin typeface="+mn-lt"/>
                <a:ea typeface="+mn-ea"/>
                <a:cs typeface="Aharoni" panose="02010803020104030203" pitchFamily="2" charset="-79"/>
                <a:hlinkClick r:id="rId12" tooltip="Nitrogen fixation"/>
              </a:rPr>
              <a:t>fix nitrogen</a:t>
            </a:r>
            <a:r>
              <a:rPr lang="en-GB" sz="1400" b="0" i="0" kern="1200" dirty="0">
                <a:solidFill>
                  <a:schemeClr val="tx1"/>
                </a:solidFill>
                <a:latin typeface="+mn-lt"/>
                <a:ea typeface="+mn-ea"/>
                <a:cs typeface="Aharoni" panose="02010803020104030203" pitchFamily="2" charset="-79"/>
              </a:rPr>
              <a:t> (N</a:t>
            </a:r>
            <a:r>
              <a:rPr lang="en-GB" sz="1400" b="0" i="0" kern="1200" baseline="-25000" dirty="0">
                <a:solidFill>
                  <a:schemeClr val="tx1"/>
                </a:solidFill>
                <a:latin typeface="+mn-lt"/>
                <a:ea typeface="+mn-ea"/>
                <a:cs typeface="Aharoni" panose="02010803020104030203" pitchFamily="2" charset="-79"/>
              </a:rPr>
              <a:t>2</a:t>
            </a:r>
            <a:r>
              <a:rPr lang="en-GB" sz="1400" b="0" i="0" kern="1200" dirty="0">
                <a:solidFill>
                  <a:schemeClr val="tx1"/>
                </a:solidFill>
                <a:latin typeface="+mn-lt"/>
                <a:ea typeface="+mn-ea"/>
                <a:cs typeface="Aharoni" panose="02010803020104030203" pitchFamily="2" charset="-79"/>
              </a:rPr>
              <a:t>) from the air into the soil in a form that plants could use. Other crops that were occasionally grown were </a:t>
            </a:r>
            <a:r>
              <a:rPr lang="en-GB" sz="1400" b="0" i="0" u="none" strike="noStrike" kern="1200" dirty="0">
                <a:solidFill>
                  <a:schemeClr val="tx1"/>
                </a:solidFill>
                <a:latin typeface="+mn-lt"/>
                <a:ea typeface="+mn-ea"/>
                <a:cs typeface="Aharoni" panose="02010803020104030203" pitchFamily="2" charset="-79"/>
                <a:hlinkClick r:id="rId13" tooltip="Flax"/>
              </a:rPr>
              <a:t>flax</a:t>
            </a:r>
            <a:r>
              <a:rPr lang="en-GB" sz="1400" b="0" i="0" kern="1200" dirty="0">
                <a:solidFill>
                  <a:schemeClr val="tx1"/>
                </a:solidFill>
                <a:latin typeface="+mn-lt"/>
                <a:ea typeface="+mn-ea"/>
                <a:cs typeface="Aharoni" panose="02010803020104030203" pitchFamily="2" charset="-79"/>
              </a:rPr>
              <a:t> and members of the </a:t>
            </a:r>
            <a:r>
              <a:rPr lang="en-GB" sz="1400" b="0" i="0" u="none" strike="noStrike" kern="1200" dirty="0">
                <a:solidFill>
                  <a:schemeClr val="tx1"/>
                </a:solidFill>
                <a:latin typeface="+mn-lt"/>
                <a:ea typeface="+mn-ea"/>
                <a:cs typeface="Aharoni" panose="02010803020104030203" pitchFamily="2" charset="-79"/>
                <a:hlinkClick r:id="rId14" tooltip="Mustard family"/>
              </a:rPr>
              <a:t>mustard family</a:t>
            </a:r>
            <a:r>
              <a:rPr lang="en-GB" sz="1400" b="0" i="0" kern="1200" dirty="0">
                <a:solidFill>
                  <a:schemeClr val="tx1"/>
                </a:solidFill>
                <a:latin typeface="+mn-lt"/>
                <a:ea typeface="+mn-ea"/>
                <a:cs typeface="Aharoni" panose="02010803020104030203" pitchFamily="2" charset="-79"/>
              </a:rPr>
              <a:t>.</a:t>
            </a:r>
          </a:p>
          <a:p>
            <a:r>
              <a:rPr lang="en-GB" sz="1400" b="0" i="0" u="none" strike="noStrike" kern="1200" dirty="0">
                <a:solidFill>
                  <a:schemeClr val="tx1"/>
                </a:solidFill>
                <a:latin typeface="+mn-lt"/>
                <a:ea typeface="+mn-ea"/>
                <a:cs typeface="Aharoni" panose="02010803020104030203" pitchFamily="2" charset="-79"/>
                <a:hlinkClick r:id="rId15" tooltip="Convertible husbandry"/>
              </a:rPr>
              <a:t>Convertible husbandry</a:t>
            </a:r>
            <a:r>
              <a:rPr lang="en-GB" sz="1400" b="0" i="0" kern="1200" dirty="0">
                <a:solidFill>
                  <a:schemeClr val="tx1"/>
                </a:solidFill>
                <a:latin typeface="+mn-lt"/>
                <a:ea typeface="+mn-ea"/>
                <a:cs typeface="Aharoni" panose="02010803020104030203" pitchFamily="2" charset="-79"/>
              </a:rPr>
              <a:t> was the alternation of a field between pasture and grain. Because nitrogen builds up slowly over time in pasture, ploughing up pasture and planting grains resulted in high yields for a few years. A big disadvantage of convertible husbandry was the hard work in breaking up pastures and difficulty in establishing them. The significance of convertible husbandry is that it introduced pasture into the rotation.</a:t>
            </a:r>
            <a:r>
              <a:rPr lang="en-GB" sz="1400" b="0" i="0" u="none" strike="noStrike" kern="1200" baseline="30000" dirty="0">
                <a:solidFill>
                  <a:schemeClr val="tx1"/>
                </a:solidFill>
                <a:latin typeface="+mn-lt"/>
                <a:ea typeface="+mn-ea"/>
                <a:cs typeface="Aharoni" panose="02010803020104030203" pitchFamily="2" charset="-79"/>
                <a:hlinkClick r:id="rId3"/>
              </a:rPr>
              <a:t>[10]</a:t>
            </a:r>
            <a:endParaRPr lang="en-GB" sz="1400" b="0" i="0" u="none" strike="noStrike" kern="1200" baseline="30000" dirty="0">
              <a:solidFill>
                <a:schemeClr val="tx1"/>
              </a:solidFill>
              <a:latin typeface="+mn-lt"/>
              <a:ea typeface="+mn-ea"/>
              <a:cs typeface="Aharoni" panose="02010803020104030203" pitchFamily="2" charset="-79"/>
            </a:endParaRPr>
          </a:p>
          <a:p>
            <a:endParaRPr lang="en-GB" sz="1400" b="0" i="0" kern="1200" dirty="0">
              <a:solidFill>
                <a:schemeClr val="tx1"/>
              </a:solidFill>
              <a:latin typeface="+mn-lt"/>
              <a:ea typeface="+mn-ea"/>
              <a:cs typeface="Aharoni" panose="02010803020104030203" pitchFamily="2" charset="-79"/>
            </a:endParaRPr>
          </a:p>
          <a:p>
            <a:r>
              <a:rPr lang="en-GB" sz="1400" b="0" i="0" kern="1200" dirty="0">
                <a:solidFill>
                  <a:schemeClr val="tx1"/>
                </a:solidFill>
                <a:latin typeface="+mn-lt"/>
                <a:ea typeface="+mn-ea"/>
                <a:cs typeface="Aharoni" panose="02010803020104030203" pitchFamily="2" charset="-79"/>
              </a:rPr>
              <a:t>The farmers in </a:t>
            </a:r>
            <a:r>
              <a:rPr lang="en-GB" sz="1400" b="0" i="0" u="none" strike="noStrike" kern="1200" dirty="0">
                <a:solidFill>
                  <a:schemeClr val="tx1"/>
                </a:solidFill>
                <a:latin typeface="+mn-lt"/>
                <a:ea typeface="+mn-ea"/>
                <a:cs typeface="Aharoni" panose="02010803020104030203" pitchFamily="2" charset="-79"/>
                <a:hlinkClick r:id="rId16" tooltip="Flanders"/>
              </a:rPr>
              <a:t>Flanders</a:t>
            </a:r>
            <a:r>
              <a:rPr lang="en-GB" sz="1400" b="0" i="0" kern="1200" dirty="0">
                <a:solidFill>
                  <a:schemeClr val="tx1"/>
                </a:solidFill>
                <a:latin typeface="+mn-lt"/>
                <a:ea typeface="+mn-ea"/>
                <a:cs typeface="Aharoni" panose="02010803020104030203" pitchFamily="2" charset="-79"/>
              </a:rPr>
              <a:t> (in parts of </a:t>
            </a:r>
            <a:r>
              <a:rPr lang="en-GB" sz="1400" b="0" i="0" u="none" strike="noStrike" kern="1200" dirty="0">
                <a:solidFill>
                  <a:schemeClr val="tx1"/>
                </a:solidFill>
                <a:latin typeface="+mn-lt"/>
                <a:ea typeface="+mn-ea"/>
                <a:cs typeface="Aharoni" panose="02010803020104030203" pitchFamily="2" charset="-79"/>
                <a:hlinkClick r:id="rId17" tooltip="France"/>
              </a:rPr>
              <a:t>France</a:t>
            </a:r>
            <a:r>
              <a:rPr lang="en-GB" sz="1400" b="0" i="0" kern="1200" dirty="0">
                <a:solidFill>
                  <a:schemeClr val="tx1"/>
                </a:solidFill>
                <a:latin typeface="+mn-lt"/>
                <a:ea typeface="+mn-ea"/>
                <a:cs typeface="Aharoni" panose="02010803020104030203" pitchFamily="2" charset="-79"/>
              </a:rPr>
              <a:t> and current day </a:t>
            </a:r>
            <a:r>
              <a:rPr lang="en-GB" sz="1400" b="0" i="0" u="none" strike="noStrike" kern="1200" dirty="0">
                <a:solidFill>
                  <a:schemeClr val="tx1"/>
                </a:solidFill>
                <a:latin typeface="+mn-lt"/>
                <a:ea typeface="+mn-ea"/>
                <a:cs typeface="Aharoni" panose="02010803020104030203" pitchFamily="2" charset="-79"/>
                <a:hlinkClick r:id="rId18" tooltip="Belgium"/>
              </a:rPr>
              <a:t>Belgium</a:t>
            </a:r>
            <a:r>
              <a:rPr lang="en-GB" sz="1400" b="0" i="0" kern="1200" dirty="0">
                <a:solidFill>
                  <a:schemeClr val="tx1"/>
                </a:solidFill>
                <a:latin typeface="+mn-lt"/>
                <a:ea typeface="+mn-ea"/>
                <a:cs typeface="Aharoni" panose="02010803020104030203" pitchFamily="2" charset="-79"/>
              </a:rPr>
              <a:t>) discovered a still more effective four-field crop rotation system, using </a:t>
            </a:r>
            <a:r>
              <a:rPr lang="en-GB" sz="1400" b="0" i="0" u="none" strike="noStrike" kern="1200" dirty="0">
                <a:solidFill>
                  <a:schemeClr val="tx1"/>
                </a:solidFill>
                <a:latin typeface="+mn-lt"/>
                <a:ea typeface="+mn-ea"/>
                <a:cs typeface="Aharoni" panose="02010803020104030203" pitchFamily="2" charset="-79"/>
                <a:hlinkClick r:id="rId19" tooltip="Turnip"/>
              </a:rPr>
              <a:t>turnips</a:t>
            </a:r>
            <a:r>
              <a:rPr lang="en-GB" sz="1400" b="0" i="0" kern="1200" dirty="0">
                <a:solidFill>
                  <a:schemeClr val="tx1"/>
                </a:solidFill>
                <a:latin typeface="+mn-lt"/>
                <a:ea typeface="+mn-ea"/>
                <a:cs typeface="Aharoni" panose="02010803020104030203" pitchFamily="2" charset="-79"/>
              </a:rPr>
              <a:t> and </a:t>
            </a:r>
            <a:r>
              <a:rPr lang="en-GB" sz="1400" b="0" i="0" u="none" strike="noStrike" kern="1200" dirty="0">
                <a:solidFill>
                  <a:schemeClr val="tx1"/>
                </a:solidFill>
                <a:latin typeface="+mn-lt"/>
                <a:ea typeface="+mn-ea"/>
                <a:cs typeface="Aharoni" panose="02010803020104030203" pitchFamily="2" charset="-79"/>
                <a:hlinkClick r:id="rId20" tooltip="Clover"/>
              </a:rPr>
              <a:t>clover</a:t>
            </a:r>
            <a:r>
              <a:rPr lang="en-GB" sz="1400" b="0" i="0" kern="1200" dirty="0">
                <a:solidFill>
                  <a:schemeClr val="tx1"/>
                </a:solidFill>
                <a:latin typeface="+mn-lt"/>
                <a:ea typeface="+mn-ea"/>
                <a:cs typeface="Aharoni" panose="02010803020104030203" pitchFamily="2" charset="-79"/>
              </a:rPr>
              <a:t> (a legume) as forage crops to replace the three-year crop rotation fallow year.</a:t>
            </a:r>
          </a:p>
          <a:p>
            <a:endParaRPr lang="en-GB" sz="1400" b="0" i="0" kern="1200" dirty="0">
              <a:solidFill>
                <a:schemeClr val="tx1"/>
              </a:solidFill>
              <a:latin typeface="+mn-lt"/>
              <a:ea typeface="+mn-ea"/>
              <a:cs typeface="Aharoni" panose="02010803020104030203" pitchFamily="2" charset="-79"/>
            </a:endParaRPr>
          </a:p>
          <a:p>
            <a:r>
              <a:rPr lang="en-GB" sz="1400" b="0" i="0" kern="1200" dirty="0">
                <a:solidFill>
                  <a:schemeClr val="tx1"/>
                </a:solidFill>
                <a:latin typeface="+mn-lt"/>
                <a:ea typeface="+mn-ea"/>
                <a:cs typeface="Aharoni" panose="02010803020104030203" pitchFamily="2" charset="-79"/>
              </a:rPr>
              <a:t>The four-field rotation system allowed farmers to restore soil fertility and restore some of the </a:t>
            </a:r>
            <a:r>
              <a:rPr lang="en-GB" sz="1400" b="0" i="0" u="none" strike="noStrike" kern="1200" dirty="0">
                <a:solidFill>
                  <a:schemeClr val="tx1"/>
                </a:solidFill>
                <a:latin typeface="+mn-lt"/>
                <a:ea typeface="+mn-ea"/>
                <a:cs typeface="Aharoni" panose="02010803020104030203" pitchFamily="2" charset="-79"/>
                <a:hlinkClick r:id="rId21" tooltip="Plant nutrition"/>
              </a:rPr>
              <a:t>plant nutrients</a:t>
            </a:r>
            <a:r>
              <a:rPr lang="en-GB" sz="1400" b="0" i="0" kern="1200" dirty="0">
                <a:solidFill>
                  <a:schemeClr val="tx1"/>
                </a:solidFill>
                <a:latin typeface="+mn-lt"/>
                <a:ea typeface="+mn-ea"/>
                <a:cs typeface="Aharoni" panose="02010803020104030203" pitchFamily="2" charset="-79"/>
              </a:rPr>
              <a:t> removed with the crops. Turnips first show up in the probate records in England as early as 1638 but were not widely used till about 1750. Fallow land was about 20% of the arable area in England in 1700 before turnips and clover were extensively grown in the 1830's. Guano and nitrates from South America were introduced in the mid-19th century and fallow steadily declined to reach only about 4% in 1900.</a:t>
            </a:r>
            <a:r>
              <a:rPr lang="en-GB" sz="1400" b="0" i="0" u="none" strike="noStrike" kern="1200" baseline="30000" dirty="0">
                <a:solidFill>
                  <a:schemeClr val="tx1"/>
                </a:solidFill>
                <a:latin typeface="+mn-lt"/>
                <a:ea typeface="+mn-ea"/>
                <a:cs typeface="Aharoni" panose="02010803020104030203" pitchFamily="2" charset="-79"/>
                <a:hlinkClick r:id="rId3"/>
              </a:rPr>
              <a:t>[11]</a:t>
            </a:r>
            <a:r>
              <a:rPr lang="en-GB" sz="1400" b="0" i="0" kern="1200" dirty="0">
                <a:solidFill>
                  <a:schemeClr val="tx1"/>
                </a:solidFill>
                <a:latin typeface="+mn-lt"/>
                <a:ea typeface="+mn-ea"/>
                <a:cs typeface="Aharoni" panose="02010803020104030203" pitchFamily="2" charset="-79"/>
              </a:rPr>
              <a:t> Ideally, wheat, barley, turnips and clover would be planted in that order in each field in successive years. The turnips helped keep the weeds down and were an excellent forage crop—ruminant animals could eat their tops and roots through a large part of the summer and winters. There was no need to let the soil lie fallow as clover would re-add nitrates (nitrogen-containing salts) back to the soil. The clover made excellent pasture and hay fields as well as </a:t>
            </a:r>
            <a:r>
              <a:rPr lang="en-GB" sz="1400" b="0" i="0" u="none" strike="noStrike" kern="1200" dirty="0">
                <a:solidFill>
                  <a:schemeClr val="tx1"/>
                </a:solidFill>
                <a:latin typeface="+mn-lt"/>
                <a:ea typeface="+mn-ea"/>
                <a:cs typeface="Aharoni" panose="02010803020104030203" pitchFamily="2" charset="-79"/>
                <a:hlinkClick r:id="rId22" tooltip="Green manure"/>
              </a:rPr>
              <a:t>green manure</a:t>
            </a:r>
            <a:r>
              <a:rPr lang="en-GB" sz="1400" b="0" i="0" kern="1200" dirty="0">
                <a:solidFill>
                  <a:schemeClr val="tx1"/>
                </a:solidFill>
                <a:latin typeface="+mn-lt"/>
                <a:ea typeface="+mn-ea"/>
                <a:cs typeface="Aharoni" panose="02010803020104030203" pitchFamily="2" charset="-79"/>
              </a:rPr>
              <a:t> when it was ploughed under after one or two years. The addition of clover and turnips allowed more animals to be kept through the winter, which in turn produced more milk, cheese, meat and manure, which maintained soil fertility. This maintains a good amount of crops produced.</a:t>
            </a:r>
          </a:p>
          <a:p>
            <a:r>
              <a:rPr lang="en-GB" sz="1400" b="0" i="0" kern="1200" dirty="0">
                <a:solidFill>
                  <a:schemeClr val="tx1"/>
                </a:solidFill>
                <a:latin typeface="+mn-lt"/>
                <a:ea typeface="+mn-ea"/>
                <a:cs typeface="Aharoni" panose="02010803020104030203" pitchFamily="2" charset="-79"/>
              </a:rPr>
              <a:t>The mix of crops also changed: the area under wheat rose by 1870 to 3.5 million acres (1.4m ha), barley to 2.25m acres (0.9m ha) and oats less dramatically to 2.75m acres (1.1m ha), while rye dwindled to 60,000 acres (25,000 ha), less than a tenth of its late medieval peak. Grain yields benefited from new and better seed alongside improved rotation and fertility: wheat yields increased by a quarter in the 18th century</a:t>
            </a:r>
            <a:r>
              <a:rPr lang="en-GB" sz="1400" b="0" i="0" u="none" strike="noStrike" kern="1200" baseline="30000" dirty="0">
                <a:solidFill>
                  <a:schemeClr val="tx1"/>
                </a:solidFill>
                <a:latin typeface="+mn-lt"/>
                <a:ea typeface="+mn-ea"/>
                <a:cs typeface="Aharoni" panose="02010803020104030203" pitchFamily="2" charset="-79"/>
                <a:hlinkClick r:id="rId3"/>
              </a:rPr>
              <a:t>[12]</a:t>
            </a:r>
            <a:r>
              <a:rPr lang="en-GB" sz="1400" b="0" i="0" kern="1200" dirty="0">
                <a:solidFill>
                  <a:schemeClr val="tx1"/>
                </a:solidFill>
                <a:latin typeface="+mn-lt"/>
                <a:ea typeface="+mn-ea"/>
                <a:cs typeface="Aharoni" panose="02010803020104030203" pitchFamily="2" charset="-79"/>
              </a:rPr>
              <a:t> and nearly half in the 19th, averaging 30 bushels per acre (2,080 kg/ha) by the 1890s.</a:t>
            </a:r>
          </a:p>
          <a:p>
            <a:endParaRPr lang="en-GB" sz="1400" b="0" i="0" kern="1200" dirty="0">
              <a:solidFill>
                <a:schemeClr val="tx1"/>
              </a:solidFill>
              <a:latin typeface="+mn-lt"/>
              <a:ea typeface="+mn-ea"/>
              <a:cs typeface="Aharoni" panose="02010803020104030203" pitchFamily="2" charset="-79"/>
            </a:endParaRPr>
          </a:p>
          <a:p>
            <a:r>
              <a:rPr lang="en-GB" sz="1400" b="1" i="0" kern="1200" dirty="0">
                <a:solidFill>
                  <a:schemeClr val="tx1"/>
                </a:solidFill>
                <a:latin typeface="+mn-lt"/>
                <a:ea typeface="+mn-ea"/>
                <a:cs typeface="Aharoni" panose="02010803020104030203" pitchFamily="2" charset="-79"/>
              </a:rPr>
              <a:t>Bullet two – Enclosure</a:t>
            </a:r>
          </a:p>
          <a:p>
            <a:r>
              <a:rPr lang="en-GB" sz="1400" b="0" i="0" kern="1200" dirty="0">
                <a:solidFill>
                  <a:schemeClr val="tx1"/>
                </a:solidFill>
                <a:latin typeface="+mn-lt"/>
                <a:ea typeface="+mn-ea"/>
                <a:cs typeface="Aharoni" panose="02010803020104030203" pitchFamily="2" charset="-79"/>
              </a:rPr>
              <a:t>In Europe, </a:t>
            </a:r>
            <a:r>
              <a:rPr lang="en-GB" sz="1400" b="0" i="0" u="none" strike="noStrike" kern="1200" dirty="0">
                <a:solidFill>
                  <a:schemeClr val="tx1"/>
                </a:solidFill>
                <a:latin typeface="+mn-lt"/>
                <a:ea typeface="+mn-ea"/>
                <a:cs typeface="Aharoni" panose="02010803020104030203" pitchFamily="2" charset="-79"/>
                <a:hlinkClick r:id="rId23" tooltip="Agriculture"/>
              </a:rPr>
              <a:t>agriculture</a:t>
            </a:r>
            <a:r>
              <a:rPr lang="en-GB" sz="1400" b="0" i="0" kern="1200" dirty="0">
                <a:solidFill>
                  <a:schemeClr val="tx1"/>
                </a:solidFill>
                <a:latin typeface="+mn-lt"/>
                <a:ea typeface="+mn-ea"/>
                <a:cs typeface="Aharoni" panose="02010803020104030203" pitchFamily="2" charset="-79"/>
              </a:rPr>
              <a:t> was </a:t>
            </a:r>
            <a:r>
              <a:rPr lang="en-GB" sz="1400" b="0" i="0" u="none" strike="noStrike" kern="1200" dirty="0">
                <a:solidFill>
                  <a:schemeClr val="tx1"/>
                </a:solidFill>
                <a:latin typeface="+mn-lt"/>
                <a:ea typeface="+mn-ea"/>
                <a:cs typeface="Aharoni" panose="02010803020104030203" pitchFamily="2" charset="-79"/>
                <a:hlinkClick r:id="rId24" tooltip="Feudal"/>
              </a:rPr>
              <a:t>feudal</a:t>
            </a:r>
            <a:r>
              <a:rPr lang="en-GB" sz="1400" b="0" i="0" kern="1200" dirty="0">
                <a:solidFill>
                  <a:schemeClr val="tx1"/>
                </a:solidFill>
                <a:latin typeface="+mn-lt"/>
                <a:ea typeface="+mn-ea"/>
                <a:cs typeface="Aharoni" panose="02010803020104030203" pitchFamily="2" charset="-79"/>
              </a:rPr>
              <a:t> from the </a:t>
            </a:r>
            <a:r>
              <a:rPr lang="en-GB" sz="1400" b="0" i="0" u="none" strike="noStrike" kern="1200" dirty="0">
                <a:solidFill>
                  <a:schemeClr val="tx1"/>
                </a:solidFill>
                <a:latin typeface="+mn-lt"/>
                <a:ea typeface="+mn-ea"/>
                <a:cs typeface="Aharoni" panose="02010803020104030203" pitchFamily="2" charset="-79"/>
                <a:hlinkClick r:id="rId6" tooltip="Middle Ages"/>
              </a:rPr>
              <a:t>Middle Ages</a:t>
            </a:r>
            <a:r>
              <a:rPr lang="en-GB" sz="1400" b="0" i="0" kern="1200" dirty="0">
                <a:solidFill>
                  <a:schemeClr val="tx1"/>
                </a:solidFill>
                <a:latin typeface="+mn-lt"/>
                <a:ea typeface="+mn-ea"/>
                <a:cs typeface="Aharoni" panose="02010803020104030203" pitchFamily="2" charset="-79"/>
              </a:rPr>
              <a:t>. In the traditional </a:t>
            </a:r>
            <a:r>
              <a:rPr lang="en-GB" sz="1400" b="0" i="0" u="none" strike="noStrike" kern="1200" dirty="0">
                <a:solidFill>
                  <a:schemeClr val="tx1"/>
                </a:solidFill>
                <a:latin typeface="+mn-lt"/>
                <a:ea typeface="+mn-ea"/>
                <a:cs typeface="Aharoni" panose="02010803020104030203" pitchFamily="2" charset="-79"/>
                <a:hlinkClick r:id="rId7" tooltip="Open field system"/>
              </a:rPr>
              <a:t>open field system</a:t>
            </a:r>
            <a:r>
              <a:rPr lang="en-GB" sz="1400" b="0" i="0" kern="1200" dirty="0">
                <a:solidFill>
                  <a:schemeClr val="tx1"/>
                </a:solidFill>
                <a:latin typeface="+mn-lt"/>
                <a:ea typeface="+mn-ea"/>
                <a:cs typeface="Aharoni" panose="02010803020104030203" pitchFamily="2" charset="-79"/>
              </a:rPr>
              <a:t>, many subsistence farmers cropped strips of land in large fields held in common and divided the produce. They typically worked under the auspices of the </a:t>
            </a:r>
            <a:r>
              <a:rPr lang="en-GB" sz="1400" b="0" i="0" u="none" strike="noStrike" kern="1200" dirty="0">
                <a:solidFill>
                  <a:schemeClr val="tx1"/>
                </a:solidFill>
                <a:latin typeface="+mn-lt"/>
                <a:ea typeface="+mn-ea"/>
                <a:cs typeface="Aharoni" panose="02010803020104030203" pitchFamily="2" charset="-79"/>
                <a:hlinkClick r:id="rId25" tooltip="Aristocracy"/>
              </a:rPr>
              <a:t>aristocracy</a:t>
            </a:r>
            <a:r>
              <a:rPr lang="en-GB" sz="1400" b="0" i="0" kern="1200" dirty="0">
                <a:solidFill>
                  <a:schemeClr val="tx1"/>
                </a:solidFill>
                <a:latin typeface="+mn-lt"/>
                <a:ea typeface="+mn-ea"/>
                <a:cs typeface="Aharoni" panose="02010803020104030203" pitchFamily="2" charset="-79"/>
              </a:rPr>
              <a:t> or the </a:t>
            </a:r>
            <a:r>
              <a:rPr lang="en-GB" sz="1400" b="0" i="0" u="none" strike="noStrike" kern="1200" dirty="0">
                <a:solidFill>
                  <a:schemeClr val="tx1"/>
                </a:solidFill>
                <a:latin typeface="+mn-lt"/>
                <a:ea typeface="+mn-ea"/>
                <a:cs typeface="Aharoni" panose="02010803020104030203" pitchFamily="2" charset="-79"/>
                <a:hlinkClick r:id="rId26" tooltip="Catholic Church"/>
              </a:rPr>
              <a:t>Catholic Church</a:t>
            </a:r>
            <a:r>
              <a:rPr lang="en-GB" sz="1400" b="0" i="0" kern="1200" dirty="0">
                <a:solidFill>
                  <a:schemeClr val="tx1"/>
                </a:solidFill>
                <a:latin typeface="+mn-lt"/>
                <a:ea typeface="+mn-ea"/>
                <a:cs typeface="Aharoni" panose="02010803020104030203" pitchFamily="2" charset="-79"/>
              </a:rPr>
              <a:t>, who owned much of the land.</a:t>
            </a:r>
          </a:p>
          <a:p>
            <a:r>
              <a:rPr lang="en-GB" sz="1400" b="0" i="0" kern="1200" dirty="0">
                <a:solidFill>
                  <a:schemeClr val="tx1"/>
                </a:solidFill>
                <a:latin typeface="+mn-lt"/>
                <a:ea typeface="+mn-ea"/>
                <a:cs typeface="Aharoni" panose="02010803020104030203" pitchFamily="2" charset="-79"/>
              </a:rPr>
              <a:t>As early as the 12th century, some fields in England tilled under the open field system were enclosed into individually owned fields. The </a:t>
            </a:r>
            <a:r>
              <a:rPr lang="en-GB" sz="1400" b="0" i="0" u="none" strike="noStrike" kern="1200" dirty="0">
                <a:solidFill>
                  <a:schemeClr val="tx1"/>
                </a:solidFill>
                <a:latin typeface="+mn-lt"/>
                <a:ea typeface="+mn-ea"/>
                <a:cs typeface="Aharoni" panose="02010803020104030203" pitchFamily="2" charset="-79"/>
                <a:hlinkClick r:id="rId27" tooltip="Black Death"/>
              </a:rPr>
              <a:t>Black Death</a:t>
            </a:r>
            <a:r>
              <a:rPr lang="en-GB" sz="1400" b="0" i="0" kern="1200" dirty="0">
                <a:solidFill>
                  <a:schemeClr val="tx1"/>
                </a:solidFill>
                <a:latin typeface="+mn-lt"/>
                <a:ea typeface="+mn-ea"/>
                <a:cs typeface="Aharoni" panose="02010803020104030203" pitchFamily="2" charset="-79"/>
              </a:rPr>
              <a:t> from 1348 onward accelerated the break-up of the feudal system in England.</a:t>
            </a:r>
            <a:r>
              <a:rPr lang="en-GB" sz="1400" b="0" i="0" u="none" strike="noStrike" kern="1200" baseline="30000" dirty="0">
                <a:solidFill>
                  <a:schemeClr val="tx1"/>
                </a:solidFill>
                <a:latin typeface="+mn-lt"/>
                <a:ea typeface="+mn-ea"/>
                <a:cs typeface="Aharoni" panose="02010803020104030203" pitchFamily="2" charset="-79"/>
                <a:hlinkClick r:id="rId3"/>
              </a:rPr>
              <a:t>[17]</a:t>
            </a:r>
            <a:r>
              <a:rPr lang="en-GB" sz="1400" b="0" i="0" kern="1200" dirty="0">
                <a:solidFill>
                  <a:schemeClr val="tx1"/>
                </a:solidFill>
                <a:latin typeface="+mn-lt"/>
                <a:ea typeface="+mn-ea"/>
                <a:cs typeface="Aharoni" panose="02010803020104030203" pitchFamily="2" charset="-79"/>
              </a:rPr>
              <a:t> Many farms were bought by </a:t>
            </a:r>
            <a:r>
              <a:rPr lang="en-GB" sz="1400" b="0" i="0" u="none" strike="noStrike" kern="1200" dirty="0">
                <a:solidFill>
                  <a:schemeClr val="tx1"/>
                </a:solidFill>
                <a:latin typeface="+mn-lt"/>
                <a:ea typeface="+mn-ea"/>
                <a:cs typeface="Aharoni" panose="02010803020104030203" pitchFamily="2" charset="-79"/>
                <a:hlinkClick r:id="rId28" tooltip="Yeomen"/>
              </a:rPr>
              <a:t>yeomen</a:t>
            </a:r>
            <a:r>
              <a:rPr lang="en-GB" sz="1400" b="0" i="0" kern="1200" dirty="0">
                <a:solidFill>
                  <a:schemeClr val="tx1"/>
                </a:solidFill>
                <a:latin typeface="+mn-lt"/>
                <a:ea typeface="+mn-ea"/>
                <a:cs typeface="Aharoni" panose="02010803020104030203" pitchFamily="2" charset="-79"/>
              </a:rPr>
              <a:t> who enclosed their property and improved their use of the land. More secure control of the land allowed the owners to make innovations that improved their yields. Other husbandmen rented property they "</a:t>
            </a:r>
            <a:r>
              <a:rPr lang="en-GB" sz="1400" b="0" i="0" u="none" strike="noStrike" kern="1200" dirty="0">
                <a:solidFill>
                  <a:schemeClr val="tx1"/>
                </a:solidFill>
                <a:latin typeface="+mn-lt"/>
                <a:ea typeface="+mn-ea"/>
                <a:cs typeface="Aharoni" panose="02010803020104030203" pitchFamily="2" charset="-79"/>
                <a:hlinkClick r:id="rId29" tooltip="Share cropping"/>
              </a:rPr>
              <a:t>share cropped</a:t>
            </a:r>
            <a:r>
              <a:rPr lang="en-GB" sz="1400" b="0" i="0" kern="1200" dirty="0">
                <a:solidFill>
                  <a:schemeClr val="tx1"/>
                </a:solidFill>
                <a:latin typeface="+mn-lt"/>
                <a:ea typeface="+mn-ea"/>
                <a:cs typeface="Aharoni" panose="02010803020104030203" pitchFamily="2" charset="-79"/>
              </a:rPr>
              <a:t>" with the land owners. Many of these enclosures were accomplished by acts of </a:t>
            </a:r>
            <a:r>
              <a:rPr lang="en-GB" sz="1400" b="0" i="0" u="none" strike="noStrike" kern="1200" dirty="0">
                <a:solidFill>
                  <a:schemeClr val="tx1"/>
                </a:solidFill>
                <a:latin typeface="+mn-lt"/>
                <a:ea typeface="+mn-ea"/>
                <a:cs typeface="Aharoni" panose="02010803020104030203" pitchFamily="2" charset="-79"/>
                <a:hlinkClick r:id="rId30" tooltip="Parliament of the United Kingdom"/>
              </a:rPr>
              <a:t>Parliament</a:t>
            </a:r>
            <a:r>
              <a:rPr lang="en-GB" sz="1400" b="0" i="0" kern="1200" dirty="0">
                <a:solidFill>
                  <a:schemeClr val="tx1"/>
                </a:solidFill>
                <a:latin typeface="+mn-lt"/>
                <a:ea typeface="+mn-ea"/>
                <a:cs typeface="Aharoni" panose="02010803020104030203" pitchFamily="2" charset="-79"/>
              </a:rPr>
              <a:t> in the 16th and 17th centuries.</a:t>
            </a:r>
          </a:p>
          <a:p>
            <a:endParaRPr lang="en-GB" sz="1400" b="0" i="0" kern="1200" dirty="0">
              <a:solidFill>
                <a:schemeClr val="tx1"/>
              </a:solidFill>
              <a:latin typeface="+mn-lt"/>
              <a:ea typeface="+mn-ea"/>
              <a:cs typeface="Aharoni" panose="02010803020104030203" pitchFamily="2" charset="-79"/>
            </a:endParaRPr>
          </a:p>
          <a:p>
            <a:r>
              <a:rPr lang="en-GB" sz="1400" b="0" i="0" kern="1200" dirty="0">
                <a:solidFill>
                  <a:schemeClr val="tx1"/>
                </a:solidFill>
                <a:latin typeface="+mn-lt"/>
                <a:ea typeface="+mn-ea"/>
                <a:cs typeface="Aharoni" panose="02010803020104030203" pitchFamily="2" charset="-79"/>
              </a:rPr>
              <a:t>The process of enclosing property accelerated in the 15th and 16th centuries. The more productive enclosed farms meant that fewer farmers were needed to work the same land, leaving many villagers without land and </a:t>
            </a:r>
            <a:r>
              <a:rPr lang="en-GB" sz="1400" b="0" i="0" u="none" strike="noStrike" kern="1200" dirty="0">
                <a:solidFill>
                  <a:schemeClr val="tx1"/>
                </a:solidFill>
                <a:latin typeface="+mn-lt"/>
                <a:ea typeface="+mn-ea"/>
                <a:cs typeface="Aharoni" panose="02010803020104030203" pitchFamily="2" charset="-79"/>
                <a:hlinkClick r:id="rId31" tooltip="Grazing rights"/>
              </a:rPr>
              <a:t>grazing rights</a:t>
            </a:r>
            <a:r>
              <a:rPr lang="en-GB" sz="1400" b="0" i="0" kern="1200" dirty="0">
                <a:solidFill>
                  <a:schemeClr val="tx1"/>
                </a:solidFill>
                <a:latin typeface="+mn-lt"/>
                <a:ea typeface="+mn-ea"/>
                <a:cs typeface="Aharoni" panose="02010803020104030203" pitchFamily="2" charset="-79"/>
              </a:rPr>
              <a:t>. Many of them moved to the cities in search of work in the emerging factories of the </a:t>
            </a:r>
            <a:r>
              <a:rPr lang="en-GB" sz="1400" b="0" i="0" u="none" strike="noStrike" kern="1200" dirty="0">
                <a:solidFill>
                  <a:schemeClr val="tx1"/>
                </a:solidFill>
                <a:latin typeface="+mn-lt"/>
                <a:ea typeface="+mn-ea"/>
                <a:cs typeface="Aharoni" panose="02010803020104030203" pitchFamily="2" charset="-79"/>
                <a:hlinkClick r:id="rId32" tooltip="Industrial Revolution"/>
              </a:rPr>
              <a:t>Industrial Revolution</a:t>
            </a:r>
            <a:r>
              <a:rPr lang="en-GB" sz="1400" b="0" i="0" kern="1200" dirty="0">
                <a:solidFill>
                  <a:schemeClr val="tx1"/>
                </a:solidFill>
                <a:latin typeface="+mn-lt"/>
                <a:ea typeface="+mn-ea"/>
                <a:cs typeface="Aharoni" panose="02010803020104030203" pitchFamily="2" charset="-79"/>
              </a:rPr>
              <a:t>. Others settled in the English colonies. </a:t>
            </a:r>
            <a:r>
              <a:rPr lang="en-GB" sz="1400" b="0" i="0" u="none" strike="noStrike" kern="1200" dirty="0">
                <a:solidFill>
                  <a:schemeClr val="tx1"/>
                </a:solidFill>
                <a:latin typeface="+mn-lt"/>
                <a:ea typeface="+mn-ea"/>
                <a:cs typeface="Aharoni" panose="02010803020104030203" pitchFamily="2" charset="-79"/>
                <a:hlinkClick r:id="rId33" tooltip="English Poor Laws"/>
              </a:rPr>
              <a:t>English Poor Laws</a:t>
            </a:r>
            <a:r>
              <a:rPr lang="en-GB" sz="1400" b="0" i="0" kern="1200" dirty="0">
                <a:solidFill>
                  <a:schemeClr val="tx1"/>
                </a:solidFill>
                <a:latin typeface="+mn-lt"/>
                <a:ea typeface="+mn-ea"/>
                <a:cs typeface="Aharoni" panose="02010803020104030203" pitchFamily="2" charset="-79"/>
              </a:rPr>
              <a:t> were enacted to help these newly poor.</a:t>
            </a:r>
          </a:p>
          <a:p>
            <a:endParaRPr lang="en-GB" sz="1400" b="0" i="0" kern="1200" dirty="0">
              <a:solidFill>
                <a:schemeClr val="tx1"/>
              </a:solidFill>
              <a:latin typeface="+mn-lt"/>
              <a:ea typeface="+mn-ea"/>
              <a:cs typeface="Aharoni" panose="02010803020104030203" pitchFamily="2" charset="-79"/>
            </a:endParaRPr>
          </a:p>
          <a:p>
            <a:r>
              <a:rPr lang="en-GB" sz="1400" b="0" i="0" kern="1200" dirty="0">
                <a:solidFill>
                  <a:schemeClr val="tx1"/>
                </a:solidFill>
                <a:latin typeface="+mn-lt"/>
                <a:ea typeface="+mn-ea"/>
                <a:cs typeface="Aharoni" panose="02010803020104030203" pitchFamily="2" charset="-79"/>
              </a:rPr>
              <a:t>Some practices of enclosure were denounced by the Church, and legislation was drawn up against it; but the large, enclosed fields were needed for the gains in agricultural productivity from the 16th to 18th centuries. This controversy led to a series of government acts, culminating in the </a:t>
            </a:r>
            <a:r>
              <a:rPr lang="en-GB" sz="1400" b="0" i="0" u="none" strike="noStrike" kern="1200" dirty="0">
                <a:solidFill>
                  <a:schemeClr val="tx1"/>
                </a:solidFill>
                <a:latin typeface="+mn-lt"/>
                <a:ea typeface="+mn-ea"/>
                <a:cs typeface="Aharoni" panose="02010803020104030203" pitchFamily="2" charset="-79"/>
                <a:hlinkClick r:id="rId34" tooltip="Enclosure Act"/>
              </a:rPr>
              <a:t>General Enclosure Act</a:t>
            </a:r>
            <a:r>
              <a:rPr lang="en-GB" sz="1400" b="0" i="0" kern="1200" dirty="0">
                <a:solidFill>
                  <a:schemeClr val="tx1"/>
                </a:solidFill>
                <a:latin typeface="+mn-lt"/>
                <a:ea typeface="+mn-ea"/>
                <a:cs typeface="Aharoni" panose="02010803020104030203" pitchFamily="2" charset="-79"/>
              </a:rPr>
              <a:t> of 1801 which sanctioned large-scale </a:t>
            </a:r>
            <a:r>
              <a:rPr lang="en-GB" sz="1400" b="0" i="0" u="none" strike="noStrike" kern="1200" dirty="0">
                <a:solidFill>
                  <a:schemeClr val="tx1"/>
                </a:solidFill>
                <a:latin typeface="+mn-lt"/>
                <a:ea typeface="+mn-ea"/>
                <a:cs typeface="Aharoni" panose="02010803020104030203" pitchFamily="2" charset="-79"/>
                <a:hlinkClick r:id="rId35" tooltip="Land reform"/>
              </a:rPr>
              <a:t>land reform</a:t>
            </a:r>
            <a:r>
              <a:rPr lang="en-GB" sz="1400" b="0" i="0" kern="1200" dirty="0">
                <a:solidFill>
                  <a:schemeClr val="tx1"/>
                </a:solidFill>
                <a:latin typeface="+mn-lt"/>
                <a:ea typeface="+mn-ea"/>
                <a:cs typeface="Aharoni" panose="02010803020104030203" pitchFamily="2" charset="-79"/>
              </a:rPr>
              <a:t>.</a:t>
            </a:r>
          </a:p>
          <a:p>
            <a:r>
              <a:rPr lang="en-GB" sz="1400" b="0" i="0" kern="1200" dirty="0">
                <a:solidFill>
                  <a:schemeClr val="tx1"/>
                </a:solidFill>
                <a:latin typeface="+mn-lt"/>
                <a:ea typeface="+mn-ea"/>
                <a:cs typeface="Aharoni" panose="02010803020104030203" pitchFamily="2" charset="-79"/>
              </a:rPr>
              <a:t>The process of enclosure was largely complete by the end of the 18th century.</a:t>
            </a:r>
          </a:p>
          <a:p>
            <a:endParaRPr lang="en-GB" sz="1400" b="1" i="0" kern="1200" dirty="0">
              <a:solidFill>
                <a:schemeClr val="tx1"/>
              </a:solidFill>
              <a:latin typeface="+mn-lt"/>
              <a:ea typeface="+mn-ea"/>
              <a:cs typeface="Aharoni" panose="02010803020104030203" pitchFamily="2" charset="-79"/>
            </a:endParaRPr>
          </a:p>
          <a:p>
            <a:r>
              <a:rPr lang="en-GB" sz="1400" b="1" i="0" kern="1200" dirty="0">
                <a:solidFill>
                  <a:schemeClr val="tx1"/>
                </a:solidFill>
                <a:latin typeface="+mn-lt"/>
                <a:ea typeface="+mn-ea"/>
                <a:cs typeface="Aharoni" panose="02010803020104030203" pitchFamily="2" charset="-79"/>
              </a:rPr>
              <a:t>Bullet three – National Market</a:t>
            </a:r>
          </a:p>
          <a:p>
            <a:r>
              <a:rPr lang="en-GB" sz="1400" b="1" i="0" kern="1200" dirty="0">
                <a:solidFill>
                  <a:schemeClr val="tx1"/>
                </a:solidFill>
                <a:latin typeface="+mn-lt"/>
                <a:ea typeface="+mn-ea"/>
                <a:cs typeface="Aharoni" panose="02010803020104030203" pitchFamily="2" charset="-79"/>
              </a:rPr>
              <a:t>Development of a national market</a:t>
            </a:r>
            <a:r>
              <a:rPr lang="en-GB" sz="1400" b="0" i="0" kern="1200" dirty="0">
                <a:solidFill>
                  <a:schemeClr val="tx1"/>
                </a:solidFill>
                <a:latin typeface="+mn-lt"/>
                <a:ea typeface="+mn-ea"/>
                <a:cs typeface="Aharoni" panose="02010803020104030203" pitchFamily="2" charset="-79"/>
              </a:rPr>
              <a:t>[</a:t>
            </a:r>
            <a:r>
              <a:rPr lang="en-GB" sz="1400" b="0" i="0" u="none" strike="noStrike" kern="1200" dirty="0">
                <a:solidFill>
                  <a:schemeClr val="tx1"/>
                </a:solidFill>
                <a:latin typeface="+mn-lt"/>
                <a:ea typeface="+mn-ea"/>
                <a:cs typeface="Aharoni" panose="02010803020104030203" pitchFamily="2" charset="-79"/>
                <a:hlinkClick r:id="rId36" tooltip="Edit section: Development of a national market"/>
              </a:rPr>
              <a:t>edit</a:t>
            </a:r>
            <a:r>
              <a:rPr lang="en-GB" sz="1400" b="0" i="0" kern="1200" dirty="0">
                <a:solidFill>
                  <a:schemeClr val="tx1"/>
                </a:solidFill>
                <a:latin typeface="+mn-lt"/>
                <a:ea typeface="+mn-ea"/>
                <a:cs typeface="Aharoni" panose="02010803020104030203" pitchFamily="2" charset="-79"/>
              </a:rPr>
              <a:t>]</a:t>
            </a:r>
            <a:endParaRPr lang="en-GB" sz="1400" b="1" i="0" kern="1200" dirty="0">
              <a:solidFill>
                <a:schemeClr val="tx1"/>
              </a:solidFill>
              <a:latin typeface="+mn-lt"/>
              <a:ea typeface="+mn-ea"/>
              <a:cs typeface="Aharoni" panose="02010803020104030203" pitchFamily="2" charset="-79"/>
            </a:endParaRPr>
          </a:p>
          <a:p>
            <a:r>
              <a:rPr lang="en-GB" sz="1400" b="0" i="0" kern="1200" dirty="0">
                <a:solidFill>
                  <a:schemeClr val="tx1"/>
                </a:solidFill>
                <a:latin typeface="+mn-lt"/>
                <a:ea typeface="+mn-ea"/>
                <a:cs typeface="Aharoni" panose="02010803020104030203" pitchFamily="2" charset="-79"/>
              </a:rPr>
              <a:t>Regional markets were widespread by 1500 with about 800 locations in Britain. The most important development between the 16th century and the mid-19th century was the development of private marketing. By the 19th century, marketing was nationwide and the vast majority of agricultural production was for market rather than for the farmer and his family. The 16th-century market radius was about 10 miles, which could support a town of 10,000.</a:t>
            </a:r>
            <a:r>
              <a:rPr lang="en-GB" sz="1400" b="0" i="0" u="none" strike="noStrike" kern="1200" baseline="30000" dirty="0">
                <a:solidFill>
                  <a:schemeClr val="tx1"/>
                </a:solidFill>
                <a:latin typeface="+mn-lt"/>
                <a:ea typeface="+mn-ea"/>
                <a:cs typeface="Aharoni" panose="02010803020104030203" pitchFamily="2" charset="-79"/>
                <a:hlinkClick r:id="rId3"/>
              </a:rPr>
              <a:t>[18]</a:t>
            </a:r>
            <a:endParaRPr lang="en-GB" sz="1400" b="0" i="0" kern="1200" dirty="0">
              <a:solidFill>
                <a:schemeClr val="tx1"/>
              </a:solidFill>
              <a:latin typeface="+mn-lt"/>
              <a:ea typeface="+mn-ea"/>
              <a:cs typeface="Aharoni" panose="02010803020104030203" pitchFamily="2" charset="-79"/>
            </a:endParaRPr>
          </a:p>
          <a:p>
            <a:r>
              <a:rPr lang="en-GB" sz="1400" b="0" i="0" kern="1200" dirty="0">
                <a:solidFill>
                  <a:schemeClr val="tx1"/>
                </a:solidFill>
                <a:latin typeface="+mn-lt"/>
                <a:ea typeface="+mn-ea"/>
                <a:cs typeface="Aharoni" panose="02010803020104030203" pitchFamily="2" charset="-79"/>
              </a:rPr>
              <a:t>The next stage of development was trading between markets, requiring merchants, credit and forward sales, knowledge of markets and pricing and of supply and demand in different markets. Eventually, the market evolved into a national one driven by London and other growing cities. By 1700, there was a national market for wheat.</a:t>
            </a:r>
          </a:p>
          <a:p>
            <a:r>
              <a:rPr lang="en-GB" sz="1400" b="0" i="0" kern="1200" dirty="0">
                <a:solidFill>
                  <a:schemeClr val="tx1"/>
                </a:solidFill>
                <a:latin typeface="+mn-lt"/>
                <a:ea typeface="+mn-ea"/>
                <a:cs typeface="Aharoni" panose="02010803020104030203" pitchFamily="2" charset="-79"/>
              </a:rPr>
              <a:t>Legislation regulating middlemen required registration, addressed weights and measures, fixing of prices and collection of tolls by the government. Market regulations were eased in 1663 when people were allowed some self-regulation to hold inventory, but it was forbidden to withhold commodities from the market in an effort to increase prices. In the late 18th century, the idea of self-regulation was gaining acceptance.</a:t>
            </a:r>
            <a:r>
              <a:rPr lang="en-GB" sz="1400" b="0" i="0" u="none" strike="noStrike" kern="1200" baseline="30000" dirty="0">
                <a:solidFill>
                  <a:schemeClr val="tx1"/>
                </a:solidFill>
                <a:latin typeface="+mn-lt"/>
                <a:ea typeface="+mn-ea"/>
                <a:cs typeface="Aharoni" panose="02010803020104030203" pitchFamily="2" charset="-79"/>
                <a:hlinkClick r:id="rId3"/>
              </a:rPr>
              <a:t>[19]</a:t>
            </a:r>
            <a:endParaRPr lang="en-GB" sz="1400" b="0" i="0" u="none" strike="noStrike" kern="1200" baseline="30000" dirty="0">
              <a:solidFill>
                <a:schemeClr val="tx1"/>
              </a:solidFill>
              <a:latin typeface="+mn-lt"/>
              <a:ea typeface="+mn-ea"/>
              <a:cs typeface="Aharoni" panose="02010803020104030203" pitchFamily="2" charset="-79"/>
            </a:endParaRPr>
          </a:p>
          <a:p>
            <a:endParaRPr lang="en-GB" sz="1400" b="0" i="0" kern="1200" dirty="0">
              <a:solidFill>
                <a:schemeClr val="tx1"/>
              </a:solidFill>
              <a:latin typeface="+mn-lt"/>
              <a:ea typeface="+mn-ea"/>
              <a:cs typeface="Aharoni" panose="02010803020104030203" pitchFamily="2" charset="-79"/>
            </a:endParaRPr>
          </a:p>
          <a:p>
            <a:r>
              <a:rPr lang="en-GB" sz="1400" b="0" i="0" kern="1200" dirty="0">
                <a:solidFill>
                  <a:schemeClr val="tx1"/>
                </a:solidFill>
                <a:latin typeface="+mn-lt"/>
                <a:ea typeface="+mn-ea"/>
                <a:cs typeface="Aharoni" panose="02010803020104030203" pitchFamily="2" charset="-79"/>
              </a:rPr>
              <a:t>The lack of internal tariffs, customs barriers and feudal tolls made Britain "the largest coherent market in Europe</a:t>
            </a:r>
          </a:p>
          <a:p>
            <a:endParaRPr lang="en-GB" sz="1400" b="0" i="0" kern="1200" dirty="0">
              <a:solidFill>
                <a:schemeClr val="tx1"/>
              </a:solidFill>
              <a:latin typeface="+mn-lt"/>
              <a:ea typeface="+mn-ea"/>
              <a:cs typeface="Aharoni" panose="02010803020104030203" pitchFamily="2" charset="-79"/>
            </a:endParaRPr>
          </a:p>
          <a:p>
            <a:r>
              <a:rPr lang="en-GB" sz="1400" b="1" i="0" kern="1200" dirty="0">
                <a:solidFill>
                  <a:schemeClr val="tx1"/>
                </a:solidFill>
                <a:latin typeface="+mn-lt"/>
                <a:ea typeface="+mn-ea"/>
                <a:cs typeface="Aharoni" panose="02010803020104030203" pitchFamily="2" charset="-79"/>
              </a:rPr>
              <a:t>Bullet four</a:t>
            </a:r>
          </a:p>
          <a:p>
            <a:r>
              <a:rPr lang="en-GB" sz="1400" b="1" i="0" kern="1200" dirty="0">
                <a:solidFill>
                  <a:schemeClr val="tx1"/>
                </a:solidFill>
                <a:latin typeface="+mn-lt"/>
                <a:ea typeface="+mn-ea"/>
                <a:cs typeface="Aharoni" panose="02010803020104030203" pitchFamily="2" charset="-79"/>
              </a:rPr>
              <a:t>Selective breeding of livestock</a:t>
            </a:r>
            <a:r>
              <a:rPr lang="en-GB" sz="1400" b="0" i="0" kern="1200" dirty="0">
                <a:solidFill>
                  <a:schemeClr val="tx1"/>
                </a:solidFill>
                <a:latin typeface="+mn-lt"/>
                <a:ea typeface="+mn-ea"/>
                <a:cs typeface="Aharoni" panose="02010803020104030203" pitchFamily="2" charset="-79"/>
              </a:rPr>
              <a:t>[</a:t>
            </a:r>
            <a:r>
              <a:rPr lang="en-GB" sz="1400" b="0" i="0" u="none" strike="noStrike" kern="1200" dirty="0">
                <a:solidFill>
                  <a:schemeClr val="tx1"/>
                </a:solidFill>
                <a:latin typeface="+mn-lt"/>
                <a:ea typeface="+mn-ea"/>
                <a:cs typeface="Aharoni" panose="02010803020104030203" pitchFamily="2" charset="-79"/>
                <a:hlinkClick r:id="rId37" tooltip="Edit section: Selective breeding of livestock"/>
              </a:rPr>
              <a:t>edit</a:t>
            </a:r>
            <a:r>
              <a:rPr lang="en-GB" sz="1400" b="0" i="0" kern="1200" dirty="0">
                <a:solidFill>
                  <a:schemeClr val="tx1"/>
                </a:solidFill>
                <a:latin typeface="+mn-lt"/>
                <a:ea typeface="+mn-ea"/>
                <a:cs typeface="Aharoni" panose="02010803020104030203" pitchFamily="2" charset="-79"/>
              </a:rPr>
              <a:t>]</a:t>
            </a:r>
            <a:endParaRPr lang="en-GB" sz="1400" b="1" i="0" kern="1200" dirty="0">
              <a:solidFill>
                <a:schemeClr val="tx1"/>
              </a:solidFill>
              <a:latin typeface="+mn-lt"/>
              <a:ea typeface="+mn-ea"/>
              <a:cs typeface="Aharoni" panose="02010803020104030203" pitchFamily="2" charset="-79"/>
            </a:endParaRPr>
          </a:p>
          <a:p>
            <a:r>
              <a:rPr lang="en-GB" sz="1400" b="0" i="0" kern="1200" dirty="0">
                <a:solidFill>
                  <a:schemeClr val="tx1"/>
                </a:solidFill>
                <a:latin typeface="+mn-lt"/>
                <a:ea typeface="+mn-ea"/>
                <a:cs typeface="Aharoni" panose="02010803020104030203" pitchFamily="2" charset="-79"/>
              </a:rPr>
              <a:t>In England, </a:t>
            </a:r>
            <a:r>
              <a:rPr lang="en-GB" sz="1400" b="0" i="0" u="none" strike="noStrike" kern="1200" dirty="0">
                <a:solidFill>
                  <a:schemeClr val="tx1"/>
                </a:solidFill>
                <a:latin typeface="+mn-lt"/>
                <a:ea typeface="+mn-ea"/>
                <a:cs typeface="Aharoni" panose="02010803020104030203" pitchFamily="2" charset="-79"/>
                <a:hlinkClick r:id="rId38" tooltip="Robert Bakewell (farmer)"/>
              </a:rPr>
              <a:t>Robert </a:t>
            </a:r>
            <a:r>
              <a:rPr lang="en-GB" sz="1400" b="0" i="0" u="none" strike="noStrike" kern="1200" dirty="0" err="1">
                <a:solidFill>
                  <a:schemeClr val="tx1"/>
                </a:solidFill>
                <a:latin typeface="+mn-lt"/>
                <a:ea typeface="+mn-ea"/>
                <a:cs typeface="Aharoni" panose="02010803020104030203" pitchFamily="2" charset="-79"/>
                <a:hlinkClick r:id="rId38" tooltip="Robert Bakewell (farmer)"/>
              </a:rPr>
              <a:t>Bakewell</a:t>
            </a:r>
            <a:r>
              <a:rPr lang="en-GB" sz="1400" b="0" i="0" kern="1200" dirty="0">
                <a:solidFill>
                  <a:schemeClr val="tx1"/>
                </a:solidFill>
                <a:latin typeface="+mn-lt"/>
                <a:ea typeface="+mn-ea"/>
                <a:cs typeface="Aharoni" panose="02010803020104030203" pitchFamily="2" charset="-79"/>
              </a:rPr>
              <a:t> and </a:t>
            </a:r>
            <a:r>
              <a:rPr lang="en-GB" sz="1400" b="0" i="0" u="none" strike="noStrike" kern="1200" dirty="0">
                <a:solidFill>
                  <a:schemeClr val="tx1"/>
                </a:solidFill>
                <a:latin typeface="+mn-lt"/>
                <a:ea typeface="+mn-ea"/>
                <a:cs typeface="Aharoni" panose="02010803020104030203" pitchFamily="2" charset="-79"/>
                <a:hlinkClick r:id="rId39" tooltip="Thomas Coke, 1st Earl of Leicester (seventh creation)"/>
              </a:rPr>
              <a:t>Thomas Coke</a:t>
            </a:r>
            <a:r>
              <a:rPr lang="en-GB" sz="1400" b="0" i="0" kern="1200" dirty="0">
                <a:solidFill>
                  <a:schemeClr val="tx1"/>
                </a:solidFill>
                <a:latin typeface="+mn-lt"/>
                <a:ea typeface="+mn-ea"/>
                <a:cs typeface="Aharoni" panose="02010803020104030203" pitchFamily="2" charset="-79"/>
              </a:rPr>
              <a:t> introduced </a:t>
            </a:r>
            <a:r>
              <a:rPr lang="en-GB" sz="1400" b="0" i="0" u="none" strike="noStrike" kern="1200" dirty="0">
                <a:solidFill>
                  <a:schemeClr val="tx1"/>
                </a:solidFill>
                <a:latin typeface="+mn-lt"/>
                <a:ea typeface="+mn-ea"/>
                <a:cs typeface="Aharoni" panose="02010803020104030203" pitchFamily="2" charset="-79"/>
                <a:hlinkClick r:id="rId40" tooltip="Selective breeding"/>
              </a:rPr>
              <a:t>selective breeding</a:t>
            </a:r>
            <a:r>
              <a:rPr lang="en-GB" sz="1400" b="0" i="0" kern="1200" dirty="0">
                <a:solidFill>
                  <a:schemeClr val="tx1"/>
                </a:solidFill>
                <a:latin typeface="+mn-lt"/>
                <a:ea typeface="+mn-ea"/>
                <a:cs typeface="Aharoni" panose="02010803020104030203" pitchFamily="2" charset="-79"/>
              </a:rPr>
              <a:t> as a scientific practice, mating together two animals with particularly desirable characteristics, and also using </a:t>
            </a:r>
            <a:r>
              <a:rPr lang="en-GB" sz="1400" b="0" i="0" u="none" strike="noStrike" kern="1200" dirty="0">
                <a:solidFill>
                  <a:schemeClr val="tx1"/>
                </a:solidFill>
                <a:latin typeface="+mn-lt"/>
                <a:ea typeface="+mn-ea"/>
                <a:cs typeface="Aharoni" panose="02010803020104030203" pitchFamily="2" charset="-79"/>
                <a:hlinkClick r:id="rId41" tooltip="Inbreeding"/>
              </a:rPr>
              <a:t>inbreeding</a:t>
            </a:r>
            <a:r>
              <a:rPr lang="en-GB" sz="1400" b="0" i="0" kern="1200" dirty="0">
                <a:solidFill>
                  <a:schemeClr val="tx1"/>
                </a:solidFill>
                <a:latin typeface="+mn-lt"/>
                <a:ea typeface="+mn-ea"/>
                <a:cs typeface="Aharoni" panose="02010803020104030203" pitchFamily="2" charset="-79"/>
              </a:rPr>
              <a:t> or the mating of close relatives, such as father and daughter, or brother and sister, to stabilise certain qualities in order to reduce genetic diversity in desirable animal programmes from the mid-18th century. Arguably, </a:t>
            </a:r>
            <a:r>
              <a:rPr lang="en-GB" sz="1400" b="0" i="0" kern="1200" dirty="0" err="1">
                <a:solidFill>
                  <a:schemeClr val="tx1"/>
                </a:solidFill>
                <a:latin typeface="+mn-lt"/>
                <a:ea typeface="+mn-ea"/>
                <a:cs typeface="Aharoni" panose="02010803020104030203" pitchFamily="2" charset="-79"/>
              </a:rPr>
              <a:t>Bakewell's</a:t>
            </a:r>
            <a:r>
              <a:rPr lang="en-GB" sz="1400" b="0" i="0" kern="1200" dirty="0">
                <a:solidFill>
                  <a:schemeClr val="tx1"/>
                </a:solidFill>
                <a:latin typeface="+mn-lt"/>
                <a:ea typeface="+mn-ea"/>
                <a:cs typeface="Aharoni" panose="02010803020104030203" pitchFamily="2" charset="-79"/>
              </a:rPr>
              <a:t> most important breeding programme was with sheep. Using native stock, he was able to quickly select for large, yet fine-boned sheep, with long, lustrous wool. The </a:t>
            </a:r>
            <a:r>
              <a:rPr lang="en-GB" sz="1400" b="0" i="0" u="none" strike="noStrike" kern="1200" dirty="0">
                <a:solidFill>
                  <a:schemeClr val="tx1"/>
                </a:solidFill>
                <a:latin typeface="+mn-lt"/>
                <a:ea typeface="+mn-ea"/>
                <a:cs typeface="Aharoni" panose="02010803020104030203" pitchFamily="2" charset="-79"/>
                <a:hlinkClick r:id="rId42" tooltip="Lincoln (sheep)"/>
              </a:rPr>
              <a:t>Lincoln </a:t>
            </a:r>
            <a:r>
              <a:rPr lang="en-GB" sz="1400" b="0" i="0" u="none" strike="noStrike" kern="1200" dirty="0" err="1">
                <a:solidFill>
                  <a:schemeClr val="tx1"/>
                </a:solidFill>
                <a:latin typeface="+mn-lt"/>
                <a:ea typeface="+mn-ea"/>
                <a:cs typeface="Aharoni" panose="02010803020104030203" pitchFamily="2" charset="-79"/>
                <a:hlinkClick r:id="rId42" tooltip="Lincoln (sheep)"/>
              </a:rPr>
              <a:t>Longwool</a:t>
            </a:r>
            <a:r>
              <a:rPr lang="en-GB" sz="1400" b="0" i="0" kern="1200" dirty="0">
                <a:solidFill>
                  <a:schemeClr val="tx1"/>
                </a:solidFill>
                <a:latin typeface="+mn-lt"/>
                <a:ea typeface="+mn-ea"/>
                <a:cs typeface="Aharoni" panose="02010803020104030203" pitchFamily="2" charset="-79"/>
              </a:rPr>
              <a:t> was improved by </a:t>
            </a:r>
            <a:r>
              <a:rPr lang="en-GB" sz="1400" b="0" i="0" kern="1200" dirty="0" err="1">
                <a:solidFill>
                  <a:schemeClr val="tx1"/>
                </a:solidFill>
                <a:latin typeface="+mn-lt"/>
                <a:ea typeface="+mn-ea"/>
                <a:cs typeface="Aharoni" panose="02010803020104030203" pitchFamily="2" charset="-79"/>
              </a:rPr>
              <a:t>Bakewell</a:t>
            </a:r>
            <a:r>
              <a:rPr lang="en-GB" sz="1400" b="0" i="0" kern="1200" dirty="0">
                <a:solidFill>
                  <a:schemeClr val="tx1"/>
                </a:solidFill>
                <a:latin typeface="+mn-lt"/>
                <a:ea typeface="+mn-ea"/>
                <a:cs typeface="Aharoni" panose="02010803020104030203" pitchFamily="2" charset="-79"/>
              </a:rPr>
              <a:t>, and in turn the Lincoln was used to develop the subsequent breed, named the New (or </a:t>
            </a:r>
            <a:r>
              <a:rPr lang="en-GB" sz="1400" b="0" i="0" kern="1200" dirty="0" err="1">
                <a:solidFill>
                  <a:schemeClr val="tx1"/>
                </a:solidFill>
                <a:latin typeface="+mn-lt"/>
                <a:ea typeface="+mn-ea"/>
                <a:cs typeface="Aharoni" panose="02010803020104030203" pitchFamily="2" charset="-79"/>
              </a:rPr>
              <a:t>Dishley</a:t>
            </a:r>
            <a:r>
              <a:rPr lang="en-GB" sz="1400" b="0" i="0" kern="1200" dirty="0">
                <a:solidFill>
                  <a:schemeClr val="tx1"/>
                </a:solidFill>
                <a:latin typeface="+mn-lt"/>
                <a:ea typeface="+mn-ea"/>
                <a:cs typeface="Aharoni" panose="02010803020104030203" pitchFamily="2" charset="-79"/>
              </a:rPr>
              <a:t>) Leicester. It was </a:t>
            </a:r>
            <a:r>
              <a:rPr lang="en-GB" sz="1400" b="0" i="0" u="none" strike="noStrike" kern="1200" dirty="0">
                <a:solidFill>
                  <a:schemeClr val="tx1"/>
                </a:solidFill>
                <a:latin typeface="+mn-lt"/>
                <a:ea typeface="+mn-ea"/>
                <a:cs typeface="Aharoni" panose="02010803020104030203" pitchFamily="2" charset="-79"/>
                <a:hlinkClick r:id="rId43" tooltip="Polled livestock"/>
              </a:rPr>
              <a:t>hornless</a:t>
            </a:r>
            <a:r>
              <a:rPr lang="en-GB" sz="1400" b="0" i="0" kern="1200" dirty="0">
                <a:solidFill>
                  <a:schemeClr val="tx1"/>
                </a:solidFill>
                <a:latin typeface="+mn-lt"/>
                <a:ea typeface="+mn-ea"/>
                <a:cs typeface="Aharoni" panose="02010803020104030203" pitchFamily="2" charset="-79"/>
              </a:rPr>
              <a:t> and had a square, meaty body with straight top lines.</a:t>
            </a:r>
            <a:r>
              <a:rPr lang="en-GB" sz="1400" b="0" i="0" u="none" strike="noStrike" kern="1200" baseline="30000" dirty="0">
                <a:solidFill>
                  <a:schemeClr val="tx1"/>
                </a:solidFill>
                <a:latin typeface="+mn-lt"/>
                <a:ea typeface="+mn-ea"/>
                <a:cs typeface="Aharoni" panose="02010803020104030203" pitchFamily="2" charset="-79"/>
                <a:hlinkClick r:id="rId3"/>
              </a:rPr>
              <a:t>[25]</a:t>
            </a:r>
            <a:endParaRPr lang="en-GB" sz="1400" b="0" i="0" kern="1200" dirty="0">
              <a:solidFill>
                <a:schemeClr val="tx1"/>
              </a:solidFill>
              <a:latin typeface="+mn-lt"/>
              <a:ea typeface="+mn-ea"/>
              <a:cs typeface="Aharoni" panose="02010803020104030203" pitchFamily="2" charset="-79"/>
            </a:endParaRPr>
          </a:p>
          <a:p>
            <a:r>
              <a:rPr lang="en-GB" sz="1400" b="0" i="0" kern="1200" dirty="0" err="1">
                <a:solidFill>
                  <a:schemeClr val="tx1"/>
                </a:solidFill>
                <a:latin typeface="+mn-lt"/>
                <a:ea typeface="+mn-ea"/>
                <a:cs typeface="Aharoni" panose="02010803020104030203" pitchFamily="2" charset="-79"/>
              </a:rPr>
              <a:t>Bakewell</a:t>
            </a:r>
            <a:r>
              <a:rPr lang="en-GB" sz="1400" b="0" i="0" kern="1200" dirty="0">
                <a:solidFill>
                  <a:schemeClr val="tx1"/>
                </a:solidFill>
                <a:latin typeface="+mn-lt"/>
                <a:ea typeface="+mn-ea"/>
                <a:cs typeface="Aharoni" panose="02010803020104030203" pitchFamily="2" charset="-79"/>
              </a:rPr>
              <a:t> was also the first to breed cattle to be used primarily for beef. Previously, cattle were first and foremost kept for pulling </a:t>
            </a:r>
            <a:r>
              <a:rPr lang="en-GB" sz="1400" b="0" i="0" u="none" strike="noStrike" kern="1200" dirty="0">
                <a:solidFill>
                  <a:schemeClr val="tx1"/>
                </a:solidFill>
                <a:latin typeface="+mn-lt"/>
                <a:ea typeface="+mn-ea"/>
                <a:cs typeface="Aharoni" panose="02010803020104030203" pitchFamily="2" charset="-79"/>
                <a:hlinkClick r:id="rId44" tooltip="Plough"/>
              </a:rPr>
              <a:t>ploughs</a:t>
            </a:r>
            <a:r>
              <a:rPr lang="en-GB" sz="1400" b="0" i="0" kern="1200" dirty="0">
                <a:solidFill>
                  <a:schemeClr val="tx1"/>
                </a:solidFill>
                <a:latin typeface="+mn-lt"/>
                <a:ea typeface="+mn-ea"/>
                <a:cs typeface="Aharoni" panose="02010803020104030203" pitchFamily="2" charset="-79"/>
              </a:rPr>
              <a:t> as </a:t>
            </a:r>
            <a:r>
              <a:rPr lang="en-GB" sz="1400" b="0" i="0" u="none" strike="noStrike" kern="1200" dirty="0">
                <a:solidFill>
                  <a:schemeClr val="tx1"/>
                </a:solidFill>
                <a:latin typeface="+mn-lt"/>
                <a:ea typeface="+mn-ea"/>
                <a:cs typeface="Aharoni" panose="02010803020104030203" pitchFamily="2" charset="-79"/>
                <a:hlinkClick r:id="rId45" tooltip="Oxen"/>
              </a:rPr>
              <a:t>oxen</a:t>
            </a:r>
            <a:r>
              <a:rPr lang="en-GB" sz="1400" b="0" i="0" kern="1200" dirty="0">
                <a:solidFill>
                  <a:schemeClr val="tx1"/>
                </a:solidFill>
                <a:latin typeface="+mn-lt"/>
                <a:ea typeface="+mn-ea"/>
                <a:cs typeface="Aharoni" panose="02010803020104030203" pitchFamily="2" charset="-79"/>
              </a:rPr>
              <a:t> or for dairy uses, with beef from surplus males as an additional bonus, but he crossed long-horned heifers and a Westmoreland bull to eventually create the </a:t>
            </a:r>
            <a:r>
              <a:rPr lang="en-GB" sz="1400" b="0" i="0" u="none" strike="noStrike" kern="1200" dirty="0" err="1">
                <a:solidFill>
                  <a:schemeClr val="tx1"/>
                </a:solidFill>
                <a:latin typeface="+mn-lt"/>
                <a:ea typeface="+mn-ea"/>
                <a:cs typeface="Aharoni" panose="02010803020104030203" pitchFamily="2" charset="-79"/>
                <a:hlinkClick r:id="rId46" tooltip="English Longhorn"/>
              </a:rPr>
              <a:t>Dishley</a:t>
            </a:r>
            <a:r>
              <a:rPr lang="en-GB" sz="1400" b="0" i="0" u="none" strike="noStrike" kern="1200" dirty="0">
                <a:solidFill>
                  <a:schemeClr val="tx1"/>
                </a:solidFill>
                <a:latin typeface="+mn-lt"/>
                <a:ea typeface="+mn-ea"/>
                <a:cs typeface="Aharoni" panose="02010803020104030203" pitchFamily="2" charset="-79"/>
                <a:hlinkClick r:id="rId46" tooltip="English Longhorn"/>
              </a:rPr>
              <a:t> Longhorn</a:t>
            </a:r>
            <a:r>
              <a:rPr lang="en-GB" sz="1400" b="0" i="0" kern="1200" dirty="0">
                <a:solidFill>
                  <a:schemeClr val="tx1"/>
                </a:solidFill>
                <a:latin typeface="+mn-lt"/>
                <a:ea typeface="+mn-ea"/>
                <a:cs typeface="Aharoni" panose="02010803020104030203" pitchFamily="2" charset="-79"/>
              </a:rPr>
              <a:t>. As more and more farmers followed his lead, farm animals increased dramatically in size and quality. The average weight of a </a:t>
            </a:r>
            <a:r>
              <a:rPr lang="en-GB" sz="1400" b="0" i="0" u="none" strike="noStrike" kern="1200" dirty="0">
                <a:solidFill>
                  <a:schemeClr val="tx1"/>
                </a:solidFill>
                <a:latin typeface="+mn-lt"/>
                <a:ea typeface="+mn-ea"/>
                <a:cs typeface="Aharoni" panose="02010803020104030203" pitchFamily="2" charset="-79"/>
                <a:hlinkClick r:id="rId47" tooltip="Bull"/>
              </a:rPr>
              <a:t>bull</a:t>
            </a:r>
            <a:r>
              <a:rPr lang="en-GB" sz="1400" b="0" i="0" kern="1200" dirty="0">
                <a:solidFill>
                  <a:schemeClr val="tx1"/>
                </a:solidFill>
                <a:latin typeface="+mn-lt"/>
                <a:ea typeface="+mn-ea"/>
                <a:cs typeface="Aharoni" panose="02010803020104030203" pitchFamily="2" charset="-79"/>
              </a:rPr>
              <a:t> sold for slaughter at Smithfield was reported around 1700 as 370 </a:t>
            </a:r>
            <a:r>
              <a:rPr lang="en-GB" sz="1400" b="0" i="0" u="none" strike="noStrike" kern="1200" dirty="0">
                <a:solidFill>
                  <a:schemeClr val="tx1"/>
                </a:solidFill>
                <a:latin typeface="+mn-lt"/>
                <a:ea typeface="+mn-ea"/>
                <a:cs typeface="Aharoni" panose="02010803020104030203" pitchFamily="2" charset="-79"/>
                <a:hlinkClick r:id="rId48" tooltip="Pound (mass)"/>
              </a:rPr>
              <a:t>pounds</a:t>
            </a:r>
            <a:r>
              <a:rPr lang="en-GB" sz="1400" b="0" i="0" kern="1200" dirty="0">
                <a:solidFill>
                  <a:schemeClr val="tx1"/>
                </a:solidFill>
                <a:latin typeface="+mn-lt"/>
                <a:ea typeface="+mn-ea"/>
                <a:cs typeface="Aharoni" panose="02010803020104030203" pitchFamily="2" charset="-79"/>
              </a:rPr>
              <a:t> (170 kg), though this is considered a low estimate: by 1786, weights of 840 pounds (380 kg) were reported,</a:t>
            </a:r>
            <a:r>
              <a:rPr lang="en-GB" sz="1400" b="0" i="0" u="none" strike="noStrike" kern="1200" baseline="30000" dirty="0">
                <a:solidFill>
                  <a:schemeClr val="tx1"/>
                </a:solidFill>
                <a:latin typeface="+mn-lt"/>
                <a:ea typeface="+mn-ea"/>
                <a:cs typeface="Aharoni" panose="02010803020104030203" pitchFamily="2" charset="-79"/>
                <a:hlinkClick r:id="rId3"/>
              </a:rPr>
              <a:t>[26][27]</a:t>
            </a:r>
            <a:r>
              <a:rPr lang="en-GB" sz="1400" b="0" i="0" kern="1200" dirty="0">
                <a:solidFill>
                  <a:schemeClr val="tx1"/>
                </a:solidFill>
                <a:latin typeface="+mn-lt"/>
                <a:ea typeface="+mn-ea"/>
                <a:cs typeface="Aharoni" panose="02010803020104030203" pitchFamily="2" charset="-79"/>
              </a:rPr>
              <a:t> though other contemporary indicators suggest an increase of around a quarter over the intervening century.</a:t>
            </a:r>
          </a:p>
          <a:p>
            <a:endParaRPr lang="en-GB" sz="1400" b="0" i="0" kern="1200" dirty="0">
              <a:solidFill>
                <a:schemeClr val="tx1"/>
              </a:solidFill>
              <a:latin typeface="+mn-lt"/>
              <a:ea typeface="+mn-ea"/>
              <a:cs typeface="Aharoni" panose="02010803020104030203" pitchFamily="2" charset="-79"/>
            </a:endParaRPr>
          </a:p>
          <a:p>
            <a:r>
              <a:rPr lang="en-GB" sz="1400" b="0" i="0" kern="1200" dirty="0">
                <a:solidFill>
                  <a:schemeClr val="tx1"/>
                </a:solidFill>
                <a:latin typeface="+mn-lt"/>
                <a:ea typeface="+mn-ea"/>
                <a:cs typeface="Aharoni" panose="02010803020104030203" pitchFamily="2" charset="-79"/>
              </a:rPr>
              <a:t>Bullet five – </a:t>
            </a:r>
          </a:p>
          <a:p>
            <a:r>
              <a:rPr lang="en-GB" sz="1400" b="1" i="0" kern="1200" dirty="0">
                <a:solidFill>
                  <a:schemeClr val="tx1"/>
                </a:solidFill>
                <a:latin typeface="+mn-lt"/>
                <a:ea typeface="+mn-ea"/>
                <a:cs typeface="Aharoni" panose="02010803020104030203" pitchFamily="2" charset="-79"/>
              </a:rPr>
              <a:t>Transportation infrastructures</a:t>
            </a:r>
            <a:r>
              <a:rPr lang="en-GB" sz="1400" b="0" i="0" kern="1200" dirty="0">
                <a:solidFill>
                  <a:schemeClr val="tx1"/>
                </a:solidFill>
                <a:latin typeface="+mn-lt"/>
                <a:ea typeface="+mn-ea"/>
                <a:cs typeface="Aharoni" panose="02010803020104030203" pitchFamily="2" charset="-79"/>
              </a:rPr>
              <a:t>[</a:t>
            </a:r>
            <a:r>
              <a:rPr lang="en-GB" sz="1400" b="0" i="0" u="none" strike="noStrike" kern="1200" dirty="0">
                <a:solidFill>
                  <a:schemeClr val="tx1"/>
                </a:solidFill>
                <a:latin typeface="+mn-lt"/>
                <a:ea typeface="+mn-ea"/>
                <a:cs typeface="Aharoni" panose="02010803020104030203" pitchFamily="2" charset="-79"/>
                <a:hlinkClick r:id="rId49" tooltip="Edit section: Transportation infrastructures"/>
              </a:rPr>
              <a:t>edit</a:t>
            </a:r>
            <a:r>
              <a:rPr lang="en-GB" sz="1400" b="0" i="0" kern="1200" dirty="0">
                <a:solidFill>
                  <a:schemeClr val="tx1"/>
                </a:solidFill>
                <a:latin typeface="+mn-lt"/>
                <a:ea typeface="+mn-ea"/>
                <a:cs typeface="Aharoni" panose="02010803020104030203" pitchFamily="2" charset="-79"/>
              </a:rPr>
              <a:t>]</a:t>
            </a:r>
            <a:endParaRPr lang="en-GB" sz="1400" b="1" i="0" kern="1200" dirty="0">
              <a:solidFill>
                <a:schemeClr val="tx1"/>
              </a:solidFill>
              <a:latin typeface="+mn-lt"/>
              <a:ea typeface="+mn-ea"/>
              <a:cs typeface="Aharoni" panose="02010803020104030203" pitchFamily="2" charset="-79"/>
            </a:endParaRPr>
          </a:p>
          <a:p>
            <a:r>
              <a:rPr lang="en-GB" sz="1400" b="0" i="0" kern="1200" dirty="0">
                <a:solidFill>
                  <a:schemeClr val="tx1"/>
                </a:solidFill>
                <a:latin typeface="+mn-lt"/>
                <a:ea typeface="+mn-ea"/>
                <a:cs typeface="Aharoni" panose="02010803020104030203" pitchFamily="2" charset="-79"/>
              </a:rPr>
              <a:t>High wagon transportation costs made it uneconomical to ship commodities very far outside the market radius by road, generally limiting shipment to less than 20 or 30 miles to market or to a navigable waterway. Water transport was, and in some cases still is, much more efficient than land transport. In the early 19th century it cost as much to transport a ton of freight 32 miles by wagon over an unimproved road as it did to ship it 3000 miles across the Atlantic.</a:t>
            </a:r>
            <a:r>
              <a:rPr lang="en-GB" sz="1400" b="0" i="0" u="none" strike="noStrike" kern="1200" baseline="30000" dirty="0">
                <a:solidFill>
                  <a:schemeClr val="tx1"/>
                </a:solidFill>
                <a:latin typeface="+mn-lt"/>
                <a:ea typeface="+mn-ea"/>
                <a:cs typeface="Aharoni" panose="02010803020104030203" pitchFamily="2" charset="-79"/>
                <a:hlinkClick r:id="rId3"/>
              </a:rPr>
              <a:t>[21]</a:t>
            </a:r>
            <a:r>
              <a:rPr lang="en-GB" sz="1400" b="0" i="0" kern="1200" dirty="0">
                <a:solidFill>
                  <a:schemeClr val="tx1"/>
                </a:solidFill>
                <a:latin typeface="+mn-lt"/>
                <a:ea typeface="+mn-ea"/>
                <a:cs typeface="Aharoni" panose="02010803020104030203" pitchFamily="2" charset="-79"/>
              </a:rPr>
              <a:t> A horse could pull at most one ton of freight on a </a:t>
            </a:r>
            <a:r>
              <a:rPr lang="en-GB" sz="1400" b="0" i="0" u="none" strike="noStrike" kern="1200" dirty="0">
                <a:solidFill>
                  <a:schemeClr val="tx1"/>
                </a:solidFill>
                <a:latin typeface="+mn-lt"/>
                <a:ea typeface="+mn-ea"/>
                <a:cs typeface="Aharoni" panose="02010803020104030203" pitchFamily="2" charset="-79"/>
                <a:hlinkClick r:id="rId50" tooltip="Macadam"/>
              </a:rPr>
              <a:t>Macadam</a:t>
            </a:r>
            <a:r>
              <a:rPr lang="en-GB" sz="1400" b="0" i="0" kern="1200" dirty="0">
                <a:solidFill>
                  <a:schemeClr val="tx1"/>
                </a:solidFill>
                <a:latin typeface="+mn-lt"/>
                <a:ea typeface="+mn-ea"/>
                <a:cs typeface="Aharoni" panose="02010803020104030203" pitchFamily="2" charset="-79"/>
              </a:rPr>
              <a:t> road, which was multi-layer stone covered and crowned, with side drainage. But a single horse could pull a barge weighing over 30 tons.</a:t>
            </a:r>
          </a:p>
          <a:p>
            <a:endParaRPr lang="en-GB" sz="1400" b="0" i="0" kern="1200" dirty="0">
              <a:solidFill>
                <a:schemeClr val="tx1"/>
              </a:solidFill>
              <a:latin typeface="+mn-lt"/>
              <a:ea typeface="+mn-ea"/>
              <a:cs typeface="Aharoni" panose="02010803020104030203" pitchFamily="2" charset="-79"/>
            </a:endParaRPr>
          </a:p>
          <a:p>
            <a:r>
              <a:rPr lang="en-GB" sz="1400" b="0" i="0" kern="1200" dirty="0">
                <a:solidFill>
                  <a:schemeClr val="tx1"/>
                </a:solidFill>
                <a:latin typeface="+mn-lt"/>
                <a:ea typeface="+mn-ea"/>
                <a:cs typeface="Aharoni" panose="02010803020104030203" pitchFamily="2" charset="-79"/>
              </a:rPr>
              <a:t>Commerce was aided by the expansion of roads and inland waterways. Road transport capacity grew from threefold to fourfold from 1500 to 1700.</a:t>
            </a:r>
            <a:r>
              <a:rPr lang="en-GB" sz="1400" b="0" i="0" u="none" strike="noStrike" kern="1200" baseline="30000" dirty="0">
                <a:solidFill>
                  <a:schemeClr val="tx1"/>
                </a:solidFill>
                <a:latin typeface="+mn-lt"/>
                <a:ea typeface="+mn-ea"/>
                <a:cs typeface="Aharoni" panose="02010803020104030203" pitchFamily="2" charset="-79"/>
                <a:hlinkClick r:id="rId3"/>
              </a:rPr>
              <a:t>[22][23]</a:t>
            </a:r>
            <a:endParaRPr lang="en-GB" sz="1400" b="0" i="0" kern="1200" dirty="0">
              <a:solidFill>
                <a:schemeClr val="tx1"/>
              </a:solidFill>
              <a:latin typeface="+mn-lt"/>
              <a:ea typeface="+mn-ea"/>
              <a:cs typeface="Aharoni" panose="02010803020104030203" pitchFamily="2" charset="-79"/>
            </a:endParaRPr>
          </a:p>
          <a:p>
            <a:r>
              <a:rPr lang="en-GB" sz="1400" b="0" i="0" kern="1200" dirty="0">
                <a:solidFill>
                  <a:schemeClr val="tx1"/>
                </a:solidFill>
                <a:latin typeface="+mn-lt"/>
                <a:ea typeface="+mn-ea"/>
                <a:cs typeface="Aharoni" panose="02010803020104030203" pitchFamily="2" charset="-79"/>
              </a:rPr>
              <a:t>Railroads would eventually reduce the cost of land transport by over 95%; however they did not become important until after 1850.</a:t>
            </a:r>
          </a:p>
          <a:p>
            <a:endParaRPr lang="en-GB" sz="1400" b="0" i="0" kern="1200" dirty="0">
              <a:solidFill>
                <a:schemeClr val="tx1"/>
              </a:solidFill>
              <a:latin typeface="+mn-lt"/>
              <a:ea typeface="+mn-ea"/>
              <a:cs typeface="Aharoni" panose="02010803020104030203" pitchFamily="2" charset="-79"/>
            </a:endParaRPr>
          </a:p>
          <a:p>
            <a:endParaRPr lang="en-GB" sz="1400" b="0" i="0" kern="1200" dirty="0">
              <a:solidFill>
                <a:schemeClr val="tx1"/>
              </a:solidFill>
              <a:latin typeface="+mn-lt"/>
              <a:ea typeface="+mn-ea"/>
              <a:cs typeface="Aharoni" panose="02010803020104030203" pitchFamily="2" charset="-79"/>
            </a:endParaRPr>
          </a:p>
          <a:p>
            <a:endParaRPr lang="en-GB" sz="1400" b="0" i="0" kern="1200" dirty="0">
              <a:solidFill>
                <a:schemeClr val="tx1"/>
              </a:solidFill>
              <a:latin typeface="+mn-lt"/>
              <a:ea typeface="+mn-ea"/>
              <a:cs typeface="Aharoni" panose="02010803020104030203" pitchFamily="2" charset="-79"/>
            </a:endParaRPr>
          </a:p>
          <a:p>
            <a:endParaRPr lang="en-GB" sz="1400" b="0" i="0" kern="1200" dirty="0">
              <a:solidFill>
                <a:schemeClr val="tx1"/>
              </a:solidFill>
              <a:latin typeface="+mn-lt"/>
              <a:ea typeface="+mn-ea"/>
              <a:cs typeface="Aharoni" panose="02010803020104030203" pitchFamily="2" charset="-79"/>
            </a:endParaRPr>
          </a:p>
          <a:p>
            <a:endParaRPr lang="en-GB" sz="1400" b="0" i="0" kern="1200" dirty="0">
              <a:solidFill>
                <a:schemeClr val="tx1"/>
              </a:solidFill>
              <a:latin typeface="+mn-lt"/>
              <a:ea typeface="+mn-ea"/>
              <a:cs typeface="Aharoni" panose="02010803020104030203" pitchFamily="2" charset="-79"/>
            </a:endParaRPr>
          </a:p>
          <a:p>
            <a:endParaRPr lang="en-GB" sz="1400" dirty="0">
              <a:latin typeface="+mn-lt"/>
              <a:cs typeface="Aharoni" panose="02010803020104030203" pitchFamily="2" charset="-79"/>
            </a:endParaRPr>
          </a:p>
        </p:txBody>
      </p:sp>
      <p:sp>
        <p:nvSpPr>
          <p:cNvPr id="4" name="Slide Number Placeholder 3"/>
          <p:cNvSpPr>
            <a:spLocks noGrp="1"/>
          </p:cNvSpPr>
          <p:nvPr>
            <p:ph type="sldNum" sz="quarter" idx="10"/>
          </p:nvPr>
        </p:nvSpPr>
        <p:spPr/>
        <p:txBody>
          <a:bodyPr/>
          <a:lstStyle/>
          <a:p>
            <a:fld id="{BD0938DA-8259-4B7F-8254-D20FD43FB4F6}" type="slidenum">
              <a:rPr lang="en-GB" smtClean="0"/>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https://www.youtube.com/watch?v=zGVCYQoaWvs</a:t>
            </a:r>
          </a:p>
          <a:p>
            <a:endParaRPr lang="en-GB" dirty="0"/>
          </a:p>
        </p:txBody>
      </p:sp>
      <p:sp>
        <p:nvSpPr>
          <p:cNvPr id="4" name="Slide Number Placeholder 3"/>
          <p:cNvSpPr>
            <a:spLocks noGrp="1"/>
          </p:cNvSpPr>
          <p:nvPr>
            <p:ph type="sldNum" sz="quarter" idx="10"/>
          </p:nvPr>
        </p:nvSpPr>
        <p:spPr/>
        <p:txBody>
          <a:bodyPr/>
          <a:lstStyle/>
          <a:p>
            <a:fld id="{BD0938DA-8259-4B7F-8254-D20FD43FB4F6}" type="slidenum">
              <a:rPr lang="en-GB" smtClean="0"/>
              <a:t>4</a:t>
            </a:fld>
            <a:endParaRPr lang="en-GB"/>
          </a:p>
        </p:txBody>
      </p:sp>
    </p:spTree>
    <p:extLst>
      <p:ext uri="{BB962C8B-B14F-4D97-AF65-F5344CB8AC3E}">
        <p14:creationId xmlns:p14="http://schemas.microsoft.com/office/powerpoint/2010/main" val="569250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https://www.youtube.com/watch?v=xLhNP0qp38Q</a:t>
            </a:r>
          </a:p>
          <a:p>
            <a:endParaRPr lang="en-GB" dirty="0"/>
          </a:p>
        </p:txBody>
      </p:sp>
      <p:sp>
        <p:nvSpPr>
          <p:cNvPr id="4" name="Slide Number Placeholder 3"/>
          <p:cNvSpPr>
            <a:spLocks noGrp="1"/>
          </p:cNvSpPr>
          <p:nvPr>
            <p:ph type="sldNum" sz="quarter" idx="10"/>
          </p:nvPr>
        </p:nvSpPr>
        <p:spPr/>
        <p:txBody>
          <a:bodyPr/>
          <a:lstStyle/>
          <a:p>
            <a:fld id="{BD0938DA-8259-4B7F-8254-D20FD43FB4F6}" type="slidenum">
              <a:rPr lang="en-GB" smtClean="0"/>
              <a:t>5</a:t>
            </a:fld>
            <a:endParaRPr lang="en-GB"/>
          </a:p>
        </p:txBody>
      </p:sp>
    </p:spTree>
    <p:extLst>
      <p:ext uri="{BB962C8B-B14F-4D97-AF65-F5344CB8AC3E}">
        <p14:creationId xmlns:p14="http://schemas.microsoft.com/office/powerpoint/2010/main" val="1012011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48E21-7F4C-8B52-5669-8F281D87EA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E0C54B-FE14-BE08-1AF9-90FBDF1E90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033EFD-E608-458F-96EE-533096F7A47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https://www.youtube.com/watch?v=x9BdVHCuNPs</a:t>
            </a:r>
          </a:p>
          <a:p>
            <a:endParaRPr lang="en-GB" dirty="0"/>
          </a:p>
        </p:txBody>
      </p:sp>
      <p:sp>
        <p:nvSpPr>
          <p:cNvPr id="4" name="Slide Number Placeholder 3">
            <a:extLst>
              <a:ext uri="{FF2B5EF4-FFF2-40B4-BE49-F238E27FC236}">
                <a16:creationId xmlns:a16="http://schemas.microsoft.com/office/drawing/2014/main" id="{728CBA51-B589-43A5-EECA-B087B64526B2}"/>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D0938DA-8259-4B7F-8254-D20FD43FB4F6}"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2192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The Industrial Revolution marked a period of development in the latter half of the 18th century that transformed largely rural, agrarian societies in Europe and America into industrialized, urban ones. </a:t>
            </a:r>
          </a:p>
          <a:p>
            <a:endParaRPr lang="en-GB" dirty="0">
              <a:effectLst/>
            </a:endParaRPr>
          </a:p>
          <a:p>
            <a:r>
              <a:rPr lang="en-GB" dirty="0">
                <a:effectLst/>
              </a:rPr>
              <a:t>Goods that had once been painstakingly crafted by hand started to be produced in mass quantities by machines in factories, thanks to the introduction of new machines and techniques in textiles, iron making and other industries. </a:t>
            </a:r>
          </a:p>
          <a:p>
            <a:br>
              <a:rPr lang="en-GB" dirty="0">
                <a:effectLst/>
              </a:rPr>
            </a:br>
            <a:r>
              <a:rPr lang="en-GB" dirty="0" err="1">
                <a:effectLst/>
              </a:rPr>
              <a:t>Fueled</a:t>
            </a:r>
            <a:r>
              <a:rPr lang="en-GB" dirty="0">
                <a:effectLst/>
              </a:rPr>
              <a:t> by the game-changing use of steam power, the Industrial Revolution began in Britain and spread to the rest of the world, including the United States, by the 1830s and ‘40s. Modern historians often refer to this period as the First Industrial Revolution, to set it apart from a </a:t>
            </a:r>
            <a:r>
              <a:rPr lang="en-GB" dirty="0">
                <a:effectLst/>
                <a:hlinkClick r:id="rId3"/>
              </a:rPr>
              <a:t>second period of industrialization</a:t>
            </a:r>
            <a:r>
              <a:rPr lang="en-GB" dirty="0">
                <a:effectLst/>
              </a:rPr>
              <a:t> that took place from the late 19th to early 20th centuries and saw rapid advances in the steel, electric and automobile industries. </a:t>
            </a:r>
          </a:p>
          <a:p>
            <a:endParaRPr lang="en-GB" dirty="0"/>
          </a:p>
        </p:txBody>
      </p:sp>
      <p:sp>
        <p:nvSpPr>
          <p:cNvPr id="4" name="Slide Number Placeholder 3"/>
          <p:cNvSpPr>
            <a:spLocks noGrp="1"/>
          </p:cNvSpPr>
          <p:nvPr>
            <p:ph type="sldNum" sz="quarter" idx="10"/>
          </p:nvPr>
        </p:nvSpPr>
        <p:spPr/>
        <p:txBody>
          <a:bodyPr/>
          <a:lstStyle/>
          <a:p>
            <a:fld id="{BD0938DA-8259-4B7F-8254-D20FD43FB4F6}" type="slidenum">
              <a:rPr lang="en-GB" smtClean="0"/>
              <a:t>7</a:t>
            </a:fld>
            <a:endParaRPr lang="en-GB"/>
          </a:p>
        </p:txBody>
      </p:sp>
    </p:spTree>
    <p:extLst>
      <p:ext uri="{BB962C8B-B14F-4D97-AF65-F5344CB8AC3E}">
        <p14:creationId xmlns:p14="http://schemas.microsoft.com/office/powerpoint/2010/main" val="40052962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Bullet one - Thanks in part to its damp climate, ideal for raising sheep, Britain had a long history of producing textiles like wool, linen and cotton. But prior to the Industrial Revolution, the British textile business was a true “cottage industry,” with the work performed in small workshops or even homes by individual spinners, weavers and dyers. </a:t>
            </a:r>
          </a:p>
          <a:p>
            <a:endParaRPr lang="en-GB" dirty="0"/>
          </a:p>
          <a:p>
            <a:r>
              <a:rPr lang="en-GB" dirty="0"/>
              <a:t>Bullet two - Starting in the mid-18th century, innovations like the flying shuttle, the spinning jenny, the water frame and the power loom made weaving cloth and spinning yarn and thread much easier. Producing cloth became faster and required less time and far less human labour. </a:t>
            </a:r>
          </a:p>
          <a:p>
            <a:endParaRPr lang="en-GB" dirty="0"/>
          </a:p>
          <a:p>
            <a:endParaRPr lang="en-GB" dirty="0"/>
          </a:p>
          <a:p>
            <a:endParaRPr lang="en-GB" dirty="0"/>
          </a:p>
          <a:p>
            <a:r>
              <a:rPr lang="en-GB" dirty="0"/>
              <a:t>More efficient, mechanized production meant Britain’s new textile factories could meet the growing demand for cloth both at home and abroad, where the nation’s many overseas colonies provided a captive market for its goods. In addition to textiles, the British iron industry also adopted new innovations. </a:t>
            </a:r>
          </a:p>
          <a:p>
            <a:endParaRPr lang="en-GB" dirty="0"/>
          </a:p>
          <a:p>
            <a:r>
              <a:rPr lang="en-GB" dirty="0"/>
              <a:t>Chief among the new techniques was the smelting of iron ore with coke (a material made by heating coal) instead of the traditional charcoal. This method was both cheaper and produced higher-quality material, enabling Britain’s iron and steel production to expand in response to demand created by the Napoleonic Wars (1803-15) and the later growth of the railroad industry. </a:t>
            </a:r>
          </a:p>
          <a:p>
            <a:endParaRPr lang="en-GB" dirty="0"/>
          </a:p>
        </p:txBody>
      </p:sp>
      <p:sp>
        <p:nvSpPr>
          <p:cNvPr id="4" name="Slide Number Placeholder 3"/>
          <p:cNvSpPr>
            <a:spLocks noGrp="1"/>
          </p:cNvSpPr>
          <p:nvPr>
            <p:ph type="sldNum" sz="quarter" idx="10"/>
          </p:nvPr>
        </p:nvSpPr>
        <p:spPr/>
        <p:txBody>
          <a:bodyPr/>
          <a:lstStyle/>
          <a:p>
            <a:fld id="{BD0938DA-8259-4B7F-8254-D20FD43FB4F6}" type="slidenum">
              <a:rPr lang="en-GB" smtClean="0"/>
              <a:t>8</a:t>
            </a:fld>
            <a:endParaRPr lang="en-GB"/>
          </a:p>
        </p:txBody>
      </p:sp>
    </p:spTree>
    <p:extLst>
      <p:ext uri="{BB962C8B-B14F-4D97-AF65-F5344CB8AC3E}">
        <p14:creationId xmlns:p14="http://schemas.microsoft.com/office/powerpoint/2010/main" val="1126104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icon of the Industrial Revolution broke onto the scene in the early 1700s, when Thomas </a:t>
            </a:r>
            <a:r>
              <a:rPr lang="en-GB" dirty="0" err="1"/>
              <a:t>Newcomen</a:t>
            </a:r>
            <a:r>
              <a:rPr lang="en-GB" dirty="0"/>
              <a:t> designed the prototype for the first modern steam engine. Called the “atmospheric steam engine,” </a:t>
            </a:r>
            <a:r>
              <a:rPr lang="en-GB" dirty="0" err="1"/>
              <a:t>Newcomen’s</a:t>
            </a:r>
            <a:r>
              <a:rPr lang="en-GB" dirty="0"/>
              <a:t> invention was originally applied to power the machines used to pump water out of mine shafts. </a:t>
            </a:r>
          </a:p>
          <a:p>
            <a:endParaRPr lang="en-GB" dirty="0"/>
          </a:p>
          <a:p>
            <a:r>
              <a:rPr lang="en-GB" dirty="0"/>
              <a:t>In the 1760s, Scottish engineer James Watt began tinkering with one of </a:t>
            </a:r>
            <a:r>
              <a:rPr lang="en-GB" dirty="0" err="1"/>
              <a:t>Newcomen’s</a:t>
            </a:r>
            <a:r>
              <a:rPr lang="en-GB" dirty="0"/>
              <a:t> models, adding a separate water condenser that made it far more efficient. Watt later collaborated with Matthew </a:t>
            </a:r>
            <a:r>
              <a:rPr lang="en-GB" dirty="0" err="1"/>
              <a:t>Boulton</a:t>
            </a:r>
            <a:r>
              <a:rPr lang="en-GB" dirty="0"/>
              <a:t> to invent a steam engine with a rotary motion, a key innovation that would allow steam power to spread across British industries, including flour, paper, and cotton mills, iron works, distilleries, waterworks and canals. </a:t>
            </a:r>
          </a:p>
          <a:p>
            <a:endParaRPr lang="en-GB" dirty="0"/>
          </a:p>
          <a:p>
            <a:r>
              <a:rPr lang="en-GB" dirty="0"/>
              <a:t>Just as steam engines needed coal, steam power allowed miners to go deeper and extract more of this relatively cheap energy source. The demand for coal skyrocketed throughout the Industrial Revolution and beyond, as it would be needed to run not only the factories used to produce manufactured goods, but also the railroads and steamships used for transporting them.</a:t>
            </a:r>
          </a:p>
          <a:p>
            <a:endParaRPr lang="en-GB" dirty="0"/>
          </a:p>
        </p:txBody>
      </p:sp>
      <p:sp>
        <p:nvSpPr>
          <p:cNvPr id="4" name="Slide Number Placeholder 3"/>
          <p:cNvSpPr>
            <a:spLocks noGrp="1"/>
          </p:cNvSpPr>
          <p:nvPr>
            <p:ph type="sldNum" sz="quarter" idx="10"/>
          </p:nvPr>
        </p:nvSpPr>
        <p:spPr/>
        <p:txBody>
          <a:bodyPr/>
          <a:lstStyle/>
          <a:p>
            <a:fld id="{BD0938DA-8259-4B7F-8254-D20FD43FB4F6}" type="slidenum">
              <a:rPr lang="en-GB" smtClean="0"/>
              <a:t>9</a:t>
            </a:fld>
            <a:endParaRPr lang="en-GB"/>
          </a:p>
        </p:txBody>
      </p:sp>
    </p:spTree>
    <p:extLst>
      <p:ext uri="{BB962C8B-B14F-4D97-AF65-F5344CB8AC3E}">
        <p14:creationId xmlns:p14="http://schemas.microsoft.com/office/powerpoint/2010/main" val="42414224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Britain’s road network, which had been relatively primitive prior to industrialization, soon saw substantial improvements, and more than 2,000 miles of canals were in use across Britain by 1815. </a:t>
            </a:r>
          </a:p>
          <a:p>
            <a:endParaRPr lang="en-GB" dirty="0"/>
          </a:p>
          <a:p>
            <a:r>
              <a:rPr lang="en-GB" dirty="0"/>
              <a:t>In the early 1800s, Richard Trevithick debuted a steam-powered locomotive, and in 1830 similar locomotives started transporting freight (and passengers) between the industrial hubs of Manchester and Liverpool. By that time, steam-powered boats and ships were already in wide use, carrying goods along Britain’s rivers and canals as well as across the Atlantic.</a:t>
            </a:r>
          </a:p>
          <a:p>
            <a:endParaRPr lang="en-GB" dirty="0"/>
          </a:p>
        </p:txBody>
      </p:sp>
      <p:sp>
        <p:nvSpPr>
          <p:cNvPr id="4" name="Slide Number Placeholder 3"/>
          <p:cNvSpPr>
            <a:spLocks noGrp="1"/>
          </p:cNvSpPr>
          <p:nvPr>
            <p:ph type="sldNum" sz="quarter" idx="10"/>
          </p:nvPr>
        </p:nvSpPr>
        <p:spPr/>
        <p:txBody>
          <a:bodyPr/>
          <a:lstStyle/>
          <a:p>
            <a:fld id="{BD0938DA-8259-4B7F-8254-D20FD43FB4F6}" type="slidenum">
              <a:rPr lang="en-GB" smtClean="0"/>
              <a:t>10</a:t>
            </a:fld>
            <a:endParaRPr lang="en-GB"/>
          </a:p>
        </p:txBody>
      </p:sp>
    </p:spTree>
    <p:extLst>
      <p:ext uri="{BB962C8B-B14F-4D97-AF65-F5344CB8AC3E}">
        <p14:creationId xmlns:p14="http://schemas.microsoft.com/office/powerpoint/2010/main" val="38916743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Bullet one -The latter part of the Industrial Revolution also saw key advances in communication methods, as people increasingly saw the need to communicate efficiently over long distances. In 1837, British inventors William Cooke and Charles Wheatstone patented the first commercial telegraphy system, even as Samuel Morse and other inventors worked on their own versions in the United States. Cooke and Wheatstone’s system would be used for railroad signalling, as the speed of the new trains had created a need for more sophisticated means of communication. </a:t>
            </a:r>
          </a:p>
          <a:p>
            <a:endParaRPr lang="en-GB" dirty="0"/>
          </a:p>
          <a:p>
            <a:r>
              <a:rPr lang="en-GB" dirty="0"/>
              <a:t>Bullet two - Banks and industrial financiers rose to new prominent during the period, as well as a factory system dependent on owners and managers. A stock exchange was established in London in the 1770s; the New York Stock Exchange was founded in the early 1790s. </a:t>
            </a:r>
          </a:p>
          <a:p>
            <a:endParaRPr lang="en-GB" dirty="0"/>
          </a:p>
          <a:p>
            <a:r>
              <a:rPr lang="en-GB" dirty="0"/>
              <a:t>Bullet three- In 1776, Scottish social philosopher Adam Smith (1723-1790), who is regarded as the founder of modern economics, published The Wealth of Nations. In it, Smith promoted an economic system based on free enterprise, the private ownership of means of production, and lack of government interference.</a:t>
            </a:r>
          </a:p>
          <a:p>
            <a:endParaRPr lang="en-GB" dirty="0"/>
          </a:p>
        </p:txBody>
      </p:sp>
      <p:sp>
        <p:nvSpPr>
          <p:cNvPr id="4" name="Slide Number Placeholder 3"/>
          <p:cNvSpPr>
            <a:spLocks noGrp="1"/>
          </p:cNvSpPr>
          <p:nvPr>
            <p:ph type="sldNum" sz="quarter" idx="10"/>
          </p:nvPr>
        </p:nvSpPr>
        <p:spPr/>
        <p:txBody>
          <a:bodyPr/>
          <a:lstStyle/>
          <a:p>
            <a:fld id="{BD0938DA-8259-4B7F-8254-D20FD43FB4F6}" type="slidenum">
              <a:rPr lang="en-GB" smtClean="0"/>
              <a:t>11</a:t>
            </a:fld>
            <a:endParaRPr lang="en-GB"/>
          </a:p>
        </p:txBody>
      </p:sp>
    </p:spTree>
    <p:extLst>
      <p:ext uri="{BB962C8B-B14F-4D97-AF65-F5344CB8AC3E}">
        <p14:creationId xmlns:p14="http://schemas.microsoft.com/office/powerpoint/2010/main" val="34520868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Bullet one - Though many people in Britain had begun moving to the cities from rural areas before the Industrial Revolution, this process accelerated dramatically with industrialization, as the rise of large factories turned smaller towns into major cities over the span of decades. This rapid urbanization brought significant challenges, as overcrowded cities suffered from pollution, inadequate sanitation and a lack of clean drinking water. </a:t>
            </a:r>
          </a:p>
          <a:p>
            <a:endParaRPr lang="en-GB" dirty="0"/>
          </a:p>
          <a:p>
            <a:endParaRPr lang="en-GB" dirty="0"/>
          </a:p>
          <a:p>
            <a:r>
              <a:rPr lang="en-GB" dirty="0"/>
              <a:t>Meanwhile, even as industrialization increased economic output overall and improved the standard of living for the middle and upper classes, poor and working class people continued to struggle. The mechanization of </a:t>
            </a:r>
            <a:r>
              <a:rPr lang="en-GB" dirty="0" err="1"/>
              <a:t>labor</a:t>
            </a:r>
            <a:r>
              <a:rPr lang="en-GB" dirty="0"/>
              <a:t> created by technological innovation had made working in factories increasingly tedious (and sometimes dangerous), and many workers were forced to work long hours for pitifully low wages. Such dramatic changes </a:t>
            </a:r>
            <a:r>
              <a:rPr lang="en-GB" dirty="0" err="1"/>
              <a:t>fueled</a:t>
            </a:r>
            <a:r>
              <a:rPr lang="en-GB" dirty="0"/>
              <a:t> opposition to industrialization, including the “Luddites,” known for their violent resistance to changes in Britain’s textile industry. </a:t>
            </a:r>
          </a:p>
          <a:p>
            <a:r>
              <a:rPr lang="en-GB" dirty="0"/>
              <a:t>In the decades to come, outrage over substandard working and living conditions would fuel the formation of </a:t>
            </a:r>
            <a:r>
              <a:rPr lang="en-GB" dirty="0" err="1"/>
              <a:t>labor</a:t>
            </a:r>
            <a:r>
              <a:rPr lang="en-GB" dirty="0"/>
              <a:t> unions, as well as the passage of new child </a:t>
            </a:r>
            <a:r>
              <a:rPr lang="en-GB" dirty="0" err="1"/>
              <a:t>labor</a:t>
            </a:r>
            <a:r>
              <a:rPr lang="en-GB" dirty="0"/>
              <a:t> laws and public health regulations in both Britain and the United States, all aimed at improving life for working class and poor citizens who had been negatively impacted by industrialization. </a:t>
            </a:r>
          </a:p>
          <a:p>
            <a:endParaRPr lang="en-GB" dirty="0"/>
          </a:p>
        </p:txBody>
      </p:sp>
      <p:sp>
        <p:nvSpPr>
          <p:cNvPr id="4" name="Slide Number Placeholder 3"/>
          <p:cNvSpPr>
            <a:spLocks noGrp="1"/>
          </p:cNvSpPr>
          <p:nvPr>
            <p:ph type="sldNum" sz="quarter" idx="10"/>
          </p:nvPr>
        </p:nvSpPr>
        <p:spPr/>
        <p:txBody>
          <a:bodyPr/>
          <a:lstStyle/>
          <a:p>
            <a:fld id="{BD0938DA-8259-4B7F-8254-D20FD43FB4F6}" type="slidenum">
              <a:rPr lang="en-GB" smtClean="0"/>
              <a:t>12</a:t>
            </a:fld>
            <a:endParaRPr lang="en-GB"/>
          </a:p>
        </p:txBody>
      </p:sp>
    </p:spTree>
    <p:extLst>
      <p:ext uri="{BB962C8B-B14F-4D97-AF65-F5344CB8AC3E}">
        <p14:creationId xmlns:p14="http://schemas.microsoft.com/office/powerpoint/2010/main" val="40471881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D0938DA-8259-4B7F-8254-D20FD43FB4F6}" type="slidenum">
              <a:rPr lang="en-GB" smtClean="0"/>
              <a:t>13</a:t>
            </a:fld>
            <a:endParaRPr lang="en-GB"/>
          </a:p>
        </p:txBody>
      </p:sp>
    </p:spTree>
    <p:extLst>
      <p:ext uri="{BB962C8B-B14F-4D97-AF65-F5344CB8AC3E}">
        <p14:creationId xmlns:p14="http://schemas.microsoft.com/office/powerpoint/2010/main" val="4446402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D0938DA-8259-4B7F-8254-D20FD43FB4F6}" type="slidenum">
              <a:rPr lang="en-GB" smtClean="0"/>
              <a:t>14</a:t>
            </a:fld>
            <a:endParaRPr lang="en-GB"/>
          </a:p>
        </p:txBody>
      </p:sp>
    </p:spTree>
    <p:extLst>
      <p:ext uri="{BB962C8B-B14F-4D97-AF65-F5344CB8AC3E}">
        <p14:creationId xmlns:p14="http://schemas.microsoft.com/office/powerpoint/2010/main" val="11524695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3B67A83-8383-4D34-AA36-3AD02B8A42D6}" type="datetimeFigureOut">
              <a:rPr lang="en-GB" smtClean="0"/>
              <a:t>08/01/2025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57DA4-9F41-4656-B40F-96910F4CC2A9}"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3B67A83-8383-4D34-AA36-3AD02B8A42D6}" type="datetimeFigureOut">
              <a:rPr lang="en-GB" smtClean="0"/>
              <a:t>08/01/2025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57DA4-9F41-4656-B40F-96910F4CC2A9}"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B67A83-8383-4D34-AA36-3AD02B8A42D6}" type="datetimeFigureOut">
              <a:rPr lang="en-GB" smtClean="0"/>
              <a:t>08/01/2025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57DA4-9F41-4656-B40F-96910F4CC2A9}"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3B67A83-8383-4D34-AA36-3AD02B8A42D6}" type="datetimeFigureOut">
              <a:rPr lang="en-GB" smtClean="0"/>
              <a:t>08/01/2025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457DA4-9F41-4656-B40F-96910F4CC2A9}"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3B67A83-8383-4D34-AA36-3AD02B8A42D6}" type="datetimeFigureOut">
              <a:rPr lang="en-GB" smtClean="0"/>
              <a:t>08/01/2025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457DA4-9F41-4656-B40F-96910F4CC2A9}"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3B67A83-8383-4D34-AA36-3AD02B8A42D6}" type="datetimeFigureOut">
              <a:rPr lang="en-GB" smtClean="0"/>
              <a:t>08/01/2025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457DA4-9F41-4656-B40F-96910F4CC2A9}"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67A83-8383-4D34-AA36-3AD02B8A42D6}" type="datetimeFigureOut">
              <a:rPr lang="en-GB" smtClean="0"/>
              <a:t>08/01/2025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457DA4-9F41-4656-B40F-96910F4CC2A9}"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B67A83-8383-4D34-AA36-3AD02B8A42D6}" type="datetimeFigureOut">
              <a:rPr lang="en-GB" smtClean="0"/>
              <a:t>08/01/2025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457DA4-9F41-4656-B40F-96910F4CC2A9}"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B67A83-8383-4D34-AA36-3AD02B8A42D6}" type="datetimeFigureOut">
              <a:rPr lang="en-GB" smtClean="0"/>
              <a:t>08/01/2025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457DA4-9F41-4656-B40F-96910F4CC2A9}"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3B67A83-8383-4D34-AA36-3AD02B8A42D6}" type="datetimeFigureOut">
              <a:rPr lang="en-GB" smtClean="0"/>
              <a:t>08/01/2025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57DA4-9F41-4656-B40F-96910F4CC2A9}"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3B67A83-8383-4D34-AA36-3AD02B8A42D6}" type="datetimeFigureOut">
              <a:rPr lang="en-GB" smtClean="0"/>
              <a:t>08/01/2025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57DA4-9F41-4656-B40F-96910F4CC2A9}"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B67A83-8383-4D34-AA36-3AD02B8A42D6}" type="datetimeFigureOut">
              <a:rPr lang="en-GB" smtClean="0"/>
              <a:t>08/01/2025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457DA4-9F41-4656-B40F-96910F4CC2A9}"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zGVCYQoaWvs?feature=oembed" TargetMode="External"/><Relationship Id="rId6" Type="http://schemas.openxmlformats.org/officeDocument/2006/relationships/image" Target="../media/image5.jpeg"/><Relationship Id="rId5" Type="http://schemas.openxmlformats.org/officeDocument/2006/relationships/hyperlink" Target="https://www.youtube.com/watch?v=zGVCYQoaWvs" TargetMode="Externa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ideo" Target="https://www.youtube.com/embed/xLhNP0qp38Q?feature=oembed" TargetMode="External"/><Relationship Id="rId5" Type="http://schemas.openxmlformats.org/officeDocument/2006/relationships/image" Target="../media/image7.jpe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ideo" Target="https://www.youtube.com/embed/x9BdVHCuNPs?feature=oembed" TargetMode="External"/><Relationship Id="rId5" Type="http://schemas.openxmlformats.org/officeDocument/2006/relationships/image" Target="../media/image8.jpe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lum/>
          </a:blip>
          <a:srcRect/>
          <a:stretch>
            <a:fillRect l="-22000" r="-22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7760"/>
            <a:ext cx="7772400" cy="1470025"/>
          </a:xfrm>
        </p:spPr>
        <p:txBody>
          <a:bodyPr/>
          <a:lstStyle/>
          <a:p>
            <a:r>
              <a:rPr lang="en-GB" dirty="0"/>
              <a:t>Industrial Revolution</a:t>
            </a:r>
          </a:p>
        </p:txBody>
      </p:sp>
      <p:sp>
        <p:nvSpPr>
          <p:cNvPr id="3" name="Subtitle 2"/>
          <p:cNvSpPr>
            <a:spLocks noGrp="1"/>
          </p:cNvSpPr>
          <p:nvPr>
            <p:ph type="subTitle" idx="1"/>
          </p:nvPr>
        </p:nvSpPr>
        <p:spPr>
          <a:xfrm>
            <a:off x="1225352" y="980728"/>
            <a:ext cx="6400800" cy="1752600"/>
          </a:xfrm>
        </p:spPr>
        <p:txBody>
          <a:bodyPr/>
          <a:lstStyle/>
          <a:p>
            <a:r>
              <a:rPr lang="en-GB" b="1" dirty="0"/>
              <a:t>Week one – Anthony Burns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4000"/>
            <a:lum/>
          </a:blip>
          <a:srcRect/>
          <a:stretch>
            <a:fillRect t="-10000" b="-1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Agricultural Revolution</a:t>
            </a:r>
          </a:p>
        </p:txBody>
      </p:sp>
      <p:sp>
        <p:nvSpPr>
          <p:cNvPr id="3" name="Content Placeholder 2"/>
          <p:cNvSpPr>
            <a:spLocks noGrp="1"/>
          </p:cNvSpPr>
          <p:nvPr>
            <p:ph idx="1"/>
          </p:nvPr>
        </p:nvSpPr>
        <p:spPr>
          <a:xfrm>
            <a:off x="458316" y="1556792"/>
            <a:ext cx="8229600" cy="4525963"/>
          </a:xfrm>
        </p:spPr>
        <p:txBody>
          <a:bodyPr/>
          <a:lstStyle/>
          <a:p>
            <a:r>
              <a:rPr lang="en-GB" dirty="0"/>
              <a:t>The British Agricultural Revolution mid 17</a:t>
            </a:r>
            <a:r>
              <a:rPr lang="en-GB" baseline="30000" dirty="0"/>
              <a:t>th</a:t>
            </a:r>
            <a:r>
              <a:rPr lang="en-GB" dirty="0"/>
              <a:t> – late 19</a:t>
            </a:r>
            <a:r>
              <a:rPr lang="en-GB" baseline="30000" dirty="0"/>
              <a:t>th</a:t>
            </a:r>
            <a:r>
              <a:rPr lang="en-GB" dirty="0"/>
              <a:t> century</a:t>
            </a:r>
          </a:p>
          <a:p>
            <a:endParaRPr lang="en-GB" dirty="0"/>
          </a:p>
          <a:p>
            <a:r>
              <a:rPr lang="en-GB" dirty="0"/>
              <a:t>Seed Planting 1701 </a:t>
            </a:r>
            <a:br>
              <a:rPr lang="en-GB" dirty="0"/>
            </a:br>
            <a:r>
              <a:rPr lang="en-GB" dirty="0"/>
              <a:t>– </a:t>
            </a:r>
            <a:r>
              <a:rPr lang="en-GB" dirty="0" err="1"/>
              <a:t>Jethro</a:t>
            </a:r>
            <a:r>
              <a:rPr lang="en-GB" dirty="0"/>
              <a:t> </a:t>
            </a:r>
            <a:r>
              <a:rPr lang="en-GB" dirty="0" err="1"/>
              <a:t>Tull</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6000"/>
            <a:lum/>
          </a:blip>
          <a:srcRect/>
          <a:stretch>
            <a:fillRect l="-22000" r="-22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Agricultural Revolution</a:t>
            </a:r>
          </a:p>
        </p:txBody>
      </p:sp>
      <p:sp>
        <p:nvSpPr>
          <p:cNvPr id="3" name="Content Placeholder 2"/>
          <p:cNvSpPr>
            <a:spLocks noGrp="1"/>
          </p:cNvSpPr>
          <p:nvPr>
            <p:ph idx="1"/>
          </p:nvPr>
        </p:nvSpPr>
        <p:spPr/>
        <p:txBody>
          <a:bodyPr>
            <a:normAutofit fontScale="85000" lnSpcReduction="20000"/>
          </a:bodyPr>
          <a:lstStyle/>
          <a:p>
            <a:r>
              <a:rPr lang="en-GB" dirty="0"/>
              <a:t>Crop Rotation</a:t>
            </a:r>
          </a:p>
          <a:p>
            <a:pPr lvl="1"/>
            <a:r>
              <a:rPr lang="en-GB" dirty="0"/>
              <a:t>Ideally, wheat, barley, turnips and clover would be planted in that order in each field in successive years 1800s</a:t>
            </a:r>
          </a:p>
          <a:p>
            <a:r>
              <a:rPr lang="en-GB" dirty="0"/>
              <a:t>Enclosure </a:t>
            </a:r>
            <a:r>
              <a:rPr lang="en-GB" sz="2600" dirty="0"/>
              <a:t>culminating in the General Enclosure Act of 1801 </a:t>
            </a:r>
          </a:p>
          <a:p>
            <a:endParaRPr lang="en-GB" dirty="0"/>
          </a:p>
          <a:p>
            <a:r>
              <a:rPr lang="en-GB" dirty="0"/>
              <a:t>Development </a:t>
            </a:r>
            <a:br>
              <a:rPr lang="en-GB" dirty="0"/>
            </a:br>
            <a:r>
              <a:rPr lang="en-GB" dirty="0"/>
              <a:t>of a National Market </a:t>
            </a:r>
            <a:r>
              <a:rPr lang="en-GB" sz="2400" dirty="0"/>
              <a:t>By the 19th century, marketing was nationwide and the vast majority of agricultural production was for market rather than for the farmer and his family</a:t>
            </a:r>
          </a:p>
          <a:p>
            <a:r>
              <a:rPr lang="en-GB" dirty="0"/>
              <a:t>Selective Breeding livestock </a:t>
            </a:r>
            <a:r>
              <a:rPr lang="en-GB" sz="2600" dirty="0"/>
              <a:t>In England, Robert Bakewell and Thomas Coke introduced selective breeding as a scientific practice – 18</a:t>
            </a:r>
            <a:r>
              <a:rPr lang="en-GB" sz="2600" baseline="30000" dirty="0"/>
              <a:t>th</a:t>
            </a:r>
            <a:r>
              <a:rPr lang="en-GB" sz="2600" dirty="0"/>
              <a:t> century</a:t>
            </a:r>
          </a:p>
          <a:p>
            <a:r>
              <a:rPr lang="en-GB" dirty="0"/>
              <a:t>Transport Infrastructure</a:t>
            </a:r>
          </a:p>
          <a:p>
            <a:endParaRPr lang="en-GB" b="1" dirty="0"/>
          </a:p>
          <a:p>
            <a:endParaRPr lang="en-GB" b="1" dirty="0"/>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86000"/>
            <a:lum/>
          </a:blip>
          <a:srcRect/>
          <a:stretch>
            <a:fillRect l="-18000" r="-18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Agricultural Revolution Video</a:t>
            </a:r>
          </a:p>
        </p:txBody>
      </p:sp>
      <p:sp>
        <p:nvSpPr>
          <p:cNvPr id="3" name="Content Placeholder 2"/>
          <p:cNvSpPr>
            <a:spLocks noGrp="1"/>
          </p:cNvSpPr>
          <p:nvPr>
            <p:ph idx="1"/>
          </p:nvPr>
        </p:nvSpPr>
        <p:spPr>
          <a:xfrm>
            <a:off x="457200" y="1340768"/>
            <a:ext cx="8229600" cy="4785395"/>
          </a:xfrm>
        </p:spPr>
        <p:txBody>
          <a:bodyPr/>
          <a:lstStyle/>
          <a:p>
            <a:pPr marL="0" indent="0">
              <a:buNone/>
            </a:pPr>
            <a:endParaRPr lang="en-GB" dirty="0">
              <a:hlinkClick r:id="rId5"/>
            </a:endParaRPr>
          </a:p>
          <a:p>
            <a:pPr marL="0" indent="0">
              <a:buNone/>
            </a:pPr>
            <a:endParaRPr lang="en-GB" dirty="0">
              <a:hlinkClick r:id="rId5"/>
            </a:endParaRPr>
          </a:p>
          <a:p>
            <a:pPr marL="0" indent="0">
              <a:buNone/>
            </a:pPr>
            <a:r>
              <a:rPr lang="en-GB" dirty="0">
                <a:hlinkClick r:id="rId5"/>
              </a:rPr>
              <a:t>Agricultural Revolution Video Link</a:t>
            </a:r>
            <a:endParaRPr lang="en-GB" dirty="0"/>
          </a:p>
          <a:p>
            <a:pPr marL="0" indent="0">
              <a:buNone/>
            </a:pPr>
            <a:endParaRPr lang="en-GB" dirty="0"/>
          </a:p>
          <a:p>
            <a:pPr marL="0" indent="0">
              <a:buNone/>
            </a:pPr>
            <a:r>
              <a:rPr lang="en-GB" dirty="0"/>
              <a:t>Agriculture</a:t>
            </a:r>
          </a:p>
        </p:txBody>
      </p:sp>
      <p:pic>
        <p:nvPicPr>
          <p:cNvPr id="4" name="Online Media 3" title="What Was the Agricultural Revolution? AP Euro Bit by Bit #23">
            <a:hlinkClick r:id="" action="ppaction://media"/>
            <a:extLst>
              <a:ext uri="{FF2B5EF4-FFF2-40B4-BE49-F238E27FC236}">
                <a16:creationId xmlns:a16="http://schemas.microsoft.com/office/drawing/2014/main" id="{ACC9C3B9-84E8-B059-94A1-CCE31748FD75}"/>
              </a:ext>
            </a:extLst>
          </p:cNvPr>
          <p:cNvPicPr>
            <a:picLocks noRot="1" noChangeAspect="1"/>
          </p:cNvPicPr>
          <p:nvPr>
            <a:videoFile r:link="rId1"/>
          </p:nvPr>
        </p:nvPicPr>
        <p:blipFill>
          <a:blip r:embed="rId6"/>
          <a:stretch>
            <a:fillRect/>
          </a:stretch>
        </p:blipFill>
        <p:spPr>
          <a:xfrm>
            <a:off x="0" y="0"/>
            <a:ext cx="9144000" cy="6858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5000"/>
            <a:lum/>
          </a:blip>
          <a:srcRect/>
          <a:stretch>
            <a:fillRect l="-14000" r="-1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Introduction to the Industrial Revolution</a:t>
            </a:r>
          </a:p>
        </p:txBody>
      </p:sp>
      <p:pic>
        <p:nvPicPr>
          <p:cNvPr id="4" name="Online Media 3" title="The Industrial Revolution (18-19th Century)">
            <a:hlinkClick r:id="" action="ppaction://media"/>
            <a:extLst>
              <a:ext uri="{FF2B5EF4-FFF2-40B4-BE49-F238E27FC236}">
                <a16:creationId xmlns:a16="http://schemas.microsoft.com/office/drawing/2014/main" id="{EBC32132-B1C7-3034-7561-43379EE16DC9}"/>
              </a:ext>
            </a:extLst>
          </p:cNvPr>
          <p:cNvPicPr>
            <a:picLocks noGrp="1" noRot="1" noChangeAspect="1"/>
          </p:cNvPicPr>
          <p:nvPr>
            <p:ph idx="1"/>
            <a:videoFile r:link="rId1"/>
          </p:nvPr>
        </p:nvPicPr>
        <p:blipFill>
          <a:blip r:embed="rId5"/>
          <a:stretch>
            <a:fillRect/>
          </a:stretch>
        </p:blipFill>
        <p:spPr>
          <a:xfrm>
            <a:off x="122842" y="1556792"/>
            <a:ext cx="8898316" cy="50265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5000"/>
            <a:lum/>
          </a:blip>
          <a:srcRect/>
          <a:stretch>
            <a:fillRect l="-14000" r="-14000"/>
          </a:stretch>
        </a:blipFill>
        <a:effectLst/>
      </p:bgPr>
    </p:bg>
    <p:spTree>
      <p:nvGrpSpPr>
        <p:cNvPr id="1" name="">
          <a:extLst>
            <a:ext uri="{FF2B5EF4-FFF2-40B4-BE49-F238E27FC236}">
              <a16:creationId xmlns:a16="http://schemas.microsoft.com/office/drawing/2014/main" id="{4F807B0F-199E-5C91-BE70-641079E5F0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E585AD-5868-DA64-AE57-0EC46A2C36EF}"/>
              </a:ext>
            </a:extLst>
          </p:cNvPr>
          <p:cNvSpPr>
            <a:spLocks noGrp="1"/>
          </p:cNvSpPr>
          <p:nvPr>
            <p:ph type="title"/>
          </p:nvPr>
        </p:nvSpPr>
        <p:spPr/>
        <p:txBody>
          <a:bodyPr>
            <a:normAutofit fontScale="90000"/>
          </a:bodyPr>
          <a:lstStyle/>
          <a:p>
            <a:r>
              <a:rPr lang="en-GB" dirty="0"/>
              <a:t>Introduction to the Industrial Revolution</a:t>
            </a:r>
          </a:p>
        </p:txBody>
      </p:sp>
      <p:pic>
        <p:nvPicPr>
          <p:cNvPr id="4" name="Online Media 3" title="The Industrial Revolution | History - Andrew Marr's History of the World">
            <a:hlinkClick r:id="" action="ppaction://media"/>
            <a:extLst>
              <a:ext uri="{FF2B5EF4-FFF2-40B4-BE49-F238E27FC236}">
                <a16:creationId xmlns:a16="http://schemas.microsoft.com/office/drawing/2014/main" id="{7C449D20-F432-5BB5-0917-AD8B942A7E98}"/>
              </a:ext>
            </a:extLst>
          </p:cNvPr>
          <p:cNvPicPr>
            <a:picLocks noGrp="1" noRot="1" noChangeAspect="1"/>
          </p:cNvPicPr>
          <p:nvPr>
            <p:ph idx="1"/>
            <a:videoFile r:link="rId1"/>
          </p:nvPr>
        </p:nvPicPr>
        <p:blipFill>
          <a:blip r:embed="rId5"/>
          <a:stretch>
            <a:fillRect/>
          </a:stretch>
        </p:blipFill>
        <p:spPr>
          <a:xfrm>
            <a:off x="179512" y="1600200"/>
            <a:ext cx="8849458" cy="4998971"/>
          </a:xfrm>
          <a:prstGeom prst="rect">
            <a:avLst/>
          </a:prstGeom>
        </p:spPr>
      </p:pic>
    </p:spTree>
    <p:extLst>
      <p:ext uri="{BB962C8B-B14F-4D97-AF65-F5344CB8AC3E}">
        <p14:creationId xmlns:p14="http://schemas.microsoft.com/office/powerpoint/2010/main" val="3055215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5000"/>
            <a:lum/>
          </a:blip>
          <a:srcRect/>
          <a:stretch>
            <a:fillRect l="-14000" r="-1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Industrial Revolution</a:t>
            </a:r>
          </a:p>
        </p:txBody>
      </p:sp>
      <p:sp>
        <p:nvSpPr>
          <p:cNvPr id="3" name="Content Placeholder 2"/>
          <p:cNvSpPr>
            <a:spLocks noGrp="1"/>
          </p:cNvSpPr>
          <p:nvPr>
            <p:ph idx="1"/>
          </p:nvPr>
        </p:nvSpPr>
        <p:spPr/>
        <p:txBody>
          <a:bodyPr/>
          <a:lstStyle/>
          <a:p>
            <a:r>
              <a:rPr lang="en-GB" dirty="0"/>
              <a:t>Started in the latter half of the 18</a:t>
            </a:r>
            <a:r>
              <a:rPr lang="en-GB" baseline="30000" dirty="0"/>
              <a:t>th</a:t>
            </a:r>
            <a:r>
              <a:rPr lang="en-GB" dirty="0"/>
              <a:t> century</a:t>
            </a:r>
          </a:p>
          <a:p>
            <a:r>
              <a:rPr lang="en-GB" dirty="0"/>
              <a:t>Transformed largely agrarian societies in Great Britain, Europe and USA into Industrialised and urban ones.</a:t>
            </a:r>
          </a:p>
          <a:p>
            <a:r>
              <a:rPr lang="en-GB" dirty="0"/>
              <a:t>Fuelled by the game changing steam power it spread from Great Britain across the world.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5000"/>
            <a:lum/>
          </a:blip>
          <a:srcRect/>
          <a:stretch>
            <a:fillRect l="-18000" r="-18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Industrial Revolution</a:t>
            </a:r>
          </a:p>
        </p:txBody>
      </p:sp>
      <p:sp>
        <p:nvSpPr>
          <p:cNvPr id="3" name="Content Placeholder 2"/>
          <p:cNvSpPr>
            <a:spLocks noGrp="1"/>
          </p:cNvSpPr>
          <p:nvPr>
            <p:ph idx="1"/>
          </p:nvPr>
        </p:nvSpPr>
        <p:spPr/>
        <p:txBody>
          <a:bodyPr>
            <a:normAutofit fontScale="92500" lnSpcReduction="20000"/>
          </a:bodyPr>
          <a:lstStyle/>
          <a:p>
            <a:r>
              <a:rPr lang="en-GB" dirty="0"/>
              <a:t>Why did it start in the UK?</a:t>
            </a:r>
          </a:p>
          <a:p>
            <a:endParaRPr lang="en-GB" dirty="0"/>
          </a:p>
          <a:p>
            <a:r>
              <a:rPr lang="en-GB" dirty="0"/>
              <a:t>Starting in the mid 18</a:t>
            </a:r>
            <a:r>
              <a:rPr lang="en-GB" baseline="30000" dirty="0"/>
              <a:t>th</a:t>
            </a:r>
            <a:r>
              <a:rPr lang="en-GB" dirty="0"/>
              <a:t> century – innovations like the Spinning Jenny etc.</a:t>
            </a:r>
          </a:p>
          <a:p>
            <a:endParaRPr lang="en-GB" dirty="0"/>
          </a:p>
          <a:p>
            <a:r>
              <a:rPr lang="en-GB" dirty="0"/>
              <a:t>More efficient mechanized production meant textile factories – British Iron industry</a:t>
            </a:r>
          </a:p>
          <a:p>
            <a:endParaRPr lang="en-GB" dirty="0"/>
          </a:p>
          <a:p>
            <a:r>
              <a:rPr lang="en-GB" dirty="0"/>
              <a:t>New techniques Iron Smelting with coke – enabling production to expand and rail roads</a:t>
            </a:r>
          </a:p>
        </p:txBody>
      </p:sp>
    </p:spTree>
    <p:extLst>
      <p:ext uri="{BB962C8B-B14F-4D97-AF65-F5344CB8AC3E}">
        <p14:creationId xmlns:p14="http://schemas.microsoft.com/office/powerpoint/2010/main" val="2176076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5000"/>
            <a:lum/>
          </a:blip>
          <a:srcRect/>
          <a:stretch>
            <a:fillRect l="-17000" r="-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Industrial Revolution</a:t>
            </a:r>
          </a:p>
        </p:txBody>
      </p:sp>
      <p:sp>
        <p:nvSpPr>
          <p:cNvPr id="3" name="Content Placeholder 2"/>
          <p:cNvSpPr>
            <a:spLocks noGrp="1"/>
          </p:cNvSpPr>
          <p:nvPr>
            <p:ph idx="1"/>
          </p:nvPr>
        </p:nvSpPr>
        <p:spPr>
          <a:xfrm>
            <a:off x="251520" y="1196752"/>
            <a:ext cx="8229600" cy="4525963"/>
          </a:xfrm>
        </p:spPr>
        <p:txBody>
          <a:bodyPr>
            <a:normAutofit fontScale="92500"/>
          </a:bodyPr>
          <a:lstStyle/>
          <a:p>
            <a:pPr marL="0" indent="0">
              <a:buNone/>
            </a:pPr>
            <a:r>
              <a:rPr lang="en-GB" dirty="0"/>
              <a:t>Steam</a:t>
            </a:r>
          </a:p>
          <a:p>
            <a:r>
              <a:rPr lang="en-GB" dirty="0"/>
              <a:t>Early 1700s -  Thomas </a:t>
            </a:r>
            <a:r>
              <a:rPr lang="en-GB" dirty="0" err="1"/>
              <a:t>Newcomen</a:t>
            </a:r>
            <a:r>
              <a:rPr lang="en-GB" dirty="0"/>
              <a:t> designed the prototype for the first modern steam engine</a:t>
            </a:r>
          </a:p>
          <a:p>
            <a:endParaRPr lang="en-GB" dirty="0"/>
          </a:p>
          <a:p>
            <a:r>
              <a:rPr lang="en-GB" dirty="0"/>
              <a:t>In the 1760s, Scottish engineer James Watt began tinkering with one of </a:t>
            </a:r>
            <a:r>
              <a:rPr lang="en-GB" dirty="0" err="1"/>
              <a:t>Newcomen’s</a:t>
            </a:r>
            <a:r>
              <a:rPr lang="en-GB" dirty="0"/>
              <a:t> models</a:t>
            </a:r>
          </a:p>
          <a:p>
            <a:endParaRPr lang="en-GB" dirty="0"/>
          </a:p>
          <a:p>
            <a:r>
              <a:rPr lang="en-GB" dirty="0"/>
              <a:t>Deeper mines, railroads and steamships</a:t>
            </a:r>
          </a:p>
          <a:p>
            <a:endParaRPr lang="en-GB" dirty="0"/>
          </a:p>
          <a:p>
            <a:endParaRPr lang="en-GB" dirty="0"/>
          </a:p>
        </p:txBody>
      </p:sp>
    </p:spTree>
    <p:extLst>
      <p:ext uri="{BB962C8B-B14F-4D97-AF65-F5344CB8AC3E}">
        <p14:creationId xmlns:p14="http://schemas.microsoft.com/office/powerpoint/2010/main" val="1588990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7000"/>
            <a:lum/>
          </a:blip>
          <a:srcRect/>
          <a:stretch>
            <a:fillRect l="-16000" r="-1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Industrial Revolution</a:t>
            </a:r>
          </a:p>
        </p:txBody>
      </p:sp>
      <p:sp>
        <p:nvSpPr>
          <p:cNvPr id="3" name="Content Placeholder 2"/>
          <p:cNvSpPr>
            <a:spLocks noGrp="1"/>
          </p:cNvSpPr>
          <p:nvPr>
            <p:ph idx="1"/>
          </p:nvPr>
        </p:nvSpPr>
        <p:spPr/>
        <p:txBody>
          <a:bodyPr/>
          <a:lstStyle/>
          <a:p>
            <a:pPr marL="0" indent="0">
              <a:buNone/>
            </a:pPr>
            <a:r>
              <a:rPr lang="en-GB" dirty="0"/>
              <a:t>Transportation During the Industrial Revolution</a:t>
            </a:r>
          </a:p>
          <a:p>
            <a:r>
              <a:rPr lang="en-GB" sz="2800" dirty="0"/>
              <a:t> 2,000 miles of canals were in use across Britain by 1815</a:t>
            </a:r>
          </a:p>
          <a:p>
            <a:r>
              <a:rPr lang="en-GB" sz="2800" dirty="0"/>
              <a:t>In the early 1800s Richard Trevithick </a:t>
            </a:r>
          </a:p>
          <a:p>
            <a:endParaRPr lang="en-GB" sz="2800" dirty="0"/>
          </a:p>
        </p:txBody>
      </p:sp>
    </p:spTree>
    <p:extLst>
      <p:ext uri="{BB962C8B-B14F-4D97-AF65-F5344CB8AC3E}">
        <p14:creationId xmlns:p14="http://schemas.microsoft.com/office/powerpoint/2010/main" val="992692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l="-17000" r="-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Industrial Revolution</a:t>
            </a:r>
          </a:p>
        </p:txBody>
      </p:sp>
      <p:sp>
        <p:nvSpPr>
          <p:cNvPr id="3" name="Content Placeholder 2"/>
          <p:cNvSpPr>
            <a:spLocks noGrp="1"/>
          </p:cNvSpPr>
          <p:nvPr>
            <p:ph idx="1"/>
          </p:nvPr>
        </p:nvSpPr>
        <p:spPr/>
        <p:txBody>
          <a:bodyPr/>
          <a:lstStyle/>
          <a:p>
            <a:pPr marL="0" indent="0">
              <a:buNone/>
            </a:pPr>
            <a:r>
              <a:rPr lang="en-GB" dirty="0"/>
              <a:t>Communication and Banking in the Industrial Revolution</a:t>
            </a:r>
          </a:p>
          <a:p>
            <a:r>
              <a:rPr lang="en-GB" sz="2400" dirty="0"/>
              <a:t>The latter part of the Industrial Revolution also saw key advances in communication methods</a:t>
            </a:r>
          </a:p>
          <a:p>
            <a:r>
              <a:rPr lang="en-GB" sz="2400" dirty="0"/>
              <a:t>A stock exchange was established in London in the 1770s</a:t>
            </a:r>
          </a:p>
          <a:p>
            <a:r>
              <a:rPr lang="en-GB" sz="2400" dirty="0"/>
              <a:t>Adam Smith (1723-1790) Wealth of Nations</a:t>
            </a:r>
          </a:p>
          <a:p>
            <a:endParaRPr lang="en-GB" sz="2400" dirty="0"/>
          </a:p>
          <a:p>
            <a:endParaRPr lang="en-GB" sz="2400" dirty="0"/>
          </a:p>
          <a:p>
            <a:endParaRPr lang="en-GB" sz="2400" dirty="0"/>
          </a:p>
        </p:txBody>
      </p:sp>
    </p:spTree>
    <p:extLst>
      <p:ext uri="{BB962C8B-B14F-4D97-AF65-F5344CB8AC3E}">
        <p14:creationId xmlns:p14="http://schemas.microsoft.com/office/powerpoint/2010/main" val="40675402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l="-17000" r="-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Industrial Revolution</a:t>
            </a:r>
          </a:p>
        </p:txBody>
      </p:sp>
      <p:sp useBgFill="1">
        <p:nvSpPr>
          <p:cNvPr id="3" name="Content Placeholder 2"/>
          <p:cNvSpPr>
            <a:spLocks noGrp="1"/>
          </p:cNvSpPr>
          <p:nvPr>
            <p:ph idx="1"/>
          </p:nvPr>
        </p:nvSpPr>
        <p:spPr/>
        <p:txBody>
          <a:bodyPr/>
          <a:lstStyle/>
          <a:p>
            <a:pPr marL="0" indent="0">
              <a:buNone/>
            </a:pPr>
            <a:r>
              <a:rPr lang="en-GB" dirty="0"/>
              <a:t>Working Conditions</a:t>
            </a:r>
          </a:p>
          <a:p>
            <a:r>
              <a:rPr lang="en-GB" sz="2800" dirty="0"/>
              <a:t>People moved from rural areas to cities in larger numbers</a:t>
            </a:r>
          </a:p>
          <a:p>
            <a:endParaRPr lang="en-GB" sz="2800" dirty="0"/>
          </a:p>
          <a:p>
            <a:r>
              <a:rPr lang="en-GB" sz="2800" dirty="0"/>
              <a:t>Middle class upper class standard of living increased, but the working class continued to struggle</a:t>
            </a:r>
          </a:p>
          <a:p>
            <a:endParaRPr lang="en-GB" sz="2800" dirty="0"/>
          </a:p>
          <a:p>
            <a:endParaRPr lang="en-GB" sz="2800" dirty="0"/>
          </a:p>
        </p:txBody>
      </p:sp>
    </p:spTree>
    <p:extLst>
      <p:ext uri="{BB962C8B-B14F-4D97-AF65-F5344CB8AC3E}">
        <p14:creationId xmlns:p14="http://schemas.microsoft.com/office/powerpoint/2010/main" val="29594492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5000"/>
            <a:lum/>
          </a:blip>
          <a:srcRect/>
          <a:stretch>
            <a:fillRect l="-18000" r="-18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References</a:t>
            </a:r>
          </a:p>
        </p:txBody>
      </p:sp>
      <p:sp>
        <p:nvSpPr>
          <p:cNvPr id="3" name="Content Placeholder 2"/>
          <p:cNvSpPr>
            <a:spLocks noGrp="1"/>
          </p:cNvSpPr>
          <p:nvPr>
            <p:ph idx="1"/>
          </p:nvPr>
        </p:nvSpPr>
        <p:spPr/>
        <p:txBody>
          <a:bodyPr>
            <a:normAutofit fontScale="70000" lnSpcReduction="20000"/>
          </a:bodyPr>
          <a:lstStyle/>
          <a:p>
            <a:pPr>
              <a:buNone/>
            </a:pPr>
            <a:r>
              <a:rPr lang="en-GB" b="1" dirty="0"/>
              <a:t>Agricultural Revolution</a:t>
            </a:r>
          </a:p>
          <a:p>
            <a:pPr>
              <a:buNone/>
            </a:pPr>
            <a:r>
              <a:rPr lang="en-GB" dirty="0"/>
              <a:t>Ncbi.nlm.nih.gov. (2020). [online] Available at: https://www.ncbi.nlm.nih.gov/pmc/articles/PMC2531035/pdf/medhistsuppl00026-0061.pdf [Accessed 21 Jan. 2020].</a:t>
            </a:r>
          </a:p>
          <a:p>
            <a:pPr>
              <a:buNone/>
            </a:pPr>
            <a:endParaRPr lang="en-GB" dirty="0"/>
          </a:p>
          <a:p>
            <a:pPr>
              <a:buNone/>
            </a:pPr>
            <a:r>
              <a:rPr lang="en-GB" dirty="0"/>
              <a:t>Bbc.co.uk. (2020). BBC - History - British History in depth: Agricultural Revolution in England 1500 - 1850. [online] Available at: http://www.bbc.co.uk/history/british/empire_seapower/agricultural_revolution_01.shtml [Accessed 21 Jan. 2020].</a:t>
            </a:r>
          </a:p>
          <a:p>
            <a:pPr>
              <a:buNone/>
            </a:pPr>
            <a:endParaRPr lang="en-GB" dirty="0"/>
          </a:p>
          <a:p>
            <a:pPr>
              <a:buNone/>
            </a:pPr>
            <a:r>
              <a:rPr lang="en-GB" dirty="0"/>
              <a:t>Victoriacountyhistory.ac.uk. (2020). The Agricultural Revolution | VCH Explore. [online] Available at: https://www.victoriacountyhistory.ac.uk/explore/themes/agriculture/agricultural-revolution [Accessed 21 Jan. 2020].</a:t>
            </a:r>
          </a:p>
          <a:p>
            <a:pPr>
              <a:buNone/>
            </a:pPr>
            <a:endParaRPr lang="en-GB" b="1" dirty="0"/>
          </a:p>
          <a:p>
            <a:pPr>
              <a:buNone/>
            </a:pPr>
            <a:endParaRPr lang="en-GB" b="1" dirty="0"/>
          </a:p>
          <a:p>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5000"/>
            <a:lum/>
          </a:blip>
          <a:srcRect/>
          <a:stretch>
            <a:fillRect l="-16000" r="-1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p:txBody>
          <a:bodyPr>
            <a:normAutofit fontScale="92500" lnSpcReduction="10000"/>
          </a:bodyPr>
          <a:lstStyle/>
          <a:p>
            <a:r>
              <a:rPr lang="en-GB" sz="2600" dirty="0"/>
              <a:t>Anon, (2020). [online] Available at: https://webs.bcp.org/sites/vcleary/ModernWorldHistoryTextbook/IndustrialRevolution/IRbegins.html [Accessed 21 Jan. 2020].</a:t>
            </a:r>
          </a:p>
          <a:p>
            <a:r>
              <a:rPr lang="en-GB" sz="2600" dirty="0"/>
              <a:t>Historic UK. (2020). Timeline of the Industrial Revolution - Historic UK. [online] Available at: https://www.historic-uk.com/HistoryUK/HistoryofBritain/Timeline-Industrial-Revolution/ [Accessed 21 Jan. 2020].</a:t>
            </a:r>
          </a:p>
          <a:p>
            <a:r>
              <a:rPr lang="en-GB" sz="2600" dirty="0"/>
              <a:t>History Discussion - Discuss Anything About History. (2020). History of The Industrial Revolution. [online] Available at: http://www.historydiscussion.net/history/industrial-revolution/history-of-the-industrial-revolution/1784 [Accessed 21 Jan. 2020].</a:t>
            </a:r>
          </a:p>
          <a:p>
            <a:endParaRPr lang="en-GB" sz="2600" dirty="0"/>
          </a:p>
          <a:p>
            <a:pPr marL="0" indent="0">
              <a:buNone/>
            </a:pPr>
            <a:endParaRPr lang="en-GB" sz="2600" dirty="0"/>
          </a:p>
          <a:p>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309</TotalTime>
  <Words>4408</Words>
  <Application>Microsoft Office PowerPoint</Application>
  <PresentationFormat>On-screen Show (4:3)</PresentationFormat>
  <Paragraphs>177</Paragraphs>
  <Slides>14</Slides>
  <Notes>14</Notes>
  <HiddenSlides>0</HiddenSlides>
  <MMClips>3</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Industrial Revolution</vt:lpstr>
      <vt:lpstr>The Agricultural Revolution</vt:lpstr>
      <vt:lpstr>The Agricultural Revolution</vt:lpstr>
      <vt:lpstr>Agricultural Revolution Video</vt:lpstr>
      <vt:lpstr>Introduction to the Industrial Revolution</vt:lpstr>
      <vt:lpstr>Introduction to the Industrial Revolution</vt:lpstr>
      <vt:lpstr>Industrial Revolution</vt:lpstr>
      <vt:lpstr>Industrial Revolution</vt:lpstr>
      <vt:lpstr>Industrial Revolution</vt:lpstr>
      <vt:lpstr>Industrial Revolution</vt:lpstr>
      <vt:lpstr>Industrial Revolution</vt:lpstr>
      <vt:lpstr>Industrial Revolution</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Industrial Revolution</dc:title>
  <dc:creator>se046</dc:creator>
  <cp:lastModifiedBy>Anthony Burns</cp:lastModifiedBy>
  <cp:revision>50</cp:revision>
  <cp:lastPrinted>2020-01-21T13:47:30Z</cp:lastPrinted>
  <dcterms:created xsi:type="dcterms:W3CDTF">2020-01-20T17:07:14Z</dcterms:created>
  <dcterms:modified xsi:type="dcterms:W3CDTF">2025-01-08T13:42:51Z</dcterms:modified>
</cp:coreProperties>
</file>