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27" r:id="rId2"/>
    <p:sldId id="257" r:id="rId3"/>
    <p:sldId id="329" r:id="rId4"/>
    <p:sldId id="328" r:id="rId5"/>
    <p:sldId id="330" r:id="rId6"/>
    <p:sldId id="331" r:id="rId7"/>
    <p:sldId id="333" r:id="rId8"/>
    <p:sldId id="332" r:id="rId9"/>
    <p:sldId id="334" r:id="rId10"/>
    <p:sldId id="339" r:id="rId11"/>
    <p:sldId id="335" r:id="rId12"/>
    <p:sldId id="337" r:id="rId13"/>
    <p:sldId id="336" r:id="rId14"/>
    <p:sldId id="33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42666C-1ABB-4645-9C1D-9E2A5BC8C561}"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1412644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2666C-1ABB-4645-9C1D-9E2A5BC8C561}"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2237920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2666C-1ABB-4645-9C1D-9E2A5BC8C561}"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2320122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42666C-1ABB-4645-9C1D-9E2A5BC8C561}"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660062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42666C-1ABB-4645-9C1D-9E2A5BC8C561}" type="datetimeFigureOut">
              <a:rPr lang="en-GB" smtClean="0"/>
              <a:t>24/02/2022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1406595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42666C-1ABB-4645-9C1D-9E2A5BC8C561}" type="datetimeFigureOut">
              <a:rPr lang="en-GB" smtClean="0"/>
              <a:t>24/02/2022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843638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42666C-1ABB-4645-9C1D-9E2A5BC8C561}" type="datetimeFigureOut">
              <a:rPr lang="en-GB" smtClean="0"/>
              <a:t>24/02/2022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1764035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42666C-1ABB-4645-9C1D-9E2A5BC8C561}"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1713664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42666C-1ABB-4645-9C1D-9E2A5BC8C561}" type="datetimeFigureOut">
              <a:rPr lang="en-GB" smtClean="0"/>
              <a:t>24/02/2022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3683341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2666C-1ABB-4645-9C1D-9E2A5BC8C561}"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546457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2666C-1ABB-4645-9C1D-9E2A5BC8C561}" type="datetimeFigureOut">
              <a:rPr lang="en-GB" smtClean="0"/>
              <a:t>24/02/2022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07F64-A4B8-4A58-A5C1-651DB61042C0}" type="slidenum">
              <a:rPr lang="en-GB" smtClean="0"/>
              <a:t>‹#›</a:t>
            </a:fld>
            <a:endParaRPr lang="en-GB"/>
          </a:p>
        </p:txBody>
      </p:sp>
    </p:spTree>
    <p:extLst>
      <p:ext uri="{BB962C8B-B14F-4D97-AF65-F5344CB8AC3E}">
        <p14:creationId xmlns:p14="http://schemas.microsoft.com/office/powerpoint/2010/main" val="1551099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42666C-1ABB-4645-9C1D-9E2A5BC8C561}" type="datetimeFigureOut">
              <a:rPr lang="en-GB" smtClean="0"/>
              <a:t>24/02/2022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107F64-A4B8-4A58-A5C1-651DB61042C0}" type="slidenum">
              <a:rPr lang="en-GB" smtClean="0"/>
              <a:t>‹#›</a:t>
            </a:fld>
            <a:endParaRPr lang="en-GB"/>
          </a:p>
        </p:txBody>
      </p:sp>
    </p:spTree>
    <p:extLst>
      <p:ext uri="{BB962C8B-B14F-4D97-AF65-F5344CB8AC3E}">
        <p14:creationId xmlns:p14="http://schemas.microsoft.com/office/powerpoint/2010/main" val="27521937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07831/LIT_10212_SEVERN_FRMP_SUMMARY_DOCUMENT.pdf" TargetMode="External"/><Relationship Id="rId2" Type="http://schemas.openxmlformats.org/officeDocument/2006/relationships/hyperlink" Target="https://www.gov.uk/government/publications/severn-river-basin-district-flood-risk-management-plan" TargetMode="External"/><Relationship Id="rId1" Type="http://schemas.openxmlformats.org/officeDocument/2006/relationships/slideLayout" Target="../slideLayouts/slideLayout7.xml"/><Relationship Id="rId4" Type="http://schemas.openxmlformats.org/officeDocument/2006/relationships/hyperlink" Target="https://assets.publishing.service.gov.uk/government/uploads/system/uploads/attachment_data/file/505387/LIT_10247_SEVERN_FRMP_HRA.pdf"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05387/LIT_10247_SEVERN_FRMP_HRA.pdf"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media/6036c5468fa8f5480a5386e9/Working_with_natural_processes_evidence_directory.pdf" TargetMode="External"/><Relationship Id="rId2" Type="http://schemas.openxmlformats.org/officeDocument/2006/relationships/hyperlink" Target="https://www.gov.uk/flood-and-coastal-erosion-risk-management-research-reports/working-with-natural-processes-to-reduce-flood-risk"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assets.publishing.service.gov.uk/media/60b0cfe78fa8f5488a8e624e/SC150005_Mapping_User_Guide_updated_July_2020.pdf"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unstats.un.org/unsd/envaccounting/seeaRev/meeting2013/EG13-BG-12.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theguardian.com/cities/2017/sep/25/what-flood-proof-city-china-dhaka-houston"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link.springer.com/article/10.1007/s11269-020-02620-6"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growgreenproject.eu/greenest-school-valencia-vertical-garden-reused-water-irrigation/" TargetMode="External"/><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cordis.europa.eu/project/id/730283" TargetMode="External"/><Relationship Id="rId1" Type="http://schemas.openxmlformats.org/officeDocument/2006/relationships/slideLayout" Target="../slideLayouts/slideLayout7.xml"/><Relationship Id="rId4" Type="http://schemas.openxmlformats.org/officeDocument/2006/relationships/hyperlink" Target="https://ec.europa.eu/research-and-innovation/en/horizon-magazine/sponge-parks-and-vertical-gardens-how-cities-are-using-nature-overcome-extreme-weather"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jursRm7mnQk" TargetMode="External"/><Relationship Id="rId1" Type="http://schemas.openxmlformats.org/officeDocument/2006/relationships/slideLayout" Target="../slideLayouts/slideLayout7.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Box 1">
            <a:extLst>
              <a:ext uri="{FF2B5EF4-FFF2-40B4-BE49-F238E27FC236}">
                <a16:creationId xmlns:a16="http://schemas.microsoft.com/office/drawing/2014/main" id="{8EA32863-8C94-4530-8F47-4891971BFEE4}"/>
              </a:ext>
            </a:extLst>
          </p:cNvPr>
          <p:cNvSpPr txBox="1">
            <a:spLocks noChangeArrowheads="1"/>
          </p:cNvSpPr>
          <p:nvPr/>
        </p:nvSpPr>
        <p:spPr bwMode="auto">
          <a:xfrm>
            <a:off x="308473" y="337536"/>
            <a:ext cx="8471970"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500" b="1" i="1" dirty="0"/>
              <a:t>Field and Lab Skills</a:t>
            </a:r>
          </a:p>
          <a:p>
            <a:pPr algn="ctr">
              <a:lnSpc>
                <a:spcPct val="100000"/>
              </a:lnSpc>
              <a:spcBef>
                <a:spcPct val="0"/>
              </a:spcBef>
              <a:buFontTx/>
              <a:buNone/>
            </a:pPr>
            <a:r>
              <a:rPr lang="en-GB" altLang="en-US" sz="4500" b="1" i="1" dirty="0"/>
              <a:t>Approaches to Managing River and run off Flooding</a:t>
            </a:r>
          </a:p>
          <a:p>
            <a:pPr algn="ctr">
              <a:lnSpc>
                <a:spcPct val="100000"/>
              </a:lnSpc>
              <a:spcBef>
                <a:spcPct val="0"/>
              </a:spcBef>
              <a:buFontTx/>
              <a:buNone/>
            </a:pPr>
            <a:endParaRPr lang="en-GB" altLang="en-US" sz="4500" b="1" i="1" dirty="0"/>
          </a:p>
          <a:p>
            <a:pPr algn="ctr">
              <a:lnSpc>
                <a:spcPct val="100000"/>
              </a:lnSpc>
              <a:spcBef>
                <a:spcPct val="0"/>
              </a:spcBef>
              <a:buFontTx/>
              <a:buNone/>
            </a:pPr>
            <a:r>
              <a:rPr lang="en-GB" altLang="en-US" sz="4500" b="1" i="1" dirty="0"/>
              <a:t>Case Studies</a:t>
            </a:r>
          </a:p>
          <a:p>
            <a:pPr algn="ctr">
              <a:lnSpc>
                <a:spcPct val="100000"/>
              </a:lnSpc>
              <a:spcBef>
                <a:spcPct val="0"/>
              </a:spcBef>
              <a:buFontTx/>
              <a:buNone/>
            </a:pPr>
            <a:endParaRPr lang="en-GB" altLang="en-US" sz="4500" b="1" i="1" dirty="0"/>
          </a:p>
          <a:p>
            <a:pPr algn="ctr">
              <a:lnSpc>
                <a:spcPct val="100000"/>
              </a:lnSpc>
              <a:spcBef>
                <a:spcPct val="0"/>
              </a:spcBef>
              <a:buFontTx/>
              <a:buNone/>
            </a:pPr>
            <a:r>
              <a:rPr lang="en-GB" altLang="en-US" sz="4500" b="1" i="1" dirty="0"/>
              <a:t> 28</a:t>
            </a:r>
            <a:r>
              <a:rPr lang="en-GB" altLang="en-US" sz="4500" b="1" i="1" baseline="30000" dirty="0"/>
              <a:t>th</a:t>
            </a:r>
            <a:r>
              <a:rPr lang="en-GB" altLang="en-US" sz="4500" b="1" i="1" dirty="0"/>
              <a:t> February 2022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11BB29-B9CC-4F4F-BD14-6DEE4CD698C0}"/>
              </a:ext>
            </a:extLst>
          </p:cNvPr>
          <p:cNvSpPr txBox="1"/>
          <p:nvPr/>
        </p:nvSpPr>
        <p:spPr>
          <a:xfrm>
            <a:off x="374573" y="572877"/>
            <a:ext cx="8262651" cy="5816977"/>
          </a:xfrm>
          <a:prstGeom prst="rect">
            <a:avLst/>
          </a:prstGeom>
          <a:noFill/>
        </p:spPr>
        <p:txBody>
          <a:bodyPr wrap="square" rtlCol="0">
            <a:spAutoFit/>
          </a:bodyPr>
          <a:lstStyle/>
          <a:p>
            <a:pPr algn="ctr"/>
            <a:r>
              <a:rPr lang="en-GB" sz="2400" b="1" dirty="0"/>
              <a:t>High Level Flooding Management</a:t>
            </a:r>
          </a:p>
          <a:p>
            <a:pPr algn="ctr"/>
            <a:r>
              <a:rPr lang="en-GB" sz="2400" b="1" dirty="0"/>
              <a:t> Coordinated at the National Level</a:t>
            </a:r>
          </a:p>
          <a:p>
            <a:pPr algn="ctr"/>
            <a:endParaRPr lang="en-GB" sz="2400" b="1" dirty="0"/>
          </a:p>
          <a:p>
            <a:pPr algn="ctr"/>
            <a:r>
              <a:rPr lang="en-GB" sz="2400" b="1" dirty="0"/>
              <a:t>e.g. Environment Agency / Natural Resources Wales </a:t>
            </a:r>
          </a:p>
          <a:p>
            <a:endParaRPr lang="en-GB" dirty="0"/>
          </a:p>
          <a:p>
            <a:endParaRPr lang="en-GB" sz="2000" dirty="0"/>
          </a:p>
          <a:p>
            <a:r>
              <a:rPr lang="en-GB" sz="2000" dirty="0"/>
              <a:t>Produce management plans that cover an entire river catchment area</a:t>
            </a:r>
          </a:p>
          <a:p>
            <a:endParaRPr lang="en-GB" sz="2000" dirty="0"/>
          </a:p>
          <a:p>
            <a:r>
              <a:rPr lang="en-GB" sz="2000" dirty="0"/>
              <a:t>e.g. </a:t>
            </a:r>
            <a:r>
              <a:rPr lang="en-GB" sz="2000" dirty="0">
                <a:hlinkClick r:id="rId2"/>
              </a:rPr>
              <a:t>Severn river basin district flood risk management plan</a:t>
            </a:r>
            <a:endParaRPr lang="en-GB" sz="2000" dirty="0"/>
          </a:p>
          <a:p>
            <a:endParaRPr lang="en-GB" sz="2000" dirty="0"/>
          </a:p>
          <a:p>
            <a:r>
              <a:rPr lang="en-GB" sz="2000" dirty="0"/>
              <a:t>Produce a range of policy documents; reports etc e.g. </a:t>
            </a:r>
          </a:p>
          <a:p>
            <a:endParaRPr lang="en-GB" sz="2000" dirty="0"/>
          </a:p>
          <a:p>
            <a:r>
              <a:rPr lang="en-GB" sz="2000" dirty="0">
                <a:hlinkClick r:id="rId3"/>
              </a:rPr>
              <a:t>Flood risk management plan Severn river basin district summary</a:t>
            </a:r>
            <a:r>
              <a:rPr lang="en-GB" sz="2000" dirty="0"/>
              <a:t>  gives an overview </a:t>
            </a:r>
          </a:p>
          <a:p>
            <a:endParaRPr lang="en-GB" sz="2000" dirty="0"/>
          </a:p>
          <a:p>
            <a:r>
              <a:rPr lang="en-GB" sz="2000" dirty="0">
                <a:hlinkClick r:id="rId4"/>
              </a:rPr>
              <a:t>Severn River Basin District Flood Risk Management Plan 2015 to 2021 Habitats Regulations Assessment March 2016</a:t>
            </a:r>
            <a:r>
              <a:rPr lang="en-GB" sz="2000" dirty="0"/>
              <a:t>   covers habitats and biodiversity </a:t>
            </a:r>
          </a:p>
          <a:p>
            <a:r>
              <a:rPr lang="en-GB" dirty="0"/>
              <a:t> </a:t>
            </a:r>
          </a:p>
        </p:txBody>
      </p:sp>
    </p:spTree>
    <p:extLst>
      <p:ext uri="{BB962C8B-B14F-4D97-AF65-F5344CB8AC3E}">
        <p14:creationId xmlns:p14="http://schemas.microsoft.com/office/powerpoint/2010/main" val="16809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0" end="1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E097F417-2B33-48EE-8451-196E24B5D0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213" y="616945"/>
            <a:ext cx="8555787" cy="4927276"/>
          </a:xfrm>
          <a:prstGeom prst="rect">
            <a:avLst/>
          </a:prstGeom>
        </p:spPr>
      </p:pic>
    </p:spTree>
    <p:extLst>
      <p:ext uri="{BB962C8B-B14F-4D97-AF65-F5344CB8AC3E}">
        <p14:creationId xmlns:p14="http://schemas.microsoft.com/office/powerpoint/2010/main" val="3318997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B05CBE-8E8C-4061-A538-D451D72E9FA7}"/>
              </a:ext>
            </a:extLst>
          </p:cNvPr>
          <p:cNvSpPr txBox="1"/>
          <p:nvPr/>
        </p:nvSpPr>
        <p:spPr>
          <a:xfrm>
            <a:off x="330506" y="253387"/>
            <a:ext cx="8516039" cy="6124754"/>
          </a:xfrm>
          <a:prstGeom prst="rect">
            <a:avLst/>
          </a:prstGeom>
          <a:noFill/>
        </p:spPr>
        <p:txBody>
          <a:bodyPr wrap="square" rtlCol="0">
            <a:spAutoFit/>
          </a:bodyPr>
          <a:lstStyle/>
          <a:p>
            <a:pPr algn="ctr"/>
            <a:r>
              <a:rPr lang="en-GB" sz="3200" b="1" dirty="0"/>
              <a:t>In the Severn river basin district</a:t>
            </a:r>
            <a:r>
              <a:rPr lang="en-GB" sz="2400" b="1" dirty="0"/>
              <a:t>:</a:t>
            </a:r>
          </a:p>
          <a:p>
            <a:endParaRPr lang="en-GB" sz="2400" dirty="0"/>
          </a:p>
          <a:p>
            <a:r>
              <a:rPr lang="en-GB" sz="2400" dirty="0"/>
              <a:t>• about 32,600 people are at high risk of flooding from rivers and the sea (more than a 1 in 30 (3.3%) chance of being flooded in any year);</a:t>
            </a:r>
          </a:p>
          <a:p>
            <a:endParaRPr lang="en-GB" sz="2400" dirty="0"/>
          </a:p>
          <a:p>
            <a:r>
              <a:rPr lang="en-GB" sz="2400" dirty="0"/>
              <a:t>• 67,400 people are at medium risk of flooding from rivers and the sea (less than a 1 in 30 (3.3%) but more than a 1 in 100 (1%) chance of being flooded in any year);</a:t>
            </a:r>
          </a:p>
          <a:p>
            <a:endParaRPr lang="en-GB" sz="2400" dirty="0"/>
          </a:p>
          <a:p>
            <a:r>
              <a:rPr lang="en-GB" sz="2400" dirty="0"/>
              <a:t>• 260,000 people are at risk of flooding from reservoirs;</a:t>
            </a:r>
          </a:p>
          <a:p>
            <a:endParaRPr lang="en-GB" sz="2400" dirty="0"/>
          </a:p>
          <a:p>
            <a:r>
              <a:rPr lang="en-GB" sz="2400" dirty="0"/>
              <a:t>• about 120,000 people are at medium to high risk of surface water flooding;</a:t>
            </a:r>
          </a:p>
          <a:p>
            <a:endParaRPr lang="en-GB" sz="2400" dirty="0"/>
          </a:p>
          <a:p>
            <a:r>
              <a:rPr lang="en-GB" sz="2400" dirty="0"/>
              <a:t>• flooding from sewers occurs in some towns and cities.</a:t>
            </a:r>
          </a:p>
        </p:txBody>
      </p:sp>
    </p:spTree>
    <p:extLst>
      <p:ext uri="{BB962C8B-B14F-4D97-AF65-F5344CB8AC3E}">
        <p14:creationId xmlns:p14="http://schemas.microsoft.com/office/powerpoint/2010/main" val="72859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BFEDA8-2F81-4045-930B-EA69792D0D51}"/>
              </a:ext>
            </a:extLst>
          </p:cNvPr>
          <p:cNvSpPr txBox="1"/>
          <p:nvPr/>
        </p:nvSpPr>
        <p:spPr>
          <a:xfrm>
            <a:off x="253388" y="176266"/>
            <a:ext cx="8703325" cy="6427978"/>
          </a:xfrm>
          <a:prstGeom prst="rect">
            <a:avLst/>
          </a:prstGeom>
          <a:noFill/>
        </p:spPr>
        <p:txBody>
          <a:bodyPr wrap="square" rtlCol="0">
            <a:spAutoFit/>
          </a:bodyPr>
          <a:lstStyle/>
          <a:p>
            <a:pPr algn="ct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Inclusion of Habitats; Biodiversity and Nature Based Solutions </a:t>
            </a: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 Habitats Regulation Assessment </a:t>
            </a:r>
            <a:r>
              <a:rPr lang="en-GB" sz="2400" dirty="0">
                <a:effectLst/>
                <a:latin typeface="Calibri" panose="020F0502020204030204" pitchFamily="34" charset="0"/>
                <a:ea typeface="Calibri" panose="020F0502020204030204" pitchFamily="34" charset="0"/>
                <a:cs typeface="Times New Roman" panose="02020603050405020304" pitchFamily="18" charset="0"/>
              </a:rPr>
              <a:t>works across the whole river basin and coordinates with:</a:t>
            </a:r>
          </a:p>
          <a:p>
            <a:pPr marL="34290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Local Plans – plans of local planning authorities to determine consent for proposed development etc </a:t>
            </a:r>
          </a:p>
          <a:p>
            <a:pPr marL="342900" indent="-342900">
              <a:lnSpc>
                <a:spcPct val="107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Water resource management plans – plans to manage the supply of water to communities by Water Companies.</a:t>
            </a:r>
          </a:p>
          <a:p>
            <a:pPr marL="342900" indent="-342900">
              <a:lnSpc>
                <a:spcPct val="107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River Basin Management Plan – plans that seek to ensure the objectives of sites of key importance are maintained.</a:t>
            </a:r>
          </a:p>
          <a:p>
            <a:pPr marL="342900" indent="-342900">
              <a:lnSpc>
                <a:spcPct val="107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2400" dirty="0">
                <a:effectLst/>
                <a:latin typeface="Calibri" panose="020F0502020204030204" pitchFamily="34" charset="0"/>
                <a:ea typeface="Calibri" panose="020F0502020204030204" pitchFamily="34" charset="0"/>
                <a:cs typeface="Times New Roman" panose="02020603050405020304" pitchFamily="18" charset="0"/>
              </a:rPr>
              <a:t> Marine Plans – plans to manage the sustainable use of marine resources for inshore areas.</a:t>
            </a:r>
          </a:p>
        </p:txBody>
      </p:sp>
    </p:spTree>
    <p:extLst>
      <p:ext uri="{BB962C8B-B14F-4D97-AF65-F5344CB8AC3E}">
        <p14:creationId xmlns:p14="http://schemas.microsoft.com/office/powerpoint/2010/main" val="1019684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lendar&#10;&#10;Description automatically generated">
            <a:extLst>
              <a:ext uri="{FF2B5EF4-FFF2-40B4-BE49-F238E27FC236}">
                <a16:creationId xmlns:a16="http://schemas.microsoft.com/office/drawing/2014/main" id="{CBCDA2D1-CA4E-4BB3-B62F-F193027B2CC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5253" y="2001837"/>
            <a:ext cx="8604174" cy="2854325"/>
          </a:xfrm>
          <a:prstGeom prst="rect">
            <a:avLst/>
          </a:prstGeom>
          <a:noFill/>
          <a:ln>
            <a:noFill/>
          </a:ln>
        </p:spPr>
      </p:pic>
      <p:sp>
        <p:nvSpPr>
          <p:cNvPr id="5" name="TextBox 4">
            <a:extLst>
              <a:ext uri="{FF2B5EF4-FFF2-40B4-BE49-F238E27FC236}">
                <a16:creationId xmlns:a16="http://schemas.microsoft.com/office/drawing/2014/main" id="{02F9218E-4E67-44D4-A640-5EA12150F5D7}"/>
              </a:ext>
            </a:extLst>
          </p:cNvPr>
          <p:cNvSpPr txBox="1"/>
          <p:nvPr/>
        </p:nvSpPr>
        <p:spPr>
          <a:xfrm>
            <a:off x="462708" y="385590"/>
            <a:ext cx="8306719" cy="646331"/>
          </a:xfrm>
          <a:prstGeom prst="rect">
            <a:avLst/>
          </a:prstGeom>
          <a:noFill/>
        </p:spPr>
        <p:txBody>
          <a:bodyPr wrap="square" rtlCol="0">
            <a:spAutoFit/>
          </a:bodyPr>
          <a:lstStyle/>
          <a:p>
            <a:r>
              <a:rPr lang="en-GB" dirty="0">
                <a:hlinkClick r:id="rId3"/>
              </a:rPr>
              <a:t>Severn River Basin District Flood Risk Management Plan 2015 to 2021 Habitats Regulations Assessment March 2016</a:t>
            </a:r>
            <a:r>
              <a:rPr lang="en-GB" dirty="0"/>
              <a:t>  page 74</a:t>
            </a:r>
          </a:p>
        </p:txBody>
      </p:sp>
    </p:spTree>
    <p:extLst>
      <p:ext uri="{BB962C8B-B14F-4D97-AF65-F5344CB8AC3E}">
        <p14:creationId xmlns:p14="http://schemas.microsoft.com/office/powerpoint/2010/main" val="2809537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370673-2270-48B6-B669-CD15B046AD54}"/>
              </a:ext>
            </a:extLst>
          </p:cNvPr>
          <p:cNvSpPr txBox="1"/>
          <p:nvPr/>
        </p:nvSpPr>
        <p:spPr>
          <a:xfrm>
            <a:off x="308472" y="429658"/>
            <a:ext cx="8284685" cy="5807231"/>
          </a:xfrm>
          <a:prstGeom prst="rect">
            <a:avLst/>
          </a:prstGeom>
          <a:noFill/>
        </p:spPr>
        <p:txBody>
          <a:bodyPr wrap="square" rtlCol="0">
            <a:spAutoFit/>
          </a:bodyPr>
          <a:lstStyle/>
          <a:p>
            <a:r>
              <a:rPr lang="en-GB" sz="2800" dirty="0"/>
              <a:t>UK Govt Website has an extensive range of information and case studies for approaches to flood management including </a:t>
            </a:r>
            <a:r>
              <a:rPr lang="en-GB" sz="2800" dirty="0">
                <a:hlinkClick r:id="rId2"/>
              </a:rPr>
              <a:t>Working with natural processes to reduce flood risk</a:t>
            </a:r>
            <a:endParaRPr lang="en-GB" sz="2800" dirty="0"/>
          </a:p>
          <a:p>
            <a:endParaRPr lang="en-GB" sz="2800" dirty="0"/>
          </a:p>
          <a:p>
            <a:r>
              <a:rPr lang="en-GB" sz="2800" dirty="0"/>
              <a:t>And provides numerous </a:t>
            </a:r>
            <a:r>
              <a:rPr lang="en-GB" sz="2800" dirty="0">
                <a:hlinkClick r:id="rId2"/>
              </a:rPr>
              <a:t>Case Studies </a:t>
            </a:r>
            <a:endParaRPr lang="en-GB" sz="2800" dirty="0"/>
          </a:p>
          <a:p>
            <a:endParaRPr lang="en-GB" sz="2800" dirty="0"/>
          </a:p>
          <a:p>
            <a:endParaRPr lang="en-GB" sz="2800" dirty="0"/>
          </a:p>
          <a:p>
            <a:r>
              <a:rPr lang="en-GB" sz="2800" dirty="0"/>
              <a:t>And a review of the Evidence Base </a:t>
            </a:r>
            <a:r>
              <a:rPr lang="en-GB" sz="2800" dirty="0">
                <a:hlinkClick r:id="rId3"/>
              </a:rPr>
              <a:t>https://assets.publishing.service.gov.uk/media/6036c5468fa8f5480a5386e9/Working_with_natural_processes_evidence_directory.pdf</a:t>
            </a:r>
            <a:r>
              <a:rPr lang="en-GB" sz="2800" dirty="0"/>
              <a:t>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893928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370673-2270-48B6-B669-CD15B046AD54}"/>
              </a:ext>
            </a:extLst>
          </p:cNvPr>
          <p:cNvSpPr txBox="1"/>
          <p:nvPr/>
        </p:nvSpPr>
        <p:spPr>
          <a:xfrm>
            <a:off x="308472" y="88134"/>
            <a:ext cx="8284685" cy="6686318"/>
          </a:xfrm>
          <a:prstGeom prst="rect">
            <a:avLst/>
          </a:prstGeom>
          <a:noFill/>
        </p:spPr>
        <p:txBody>
          <a:bodyPr wrap="square" rtlCol="0">
            <a:spAutoFit/>
          </a:bodyPr>
          <a:lstStyle/>
          <a:p>
            <a:r>
              <a:rPr lang="en-GB" sz="1600" dirty="0"/>
              <a:t>See also </a:t>
            </a:r>
            <a:r>
              <a:rPr lang="en-GB" sz="1600" dirty="0">
                <a:hlinkClick r:id="rId2"/>
              </a:rPr>
              <a:t>Mapping the potential for Working with Natural Processes – user guide SC150005</a:t>
            </a:r>
            <a:endParaRPr lang="en-GB" sz="1600" dirty="0"/>
          </a:p>
          <a:p>
            <a:r>
              <a:rPr lang="en-GB" sz="1600" dirty="0"/>
              <a:t>See page 13 for links to:</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Guidance on design and maintenance requirements for WWNP interventions Floodplain reconnection</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Ecoflood</a:t>
            </a:r>
            <a:r>
              <a:rPr lang="en-GB" sz="1600" dirty="0">
                <a:effectLst/>
                <a:latin typeface="Calibri" panose="020F0502020204030204" pitchFamily="34" charset="0"/>
                <a:ea typeface="Calibri" panose="020F0502020204030204" pitchFamily="34" charset="0"/>
                <a:cs typeface="Times New Roman" panose="02020603050405020304" pitchFamily="18" charset="0"/>
              </a:rPr>
              <a:t> guidelines: how to use floodplains for flood risk reduction</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Manual of River Restoration Techniques</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Flood planner – a manual for the natural management of river floods Run-off attenuation features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Rural sustainable drainage systems</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Run-off attenuation features: A guide for all those working in catchment management</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Flood storage and attenuation on farms</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Potential use of run-off attenuation features in small rural catchments for flood mitigation Woodlands</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The UK Forestry Standard 3 http://naturalprocesses.jbahosting.com/#6/54.188/-1.945 Mapping the potential for Working with Natural Processes – user guide 14</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Restoring floodplain woodland for flood alleviation</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Restoring and managing riparian woodlands</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See the Bibliography for full details of these sources. </a:t>
            </a:r>
          </a:p>
          <a:p>
            <a:endParaRPr lang="en-GB" dirty="0"/>
          </a:p>
        </p:txBody>
      </p:sp>
    </p:spTree>
    <p:extLst>
      <p:ext uri="{BB962C8B-B14F-4D97-AF65-F5344CB8AC3E}">
        <p14:creationId xmlns:p14="http://schemas.microsoft.com/office/powerpoint/2010/main" val="2753267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3" end="1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9EC8C9-6F31-4A15-BF8F-2DBB0E51A091}"/>
              </a:ext>
            </a:extLst>
          </p:cNvPr>
          <p:cNvSpPr txBox="1"/>
          <p:nvPr/>
        </p:nvSpPr>
        <p:spPr>
          <a:xfrm>
            <a:off x="220337" y="99148"/>
            <a:ext cx="8813494" cy="7167090"/>
          </a:xfrm>
          <a:prstGeom prst="rect">
            <a:avLst/>
          </a:prstGeom>
          <a:noFill/>
        </p:spPr>
        <p:txBody>
          <a:bodyPr wrap="square" rtlCol="0">
            <a:spAutoFit/>
          </a:bodyPr>
          <a:lstStyle/>
          <a:p>
            <a:pPr algn="ctr"/>
            <a:r>
              <a:rPr lang="en-GB" sz="3200" b="1" dirty="0"/>
              <a:t>Case Studies</a:t>
            </a:r>
          </a:p>
          <a:p>
            <a:pPr algn="ctr"/>
            <a:r>
              <a:rPr lang="en-GB" sz="1600" b="1" dirty="0"/>
              <a:t> (see uploads to Moodle and Teams ‘Files’)</a:t>
            </a:r>
          </a:p>
          <a:p>
            <a:endParaRPr lang="en-GB" sz="2000" dirty="0"/>
          </a:p>
          <a:p>
            <a:r>
              <a:rPr lang="en-GB" b="1" i="1" dirty="0">
                <a:solidFill>
                  <a:srgbClr val="00B050"/>
                </a:solidFill>
                <a:latin typeface="Calibri" panose="020F0502020204030204" pitchFamily="34" charset="0"/>
                <a:ea typeface="Calibri" panose="020F0502020204030204" pitchFamily="34" charset="0"/>
                <a:cs typeface="Times New Roman" panose="02020603050405020304" pitchFamily="18" charset="0"/>
              </a:rPr>
              <a:t>Looking at the Evaluations we have started to explore so far – how do these form some of the early building blocks for what is needed in these case study projects /  evaluations</a:t>
            </a:r>
          </a:p>
          <a:p>
            <a:endParaRPr lang="en-GB" sz="2000" b="1" i="1" dirty="0">
              <a:latin typeface="Calibri" panose="020F0502020204030204" pitchFamily="34" charset="0"/>
              <a:ea typeface="Calibri" panose="020F0502020204030204" pitchFamily="34" charset="0"/>
              <a:cs typeface="Times New Roman" panose="02020603050405020304" pitchFamily="18" charset="0"/>
            </a:endParaRPr>
          </a:p>
          <a:p>
            <a:r>
              <a:rPr lang="en-GB" sz="2000" b="1" dirty="0"/>
              <a:t>Case study 20 </a:t>
            </a:r>
            <a:r>
              <a:rPr lang="en-GB" sz="2000" dirty="0"/>
              <a:t>From </a:t>
            </a:r>
            <a:r>
              <a:rPr lang="en-GB" sz="2000" b="1" dirty="0"/>
              <a:t>Source to Sea </a:t>
            </a:r>
            <a:r>
              <a:rPr lang="en-GB" sz="2000" dirty="0"/>
              <a:t>the </a:t>
            </a:r>
            <a:r>
              <a:rPr lang="en-GB" sz="2000" dirty="0" err="1"/>
              <a:t>Holnicote</a:t>
            </a:r>
            <a:r>
              <a:rPr lang="en-GB" sz="2000" dirty="0"/>
              <a:t> Experience</a:t>
            </a:r>
          </a:p>
          <a:p>
            <a:endParaRPr lang="en-GB" sz="2000" dirty="0"/>
          </a:p>
          <a:p>
            <a:r>
              <a:rPr lang="en-GB" sz="2000" b="1" dirty="0"/>
              <a:t>Case study 37 </a:t>
            </a:r>
            <a:r>
              <a:rPr lang="en-GB" sz="2000" dirty="0" err="1"/>
              <a:t>Pumlumon</a:t>
            </a:r>
            <a:r>
              <a:rPr lang="en-GB" sz="2000" dirty="0"/>
              <a:t> </a:t>
            </a:r>
            <a:r>
              <a:rPr lang="en-GB" sz="2000" b="1" dirty="0"/>
              <a:t>Peatland Restoration </a:t>
            </a:r>
            <a:r>
              <a:rPr lang="en-GB" sz="2000" dirty="0"/>
              <a:t>for Floodwater Management</a:t>
            </a:r>
          </a:p>
          <a:p>
            <a:endParaRPr lang="en-GB" sz="2000" dirty="0"/>
          </a:p>
          <a:p>
            <a:r>
              <a:rPr lang="en-GB" sz="2000" b="1" dirty="0"/>
              <a:t>Case study 27 </a:t>
            </a:r>
            <a:r>
              <a:rPr lang="en-GB" sz="2000" dirty="0"/>
              <a:t>Investigating the Impacts of </a:t>
            </a:r>
            <a:r>
              <a:rPr lang="en-GB" sz="2000" b="1" dirty="0"/>
              <a:t>Upland Land Use Management </a:t>
            </a:r>
            <a:r>
              <a:rPr lang="en-GB" sz="2000" dirty="0"/>
              <a:t>on Flood Risk at </a:t>
            </a:r>
            <a:r>
              <a:rPr lang="en-GB" sz="2000" dirty="0" err="1"/>
              <a:t>Pontbren</a:t>
            </a:r>
            <a:r>
              <a:rPr lang="en-GB" sz="2000" dirty="0"/>
              <a:t> Wales </a:t>
            </a:r>
            <a:r>
              <a:rPr lang="en-GB" sz="2000" b="1" dirty="0"/>
              <a:t>(Sheep Grazing) </a:t>
            </a:r>
            <a:r>
              <a:rPr lang="en-GB" sz="2000" b="1" dirty="0" err="1">
                <a:hlinkClick r:id="rId2"/>
              </a:rPr>
              <a:t>Polyscape</a:t>
            </a:r>
            <a:r>
              <a:rPr lang="en-GB" sz="2000" b="1" dirty="0">
                <a:hlinkClick r:id="rId2"/>
              </a:rPr>
              <a:t> GIS Mapping Tool </a:t>
            </a:r>
            <a:r>
              <a:rPr lang="en-GB" sz="2000" b="1" dirty="0"/>
              <a:t>                              </a:t>
            </a:r>
          </a:p>
          <a:p>
            <a:endParaRPr lang="en-GB" sz="2000" dirty="0"/>
          </a:p>
          <a:p>
            <a:pPr>
              <a:lnSpc>
                <a:spcPct val="107000"/>
              </a:lnSpc>
              <a:spcAft>
                <a:spcPts val="800"/>
              </a:spcAft>
            </a:pPr>
            <a:r>
              <a:rPr lang="en-GB" sz="2000" b="1" dirty="0"/>
              <a:t>Case study 29 </a:t>
            </a:r>
            <a:r>
              <a:rPr lang="en-GB" sz="2000" dirty="0"/>
              <a:t>Investigating the interaction between semi natural </a:t>
            </a:r>
            <a:r>
              <a:rPr lang="en-GB" sz="2000" b="1" dirty="0"/>
              <a:t>floodplain woodland </a:t>
            </a:r>
            <a:r>
              <a:rPr lang="en-GB" sz="2000" dirty="0"/>
              <a:t>and flood flows at Great </a:t>
            </a:r>
            <a:r>
              <a:rPr lang="en-GB" sz="2000" dirty="0" err="1"/>
              <a:t>Triley</a:t>
            </a:r>
            <a:r>
              <a:rPr lang="en-GB" sz="2000" dirty="0"/>
              <a:t> Wood (</a:t>
            </a:r>
            <a:r>
              <a:rPr lang="en-GB" sz="2000" b="1" i="1" dirty="0">
                <a:effectLst/>
                <a:latin typeface="Calibri" panose="020F0502020204030204" pitchFamily="34" charset="0"/>
                <a:ea typeface="Calibri" panose="020F0502020204030204" pitchFamily="34" charset="0"/>
                <a:cs typeface="Times New Roman" panose="02020603050405020304" pitchFamily="18" charset="0"/>
              </a:rPr>
              <a:t>how trees, undergrowth and woody debris affect the hydraulic roughness of the floodplain and therefore the storage and passage of flood flows)</a:t>
            </a: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Case study 41 </a:t>
            </a:r>
            <a:r>
              <a:rPr lang="en-GB" sz="2000" dirty="0">
                <a:effectLst/>
                <a:latin typeface="Calibri" panose="020F0502020204030204" pitchFamily="34" charset="0"/>
                <a:ea typeface="Calibri" panose="020F0502020204030204" pitchFamily="34" charset="0"/>
                <a:cs typeface="Times New Roman" panose="02020603050405020304" pitchFamily="18" charset="0"/>
              </a:rPr>
              <a:t>Nant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Barrog</a:t>
            </a:r>
            <a:r>
              <a:rPr lang="en-GB" sz="2000" dirty="0">
                <a:effectLst/>
                <a:latin typeface="Calibri" panose="020F0502020204030204" pitchFamily="34" charset="0"/>
                <a:ea typeface="Calibri" panose="020F0502020204030204" pitchFamily="34" charset="0"/>
                <a:cs typeface="Times New Roman" panose="02020603050405020304" pitchFamily="18" charset="0"/>
              </a:rPr>
              <a:t> (proposal) </a:t>
            </a:r>
            <a:r>
              <a:rPr lang="en-GB" sz="2000" b="1" i="1" dirty="0">
                <a:effectLst/>
                <a:latin typeface="Calibri" panose="020F0502020204030204" pitchFamily="34" charset="0"/>
                <a:ea typeface="Calibri" panose="020F0502020204030204" pitchFamily="34" charset="0"/>
                <a:cs typeface="Times New Roman" panose="02020603050405020304" pitchFamily="18" charset="0"/>
              </a:rPr>
              <a:t>Planting of trees along the riparian zone to increase interception, reducing the volume and speed of run-off. </a:t>
            </a:r>
          </a:p>
          <a:p>
            <a:endParaRPr lang="en-GB" dirty="0"/>
          </a:p>
          <a:p>
            <a:endParaRPr lang="en-GB" dirty="0"/>
          </a:p>
          <a:p>
            <a:endParaRPr lang="en-GB" dirty="0"/>
          </a:p>
        </p:txBody>
      </p:sp>
    </p:spTree>
    <p:extLst>
      <p:ext uri="{BB962C8B-B14F-4D97-AF65-F5344CB8AC3E}">
        <p14:creationId xmlns:p14="http://schemas.microsoft.com/office/powerpoint/2010/main" val="302688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6291D1-8C93-4AB8-B285-3B6AC172E82D}"/>
              </a:ext>
            </a:extLst>
          </p:cNvPr>
          <p:cNvSpPr txBox="1"/>
          <p:nvPr/>
        </p:nvSpPr>
        <p:spPr>
          <a:xfrm>
            <a:off x="187287" y="187281"/>
            <a:ext cx="8416886" cy="7571303"/>
          </a:xfrm>
          <a:prstGeom prst="rect">
            <a:avLst/>
          </a:prstGeom>
          <a:noFill/>
        </p:spPr>
        <p:txBody>
          <a:bodyPr wrap="square" rtlCol="0">
            <a:spAutoFit/>
          </a:bodyPr>
          <a:lstStyle/>
          <a:p>
            <a:pPr algn="ctr"/>
            <a:r>
              <a:rPr lang="en-GB" sz="1800" b="1" dirty="0"/>
              <a:t>Radical Solutions to Flood Management</a:t>
            </a:r>
          </a:p>
          <a:p>
            <a:pPr algn="ctr"/>
            <a:endParaRPr lang="en-GB" b="1" dirty="0"/>
          </a:p>
          <a:p>
            <a:pPr algn="ctr"/>
            <a:r>
              <a:rPr lang="en-GB" sz="1800" b="1" dirty="0"/>
              <a:t>Re-Imagining the Urban Landscape </a:t>
            </a:r>
          </a:p>
          <a:p>
            <a:pPr algn="ctr"/>
            <a:endParaRPr lang="en-GB" b="1" dirty="0"/>
          </a:p>
          <a:p>
            <a:r>
              <a:rPr lang="en-GB" sz="1800" b="1" dirty="0"/>
              <a:t>Floodable Parks and Greenspaces</a:t>
            </a:r>
          </a:p>
          <a:p>
            <a:endParaRPr lang="en-GB" b="1" dirty="0"/>
          </a:p>
          <a:p>
            <a:r>
              <a:rPr lang="en-GB" sz="1800" b="1" dirty="0"/>
              <a:t>Vertical Gardens</a:t>
            </a:r>
          </a:p>
          <a:p>
            <a:endParaRPr lang="en-GB" b="1" dirty="0"/>
          </a:p>
          <a:p>
            <a:r>
              <a:rPr lang="en-GB" sz="1800" b="1" dirty="0"/>
              <a:t>‘Sponge Parks’</a:t>
            </a:r>
          </a:p>
          <a:p>
            <a:endParaRPr lang="en-GB" b="1" dirty="0"/>
          </a:p>
          <a:p>
            <a:r>
              <a:rPr lang="en-GB" sz="1800" b="1" dirty="0"/>
              <a:t>‘Sponge’ Cities </a:t>
            </a:r>
          </a:p>
          <a:p>
            <a:endParaRPr lang="en-GB" b="1" dirty="0"/>
          </a:p>
          <a:p>
            <a:endParaRPr lang="en-GB" sz="1800" b="1" dirty="0"/>
          </a:p>
          <a:p>
            <a:endParaRPr lang="en-GB" b="1" dirty="0"/>
          </a:p>
          <a:p>
            <a:endParaRPr lang="en-GB" sz="1800" b="1" dirty="0"/>
          </a:p>
          <a:p>
            <a:endParaRPr lang="en-GB" b="1" dirty="0"/>
          </a:p>
          <a:p>
            <a:endParaRPr lang="en-GB" sz="1800" b="1" dirty="0"/>
          </a:p>
          <a:p>
            <a:endParaRPr lang="en-GB" b="1" dirty="0"/>
          </a:p>
          <a:p>
            <a:endParaRPr lang="en-GB" sz="1800" b="1" dirty="0"/>
          </a:p>
          <a:p>
            <a:endParaRPr lang="en-GB" sz="1800" b="1" dirty="0"/>
          </a:p>
          <a:p>
            <a:endParaRPr lang="en-GB" b="1" dirty="0"/>
          </a:p>
          <a:p>
            <a:endParaRPr lang="en-GB" b="1" dirty="0"/>
          </a:p>
          <a:p>
            <a:r>
              <a:rPr lang="en-GB" sz="1800" b="1" dirty="0">
                <a:hlinkClick r:id="rId2"/>
              </a:rPr>
              <a:t>What would an entirely flood-proof city look like? Guardian article 2017</a:t>
            </a:r>
            <a:endParaRPr lang="en-GB" sz="1800" b="1" dirty="0"/>
          </a:p>
          <a:p>
            <a:endParaRPr lang="en-GB" b="1" dirty="0"/>
          </a:p>
          <a:p>
            <a:endParaRPr lang="en-GB" sz="1800" b="1" dirty="0"/>
          </a:p>
          <a:p>
            <a:pPr algn="ctr"/>
            <a:endParaRPr lang="en-GB" b="1" dirty="0"/>
          </a:p>
          <a:p>
            <a:pPr algn="ctr"/>
            <a:endParaRPr lang="en-GB" sz="1800" b="1" dirty="0"/>
          </a:p>
        </p:txBody>
      </p:sp>
      <p:pic>
        <p:nvPicPr>
          <p:cNvPr id="5124" name="Picture 4" descr="What would an entirely flood-proof city look like? | Cities | The Guardian">
            <a:extLst>
              <a:ext uri="{FF2B5EF4-FFF2-40B4-BE49-F238E27FC236}">
                <a16:creationId xmlns:a16="http://schemas.microsoft.com/office/drawing/2014/main" id="{3729ABDA-D15A-4A5A-875E-8DEC578D1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7611" y="1729648"/>
            <a:ext cx="6345714" cy="4487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676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2EEDE-D7ED-4028-9889-63F6C0E203E5}"/>
              </a:ext>
            </a:extLst>
          </p:cNvPr>
          <p:cNvSpPr txBox="1"/>
          <p:nvPr/>
        </p:nvSpPr>
        <p:spPr>
          <a:xfrm>
            <a:off x="473726" y="1222867"/>
            <a:ext cx="5023691" cy="5355312"/>
          </a:xfrm>
          <a:prstGeom prst="rect">
            <a:avLst/>
          </a:prstGeom>
          <a:noFill/>
          <a:ln>
            <a:noFill/>
            <a:prstDash val="sysDot"/>
          </a:ln>
        </p:spPr>
        <p:txBody>
          <a:bodyPr wrap="square" rtlCol="0">
            <a:spAutoFit/>
          </a:bodyPr>
          <a:lstStyle/>
          <a:p>
            <a:pPr algn="ctr"/>
            <a:r>
              <a:rPr lang="en-GB" b="1" dirty="0"/>
              <a:t>A floodable park or open space</a:t>
            </a:r>
          </a:p>
          <a:p>
            <a:r>
              <a:rPr lang="en-GB" dirty="0"/>
              <a:t>Parklands, playgrounds, and urban open spaces can be designed specifically to accept excess rainwater and run off. The water can percolate through the open space and into aquifers, providing aquifer recharge and reducing the flow of stormwater to sewer systems. After a heavy rain, the open space may be flooded and not usable by people. But, after the water subsides, the area will again be usable as parkland for people and wildlife. Landscape architects should consider flooding in their design of the open space so that they build in specifications for flood-tolerant plants, look at the flow of water and enable stormwater to flow to the parkland, and design the area with some elevation change so that the water retention areas are lower in elevation. See:</a:t>
            </a:r>
          </a:p>
          <a:p>
            <a:r>
              <a:rPr lang="en-GB" sz="1200" dirty="0">
                <a:hlinkClick r:id="rId2"/>
              </a:rPr>
              <a:t>Loggia, Puleo &amp; </a:t>
            </a:r>
            <a:r>
              <a:rPr lang="en-GB" sz="1200" dirty="0" err="1">
                <a:hlinkClick r:id="rId2"/>
              </a:rPr>
              <a:t>Freni</a:t>
            </a:r>
            <a:r>
              <a:rPr lang="en-GB" sz="1200" dirty="0">
                <a:hlinkClick r:id="rId2"/>
              </a:rPr>
              <a:t> (2020) </a:t>
            </a:r>
            <a:r>
              <a:rPr lang="en-GB" sz="1200" dirty="0" err="1">
                <a:hlinkClick r:id="rId2"/>
              </a:rPr>
              <a:t>Floodability</a:t>
            </a:r>
            <a:r>
              <a:rPr lang="en-GB" sz="1200" dirty="0">
                <a:hlinkClick r:id="rId2"/>
              </a:rPr>
              <a:t>: A New Paradigm for Designing Urban Drainage and Achieving Sustainable Urban Growth Water Resources Management volume 34, pages3411–3424 </a:t>
            </a:r>
            <a:endParaRPr lang="en-GB" sz="1200" dirty="0"/>
          </a:p>
        </p:txBody>
      </p:sp>
      <p:sp>
        <p:nvSpPr>
          <p:cNvPr id="3" name="TextBox 2">
            <a:extLst>
              <a:ext uri="{FF2B5EF4-FFF2-40B4-BE49-F238E27FC236}">
                <a16:creationId xmlns:a16="http://schemas.microsoft.com/office/drawing/2014/main" id="{A675A578-75F7-411A-9048-0C475AE98833}"/>
              </a:ext>
            </a:extLst>
          </p:cNvPr>
          <p:cNvSpPr txBox="1"/>
          <p:nvPr/>
        </p:nvSpPr>
        <p:spPr>
          <a:xfrm>
            <a:off x="462708" y="110167"/>
            <a:ext cx="8273668" cy="1077218"/>
          </a:xfrm>
          <a:prstGeom prst="rect">
            <a:avLst/>
          </a:prstGeom>
          <a:noFill/>
        </p:spPr>
        <p:txBody>
          <a:bodyPr wrap="square" rtlCol="0">
            <a:spAutoFit/>
          </a:bodyPr>
          <a:lstStyle/>
          <a:p>
            <a:pPr algn="ctr"/>
            <a:r>
              <a:rPr lang="en-GB" sz="2800" b="1" dirty="0"/>
              <a:t>Radical Solutions to Flood Management</a:t>
            </a:r>
          </a:p>
          <a:p>
            <a:pPr algn="ctr"/>
            <a:r>
              <a:rPr lang="en-GB" dirty="0"/>
              <a:t>Management of urban floodwater related to amount of permeable land that is available for water to move to, stay on, and percolate through</a:t>
            </a:r>
            <a:endParaRPr lang="en-GB" sz="1800" b="1" dirty="0"/>
          </a:p>
        </p:txBody>
      </p:sp>
      <p:pic>
        <p:nvPicPr>
          <p:cNvPr id="1026" name="Picture 2" descr="Floodwater in Arrow Rock, Missouri. Photo credit: USFWS Midwest">
            <a:extLst>
              <a:ext uri="{FF2B5EF4-FFF2-40B4-BE49-F238E27FC236}">
                <a16:creationId xmlns:a16="http://schemas.microsoft.com/office/drawing/2014/main" id="{8F6C82C4-95D2-4880-AE04-7CC5A66539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0772" y="1507793"/>
            <a:ext cx="2899502" cy="38660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EB5B52-3560-4365-9E4B-599F7A5E9C43}"/>
              </a:ext>
            </a:extLst>
          </p:cNvPr>
          <p:cNvSpPr txBox="1"/>
          <p:nvPr/>
        </p:nvSpPr>
        <p:spPr>
          <a:xfrm>
            <a:off x="5618602" y="5519449"/>
            <a:ext cx="3393195" cy="646331"/>
          </a:xfrm>
          <a:prstGeom prst="rect">
            <a:avLst/>
          </a:prstGeom>
          <a:noFill/>
          <a:ln w="19050">
            <a:solidFill>
              <a:srgbClr val="0000CC"/>
            </a:solidFill>
          </a:ln>
        </p:spPr>
        <p:txBody>
          <a:bodyPr wrap="square" rtlCol="0">
            <a:spAutoFit/>
          </a:bodyPr>
          <a:lstStyle/>
          <a:p>
            <a:pPr algn="ctr"/>
            <a:r>
              <a:rPr lang="en-GB" b="1" dirty="0">
                <a:solidFill>
                  <a:srgbClr val="0000CC"/>
                </a:solidFill>
              </a:rPr>
              <a:t>Where could this be done in Swansea?</a:t>
            </a:r>
          </a:p>
        </p:txBody>
      </p:sp>
    </p:spTree>
    <p:extLst>
      <p:ext uri="{BB962C8B-B14F-4D97-AF65-F5344CB8AC3E}">
        <p14:creationId xmlns:p14="http://schemas.microsoft.com/office/powerpoint/2010/main" val="2826791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FCA980-CCB1-4900-BDA5-C1ECD8FC31E9}"/>
              </a:ext>
            </a:extLst>
          </p:cNvPr>
          <p:cNvSpPr txBox="1"/>
          <p:nvPr/>
        </p:nvSpPr>
        <p:spPr>
          <a:xfrm>
            <a:off x="451692" y="121185"/>
            <a:ext cx="8218583" cy="2185214"/>
          </a:xfrm>
          <a:prstGeom prst="rect">
            <a:avLst/>
          </a:prstGeom>
          <a:noFill/>
        </p:spPr>
        <p:txBody>
          <a:bodyPr wrap="square" rtlCol="0">
            <a:spAutoFit/>
          </a:bodyPr>
          <a:lstStyle/>
          <a:p>
            <a:pPr algn="ctr"/>
            <a:r>
              <a:rPr lang="en-GB" sz="2800" b="1" dirty="0"/>
              <a:t>Radical Solutions to Flood Management</a:t>
            </a:r>
          </a:p>
          <a:p>
            <a:endParaRPr lang="en-GB" dirty="0"/>
          </a:p>
          <a:p>
            <a:r>
              <a:rPr lang="en-GB" b="1" dirty="0"/>
              <a:t>Vertical garden</a:t>
            </a:r>
          </a:p>
          <a:p>
            <a:r>
              <a:rPr lang="en-GB" dirty="0"/>
              <a:t>In Valencia, the project has set up a vertical garden at a school to collect rainwater, lower temperatures, and reduce the noise coming from the school, while it installed a green roof at a local old age home. It is also developing a small forest and ‘blue-green’ corridor  – a nature corridor between built up areas</a:t>
            </a:r>
          </a:p>
        </p:txBody>
      </p:sp>
      <p:pic>
        <p:nvPicPr>
          <p:cNvPr id="3074" name="Picture 2">
            <a:extLst>
              <a:ext uri="{FF2B5EF4-FFF2-40B4-BE49-F238E27FC236}">
                <a16:creationId xmlns:a16="http://schemas.microsoft.com/office/drawing/2014/main" id="{84189E9F-70C6-440E-AF00-43BCC22958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043" y="2571381"/>
            <a:ext cx="2143125"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77170A5-3873-4C38-84E7-13EE55690542}"/>
              </a:ext>
            </a:extLst>
          </p:cNvPr>
          <p:cNvSpPr txBox="1"/>
          <p:nvPr/>
        </p:nvSpPr>
        <p:spPr>
          <a:xfrm>
            <a:off x="550843" y="5899710"/>
            <a:ext cx="8427904" cy="369332"/>
          </a:xfrm>
          <a:prstGeom prst="rect">
            <a:avLst/>
          </a:prstGeom>
          <a:noFill/>
        </p:spPr>
        <p:txBody>
          <a:bodyPr wrap="square" rtlCol="0">
            <a:spAutoFit/>
          </a:bodyPr>
          <a:lstStyle/>
          <a:p>
            <a:r>
              <a:rPr lang="en-GB" dirty="0">
                <a:hlinkClick r:id="rId3"/>
              </a:rPr>
              <a:t>The greenest school in Valencia: a vertical garden and reused water for irrigation</a:t>
            </a:r>
            <a:endParaRPr lang="en-GB" dirty="0"/>
          </a:p>
        </p:txBody>
      </p:sp>
      <p:pic>
        <p:nvPicPr>
          <p:cNvPr id="3076" name="Picture 4" descr="Vertical Garden On School Building Wall Stock Photo - Download Image Now -  iStock">
            <a:extLst>
              <a:ext uri="{FF2B5EF4-FFF2-40B4-BE49-F238E27FC236}">
                <a16:creationId xmlns:a16="http://schemas.microsoft.com/office/drawing/2014/main" id="{9FADBC47-74C7-44AB-A535-32EEDAA627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43" y="2538162"/>
            <a:ext cx="1908756" cy="28661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reen roofs - Landscape Architects LAA">
            <a:extLst>
              <a:ext uri="{FF2B5EF4-FFF2-40B4-BE49-F238E27FC236}">
                <a16:creationId xmlns:a16="http://schemas.microsoft.com/office/drawing/2014/main" id="{11E659C2-F321-49AB-B43A-BA13FBAA9F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6134" y="2973613"/>
            <a:ext cx="3731487" cy="211617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C44730-870F-4D52-9F41-8EF393409345}"/>
              </a:ext>
            </a:extLst>
          </p:cNvPr>
          <p:cNvSpPr txBox="1"/>
          <p:nvPr/>
        </p:nvSpPr>
        <p:spPr>
          <a:xfrm>
            <a:off x="771181" y="5462713"/>
            <a:ext cx="3888954" cy="369332"/>
          </a:xfrm>
          <a:prstGeom prst="rect">
            <a:avLst/>
          </a:prstGeom>
          <a:noFill/>
        </p:spPr>
        <p:txBody>
          <a:bodyPr wrap="square" rtlCol="0">
            <a:spAutoFit/>
          </a:bodyPr>
          <a:lstStyle/>
          <a:p>
            <a:pPr algn="ctr"/>
            <a:r>
              <a:rPr lang="en-GB" b="1" dirty="0">
                <a:solidFill>
                  <a:srgbClr val="006600"/>
                </a:solidFill>
              </a:rPr>
              <a:t>Green Walls </a:t>
            </a:r>
          </a:p>
        </p:txBody>
      </p:sp>
      <p:sp>
        <p:nvSpPr>
          <p:cNvPr id="5" name="TextBox 4">
            <a:extLst>
              <a:ext uri="{FF2B5EF4-FFF2-40B4-BE49-F238E27FC236}">
                <a16:creationId xmlns:a16="http://schemas.microsoft.com/office/drawing/2014/main" id="{7E28465B-F4C2-4FEC-AE68-04F43DE00DCB}"/>
              </a:ext>
            </a:extLst>
          </p:cNvPr>
          <p:cNvSpPr txBox="1"/>
          <p:nvPr/>
        </p:nvSpPr>
        <p:spPr>
          <a:xfrm>
            <a:off x="5971142" y="5316146"/>
            <a:ext cx="2622015" cy="369332"/>
          </a:xfrm>
          <a:prstGeom prst="rect">
            <a:avLst/>
          </a:prstGeom>
          <a:noFill/>
        </p:spPr>
        <p:txBody>
          <a:bodyPr wrap="square" rtlCol="0">
            <a:spAutoFit/>
          </a:bodyPr>
          <a:lstStyle/>
          <a:p>
            <a:pPr algn="ctr"/>
            <a:r>
              <a:rPr lang="en-GB" b="1" dirty="0">
                <a:solidFill>
                  <a:srgbClr val="006600"/>
                </a:solidFill>
              </a:rPr>
              <a:t>Green Roofs </a:t>
            </a:r>
          </a:p>
        </p:txBody>
      </p:sp>
      <p:sp>
        <p:nvSpPr>
          <p:cNvPr id="10" name="TextBox 9">
            <a:extLst>
              <a:ext uri="{FF2B5EF4-FFF2-40B4-BE49-F238E27FC236}">
                <a16:creationId xmlns:a16="http://schemas.microsoft.com/office/drawing/2014/main" id="{9FE7F0A8-9262-4570-AAF4-1133CE901025}"/>
              </a:ext>
            </a:extLst>
          </p:cNvPr>
          <p:cNvSpPr txBox="1"/>
          <p:nvPr/>
        </p:nvSpPr>
        <p:spPr>
          <a:xfrm>
            <a:off x="2286000" y="6342831"/>
            <a:ext cx="4572000" cy="369332"/>
          </a:xfrm>
          <a:prstGeom prst="rect">
            <a:avLst/>
          </a:prstGeom>
          <a:noFill/>
        </p:spPr>
        <p:txBody>
          <a:bodyPr wrap="square">
            <a:spAutoFit/>
          </a:bodyPr>
          <a:lstStyle/>
          <a:p>
            <a:pPr algn="ctr"/>
            <a:r>
              <a:rPr lang="en-GB" b="1" dirty="0">
                <a:solidFill>
                  <a:srgbClr val="0000CC"/>
                </a:solidFill>
              </a:rPr>
              <a:t>Where could this be done in Swansea?</a:t>
            </a:r>
          </a:p>
        </p:txBody>
      </p:sp>
    </p:spTree>
    <p:extLst>
      <p:ext uri="{BB962C8B-B14F-4D97-AF65-F5344CB8AC3E}">
        <p14:creationId xmlns:p14="http://schemas.microsoft.com/office/powerpoint/2010/main" val="3312622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8B8FB0-1477-4F48-B9DE-9134B42F1FD6}"/>
              </a:ext>
            </a:extLst>
          </p:cNvPr>
          <p:cNvSpPr txBox="1"/>
          <p:nvPr/>
        </p:nvSpPr>
        <p:spPr>
          <a:xfrm>
            <a:off x="198304" y="154234"/>
            <a:ext cx="8802477" cy="1846659"/>
          </a:xfrm>
          <a:prstGeom prst="rect">
            <a:avLst/>
          </a:prstGeom>
          <a:noFill/>
        </p:spPr>
        <p:txBody>
          <a:bodyPr wrap="square" rtlCol="0">
            <a:spAutoFit/>
          </a:bodyPr>
          <a:lstStyle/>
          <a:p>
            <a:pPr algn="ctr"/>
            <a:r>
              <a:rPr lang="en-GB" sz="2800" b="1" dirty="0"/>
              <a:t>Radical Solutions to Flood Management</a:t>
            </a:r>
          </a:p>
          <a:p>
            <a:r>
              <a:rPr lang="en-GB" sz="1600" b="1" dirty="0"/>
              <a:t>Sponge parks and vertical gardens are new ways  cities are using nature to overcome extreme weather</a:t>
            </a:r>
          </a:p>
          <a:p>
            <a:endParaRPr lang="en-GB" sz="1600" b="1" dirty="0"/>
          </a:p>
          <a:p>
            <a:r>
              <a:rPr lang="en-GB" b="0" i="0" dirty="0">
                <a:solidFill>
                  <a:srgbClr val="404040"/>
                </a:solidFill>
                <a:effectLst/>
              </a:rPr>
              <a:t>West Gorton Park in Manchester </a:t>
            </a:r>
            <a:r>
              <a:rPr lang="en-GB" dirty="0">
                <a:solidFill>
                  <a:srgbClr val="404040"/>
                </a:solidFill>
              </a:rPr>
              <a:t>has a history of flooding but has become </a:t>
            </a:r>
            <a:r>
              <a:rPr lang="en-GB" b="0" i="0" dirty="0">
                <a:solidFill>
                  <a:srgbClr val="404040"/>
                </a:solidFill>
                <a:effectLst/>
              </a:rPr>
              <a:t>one of three pilot sites in a project called </a:t>
            </a:r>
            <a:r>
              <a:rPr lang="en-GB" b="0" i="0" u="sng" dirty="0" err="1">
                <a:solidFill>
                  <a:srgbClr val="004494"/>
                </a:solidFill>
                <a:effectLst/>
                <a:hlinkClick r:id="rId2"/>
              </a:rPr>
              <a:t>GrowGreen</a:t>
            </a:r>
            <a:r>
              <a:rPr lang="en-GB" u="sng" dirty="0">
                <a:solidFill>
                  <a:srgbClr val="004494"/>
                </a:solidFill>
              </a:rPr>
              <a:t> </a:t>
            </a:r>
            <a:r>
              <a:rPr lang="en-GB" dirty="0"/>
              <a:t>that uses the idea of ‘sponge parks’ </a:t>
            </a:r>
          </a:p>
          <a:p>
            <a:endParaRPr lang="en-GB" u="sng" dirty="0">
              <a:solidFill>
                <a:srgbClr val="004494"/>
              </a:solidFill>
              <a:latin typeface="arial" panose="020B0604020202020204" pitchFamily="34" charset="0"/>
            </a:endParaRPr>
          </a:p>
        </p:txBody>
      </p:sp>
      <p:pic>
        <p:nvPicPr>
          <p:cNvPr id="2050" name="Picture 2" descr="GrowGreen's team adapted the idea of a ‘sponge city’ in West Gorton Park, Manchester, where the natural environment acts as a slow-release sponge for water. Image credit - Manchester City Council">
            <a:extLst>
              <a:ext uri="{FF2B5EF4-FFF2-40B4-BE49-F238E27FC236}">
                <a16:creationId xmlns:a16="http://schemas.microsoft.com/office/drawing/2014/main" id="{530DB650-0DAF-4A83-8C7F-C41F25E8A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632" y="1832352"/>
            <a:ext cx="6122370" cy="40837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8D48652-96FA-4FAD-8E59-FDB0C6836F57}"/>
              </a:ext>
            </a:extLst>
          </p:cNvPr>
          <p:cNvSpPr txBox="1"/>
          <p:nvPr/>
        </p:nvSpPr>
        <p:spPr>
          <a:xfrm>
            <a:off x="198304" y="5916058"/>
            <a:ext cx="8802477" cy="584775"/>
          </a:xfrm>
          <a:prstGeom prst="rect">
            <a:avLst/>
          </a:prstGeom>
          <a:noFill/>
        </p:spPr>
        <p:txBody>
          <a:bodyPr wrap="square" rtlCol="0">
            <a:spAutoFit/>
          </a:bodyPr>
          <a:lstStyle/>
          <a:p>
            <a:r>
              <a:rPr lang="en-GB" sz="1600" dirty="0">
                <a:hlinkClick r:id="rId4"/>
              </a:rPr>
              <a:t>GrowGreen's team adapted the idea of a ‘sponge city’ in West Gorton Park</a:t>
            </a:r>
            <a:r>
              <a:rPr lang="en-GB" sz="1600" dirty="0"/>
              <a:t> Manchester, where the natural environment acts as a slow-release sponge for water. Image credit - Manchester City Council</a:t>
            </a:r>
          </a:p>
        </p:txBody>
      </p:sp>
      <p:sp>
        <p:nvSpPr>
          <p:cNvPr id="6" name="TextBox 5">
            <a:extLst>
              <a:ext uri="{FF2B5EF4-FFF2-40B4-BE49-F238E27FC236}">
                <a16:creationId xmlns:a16="http://schemas.microsoft.com/office/drawing/2014/main" id="{F68EEE0F-4935-435A-82D3-8971B92E1E71}"/>
              </a:ext>
            </a:extLst>
          </p:cNvPr>
          <p:cNvSpPr txBox="1"/>
          <p:nvPr/>
        </p:nvSpPr>
        <p:spPr>
          <a:xfrm>
            <a:off x="7127913" y="3247088"/>
            <a:ext cx="1591937" cy="923330"/>
          </a:xfrm>
          <a:prstGeom prst="rect">
            <a:avLst/>
          </a:prstGeom>
          <a:noFill/>
        </p:spPr>
        <p:txBody>
          <a:bodyPr wrap="square">
            <a:spAutoFit/>
          </a:bodyPr>
          <a:lstStyle/>
          <a:p>
            <a:pPr algn="ctr"/>
            <a:r>
              <a:rPr lang="en-GB" b="1" dirty="0">
                <a:solidFill>
                  <a:srgbClr val="0000CC"/>
                </a:solidFill>
              </a:rPr>
              <a:t>Where could this be done in Swansea?</a:t>
            </a:r>
          </a:p>
        </p:txBody>
      </p:sp>
    </p:spTree>
    <p:extLst>
      <p:ext uri="{BB962C8B-B14F-4D97-AF65-F5344CB8AC3E}">
        <p14:creationId xmlns:p14="http://schemas.microsoft.com/office/powerpoint/2010/main" val="83491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8B76F0-6AC9-478B-9420-A2008385BF54}"/>
              </a:ext>
            </a:extLst>
          </p:cNvPr>
          <p:cNvSpPr txBox="1"/>
          <p:nvPr/>
        </p:nvSpPr>
        <p:spPr>
          <a:xfrm>
            <a:off x="275422" y="242369"/>
            <a:ext cx="8538072" cy="2123658"/>
          </a:xfrm>
          <a:prstGeom prst="rect">
            <a:avLst/>
          </a:prstGeom>
          <a:noFill/>
        </p:spPr>
        <p:txBody>
          <a:bodyPr wrap="square" rtlCol="0">
            <a:spAutoFit/>
          </a:bodyPr>
          <a:lstStyle/>
          <a:p>
            <a:pPr algn="ctr"/>
            <a:r>
              <a:rPr lang="en-GB" sz="3200" b="1" dirty="0"/>
              <a:t>Radical Solutions to Flood Management</a:t>
            </a:r>
          </a:p>
          <a:p>
            <a:pPr algn="ctr"/>
            <a:r>
              <a:rPr lang="en-GB" sz="2800" b="1" dirty="0"/>
              <a:t>Sponge Cities!!</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China is Building Sponge Cities to Fix Its Flood Problem </a:t>
            </a:r>
          </a:p>
          <a:p>
            <a:endParaRPr lang="en-GB" dirty="0">
              <a:latin typeface="Calibri" panose="020F0502020204030204" pitchFamily="34" charset="0"/>
              <a:cs typeface="Times New Roman" panose="02020603050405020304" pitchFamily="18" charset="0"/>
            </a:endParaRPr>
          </a:p>
          <a:p>
            <a:r>
              <a:rPr lang="en-GB" dirty="0">
                <a:hlinkClick r:id="rId2"/>
              </a:rPr>
              <a:t>China Sponge City Video </a:t>
            </a:r>
            <a:endParaRPr lang="en-GB" dirty="0"/>
          </a:p>
        </p:txBody>
      </p:sp>
      <p:pic>
        <p:nvPicPr>
          <p:cNvPr id="4098" name="Picture 2" descr="China Is Building &amp;#39;Sponge Cities&amp;#39; That Absorb Water">
            <a:extLst>
              <a:ext uri="{FF2B5EF4-FFF2-40B4-BE49-F238E27FC236}">
                <a16:creationId xmlns:a16="http://schemas.microsoft.com/office/drawing/2014/main" id="{5203D85C-E447-4AA4-903C-3B6ABE70FE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60" y="3248082"/>
            <a:ext cx="4032171" cy="201608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iant Buddha and sponge cities: Combating floods where three rivers meet,  Society News - ThinkChina">
            <a:extLst>
              <a:ext uri="{FF2B5EF4-FFF2-40B4-BE49-F238E27FC236}">
                <a16:creationId xmlns:a16="http://schemas.microsoft.com/office/drawing/2014/main" id="{445E45AC-572A-440D-95D6-7A0C2AE3B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2831" y="2590771"/>
            <a:ext cx="5021169" cy="33307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3355B09-D296-4D51-A95F-13FAE6EAAD5F}"/>
              </a:ext>
            </a:extLst>
          </p:cNvPr>
          <p:cNvSpPr txBox="1"/>
          <p:nvPr/>
        </p:nvSpPr>
        <p:spPr>
          <a:xfrm>
            <a:off x="2274983" y="6144527"/>
            <a:ext cx="4572000" cy="369332"/>
          </a:xfrm>
          <a:prstGeom prst="rect">
            <a:avLst/>
          </a:prstGeom>
          <a:noFill/>
        </p:spPr>
        <p:txBody>
          <a:bodyPr wrap="square">
            <a:spAutoFit/>
          </a:bodyPr>
          <a:lstStyle/>
          <a:p>
            <a:pPr algn="ctr"/>
            <a:r>
              <a:rPr lang="en-GB" b="1" dirty="0">
                <a:solidFill>
                  <a:srgbClr val="0000CC"/>
                </a:solidFill>
              </a:rPr>
              <a:t>Could this be done in Swansea?</a:t>
            </a:r>
          </a:p>
        </p:txBody>
      </p:sp>
    </p:spTree>
    <p:extLst>
      <p:ext uri="{BB962C8B-B14F-4D97-AF65-F5344CB8AC3E}">
        <p14:creationId xmlns:p14="http://schemas.microsoft.com/office/powerpoint/2010/main" val="21798537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272</TotalTime>
  <Words>1202</Words>
  <Application>Microsoft Office PowerPoint</Application>
  <PresentationFormat>On-screen Show (4:3)</PresentationFormat>
  <Paragraphs>131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25</cp:revision>
  <dcterms:created xsi:type="dcterms:W3CDTF">2022-02-18T10:41:26Z</dcterms:created>
  <dcterms:modified xsi:type="dcterms:W3CDTF">2022-02-24T13:02:59Z</dcterms:modified>
</cp:coreProperties>
</file>