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035" autoAdjust="0"/>
  </p:normalViewPr>
  <p:slideViewPr>
    <p:cSldViewPr snapToGrid="0">
      <p:cViewPr varScale="1">
        <p:scale>
          <a:sx n="50" d="100"/>
          <a:sy n="50" d="100"/>
        </p:scale>
        <p:origin x="77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3F444C-40FC-4F45-93F4-9A830F2894D7}" type="datetimeFigureOut">
              <a:rPr lang="en-GB" smtClean="0"/>
              <a:pPr/>
              <a:t>29/07/2021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6E6A4D-510F-45A1-80C9-2277ECE773C5}" type="slidenum">
              <a:rPr lang="en-GB" smtClean="0"/>
              <a:pPr/>
              <a:t>‹#›</a:t>
            </a:fld>
            <a:endParaRPr lang="en-GB"/>
          </a:p>
        </p:txBody>
      </p:sp>
    </p:spTree>
    <p:extLst>
      <p:ext uri="{BB962C8B-B14F-4D97-AF65-F5344CB8AC3E}">
        <p14:creationId xmlns:p14="http://schemas.microsoft.com/office/powerpoint/2010/main" val="3461167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presentation will also include the SWOT analysis of my skills which has been included in the module and its impact on my career development and overall performance. It will also provide an in-depth analysis of various skills such as academic writing skills, communication skills, technical expertise, online learning experiences, organising skills, reflection. As the world is moving at a fast rate it is crucial to enhance skills and to learn new skills in order to achieve long term success in any business sector (Di Gregorio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2019). To achieve success in the retail sector as an HR manager it is important to have various skills in order to manage tasks in a proper manner.</a:t>
            </a:r>
          </a:p>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2</a:t>
            </a:fld>
            <a:endParaRPr lang="en-GB"/>
          </a:p>
        </p:txBody>
      </p:sp>
    </p:spTree>
    <p:extLst>
      <p:ext uri="{BB962C8B-B14F-4D97-AF65-F5344CB8AC3E}">
        <p14:creationId xmlns:p14="http://schemas.microsoft.com/office/powerpoint/2010/main" val="4216690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3</a:t>
            </a:fld>
            <a:endParaRPr lang="en-GB"/>
          </a:p>
        </p:txBody>
      </p:sp>
    </p:spTree>
    <p:extLst>
      <p:ext uri="{BB962C8B-B14F-4D97-AF65-F5344CB8AC3E}">
        <p14:creationId xmlns:p14="http://schemas.microsoft.com/office/powerpoint/2010/main" val="2216736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Time management skills: </a:t>
            </a:r>
            <a:r>
              <a:rPr lang="en-GB" sz="1200" kern="1200" dirty="0" smtClean="0">
                <a:solidFill>
                  <a:schemeClr val="tx1"/>
                </a:solidFill>
                <a:effectLst/>
                <a:latin typeface="+mn-lt"/>
                <a:ea typeface="+mn-ea"/>
                <a:cs typeface="+mn-cs"/>
              </a:rPr>
              <a:t>It is an essential skills for HR manager as they need to manage various activities of the organisation and also need to divide task among the employees in an effective and proper way (</a:t>
            </a:r>
            <a:r>
              <a:rPr lang="en-IN" sz="1200" kern="1200" dirty="0" err="1" smtClean="0">
                <a:solidFill>
                  <a:schemeClr val="tx1"/>
                </a:solidFill>
                <a:effectLst/>
                <a:latin typeface="+mn-lt"/>
                <a:ea typeface="+mn-ea"/>
                <a:cs typeface="+mn-cs"/>
              </a:rPr>
              <a:t>Sarfraz</a:t>
            </a:r>
            <a:r>
              <a:rPr lang="en-IN" sz="1200" kern="1200" dirty="0" smtClean="0">
                <a:solidFill>
                  <a:schemeClr val="tx1"/>
                </a:solidFill>
                <a:effectLst/>
                <a:latin typeface="+mn-lt"/>
                <a:ea typeface="+mn-ea"/>
                <a:cs typeface="+mn-cs"/>
              </a:rPr>
              <a:t>, 2017</a:t>
            </a:r>
            <a:r>
              <a:rPr lang="en-GB" sz="1200" kern="1200" dirty="0" smtClean="0">
                <a:solidFill>
                  <a:schemeClr val="tx1"/>
                </a:solidFill>
                <a:effectLst/>
                <a:latin typeface="+mn-lt"/>
                <a:ea typeface="+mn-ea"/>
                <a:cs typeface="+mn-cs"/>
              </a:rPr>
              <a:t>). From this module I have learnt that it is crucial for every HR manager to have an effective time management skills in order to fulfil the organisational goals. I lack in managing stress which I need to improve my managing my work in a proper manner. </a:t>
            </a:r>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6</a:t>
            </a:fld>
            <a:endParaRPr lang="en-GB"/>
          </a:p>
        </p:txBody>
      </p:sp>
    </p:spTree>
    <p:extLst>
      <p:ext uri="{BB962C8B-B14F-4D97-AF65-F5344CB8AC3E}">
        <p14:creationId xmlns:p14="http://schemas.microsoft.com/office/powerpoint/2010/main" val="3955830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another most important HR skills which help manager to maintain a good relation with employees, clients and stakeholders of the organisation. The overall module has helped me to understand that I have good communication skills which will be beneficial for me in my employability period. </a:t>
            </a:r>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7</a:t>
            </a:fld>
            <a:endParaRPr lang="en-GB"/>
          </a:p>
        </p:txBody>
      </p:sp>
    </p:spTree>
    <p:extLst>
      <p:ext uri="{BB962C8B-B14F-4D97-AF65-F5344CB8AC3E}">
        <p14:creationId xmlns:p14="http://schemas.microsoft.com/office/powerpoint/2010/main" val="3313090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Team managing skills: </a:t>
            </a:r>
            <a:r>
              <a:rPr lang="en-GB" dirty="0" smtClean="0"/>
              <a:t>This skill is very important for an HR manager. I have understood that I have good time management skills which will be beneficial for me while I will opt for HR manager role. </a:t>
            </a:r>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8</a:t>
            </a:fld>
            <a:endParaRPr lang="en-GB"/>
          </a:p>
        </p:txBody>
      </p:sp>
    </p:spTree>
    <p:extLst>
      <p:ext uri="{BB962C8B-B14F-4D97-AF65-F5344CB8AC3E}">
        <p14:creationId xmlns:p14="http://schemas.microsoft.com/office/powerpoint/2010/main" val="2738136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Presentation skills: </a:t>
            </a:r>
            <a:r>
              <a:rPr lang="en-GB" sz="1200" kern="1200" dirty="0" smtClean="0">
                <a:solidFill>
                  <a:schemeClr val="tx1"/>
                </a:solidFill>
                <a:effectLst/>
                <a:latin typeface="+mn-lt"/>
                <a:ea typeface="+mn-ea"/>
                <a:cs typeface="+mn-cs"/>
              </a:rPr>
              <a:t>This is an important skill. I have further understood that I have weak presentation skills and it is necessary for me to improve my presentation skills in order to opt for HR manager role. This skill is very important to present myself in front of large audience in an effective manner.</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9</a:t>
            </a:fld>
            <a:endParaRPr lang="en-GB"/>
          </a:p>
        </p:txBody>
      </p:sp>
    </p:spTree>
    <p:extLst>
      <p:ext uri="{BB962C8B-B14F-4D97-AF65-F5344CB8AC3E}">
        <p14:creationId xmlns:p14="http://schemas.microsoft.com/office/powerpoint/2010/main" val="808879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Reflection</a:t>
            </a:r>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It is a crucial tool to analyse one’s skills and to figure out strengths and weaknesses (</a:t>
            </a:r>
            <a:r>
              <a:rPr lang="en-IN" sz="1200" kern="1200" dirty="0" smtClean="0">
                <a:solidFill>
                  <a:schemeClr val="tx1"/>
                </a:solidFill>
                <a:effectLst/>
                <a:latin typeface="+mn-lt"/>
                <a:ea typeface="+mn-ea"/>
                <a:cs typeface="+mn-cs"/>
              </a:rPr>
              <a:t>Cottrell, 2017</a:t>
            </a:r>
            <a:r>
              <a:rPr lang="en-GB" sz="1200" kern="1200" dirty="0" smtClean="0">
                <a:solidFill>
                  <a:schemeClr val="tx1"/>
                </a:solidFill>
                <a:effectLst/>
                <a:latin typeface="+mn-lt"/>
                <a:ea typeface="+mn-ea"/>
                <a:cs typeface="+mn-cs"/>
              </a:rPr>
              <a:t>). I have understood that I need to improve my presentation skills and also need to manage my stress. This reflection has helped me to improve and enhance my various skills in an effective manner.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10</a:t>
            </a:fld>
            <a:endParaRPr lang="en-GB"/>
          </a:p>
        </p:txBody>
      </p:sp>
    </p:spTree>
    <p:extLst>
      <p:ext uri="{BB962C8B-B14F-4D97-AF65-F5344CB8AC3E}">
        <p14:creationId xmlns:p14="http://schemas.microsoft.com/office/powerpoint/2010/main" val="1553299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module has helped me to improve my skills by figuring out my weak and strong points. It has enhanced my employability skills and will be beneficial in my career development.</a:t>
            </a:r>
          </a:p>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11</a:t>
            </a:fld>
            <a:endParaRPr lang="en-GB"/>
          </a:p>
        </p:txBody>
      </p:sp>
    </p:spTree>
    <p:extLst>
      <p:ext uri="{BB962C8B-B14F-4D97-AF65-F5344CB8AC3E}">
        <p14:creationId xmlns:p14="http://schemas.microsoft.com/office/powerpoint/2010/main" val="2701268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6E6A4D-510F-45A1-80C9-2277ECE773C5}" type="slidenum">
              <a:rPr lang="en-GB" smtClean="0"/>
              <a:pPr/>
              <a:t>12</a:t>
            </a:fld>
            <a:endParaRPr lang="en-GB"/>
          </a:p>
        </p:txBody>
      </p:sp>
    </p:spTree>
    <p:extLst>
      <p:ext uri="{BB962C8B-B14F-4D97-AF65-F5344CB8AC3E}">
        <p14:creationId xmlns:p14="http://schemas.microsoft.com/office/powerpoint/2010/main" val="3488709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338290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112240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1274785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2035636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280005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48784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69707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985657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182442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697151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2BF3E9-854C-4AC0-A676-02AD9B80A493}" type="datetimeFigureOut">
              <a:rPr lang="en-GB" smtClean="0"/>
              <a:pPr/>
              <a:t>29/07/2021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590469-505C-4879-8C28-40B703001C72}" type="slidenum">
              <a:rPr lang="en-GB" smtClean="0"/>
              <a:pPr/>
              <a:t>‹#›</a:t>
            </a:fld>
            <a:endParaRPr lang="en-GB"/>
          </a:p>
        </p:txBody>
      </p:sp>
    </p:spTree>
    <p:extLst>
      <p:ext uri="{BB962C8B-B14F-4D97-AF65-F5344CB8AC3E}">
        <p14:creationId xmlns:p14="http://schemas.microsoft.com/office/powerpoint/2010/main" val="3105814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2BF3E9-854C-4AC0-A676-02AD9B80A493}" type="datetimeFigureOut">
              <a:rPr lang="en-GB" smtClean="0"/>
              <a:pPr/>
              <a:t>29/07/2021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590469-505C-4879-8C28-40B703001C72}" type="slidenum">
              <a:rPr lang="en-GB" smtClean="0"/>
              <a:pPr/>
              <a:t>‹#›</a:t>
            </a:fld>
            <a:endParaRPr lang="en-GB"/>
          </a:p>
        </p:txBody>
      </p:sp>
    </p:spTree>
    <p:extLst>
      <p:ext uri="{BB962C8B-B14F-4D97-AF65-F5344CB8AC3E}">
        <p14:creationId xmlns:p14="http://schemas.microsoft.com/office/powerpoint/2010/main" val="2712647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2640" y="-134937"/>
            <a:ext cx="10962640" cy="2387600"/>
          </a:xfrm>
        </p:spPr>
        <p:txBody>
          <a:bodyPr>
            <a:normAutofit/>
          </a:bodyPr>
          <a:lstStyle/>
          <a:p>
            <a:r>
              <a:rPr lang="en-GB" sz="3600" b="1" dirty="0" smtClean="0">
                <a:latin typeface="Times New Roman" panose="02020603050405020304" pitchFamily="18" charset="0"/>
                <a:cs typeface="Times New Roman" panose="02020603050405020304" pitchFamily="18" charset="0"/>
              </a:rPr>
              <a:t/>
            </a:r>
            <a:br>
              <a:rPr lang="en-GB" sz="3600" b="1" dirty="0" smtClean="0">
                <a:latin typeface="Times New Roman" panose="02020603050405020304" pitchFamily="18" charset="0"/>
                <a:cs typeface="Times New Roman" panose="02020603050405020304" pitchFamily="18" charset="0"/>
              </a:rPr>
            </a:br>
            <a:r>
              <a:rPr lang="en-GB" sz="3600" b="1" dirty="0" smtClean="0">
                <a:latin typeface="Times New Roman" panose="02020603050405020304" pitchFamily="18" charset="0"/>
                <a:cs typeface="Times New Roman" panose="02020603050405020304" pitchFamily="18" charset="0"/>
              </a:rPr>
              <a:t>Module Name: </a:t>
            </a:r>
            <a:r>
              <a:rPr lang="en-GB" sz="3600" b="1" dirty="0">
                <a:latin typeface="Times New Roman" panose="02020603050405020304" pitchFamily="18" charset="0"/>
                <a:cs typeface="Times New Roman" panose="02020603050405020304" pitchFamily="18" charset="0"/>
              </a:rPr>
              <a:t>Academic and Employability Skills</a:t>
            </a:r>
            <a:r>
              <a:rPr lang="en-IN" sz="3600" dirty="0">
                <a:latin typeface="Times New Roman" panose="02020603050405020304" pitchFamily="18" charset="0"/>
                <a:cs typeface="Times New Roman" panose="02020603050405020304" pitchFamily="18" charset="0"/>
              </a:rPr>
              <a:t/>
            </a:r>
            <a:br>
              <a:rPr lang="en-IN"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24000" y="2628900"/>
            <a:ext cx="9144000" cy="2628900"/>
          </a:xfrm>
        </p:spPr>
        <p:txBody>
          <a:bodyPr>
            <a:normAutofit fontScale="92500" lnSpcReduction="20000"/>
          </a:bodyPr>
          <a:lstStyle/>
          <a:p>
            <a:r>
              <a:rPr lang="en-GB" sz="3200" b="1" dirty="0" smtClean="0">
                <a:latin typeface="Times New Roman" panose="02020603050405020304" pitchFamily="18" charset="0"/>
                <a:cs typeface="Times New Roman" panose="02020603050405020304" pitchFamily="18" charset="0"/>
              </a:rPr>
              <a:t>Module Code: BMSW4001</a:t>
            </a:r>
          </a:p>
          <a:p>
            <a:r>
              <a:rPr lang="en-GB" sz="3200" b="1" dirty="0" smtClean="0">
                <a:latin typeface="Times New Roman" panose="02020603050405020304" pitchFamily="18" charset="0"/>
                <a:cs typeface="Times New Roman" panose="02020603050405020304" pitchFamily="18" charset="0"/>
              </a:rPr>
              <a:t>Task 1: </a:t>
            </a:r>
            <a:r>
              <a:rPr lang="en-GB" sz="3200" b="1" dirty="0" smtClean="0">
                <a:latin typeface="Times New Roman" panose="02020603050405020304" pitchFamily="18" charset="0"/>
                <a:cs typeface="Times New Roman" panose="02020603050405020304" pitchFamily="18" charset="0"/>
              </a:rPr>
              <a:t>Presentation</a:t>
            </a:r>
          </a:p>
          <a:p>
            <a:endParaRPr lang="en-GB" sz="3200" b="1" dirty="0">
              <a:latin typeface="Times New Roman" panose="02020603050405020304" pitchFamily="18" charset="0"/>
              <a:cs typeface="Times New Roman" panose="02020603050405020304" pitchFamily="18" charset="0"/>
            </a:endParaRPr>
          </a:p>
          <a:p>
            <a:r>
              <a:rPr lang="en-GB" sz="3200" b="1" dirty="0" smtClean="0">
                <a:latin typeface="Times New Roman" panose="02020603050405020304" pitchFamily="18" charset="0"/>
                <a:cs typeface="Times New Roman" panose="02020603050405020304" pitchFamily="18" charset="0"/>
              </a:rPr>
              <a:t>Student Name: </a:t>
            </a:r>
            <a:r>
              <a:rPr lang="en-GB" sz="3200" b="1" dirty="0" err="1" smtClean="0">
                <a:latin typeface="Times New Roman" panose="02020603050405020304" pitchFamily="18" charset="0"/>
                <a:cs typeface="Times New Roman" panose="02020603050405020304" pitchFamily="18" charset="0"/>
              </a:rPr>
              <a:t>Mihaita</a:t>
            </a:r>
            <a:r>
              <a:rPr lang="en-GB" sz="3200" b="1" dirty="0" smtClean="0">
                <a:latin typeface="Times New Roman" panose="02020603050405020304" pitchFamily="18" charset="0"/>
                <a:cs typeface="Times New Roman" panose="02020603050405020304" pitchFamily="18" charset="0"/>
              </a:rPr>
              <a:t>-Cristian </a:t>
            </a:r>
            <a:r>
              <a:rPr lang="en-GB" sz="3200" b="1" dirty="0" err="1" smtClean="0">
                <a:latin typeface="Times New Roman" panose="02020603050405020304" pitchFamily="18" charset="0"/>
                <a:cs typeface="Times New Roman" panose="02020603050405020304" pitchFamily="18" charset="0"/>
              </a:rPr>
              <a:t>Niculae</a:t>
            </a:r>
            <a:endParaRPr lang="en-GB" sz="3200" b="1" dirty="0" smtClean="0">
              <a:latin typeface="Times New Roman" panose="02020603050405020304" pitchFamily="18" charset="0"/>
              <a:cs typeface="Times New Roman" panose="02020603050405020304" pitchFamily="18" charset="0"/>
            </a:endParaRPr>
          </a:p>
          <a:p>
            <a:r>
              <a:rPr lang="en-GB" sz="3200" b="1" dirty="0" smtClean="0">
                <a:latin typeface="Times New Roman" panose="02020603050405020304" pitchFamily="18" charset="0"/>
                <a:cs typeface="Times New Roman" panose="02020603050405020304" pitchFamily="18" charset="0"/>
              </a:rPr>
              <a:t>ID:2028439</a:t>
            </a:r>
            <a:r>
              <a:rPr lang="en-IN" sz="3200" dirty="0" smtClean="0">
                <a:latin typeface="Times New Roman" panose="02020603050405020304" pitchFamily="18" charset="0"/>
                <a:cs typeface="Times New Roman" panose="02020603050405020304" pitchFamily="18" charset="0"/>
              </a:rPr>
              <a:t/>
            </a:r>
            <a:br>
              <a:rPr lang="en-IN" sz="3200" dirty="0" smtClean="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831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Introduction</a:t>
            </a:r>
            <a:endParaRPr lang="en-GB" dirty="0"/>
          </a:p>
        </p:txBody>
      </p:sp>
      <p:sp>
        <p:nvSpPr>
          <p:cNvPr id="3" name="Content Placeholder 2"/>
          <p:cNvSpPr>
            <a:spLocks noGrp="1"/>
          </p:cNvSpPr>
          <p:nvPr>
            <p:ph idx="1"/>
          </p:nvPr>
        </p:nvSpPr>
        <p:spPr>
          <a:xfrm>
            <a:off x="838200" y="1825625"/>
            <a:ext cx="6001512" cy="4351338"/>
          </a:xfrm>
        </p:spPr>
        <p:txBody>
          <a:bodyPr>
            <a:normAutofit/>
          </a:bodyPr>
          <a:lstStyle/>
          <a:p>
            <a:r>
              <a:rPr lang="en-IN" sz="2000" dirty="0">
                <a:latin typeface="Times New Roman" panose="02020603050405020304" pitchFamily="18" charset="0"/>
                <a:cs typeface="Times New Roman" panose="02020603050405020304" pitchFamily="18" charset="0"/>
              </a:rPr>
              <a:t>The current presentation has an aim to highlight the different skills which I have gained from this </a:t>
            </a:r>
            <a:r>
              <a:rPr lang="en-IN" sz="2000" dirty="0" smtClean="0">
                <a:latin typeface="Times New Roman" panose="02020603050405020304" pitchFamily="18" charset="0"/>
                <a:cs typeface="Times New Roman" panose="02020603050405020304" pitchFamily="18" charset="0"/>
              </a:rPr>
              <a:t>module.</a:t>
            </a:r>
          </a:p>
          <a:p>
            <a:r>
              <a:rPr lang="en-IN" sz="2000" dirty="0">
                <a:latin typeface="Times New Roman" panose="02020603050405020304" pitchFamily="18" charset="0"/>
                <a:cs typeface="Times New Roman" panose="02020603050405020304" pitchFamily="18" charset="0"/>
              </a:rPr>
              <a:t>The presentation will also include the SWOT analysis of my </a:t>
            </a:r>
            <a:r>
              <a:rPr lang="en-IN" sz="2000" dirty="0" smtClean="0">
                <a:latin typeface="Times New Roman" panose="02020603050405020304" pitchFamily="18" charset="0"/>
                <a:cs typeface="Times New Roman" panose="02020603050405020304" pitchFamily="18" charset="0"/>
              </a:rPr>
              <a:t>skills.</a:t>
            </a:r>
          </a:p>
          <a:p>
            <a:r>
              <a:rPr lang="en-IN" sz="2000" dirty="0" smtClean="0">
                <a:latin typeface="Times New Roman" panose="02020603050405020304" pitchFamily="18" charset="0"/>
                <a:cs typeface="Times New Roman" panose="02020603050405020304" pitchFamily="18" charset="0"/>
              </a:rPr>
              <a:t>Importance of the skills </a:t>
            </a:r>
            <a:r>
              <a:rPr lang="en-IN" sz="2000" dirty="0">
                <a:latin typeface="Times New Roman" panose="02020603050405020304" pitchFamily="18" charset="0"/>
                <a:cs typeface="Times New Roman" panose="02020603050405020304" pitchFamily="18" charset="0"/>
              </a:rPr>
              <a:t>in my future career </a:t>
            </a:r>
            <a:r>
              <a:rPr lang="en-IN" sz="2000" dirty="0" smtClean="0">
                <a:latin typeface="Times New Roman" panose="02020603050405020304" pitchFamily="18" charset="0"/>
                <a:cs typeface="Times New Roman" panose="02020603050405020304" pitchFamily="18" charset="0"/>
              </a:rPr>
              <a:t>development.</a:t>
            </a:r>
          </a:p>
          <a:p>
            <a:r>
              <a:rPr lang="en-IN" sz="2000" dirty="0" smtClean="0">
                <a:latin typeface="Times New Roman" panose="02020603050405020304" pitchFamily="18" charset="0"/>
                <a:cs typeface="Times New Roman" panose="02020603050405020304" pitchFamily="18" charset="0"/>
              </a:rPr>
              <a:t>Skills required to achieve success as a HR manager in retail sector.</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6911" y="1947672"/>
            <a:ext cx="4187953" cy="3175254"/>
          </a:xfrm>
          <a:prstGeom prst="rect">
            <a:avLst/>
          </a:prstGeom>
        </p:spPr>
      </p:pic>
    </p:spTree>
    <p:extLst>
      <p:ext uri="{BB962C8B-B14F-4D97-AF65-F5344CB8AC3E}">
        <p14:creationId xmlns:p14="http://schemas.microsoft.com/office/powerpoint/2010/main" val="1175003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SWOT Analysis of my </a:t>
            </a:r>
            <a:r>
              <a:rPr lang="en-IN" b="1" dirty="0" smtClean="0">
                <a:latin typeface="Times New Roman" panose="02020603050405020304" pitchFamily="18" charset="0"/>
                <a:cs typeface="Times New Roman" panose="02020603050405020304" pitchFamily="18" charset="0"/>
              </a:rPr>
              <a:t>skills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928360" cy="4351338"/>
          </a:xfrm>
        </p:spPr>
        <p:txBody>
          <a:bodyPr>
            <a:normAutofit/>
          </a:bodyPr>
          <a:lstStyle/>
          <a:p>
            <a:pPr marL="0" indent="0">
              <a:buNone/>
            </a:pPr>
            <a:r>
              <a:rPr lang="en-GB" sz="2000" b="1" dirty="0" smtClean="0">
                <a:latin typeface="Times New Roman" panose="02020603050405020304" pitchFamily="18" charset="0"/>
                <a:cs typeface="Times New Roman" panose="02020603050405020304" pitchFamily="18" charset="0"/>
              </a:rPr>
              <a:t>Strengths</a:t>
            </a:r>
          </a:p>
          <a:p>
            <a:r>
              <a:rPr lang="en-GB" sz="2000" dirty="0" smtClean="0">
                <a:latin typeface="Times New Roman" panose="02020603050405020304" pitchFamily="18" charset="0"/>
                <a:cs typeface="Times New Roman" panose="02020603050405020304" pitchFamily="18" charset="0"/>
              </a:rPr>
              <a:t>Effective communication skills which will be crucial for my job as an HR manager.</a:t>
            </a:r>
          </a:p>
          <a:p>
            <a:r>
              <a:rPr lang="en-GB" sz="2000" dirty="0" smtClean="0">
                <a:latin typeface="Times New Roman" panose="02020603050405020304" pitchFamily="18" charset="0"/>
                <a:cs typeface="Times New Roman" panose="02020603050405020304" pitchFamily="18" charset="0"/>
              </a:rPr>
              <a:t>Proper time management skills to </a:t>
            </a:r>
            <a:r>
              <a:rPr lang="en-IN" sz="2000" dirty="0">
                <a:latin typeface="Times New Roman" panose="02020603050405020304" pitchFamily="18" charset="0"/>
                <a:cs typeface="Times New Roman" panose="02020603050405020304" pitchFamily="18" charset="0"/>
              </a:rPr>
              <a:t>prioritise</a:t>
            </a:r>
            <a:r>
              <a:rPr lang="en-GB" sz="2000" dirty="0" smtClean="0">
                <a:latin typeface="Times New Roman" panose="02020603050405020304" pitchFamily="18" charset="0"/>
                <a:cs typeface="Times New Roman" panose="02020603050405020304" pitchFamily="18" charset="0"/>
              </a:rPr>
              <a:t> my work.</a:t>
            </a:r>
          </a:p>
          <a:p>
            <a:r>
              <a:rPr lang="en-GB" sz="2000" dirty="0" smtClean="0">
                <a:latin typeface="Times New Roman" panose="02020603050405020304" pitchFamily="18" charset="0"/>
                <a:cs typeface="Times New Roman" panose="02020603050405020304" pitchFamily="18" charset="0"/>
              </a:rPr>
              <a:t>Proper adaptability skills.</a:t>
            </a:r>
          </a:p>
          <a:p>
            <a:pPr lvl="0"/>
            <a:r>
              <a:rPr lang="en-GB" sz="2000" dirty="0" smtClean="0">
                <a:latin typeface="Times New Roman" panose="02020603050405020304" pitchFamily="18" charset="0"/>
                <a:cs typeface="Times New Roman" panose="02020603050405020304" pitchFamily="18" charset="0"/>
              </a:rPr>
              <a:t>Good team managing </a:t>
            </a:r>
            <a:r>
              <a:rPr lang="en-GB" sz="2000" dirty="0">
                <a:latin typeface="Times New Roman" panose="02020603050405020304" pitchFamily="18" charset="0"/>
                <a:cs typeface="Times New Roman" panose="02020603050405020304" pitchFamily="18" charset="0"/>
              </a:rPr>
              <a:t>skills.</a:t>
            </a:r>
            <a:endParaRPr lang="en-IN" sz="2000"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Weaknesses</a:t>
            </a:r>
            <a:endParaRPr lang="en-IN"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Lack of presentation skills. </a:t>
            </a:r>
            <a:endParaRPr lang="en-IN"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Ineffective self-management skills.</a:t>
            </a:r>
            <a:endParaRPr lang="en-IN"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Weak analytical skills</a:t>
            </a:r>
            <a:r>
              <a:rPr lang="en-GB" sz="2000" dirty="0" smtClean="0">
                <a:latin typeface="Times New Roman" panose="02020603050405020304" pitchFamily="18" charset="0"/>
                <a:cs typeface="Times New Roman" panose="02020603050405020304" pitchFamily="18" charset="0"/>
              </a:rPr>
              <a:t>.</a:t>
            </a:r>
            <a:endParaRPr lang="en-IN"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4072" y="2418588"/>
            <a:ext cx="4004310" cy="2711196"/>
          </a:xfrm>
          <a:prstGeom prst="rect">
            <a:avLst/>
          </a:prstGeom>
        </p:spPr>
      </p:pic>
    </p:spTree>
    <p:extLst>
      <p:ext uri="{BB962C8B-B14F-4D97-AF65-F5344CB8AC3E}">
        <p14:creationId xmlns:p14="http://schemas.microsoft.com/office/powerpoint/2010/main" val="2802608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anose="02020603050405020304" pitchFamily="18" charset="0"/>
                <a:cs typeface="Times New Roman" panose="02020603050405020304" pitchFamily="18" charset="0"/>
              </a:rPr>
              <a:t>SWOT Analysis of my skills</a:t>
            </a:r>
            <a:endParaRPr lang="en-GB" dirty="0"/>
          </a:p>
        </p:txBody>
      </p:sp>
      <p:sp>
        <p:nvSpPr>
          <p:cNvPr id="3" name="Content Placeholder 2"/>
          <p:cNvSpPr>
            <a:spLocks noGrp="1"/>
          </p:cNvSpPr>
          <p:nvPr>
            <p:ph idx="1"/>
          </p:nvPr>
        </p:nvSpPr>
        <p:spPr>
          <a:xfrm>
            <a:off x="838200" y="1825625"/>
            <a:ext cx="5800344" cy="4351338"/>
          </a:xfrm>
        </p:spPr>
        <p:txBody>
          <a:bodyPr/>
          <a:lstStyle/>
          <a:p>
            <a:pPr marL="0" indent="0">
              <a:buNone/>
            </a:pPr>
            <a:r>
              <a:rPr lang="en-GB" sz="2000" b="1" dirty="0" smtClean="0">
                <a:latin typeface="Times New Roman" panose="02020603050405020304" pitchFamily="18" charset="0"/>
                <a:cs typeface="Times New Roman" panose="02020603050405020304" pitchFamily="18" charset="0"/>
              </a:rPr>
              <a:t>Opportunities</a:t>
            </a:r>
          </a:p>
          <a:p>
            <a:r>
              <a:rPr lang="en-GB" sz="2000" dirty="0" smtClean="0">
                <a:latin typeface="Times New Roman" panose="02020603050405020304" pitchFamily="18" charset="0"/>
                <a:cs typeface="Times New Roman" panose="02020603050405020304" pitchFamily="18" charset="0"/>
              </a:rPr>
              <a:t>Strong communication skills will help in maintaining effective relationship with clients and employees.</a:t>
            </a:r>
          </a:p>
          <a:p>
            <a:r>
              <a:rPr lang="en-GB" sz="2000" dirty="0" smtClean="0">
                <a:latin typeface="Times New Roman" panose="02020603050405020304" pitchFamily="18" charset="0"/>
                <a:cs typeface="Times New Roman" panose="02020603050405020304" pitchFamily="18" charset="0"/>
              </a:rPr>
              <a:t>Time management and my managing skills will create an opportunity for me to apply for various HR related roles in retail sector.</a:t>
            </a:r>
          </a:p>
          <a:p>
            <a:pPr marL="0" indent="0">
              <a:buNone/>
            </a:pPr>
            <a:r>
              <a:rPr lang="en-GB" sz="2000" b="1" dirty="0" smtClean="0">
                <a:latin typeface="Times New Roman" panose="02020603050405020304" pitchFamily="18" charset="0"/>
                <a:cs typeface="Times New Roman" panose="02020603050405020304" pitchFamily="18" charset="0"/>
              </a:rPr>
              <a:t>Threats</a:t>
            </a:r>
          </a:p>
          <a:p>
            <a:r>
              <a:rPr lang="en-GB" sz="2000" dirty="0" smtClean="0">
                <a:latin typeface="Times New Roman" panose="02020603050405020304" pitchFamily="18" charset="0"/>
                <a:cs typeface="Times New Roman" panose="02020603050405020304" pitchFamily="18" charset="0"/>
              </a:rPr>
              <a:t>My weak analytical skills can create threat for me.</a:t>
            </a:r>
          </a:p>
          <a:p>
            <a:r>
              <a:rPr lang="en-GB" sz="2000" dirty="0" smtClean="0">
                <a:latin typeface="Times New Roman" panose="02020603050405020304" pitchFamily="18" charset="0"/>
                <a:cs typeface="Times New Roman" panose="02020603050405020304" pitchFamily="18" charset="0"/>
              </a:rPr>
              <a:t>I need to manage my skills and tasks in an effective manner otherwise it can create threat by increasing my stress.</a:t>
            </a:r>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2360" y="2176272"/>
            <a:ext cx="3950208" cy="3158490"/>
          </a:xfrm>
          <a:prstGeom prst="rect">
            <a:avLst/>
          </a:prstGeom>
        </p:spPr>
      </p:pic>
    </p:spTree>
    <p:extLst>
      <p:ext uri="{BB962C8B-B14F-4D97-AF65-F5344CB8AC3E}">
        <p14:creationId xmlns:p14="http://schemas.microsoft.com/office/powerpoint/2010/main" val="834733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a:latin typeface="Times New Roman" panose="02020603050405020304" pitchFamily="18" charset="0"/>
                <a:cs typeface="Times New Roman" panose="02020603050405020304" pitchFamily="18" charset="0"/>
              </a:rPr>
              <a:t>Personal Development </a:t>
            </a:r>
            <a:r>
              <a:rPr lang="en-GB" b="1" dirty="0" smtClean="0">
                <a:latin typeface="Times New Roman" panose="02020603050405020304" pitchFamily="18" charset="0"/>
                <a:cs typeface="Times New Roman" panose="02020603050405020304" pitchFamily="18" charset="0"/>
              </a:rPr>
              <a:t>Plan</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29677814"/>
              </p:ext>
            </p:extLst>
          </p:nvPr>
        </p:nvGraphicFramePr>
        <p:xfrm>
          <a:off x="708662" y="1132804"/>
          <a:ext cx="11018517" cy="5358039"/>
        </p:xfrm>
        <a:graphic>
          <a:graphicData uri="http://schemas.openxmlformats.org/drawingml/2006/table">
            <a:tbl>
              <a:tblPr firstRow="1" firstCol="1" bandRow="1">
                <a:tableStyleId>{5C22544A-7EE6-4342-B048-85BDC9FD1C3A}</a:tableStyleId>
              </a:tblPr>
              <a:tblGrid>
                <a:gridCol w="1511294">
                  <a:extLst>
                    <a:ext uri="{9D8B030D-6E8A-4147-A177-3AD203B41FA5}">
                      <a16:colId xmlns:a16="http://schemas.microsoft.com/office/drawing/2014/main" val="20000"/>
                    </a:ext>
                  </a:extLst>
                </a:gridCol>
                <a:gridCol w="2009700">
                  <a:extLst>
                    <a:ext uri="{9D8B030D-6E8A-4147-A177-3AD203B41FA5}">
                      <a16:colId xmlns:a16="http://schemas.microsoft.com/office/drawing/2014/main" val="20001"/>
                    </a:ext>
                  </a:extLst>
                </a:gridCol>
                <a:gridCol w="1179024">
                  <a:extLst>
                    <a:ext uri="{9D8B030D-6E8A-4147-A177-3AD203B41FA5}">
                      <a16:colId xmlns:a16="http://schemas.microsoft.com/office/drawing/2014/main" val="20002"/>
                    </a:ext>
                  </a:extLst>
                </a:gridCol>
                <a:gridCol w="1741740">
                  <a:extLst>
                    <a:ext uri="{9D8B030D-6E8A-4147-A177-3AD203B41FA5}">
                      <a16:colId xmlns:a16="http://schemas.microsoft.com/office/drawing/2014/main" val="20003"/>
                    </a:ext>
                  </a:extLst>
                </a:gridCol>
                <a:gridCol w="2679601">
                  <a:extLst>
                    <a:ext uri="{9D8B030D-6E8A-4147-A177-3AD203B41FA5}">
                      <a16:colId xmlns:a16="http://schemas.microsoft.com/office/drawing/2014/main" val="20004"/>
                    </a:ext>
                  </a:extLst>
                </a:gridCol>
                <a:gridCol w="1897158">
                  <a:extLst>
                    <a:ext uri="{9D8B030D-6E8A-4147-A177-3AD203B41FA5}">
                      <a16:colId xmlns:a16="http://schemas.microsoft.com/office/drawing/2014/main" val="20005"/>
                    </a:ext>
                  </a:extLst>
                </a:gridCol>
              </a:tblGrid>
              <a:tr h="1243239">
                <a:tc>
                  <a:txBody>
                    <a:bodyPr/>
                    <a:lstStyle/>
                    <a:p>
                      <a:pPr algn="ctr">
                        <a:lnSpc>
                          <a:spcPct val="150000"/>
                        </a:lnSpc>
                        <a:spcAft>
                          <a:spcPts val="0"/>
                        </a:spcAft>
                      </a:pPr>
                      <a:r>
                        <a:rPr lang="en-GB" sz="1800" dirty="0">
                          <a:effectLst/>
                        </a:rPr>
                        <a:t>Long-term Goals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ctr">
                        <a:lnSpc>
                          <a:spcPct val="150000"/>
                        </a:lnSpc>
                        <a:spcAft>
                          <a:spcPts val="0"/>
                        </a:spcAft>
                      </a:pPr>
                      <a:r>
                        <a:rPr lang="en-GB" sz="1800" dirty="0">
                          <a:effectLst/>
                        </a:rPr>
                        <a:t>Short-term Goals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ctr">
                        <a:lnSpc>
                          <a:spcPct val="150000"/>
                        </a:lnSpc>
                        <a:spcAft>
                          <a:spcPts val="0"/>
                        </a:spcAft>
                      </a:pPr>
                      <a:r>
                        <a:rPr lang="en-GB" sz="1800" dirty="0">
                          <a:effectLst/>
                        </a:rPr>
                        <a:t>Time required</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ctr">
                        <a:lnSpc>
                          <a:spcPct val="150000"/>
                        </a:lnSpc>
                        <a:spcAft>
                          <a:spcPts val="0"/>
                        </a:spcAft>
                      </a:pPr>
                      <a:r>
                        <a:rPr lang="en-GB" sz="1800" dirty="0">
                          <a:effectLst/>
                        </a:rPr>
                        <a:t>Difficulties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ctr">
                        <a:lnSpc>
                          <a:spcPct val="150000"/>
                        </a:lnSpc>
                        <a:spcAft>
                          <a:spcPts val="0"/>
                        </a:spcAft>
                      </a:pPr>
                      <a:r>
                        <a:rPr lang="en-GB" sz="1800" dirty="0">
                          <a:effectLst/>
                        </a:rPr>
                        <a:t>Improvement</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ctr">
                        <a:lnSpc>
                          <a:spcPct val="150000"/>
                        </a:lnSpc>
                        <a:spcAft>
                          <a:spcPts val="0"/>
                        </a:spcAft>
                      </a:pPr>
                      <a:r>
                        <a:rPr lang="en-GB" sz="1800" dirty="0">
                          <a:effectLst/>
                        </a:rPr>
                        <a:t>From where I can get support</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extLst>
                  <a:ext uri="{0D108BD9-81ED-4DB2-BD59-A6C34878D82A}">
                    <a16:rowId xmlns:a16="http://schemas.microsoft.com/office/drawing/2014/main" val="10000"/>
                  </a:ext>
                </a:extLst>
              </a:tr>
              <a:tr h="3108099">
                <a:tc>
                  <a:txBody>
                    <a:bodyPr/>
                    <a:lstStyle/>
                    <a:p>
                      <a:pPr algn="just">
                        <a:lnSpc>
                          <a:spcPct val="150000"/>
                        </a:lnSpc>
                        <a:spcAft>
                          <a:spcPts val="0"/>
                        </a:spcAft>
                      </a:pPr>
                      <a:r>
                        <a:rPr lang="en-GB" sz="1800" dirty="0">
                          <a:effectLst/>
                        </a:rPr>
                        <a:t>I need to improve my analytical skills and my presentation skills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just">
                        <a:lnSpc>
                          <a:spcPct val="150000"/>
                        </a:lnSpc>
                        <a:spcAft>
                          <a:spcPts val="0"/>
                        </a:spcAft>
                      </a:pPr>
                      <a:r>
                        <a:rPr lang="en-GB" sz="1800" dirty="0">
                          <a:effectLst/>
                        </a:rPr>
                        <a:t>I will uplift my self-confidence to present myself better.</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just">
                        <a:lnSpc>
                          <a:spcPct val="150000"/>
                        </a:lnSpc>
                        <a:spcAft>
                          <a:spcPts val="0"/>
                        </a:spcAft>
                      </a:pPr>
                      <a:r>
                        <a:rPr lang="en-GB" sz="1800" dirty="0">
                          <a:effectLst/>
                        </a:rPr>
                        <a:t>5 months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just">
                        <a:lnSpc>
                          <a:spcPct val="150000"/>
                        </a:lnSpc>
                        <a:spcAft>
                          <a:spcPts val="0"/>
                        </a:spcAft>
                      </a:pPr>
                      <a:r>
                        <a:rPr lang="en-GB" sz="1800" dirty="0">
                          <a:effectLst/>
                        </a:rPr>
                        <a:t>To present myself in front of large audience, existing curriculum studies.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just">
                        <a:lnSpc>
                          <a:spcPct val="150000"/>
                        </a:lnSpc>
                        <a:spcAft>
                          <a:spcPts val="0"/>
                        </a:spcAft>
                      </a:pPr>
                      <a:r>
                        <a:rPr lang="en-GB" sz="1800" dirty="0">
                          <a:effectLst/>
                        </a:rPr>
                        <a:t>I will enrolled myself in various events, workshops and will try to present in front of my friends to improve my skills. I will read case studies and will figure out necessary outcome to enhance my analytical skills.</a:t>
                      </a:r>
                      <a:endParaRPr lang="en-IN" sz="1800" dirty="0">
                        <a:effectLst/>
                      </a:endParaRPr>
                    </a:p>
                    <a:p>
                      <a:pPr algn="just">
                        <a:lnSpc>
                          <a:spcPct val="150000"/>
                        </a:lnSpc>
                        <a:spcAft>
                          <a:spcPts val="0"/>
                        </a:spcAft>
                      </a:pPr>
                      <a:r>
                        <a:rPr lang="en-GB" sz="1800" dirty="0">
                          <a:effectLst/>
                        </a:rPr>
                        <a:t> </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tc>
                  <a:txBody>
                    <a:bodyPr/>
                    <a:lstStyle/>
                    <a:p>
                      <a:pPr algn="just">
                        <a:lnSpc>
                          <a:spcPct val="150000"/>
                        </a:lnSpc>
                        <a:spcAft>
                          <a:spcPts val="0"/>
                        </a:spcAft>
                      </a:pPr>
                      <a:r>
                        <a:rPr lang="en-GB" sz="1800" dirty="0">
                          <a:effectLst/>
                        </a:rPr>
                        <a:t>My mentor, friends, YouTube tutorials, online courses.</a:t>
                      </a:r>
                      <a:endParaRPr lang="en-IN" sz="1800" dirty="0">
                        <a:effectLst/>
                        <a:latin typeface="Arial" panose="020B0604020202020204" pitchFamily="34" charset="0"/>
                        <a:ea typeface="Arial" panose="020B0604020202020204" pitchFamily="34" charset="0"/>
                        <a:cs typeface="Times New Roman" panose="02020603050405020304" pitchFamily="18" charset="0"/>
                      </a:endParaRPr>
                    </a:p>
                  </a:txBody>
                  <a:tcPr marL="56511" marR="56511"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052607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67435"/>
          </a:xfrm>
        </p:spPr>
        <p:txBody>
          <a:bodyPr/>
          <a:lstStyle/>
          <a:p>
            <a:r>
              <a:rPr lang="en-GB" b="1" dirty="0" smtClean="0">
                <a:latin typeface="Times New Roman" panose="02020603050405020304" pitchFamily="18" charset="0"/>
                <a:cs typeface="Times New Roman" panose="02020603050405020304" pitchFamily="18" charset="0"/>
              </a:rPr>
              <a:t>Skills required to become an HR manager</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8480" y="1642744"/>
            <a:ext cx="5831840" cy="4951096"/>
          </a:xfrm>
        </p:spPr>
        <p:txBody>
          <a:bodyPr>
            <a:normAutofit lnSpcReduction="10000"/>
          </a:bodyPr>
          <a:lstStyle/>
          <a:p>
            <a:pPr marL="0" indent="0">
              <a:buNone/>
            </a:pPr>
            <a:r>
              <a:rPr lang="en-GB" sz="2400" b="1" dirty="0">
                <a:latin typeface="Times New Roman" panose="02020603050405020304" pitchFamily="18" charset="0"/>
                <a:cs typeface="Times New Roman" panose="02020603050405020304" pitchFamily="18" charset="0"/>
              </a:rPr>
              <a:t>Time management </a:t>
            </a:r>
            <a:r>
              <a:rPr lang="en-GB" sz="2400" b="1" dirty="0" smtClean="0">
                <a:latin typeface="Times New Roman" panose="02020603050405020304" pitchFamily="18" charset="0"/>
                <a:cs typeface="Times New Roman" panose="02020603050405020304" pitchFamily="18" charset="0"/>
              </a:rPr>
              <a:t>skills</a:t>
            </a:r>
          </a:p>
          <a:p>
            <a:pPr algn="just"/>
            <a:r>
              <a:rPr lang="en-GB" sz="2400" dirty="0" smtClean="0">
                <a:latin typeface="Times New Roman" panose="02020603050405020304" pitchFamily="18" charset="0"/>
                <a:cs typeface="Times New Roman" panose="02020603050405020304" pitchFamily="18" charset="0"/>
              </a:rPr>
              <a:t>It </a:t>
            </a:r>
            <a:r>
              <a:rPr lang="en-GB" sz="2400" dirty="0">
                <a:latin typeface="Times New Roman" panose="02020603050405020304" pitchFamily="18" charset="0"/>
                <a:cs typeface="Times New Roman" panose="02020603050405020304" pitchFamily="18" charset="0"/>
              </a:rPr>
              <a:t>helps in managing stress, delegation, organising certain things, proper planning and so on. </a:t>
            </a:r>
            <a:endParaRPr lang="en-GB" sz="2400" dirty="0" smtClean="0">
              <a:latin typeface="Times New Roman" panose="02020603050405020304" pitchFamily="18" charset="0"/>
              <a:cs typeface="Times New Roman" panose="02020603050405020304" pitchFamily="18" charset="0"/>
            </a:endParaRPr>
          </a:p>
          <a:p>
            <a:pPr algn="just"/>
            <a:r>
              <a:rPr lang="en-GB" sz="2400" dirty="0" smtClean="0">
                <a:latin typeface="Times New Roman" panose="02020603050405020304" pitchFamily="18" charset="0"/>
                <a:cs typeface="Times New Roman" panose="02020603050405020304" pitchFamily="18" charset="0"/>
              </a:rPr>
              <a:t>Time </a:t>
            </a:r>
            <a:r>
              <a:rPr lang="en-GB" sz="2400" dirty="0">
                <a:latin typeface="Times New Roman" panose="02020603050405020304" pitchFamily="18" charset="0"/>
                <a:cs typeface="Times New Roman" panose="02020603050405020304" pitchFamily="18" charset="0"/>
              </a:rPr>
              <a:t>management skills highlights the process by which HR can guide the team to meet the deadline of the project and to complete it within the selected time period. </a:t>
            </a:r>
            <a:endParaRPr lang="en-GB" sz="2400" dirty="0" smtClean="0">
              <a:latin typeface="Times New Roman" panose="02020603050405020304" pitchFamily="18" charset="0"/>
              <a:cs typeface="Times New Roman" panose="02020603050405020304" pitchFamily="18" charset="0"/>
            </a:endParaRPr>
          </a:p>
          <a:p>
            <a:pPr algn="just"/>
            <a:r>
              <a:rPr lang="en-GB" sz="2400" dirty="0" smtClean="0">
                <a:latin typeface="Times New Roman" panose="02020603050405020304" pitchFamily="18" charset="0"/>
                <a:cs typeface="Times New Roman" panose="02020603050405020304" pitchFamily="18" charset="0"/>
              </a:rPr>
              <a:t>To </a:t>
            </a:r>
            <a:r>
              <a:rPr lang="en-GB" sz="2400" dirty="0">
                <a:latin typeface="Times New Roman" panose="02020603050405020304" pitchFamily="18" charset="0"/>
                <a:cs typeface="Times New Roman" panose="02020603050405020304" pitchFamily="18" charset="0"/>
              </a:rPr>
              <a:t>become a HR manager in a retail sector time management is crucial skills. </a:t>
            </a:r>
            <a:endParaRPr lang="en-GB" sz="2400" dirty="0" smtClean="0">
              <a:latin typeface="Times New Roman" panose="02020603050405020304" pitchFamily="18" charset="0"/>
              <a:cs typeface="Times New Roman" panose="02020603050405020304" pitchFamily="18" charset="0"/>
            </a:endParaRPr>
          </a:p>
          <a:p>
            <a:pPr algn="just"/>
            <a:r>
              <a:rPr lang="en-GB" sz="2400" dirty="0" smtClean="0">
                <a:latin typeface="Times New Roman" panose="02020603050405020304" pitchFamily="18" charset="0"/>
                <a:cs typeface="Times New Roman" panose="02020603050405020304" pitchFamily="18" charset="0"/>
              </a:rPr>
              <a:t>It </a:t>
            </a:r>
            <a:r>
              <a:rPr lang="en-GB" sz="2400" dirty="0">
                <a:latin typeface="Times New Roman" panose="02020603050405020304" pitchFamily="18" charset="0"/>
                <a:cs typeface="Times New Roman" panose="02020603050405020304" pitchFamily="18" charset="0"/>
              </a:rPr>
              <a:t>will be beneficial to maintain balance between personal and professional life by managing time in an effective manner (</a:t>
            </a:r>
            <a:r>
              <a:rPr lang="en-IN" sz="2400" dirty="0">
                <a:latin typeface="Times New Roman" panose="02020603050405020304" pitchFamily="18" charset="0"/>
                <a:cs typeface="Times New Roman" panose="02020603050405020304" pitchFamily="18" charset="0"/>
              </a:rPr>
              <a:t>Alias, 2019</a:t>
            </a:r>
            <a:r>
              <a:rPr lang="en-GB" sz="2400" dirty="0">
                <a:latin typeface="Times New Roman" panose="02020603050405020304" pitchFamily="18" charset="0"/>
                <a:cs typeface="Times New Roman" panose="02020603050405020304" pitchFamily="18" charset="0"/>
              </a:rPr>
              <a:t>).</a:t>
            </a:r>
            <a:endParaRPr lang="en-IN" sz="2400" dirty="0">
              <a:latin typeface="Times New Roman" panose="02020603050405020304" pitchFamily="18" charset="0"/>
              <a:cs typeface="Times New Roman" panose="02020603050405020304" pitchFamily="18" charset="0"/>
            </a:endParaRP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81520" y="2164080"/>
            <a:ext cx="4409440" cy="3596640"/>
          </a:xfrm>
          <a:prstGeom prst="rect">
            <a:avLst/>
          </a:prstGeom>
        </p:spPr>
      </p:pic>
    </p:spTree>
    <p:extLst>
      <p:ext uri="{BB962C8B-B14F-4D97-AF65-F5344CB8AC3E}">
        <p14:creationId xmlns:p14="http://schemas.microsoft.com/office/powerpoint/2010/main" val="1760101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Skills required to become an HR manager</a:t>
            </a:r>
            <a:endParaRPr lang="en-GB" dirty="0"/>
          </a:p>
        </p:txBody>
      </p:sp>
      <p:sp>
        <p:nvSpPr>
          <p:cNvPr id="3" name="Content Placeholder 2"/>
          <p:cNvSpPr>
            <a:spLocks noGrp="1"/>
          </p:cNvSpPr>
          <p:nvPr>
            <p:ph idx="1"/>
          </p:nvPr>
        </p:nvSpPr>
        <p:spPr>
          <a:xfrm>
            <a:off x="447040" y="1764664"/>
            <a:ext cx="6024880" cy="4565015"/>
          </a:xfrm>
        </p:spPr>
        <p:txBody>
          <a:bodyPr>
            <a:normAutofit/>
          </a:bodyPr>
          <a:lstStyle/>
          <a:p>
            <a:pPr marL="0" indent="0">
              <a:buNone/>
            </a:pPr>
            <a:r>
              <a:rPr lang="en-GB" sz="2000" b="1" dirty="0">
                <a:latin typeface="Times New Roman" panose="02020603050405020304" pitchFamily="18" charset="0"/>
                <a:cs typeface="Times New Roman" panose="02020603050405020304" pitchFamily="18" charset="0"/>
              </a:rPr>
              <a:t>Communication </a:t>
            </a:r>
            <a:r>
              <a:rPr lang="en-GB" sz="2000" b="1" dirty="0" smtClean="0">
                <a:latin typeface="Times New Roman" panose="02020603050405020304" pitchFamily="18" charset="0"/>
                <a:cs typeface="Times New Roman" panose="02020603050405020304" pitchFamily="18" charset="0"/>
              </a:rPr>
              <a:t>skills</a:t>
            </a:r>
          </a:p>
          <a:p>
            <a:r>
              <a:rPr lang="en-GB" sz="2000" dirty="0" smtClean="0">
                <a:latin typeface="Times New Roman" panose="02020603050405020304" pitchFamily="18" charset="0"/>
                <a:cs typeface="Times New Roman" panose="02020603050405020304" pitchFamily="18" charset="0"/>
              </a:rPr>
              <a:t>Communication </a:t>
            </a:r>
            <a:r>
              <a:rPr lang="en-GB" sz="2000" dirty="0">
                <a:latin typeface="Times New Roman" panose="02020603050405020304" pitchFamily="18" charset="0"/>
                <a:cs typeface="Times New Roman" panose="02020603050405020304" pitchFamily="18" charset="0"/>
              </a:rPr>
              <a:t>skills are crucial to eliminate confusion and misunderstanding from the </a:t>
            </a:r>
            <a:r>
              <a:rPr lang="en-GB" sz="2000" dirty="0" smtClean="0">
                <a:latin typeface="Times New Roman" panose="02020603050405020304" pitchFamily="18" charset="0"/>
                <a:cs typeface="Times New Roman" panose="02020603050405020304" pitchFamily="18" charset="0"/>
              </a:rPr>
              <a:t>organisation</a:t>
            </a:r>
          </a:p>
          <a:p>
            <a:r>
              <a:rPr lang="en-GB" sz="2000" dirty="0">
                <a:latin typeface="Times New Roman" panose="02020603050405020304" pitchFamily="18" charset="0"/>
                <a:cs typeface="Times New Roman" panose="02020603050405020304" pitchFamily="18" charset="0"/>
              </a:rPr>
              <a:t>I</a:t>
            </a:r>
            <a:r>
              <a:rPr lang="en-GB" sz="2000" dirty="0" smtClean="0">
                <a:latin typeface="Times New Roman" panose="02020603050405020304" pitchFamily="18" charset="0"/>
                <a:cs typeface="Times New Roman" panose="02020603050405020304" pitchFamily="18" charset="0"/>
              </a:rPr>
              <a:t>t </a:t>
            </a:r>
            <a:r>
              <a:rPr lang="en-GB" sz="2000" dirty="0">
                <a:latin typeface="Times New Roman" panose="02020603050405020304" pitchFamily="18" charset="0"/>
                <a:cs typeface="Times New Roman" panose="02020603050405020304" pitchFamily="18" charset="0"/>
              </a:rPr>
              <a:t>enhances the overall working process (</a:t>
            </a:r>
            <a:r>
              <a:rPr lang="en-IN" sz="2000" dirty="0">
                <a:latin typeface="Times New Roman" panose="02020603050405020304" pitchFamily="18" charset="0"/>
                <a:cs typeface="Times New Roman" panose="02020603050405020304" pitchFamily="18" charset="0"/>
              </a:rPr>
              <a:t>Kelly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2019</a:t>
            </a:r>
            <a:r>
              <a:rPr lang="en-GB" sz="2000" dirty="0" smtClean="0">
                <a:latin typeface="Times New Roman" panose="02020603050405020304" pitchFamily="18" charset="0"/>
                <a:cs typeface="Times New Roman" panose="02020603050405020304" pitchFamily="18" charset="0"/>
              </a:rPr>
              <a:t>).</a:t>
            </a:r>
          </a:p>
          <a:p>
            <a:r>
              <a:rPr lang="en-GB" sz="2000" dirty="0" smtClean="0">
                <a:latin typeface="Times New Roman" panose="02020603050405020304" pitchFamily="18" charset="0"/>
                <a:cs typeface="Times New Roman" panose="02020603050405020304" pitchFamily="18" charset="0"/>
              </a:rPr>
              <a:t> As </a:t>
            </a:r>
            <a:r>
              <a:rPr lang="en-GB" sz="2000" dirty="0">
                <a:latin typeface="Times New Roman" panose="02020603050405020304" pitchFamily="18" charset="0"/>
                <a:cs typeface="Times New Roman" panose="02020603050405020304" pitchFamily="18" charset="0"/>
              </a:rPr>
              <a:t>HR needs to maintain a good relationship both with employees and the clients and with various departments of the organisation so communication skills is very important skills.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This </a:t>
            </a:r>
            <a:r>
              <a:rPr lang="en-GB" sz="2000" dirty="0">
                <a:latin typeface="Times New Roman" panose="02020603050405020304" pitchFamily="18" charset="0"/>
                <a:cs typeface="Times New Roman" panose="02020603050405020304" pitchFamily="18" charset="0"/>
              </a:rPr>
              <a:t>skills will help me in my education period and also during my employability.</a:t>
            </a:r>
            <a:endParaRPr lang="en-IN" sz="2000" dirty="0">
              <a:latin typeface="Times New Roman" panose="02020603050405020304" pitchFamily="18" charset="0"/>
              <a:cs typeface="Times New Roman" panose="02020603050405020304" pitchFamily="18"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1840" y="2164080"/>
            <a:ext cx="4196080" cy="3525520"/>
          </a:xfrm>
          <a:prstGeom prst="rect">
            <a:avLst/>
          </a:prstGeom>
        </p:spPr>
      </p:pic>
    </p:spTree>
    <p:extLst>
      <p:ext uri="{BB962C8B-B14F-4D97-AF65-F5344CB8AC3E}">
        <p14:creationId xmlns:p14="http://schemas.microsoft.com/office/powerpoint/2010/main" val="92729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Skills required to become an HR manager</a:t>
            </a:r>
            <a:endParaRPr lang="en-GB" dirty="0"/>
          </a:p>
        </p:txBody>
      </p:sp>
      <p:sp>
        <p:nvSpPr>
          <p:cNvPr id="3" name="Content Placeholder 2"/>
          <p:cNvSpPr>
            <a:spLocks noGrp="1"/>
          </p:cNvSpPr>
          <p:nvPr>
            <p:ph idx="1"/>
          </p:nvPr>
        </p:nvSpPr>
        <p:spPr>
          <a:xfrm>
            <a:off x="492760" y="1713864"/>
            <a:ext cx="5806440" cy="4808855"/>
          </a:xfrm>
        </p:spPr>
        <p:txBody>
          <a:bodyPr/>
          <a:lstStyle/>
          <a:p>
            <a:pPr marL="0" indent="0">
              <a:buNone/>
            </a:pPr>
            <a:r>
              <a:rPr lang="en-GB" sz="2000" b="1" dirty="0">
                <a:latin typeface="Times New Roman" panose="02020603050405020304" pitchFamily="18" charset="0"/>
                <a:cs typeface="Times New Roman" panose="02020603050405020304" pitchFamily="18" charset="0"/>
              </a:rPr>
              <a:t>Team managing </a:t>
            </a:r>
            <a:r>
              <a:rPr lang="en-GB" sz="2000" b="1" dirty="0" smtClean="0">
                <a:latin typeface="Times New Roman" panose="02020603050405020304" pitchFamily="18" charset="0"/>
                <a:cs typeface="Times New Roman" panose="02020603050405020304" pitchFamily="18" charset="0"/>
              </a:rPr>
              <a:t>skills</a:t>
            </a:r>
          </a:p>
          <a:p>
            <a:r>
              <a:rPr lang="en-GB" sz="2000" dirty="0" smtClean="0">
                <a:latin typeface="Times New Roman" panose="02020603050405020304" pitchFamily="18" charset="0"/>
                <a:cs typeface="Times New Roman" panose="02020603050405020304" pitchFamily="18" charset="0"/>
              </a:rPr>
              <a:t>In </a:t>
            </a:r>
            <a:r>
              <a:rPr lang="en-GB" sz="2000" dirty="0">
                <a:latin typeface="Times New Roman" panose="02020603050405020304" pitchFamily="18" charset="0"/>
                <a:cs typeface="Times New Roman" panose="02020603050405020304" pitchFamily="18" charset="0"/>
              </a:rPr>
              <a:t>an every organisation in retail sector, HR manager needs to manage the team in a proper manner.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Effective </a:t>
            </a:r>
            <a:r>
              <a:rPr lang="en-GB" sz="2000" dirty="0">
                <a:latin typeface="Times New Roman" panose="02020603050405020304" pitchFamily="18" charset="0"/>
                <a:cs typeface="Times New Roman" panose="02020603050405020304" pitchFamily="18" charset="0"/>
              </a:rPr>
              <a:t>team managing skills help in reducing issues and problems in a team.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helps in guiding the team to work effectively and to perform in a proper way to enhance the performance (</a:t>
            </a:r>
            <a:r>
              <a:rPr lang="en-IN" sz="2000" dirty="0">
                <a:latin typeface="Times New Roman" panose="02020603050405020304" pitchFamily="18" charset="0"/>
                <a:cs typeface="Times New Roman" panose="02020603050405020304" pitchFamily="18" charset="0"/>
              </a:rPr>
              <a:t>Calvert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2018</a:t>
            </a:r>
            <a:r>
              <a:rPr lang="en-GB" sz="2000" dirty="0">
                <a:latin typeface="Times New Roman" panose="02020603050405020304" pitchFamily="18" charset="0"/>
                <a:cs typeface="Times New Roman" panose="02020603050405020304" pitchFamily="18" charset="0"/>
              </a:rPr>
              <a:t>).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This </a:t>
            </a:r>
            <a:r>
              <a:rPr lang="en-GB" sz="2000" dirty="0">
                <a:latin typeface="Times New Roman" panose="02020603050405020304" pitchFamily="18" charset="0"/>
                <a:cs typeface="Times New Roman" panose="02020603050405020304" pitchFamily="18" charset="0"/>
              </a:rPr>
              <a:t>skill will help me to manage and lead my team in an effective way. </a:t>
            </a:r>
            <a:endParaRPr lang="en-IN" sz="2000" dirty="0">
              <a:latin typeface="Times New Roman" panose="02020603050405020304" pitchFamily="18" charset="0"/>
              <a:cs typeface="Times New Roman" panose="02020603050405020304" pitchFamily="18" charset="0"/>
            </a:endParaRP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7840" y="2050288"/>
            <a:ext cx="4546600" cy="3618992"/>
          </a:xfrm>
          <a:prstGeom prst="rect">
            <a:avLst/>
          </a:prstGeom>
        </p:spPr>
      </p:pic>
    </p:spTree>
    <p:extLst>
      <p:ext uri="{BB962C8B-B14F-4D97-AF65-F5344CB8AC3E}">
        <p14:creationId xmlns:p14="http://schemas.microsoft.com/office/powerpoint/2010/main" val="2252270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Skills required to become an HR manager</a:t>
            </a:r>
            <a:endParaRPr lang="en-GB" dirty="0"/>
          </a:p>
        </p:txBody>
      </p:sp>
      <p:sp>
        <p:nvSpPr>
          <p:cNvPr id="3" name="Content Placeholder 2"/>
          <p:cNvSpPr>
            <a:spLocks noGrp="1"/>
          </p:cNvSpPr>
          <p:nvPr>
            <p:ph idx="1"/>
          </p:nvPr>
        </p:nvSpPr>
        <p:spPr>
          <a:xfrm>
            <a:off x="690880" y="1825625"/>
            <a:ext cx="5842000" cy="4067175"/>
          </a:xfrm>
        </p:spPr>
        <p:txBody>
          <a:bodyPr>
            <a:normAutofit/>
          </a:bodyPr>
          <a:lstStyle/>
          <a:p>
            <a:pPr marL="0" indent="0">
              <a:buNone/>
            </a:pPr>
            <a:r>
              <a:rPr lang="en-GB" sz="2000" b="1" dirty="0">
                <a:latin typeface="Times New Roman" panose="02020603050405020304" pitchFamily="18" charset="0"/>
                <a:cs typeface="Times New Roman" panose="02020603050405020304" pitchFamily="18" charset="0"/>
              </a:rPr>
              <a:t>Presentation </a:t>
            </a:r>
            <a:r>
              <a:rPr lang="en-GB" sz="2000" b="1" dirty="0" smtClean="0">
                <a:latin typeface="Times New Roman" panose="02020603050405020304" pitchFamily="18" charset="0"/>
                <a:cs typeface="Times New Roman" panose="02020603050405020304" pitchFamily="18" charset="0"/>
              </a:rPr>
              <a:t>skills</a:t>
            </a:r>
          </a:p>
          <a:p>
            <a:r>
              <a:rPr lang="en-GB" sz="2000" dirty="0" smtClean="0">
                <a:latin typeface="Times New Roman" panose="02020603050405020304" pitchFamily="18" charset="0"/>
                <a:cs typeface="Times New Roman" panose="02020603050405020304" pitchFamily="18" charset="0"/>
              </a:rPr>
              <a:t>HR </a:t>
            </a:r>
            <a:r>
              <a:rPr lang="en-GB" sz="2000" dirty="0">
                <a:latin typeface="Times New Roman" panose="02020603050405020304" pitchFamily="18" charset="0"/>
                <a:cs typeface="Times New Roman" panose="02020603050405020304" pitchFamily="18" charset="0"/>
              </a:rPr>
              <a:t>needs to present the various aspects related to project to the clients in a proper manner.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Moreover</a:t>
            </a:r>
            <a:r>
              <a:rPr lang="en-GB" sz="2000" dirty="0">
                <a:latin typeface="Times New Roman" panose="02020603050405020304" pitchFamily="18" charset="0"/>
                <a:cs typeface="Times New Roman" panose="02020603050405020304" pitchFamily="18" charset="0"/>
              </a:rPr>
              <a:t>, HR also need to present the objectives and the vision of the project to the employees.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This </a:t>
            </a:r>
            <a:r>
              <a:rPr lang="en-GB" sz="2000" dirty="0">
                <a:latin typeface="Times New Roman" panose="02020603050405020304" pitchFamily="18" charset="0"/>
                <a:cs typeface="Times New Roman" panose="02020603050405020304" pitchFamily="18" charset="0"/>
              </a:rPr>
              <a:t>require self-confidence (</a:t>
            </a:r>
            <a:r>
              <a:rPr lang="en-IN" sz="2000" dirty="0" err="1">
                <a:latin typeface="Times New Roman" panose="02020603050405020304" pitchFamily="18" charset="0"/>
                <a:cs typeface="Times New Roman" panose="02020603050405020304" pitchFamily="18" charset="0"/>
              </a:rPr>
              <a:t>Çetin</a:t>
            </a:r>
            <a:r>
              <a:rPr lang="en-IN" sz="2000" dirty="0">
                <a:latin typeface="Times New Roman" panose="02020603050405020304" pitchFamily="18" charset="0"/>
                <a:cs typeface="Times New Roman" panose="02020603050405020304" pitchFamily="18" charset="0"/>
              </a:rPr>
              <a:t> and </a:t>
            </a:r>
            <a:r>
              <a:rPr lang="en-IN" sz="2000" dirty="0" err="1">
                <a:latin typeface="Times New Roman" panose="02020603050405020304" pitchFamily="18" charset="0"/>
                <a:cs typeface="Times New Roman" panose="02020603050405020304" pitchFamily="18" charset="0"/>
              </a:rPr>
              <a:t>Eymur</a:t>
            </a:r>
            <a:r>
              <a:rPr lang="en-IN" sz="2000" dirty="0">
                <a:latin typeface="Times New Roman" panose="02020603050405020304" pitchFamily="18" charset="0"/>
                <a:cs typeface="Times New Roman" panose="02020603050405020304" pitchFamily="18" charset="0"/>
              </a:rPr>
              <a:t>, 2017</a:t>
            </a:r>
            <a:r>
              <a:rPr lang="en-GB" sz="2000" dirty="0" smtClean="0">
                <a:latin typeface="Times New Roman" panose="02020603050405020304" pitchFamily="18" charset="0"/>
                <a:cs typeface="Times New Roman" panose="02020603050405020304" pitchFamily="18" charset="0"/>
              </a:rPr>
              <a:t>).</a:t>
            </a:r>
          </a:p>
          <a:p>
            <a:r>
              <a:rPr lang="en-GB" sz="2000" dirty="0" smtClean="0">
                <a:latin typeface="Times New Roman" panose="02020603050405020304" pitchFamily="18" charset="0"/>
                <a:cs typeface="Times New Roman" panose="02020603050405020304" pitchFamily="18" charset="0"/>
              </a:rPr>
              <a:t>The module has taught me to improve my presentation skills.</a:t>
            </a:r>
            <a:r>
              <a:rPr lang="en-GB" sz="2000" b="1" dirty="0" smtClean="0">
                <a:latin typeface="Times New Roman" panose="02020603050405020304" pitchFamily="18" charset="0"/>
                <a:cs typeface="Times New Roman" panose="02020603050405020304" pitchFamily="18" charset="0"/>
              </a:rPr>
              <a:t> </a:t>
            </a:r>
            <a:endParaRPr lang="en-IN" sz="2000" dirty="0" smtClean="0">
              <a:latin typeface="Times New Roman" panose="02020603050405020304" pitchFamily="18" charset="0"/>
              <a:cs typeface="Times New Roman" panose="02020603050405020304" pitchFamily="18"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7520" y="2184400"/>
            <a:ext cx="4145280" cy="3251200"/>
          </a:xfrm>
          <a:prstGeom prst="rect">
            <a:avLst/>
          </a:prstGeom>
        </p:spPr>
      </p:pic>
    </p:spTree>
    <p:extLst>
      <p:ext uri="{BB962C8B-B14F-4D97-AF65-F5344CB8AC3E}">
        <p14:creationId xmlns:p14="http://schemas.microsoft.com/office/powerpoint/2010/main" val="1953022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Reflection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552440" cy="4351338"/>
          </a:xfrm>
        </p:spPr>
        <p:txBody>
          <a:bodyPr>
            <a:normAutofit/>
          </a:bodyPr>
          <a:lstStyle/>
          <a:p>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is an important skill which helps in achieving both academic and professional goals. </a:t>
            </a:r>
          </a:p>
          <a:p>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requires effective critical thinking approach to monitor the information from the objective’s perspective.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I figured out that I have weak presentation skills.</a:t>
            </a:r>
          </a:p>
          <a:p>
            <a:r>
              <a:rPr lang="en-GB" sz="2000" dirty="0">
                <a:latin typeface="Times New Roman" panose="02020603050405020304" pitchFamily="18" charset="0"/>
                <a:cs typeface="Times New Roman" panose="02020603050405020304" pitchFamily="18" charset="0"/>
              </a:rPr>
              <a:t>To </a:t>
            </a:r>
            <a:r>
              <a:rPr lang="en-GB" sz="2000" dirty="0" smtClean="0">
                <a:latin typeface="Times New Roman" panose="02020603050405020304" pitchFamily="18" charset="0"/>
                <a:cs typeface="Times New Roman" panose="02020603050405020304" pitchFamily="18" charset="0"/>
              </a:rPr>
              <a:t>enhance the reflection </a:t>
            </a:r>
            <a:r>
              <a:rPr lang="en-GB" sz="2000" dirty="0">
                <a:latin typeface="Times New Roman" panose="02020603050405020304" pitchFamily="18" charset="0"/>
                <a:cs typeface="Times New Roman" panose="02020603050405020304" pitchFamily="18" charset="0"/>
              </a:rPr>
              <a:t>skills, I </a:t>
            </a:r>
            <a:r>
              <a:rPr lang="en-GB" sz="2000" dirty="0" smtClean="0">
                <a:latin typeface="Times New Roman" panose="02020603050405020304" pitchFamily="18" charset="0"/>
                <a:cs typeface="Times New Roman" panose="02020603050405020304" pitchFamily="18" charset="0"/>
              </a:rPr>
              <a:t>need to </a:t>
            </a:r>
            <a:r>
              <a:rPr lang="en-GB" sz="2000" dirty="0">
                <a:latin typeface="Times New Roman" panose="02020603050405020304" pitchFamily="18" charset="0"/>
                <a:cs typeface="Times New Roman" panose="02020603050405020304" pitchFamily="18" charset="0"/>
              </a:rPr>
              <a:t>question my </a:t>
            </a:r>
            <a:r>
              <a:rPr lang="en-GB" sz="2000" dirty="0" smtClean="0">
                <a:latin typeface="Times New Roman" panose="02020603050405020304" pitchFamily="18" charset="0"/>
                <a:cs typeface="Times New Roman" panose="02020603050405020304" pitchFamily="18" charset="0"/>
              </a:rPr>
              <a:t>potential </a:t>
            </a:r>
            <a:r>
              <a:rPr lang="en-GB" sz="2000" dirty="0">
                <a:latin typeface="Times New Roman" panose="02020603050405020304" pitchFamily="18" charset="0"/>
                <a:cs typeface="Times New Roman" panose="02020603050405020304" pitchFamily="18" charset="0"/>
              </a:rPr>
              <a:t>in a </a:t>
            </a:r>
            <a:r>
              <a:rPr lang="en-GB" sz="2000" dirty="0" smtClean="0">
                <a:latin typeface="Times New Roman" panose="02020603050405020304" pitchFamily="18" charset="0"/>
                <a:cs typeface="Times New Roman" panose="02020603050405020304" pitchFamily="18" charset="0"/>
              </a:rPr>
              <a:t>constructive manner and also need to improve my weaknesses.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0" y="1503680"/>
            <a:ext cx="4632960" cy="4161472"/>
          </a:xfrm>
          <a:prstGeom prst="rect">
            <a:avLst/>
          </a:prstGeom>
        </p:spPr>
      </p:pic>
    </p:spTree>
    <p:extLst>
      <p:ext uri="{BB962C8B-B14F-4D97-AF65-F5344CB8AC3E}">
        <p14:creationId xmlns:p14="http://schemas.microsoft.com/office/powerpoint/2010/main" val="2186884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Conclusion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511800" cy="4351338"/>
          </a:xfrm>
        </p:spPr>
        <p:txBody>
          <a:bodyPr>
            <a:normAutofit/>
          </a:bodyPr>
          <a:lstStyle/>
          <a:p>
            <a:r>
              <a:rPr lang="en-GB" sz="2000" dirty="0">
                <a:latin typeface="Times New Roman" panose="02020603050405020304" pitchFamily="18" charset="0"/>
                <a:cs typeface="Times New Roman" panose="02020603050405020304" pitchFamily="18" charset="0"/>
              </a:rPr>
              <a:t>It can be concluded that I need to manage my stress.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I </a:t>
            </a:r>
            <a:r>
              <a:rPr lang="en-GB" sz="2000" dirty="0">
                <a:latin typeface="Times New Roman" panose="02020603050405020304" pitchFamily="18" charset="0"/>
                <a:cs typeface="Times New Roman" panose="02020603050405020304" pitchFamily="18" charset="0"/>
              </a:rPr>
              <a:t>also need to improve my presentation skills.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Further </a:t>
            </a:r>
            <a:r>
              <a:rPr lang="en-GB" sz="2000" dirty="0">
                <a:latin typeface="Times New Roman" panose="02020603050405020304" pitchFamily="18" charset="0"/>
                <a:cs typeface="Times New Roman" panose="02020603050405020304" pitchFamily="18" charset="0"/>
              </a:rPr>
              <a:t>it is important to reflect my skills in a constructive manner. </a:t>
            </a:r>
            <a:endParaRPr lang="en-GB" sz="2000"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I </a:t>
            </a:r>
            <a:r>
              <a:rPr lang="en-GB" sz="2000" dirty="0">
                <a:latin typeface="Times New Roman" panose="02020603050405020304" pitchFamily="18" charset="0"/>
                <a:cs typeface="Times New Roman" panose="02020603050405020304" pitchFamily="18" charset="0"/>
              </a:rPr>
              <a:t>have understood the various skills required for HR manager in a retail sector. </a:t>
            </a:r>
            <a:endParaRPr lang="en-GB" sz="2000"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9280" y="1645920"/>
            <a:ext cx="4460240" cy="3641090"/>
          </a:xfrm>
          <a:prstGeom prst="rect">
            <a:avLst/>
          </a:prstGeom>
        </p:spPr>
      </p:pic>
    </p:spTree>
    <p:extLst>
      <p:ext uri="{BB962C8B-B14F-4D97-AF65-F5344CB8AC3E}">
        <p14:creationId xmlns:p14="http://schemas.microsoft.com/office/powerpoint/2010/main" val="2557951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Reference List</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0400" y="1524000"/>
            <a:ext cx="10693400" cy="5262879"/>
          </a:xfrm>
        </p:spPr>
        <p:txBody>
          <a:bodyPr>
            <a:normAutofit fontScale="77500" lnSpcReduction="20000"/>
          </a:bodyPr>
          <a:lstStyle/>
          <a:p>
            <a:r>
              <a:rPr lang="en-IN" dirty="0" smtClean="0">
                <a:latin typeface="Times New Roman" panose="02020603050405020304" pitchFamily="18" charset="0"/>
                <a:cs typeface="Times New Roman" panose="02020603050405020304" pitchFamily="18" charset="0"/>
              </a:rPr>
              <a:t>Alias</a:t>
            </a:r>
            <a:r>
              <a:rPr lang="en-IN" dirty="0">
                <a:latin typeface="Times New Roman" panose="02020603050405020304" pitchFamily="18" charset="0"/>
                <a:cs typeface="Times New Roman" panose="02020603050405020304" pitchFamily="18" charset="0"/>
              </a:rPr>
              <a:t>, A., Noor, N.A.M., </a:t>
            </a:r>
            <a:r>
              <a:rPr lang="en-IN" dirty="0" err="1">
                <a:latin typeface="Times New Roman" panose="02020603050405020304" pitchFamily="18" charset="0"/>
                <a:cs typeface="Times New Roman" panose="02020603050405020304" pitchFamily="18" charset="0"/>
              </a:rPr>
              <a:t>Bhkari</a:t>
            </a:r>
            <a:r>
              <a:rPr lang="en-IN" dirty="0">
                <a:latin typeface="Times New Roman" panose="02020603050405020304" pitchFamily="18" charset="0"/>
                <a:cs typeface="Times New Roman" panose="02020603050405020304" pitchFamily="18" charset="0"/>
              </a:rPr>
              <a:t>, N.M. and </a:t>
            </a:r>
            <a:r>
              <a:rPr lang="en-IN" dirty="0" err="1">
                <a:latin typeface="Times New Roman" panose="02020603050405020304" pitchFamily="18" charset="0"/>
                <a:cs typeface="Times New Roman" panose="02020603050405020304" pitchFamily="18" charset="0"/>
              </a:rPr>
              <a:t>Ariffin</a:t>
            </a:r>
            <a:r>
              <a:rPr lang="en-IN" dirty="0">
                <a:latin typeface="Times New Roman" panose="02020603050405020304" pitchFamily="18" charset="0"/>
                <a:cs typeface="Times New Roman" panose="02020603050405020304" pitchFamily="18" charset="0"/>
              </a:rPr>
              <a:t>, K., 2019. Student learning time: A needs analysis for university students’ time management skills. In </a:t>
            </a:r>
            <a:r>
              <a:rPr lang="en-IN" i="1" dirty="0">
                <a:latin typeface="Times New Roman" panose="02020603050405020304" pitchFamily="18" charset="0"/>
                <a:cs typeface="Times New Roman" panose="02020603050405020304" pitchFamily="18" charset="0"/>
              </a:rPr>
              <a:t>Proceedings of the Regional Conference on Science, Technology and Social Sciences (RCSTSS 2016)</a:t>
            </a:r>
            <a:r>
              <a:rPr lang="en-IN" dirty="0">
                <a:latin typeface="Times New Roman" panose="02020603050405020304" pitchFamily="18" charset="0"/>
                <a:cs typeface="Times New Roman" panose="02020603050405020304" pitchFamily="18" charset="0"/>
              </a:rPr>
              <a:t> (pp. 125-134). Springer, Singapore.</a:t>
            </a:r>
          </a:p>
          <a:p>
            <a:r>
              <a:rPr lang="en-IN" dirty="0">
                <a:latin typeface="Times New Roman" panose="02020603050405020304" pitchFamily="18" charset="0"/>
                <a:cs typeface="Times New Roman" panose="02020603050405020304" pitchFamily="18" charset="0"/>
              </a:rPr>
              <a:t>Calvert, M. and Henderson, J., 2018. Leading the team: Managing pastoral care in a secondary setting. In </a:t>
            </a:r>
            <a:r>
              <a:rPr lang="en-IN" i="1" dirty="0">
                <a:latin typeface="Times New Roman" panose="02020603050405020304" pitchFamily="18" charset="0"/>
                <a:cs typeface="Times New Roman" panose="02020603050405020304" pitchFamily="18" charset="0"/>
              </a:rPr>
              <a:t>Vision and Values in Managing Education</a:t>
            </a:r>
            <a:r>
              <a:rPr lang="en-IN" dirty="0">
                <a:latin typeface="Times New Roman" panose="02020603050405020304" pitchFamily="18" charset="0"/>
                <a:cs typeface="Times New Roman" panose="02020603050405020304" pitchFamily="18" charset="0"/>
              </a:rPr>
              <a:t> (pp. 70-80). Routledge.</a:t>
            </a:r>
          </a:p>
          <a:p>
            <a:r>
              <a:rPr lang="en-IN" dirty="0" err="1">
                <a:latin typeface="Times New Roman" panose="02020603050405020304" pitchFamily="18" charset="0"/>
                <a:cs typeface="Times New Roman" panose="02020603050405020304" pitchFamily="18" charset="0"/>
              </a:rPr>
              <a:t>Çetin</a:t>
            </a:r>
            <a:r>
              <a:rPr lang="en-IN" dirty="0">
                <a:latin typeface="Times New Roman" panose="02020603050405020304" pitchFamily="18" charset="0"/>
                <a:cs typeface="Times New Roman" panose="02020603050405020304" pitchFamily="18" charset="0"/>
              </a:rPr>
              <a:t>, P.S. and </a:t>
            </a:r>
            <a:r>
              <a:rPr lang="en-IN" dirty="0" err="1">
                <a:latin typeface="Times New Roman" panose="02020603050405020304" pitchFamily="18" charset="0"/>
                <a:cs typeface="Times New Roman" panose="02020603050405020304" pitchFamily="18" charset="0"/>
              </a:rPr>
              <a:t>Eymur</a:t>
            </a:r>
            <a:r>
              <a:rPr lang="en-IN" dirty="0">
                <a:latin typeface="Times New Roman" panose="02020603050405020304" pitchFamily="18" charset="0"/>
                <a:cs typeface="Times New Roman" panose="02020603050405020304" pitchFamily="18" charset="0"/>
              </a:rPr>
              <a:t>, G., 2017. Developing students’ scientific writing and presentation skills through argument driven inquiry: an exploratory study. </a:t>
            </a:r>
            <a:r>
              <a:rPr lang="en-IN" i="1" dirty="0">
                <a:latin typeface="Times New Roman" panose="02020603050405020304" pitchFamily="18" charset="0"/>
                <a:cs typeface="Times New Roman" panose="02020603050405020304" pitchFamily="18" charset="0"/>
              </a:rPr>
              <a:t>Journal of Chemical Education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94</a:t>
            </a:r>
            <a:r>
              <a:rPr lang="en-IN" dirty="0">
                <a:latin typeface="Times New Roman" panose="02020603050405020304" pitchFamily="18" charset="0"/>
                <a:cs typeface="Times New Roman" panose="02020603050405020304" pitchFamily="18" charset="0"/>
              </a:rPr>
              <a:t>(7), pp.837-843.</a:t>
            </a:r>
          </a:p>
          <a:p>
            <a:r>
              <a:rPr lang="en-IN" dirty="0">
                <a:latin typeface="Times New Roman" panose="02020603050405020304" pitchFamily="18" charset="0"/>
                <a:cs typeface="Times New Roman" panose="02020603050405020304" pitchFamily="18" charset="0"/>
              </a:rPr>
              <a:t>Cottrell, S., 2017. Critical thinking skills: Effective analysis, argument and reflection. Macmillan International Higher Education.</a:t>
            </a:r>
          </a:p>
          <a:p>
            <a:r>
              <a:rPr lang="en-IN" dirty="0">
                <a:latin typeface="Times New Roman" panose="02020603050405020304" pitchFamily="18" charset="0"/>
                <a:cs typeface="Times New Roman" panose="02020603050405020304" pitchFamily="18" charset="0"/>
              </a:rPr>
              <a:t>Di Gregorio, A., </a:t>
            </a:r>
            <a:r>
              <a:rPr lang="en-IN" dirty="0" err="1">
                <a:latin typeface="Times New Roman" panose="02020603050405020304" pitchFamily="18" charset="0"/>
                <a:cs typeface="Times New Roman" panose="02020603050405020304" pitchFamily="18" charset="0"/>
              </a:rPr>
              <a:t>Maggioni</a:t>
            </a:r>
            <a:r>
              <a:rPr lang="en-IN" dirty="0">
                <a:latin typeface="Times New Roman" panose="02020603050405020304" pitchFamily="18" charset="0"/>
                <a:cs typeface="Times New Roman" panose="02020603050405020304" pitchFamily="18" charset="0"/>
              </a:rPr>
              <a:t>, I., Mauri, C. and </a:t>
            </a:r>
            <a:r>
              <a:rPr lang="en-IN" dirty="0" err="1">
                <a:latin typeface="Times New Roman" panose="02020603050405020304" pitchFamily="18" charset="0"/>
                <a:cs typeface="Times New Roman" panose="02020603050405020304" pitchFamily="18" charset="0"/>
              </a:rPr>
              <a:t>Mazzucchelli</a:t>
            </a:r>
            <a:r>
              <a:rPr lang="en-IN" dirty="0">
                <a:latin typeface="Times New Roman" panose="02020603050405020304" pitchFamily="18" charset="0"/>
                <a:cs typeface="Times New Roman" panose="02020603050405020304" pitchFamily="18" charset="0"/>
              </a:rPr>
              <a:t>, A., 2019. Employability skills for future marketing professionals. </a:t>
            </a:r>
            <a:r>
              <a:rPr lang="en-IN" i="1" dirty="0">
                <a:latin typeface="Times New Roman" panose="02020603050405020304" pitchFamily="18" charset="0"/>
                <a:cs typeface="Times New Roman" panose="02020603050405020304" pitchFamily="18" charset="0"/>
              </a:rPr>
              <a:t>European management journal</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37</a:t>
            </a:r>
            <a:r>
              <a:rPr lang="en-IN" dirty="0">
                <a:latin typeface="Times New Roman" panose="02020603050405020304" pitchFamily="18" charset="0"/>
                <a:cs typeface="Times New Roman" panose="02020603050405020304" pitchFamily="18" charset="0"/>
              </a:rPr>
              <a:t>(3), pp.251-258.</a:t>
            </a:r>
          </a:p>
          <a:p>
            <a:r>
              <a:rPr lang="en-IN" dirty="0">
                <a:latin typeface="Times New Roman" panose="02020603050405020304" pitchFamily="18" charset="0"/>
                <a:cs typeface="Times New Roman" panose="02020603050405020304" pitchFamily="18" charset="0"/>
              </a:rPr>
              <a:t>Kelly, A., Tarshis, N. and </a:t>
            </a:r>
            <a:r>
              <a:rPr lang="en-IN" dirty="0" err="1">
                <a:latin typeface="Times New Roman" panose="02020603050405020304" pitchFamily="18" charset="0"/>
                <a:cs typeface="Times New Roman" panose="02020603050405020304" pitchFamily="18" charset="0"/>
              </a:rPr>
              <a:t>Meringolo</a:t>
            </a:r>
            <a:r>
              <a:rPr lang="en-IN" dirty="0">
                <a:latin typeface="Times New Roman" panose="02020603050405020304" pitchFamily="18" charset="0"/>
                <a:cs typeface="Times New Roman" panose="02020603050405020304" pitchFamily="18" charset="0"/>
              </a:rPr>
              <a:t>, D., 2019. </a:t>
            </a:r>
            <a:r>
              <a:rPr lang="en-IN" i="1" dirty="0" err="1">
                <a:latin typeface="Times New Roman" panose="02020603050405020304" pitchFamily="18" charset="0"/>
                <a:cs typeface="Times New Roman" panose="02020603050405020304" pitchFamily="18" charset="0"/>
              </a:rPr>
              <a:t>Talkabout</a:t>
            </a:r>
            <a:r>
              <a:rPr lang="en-IN" i="1" dirty="0">
                <a:latin typeface="Times New Roman" panose="02020603050405020304" pitchFamily="18" charset="0"/>
                <a:cs typeface="Times New Roman" panose="02020603050405020304" pitchFamily="18" charset="0"/>
              </a:rPr>
              <a:t>: A social communication skills package</a:t>
            </a:r>
            <a:r>
              <a:rPr lang="en-IN" dirty="0">
                <a:latin typeface="Times New Roman" panose="02020603050405020304" pitchFamily="18" charset="0"/>
                <a:cs typeface="Times New Roman" panose="02020603050405020304" pitchFamily="18" charset="0"/>
              </a:rPr>
              <a:t>. Routledge.</a:t>
            </a:r>
          </a:p>
          <a:p>
            <a:r>
              <a:rPr lang="en-IN" dirty="0" err="1">
                <a:latin typeface="Times New Roman" panose="02020603050405020304" pitchFamily="18" charset="0"/>
                <a:cs typeface="Times New Roman" panose="02020603050405020304" pitchFamily="18" charset="0"/>
              </a:rPr>
              <a:t>Sarfraz</a:t>
            </a:r>
            <a:r>
              <a:rPr lang="en-IN" dirty="0">
                <a:latin typeface="Times New Roman" panose="02020603050405020304" pitchFamily="18" charset="0"/>
                <a:cs typeface="Times New Roman" panose="02020603050405020304" pitchFamily="18" charset="0"/>
              </a:rPr>
              <a:t>, H., 2017. Differentiated time management skills between leadership styles: simplified with a cross-cultural approach. </a:t>
            </a:r>
            <a:r>
              <a:rPr lang="en-IN" i="1" dirty="0">
                <a:latin typeface="Times New Roman" panose="02020603050405020304" pitchFamily="18" charset="0"/>
                <a:cs typeface="Times New Roman" panose="02020603050405020304" pitchFamily="18" charset="0"/>
              </a:rPr>
              <a:t>Development and Learning in Organizations: An International Journal</a:t>
            </a:r>
            <a:r>
              <a:rPr lang="en-IN"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3097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9"/>
            <a:ext cx="12192000" cy="6857641"/>
          </a:xfrm>
          <a:prstGeom prst="rect">
            <a:avLst/>
          </a:prstGeom>
        </p:spPr>
      </p:pic>
    </p:spTree>
    <p:extLst>
      <p:ext uri="{BB962C8B-B14F-4D97-AF65-F5344CB8AC3E}">
        <p14:creationId xmlns:p14="http://schemas.microsoft.com/office/powerpoint/2010/main" val="3074602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1463</Words>
  <Application>Microsoft Office PowerPoint</Application>
  <PresentationFormat>Widescreen</PresentationFormat>
  <Paragraphs>102</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 Module Name: Academic and Employability Skills </vt:lpstr>
      <vt:lpstr>Introduction</vt:lpstr>
      <vt:lpstr>SWOT Analysis of my skills</vt:lpstr>
      <vt:lpstr>SWOT Analysis of my skills</vt:lpstr>
      <vt:lpstr>Personal Development Plan</vt:lpstr>
      <vt:lpstr>Skills required to become an HR manager</vt:lpstr>
      <vt:lpstr>Skills required to become an HR manager</vt:lpstr>
      <vt:lpstr>Skills required to become an HR manager</vt:lpstr>
      <vt:lpstr>Skills required to become an HR manager</vt:lpstr>
      <vt:lpstr>Reflection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Academic and Employability Skills</dc:title>
  <dc:creator>PC</dc:creator>
  <cp:lastModifiedBy>PC</cp:lastModifiedBy>
  <cp:revision>3</cp:revision>
  <dcterms:created xsi:type="dcterms:W3CDTF">2021-07-28T11:00:23Z</dcterms:created>
  <dcterms:modified xsi:type="dcterms:W3CDTF">2021-07-28T22:53:14Z</dcterms:modified>
</cp:coreProperties>
</file>