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CC"/>
    <a:srgbClr val="CC00FF"/>
    <a:srgbClr val="CC0000"/>
    <a:srgbClr val="99FF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2" d="100"/>
          <a:sy n="62" d="100"/>
        </p:scale>
        <p:origin x="1402" y="53"/>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E6A52A4-F489-4FFD-9F31-7D24B7BEA6A8}" type="datetimeFigureOut">
              <a:rPr lang="en-US" smtClean="0"/>
              <a:t>8/24/2020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5290A03-A09E-4290-9DD0-A7D673ABE983}"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Marriott Hotel Heathrow is located on Heathrow's North Rim Street (Bath Road), London (the hotel's main street). Relax and revitalize yourself comfortably with rich sheet material, large windows, Netflix flat-screen TVs and many workplaces. The Marriott Heathrow may be the closest hotel to Terminals 2 and 3. The Marriott Hotel is one of the best in Heathrow. Visitors appreciate a fully prepared leisure club, chic cafes and bars, and free </a:t>
            </a:r>
            <a:r>
              <a:rPr lang="en-US" sz="1200" kern="1200" dirty="0" err="1">
                <a:solidFill>
                  <a:schemeClr val="tx1"/>
                </a:solidFill>
                <a:latin typeface="+mn-lt"/>
                <a:ea typeface="+mn-ea"/>
                <a:cs typeface="+mn-cs"/>
              </a:rPr>
              <a:t>WiFi</a:t>
            </a:r>
            <a:r>
              <a:rPr lang="en-US" sz="1200" kern="1200" dirty="0">
                <a:solidFill>
                  <a:schemeClr val="tx1"/>
                </a:solidFill>
                <a:latin typeface="+mn-lt"/>
                <a:ea typeface="+mn-ea"/>
                <a:cs typeface="+mn-cs"/>
              </a:rPr>
              <a:t> in open areas and official lounges. The Marriott Heathrow is in a decent area. It is nothing like many hotels in Heathrow, it is anything but difficult to get out of the main entrance and try bars and restaurants in the surrounding area. There is a bowling alley 5 minutes away. Enjoy hotel’s delicious cast iron bar and grill serving delicious British cuisine and inspiring sea views. Celebrate and conquer in flexible phases, including lavish gardens, and hotel’s living room. One can end day with an invigorating dive in hotel’s sparkling pool or an exercise in hotel’s wellness community. At Marriott Hotel Heathrow, everything is there for customers and visitors.</a:t>
            </a:r>
          </a:p>
          <a:p>
            <a:endParaRPr lang="en-US" dirty="0"/>
          </a:p>
        </p:txBody>
      </p:sp>
      <p:sp>
        <p:nvSpPr>
          <p:cNvPr id="4" name="Slide Number Placeholder 3"/>
          <p:cNvSpPr>
            <a:spLocks noGrp="1"/>
          </p:cNvSpPr>
          <p:nvPr>
            <p:ph type="sldNum" sz="quarter" idx="10"/>
          </p:nvPr>
        </p:nvSpPr>
        <p:spPr/>
        <p:txBody>
          <a:bodyPr/>
          <a:lstStyle/>
          <a:p>
            <a:fld id="{15290A03-A09E-4290-9DD0-A7D673ABE983}" type="slidenum">
              <a:rPr lang="en-US" smtClean="0"/>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standard rooms at the Marriott Heathrow have internet access, satellite TV, a small bar, a safe and a fridge. All rooms have bedding set with extravagant bed linen and cotton fabrics, and a bathroom with free toiletries.</a:t>
            </a:r>
          </a:p>
          <a:p>
            <a:r>
              <a:rPr lang="en-US" sz="1200" kern="1200" dirty="0">
                <a:solidFill>
                  <a:schemeClr val="tx1"/>
                </a:solidFill>
                <a:latin typeface="+mn-lt"/>
                <a:ea typeface="+mn-ea"/>
                <a:cs typeface="+mn-cs"/>
              </a:rPr>
              <a:t>The official rooms offer access to the official lounge with free unmixed food and drinks, as well as access to the business offices.</a:t>
            </a:r>
          </a:p>
          <a:p>
            <a:r>
              <a:rPr lang="en-US" sz="1200" kern="1200" dirty="0">
                <a:solidFill>
                  <a:schemeClr val="tx1"/>
                </a:solidFill>
                <a:latin typeface="+mn-lt"/>
                <a:ea typeface="+mn-ea"/>
                <a:cs typeface="+mn-cs"/>
              </a:rPr>
              <a:t>The suites are a home away from home with plenty of space and living space isolated from the bed by a safety divider.</a:t>
            </a:r>
          </a:p>
          <a:p>
            <a:r>
              <a:rPr lang="en-US" sz="1200" kern="1200" dirty="0">
                <a:solidFill>
                  <a:schemeClr val="tx1"/>
                </a:solidFill>
                <a:latin typeface="+mn-lt"/>
                <a:ea typeface="+mn-ea"/>
                <a:cs typeface="+mn-cs"/>
              </a:rPr>
              <a:t>Internet: </a:t>
            </a:r>
            <a:r>
              <a:rPr lang="en-US" sz="1200" kern="1200" dirty="0" err="1">
                <a:solidFill>
                  <a:schemeClr val="tx1"/>
                </a:solidFill>
                <a:latin typeface="+mn-lt"/>
                <a:ea typeface="+mn-ea"/>
                <a:cs typeface="+mn-cs"/>
              </a:rPr>
              <a:t>WiFi</a:t>
            </a:r>
            <a:r>
              <a:rPr lang="en-US" sz="1200" kern="1200" dirty="0">
                <a:solidFill>
                  <a:schemeClr val="tx1"/>
                </a:solidFill>
                <a:latin typeface="+mn-lt"/>
                <a:ea typeface="+mn-ea"/>
                <a:cs typeface="+mn-cs"/>
              </a:rPr>
              <a:t> is available free of charge in open areas.</a:t>
            </a:r>
          </a:p>
          <a:p>
            <a:r>
              <a:rPr lang="en-US" sz="1200" kern="1200" dirty="0">
                <a:solidFill>
                  <a:schemeClr val="tx1"/>
                </a:solidFill>
                <a:latin typeface="+mn-lt"/>
                <a:ea typeface="+mn-ea"/>
                <a:cs typeface="+mn-cs"/>
              </a:rPr>
              <a:t>Room service: Room service is available around the clock.</a:t>
            </a:r>
          </a:p>
          <a:p>
            <a:r>
              <a:rPr lang="en-US" sz="1200" kern="1200" dirty="0">
                <a:solidFill>
                  <a:schemeClr val="tx1"/>
                </a:solidFill>
                <a:latin typeface="+mn-lt"/>
                <a:ea typeface="+mn-ea"/>
                <a:cs typeface="+mn-cs"/>
              </a:rPr>
              <a:t>Restaurant: Enjoy authentic Italian food in our café near Heathrow Airport. Treat yourself to freshly made pasta, steaks and that’s just the tip of the iceberg, or explores all of the breakfast options, sandwiches, treats, and espresso that are made privately.</a:t>
            </a:r>
          </a:p>
          <a:p>
            <a:r>
              <a:rPr lang="en-US" sz="1200" kern="1200" dirty="0">
                <a:solidFill>
                  <a:schemeClr val="tx1"/>
                </a:solidFill>
                <a:latin typeface="+mn-lt"/>
                <a:ea typeface="+mn-ea"/>
                <a:cs typeface="+mn-cs"/>
              </a:rPr>
              <a:t>Wellness and relaxation: Relax in the heated indoor pool, in the sauna or in the hydro-massage shower. There is also a fully prepared wellness center and new towels.</a:t>
            </a:r>
          </a:p>
          <a:p>
            <a:r>
              <a:rPr lang="en-US" sz="1200" kern="1200" dirty="0">
                <a:solidFill>
                  <a:schemeClr val="tx1"/>
                </a:solidFill>
                <a:latin typeface="+mn-lt"/>
                <a:ea typeface="+mn-ea"/>
                <a:cs typeface="+mn-cs"/>
              </a:rPr>
              <a:t>Car Parking: Last request £ 15 per night for residents.</a:t>
            </a:r>
          </a:p>
          <a:p>
            <a:r>
              <a:rPr lang="en-US" sz="1200" kern="1200" dirty="0">
                <a:solidFill>
                  <a:schemeClr val="tx1"/>
                </a:solidFill>
                <a:latin typeface="+mn-lt"/>
                <a:ea typeface="+mn-ea"/>
                <a:cs typeface="+mn-cs"/>
              </a:rPr>
              <a:t>The hotel has a 24-hour meeting room, business premises and offers a variety of business services including interpreter, secretarial, courier, scanner, fax and printer. The hotel also offers security, money trading and dry cleaning.</a:t>
            </a:r>
          </a:p>
          <a:p>
            <a:endParaRPr lang="en-US" dirty="0"/>
          </a:p>
        </p:txBody>
      </p:sp>
      <p:sp>
        <p:nvSpPr>
          <p:cNvPr id="4" name="Slide Number Placeholder 3"/>
          <p:cNvSpPr>
            <a:spLocks noGrp="1"/>
          </p:cNvSpPr>
          <p:nvPr>
            <p:ph type="sldNum" sz="quarter" idx="10"/>
          </p:nvPr>
        </p:nvSpPr>
        <p:spPr/>
        <p:txBody>
          <a:bodyPr/>
          <a:lstStyle/>
          <a:p>
            <a:fld id="{15290A03-A09E-4290-9DD0-A7D673ABE983}" type="slidenum">
              <a:rPr lang="en-US" smtClean="0"/>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Internal auditing standards (SIA) create uniform rules, methods, procedures and practices for the assessment at Marriott Heathrow London Hotel. Standards are professions that form the basis for controlling the entire internal audit. These statements are intended to assist the internal auditor in fulfilling its obligations.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An SIA is a set of minimum requirements that apply to all SIA employees when internal audits of a corporate element or body are performed. However, they should not be carried out by other expert bodies such as cost calculators and company secretaries and is carried out by Marriott’s Swansea hotel </a:t>
            </a:r>
            <a:r>
              <a:rPr lang="en-US" sz="1200" kern="1200" dirty="0">
                <a:solidFill>
                  <a:schemeClr val="tx1"/>
                </a:solidFill>
                <a:latin typeface="+mn-lt"/>
                <a:ea typeface="+mn-ea"/>
                <a:cs typeface="+mn-cs"/>
              </a:rPr>
              <a:t>(</a:t>
            </a:r>
            <a:r>
              <a:rPr lang="en-GB" sz="1200" kern="1200" dirty="0">
                <a:solidFill>
                  <a:schemeClr val="tx1"/>
                </a:solidFill>
                <a:latin typeface="+mn-lt"/>
                <a:ea typeface="+mn-ea"/>
                <a:cs typeface="+mn-cs"/>
              </a:rPr>
              <a:t>Abbott, 2012; Arsenyev, 2019).</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According to director’s report on annual internal audit at Marriott Heathrow London,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internal audit autonomously confirms the appropriateness of the internal controls and jeopardizes executive procedures to improve governance and achieve hierarchical goals of the hotel.”</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Internal audit: The annual process of organizing audits. The annual exam schedule is a list of the reserved exams by procedure or area. The motivation behind the deal is to characterize the audit work performed in each fiscal year at Marriott Heathrow London. It is an optimized methodology that allows analysts to focus on the important areas under investigation.</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5290A03-A09E-4290-9DD0-A7D673ABE983}" type="slidenum">
              <a:rPr lang="en-US" smtClean="0"/>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sz="1200" kern="1200" dirty="0">
                <a:solidFill>
                  <a:schemeClr val="tx1"/>
                </a:solidFill>
                <a:latin typeface="+mn-lt"/>
                <a:ea typeface="+mn-ea"/>
                <a:cs typeface="+mn-cs"/>
              </a:rPr>
              <a:t>The four months internal audit plan is divided into three segments. During the first period, about a month, my group and I will work part-time as competitors between your properties of Marriott’s Heathrow London Hotel. We will spend 30 normal nights in the hotel and at competitors. It depends on whether there are conditions that require a little more attention. I am not going to visit your property as you probably know who I am. This will widen the darkness because you don't know my brand's name. This experience with “Mystery Client” enables us to better understand how visitors see their core. Explicit group names are not mentioned in this entry to expand the ability to be "secret customers" as names can be welcomed, which can distort the results again (Arsenyev, 2019). Each part is assigned a specific "code name" that indicates the depth of information and experience that each of us can give. This includes attention to detail and the ability to be objective when considering real estate. Where permitted, a portion of the group will be randomly equipped with small video / audio devices to show signs of a better understanding of how employees communicate with visitors. This will reduce the danger and fear of the home-workers to ruin our discoveries.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reason why you also share your competitors' insights is to get an internal and external assessment of them, understand how and what they're doing, and may not improve your leadership. For the past seven days of my group at Marriott, they have been known to explore regions that visitors cannot see, such as cleaning, cooking, back office, offers, financing and support. During this week, we also invite visitors to conduct a detailed survey that, from a visitor's perspective, could provide us with more and more meaningful insight, and thus determine the amount of data available that we should investigate  (Tari, 2013; Risk, 2014).</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second 16-day course is about combining information and studying. This is based on a point coordinate system that we created for certain regions that have already passed or been bombed. This means, for example, that they need quick activities to determine the hygienic conditions. For the first week, my team and I will work together on all the data we have collected so that you can thoroughly examine your region and your rivals. The reason why it takes a week to analyze information is to create a program that will increase your visitor's target compliance by 100%. Next week we will meet with all of its directors, pioneers, or anyone else who wants to join in to present and clarify our research. Now we need a meeting point to convey our results.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At this point, the data collected and analyzed will lead us into the past month and a half, in which we will be holding seminars for management teams and employees. Through these projects, peers can expand their level of neighbourhood to create a situation that creates a higher level of visitor satisfaction and brand loyalty. We use the records of various reviews we have done to analyze how, why and where communication with visitors has been compromised. It will also help improve review recovery when a comparable exchange takes place. In addition, we will create tutorials for these meetings that Marriott Heathrow London Hotel will make available to current members and that future representatives can use. This could take into account the increasingly consistent power of attorney for newly hired employees if representatives are lost (Tari, 2013; Risk, 2014).</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5290A03-A09E-4290-9DD0-A7D673ABE983}" type="slidenum">
              <a:rPr lang="en-US" smtClean="0"/>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r>
              <a:rPr lang="en-GB" sz="1200" kern="1200" dirty="0">
                <a:solidFill>
                  <a:schemeClr val="tx1"/>
                </a:solidFill>
                <a:latin typeface="+mn-lt"/>
                <a:ea typeface="+mn-ea"/>
                <a:cs typeface="+mn-cs"/>
              </a:rPr>
              <a:t>July 30, 2020</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Marriott's Heathrow London General Manager Brand Standard Order (BSA)</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United Kingdom, Securities and Exchange Commission</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Maritime Quarter, Swansea SA1 3SS, UK.</a:t>
            </a:r>
            <a:endParaRPr lang="en-US" sz="1200" kern="1200" dirty="0">
              <a:solidFill>
                <a:schemeClr val="tx1"/>
              </a:solidFill>
              <a:latin typeface="+mn-lt"/>
              <a:ea typeface="+mn-ea"/>
              <a:cs typeface="+mn-cs"/>
            </a:endParaRPr>
          </a:p>
          <a:p>
            <a:r>
              <a:rPr lang="en-US" sz="1200" b="1" kern="1200" dirty="0">
                <a:solidFill>
                  <a:schemeClr val="tx1"/>
                </a:solidFill>
                <a:latin typeface="+mn-lt"/>
                <a:ea typeface="+mn-ea"/>
                <a:cs typeface="+mn-cs"/>
              </a:rPr>
              <a:t>Re: Consulting Company Accounting Board (CCAB) Standard Audit No. 4– An Annual Audit of Internal Control of Standard Financial Statements </a:t>
            </a:r>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 </a:t>
            </a:r>
          </a:p>
          <a:p>
            <a:r>
              <a:rPr lang="en-US" sz="1200" kern="1200" dirty="0">
                <a:solidFill>
                  <a:schemeClr val="tx1"/>
                </a:solidFill>
                <a:latin typeface="+mn-lt"/>
                <a:ea typeface="+mn-ea"/>
                <a:cs typeface="+mn-cs"/>
              </a:rPr>
              <a:t>Dear Mr. Heathrow (General Manager):</a:t>
            </a:r>
          </a:p>
          <a:p>
            <a:r>
              <a:rPr lang="en-GB" sz="1200" kern="1200" dirty="0">
                <a:solidFill>
                  <a:schemeClr val="tx1"/>
                </a:solidFill>
                <a:latin typeface="+mn-lt"/>
                <a:ea typeface="+mn-ea"/>
                <a:cs typeface="+mn-cs"/>
              </a:rPr>
              <a:t>I am pleased to send this comment letter to the stock exchange commission (SEC) regarding the above-mentioned CCAB exam standard. The considerations contained in this entry are my narrowest beliefs and do not speak of the official status of the company. Overall, this internal audit strengthens the SEC and CCAB to simultaneously update the requirements set out in the Sarbanes-Oxley Act of 2002 (Act), as I demonstrated in my response to the CCAB in July 2019. I am concerned that this is unintentional. The results of meeting the proposed condition for an external review of the internal powers to disclose funds and their distribution in the regulation may be enormous and should be treated as such guarantee of financial experts and the reliability of our protection markets.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In the same letter, I also set out my position, my perception and a proposal for a short-term response to the commission’s considerations.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After reviewing how a standard brand audit is conducted at Marriott Heathrow London </a:t>
            </a:r>
            <a:r>
              <a:rPr lang="en-GB" sz="1200" kern="1200" dirty="0" err="1">
                <a:solidFill>
                  <a:schemeClr val="tx1"/>
                </a:solidFill>
                <a:latin typeface="+mn-lt"/>
                <a:ea typeface="+mn-ea"/>
                <a:cs typeface="+mn-cs"/>
              </a:rPr>
              <a:t>Hotesl</a:t>
            </a:r>
            <a:r>
              <a:rPr lang="en-GB" sz="1200" kern="1200" dirty="0">
                <a:solidFill>
                  <a:schemeClr val="tx1"/>
                </a:solidFill>
                <a:latin typeface="+mn-lt"/>
                <a:ea typeface="+mn-ea"/>
                <a:cs typeface="+mn-cs"/>
              </a:rPr>
              <a:t>, I as a consultant along with my consultancy team find numerous similarities in the way we conduct the audit at Marriott Heathrow London hotel. The biggest component that separates our process is the time we spend on performing the audit. We conduct a series of four months audits that the current Marriott system only needs to use for one day. Our overall assessment takes into account the broader extent of what actually happens to the hotel. Communication with several colleagues in a specific region. With an increasingly open structure with increasingly generalized approaches, the examiner can analyze the circumstances to obtain a progressive assessment of visitors' perspective on the foundation.</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Viewpoint: I’m the director of internal auditing at CCAB. I had expected such a situation recently after taking charge of internal auditing at Marriott International. In these jobs, I work closely with managers and our external auditors to find and update a way to meet Sarbanes-Oxley requirements. Like many of my partners, I am the product of one of four major accounting firms, and I work with both parties to decipher the requirements for audit standards and to organize and organize an appropriate audit to meet requirements. Maintaining the objectivity of the work of the internal audit and the independence of the external audit. This is a test that is analyzed in every budget review report and management auditor ratings, but never to the extent that we face today.</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Personal Judgment: From the basic conference calls to the publication of the law, I fully supported the call for a noticeable change in the control process for organizations that disclose the budget. I accept that the law has been sensitive to these demands and has actually brought about changes. The advantages so far include:</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Improve the knowledge of the boards of directors of public organizations about their commitments to investors and likely speculators to get complete and accurate information on the results of the budget.</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Develop </a:t>
            </a:r>
            <a:r>
              <a:rPr lang="en-US" sz="1200" kern="1200" dirty="0">
                <a:solidFill>
                  <a:schemeClr val="tx1"/>
                </a:solidFill>
                <a:latin typeface="+mn-lt"/>
                <a:ea typeface="+mn-ea"/>
                <a:cs typeface="+mn-cs"/>
              </a:rPr>
              <a:t>(</a:t>
            </a:r>
            <a:r>
              <a:rPr lang="en-GB" sz="1200" kern="1200" dirty="0">
                <a:solidFill>
                  <a:schemeClr val="tx1"/>
                </a:solidFill>
                <a:latin typeface="+mn-lt"/>
                <a:ea typeface="+mn-ea"/>
                <a:cs typeface="+mn-cs"/>
              </a:rPr>
              <a:t>Abbott, 2012; Arsenyev, 2019) an understanding of the difference between ways to control performance as planned and controls to deliver performance as suggested, or differentiate between special cases or different proposed / expected results / procedures.</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The assessment of robust internal controls, which continue to grow as the Board offers ways to improve controls that differ in basic performance tests for money-related announcements, is widespread  (Tari, 2013; Risk, 2014). This recognition in many associations has led to improved review control, but has resulted in improved board change procedures that include more thorough assessment of business risks and the promotion of appropriate controls in business (new or improved). Procedure or framework: as previously shown, I worked closely with executives and our external auditors to design and develop our assessment of the internal authority over money-based ads. In addition, I consulted with my partners in several other large open source organizations and their auditors. Given my views, I find that the unanswered issues / questions that I accept and that I accept may need to be addressed or resolved as we attempt to improve governance (Flinn, 2013; Pizzini, 2015).</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5290A03-A09E-4290-9DD0-A7D673ABE983}" type="slidenum">
              <a:rPr lang="en-US" smtClean="0"/>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pPr lvl="0"/>
            <a:r>
              <a:rPr lang="en-GB" sz="1200" kern="1200" dirty="0">
                <a:solidFill>
                  <a:schemeClr val="tx1"/>
                </a:solidFill>
                <a:latin typeface="+mn-lt"/>
                <a:ea typeface="+mn-ea"/>
                <a:cs typeface="+mn-cs"/>
              </a:rPr>
              <a:t>Hole of expectation: Over the past few decades, technology and prosperity have opened our protection markets to a broad segment from US and UK and the world. For example, a remarkable number of less advanced speculators in the UK </a:t>
            </a:r>
            <a:r>
              <a:rPr lang="en-GB" sz="1200" kern="1200" dirty="0" err="1">
                <a:solidFill>
                  <a:schemeClr val="tx1"/>
                </a:solidFill>
                <a:latin typeface="+mn-lt"/>
                <a:ea typeface="+mn-ea"/>
                <a:cs typeface="+mn-cs"/>
              </a:rPr>
              <a:t>defense</a:t>
            </a:r>
            <a:r>
              <a:rPr lang="en-GB" sz="1200" kern="1200" dirty="0">
                <a:solidFill>
                  <a:schemeClr val="tx1"/>
                </a:solidFill>
                <a:latin typeface="+mn-lt"/>
                <a:ea typeface="+mn-ea"/>
                <a:cs typeface="+mn-cs"/>
              </a:rPr>
              <a:t> markets are facing an infamous budget </a:t>
            </a:r>
            <a:r>
              <a:rPr lang="en-US" sz="1200" kern="1200" dirty="0">
                <a:solidFill>
                  <a:schemeClr val="tx1"/>
                </a:solidFill>
                <a:latin typeface="+mn-lt"/>
                <a:ea typeface="+mn-ea"/>
                <a:cs typeface="+mn-cs"/>
              </a:rPr>
              <a:t>(</a:t>
            </a:r>
            <a:r>
              <a:rPr lang="en-GB" sz="1200" kern="1200" dirty="0">
                <a:solidFill>
                  <a:schemeClr val="tx1"/>
                </a:solidFill>
                <a:latin typeface="+mn-lt"/>
                <a:ea typeface="+mn-ea"/>
                <a:cs typeface="+mn-cs"/>
              </a:rPr>
              <a:t>Abbott, 2012; Arsenyev, 2019). The gap or distinction between what speculators accept or expect regarding the unshakable quality of audited household reports and the way in which auditing tax reports makes a "reasonable statement" about their accuracy and compliance  (Tari, 2013; Risk, 2014). This gap has always been much larger for the less modern speculator. I agree that this gap will be expanded if the external report on the adequacy of powers with regard to money-related details is expanded, despite the wording regarding the restrictions on internal control. We will not request a representative report on the adequacy of the law in your state and will take it into account when the crime rate increases. However, for the less experienced speculator, the internal control report is a guarantee of financial accuracy </a:t>
            </a:r>
            <a:r>
              <a:rPr lang="en-US" sz="1200" kern="1200" dirty="0">
                <a:solidFill>
                  <a:schemeClr val="tx1"/>
                </a:solidFill>
                <a:latin typeface="+mn-lt"/>
                <a:ea typeface="+mn-ea"/>
                <a:cs typeface="+mn-cs"/>
              </a:rPr>
              <a:t>(</a:t>
            </a:r>
            <a:r>
              <a:rPr lang="en-GB" sz="1200" kern="1200" dirty="0">
                <a:solidFill>
                  <a:schemeClr val="tx1"/>
                </a:solidFill>
                <a:latin typeface="+mn-lt"/>
                <a:ea typeface="+mn-ea"/>
                <a:cs typeface="+mn-cs"/>
              </a:rPr>
              <a:t>Abbott, 2012; Arsenyev, 2019).</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Insufficient resources: Qualified accounting and auditing experts have never been overwhelmed. However, the current abundance of internal currency audit powers is increasing the staffing needs of open organizations, open accounting firms, the CCAB and the SEC. The interest is to increase costs and ask whether there are enough assets to do all the necessary reviews (Flinn, 2013; Pizzini, 2015).</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Increasing External Audit Fees: I believe this is the SEC's best known concern regarding the proposed audit standard. I have seen, heard and read the increments and the numbers scroll widely and they are sometimes amazing. The point is that pushing for an internal team review of the budget is certainly not an easy task, so the increase in costs is not unexpected. Hourly rates show that the above app extension costs are accepted. Noticeable differences in performance from one organization to another indicate that the organizations have changed their focus or that, as indicated above, the examining organizations have used different methods for their assessment on a large scale (Flinn, 2013; Pizzini, 2015).</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Inconsistent deficit estimates: The assessment of the importance of an error must always be assessed. However, there are numerous circumstances in which many, if not all, organizations look for monetary details in an internal control review that ask for a predictable direction. Models contain impotent passwords and impotence to show the number of residents in the frame.</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The advantage of external reporting: External reporting of the internal command over money-related details is valued at billions of dollars by open organizations, although investors ultimately pay billions of dollars. Administrative estimates. As I have shown before, the benefits of board assessment are real and evolving. However, I do not expect the speculator to have much to determine whether an external report provides an incentive </a:t>
            </a:r>
            <a:r>
              <a:rPr lang="en-US" sz="1200" kern="1200" dirty="0">
                <a:solidFill>
                  <a:schemeClr val="tx1"/>
                </a:solidFill>
                <a:latin typeface="+mn-lt"/>
                <a:ea typeface="+mn-ea"/>
                <a:cs typeface="+mn-cs"/>
              </a:rPr>
              <a:t>(</a:t>
            </a:r>
            <a:r>
              <a:rPr lang="en-GB" sz="1200" kern="1200" dirty="0">
                <a:solidFill>
                  <a:schemeClr val="tx1"/>
                </a:solidFill>
                <a:latin typeface="+mn-lt"/>
                <a:ea typeface="+mn-ea"/>
                <a:cs typeface="+mn-cs"/>
              </a:rPr>
              <a:t>Abbott, 2012; Arsenyev, 2019).</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Possible fate of the accounting profession: Many seem to acknowledge that the CCAB operates on a political basis that recognizes and defends the other company in its 2004 ratings. Regardless of whether this is a reality or not, this affects the administrative levels as it gives the impression that the decisive factor for your reluctance to organize an internal control audit with an internal audit.</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Proposed Solution: As I have already shown, I accept that the law offers significant benefits, and I do not recommend that the SEC allow the Board of Directors to suspend or even postpone ongoing efforts to register and assess internal powers over budget details.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Given the concerns I have expressed earlier, I suggest that the SEC work with the CCAB and open organizations on a revised temporary agreement and does not promise to implement the standard from now on. The methodology I proposed is as follows:</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Ask the fast file managers to develop an assessment of their internal powers related to the invoice and to provide the external auditors with documentation on their interim audit methods.</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Ask the external auditors to undertake top-class audit trips in accordance with the standard and expect them to send a letter to management highlighting identified deficiencies in internal controls during their trips. Existing audit guidelines regarding the idea of ​​internal control when auditing tax accounts should still apply, and similarly, the statutory auditor should present his or her assessment of the controls and audit measures and, if necessary, rely on controls and the time of nature and the level of control and significant testing of systems.</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Expect executives to respond to the management letter and, if necessary, correct any identifiable error.</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Reduce the increase in external exam costs.</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Have the CCAB and SEC examine how best to assess internal and external audits of internal controls in specialized cooperatives.</a:t>
            </a:r>
            <a:endParaRPr lang="en-US" sz="1200" kern="1200" dirty="0">
              <a:solidFill>
                <a:schemeClr val="tx1"/>
              </a:solidFill>
              <a:latin typeface="+mn-lt"/>
              <a:ea typeface="+mn-ea"/>
              <a:cs typeface="+mn-cs"/>
            </a:endParaRPr>
          </a:p>
          <a:p>
            <a:pPr lvl="0"/>
            <a:r>
              <a:rPr lang="en-GB" sz="1200" kern="1200" dirty="0">
                <a:solidFill>
                  <a:schemeClr val="tx1"/>
                </a:solidFill>
                <a:latin typeface="+mn-lt"/>
                <a:ea typeface="+mn-ea"/>
                <a:cs typeface="+mn-cs"/>
              </a:rPr>
              <a:t>Let the CCAB work with open counters to find helpful answers and troubleshoot issues related to internal credential authorization. Therefore, the CCAB's ability can be seen as less antagonistic so that they can navigate better in accounting during a very noticeable improvement in audit procedures.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Your consideration in the subject matter of my comments in relation to proposed standards and necessary considerations of internal audit is greatly acknowledged.</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Sincerely,</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Mr Jones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Consulting Director, Internal Audit</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Consultant Company Accounting Board (CCAB)</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045-1111-99</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5290A03-A09E-4290-9DD0-A7D673ABE983}" type="slidenum">
              <a:rPr lang="en-US" smtClean="0"/>
              <a:t>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kern="1200" dirty="0">
                <a:solidFill>
                  <a:schemeClr val="tx1"/>
                </a:solidFill>
                <a:latin typeface="+mn-lt"/>
                <a:ea typeface="+mn-ea"/>
                <a:cs typeface="+mn-cs"/>
              </a:rPr>
              <a:t>The main political elements that can influence Marriott Heathrow London Hotel are fear-raising threats, world relationships and the political atmosphere for famous recreational purposes. The greatest danger here is a psychological attack on an oppressor or a military shock that can disrupt air travel around the world or prevent people from travelling (Flinn, 2013; Pizzini, 2015).</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ongoing financial threat is widening the wage gap and stagnating compensation for the US class of workers, thereby reducing people's ability to travel and stay at home.</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Social elements create a bright future for Marriott Heathrow London Hotel, as </a:t>
            </a:r>
            <a:r>
              <a:rPr lang="en-GB" sz="1200" kern="1200" dirty="0" err="1">
                <a:solidFill>
                  <a:schemeClr val="tx1"/>
                </a:solidFill>
                <a:latin typeface="+mn-lt"/>
                <a:ea typeface="+mn-ea"/>
                <a:cs typeface="+mn-cs"/>
              </a:rPr>
              <a:t>Mashable</a:t>
            </a:r>
            <a:r>
              <a:rPr lang="en-GB" sz="1200" kern="1200" dirty="0">
                <a:solidFill>
                  <a:schemeClr val="tx1"/>
                </a:solidFill>
                <a:latin typeface="+mn-lt"/>
                <a:ea typeface="+mn-ea"/>
                <a:cs typeface="+mn-cs"/>
              </a:rPr>
              <a:t> said the number of people who set out to travel the world grew 13% between 2013 and 2014. More importantly, the number of travellers reportedly not at home has increased from an average of $ 5,950 in 2013 to $ 5,130 in 2014 (Tari, 2013; Risk, 2014).</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innovation could have a negative impact on hotel companies such as online rental management such as </a:t>
            </a:r>
            <a:r>
              <a:rPr lang="en-GB" sz="1200" kern="1200" dirty="0" err="1">
                <a:solidFill>
                  <a:schemeClr val="tx1"/>
                </a:solidFill>
                <a:latin typeface="+mn-lt"/>
                <a:ea typeface="+mn-ea"/>
                <a:cs typeface="+mn-cs"/>
              </a:rPr>
              <a:t>Airbnb</a:t>
            </a:r>
            <a:r>
              <a:rPr lang="en-GB" sz="1200" kern="1200" dirty="0">
                <a:solidFill>
                  <a:schemeClr val="tx1"/>
                </a:solidFill>
                <a:latin typeface="+mn-lt"/>
                <a:ea typeface="+mn-ea"/>
                <a:cs typeface="+mn-cs"/>
              </a:rPr>
              <a:t>, which allows individuals to rent rooms or apartments directly to researchers. According to Inc, around 6,000,000 visitors stayed in </a:t>
            </a:r>
            <a:r>
              <a:rPr lang="en-GB" sz="1200" kern="1200" dirty="0" err="1">
                <a:solidFill>
                  <a:schemeClr val="tx1"/>
                </a:solidFill>
                <a:latin typeface="+mn-lt"/>
                <a:ea typeface="+mn-ea"/>
                <a:cs typeface="+mn-cs"/>
              </a:rPr>
              <a:t>Airbnb</a:t>
            </a:r>
            <a:r>
              <a:rPr lang="en-GB" sz="1200" kern="1200" dirty="0">
                <a:solidFill>
                  <a:schemeClr val="tx1"/>
                </a:solidFill>
                <a:latin typeface="+mn-lt"/>
                <a:ea typeface="+mn-ea"/>
                <a:cs typeface="+mn-cs"/>
              </a:rPr>
              <a:t> hotels in 2013. There are around 25,500 </a:t>
            </a:r>
            <a:r>
              <a:rPr lang="en-GB" sz="1200" kern="1200" dirty="0" err="1">
                <a:solidFill>
                  <a:schemeClr val="tx1"/>
                </a:solidFill>
                <a:latin typeface="+mn-lt"/>
                <a:ea typeface="+mn-ea"/>
                <a:cs typeface="+mn-cs"/>
              </a:rPr>
              <a:t>Airbnb</a:t>
            </a:r>
            <a:r>
              <a:rPr lang="en-GB" sz="1200" kern="1200" dirty="0">
                <a:solidFill>
                  <a:schemeClr val="tx1"/>
                </a:solidFill>
                <a:latin typeface="+mn-lt"/>
                <a:ea typeface="+mn-ea"/>
                <a:cs typeface="+mn-cs"/>
              </a:rPr>
              <a:t> posts in New York alone </a:t>
            </a:r>
            <a:r>
              <a:rPr lang="en-US" sz="1200" kern="1200" dirty="0">
                <a:solidFill>
                  <a:schemeClr val="tx1"/>
                </a:solidFill>
                <a:latin typeface="+mn-lt"/>
                <a:ea typeface="+mn-ea"/>
                <a:cs typeface="+mn-cs"/>
              </a:rPr>
              <a:t>(</a:t>
            </a:r>
            <a:r>
              <a:rPr lang="en-GB" sz="1200" kern="1200" dirty="0">
                <a:solidFill>
                  <a:schemeClr val="tx1"/>
                </a:solidFill>
                <a:latin typeface="+mn-lt"/>
                <a:ea typeface="+mn-ea"/>
                <a:cs typeface="+mn-cs"/>
              </a:rPr>
              <a:t>Abbott, 2012; Arsenyev, 2019).</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In the United Kingdom, Marriott Heathrow London Hotel is also facing the option to raise the legal minimum wage to $ 15 an hour for some suggestions. This can lead to increased labour costs and administrative cuts (Flinn, 2013; Pizzini, 2015).</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Potential long-term natural impacts at Marriott Heathrow London Hotel could be energy costs, which are exacerbated by efforts to control ozone depleting substances by limiting coal use in power plants. A change in the environment could harm Marriott's business by raising sea levels and flooding the resorts or triggering storms that demoralize the coast (Tari, 2013; Risk, 2014).</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rise in temperature due to the unnatural climate change may result in ski resorts being closed or excessive bubbles forming in some seaside resorts to provide additional comfort. These achievements can force the agreement to be concluded or to move (Flinn, 2013; Pizzini, 2015).</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5290A03-A09E-4290-9DD0-A7D673ABE983}" type="slidenum">
              <a:rPr lang="en-US" smtClean="0"/>
              <a:t>9</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87E3276-DC49-411D-8280-C0E521A075F4}" type="datetimeFigureOut">
              <a:rPr lang="en-US" smtClean="0"/>
              <a:t>8/24/2020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AE7EA5F-7389-470C-862A-C89CC01F3D65}"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87E3276-DC49-411D-8280-C0E521A075F4}" type="datetimeFigureOut">
              <a:rPr lang="en-US" smtClean="0"/>
              <a:t>8/24/2020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AE7EA5F-7389-470C-862A-C89CC01F3D65}"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87E3276-DC49-411D-8280-C0E521A075F4}" type="datetimeFigureOut">
              <a:rPr lang="en-US" smtClean="0"/>
              <a:t>8/24/2020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AE7EA5F-7389-470C-862A-C89CC01F3D65}"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87E3276-DC49-411D-8280-C0E521A075F4}" type="datetimeFigureOut">
              <a:rPr lang="en-US" smtClean="0"/>
              <a:t>8/24/2020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AE7EA5F-7389-470C-862A-C89CC01F3D65}"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87E3276-DC49-411D-8280-C0E521A075F4}" type="datetimeFigureOut">
              <a:rPr lang="en-US" smtClean="0"/>
              <a:t>8/24/2020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AE7EA5F-7389-470C-862A-C89CC01F3D65}"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87E3276-DC49-411D-8280-C0E521A075F4}" type="datetimeFigureOut">
              <a:rPr lang="en-US" smtClean="0"/>
              <a:t>8/24/2020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AE7EA5F-7389-470C-862A-C89CC01F3D65}"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87E3276-DC49-411D-8280-C0E521A075F4}" type="datetimeFigureOut">
              <a:rPr lang="en-US" smtClean="0"/>
              <a:t>8/24/2020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AE7EA5F-7389-470C-862A-C89CC01F3D65}"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87E3276-DC49-411D-8280-C0E521A075F4}" type="datetimeFigureOut">
              <a:rPr lang="en-US" smtClean="0"/>
              <a:t>8/24/2020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AE7EA5F-7389-470C-862A-C89CC01F3D65}"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87E3276-DC49-411D-8280-C0E521A075F4}" type="datetimeFigureOut">
              <a:rPr lang="en-US" smtClean="0"/>
              <a:t>8/24/2020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AE7EA5F-7389-470C-862A-C89CC01F3D65}"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87E3276-DC49-411D-8280-C0E521A075F4}" type="datetimeFigureOut">
              <a:rPr lang="en-US" smtClean="0"/>
              <a:t>8/24/2020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AE7EA5F-7389-470C-862A-C89CC01F3D65}"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87E3276-DC49-411D-8280-C0E521A075F4}" type="datetimeFigureOut">
              <a:rPr lang="en-US" smtClean="0"/>
              <a:t>8/24/2020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AE7EA5F-7389-470C-862A-C89CC01F3D65}"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87E3276-DC49-411D-8280-C0E521A075F4}" type="datetimeFigureOut">
              <a:rPr lang="en-US" smtClean="0"/>
              <a:t>8/24/2020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AE7EA5F-7389-470C-862A-C89CC01F3D65}"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09600"/>
            <a:ext cx="7772400" cy="1470025"/>
          </a:xfrm>
        </p:spPr>
        <p:txBody>
          <a:bodyPr>
            <a:normAutofit fontScale="90000"/>
          </a:bodyPr>
          <a:lstStyle/>
          <a:p>
            <a:r>
              <a:rPr lang="en-US" sz="4000" b="1" dirty="0">
                <a:solidFill>
                  <a:srgbClr val="7030A0"/>
                </a:solidFill>
              </a:rPr>
              <a:t>MARRIOTT HEATHROW LONDON Annual Internal Audit </a:t>
            </a:r>
            <a:br>
              <a:rPr lang="en-US" dirty="0"/>
            </a:br>
            <a:endParaRPr lang="en-US" dirty="0"/>
          </a:p>
        </p:txBody>
      </p:sp>
      <p:sp>
        <p:nvSpPr>
          <p:cNvPr id="3" name="Subtitle 2"/>
          <p:cNvSpPr>
            <a:spLocks noGrp="1"/>
          </p:cNvSpPr>
          <p:nvPr>
            <p:ph type="subTitle" idx="1"/>
          </p:nvPr>
        </p:nvSpPr>
        <p:spPr>
          <a:xfrm>
            <a:off x="1447800" y="2743200"/>
            <a:ext cx="6400800" cy="1752600"/>
          </a:xfrm>
        </p:spPr>
        <p:txBody>
          <a:bodyPr>
            <a:normAutofit fontScale="85000" lnSpcReduction="20000"/>
          </a:bodyPr>
          <a:lstStyle/>
          <a:p>
            <a:r>
              <a:rPr lang="en-US" b="1" dirty="0">
                <a:solidFill>
                  <a:srgbClr val="00B0F0"/>
                </a:solidFill>
              </a:rPr>
              <a:t>Presented By: </a:t>
            </a:r>
          </a:p>
          <a:p>
            <a:r>
              <a:rPr lang="en-US" b="1" dirty="0">
                <a:solidFill>
                  <a:srgbClr val="00B0F0"/>
                </a:solidFill>
              </a:rPr>
              <a:t>1815102</a:t>
            </a:r>
          </a:p>
          <a:p>
            <a:r>
              <a:rPr lang="en-US" b="1" dirty="0">
                <a:solidFill>
                  <a:srgbClr val="00B0F0"/>
                </a:solidFill>
              </a:rPr>
              <a:t>Rumen Grozdanov</a:t>
            </a:r>
          </a:p>
          <a:p>
            <a:r>
              <a:rPr lang="en-US" b="1" dirty="0">
                <a:solidFill>
                  <a:srgbClr val="00B0F0"/>
                </a:solidFill>
              </a:rPr>
              <a:t> UWTSD</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90600" y="1066800"/>
            <a:ext cx="7467600" cy="1470025"/>
          </a:xfrm>
          <a:solidFill>
            <a:schemeClr val="accent3"/>
          </a:solidFill>
        </p:spPr>
        <p:txBody>
          <a:bodyPr/>
          <a:lstStyle/>
          <a:p>
            <a:r>
              <a:rPr lang="en-US" dirty="0"/>
              <a:t>Key Highlights</a:t>
            </a:r>
          </a:p>
        </p:txBody>
      </p:sp>
      <p:sp>
        <p:nvSpPr>
          <p:cNvPr id="3" name="Subtitle 2"/>
          <p:cNvSpPr>
            <a:spLocks noGrp="1"/>
          </p:cNvSpPr>
          <p:nvPr>
            <p:ph type="subTitle" idx="1"/>
          </p:nvPr>
        </p:nvSpPr>
        <p:spPr>
          <a:xfrm>
            <a:off x="990600" y="2667000"/>
            <a:ext cx="7467600" cy="3581400"/>
          </a:xfrm>
          <a:ln w="57150">
            <a:solidFill>
              <a:srgbClr val="FF33CC"/>
            </a:solidFill>
          </a:ln>
        </p:spPr>
        <p:txBody>
          <a:bodyPr/>
          <a:lstStyle/>
          <a:p>
            <a:pPr algn="l"/>
            <a:r>
              <a:rPr lang="en-US" dirty="0">
                <a:solidFill>
                  <a:schemeClr val="accent2">
                    <a:lumMod val="50000"/>
                  </a:schemeClr>
                </a:solidFill>
              </a:rPr>
              <a:t>Background of Marriott Heathrow London</a:t>
            </a:r>
          </a:p>
          <a:p>
            <a:pPr algn="l"/>
            <a:r>
              <a:rPr lang="en-US" dirty="0">
                <a:solidFill>
                  <a:schemeClr val="accent2">
                    <a:lumMod val="50000"/>
                  </a:schemeClr>
                </a:solidFill>
              </a:rPr>
              <a:t>Services &amp; Facilities</a:t>
            </a:r>
          </a:p>
          <a:p>
            <a:pPr algn="l"/>
            <a:r>
              <a:rPr lang="en-US" dirty="0">
                <a:solidFill>
                  <a:schemeClr val="accent2">
                    <a:lumMod val="50000"/>
                  </a:schemeClr>
                </a:solidFill>
              </a:rPr>
              <a:t>Standard of Annual Internal Audit </a:t>
            </a:r>
          </a:p>
          <a:p>
            <a:pPr algn="l"/>
            <a:r>
              <a:rPr lang="en-US" dirty="0">
                <a:solidFill>
                  <a:schemeClr val="accent2">
                    <a:lumMod val="50000"/>
                  </a:schemeClr>
                </a:solidFill>
              </a:rPr>
              <a:t>Scope and Purpose of the Internal Audit</a:t>
            </a:r>
          </a:p>
          <a:p>
            <a:pPr algn="l"/>
            <a:r>
              <a:rPr lang="en-US" dirty="0">
                <a:solidFill>
                  <a:schemeClr val="accent2">
                    <a:lumMod val="50000"/>
                  </a:schemeClr>
                </a:solidFill>
              </a:rPr>
              <a:t>Consultancy Proposal of the Internal Audit</a:t>
            </a:r>
          </a:p>
          <a:p>
            <a:pPr algn="l"/>
            <a:r>
              <a:rPr lang="en-US" dirty="0">
                <a:solidFill>
                  <a:schemeClr val="accent2">
                    <a:lumMod val="50000"/>
                  </a:schemeClr>
                </a:solidFill>
              </a:rPr>
              <a:t>Conclusion </a:t>
            </a:r>
          </a:p>
          <a:p>
            <a:pPr algn="l"/>
            <a:endParaRPr lang="en-US" dirty="0">
              <a:solidFill>
                <a:schemeClr val="accent2">
                  <a:lumMod val="50000"/>
                </a:schemeClr>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914400"/>
            <a:ext cx="7772400" cy="1470025"/>
          </a:xfrm>
          <a:solidFill>
            <a:schemeClr val="accent4">
              <a:lumMod val="60000"/>
              <a:lumOff val="40000"/>
            </a:schemeClr>
          </a:solidFill>
        </p:spPr>
        <p:txBody>
          <a:bodyPr>
            <a:normAutofit/>
          </a:bodyPr>
          <a:lstStyle/>
          <a:p>
            <a:r>
              <a:rPr lang="en-US" sz="3200" b="1" dirty="0"/>
              <a:t>Marriott Heathrow London</a:t>
            </a:r>
            <a:br>
              <a:rPr lang="en-US" sz="3200" b="1" dirty="0"/>
            </a:br>
            <a:r>
              <a:rPr lang="en-US" sz="3200" b="1" dirty="0"/>
              <a:t>(Background)</a:t>
            </a:r>
          </a:p>
        </p:txBody>
      </p:sp>
      <p:sp>
        <p:nvSpPr>
          <p:cNvPr id="3" name="Subtitle 2"/>
          <p:cNvSpPr>
            <a:spLocks noGrp="1"/>
          </p:cNvSpPr>
          <p:nvPr>
            <p:ph type="subTitle" idx="1"/>
          </p:nvPr>
        </p:nvSpPr>
        <p:spPr>
          <a:xfrm>
            <a:off x="914400" y="2590800"/>
            <a:ext cx="7315200" cy="3048000"/>
          </a:xfrm>
          <a:ln w="38100">
            <a:solidFill>
              <a:srgbClr val="FF33CC"/>
            </a:solidFill>
          </a:ln>
        </p:spPr>
        <p:txBody>
          <a:bodyPr>
            <a:normAutofit fontScale="92500" lnSpcReduction="20000"/>
          </a:bodyPr>
          <a:lstStyle/>
          <a:p>
            <a:pPr algn="l"/>
            <a:r>
              <a:rPr lang="en-US" sz="2800" b="1" dirty="0">
                <a:solidFill>
                  <a:srgbClr val="0070C0"/>
                </a:solidFill>
              </a:rPr>
              <a:t>Located on Heathrow's North Rim Street (Bath Road)</a:t>
            </a:r>
          </a:p>
          <a:p>
            <a:pPr algn="l"/>
            <a:endParaRPr lang="en-US" sz="2800" b="1" dirty="0">
              <a:solidFill>
                <a:srgbClr val="0070C0"/>
              </a:solidFill>
            </a:endParaRPr>
          </a:p>
          <a:p>
            <a:pPr algn="l"/>
            <a:r>
              <a:rPr lang="en-US" sz="2800" b="1" dirty="0">
                <a:solidFill>
                  <a:srgbClr val="0070C0"/>
                </a:solidFill>
              </a:rPr>
              <a:t>Visitors appreciate a fully prepared leisure club, chic cafes and bars, and free Wi-Fi in open areas and official lounges</a:t>
            </a:r>
          </a:p>
          <a:p>
            <a:pPr algn="l"/>
            <a:endParaRPr lang="en-US" sz="2800" b="1" dirty="0">
              <a:solidFill>
                <a:srgbClr val="0070C0"/>
              </a:solidFill>
            </a:endParaRPr>
          </a:p>
          <a:p>
            <a:pPr algn="l"/>
            <a:r>
              <a:rPr lang="en-US" sz="2800" b="1" dirty="0">
                <a:solidFill>
                  <a:srgbClr val="0070C0"/>
                </a:solidFill>
              </a:rPr>
              <a:t>Lavish gardens, and hotel’s living room</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762000"/>
            <a:ext cx="7772400" cy="1470025"/>
          </a:xfrm>
          <a:solidFill>
            <a:schemeClr val="accent6">
              <a:lumMod val="75000"/>
            </a:schemeClr>
          </a:solidFill>
        </p:spPr>
        <p:txBody>
          <a:bodyPr>
            <a:normAutofit/>
          </a:bodyPr>
          <a:lstStyle/>
          <a:p>
            <a:r>
              <a:rPr lang="en-US" sz="3200" dirty="0"/>
              <a:t>Marriott Heathrow London (Services  Facilities)</a:t>
            </a:r>
          </a:p>
        </p:txBody>
      </p:sp>
      <p:sp>
        <p:nvSpPr>
          <p:cNvPr id="3" name="Subtitle 2"/>
          <p:cNvSpPr>
            <a:spLocks noGrp="1"/>
          </p:cNvSpPr>
          <p:nvPr>
            <p:ph type="subTitle" idx="1"/>
          </p:nvPr>
        </p:nvSpPr>
        <p:spPr>
          <a:xfrm>
            <a:off x="914400" y="2362200"/>
            <a:ext cx="7315200" cy="3276600"/>
          </a:xfrm>
          <a:ln w="57150">
            <a:solidFill>
              <a:srgbClr val="92D050"/>
            </a:solidFill>
          </a:ln>
        </p:spPr>
        <p:txBody>
          <a:bodyPr>
            <a:normAutofit fontScale="92500"/>
          </a:bodyPr>
          <a:lstStyle/>
          <a:p>
            <a:pPr algn="l"/>
            <a:r>
              <a:rPr lang="en-US" sz="2800" dirty="0">
                <a:solidFill>
                  <a:srgbClr val="CC0000"/>
                </a:solidFill>
              </a:rPr>
              <a:t>Internet: </a:t>
            </a:r>
            <a:r>
              <a:rPr lang="en-US" sz="2800" dirty="0">
                <a:solidFill>
                  <a:srgbClr val="0070C0"/>
                </a:solidFill>
              </a:rPr>
              <a:t>Wi-Fi is available free of charge in open areas</a:t>
            </a:r>
          </a:p>
          <a:p>
            <a:pPr algn="l"/>
            <a:r>
              <a:rPr lang="en-US" sz="2800" dirty="0">
                <a:solidFill>
                  <a:srgbClr val="C00000"/>
                </a:solidFill>
              </a:rPr>
              <a:t>Room service: </a:t>
            </a:r>
            <a:r>
              <a:rPr lang="en-US" sz="2800" dirty="0">
                <a:solidFill>
                  <a:srgbClr val="0070C0"/>
                </a:solidFill>
              </a:rPr>
              <a:t>Room service is available around the clock</a:t>
            </a:r>
          </a:p>
          <a:p>
            <a:pPr algn="l"/>
            <a:r>
              <a:rPr lang="en-US" sz="2800" dirty="0">
                <a:solidFill>
                  <a:srgbClr val="C00000"/>
                </a:solidFill>
              </a:rPr>
              <a:t>Restaurant:</a:t>
            </a:r>
            <a:r>
              <a:rPr lang="en-US" sz="2800" dirty="0"/>
              <a:t> </a:t>
            </a:r>
            <a:r>
              <a:rPr lang="en-US" sz="2800" dirty="0">
                <a:solidFill>
                  <a:srgbClr val="0070C0"/>
                </a:solidFill>
              </a:rPr>
              <a:t>Enjoy authentic Italian food in our café near Heathrow Airport</a:t>
            </a:r>
          </a:p>
          <a:p>
            <a:pPr algn="l"/>
            <a:r>
              <a:rPr lang="en-US" sz="2800" dirty="0">
                <a:solidFill>
                  <a:srgbClr val="C00000"/>
                </a:solidFill>
              </a:rPr>
              <a:t>Car Parking: </a:t>
            </a:r>
            <a:r>
              <a:rPr lang="en-US" sz="2800" dirty="0">
                <a:solidFill>
                  <a:srgbClr val="0070C0"/>
                </a:solidFill>
              </a:rPr>
              <a:t>Last request £ 15 per night for residents</a:t>
            </a:r>
          </a:p>
          <a:p>
            <a:pPr algn="l"/>
            <a:endParaRPr lang="en-US" sz="28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9600" y="990600"/>
            <a:ext cx="7772400" cy="1470025"/>
          </a:xfrm>
          <a:solidFill>
            <a:schemeClr val="accent5">
              <a:lumMod val="60000"/>
              <a:lumOff val="40000"/>
            </a:schemeClr>
          </a:solidFill>
        </p:spPr>
        <p:txBody>
          <a:bodyPr>
            <a:normAutofit/>
          </a:bodyPr>
          <a:lstStyle/>
          <a:p>
            <a:r>
              <a:rPr lang="en-US" sz="3200" dirty="0"/>
              <a:t>Annual Internal Audit</a:t>
            </a:r>
          </a:p>
        </p:txBody>
      </p:sp>
      <p:sp>
        <p:nvSpPr>
          <p:cNvPr id="3" name="Subtitle 2"/>
          <p:cNvSpPr>
            <a:spLocks noGrp="1"/>
          </p:cNvSpPr>
          <p:nvPr>
            <p:ph type="subTitle" idx="1"/>
          </p:nvPr>
        </p:nvSpPr>
        <p:spPr>
          <a:xfrm>
            <a:off x="1371600" y="2590800"/>
            <a:ext cx="6400800" cy="3048000"/>
          </a:xfrm>
          <a:ln w="57150">
            <a:solidFill>
              <a:schemeClr val="tx2">
                <a:lumMod val="75000"/>
              </a:schemeClr>
            </a:solidFill>
          </a:ln>
        </p:spPr>
        <p:txBody>
          <a:bodyPr>
            <a:normAutofit fontScale="92500" lnSpcReduction="10000"/>
          </a:bodyPr>
          <a:lstStyle/>
          <a:p>
            <a:pPr algn="l"/>
            <a:r>
              <a:rPr lang="en-GB" sz="2800" b="1" dirty="0">
                <a:solidFill>
                  <a:srgbClr val="FF33CC"/>
                </a:solidFill>
              </a:rPr>
              <a:t> create uniform rules</a:t>
            </a:r>
          </a:p>
          <a:p>
            <a:pPr algn="l"/>
            <a:endParaRPr lang="en-GB" sz="2800" b="1" dirty="0">
              <a:solidFill>
                <a:srgbClr val="FF33CC"/>
              </a:solidFill>
            </a:endParaRPr>
          </a:p>
          <a:p>
            <a:pPr algn="l"/>
            <a:r>
              <a:rPr lang="en-GB" sz="2800" b="1" dirty="0">
                <a:solidFill>
                  <a:srgbClr val="FF33CC"/>
                </a:solidFill>
              </a:rPr>
              <a:t> internal audits of a corporate element </a:t>
            </a:r>
          </a:p>
          <a:p>
            <a:pPr algn="l"/>
            <a:endParaRPr lang="en-GB" sz="2800" b="1" dirty="0">
              <a:solidFill>
                <a:srgbClr val="FF33CC"/>
              </a:solidFill>
            </a:endParaRPr>
          </a:p>
          <a:p>
            <a:pPr algn="l"/>
            <a:r>
              <a:rPr lang="en-GB" sz="2800" b="1" dirty="0">
                <a:solidFill>
                  <a:srgbClr val="FF33CC"/>
                </a:solidFill>
              </a:rPr>
              <a:t>to characterize the audit work performed in each fiscal year at Marriott Heathrow London</a:t>
            </a:r>
            <a:endParaRPr lang="en-US" sz="2800" b="1" dirty="0">
              <a:solidFill>
                <a:srgbClr val="FF33CC"/>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533400"/>
            <a:ext cx="7772400" cy="1470025"/>
          </a:xfrm>
          <a:solidFill>
            <a:srgbClr val="CC00FF"/>
          </a:solidFill>
        </p:spPr>
        <p:txBody>
          <a:bodyPr>
            <a:normAutofit/>
          </a:bodyPr>
          <a:lstStyle/>
          <a:p>
            <a:r>
              <a:rPr lang="en-US" sz="3600" b="1" dirty="0"/>
              <a:t>Purpose &amp; Scope of Marriott Heathrow London’s Internal Audit</a:t>
            </a:r>
          </a:p>
        </p:txBody>
      </p:sp>
      <p:sp>
        <p:nvSpPr>
          <p:cNvPr id="3" name="Subtitle 2"/>
          <p:cNvSpPr>
            <a:spLocks noGrp="1"/>
          </p:cNvSpPr>
          <p:nvPr>
            <p:ph type="subTitle" idx="1"/>
          </p:nvPr>
        </p:nvSpPr>
        <p:spPr>
          <a:xfrm>
            <a:off x="609600" y="2286000"/>
            <a:ext cx="7848600" cy="4114800"/>
          </a:xfrm>
          <a:ln w="57150">
            <a:solidFill>
              <a:schemeClr val="accent1">
                <a:lumMod val="75000"/>
              </a:schemeClr>
            </a:solidFill>
          </a:ln>
        </p:spPr>
        <p:txBody>
          <a:bodyPr>
            <a:normAutofit fontScale="92500" lnSpcReduction="20000"/>
          </a:bodyPr>
          <a:lstStyle/>
          <a:p>
            <a:pPr algn="l"/>
            <a:r>
              <a:rPr lang="en-GB" sz="2800" b="1" dirty="0">
                <a:solidFill>
                  <a:srgbClr val="FFC000"/>
                </a:solidFill>
              </a:rPr>
              <a:t>depth of information and experience</a:t>
            </a:r>
          </a:p>
          <a:p>
            <a:pPr algn="l"/>
            <a:endParaRPr lang="en-GB" sz="2800" b="1" dirty="0">
              <a:solidFill>
                <a:srgbClr val="FFC000"/>
              </a:solidFill>
            </a:endParaRPr>
          </a:p>
          <a:p>
            <a:pPr algn="l"/>
            <a:r>
              <a:rPr lang="en-GB" sz="2800" b="1" dirty="0">
                <a:solidFill>
                  <a:srgbClr val="FFC000"/>
                </a:solidFill>
              </a:rPr>
              <a:t>attention to detail and the ability to be objective when considering real estate</a:t>
            </a:r>
          </a:p>
          <a:p>
            <a:pPr algn="l"/>
            <a:endParaRPr lang="en-GB" sz="2800" b="1" dirty="0">
              <a:solidFill>
                <a:srgbClr val="FFC000"/>
              </a:solidFill>
            </a:endParaRPr>
          </a:p>
          <a:p>
            <a:pPr algn="l"/>
            <a:r>
              <a:rPr lang="en-GB" sz="2800" b="1" dirty="0">
                <a:solidFill>
                  <a:srgbClr val="FFC000"/>
                </a:solidFill>
              </a:rPr>
              <a:t>understanding of how employees communicate with visitors</a:t>
            </a:r>
          </a:p>
          <a:p>
            <a:pPr algn="l"/>
            <a:endParaRPr lang="en-GB" sz="2800" b="1" dirty="0">
              <a:solidFill>
                <a:srgbClr val="FFC000"/>
              </a:solidFill>
            </a:endParaRPr>
          </a:p>
          <a:p>
            <a:pPr algn="l"/>
            <a:r>
              <a:rPr lang="en-GB" sz="2800" b="1" dirty="0">
                <a:solidFill>
                  <a:srgbClr val="FFC000"/>
                </a:solidFill>
              </a:rPr>
              <a:t>to explore regions that visitors cannot see, such as cleaning, cooking, back office, offers, financing and support</a:t>
            </a:r>
            <a:endParaRPr lang="en-US" sz="2800" b="1" dirty="0">
              <a:solidFill>
                <a:srgbClr val="FFC000"/>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a:xfrm>
            <a:off x="685800" y="762000"/>
            <a:ext cx="7772400" cy="1828800"/>
          </a:xfrm>
          <a:solidFill>
            <a:srgbClr val="99FF66"/>
          </a:solidFill>
        </p:spPr>
        <p:txBody>
          <a:bodyPr>
            <a:normAutofit fontScale="90000"/>
          </a:bodyPr>
          <a:lstStyle/>
          <a:p>
            <a:r>
              <a:rPr lang="en-US" b="1" dirty="0"/>
              <a:t>Consultancy proposal</a:t>
            </a:r>
            <a:br>
              <a:rPr lang="en-US" b="1" dirty="0"/>
            </a:br>
            <a:r>
              <a:rPr lang="en-US" b="1" dirty="0"/>
              <a:t>(Deliverables, Constraints &amp; Assumptions)</a:t>
            </a:r>
          </a:p>
        </p:txBody>
      </p:sp>
      <p:sp>
        <p:nvSpPr>
          <p:cNvPr id="5" name="Subtitle 4"/>
          <p:cNvSpPr>
            <a:spLocks noGrp="1"/>
          </p:cNvSpPr>
          <p:nvPr>
            <p:ph type="subTitle" idx="1"/>
          </p:nvPr>
        </p:nvSpPr>
        <p:spPr>
          <a:xfrm>
            <a:off x="1066800" y="2743200"/>
            <a:ext cx="7162800" cy="2895600"/>
          </a:xfrm>
          <a:ln w="38100">
            <a:solidFill>
              <a:srgbClr val="CC0000"/>
            </a:solidFill>
          </a:ln>
        </p:spPr>
        <p:txBody>
          <a:bodyPr>
            <a:normAutofit lnSpcReduction="10000"/>
          </a:bodyPr>
          <a:lstStyle/>
          <a:p>
            <a:pPr algn="l"/>
            <a:r>
              <a:rPr lang="en-GB" b="1" dirty="0">
                <a:solidFill>
                  <a:srgbClr val="00B050"/>
                </a:solidFill>
              </a:rPr>
              <a:t>Personal Judgment: </a:t>
            </a:r>
            <a:r>
              <a:rPr lang="en-GB" b="1" dirty="0">
                <a:solidFill>
                  <a:srgbClr val="CC00FF"/>
                </a:solidFill>
              </a:rPr>
              <a:t>From the basic conference calls to the publication of the law, it is fully supported the call for a noticeable change in the control process for organizations that disclose the budget. </a:t>
            </a:r>
            <a:endParaRPr lang="en-US" b="1" dirty="0">
              <a:solidFill>
                <a:srgbClr val="CC00FF"/>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838200"/>
            <a:ext cx="7772400" cy="2895600"/>
          </a:xfrm>
          <a:ln w="38100">
            <a:solidFill>
              <a:schemeClr val="bg2">
                <a:lumMod val="50000"/>
              </a:schemeClr>
            </a:solidFill>
          </a:ln>
        </p:spPr>
        <p:txBody>
          <a:bodyPr>
            <a:noAutofit/>
          </a:bodyPr>
          <a:lstStyle/>
          <a:p>
            <a:pPr algn="l"/>
            <a:r>
              <a:rPr lang="en-GB" sz="2800" b="1" dirty="0">
                <a:solidFill>
                  <a:srgbClr val="00B050"/>
                </a:solidFill>
              </a:rPr>
              <a:t>Hole of Expectation: </a:t>
            </a:r>
            <a:r>
              <a:rPr lang="en-GB" sz="2800" b="1" dirty="0">
                <a:solidFill>
                  <a:srgbClr val="CC00FF"/>
                </a:solidFill>
              </a:rPr>
              <a:t>The gap or distinction between what speculators accept or expect regarding the unshakable quality of audited household reports and the way in which auditing tax reports makes a "reasonable statement" about their accuracy and compliance</a:t>
            </a:r>
            <a:endParaRPr lang="en-US" sz="2800" b="1" dirty="0">
              <a:solidFill>
                <a:srgbClr val="CC00FF"/>
              </a:solidFill>
            </a:endParaRPr>
          </a:p>
        </p:txBody>
      </p:sp>
      <p:sp>
        <p:nvSpPr>
          <p:cNvPr id="3" name="Subtitle 2"/>
          <p:cNvSpPr>
            <a:spLocks noGrp="1"/>
          </p:cNvSpPr>
          <p:nvPr>
            <p:ph type="subTitle" idx="1"/>
          </p:nvPr>
        </p:nvSpPr>
        <p:spPr>
          <a:ln>
            <a:solidFill>
              <a:srgbClr val="CC00FF"/>
            </a:solidFill>
          </a:ln>
          <a:effectLst>
            <a:glow rad="228600">
              <a:schemeClr val="accent4">
                <a:satMod val="175000"/>
                <a:alpha val="40000"/>
              </a:schemeClr>
            </a:glow>
          </a:effectLst>
        </p:spPr>
        <p:txBody>
          <a:bodyPr>
            <a:normAutofit fontScale="55000" lnSpcReduction="20000"/>
          </a:bodyPr>
          <a:lstStyle/>
          <a:p>
            <a:r>
              <a:rPr lang="en-GB" sz="4600" b="1" dirty="0">
                <a:solidFill>
                  <a:srgbClr val="FFC000"/>
                </a:solidFill>
              </a:rPr>
              <a:t>Proposed Solution: </a:t>
            </a:r>
          </a:p>
          <a:p>
            <a:pPr lvl="0"/>
            <a:r>
              <a:rPr lang="en-GB" sz="4000" b="1" dirty="0">
                <a:solidFill>
                  <a:srgbClr val="FF33CC"/>
                </a:solidFill>
              </a:rPr>
              <a:t>Reduce the increase in external audit costs.</a:t>
            </a:r>
          </a:p>
          <a:p>
            <a:pPr lvl="0"/>
            <a:r>
              <a:rPr lang="en-GB" sz="4000" b="1" dirty="0">
                <a:solidFill>
                  <a:srgbClr val="FF33CC"/>
                </a:solidFill>
              </a:rPr>
              <a:t>if necessary, rely on controls and the time of nature and the level of control and significant testing of systems</a:t>
            </a:r>
            <a:endParaRPr lang="en-US" sz="4000" b="1" dirty="0">
              <a:solidFill>
                <a:srgbClr val="FF33CC"/>
              </a:solidFill>
            </a:endParaRPr>
          </a:p>
          <a:p>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9600" y="762000"/>
            <a:ext cx="7772400" cy="1470025"/>
          </a:xfrm>
          <a:solidFill>
            <a:schemeClr val="accent6">
              <a:lumMod val="60000"/>
              <a:lumOff val="40000"/>
            </a:schemeClr>
          </a:solidFill>
        </p:spPr>
        <p:txBody>
          <a:bodyPr/>
          <a:lstStyle/>
          <a:p>
            <a:r>
              <a:rPr lang="en-US" dirty="0"/>
              <a:t>Risk Analysis</a:t>
            </a:r>
          </a:p>
        </p:txBody>
      </p:sp>
      <p:sp>
        <p:nvSpPr>
          <p:cNvPr id="3" name="Subtitle 2"/>
          <p:cNvSpPr>
            <a:spLocks noGrp="1"/>
          </p:cNvSpPr>
          <p:nvPr>
            <p:ph type="subTitle" idx="1"/>
          </p:nvPr>
        </p:nvSpPr>
        <p:spPr>
          <a:xfrm>
            <a:off x="609600" y="2286000"/>
            <a:ext cx="7772400" cy="3352800"/>
          </a:xfrm>
          <a:ln w="57150">
            <a:solidFill>
              <a:srgbClr val="FF33CC"/>
            </a:solidFill>
          </a:ln>
        </p:spPr>
        <p:txBody>
          <a:bodyPr>
            <a:normAutofit fontScale="92500" lnSpcReduction="20000"/>
          </a:bodyPr>
          <a:lstStyle/>
          <a:p>
            <a:pPr algn="l"/>
            <a:r>
              <a:rPr lang="en-GB" dirty="0"/>
              <a:t> </a:t>
            </a:r>
            <a:r>
              <a:rPr lang="en-GB" b="1" dirty="0">
                <a:solidFill>
                  <a:schemeClr val="accent5">
                    <a:lumMod val="75000"/>
                  </a:schemeClr>
                </a:solidFill>
              </a:rPr>
              <a:t>Marriott Heathrow London Hotel are fear-raising threats, world relationships and the political atmosphere for famous recreational purposes. </a:t>
            </a:r>
          </a:p>
          <a:p>
            <a:pPr algn="l"/>
            <a:endParaRPr lang="en-GB" b="1" dirty="0">
              <a:solidFill>
                <a:schemeClr val="accent5">
                  <a:lumMod val="75000"/>
                </a:schemeClr>
              </a:solidFill>
            </a:endParaRPr>
          </a:p>
          <a:p>
            <a:pPr algn="l"/>
            <a:r>
              <a:rPr lang="en-GB" b="1" dirty="0">
                <a:solidFill>
                  <a:schemeClr val="accent5">
                    <a:lumMod val="75000"/>
                  </a:schemeClr>
                </a:solidFill>
              </a:rPr>
              <a:t>Marriott Heathrow London Hotel is also facing the option to raise the legal minimum wage to $ 15 an hour for some suggestions</a:t>
            </a:r>
            <a:endParaRPr lang="en-US" b="1" dirty="0">
              <a:solidFill>
                <a:schemeClr val="accent5">
                  <a:lumMod val="75000"/>
                </a:schemeClr>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62000" y="533401"/>
            <a:ext cx="7772400" cy="1295400"/>
          </a:xfrm>
        </p:spPr>
        <p:txBody>
          <a:bodyPr/>
          <a:lstStyle/>
          <a:p>
            <a:r>
              <a:rPr lang="en-US" b="1" dirty="0">
                <a:solidFill>
                  <a:srgbClr val="00B0F0"/>
                </a:solidFill>
              </a:rPr>
              <a:t>References</a:t>
            </a:r>
          </a:p>
        </p:txBody>
      </p:sp>
      <p:sp>
        <p:nvSpPr>
          <p:cNvPr id="3" name="Subtitle 2"/>
          <p:cNvSpPr>
            <a:spLocks noGrp="1"/>
          </p:cNvSpPr>
          <p:nvPr>
            <p:ph type="subTitle" idx="1"/>
          </p:nvPr>
        </p:nvSpPr>
        <p:spPr>
          <a:xfrm>
            <a:off x="609600" y="1905000"/>
            <a:ext cx="7848600" cy="4114800"/>
          </a:xfrm>
        </p:spPr>
        <p:txBody>
          <a:bodyPr>
            <a:normAutofit/>
          </a:bodyPr>
          <a:lstStyle/>
          <a:p>
            <a:pPr algn="l"/>
            <a:r>
              <a:rPr lang="en-GB" sz="1600" b="1" dirty="0">
                <a:solidFill>
                  <a:srgbClr val="0070C0"/>
                </a:solidFill>
              </a:rPr>
              <a:t>Abbott, L.J., Parker, S. and Peters, G.F., 2012. Audit fee reductions from internal audit-provided assistance: The incremental impact of internal audit characteristics. Contemporary Accounting Research, 29(1).</a:t>
            </a:r>
            <a:endParaRPr lang="en-US" sz="1600" b="1" dirty="0">
              <a:solidFill>
                <a:srgbClr val="0070C0"/>
              </a:solidFill>
            </a:endParaRPr>
          </a:p>
          <a:p>
            <a:pPr algn="l"/>
            <a:r>
              <a:rPr lang="en-GB" sz="1600" b="1" dirty="0">
                <a:solidFill>
                  <a:srgbClr val="0070C0"/>
                </a:solidFill>
              </a:rPr>
              <a:t>Arsenyev, Y., Potemkin, L., Filyppova, S., Bratus, H. and Nikola, S., 2019. Internal audit of activity results at enterprises of hotel and restaurant business. Academy of Accounting and Financial Studies Journal, 23, pp.1-6.</a:t>
            </a:r>
            <a:endParaRPr lang="en-US" sz="1600" b="1" dirty="0">
              <a:solidFill>
                <a:srgbClr val="0070C0"/>
              </a:solidFill>
            </a:endParaRPr>
          </a:p>
          <a:p>
            <a:pPr algn="l"/>
            <a:r>
              <a:rPr lang="en-GB" sz="1600" b="1" dirty="0">
                <a:solidFill>
                  <a:srgbClr val="0070C0"/>
                </a:solidFill>
              </a:rPr>
              <a:t>Flinn, C., 2013. Reconstruction constraints: political and economic realities. The blitz and its legacy: wartime destruction to post-war reconstruction. Farnham: Ashgate, pp.87-98.</a:t>
            </a:r>
            <a:endParaRPr lang="en-US" sz="1600" b="1" dirty="0">
              <a:solidFill>
                <a:srgbClr val="0070C0"/>
              </a:solidFill>
            </a:endParaRPr>
          </a:p>
          <a:p>
            <a:pPr algn="l"/>
            <a:r>
              <a:rPr lang="en-GB" sz="1600" b="1" dirty="0">
                <a:solidFill>
                  <a:srgbClr val="0070C0"/>
                </a:solidFill>
              </a:rPr>
              <a:t>Pizzini, M., Lin, S. and Ziegenfuss, D.E., 2015. The impact of internal audit function quality and contribution on audit delay. Auditing: A Journal of Practice &amp; Theory, 34(1), pp.25-58.</a:t>
            </a:r>
            <a:endParaRPr lang="en-US" sz="1600" b="1" dirty="0">
              <a:solidFill>
                <a:srgbClr val="0070C0"/>
              </a:solidFill>
            </a:endParaRPr>
          </a:p>
          <a:p>
            <a:pPr algn="l"/>
            <a:r>
              <a:rPr lang="en-GB" sz="1600" b="1" dirty="0">
                <a:solidFill>
                  <a:srgbClr val="0070C0"/>
                </a:solidFill>
              </a:rPr>
              <a:t>Risk, P., 2014. Internal audit and risk management.</a:t>
            </a:r>
            <a:endParaRPr lang="en-US" sz="1600" b="1" dirty="0">
              <a:solidFill>
                <a:srgbClr val="0070C0"/>
              </a:solidFill>
            </a:endParaRPr>
          </a:p>
          <a:p>
            <a:pPr algn="l"/>
            <a:r>
              <a:rPr lang="en-GB" sz="1600" b="1" dirty="0">
                <a:solidFill>
                  <a:srgbClr val="0070C0"/>
                </a:solidFill>
              </a:rPr>
              <a:t>Tari, J.J., Heras-Saizarbitoria, I. and Pereira, J., 2013. Internalization of quality management in service organizations. Managing Service Quality.</a:t>
            </a:r>
            <a:endParaRPr lang="en-US" sz="1600" b="1" dirty="0">
              <a:solidFill>
                <a:srgbClr val="0070C0"/>
              </a:solidFill>
            </a:endParaRPr>
          </a:p>
          <a:p>
            <a:pPr algn="l"/>
            <a:endParaRPr lang="en-US" sz="16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87</TotalTime>
  <Words>4115</Words>
  <Application>Microsoft Office PowerPoint</Application>
  <PresentationFormat>On-screen Show (4:3)</PresentationFormat>
  <Paragraphs>123</Paragraphs>
  <Slides>10</Slides>
  <Notes>7</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Calibri</vt:lpstr>
      <vt:lpstr>Office Theme</vt:lpstr>
      <vt:lpstr>MARRIOTT HEATHROW LONDON Annual Internal Audit  </vt:lpstr>
      <vt:lpstr>Key Highlights</vt:lpstr>
      <vt:lpstr>Marriott Heathrow London (Background)</vt:lpstr>
      <vt:lpstr>Marriott Heathrow London (Services  Facilities)</vt:lpstr>
      <vt:lpstr>Annual Internal Audit</vt:lpstr>
      <vt:lpstr>Purpose &amp; Scope of Marriott Heathrow London’s Internal Audit</vt:lpstr>
      <vt:lpstr>Consultancy proposal (Deliverables, Constraints &amp; Assumptions)</vt:lpstr>
      <vt:lpstr>Hole of Expectation: The gap or distinction between what speculators accept or expect regarding the unshakable quality of audited household reports and the way in which auditing tax reports makes a "reasonable statement" about their accuracy and compliance</vt:lpstr>
      <vt:lpstr>Risk Analysis</vt:lpstr>
      <vt:lpstr>References</vt:lpstr>
    </vt:vector>
  </TitlesOfParts>
  <Company>Home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MARRIOTT HEATHROW LONDON Annual Internal Audit  </dc:title>
  <dc:creator>user</dc:creator>
  <cp:lastModifiedBy>Rumen Grozdanov</cp:lastModifiedBy>
  <cp:revision>39</cp:revision>
  <dcterms:created xsi:type="dcterms:W3CDTF">2020-08-07T11:13:46Z</dcterms:created>
  <dcterms:modified xsi:type="dcterms:W3CDTF">2020-08-24T06:57:17Z</dcterms:modified>
</cp:coreProperties>
</file>