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sldIdLst>
    <p:sldId id="272" r:id="rId2"/>
    <p:sldId id="256" r:id="rId3"/>
    <p:sldId id="257" r:id="rId4"/>
    <p:sldId id="258" r:id="rId5"/>
    <p:sldId id="259" r:id="rId6"/>
    <p:sldId id="268" r:id="rId7"/>
    <p:sldId id="261" r:id="rId8"/>
    <p:sldId id="267" r:id="rId9"/>
    <p:sldId id="269" r:id="rId10"/>
    <p:sldId id="270" r:id="rId11"/>
    <p:sldId id="271" r:id="rId12"/>
    <p:sldId id="266"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78" d="100"/>
          <a:sy n="78" d="100"/>
        </p:scale>
        <p:origin x="850"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5E7C942-71A1-4392-8A78-4B8BFB752012}" type="doc">
      <dgm:prSet loTypeId="urn:microsoft.com/office/officeart/2008/layout/VerticalCurvedList" loCatId="list" qsTypeId="urn:microsoft.com/office/officeart/2005/8/quickstyle/3d2" qsCatId="3D" csTypeId="urn:microsoft.com/office/officeart/2005/8/colors/accent0_3" csCatId="mainScheme" phldr="1"/>
      <dgm:spPr/>
      <dgm:t>
        <a:bodyPr/>
        <a:lstStyle/>
        <a:p>
          <a:endParaRPr lang="en-GB"/>
        </a:p>
      </dgm:t>
    </dgm:pt>
    <dgm:pt modelId="{935B327E-A22E-462F-B770-C1682DEF2B77}">
      <dgm:prSet phldrT="[Text]"/>
      <dgm:spPr/>
      <dgm:t>
        <a:bodyPr/>
        <a:lstStyle/>
        <a:p>
          <a:r>
            <a:rPr lang="en-GB" dirty="0">
              <a:latin typeface="Arial" panose="020B0604020202020204" pitchFamily="34" charset="0"/>
              <a:cs typeface="Arial" panose="020B0604020202020204" pitchFamily="34" charset="0"/>
            </a:rPr>
            <a:t>Equipment and Supplies </a:t>
          </a:r>
        </a:p>
      </dgm:t>
    </dgm:pt>
    <dgm:pt modelId="{FB2C8BDA-15CA-4153-BCAA-6092B03CBFF9}" type="parTrans" cxnId="{6DEF05C6-B547-4C89-9BB4-64EFB7C585A9}">
      <dgm:prSet/>
      <dgm:spPr/>
      <dgm:t>
        <a:bodyPr/>
        <a:lstStyle/>
        <a:p>
          <a:endParaRPr lang="en-GB"/>
        </a:p>
      </dgm:t>
    </dgm:pt>
    <dgm:pt modelId="{B952191E-10E2-4B02-A997-8B513C37E900}" type="sibTrans" cxnId="{6DEF05C6-B547-4C89-9BB4-64EFB7C585A9}">
      <dgm:prSet/>
      <dgm:spPr/>
      <dgm:t>
        <a:bodyPr/>
        <a:lstStyle/>
        <a:p>
          <a:endParaRPr lang="en-GB"/>
        </a:p>
      </dgm:t>
    </dgm:pt>
    <dgm:pt modelId="{FC5DC528-3C8C-43FD-BA45-692CC14C0D92}">
      <dgm:prSet phldrT="[Text]"/>
      <dgm:spPr/>
      <dgm:t>
        <a:bodyPr/>
        <a:lstStyle/>
        <a:p>
          <a:r>
            <a:rPr lang="en-GB" dirty="0">
              <a:latin typeface="Arial" panose="020B0604020202020204" pitchFamily="34" charset="0"/>
              <a:cs typeface="Arial" panose="020B0604020202020204" pitchFamily="34" charset="0"/>
            </a:rPr>
            <a:t>Room cleaning procedures</a:t>
          </a:r>
        </a:p>
      </dgm:t>
    </dgm:pt>
    <dgm:pt modelId="{19DF079C-77D5-45B0-819B-E9A5471845A6}" type="parTrans" cxnId="{E392F45A-3245-4815-A65B-83A0E0CF7012}">
      <dgm:prSet/>
      <dgm:spPr/>
      <dgm:t>
        <a:bodyPr/>
        <a:lstStyle/>
        <a:p>
          <a:endParaRPr lang="en-GB"/>
        </a:p>
      </dgm:t>
    </dgm:pt>
    <dgm:pt modelId="{419356E0-7357-4407-AED3-882DAE302232}" type="sibTrans" cxnId="{E392F45A-3245-4815-A65B-83A0E0CF7012}">
      <dgm:prSet/>
      <dgm:spPr/>
      <dgm:t>
        <a:bodyPr/>
        <a:lstStyle/>
        <a:p>
          <a:endParaRPr lang="en-GB"/>
        </a:p>
      </dgm:t>
    </dgm:pt>
    <dgm:pt modelId="{12316CD1-1071-475D-956F-2C31912083BD}">
      <dgm:prSet phldrT="[Text]"/>
      <dgm:spPr/>
      <dgm:t>
        <a:bodyPr/>
        <a:lstStyle/>
        <a:p>
          <a:r>
            <a:rPr lang="en-GB" dirty="0">
              <a:latin typeface="Arial" panose="020B0604020202020204" pitchFamily="34" charset="0"/>
              <a:cs typeface="Arial" panose="020B0604020202020204" pitchFamily="34" charset="0"/>
            </a:rPr>
            <a:t>Hazards and Precautions</a:t>
          </a:r>
        </a:p>
      </dgm:t>
    </dgm:pt>
    <dgm:pt modelId="{7CACF6B4-B80A-4B55-8048-94A8CFAC680E}" type="parTrans" cxnId="{B5FF3D62-F371-4158-AA27-0618B5AE1523}">
      <dgm:prSet/>
      <dgm:spPr/>
      <dgm:t>
        <a:bodyPr/>
        <a:lstStyle/>
        <a:p>
          <a:endParaRPr lang="en-GB"/>
        </a:p>
      </dgm:t>
    </dgm:pt>
    <dgm:pt modelId="{1DEF7071-C4F1-423F-93F7-A47E0677E4DF}" type="sibTrans" cxnId="{B5FF3D62-F371-4158-AA27-0618B5AE1523}">
      <dgm:prSet/>
      <dgm:spPr/>
      <dgm:t>
        <a:bodyPr/>
        <a:lstStyle/>
        <a:p>
          <a:endParaRPr lang="en-GB"/>
        </a:p>
      </dgm:t>
    </dgm:pt>
    <dgm:pt modelId="{8E4BDBB5-DE91-4D28-8BD0-B837CC2086BE}">
      <dgm:prSet/>
      <dgm:spPr/>
      <dgm:t>
        <a:bodyPr/>
        <a:lstStyle/>
        <a:p>
          <a:r>
            <a:rPr lang="en-GB" dirty="0">
              <a:latin typeface="Arial" panose="020B0604020202020204" pitchFamily="34" charset="0"/>
              <a:cs typeface="Arial" panose="020B0604020202020204" pitchFamily="34" charset="0"/>
            </a:rPr>
            <a:t>References</a:t>
          </a:r>
        </a:p>
      </dgm:t>
    </dgm:pt>
    <dgm:pt modelId="{B0770104-336A-4823-9621-D324E3311CD3}" type="parTrans" cxnId="{CBE0D4FA-8FB2-469F-BB22-A6C8D38BCDAD}">
      <dgm:prSet/>
      <dgm:spPr/>
      <dgm:t>
        <a:bodyPr/>
        <a:lstStyle/>
        <a:p>
          <a:endParaRPr lang="en-GB"/>
        </a:p>
      </dgm:t>
    </dgm:pt>
    <dgm:pt modelId="{A7721126-D452-4815-BE8E-168C5FE8E773}" type="sibTrans" cxnId="{CBE0D4FA-8FB2-469F-BB22-A6C8D38BCDAD}">
      <dgm:prSet/>
      <dgm:spPr/>
      <dgm:t>
        <a:bodyPr/>
        <a:lstStyle/>
        <a:p>
          <a:endParaRPr lang="en-GB"/>
        </a:p>
      </dgm:t>
    </dgm:pt>
    <dgm:pt modelId="{1F095FA2-6873-4813-805B-62976D807A84}">
      <dgm:prSet phldrT="[Text]"/>
      <dgm:spPr/>
      <dgm:t>
        <a:bodyPr/>
        <a:lstStyle/>
        <a:p>
          <a:r>
            <a:rPr lang="en-GB" b="0" dirty="0">
              <a:latin typeface="Arial" panose="020B0604020202020204" pitchFamily="34" charset="0"/>
              <a:cs typeface="Arial" panose="020B0604020202020204" pitchFamily="34" charset="0"/>
            </a:rPr>
            <a:t>Regulations</a:t>
          </a:r>
        </a:p>
      </dgm:t>
    </dgm:pt>
    <dgm:pt modelId="{2D3E88E7-C95E-4DF5-825F-8C7B6254B617}" type="parTrans" cxnId="{F5DFEDE5-7E94-4E4C-B1CD-EECBDFF7137E}">
      <dgm:prSet/>
      <dgm:spPr/>
      <dgm:t>
        <a:bodyPr/>
        <a:lstStyle/>
        <a:p>
          <a:endParaRPr lang="en-GB"/>
        </a:p>
      </dgm:t>
    </dgm:pt>
    <dgm:pt modelId="{2E0915D7-3B2A-4931-8C30-308D6EC73847}" type="sibTrans" cxnId="{F5DFEDE5-7E94-4E4C-B1CD-EECBDFF7137E}">
      <dgm:prSet/>
      <dgm:spPr/>
      <dgm:t>
        <a:bodyPr/>
        <a:lstStyle/>
        <a:p>
          <a:endParaRPr lang="en-GB"/>
        </a:p>
      </dgm:t>
    </dgm:pt>
    <dgm:pt modelId="{D137D338-542B-4A85-B9CF-95A1466C1181}">
      <dgm:prSet phldrT="[Text]"/>
      <dgm:spPr/>
      <dgm:t>
        <a:bodyPr/>
        <a:lstStyle/>
        <a:p>
          <a:r>
            <a:rPr lang="en-GB" b="0" dirty="0">
              <a:latin typeface="Arial" panose="020B0604020202020204" pitchFamily="34" charset="0"/>
              <a:cs typeface="Arial" panose="020B0604020202020204" pitchFamily="34" charset="0"/>
            </a:rPr>
            <a:t>Introduction</a:t>
          </a:r>
        </a:p>
      </dgm:t>
    </dgm:pt>
    <dgm:pt modelId="{37F76CAB-CD83-4A8D-87C1-3CF10EF77D21}" type="parTrans" cxnId="{57FDE07F-0887-48E9-BFEA-64F8FB20BF37}">
      <dgm:prSet/>
      <dgm:spPr/>
    </dgm:pt>
    <dgm:pt modelId="{8CC223AD-E83C-498E-B690-A52A84D0FCA3}" type="sibTrans" cxnId="{57FDE07F-0887-48E9-BFEA-64F8FB20BF37}">
      <dgm:prSet/>
      <dgm:spPr/>
    </dgm:pt>
    <dgm:pt modelId="{681E4165-A3D0-4860-86EF-7A4BBCF54F45}" type="pres">
      <dgm:prSet presAssocID="{95E7C942-71A1-4392-8A78-4B8BFB752012}" presName="Name0" presStyleCnt="0">
        <dgm:presLayoutVars>
          <dgm:chMax val="7"/>
          <dgm:chPref val="7"/>
          <dgm:dir/>
        </dgm:presLayoutVars>
      </dgm:prSet>
      <dgm:spPr/>
    </dgm:pt>
    <dgm:pt modelId="{53042461-D6E2-4914-91B8-F5E9F0153F48}" type="pres">
      <dgm:prSet presAssocID="{95E7C942-71A1-4392-8A78-4B8BFB752012}" presName="Name1" presStyleCnt="0"/>
      <dgm:spPr/>
    </dgm:pt>
    <dgm:pt modelId="{D6D20D84-EFAF-42F3-9C26-8E91EB98C485}" type="pres">
      <dgm:prSet presAssocID="{95E7C942-71A1-4392-8A78-4B8BFB752012}" presName="cycle" presStyleCnt="0"/>
      <dgm:spPr/>
    </dgm:pt>
    <dgm:pt modelId="{F79A5DD9-F9BE-4637-9DE3-EC9E76954255}" type="pres">
      <dgm:prSet presAssocID="{95E7C942-71A1-4392-8A78-4B8BFB752012}" presName="srcNode" presStyleLbl="node1" presStyleIdx="0" presStyleCnt="6"/>
      <dgm:spPr/>
    </dgm:pt>
    <dgm:pt modelId="{08CAD3D8-432B-4DF5-9061-70789B3B1EF9}" type="pres">
      <dgm:prSet presAssocID="{95E7C942-71A1-4392-8A78-4B8BFB752012}" presName="conn" presStyleLbl="parChTrans1D2" presStyleIdx="0" presStyleCnt="1"/>
      <dgm:spPr/>
    </dgm:pt>
    <dgm:pt modelId="{C4CCD054-6FB7-4A2F-8381-C1BEFA8502A3}" type="pres">
      <dgm:prSet presAssocID="{95E7C942-71A1-4392-8A78-4B8BFB752012}" presName="extraNode" presStyleLbl="node1" presStyleIdx="0" presStyleCnt="6"/>
      <dgm:spPr/>
    </dgm:pt>
    <dgm:pt modelId="{4C087032-38D6-4917-A339-064AC234A802}" type="pres">
      <dgm:prSet presAssocID="{95E7C942-71A1-4392-8A78-4B8BFB752012}" presName="dstNode" presStyleLbl="node1" presStyleIdx="0" presStyleCnt="6"/>
      <dgm:spPr/>
    </dgm:pt>
    <dgm:pt modelId="{0327DA51-7AFA-486E-8A8D-4999FD341DF8}" type="pres">
      <dgm:prSet presAssocID="{D137D338-542B-4A85-B9CF-95A1466C1181}" presName="text_1" presStyleLbl="node1" presStyleIdx="0" presStyleCnt="6">
        <dgm:presLayoutVars>
          <dgm:bulletEnabled val="1"/>
        </dgm:presLayoutVars>
      </dgm:prSet>
      <dgm:spPr/>
    </dgm:pt>
    <dgm:pt modelId="{A380A757-0A31-4F11-8A27-D91F2BEAD4DE}" type="pres">
      <dgm:prSet presAssocID="{D137D338-542B-4A85-B9CF-95A1466C1181}" presName="accent_1" presStyleCnt="0"/>
      <dgm:spPr/>
    </dgm:pt>
    <dgm:pt modelId="{C56F1556-F134-43DF-B212-D2DFDCF99CE1}" type="pres">
      <dgm:prSet presAssocID="{D137D338-542B-4A85-B9CF-95A1466C1181}" presName="accentRepeatNode" presStyleLbl="solidFgAcc1" presStyleIdx="0" presStyleCnt="6"/>
      <dgm:spPr/>
    </dgm:pt>
    <dgm:pt modelId="{3D230DAC-59C2-46B6-BF13-5F02A464F034}" type="pres">
      <dgm:prSet presAssocID="{1F095FA2-6873-4813-805B-62976D807A84}" presName="text_2" presStyleLbl="node1" presStyleIdx="1" presStyleCnt="6">
        <dgm:presLayoutVars>
          <dgm:bulletEnabled val="1"/>
        </dgm:presLayoutVars>
      </dgm:prSet>
      <dgm:spPr/>
    </dgm:pt>
    <dgm:pt modelId="{DD6DDCDD-C261-4408-A185-7A252E9F0F4C}" type="pres">
      <dgm:prSet presAssocID="{1F095FA2-6873-4813-805B-62976D807A84}" presName="accent_2" presStyleCnt="0"/>
      <dgm:spPr/>
    </dgm:pt>
    <dgm:pt modelId="{B763A06B-FCC2-453F-B19F-0FA5DE24A352}" type="pres">
      <dgm:prSet presAssocID="{1F095FA2-6873-4813-805B-62976D807A84}" presName="accentRepeatNode" presStyleLbl="solidFgAcc1" presStyleIdx="1" presStyleCnt="6"/>
      <dgm:spPr/>
    </dgm:pt>
    <dgm:pt modelId="{137DA9AB-95ED-4B77-A165-C3652B1C1B97}" type="pres">
      <dgm:prSet presAssocID="{935B327E-A22E-462F-B770-C1682DEF2B77}" presName="text_3" presStyleLbl="node1" presStyleIdx="2" presStyleCnt="6">
        <dgm:presLayoutVars>
          <dgm:bulletEnabled val="1"/>
        </dgm:presLayoutVars>
      </dgm:prSet>
      <dgm:spPr/>
    </dgm:pt>
    <dgm:pt modelId="{AA297EB4-6E8C-4444-8844-17F018AA0C0A}" type="pres">
      <dgm:prSet presAssocID="{935B327E-A22E-462F-B770-C1682DEF2B77}" presName="accent_3" presStyleCnt="0"/>
      <dgm:spPr/>
    </dgm:pt>
    <dgm:pt modelId="{6CEB6B7D-4064-48D9-8EA3-A856A89A82FD}" type="pres">
      <dgm:prSet presAssocID="{935B327E-A22E-462F-B770-C1682DEF2B77}" presName="accentRepeatNode" presStyleLbl="solidFgAcc1" presStyleIdx="2" presStyleCnt="6"/>
      <dgm:spPr/>
    </dgm:pt>
    <dgm:pt modelId="{5B22BC8A-4783-45AA-AF34-88F20E6111B7}" type="pres">
      <dgm:prSet presAssocID="{FC5DC528-3C8C-43FD-BA45-692CC14C0D92}" presName="text_4" presStyleLbl="node1" presStyleIdx="3" presStyleCnt="6">
        <dgm:presLayoutVars>
          <dgm:bulletEnabled val="1"/>
        </dgm:presLayoutVars>
      </dgm:prSet>
      <dgm:spPr/>
    </dgm:pt>
    <dgm:pt modelId="{DB7B605F-4168-4BD1-950C-65CBB9968364}" type="pres">
      <dgm:prSet presAssocID="{FC5DC528-3C8C-43FD-BA45-692CC14C0D92}" presName="accent_4" presStyleCnt="0"/>
      <dgm:spPr/>
    </dgm:pt>
    <dgm:pt modelId="{22F5B708-A5E0-468B-A66E-E31030180ED5}" type="pres">
      <dgm:prSet presAssocID="{FC5DC528-3C8C-43FD-BA45-692CC14C0D92}" presName="accentRepeatNode" presStyleLbl="solidFgAcc1" presStyleIdx="3" presStyleCnt="6"/>
      <dgm:spPr/>
    </dgm:pt>
    <dgm:pt modelId="{EC35E283-B35B-4F27-895A-9C7C1F44E2CB}" type="pres">
      <dgm:prSet presAssocID="{12316CD1-1071-475D-956F-2C31912083BD}" presName="text_5" presStyleLbl="node1" presStyleIdx="4" presStyleCnt="6">
        <dgm:presLayoutVars>
          <dgm:bulletEnabled val="1"/>
        </dgm:presLayoutVars>
      </dgm:prSet>
      <dgm:spPr/>
    </dgm:pt>
    <dgm:pt modelId="{D9A05A8C-4FDE-4A11-A3A9-BB7960289AAA}" type="pres">
      <dgm:prSet presAssocID="{12316CD1-1071-475D-956F-2C31912083BD}" presName="accent_5" presStyleCnt="0"/>
      <dgm:spPr/>
    </dgm:pt>
    <dgm:pt modelId="{86D717BD-C055-4F92-A76C-EE4B4E5D28E1}" type="pres">
      <dgm:prSet presAssocID="{12316CD1-1071-475D-956F-2C31912083BD}" presName="accentRepeatNode" presStyleLbl="solidFgAcc1" presStyleIdx="4" presStyleCnt="6"/>
      <dgm:spPr/>
    </dgm:pt>
    <dgm:pt modelId="{3E334B65-A782-4A44-8053-43ADB2588CF2}" type="pres">
      <dgm:prSet presAssocID="{8E4BDBB5-DE91-4D28-8BD0-B837CC2086BE}" presName="text_6" presStyleLbl="node1" presStyleIdx="5" presStyleCnt="6">
        <dgm:presLayoutVars>
          <dgm:bulletEnabled val="1"/>
        </dgm:presLayoutVars>
      </dgm:prSet>
      <dgm:spPr/>
    </dgm:pt>
    <dgm:pt modelId="{C4931FDF-5FF9-4F59-A9D7-E384D27CEE20}" type="pres">
      <dgm:prSet presAssocID="{8E4BDBB5-DE91-4D28-8BD0-B837CC2086BE}" presName="accent_6" presStyleCnt="0"/>
      <dgm:spPr/>
    </dgm:pt>
    <dgm:pt modelId="{7DDE23D0-4C7F-41C8-92FE-B6FD5FF2A595}" type="pres">
      <dgm:prSet presAssocID="{8E4BDBB5-DE91-4D28-8BD0-B837CC2086BE}" presName="accentRepeatNode" presStyleLbl="solidFgAcc1" presStyleIdx="5" presStyleCnt="6"/>
      <dgm:spPr/>
    </dgm:pt>
  </dgm:ptLst>
  <dgm:cxnLst>
    <dgm:cxn modelId="{0C1CDE11-3E4B-4D0B-9248-F83BC491E20B}" type="presOf" srcId="{8E4BDBB5-DE91-4D28-8BD0-B837CC2086BE}" destId="{3E334B65-A782-4A44-8053-43ADB2588CF2}" srcOrd="0" destOrd="0" presId="urn:microsoft.com/office/officeart/2008/layout/VerticalCurvedList"/>
    <dgm:cxn modelId="{EC11E61B-052B-4DD3-8933-EF025F6CA0B9}" type="presOf" srcId="{12316CD1-1071-475D-956F-2C31912083BD}" destId="{EC35E283-B35B-4F27-895A-9C7C1F44E2CB}" srcOrd="0" destOrd="0" presId="urn:microsoft.com/office/officeart/2008/layout/VerticalCurvedList"/>
    <dgm:cxn modelId="{7B69EF2A-D12C-4AF6-8569-AC34E41B1C53}" type="presOf" srcId="{8CC223AD-E83C-498E-B690-A52A84D0FCA3}" destId="{08CAD3D8-432B-4DF5-9061-70789B3B1EF9}" srcOrd="0" destOrd="0" presId="urn:microsoft.com/office/officeart/2008/layout/VerticalCurvedList"/>
    <dgm:cxn modelId="{B5FF3D62-F371-4158-AA27-0618B5AE1523}" srcId="{95E7C942-71A1-4392-8A78-4B8BFB752012}" destId="{12316CD1-1071-475D-956F-2C31912083BD}" srcOrd="4" destOrd="0" parTransId="{7CACF6B4-B80A-4B55-8048-94A8CFAC680E}" sibTransId="{1DEF7071-C4F1-423F-93F7-A47E0677E4DF}"/>
    <dgm:cxn modelId="{12CB1856-8C38-47AE-9FBE-F1F6FC793DD0}" type="presOf" srcId="{1F095FA2-6873-4813-805B-62976D807A84}" destId="{3D230DAC-59C2-46B6-BF13-5F02A464F034}" srcOrd="0" destOrd="0" presId="urn:microsoft.com/office/officeart/2008/layout/VerticalCurvedList"/>
    <dgm:cxn modelId="{E392F45A-3245-4815-A65B-83A0E0CF7012}" srcId="{95E7C942-71A1-4392-8A78-4B8BFB752012}" destId="{FC5DC528-3C8C-43FD-BA45-692CC14C0D92}" srcOrd="3" destOrd="0" parTransId="{19DF079C-77D5-45B0-819B-E9A5471845A6}" sibTransId="{419356E0-7357-4407-AED3-882DAE302232}"/>
    <dgm:cxn modelId="{57FDE07F-0887-48E9-BFEA-64F8FB20BF37}" srcId="{95E7C942-71A1-4392-8A78-4B8BFB752012}" destId="{D137D338-542B-4A85-B9CF-95A1466C1181}" srcOrd="0" destOrd="0" parTransId="{37F76CAB-CD83-4A8D-87C1-3CF10EF77D21}" sibTransId="{8CC223AD-E83C-498E-B690-A52A84D0FCA3}"/>
    <dgm:cxn modelId="{67B37180-751C-4DC7-B6F2-59DA1053C576}" type="presOf" srcId="{FC5DC528-3C8C-43FD-BA45-692CC14C0D92}" destId="{5B22BC8A-4783-45AA-AF34-88F20E6111B7}" srcOrd="0" destOrd="0" presId="urn:microsoft.com/office/officeart/2008/layout/VerticalCurvedList"/>
    <dgm:cxn modelId="{64B43586-6F8A-4EB0-9AB1-F4071CFEF4FA}" type="presOf" srcId="{95E7C942-71A1-4392-8A78-4B8BFB752012}" destId="{681E4165-A3D0-4860-86EF-7A4BBCF54F45}" srcOrd="0" destOrd="0" presId="urn:microsoft.com/office/officeart/2008/layout/VerticalCurvedList"/>
    <dgm:cxn modelId="{6DEF05C6-B547-4C89-9BB4-64EFB7C585A9}" srcId="{95E7C942-71A1-4392-8A78-4B8BFB752012}" destId="{935B327E-A22E-462F-B770-C1682DEF2B77}" srcOrd="2" destOrd="0" parTransId="{FB2C8BDA-15CA-4153-BCAA-6092B03CBFF9}" sibTransId="{B952191E-10E2-4B02-A997-8B513C37E900}"/>
    <dgm:cxn modelId="{F5DFEDE5-7E94-4E4C-B1CD-EECBDFF7137E}" srcId="{95E7C942-71A1-4392-8A78-4B8BFB752012}" destId="{1F095FA2-6873-4813-805B-62976D807A84}" srcOrd="1" destOrd="0" parTransId="{2D3E88E7-C95E-4DF5-825F-8C7B6254B617}" sibTransId="{2E0915D7-3B2A-4931-8C30-308D6EC73847}"/>
    <dgm:cxn modelId="{E843DAEC-A1EA-445F-85F5-23BE745FEFFB}" type="presOf" srcId="{D137D338-542B-4A85-B9CF-95A1466C1181}" destId="{0327DA51-7AFA-486E-8A8D-4999FD341DF8}" srcOrd="0" destOrd="0" presId="urn:microsoft.com/office/officeart/2008/layout/VerticalCurvedList"/>
    <dgm:cxn modelId="{2761B5F3-4306-44B5-927E-49E22C317CF8}" type="presOf" srcId="{935B327E-A22E-462F-B770-C1682DEF2B77}" destId="{137DA9AB-95ED-4B77-A165-C3652B1C1B97}" srcOrd="0" destOrd="0" presId="urn:microsoft.com/office/officeart/2008/layout/VerticalCurvedList"/>
    <dgm:cxn modelId="{CBE0D4FA-8FB2-469F-BB22-A6C8D38BCDAD}" srcId="{95E7C942-71A1-4392-8A78-4B8BFB752012}" destId="{8E4BDBB5-DE91-4D28-8BD0-B837CC2086BE}" srcOrd="5" destOrd="0" parTransId="{B0770104-336A-4823-9621-D324E3311CD3}" sibTransId="{A7721126-D452-4815-BE8E-168C5FE8E773}"/>
    <dgm:cxn modelId="{9378A57A-CC13-43FD-8518-F5A4A838D894}" type="presParOf" srcId="{681E4165-A3D0-4860-86EF-7A4BBCF54F45}" destId="{53042461-D6E2-4914-91B8-F5E9F0153F48}" srcOrd="0" destOrd="0" presId="urn:microsoft.com/office/officeart/2008/layout/VerticalCurvedList"/>
    <dgm:cxn modelId="{5321D46D-B995-4F84-B388-51B6828531EB}" type="presParOf" srcId="{53042461-D6E2-4914-91B8-F5E9F0153F48}" destId="{D6D20D84-EFAF-42F3-9C26-8E91EB98C485}" srcOrd="0" destOrd="0" presId="urn:microsoft.com/office/officeart/2008/layout/VerticalCurvedList"/>
    <dgm:cxn modelId="{CC276240-76A6-45BF-BF9D-C65AE1B738F5}" type="presParOf" srcId="{D6D20D84-EFAF-42F3-9C26-8E91EB98C485}" destId="{F79A5DD9-F9BE-4637-9DE3-EC9E76954255}" srcOrd="0" destOrd="0" presId="urn:microsoft.com/office/officeart/2008/layout/VerticalCurvedList"/>
    <dgm:cxn modelId="{BD724D71-8B5A-43C5-AAE4-AB6DFB3270A0}" type="presParOf" srcId="{D6D20D84-EFAF-42F3-9C26-8E91EB98C485}" destId="{08CAD3D8-432B-4DF5-9061-70789B3B1EF9}" srcOrd="1" destOrd="0" presId="urn:microsoft.com/office/officeart/2008/layout/VerticalCurvedList"/>
    <dgm:cxn modelId="{19FD76AE-32AD-4411-8CD2-E9DB9BD9DB11}" type="presParOf" srcId="{D6D20D84-EFAF-42F3-9C26-8E91EB98C485}" destId="{C4CCD054-6FB7-4A2F-8381-C1BEFA8502A3}" srcOrd="2" destOrd="0" presId="urn:microsoft.com/office/officeart/2008/layout/VerticalCurvedList"/>
    <dgm:cxn modelId="{5909FCC8-B359-4374-8879-600B8537CF23}" type="presParOf" srcId="{D6D20D84-EFAF-42F3-9C26-8E91EB98C485}" destId="{4C087032-38D6-4917-A339-064AC234A802}" srcOrd="3" destOrd="0" presId="urn:microsoft.com/office/officeart/2008/layout/VerticalCurvedList"/>
    <dgm:cxn modelId="{E4570E26-98EA-4D21-B88C-883ADC8E17F1}" type="presParOf" srcId="{53042461-D6E2-4914-91B8-F5E9F0153F48}" destId="{0327DA51-7AFA-486E-8A8D-4999FD341DF8}" srcOrd="1" destOrd="0" presId="urn:microsoft.com/office/officeart/2008/layout/VerticalCurvedList"/>
    <dgm:cxn modelId="{FEEF2768-F2FF-4C63-A9FA-BB66A8AA45C7}" type="presParOf" srcId="{53042461-D6E2-4914-91B8-F5E9F0153F48}" destId="{A380A757-0A31-4F11-8A27-D91F2BEAD4DE}" srcOrd="2" destOrd="0" presId="urn:microsoft.com/office/officeart/2008/layout/VerticalCurvedList"/>
    <dgm:cxn modelId="{5E8D1240-A277-45C8-B0DF-CED6C49E38FA}" type="presParOf" srcId="{A380A757-0A31-4F11-8A27-D91F2BEAD4DE}" destId="{C56F1556-F134-43DF-B212-D2DFDCF99CE1}" srcOrd="0" destOrd="0" presId="urn:microsoft.com/office/officeart/2008/layout/VerticalCurvedList"/>
    <dgm:cxn modelId="{30515FB1-1075-4735-9F1B-EA952B3D9819}" type="presParOf" srcId="{53042461-D6E2-4914-91B8-F5E9F0153F48}" destId="{3D230DAC-59C2-46B6-BF13-5F02A464F034}" srcOrd="3" destOrd="0" presId="urn:microsoft.com/office/officeart/2008/layout/VerticalCurvedList"/>
    <dgm:cxn modelId="{A6B8862E-37C8-438C-8FEB-7B9D6717608D}" type="presParOf" srcId="{53042461-D6E2-4914-91B8-F5E9F0153F48}" destId="{DD6DDCDD-C261-4408-A185-7A252E9F0F4C}" srcOrd="4" destOrd="0" presId="urn:microsoft.com/office/officeart/2008/layout/VerticalCurvedList"/>
    <dgm:cxn modelId="{B56CBD12-30FA-44D9-8DDE-61D867DFA437}" type="presParOf" srcId="{DD6DDCDD-C261-4408-A185-7A252E9F0F4C}" destId="{B763A06B-FCC2-453F-B19F-0FA5DE24A352}" srcOrd="0" destOrd="0" presId="urn:microsoft.com/office/officeart/2008/layout/VerticalCurvedList"/>
    <dgm:cxn modelId="{30C019EF-BA4D-40D7-ACB9-DAF2E251EA73}" type="presParOf" srcId="{53042461-D6E2-4914-91B8-F5E9F0153F48}" destId="{137DA9AB-95ED-4B77-A165-C3652B1C1B97}" srcOrd="5" destOrd="0" presId="urn:microsoft.com/office/officeart/2008/layout/VerticalCurvedList"/>
    <dgm:cxn modelId="{61C32F8F-A4D6-4096-95E4-D300EB5D94BA}" type="presParOf" srcId="{53042461-D6E2-4914-91B8-F5E9F0153F48}" destId="{AA297EB4-6E8C-4444-8844-17F018AA0C0A}" srcOrd="6" destOrd="0" presId="urn:microsoft.com/office/officeart/2008/layout/VerticalCurvedList"/>
    <dgm:cxn modelId="{94A124EA-7842-48B6-9052-3D590173FB7B}" type="presParOf" srcId="{AA297EB4-6E8C-4444-8844-17F018AA0C0A}" destId="{6CEB6B7D-4064-48D9-8EA3-A856A89A82FD}" srcOrd="0" destOrd="0" presId="urn:microsoft.com/office/officeart/2008/layout/VerticalCurvedList"/>
    <dgm:cxn modelId="{CA5F5F62-89D0-4744-A498-45828B257250}" type="presParOf" srcId="{53042461-D6E2-4914-91B8-F5E9F0153F48}" destId="{5B22BC8A-4783-45AA-AF34-88F20E6111B7}" srcOrd="7" destOrd="0" presId="urn:microsoft.com/office/officeart/2008/layout/VerticalCurvedList"/>
    <dgm:cxn modelId="{F1984DA3-F7BA-4501-9405-73B4C8D289AF}" type="presParOf" srcId="{53042461-D6E2-4914-91B8-F5E9F0153F48}" destId="{DB7B605F-4168-4BD1-950C-65CBB9968364}" srcOrd="8" destOrd="0" presId="urn:microsoft.com/office/officeart/2008/layout/VerticalCurvedList"/>
    <dgm:cxn modelId="{C0809BD9-84AC-4C37-BD15-F21D30191812}" type="presParOf" srcId="{DB7B605F-4168-4BD1-950C-65CBB9968364}" destId="{22F5B708-A5E0-468B-A66E-E31030180ED5}" srcOrd="0" destOrd="0" presId="urn:microsoft.com/office/officeart/2008/layout/VerticalCurvedList"/>
    <dgm:cxn modelId="{020223E1-F745-4866-B665-98628BE7429D}" type="presParOf" srcId="{53042461-D6E2-4914-91B8-F5E9F0153F48}" destId="{EC35E283-B35B-4F27-895A-9C7C1F44E2CB}" srcOrd="9" destOrd="0" presId="urn:microsoft.com/office/officeart/2008/layout/VerticalCurvedList"/>
    <dgm:cxn modelId="{1206ADE7-1354-4AA8-B4DB-A1FEEBA1AA96}" type="presParOf" srcId="{53042461-D6E2-4914-91B8-F5E9F0153F48}" destId="{D9A05A8C-4FDE-4A11-A3A9-BB7960289AAA}" srcOrd="10" destOrd="0" presId="urn:microsoft.com/office/officeart/2008/layout/VerticalCurvedList"/>
    <dgm:cxn modelId="{F8BCE8F1-B8B6-40AB-B5B6-F30E8E8DAFE9}" type="presParOf" srcId="{D9A05A8C-4FDE-4A11-A3A9-BB7960289AAA}" destId="{86D717BD-C055-4F92-A76C-EE4B4E5D28E1}" srcOrd="0" destOrd="0" presId="urn:microsoft.com/office/officeart/2008/layout/VerticalCurvedList"/>
    <dgm:cxn modelId="{F6770878-E3C0-4235-BA5D-E59092E0143A}" type="presParOf" srcId="{53042461-D6E2-4914-91B8-F5E9F0153F48}" destId="{3E334B65-A782-4A44-8053-43ADB2588CF2}" srcOrd="11" destOrd="0" presId="urn:microsoft.com/office/officeart/2008/layout/VerticalCurvedList"/>
    <dgm:cxn modelId="{3D0B3CD2-60BD-4532-9C44-BFD4141E0F69}" type="presParOf" srcId="{53042461-D6E2-4914-91B8-F5E9F0153F48}" destId="{C4931FDF-5FF9-4F59-A9D7-E384D27CEE20}" srcOrd="12" destOrd="0" presId="urn:microsoft.com/office/officeart/2008/layout/VerticalCurvedList"/>
    <dgm:cxn modelId="{D5D69611-6DE3-43C9-B94B-CAE371C01B9C}" type="presParOf" srcId="{C4931FDF-5FF9-4F59-A9D7-E384D27CEE20}" destId="{7DDE23D0-4C7F-41C8-92FE-B6FD5FF2A595}"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CAD3D8-432B-4DF5-9061-70789B3B1EF9}">
      <dsp:nvSpPr>
        <dsp:cNvPr id="0" name=""/>
        <dsp:cNvSpPr/>
      </dsp:nvSpPr>
      <dsp:spPr>
        <a:xfrm>
          <a:off x="-4660770" y="-714507"/>
          <a:ext cx="5551735" cy="5551735"/>
        </a:xfrm>
        <a:prstGeom prst="blockArc">
          <a:avLst>
            <a:gd name="adj1" fmla="val 18900000"/>
            <a:gd name="adj2" fmla="val 2700000"/>
            <a:gd name="adj3" fmla="val 389"/>
          </a:avLst>
        </a:prstGeom>
        <a:noFill/>
        <a:ln w="15875" cap="rnd" cmpd="sng" algn="ctr">
          <a:solidFill>
            <a:schemeClr val="dk2">
              <a:shade val="60000"/>
              <a:hueOff val="0"/>
              <a:satOff val="0"/>
              <a:lumOff val="0"/>
              <a:alphaOff val="0"/>
            </a:schemeClr>
          </a:solidFill>
          <a:prstDash val="solid"/>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0327DA51-7AFA-486E-8A8D-4999FD341DF8}">
      <dsp:nvSpPr>
        <dsp:cNvPr id="0" name=""/>
        <dsp:cNvSpPr/>
      </dsp:nvSpPr>
      <dsp:spPr>
        <a:xfrm>
          <a:off x="332658" y="217102"/>
          <a:ext cx="7739227" cy="434039"/>
        </a:xfrm>
        <a:prstGeom prst="rect">
          <a:avLst/>
        </a:prstGeom>
        <a:gradFill rotWithShape="0">
          <a:gsLst>
            <a:gs pos="0">
              <a:schemeClr val="dk2">
                <a:hueOff val="0"/>
                <a:satOff val="0"/>
                <a:lumOff val="0"/>
                <a:alphaOff val="0"/>
                <a:tint val="96000"/>
                <a:lumMod val="104000"/>
              </a:schemeClr>
            </a:gs>
            <a:gs pos="100000">
              <a:schemeClr val="dk2">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344519" tIns="58420" rIns="58420" bIns="58420" numCol="1" spcCol="1270" anchor="ctr" anchorCtr="0">
          <a:noAutofit/>
        </a:bodyPr>
        <a:lstStyle/>
        <a:p>
          <a:pPr marL="0" lvl="0" indent="0" algn="l" defTabSz="1022350">
            <a:lnSpc>
              <a:spcPct val="90000"/>
            </a:lnSpc>
            <a:spcBef>
              <a:spcPct val="0"/>
            </a:spcBef>
            <a:spcAft>
              <a:spcPct val="35000"/>
            </a:spcAft>
            <a:buNone/>
          </a:pPr>
          <a:r>
            <a:rPr lang="en-GB" sz="2300" b="0" kern="1200" dirty="0">
              <a:latin typeface="Arial" panose="020B0604020202020204" pitchFamily="34" charset="0"/>
              <a:cs typeface="Arial" panose="020B0604020202020204" pitchFamily="34" charset="0"/>
            </a:rPr>
            <a:t>Introduction</a:t>
          </a:r>
        </a:p>
      </dsp:txBody>
      <dsp:txXfrm>
        <a:off x="332658" y="217102"/>
        <a:ext cx="7739227" cy="434039"/>
      </dsp:txXfrm>
    </dsp:sp>
    <dsp:sp modelId="{C56F1556-F134-43DF-B212-D2DFDCF99CE1}">
      <dsp:nvSpPr>
        <dsp:cNvPr id="0" name=""/>
        <dsp:cNvSpPr/>
      </dsp:nvSpPr>
      <dsp:spPr>
        <a:xfrm>
          <a:off x="61383" y="162847"/>
          <a:ext cx="542549" cy="542549"/>
        </a:xfrm>
        <a:prstGeom prst="ellipse">
          <a:avLst/>
        </a:prstGeom>
        <a:solidFill>
          <a:schemeClr val="lt2">
            <a:hueOff val="0"/>
            <a:satOff val="0"/>
            <a:lumOff val="0"/>
            <a:alphaOff val="0"/>
          </a:schemeClr>
        </a:solidFill>
        <a:ln w="9525" cap="rnd" cmpd="sng" algn="ctr">
          <a:solidFill>
            <a:schemeClr val="dk2">
              <a:hueOff val="0"/>
              <a:satOff val="0"/>
              <a:lumOff val="0"/>
              <a:alphaOff val="0"/>
            </a:schemeClr>
          </a:solidFill>
          <a:prstDash val="solid"/>
        </a:ln>
        <a:effectLst>
          <a:outerShdw blurRad="38100" dist="25400" dir="5400000" rotWithShape="0">
            <a:srgbClr val="000000">
              <a:alpha val="25000"/>
            </a:srgbClr>
          </a:outerShdw>
        </a:effectLst>
        <a:scene3d>
          <a:camera prst="orthographicFront"/>
          <a:lightRig rig="threePt" dir="t">
            <a:rot lat="0" lon="0" rev="7500000"/>
          </a:lightRig>
        </a:scene3d>
        <a:sp3d z="152400" extrusionH="63500" prstMaterial="dkEdge">
          <a:bevelT w="120800" h="19050" prst="relaxedInset"/>
          <a:contourClr>
            <a:schemeClr val="bg1"/>
          </a:contourClr>
        </a:sp3d>
      </dsp:spPr>
      <dsp:style>
        <a:lnRef idx="1">
          <a:scrgbClr r="0" g="0" b="0"/>
        </a:lnRef>
        <a:fillRef idx="1">
          <a:scrgbClr r="0" g="0" b="0"/>
        </a:fillRef>
        <a:effectRef idx="2">
          <a:scrgbClr r="0" g="0" b="0"/>
        </a:effectRef>
        <a:fontRef idx="minor"/>
      </dsp:style>
    </dsp:sp>
    <dsp:sp modelId="{3D230DAC-59C2-46B6-BF13-5F02A464F034}">
      <dsp:nvSpPr>
        <dsp:cNvPr id="0" name=""/>
        <dsp:cNvSpPr/>
      </dsp:nvSpPr>
      <dsp:spPr>
        <a:xfrm>
          <a:off x="689686" y="868079"/>
          <a:ext cx="7382199" cy="434039"/>
        </a:xfrm>
        <a:prstGeom prst="rect">
          <a:avLst/>
        </a:prstGeom>
        <a:gradFill rotWithShape="0">
          <a:gsLst>
            <a:gs pos="0">
              <a:schemeClr val="dk2">
                <a:hueOff val="0"/>
                <a:satOff val="0"/>
                <a:lumOff val="0"/>
                <a:alphaOff val="0"/>
                <a:tint val="96000"/>
                <a:lumMod val="104000"/>
              </a:schemeClr>
            </a:gs>
            <a:gs pos="100000">
              <a:schemeClr val="dk2">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344519" tIns="58420" rIns="58420" bIns="58420" numCol="1" spcCol="1270" anchor="ctr" anchorCtr="0">
          <a:noAutofit/>
        </a:bodyPr>
        <a:lstStyle/>
        <a:p>
          <a:pPr marL="0" lvl="0" indent="0" algn="l" defTabSz="1022350">
            <a:lnSpc>
              <a:spcPct val="90000"/>
            </a:lnSpc>
            <a:spcBef>
              <a:spcPct val="0"/>
            </a:spcBef>
            <a:spcAft>
              <a:spcPct val="35000"/>
            </a:spcAft>
            <a:buNone/>
          </a:pPr>
          <a:r>
            <a:rPr lang="en-GB" sz="2300" b="0" kern="1200" dirty="0">
              <a:latin typeface="Arial" panose="020B0604020202020204" pitchFamily="34" charset="0"/>
              <a:cs typeface="Arial" panose="020B0604020202020204" pitchFamily="34" charset="0"/>
            </a:rPr>
            <a:t>Regulations</a:t>
          </a:r>
        </a:p>
      </dsp:txBody>
      <dsp:txXfrm>
        <a:off x="689686" y="868079"/>
        <a:ext cx="7382199" cy="434039"/>
      </dsp:txXfrm>
    </dsp:sp>
    <dsp:sp modelId="{B763A06B-FCC2-453F-B19F-0FA5DE24A352}">
      <dsp:nvSpPr>
        <dsp:cNvPr id="0" name=""/>
        <dsp:cNvSpPr/>
      </dsp:nvSpPr>
      <dsp:spPr>
        <a:xfrm>
          <a:off x="418411" y="813824"/>
          <a:ext cx="542549" cy="542549"/>
        </a:xfrm>
        <a:prstGeom prst="ellipse">
          <a:avLst/>
        </a:prstGeom>
        <a:solidFill>
          <a:schemeClr val="lt2">
            <a:hueOff val="0"/>
            <a:satOff val="0"/>
            <a:lumOff val="0"/>
            <a:alphaOff val="0"/>
          </a:schemeClr>
        </a:solidFill>
        <a:ln w="9525" cap="rnd" cmpd="sng" algn="ctr">
          <a:solidFill>
            <a:schemeClr val="dk2">
              <a:hueOff val="0"/>
              <a:satOff val="0"/>
              <a:lumOff val="0"/>
              <a:alphaOff val="0"/>
            </a:schemeClr>
          </a:solidFill>
          <a:prstDash val="solid"/>
        </a:ln>
        <a:effectLst>
          <a:outerShdw blurRad="38100" dist="25400" dir="5400000" rotWithShape="0">
            <a:srgbClr val="000000">
              <a:alpha val="25000"/>
            </a:srgbClr>
          </a:outerShdw>
        </a:effectLst>
        <a:scene3d>
          <a:camera prst="orthographicFront"/>
          <a:lightRig rig="threePt" dir="t">
            <a:rot lat="0" lon="0" rev="7500000"/>
          </a:lightRig>
        </a:scene3d>
        <a:sp3d z="152400" extrusionH="63500" prstMaterial="dkEdge">
          <a:bevelT w="120800" h="19050" prst="relaxedInset"/>
          <a:contourClr>
            <a:schemeClr val="bg1"/>
          </a:contourClr>
        </a:sp3d>
      </dsp:spPr>
      <dsp:style>
        <a:lnRef idx="1">
          <a:scrgbClr r="0" g="0" b="0"/>
        </a:lnRef>
        <a:fillRef idx="1">
          <a:scrgbClr r="0" g="0" b="0"/>
        </a:fillRef>
        <a:effectRef idx="2">
          <a:scrgbClr r="0" g="0" b="0"/>
        </a:effectRef>
        <a:fontRef idx="minor"/>
      </dsp:style>
    </dsp:sp>
    <dsp:sp modelId="{137DA9AB-95ED-4B77-A165-C3652B1C1B97}">
      <dsp:nvSpPr>
        <dsp:cNvPr id="0" name=""/>
        <dsp:cNvSpPr/>
      </dsp:nvSpPr>
      <dsp:spPr>
        <a:xfrm>
          <a:off x="852945" y="1519057"/>
          <a:ext cx="7218940" cy="434039"/>
        </a:xfrm>
        <a:prstGeom prst="rect">
          <a:avLst/>
        </a:prstGeom>
        <a:gradFill rotWithShape="0">
          <a:gsLst>
            <a:gs pos="0">
              <a:schemeClr val="dk2">
                <a:hueOff val="0"/>
                <a:satOff val="0"/>
                <a:lumOff val="0"/>
                <a:alphaOff val="0"/>
                <a:tint val="96000"/>
                <a:lumMod val="104000"/>
              </a:schemeClr>
            </a:gs>
            <a:gs pos="100000">
              <a:schemeClr val="dk2">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344519" tIns="58420" rIns="58420" bIns="58420" numCol="1" spcCol="1270" anchor="ctr" anchorCtr="0">
          <a:noAutofit/>
        </a:bodyPr>
        <a:lstStyle/>
        <a:p>
          <a:pPr marL="0" lvl="0" indent="0" algn="l" defTabSz="1022350">
            <a:lnSpc>
              <a:spcPct val="90000"/>
            </a:lnSpc>
            <a:spcBef>
              <a:spcPct val="0"/>
            </a:spcBef>
            <a:spcAft>
              <a:spcPct val="35000"/>
            </a:spcAft>
            <a:buNone/>
          </a:pPr>
          <a:r>
            <a:rPr lang="en-GB" sz="2300" kern="1200" dirty="0">
              <a:latin typeface="Arial" panose="020B0604020202020204" pitchFamily="34" charset="0"/>
              <a:cs typeface="Arial" panose="020B0604020202020204" pitchFamily="34" charset="0"/>
            </a:rPr>
            <a:t>Equipment and Supplies </a:t>
          </a:r>
        </a:p>
      </dsp:txBody>
      <dsp:txXfrm>
        <a:off x="852945" y="1519057"/>
        <a:ext cx="7218940" cy="434039"/>
      </dsp:txXfrm>
    </dsp:sp>
    <dsp:sp modelId="{6CEB6B7D-4064-48D9-8EA3-A856A89A82FD}">
      <dsp:nvSpPr>
        <dsp:cNvPr id="0" name=""/>
        <dsp:cNvSpPr/>
      </dsp:nvSpPr>
      <dsp:spPr>
        <a:xfrm>
          <a:off x="581670" y="1464802"/>
          <a:ext cx="542549" cy="542549"/>
        </a:xfrm>
        <a:prstGeom prst="ellipse">
          <a:avLst/>
        </a:prstGeom>
        <a:solidFill>
          <a:schemeClr val="lt2">
            <a:hueOff val="0"/>
            <a:satOff val="0"/>
            <a:lumOff val="0"/>
            <a:alphaOff val="0"/>
          </a:schemeClr>
        </a:solidFill>
        <a:ln w="9525" cap="rnd" cmpd="sng" algn="ctr">
          <a:solidFill>
            <a:schemeClr val="dk2">
              <a:hueOff val="0"/>
              <a:satOff val="0"/>
              <a:lumOff val="0"/>
              <a:alphaOff val="0"/>
            </a:schemeClr>
          </a:solidFill>
          <a:prstDash val="solid"/>
        </a:ln>
        <a:effectLst>
          <a:outerShdw blurRad="38100" dist="25400" dir="5400000" rotWithShape="0">
            <a:srgbClr val="000000">
              <a:alpha val="25000"/>
            </a:srgbClr>
          </a:outerShdw>
        </a:effectLst>
        <a:scene3d>
          <a:camera prst="orthographicFront"/>
          <a:lightRig rig="threePt" dir="t">
            <a:rot lat="0" lon="0" rev="7500000"/>
          </a:lightRig>
        </a:scene3d>
        <a:sp3d z="152400" extrusionH="63500" prstMaterial="dkEdge">
          <a:bevelT w="120800" h="19050" prst="relaxedInset"/>
          <a:contourClr>
            <a:schemeClr val="bg1"/>
          </a:contourClr>
        </a:sp3d>
      </dsp:spPr>
      <dsp:style>
        <a:lnRef idx="1">
          <a:scrgbClr r="0" g="0" b="0"/>
        </a:lnRef>
        <a:fillRef idx="1">
          <a:scrgbClr r="0" g="0" b="0"/>
        </a:fillRef>
        <a:effectRef idx="2">
          <a:scrgbClr r="0" g="0" b="0"/>
        </a:effectRef>
        <a:fontRef idx="minor"/>
      </dsp:style>
    </dsp:sp>
    <dsp:sp modelId="{5B22BC8A-4783-45AA-AF34-88F20E6111B7}">
      <dsp:nvSpPr>
        <dsp:cNvPr id="0" name=""/>
        <dsp:cNvSpPr/>
      </dsp:nvSpPr>
      <dsp:spPr>
        <a:xfrm>
          <a:off x="852945" y="2169622"/>
          <a:ext cx="7218940" cy="434039"/>
        </a:xfrm>
        <a:prstGeom prst="rect">
          <a:avLst/>
        </a:prstGeom>
        <a:gradFill rotWithShape="0">
          <a:gsLst>
            <a:gs pos="0">
              <a:schemeClr val="dk2">
                <a:hueOff val="0"/>
                <a:satOff val="0"/>
                <a:lumOff val="0"/>
                <a:alphaOff val="0"/>
                <a:tint val="96000"/>
                <a:lumMod val="104000"/>
              </a:schemeClr>
            </a:gs>
            <a:gs pos="100000">
              <a:schemeClr val="dk2">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344519" tIns="58420" rIns="58420" bIns="58420" numCol="1" spcCol="1270" anchor="ctr" anchorCtr="0">
          <a:noAutofit/>
        </a:bodyPr>
        <a:lstStyle/>
        <a:p>
          <a:pPr marL="0" lvl="0" indent="0" algn="l" defTabSz="1022350">
            <a:lnSpc>
              <a:spcPct val="90000"/>
            </a:lnSpc>
            <a:spcBef>
              <a:spcPct val="0"/>
            </a:spcBef>
            <a:spcAft>
              <a:spcPct val="35000"/>
            </a:spcAft>
            <a:buNone/>
          </a:pPr>
          <a:r>
            <a:rPr lang="en-GB" sz="2300" kern="1200" dirty="0">
              <a:latin typeface="Arial" panose="020B0604020202020204" pitchFamily="34" charset="0"/>
              <a:cs typeface="Arial" panose="020B0604020202020204" pitchFamily="34" charset="0"/>
            </a:rPr>
            <a:t>Room cleaning procedures</a:t>
          </a:r>
        </a:p>
      </dsp:txBody>
      <dsp:txXfrm>
        <a:off x="852945" y="2169622"/>
        <a:ext cx="7218940" cy="434039"/>
      </dsp:txXfrm>
    </dsp:sp>
    <dsp:sp modelId="{22F5B708-A5E0-468B-A66E-E31030180ED5}">
      <dsp:nvSpPr>
        <dsp:cNvPr id="0" name=""/>
        <dsp:cNvSpPr/>
      </dsp:nvSpPr>
      <dsp:spPr>
        <a:xfrm>
          <a:off x="581670" y="2115367"/>
          <a:ext cx="542549" cy="542549"/>
        </a:xfrm>
        <a:prstGeom prst="ellipse">
          <a:avLst/>
        </a:prstGeom>
        <a:solidFill>
          <a:schemeClr val="lt2">
            <a:hueOff val="0"/>
            <a:satOff val="0"/>
            <a:lumOff val="0"/>
            <a:alphaOff val="0"/>
          </a:schemeClr>
        </a:solidFill>
        <a:ln w="9525" cap="rnd" cmpd="sng" algn="ctr">
          <a:solidFill>
            <a:schemeClr val="dk2">
              <a:hueOff val="0"/>
              <a:satOff val="0"/>
              <a:lumOff val="0"/>
              <a:alphaOff val="0"/>
            </a:schemeClr>
          </a:solidFill>
          <a:prstDash val="solid"/>
        </a:ln>
        <a:effectLst>
          <a:outerShdw blurRad="38100" dist="25400" dir="5400000" rotWithShape="0">
            <a:srgbClr val="000000">
              <a:alpha val="25000"/>
            </a:srgbClr>
          </a:outerShdw>
        </a:effectLst>
        <a:scene3d>
          <a:camera prst="orthographicFront"/>
          <a:lightRig rig="threePt" dir="t">
            <a:rot lat="0" lon="0" rev="7500000"/>
          </a:lightRig>
        </a:scene3d>
        <a:sp3d z="152400" extrusionH="63500" prstMaterial="dkEdge">
          <a:bevelT w="120800" h="19050" prst="relaxedInset"/>
          <a:contourClr>
            <a:schemeClr val="bg1"/>
          </a:contourClr>
        </a:sp3d>
      </dsp:spPr>
      <dsp:style>
        <a:lnRef idx="1">
          <a:scrgbClr r="0" g="0" b="0"/>
        </a:lnRef>
        <a:fillRef idx="1">
          <a:scrgbClr r="0" g="0" b="0"/>
        </a:fillRef>
        <a:effectRef idx="2">
          <a:scrgbClr r="0" g="0" b="0"/>
        </a:effectRef>
        <a:fontRef idx="minor"/>
      </dsp:style>
    </dsp:sp>
    <dsp:sp modelId="{EC35E283-B35B-4F27-895A-9C7C1F44E2CB}">
      <dsp:nvSpPr>
        <dsp:cNvPr id="0" name=""/>
        <dsp:cNvSpPr/>
      </dsp:nvSpPr>
      <dsp:spPr>
        <a:xfrm>
          <a:off x="689686" y="2820600"/>
          <a:ext cx="7382199" cy="434039"/>
        </a:xfrm>
        <a:prstGeom prst="rect">
          <a:avLst/>
        </a:prstGeom>
        <a:gradFill rotWithShape="0">
          <a:gsLst>
            <a:gs pos="0">
              <a:schemeClr val="dk2">
                <a:hueOff val="0"/>
                <a:satOff val="0"/>
                <a:lumOff val="0"/>
                <a:alphaOff val="0"/>
                <a:tint val="96000"/>
                <a:lumMod val="104000"/>
              </a:schemeClr>
            </a:gs>
            <a:gs pos="100000">
              <a:schemeClr val="dk2">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344519" tIns="58420" rIns="58420" bIns="58420" numCol="1" spcCol="1270" anchor="ctr" anchorCtr="0">
          <a:noAutofit/>
        </a:bodyPr>
        <a:lstStyle/>
        <a:p>
          <a:pPr marL="0" lvl="0" indent="0" algn="l" defTabSz="1022350">
            <a:lnSpc>
              <a:spcPct val="90000"/>
            </a:lnSpc>
            <a:spcBef>
              <a:spcPct val="0"/>
            </a:spcBef>
            <a:spcAft>
              <a:spcPct val="35000"/>
            </a:spcAft>
            <a:buNone/>
          </a:pPr>
          <a:r>
            <a:rPr lang="en-GB" sz="2300" kern="1200" dirty="0">
              <a:latin typeface="Arial" panose="020B0604020202020204" pitchFamily="34" charset="0"/>
              <a:cs typeface="Arial" panose="020B0604020202020204" pitchFamily="34" charset="0"/>
            </a:rPr>
            <a:t>Hazards and Precautions</a:t>
          </a:r>
        </a:p>
      </dsp:txBody>
      <dsp:txXfrm>
        <a:off x="689686" y="2820600"/>
        <a:ext cx="7382199" cy="434039"/>
      </dsp:txXfrm>
    </dsp:sp>
    <dsp:sp modelId="{86D717BD-C055-4F92-A76C-EE4B4E5D28E1}">
      <dsp:nvSpPr>
        <dsp:cNvPr id="0" name=""/>
        <dsp:cNvSpPr/>
      </dsp:nvSpPr>
      <dsp:spPr>
        <a:xfrm>
          <a:off x="418411" y="2766345"/>
          <a:ext cx="542549" cy="542549"/>
        </a:xfrm>
        <a:prstGeom prst="ellipse">
          <a:avLst/>
        </a:prstGeom>
        <a:solidFill>
          <a:schemeClr val="lt2">
            <a:hueOff val="0"/>
            <a:satOff val="0"/>
            <a:lumOff val="0"/>
            <a:alphaOff val="0"/>
          </a:schemeClr>
        </a:solidFill>
        <a:ln w="9525" cap="rnd" cmpd="sng" algn="ctr">
          <a:solidFill>
            <a:schemeClr val="dk2">
              <a:hueOff val="0"/>
              <a:satOff val="0"/>
              <a:lumOff val="0"/>
              <a:alphaOff val="0"/>
            </a:schemeClr>
          </a:solidFill>
          <a:prstDash val="solid"/>
        </a:ln>
        <a:effectLst>
          <a:outerShdw blurRad="38100" dist="25400" dir="5400000" rotWithShape="0">
            <a:srgbClr val="000000">
              <a:alpha val="25000"/>
            </a:srgbClr>
          </a:outerShdw>
        </a:effectLst>
        <a:scene3d>
          <a:camera prst="orthographicFront"/>
          <a:lightRig rig="threePt" dir="t">
            <a:rot lat="0" lon="0" rev="7500000"/>
          </a:lightRig>
        </a:scene3d>
        <a:sp3d z="152400" extrusionH="63500" prstMaterial="dkEdge">
          <a:bevelT w="120800" h="19050" prst="relaxedInset"/>
          <a:contourClr>
            <a:schemeClr val="bg1"/>
          </a:contourClr>
        </a:sp3d>
      </dsp:spPr>
      <dsp:style>
        <a:lnRef idx="1">
          <a:scrgbClr r="0" g="0" b="0"/>
        </a:lnRef>
        <a:fillRef idx="1">
          <a:scrgbClr r="0" g="0" b="0"/>
        </a:fillRef>
        <a:effectRef idx="2">
          <a:scrgbClr r="0" g="0" b="0"/>
        </a:effectRef>
        <a:fontRef idx="minor"/>
      </dsp:style>
    </dsp:sp>
    <dsp:sp modelId="{3E334B65-A782-4A44-8053-43ADB2588CF2}">
      <dsp:nvSpPr>
        <dsp:cNvPr id="0" name=""/>
        <dsp:cNvSpPr/>
      </dsp:nvSpPr>
      <dsp:spPr>
        <a:xfrm>
          <a:off x="332658" y="3471577"/>
          <a:ext cx="7739227" cy="434039"/>
        </a:xfrm>
        <a:prstGeom prst="rect">
          <a:avLst/>
        </a:prstGeom>
        <a:gradFill rotWithShape="0">
          <a:gsLst>
            <a:gs pos="0">
              <a:schemeClr val="dk2">
                <a:hueOff val="0"/>
                <a:satOff val="0"/>
                <a:lumOff val="0"/>
                <a:alphaOff val="0"/>
                <a:tint val="96000"/>
                <a:lumMod val="104000"/>
              </a:schemeClr>
            </a:gs>
            <a:gs pos="100000">
              <a:schemeClr val="dk2">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344519" tIns="58420" rIns="58420" bIns="58420" numCol="1" spcCol="1270" anchor="ctr" anchorCtr="0">
          <a:noAutofit/>
        </a:bodyPr>
        <a:lstStyle/>
        <a:p>
          <a:pPr marL="0" lvl="0" indent="0" algn="l" defTabSz="1022350">
            <a:lnSpc>
              <a:spcPct val="90000"/>
            </a:lnSpc>
            <a:spcBef>
              <a:spcPct val="0"/>
            </a:spcBef>
            <a:spcAft>
              <a:spcPct val="35000"/>
            </a:spcAft>
            <a:buNone/>
          </a:pPr>
          <a:r>
            <a:rPr lang="en-GB" sz="2300" kern="1200" dirty="0">
              <a:latin typeface="Arial" panose="020B0604020202020204" pitchFamily="34" charset="0"/>
              <a:cs typeface="Arial" panose="020B0604020202020204" pitchFamily="34" charset="0"/>
            </a:rPr>
            <a:t>References</a:t>
          </a:r>
        </a:p>
      </dsp:txBody>
      <dsp:txXfrm>
        <a:off x="332658" y="3471577"/>
        <a:ext cx="7739227" cy="434039"/>
      </dsp:txXfrm>
    </dsp:sp>
    <dsp:sp modelId="{7DDE23D0-4C7F-41C8-92FE-B6FD5FF2A595}">
      <dsp:nvSpPr>
        <dsp:cNvPr id="0" name=""/>
        <dsp:cNvSpPr/>
      </dsp:nvSpPr>
      <dsp:spPr>
        <a:xfrm>
          <a:off x="61383" y="3417322"/>
          <a:ext cx="542549" cy="542549"/>
        </a:xfrm>
        <a:prstGeom prst="ellipse">
          <a:avLst/>
        </a:prstGeom>
        <a:solidFill>
          <a:schemeClr val="lt2">
            <a:hueOff val="0"/>
            <a:satOff val="0"/>
            <a:lumOff val="0"/>
            <a:alphaOff val="0"/>
          </a:schemeClr>
        </a:solidFill>
        <a:ln w="9525" cap="rnd" cmpd="sng" algn="ctr">
          <a:solidFill>
            <a:schemeClr val="dk2">
              <a:hueOff val="0"/>
              <a:satOff val="0"/>
              <a:lumOff val="0"/>
              <a:alphaOff val="0"/>
            </a:schemeClr>
          </a:solidFill>
          <a:prstDash val="solid"/>
        </a:ln>
        <a:effectLst>
          <a:outerShdw blurRad="38100" dist="25400" dir="5400000" rotWithShape="0">
            <a:srgbClr val="000000">
              <a:alpha val="25000"/>
            </a:srgbClr>
          </a:outerShdw>
        </a:effectLst>
        <a:scene3d>
          <a:camera prst="orthographicFront"/>
          <a:lightRig rig="threePt" dir="t">
            <a:rot lat="0" lon="0" rev="7500000"/>
          </a:lightRig>
        </a:scene3d>
        <a:sp3d z="152400" extrusionH="63500" prstMaterial="dkEdge">
          <a:bevelT w="120800" h="19050" prst="relaxedInset"/>
          <a:contourClr>
            <a:schemeClr val="bg1"/>
          </a:contourClr>
        </a:sp3d>
      </dsp:spPr>
      <dsp:style>
        <a:lnRef idx="1">
          <a:scrgbClr r="0" g="0" b="0"/>
        </a:lnRef>
        <a:fillRef idx="1">
          <a:scrgbClr r="0" g="0" b="0"/>
        </a:fillRef>
        <a:effectRef idx="2">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0E3A3CC-92C9-274F-9DBF-A565D36F0BE3}" type="datetimeFigureOut">
              <a:rPr lang="en-US" smtClean="0"/>
              <a:t>2/22/2024</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65EB8EFB-E5EC-ED41-A90C-C5A1EB3FB9E7}" type="slidenum">
              <a:rPr lang="en-US" smtClean="0"/>
              <a:t>‹#›</a:t>
            </a:fld>
            <a:endParaRPr lang="en-US"/>
          </a:p>
        </p:txBody>
      </p:sp>
    </p:spTree>
    <p:extLst>
      <p:ext uri="{BB962C8B-B14F-4D97-AF65-F5344CB8AC3E}">
        <p14:creationId xmlns:p14="http://schemas.microsoft.com/office/powerpoint/2010/main" val="14888610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0E3A3CC-92C9-274F-9DBF-A565D36F0BE3}" type="datetimeFigureOut">
              <a:rPr lang="en-US" smtClean="0"/>
              <a:t>2/22/2024</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65EB8EFB-E5EC-ED41-A90C-C5A1EB3FB9E7}" type="slidenum">
              <a:rPr lang="en-US" smtClean="0"/>
              <a:t>‹#›</a:t>
            </a:fld>
            <a:endParaRPr lang="en-US"/>
          </a:p>
        </p:txBody>
      </p:sp>
    </p:spTree>
    <p:extLst>
      <p:ext uri="{BB962C8B-B14F-4D97-AF65-F5344CB8AC3E}">
        <p14:creationId xmlns:p14="http://schemas.microsoft.com/office/powerpoint/2010/main" val="38558645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0E3A3CC-92C9-274F-9DBF-A565D36F0BE3}" type="datetimeFigureOut">
              <a:rPr lang="en-US" smtClean="0"/>
              <a:t>2/22/2024</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65EB8EFB-E5EC-ED41-A90C-C5A1EB3FB9E7}" type="slidenum">
              <a:rPr lang="en-US" smtClean="0"/>
              <a:t>‹#›</a:t>
            </a:fld>
            <a:endParaRPr lang="en-US"/>
          </a:p>
        </p:txBody>
      </p:sp>
    </p:spTree>
    <p:extLst>
      <p:ext uri="{BB962C8B-B14F-4D97-AF65-F5344CB8AC3E}">
        <p14:creationId xmlns:p14="http://schemas.microsoft.com/office/powerpoint/2010/main" val="24613028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0E3A3CC-92C9-274F-9DBF-A565D36F0BE3}" type="datetimeFigureOut">
              <a:rPr lang="en-US" smtClean="0"/>
              <a:t>2/22/2024</a:t>
            </a:fld>
            <a:endParaRPr lang="en-US"/>
          </a:p>
        </p:txBody>
      </p:sp>
      <p:sp>
        <p:nvSpPr>
          <p:cNvPr id="6" name="Footer Placeholder 5"/>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65EB8EFB-E5EC-ED41-A90C-C5A1EB3FB9E7}" type="slidenum">
              <a:rPr lang="en-US" smtClean="0"/>
              <a:t>‹#›</a:t>
            </a:fld>
            <a:endParaRPr lang="en-US"/>
          </a:p>
        </p:txBody>
      </p:sp>
    </p:spTree>
    <p:extLst>
      <p:ext uri="{BB962C8B-B14F-4D97-AF65-F5344CB8AC3E}">
        <p14:creationId xmlns:p14="http://schemas.microsoft.com/office/powerpoint/2010/main" val="38501976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0E3A3CC-92C9-274F-9DBF-A565D36F0BE3}" type="datetimeFigureOut">
              <a:rPr lang="en-US" smtClean="0"/>
              <a:t>2/22/2024</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65EB8EFB-E5EC-ED41-A90C-C5A1EB3FB9E7}" type="slidenum">
              <a:rPr lang="en-US" smtClean="0"/>
              <a:t>‹#›</a:t>
            </a:fld>
            <a:endParaRPr lang="en-US"/>
          </a:p>
        </p:txBody>
      </p:sp>
    </p:spTree>
    <p:extLst>
      <p:ext uri="{BB962C8B-B14F-4D97-AF65-F5344CB8AC3E}">
        <p14:creationId xmlns:p14="http://schemas.microsoft.com/office/powerpoint/2010/main" val="26150573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0E3A3CC-92C9-274F-9DBF-A565D36F0BE3}" type="datetimeFigureOut">
              <a:rPr lang="en-US" smtClean="0"/>
              <a:t>2/22/2024</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65EB8EFB-E5EC-ED41-A90C-C5A1EB3FB9E7}" type="slidenum">
              <a:rPr lang="en-US" smtClean="0"/>
              <a:t>‹#›</a:t>
            </a:fld>
            <a:endParaRPr lang="en-US"/>
          </a:p>
        </p:txBody>
      </p:sp>
    </p:spTree>
    <p:extLst>
      <p:ext uri="{BB962C8B-B14F-4D97-AF65-F5344CB8AC3E}">
        <p14:creationId xmlns:p14="http://schemas.microsoft.com/office/powerpoint/2010/main" val="7119060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0E3A3CC-92C9-274F-9DBF-A565D36F0BE3}" type="datetimeFigureOut">
              <a:rPr lang="en-US" smtClean="0"/>
              <a:t>2/22/2024</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65EB8EFB-E5EC-ED41-A90C-C5A1EB3FB9E7}" type="slidenum">
              <a:rPr lang="en-US" smtClean="0"/>
              <a:t>‹#›</a:t>
            </a:fld>
            <a:endParaRPr lang="en-US"/>
          </a:p>
        </p:txBody>
      </p:sp>
    </p:spTree>
    <p:extLst>
      <p:ext uri="{BB962C8B-B14F-4D97-AF65-F5344CB8AC3E}">
        <p14:creationId xmlns:p14="http://schemas.microsoft.com/office/powerpoint/2010/main" val="11957915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0E3A3CC-92C9-274F-9DBF-A565D36F0BE3}" type="datetimeFigureOut">
              <a:rPr lang="en-US" smtClean="0"/>
              <a:t>2/22/2024</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65EB8EFB-E5EC-ED41-A90C-C5A1EB3FB9E7}" type="slidenum">
              <a:rPr lang="en-US" smtClean="0"/>
              <a:t>‹#›</a:t>
            </a:fld>
            <a:endParaRPr lang="en-US"/>
          </a:p>
        </p:txBody>
      </p:sp>
    </p:spTree>
    <p:extLst>
      <p:ext uri="{BB962C8B-B14F-4D97-AF65-F5344CB8AC3E}">
        <p14:creationId xmlns:p14="http://schemas.microsoft.com/office/powerpoint/2010/main" val="38208713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0E3A3CC-92C9-274F-9DBF-A565D36F0BE3}" type="datetimeFigureOut">
              <a:rPr lang="en-US" smtClean="0"/>
              <a:t>2/22/2024</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65EB8EFB-E5EC-ED41-A90C-C5A1EB3FB9E7}" type="slidenum">
              <a:rPr lang="en-US" smtClean="0"/>
              <a:t>‹#›</a:t>
            </a:fld>
            <a:endParaRPr lang="en-US"/>
          </a:p>
        </p:txBody>
      </p:sp>
    </p:spTree>
    <p:extLst>
      <p:ext uri="{BB962C8B-B14F-4D97-AF65-F5344CB8AC3E}">
        <p14:creationId xmlns:p14="http://schemas.microsoft.com/office/powerpoint/2010/main" val="30515190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0E3A3CC-92C9-274F-9DBF-A565D36F0BE3}" type="datetimeFigureOut">
              <a:rPr lang="en-US" smtClean="0"/>
              <a:t>2/22/2024</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65EB8EFB-E5EC-ED41-A90C-C5A1EB3FB9E7}" type="slidenum">
              <a:rPr lang="en-US" smtClean="0"/>
              <a:t>‹#›</a:t>
            </a:fld>
            <a:endParaRPr lang="en-US"/>
          </a:p>
        </p:txBody>
      </p:sp>
    </p:spTree>
    <p:extLst>
      <p:ext uri="{BB962C8B-B14F-4D97-AF65-F5344CB8AC3E}">
        <p14:creationId xmlns:p14="http://schemas.microsoft.com/office/powerpoint/2010/main" val="42568645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0E3A3CC-92C9-274F-9DBF-A565D36F0BE3}" type="datetimeFigureOut">
              <a:rPr lang="en-US" smtClean="0"/>
              <a:t>2/22/2024</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65EB8EFB-E5EC-ED41-A90C-C5A1EB3FB9E7}" type="slidenum">
              <a:rPr lang="en-US" smtClean="0"/>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15735074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50E3A3CC-92C9-274F-9DBF-A565D36F0BE3}" type="datetimeFigureOut">
              <a:rPr lang="en-US" smtClean="0"/>
              <a:t>2/22/2024</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65EB8EFB-E5EC-ED41-A90C-C5A1EB3FB9E7}" type="slidenum">
              <a:rPr lang="en-US" smtClean="0"/>
              <a:t>‹#›</a:t>
            </a:fld>
            <a:endParaRPr lang="en-US"/>
          </a:p>
        </p:txBody>
      </p:sp>
    </p:spTree>
    <p:extLst>
      <p:ext uri="{BB962C8B-B14F-4D97-AF65-F5344CB8AC3E}">
        <p14:creationId xmlns:p14="http://schemas.microsoft.com/office/powerpoint/2010/main" val="8953875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50E3A3CC-92C9-274F-9DBF-A565D36F0BE3}" type="datetimeFigureOut">
              <a:rPr lang="en-US" smtClean="0"/>
              <a:t>2/22/2024</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65EB8EFB-E5EC-ED41-A90C-C5A1EB3FB9E7}" type="slidenum">
              <a:rPr lang="en-US" smtClean="0"/>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9563563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50E3A3CC-92C9-274F-9DBF-A565D36F0BE3}" type="datetimeFigureOut">
              <a:rPr lang="en-US" smtClean="0"/>
              <a:t>2/22/2024</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65EB8EFB-E5EC-ED41-A90C-C5A1EB3FB9E7}" type="slidenum">
              <a:rPr lang="en-US" smtClean="0"/>
              <a:t>‹#›</a:t>
            </a:fld>
            <a:endParaRPr lang="en-US"/>
          </a:p>
        </p:txBody>
      </p:sp>
    </p:spTree>
    <p:extLst>
      <p:ext uri="{BB962C8B-B14F-4D97-AF65-F5344CB8AC3E}">
        <p14:creationId xmlns:p14="http://schemas.microsoft.com/office/powerpoint/2010/main" val="255250148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0E3A3CC-92C9-274F-9DBF-A565D36F0BE3}" type="datetimeFigureOut">
              <a:rPr lang="en-US" smtClean="0"/>
              <a:t>2/22/2024</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65EB8EFB-E5EC-ED41-A90C-C5A1EB3FB9E7}" type="slidenum">
              <a:rPr lang="en-US" smtClean="0"/>
              <a:t>‹#›</a:t>
            </a:fld>
            <a:endParaRPr lang="en-US"/>
          </a:p>
        </p:txBody>
      </p:sp>
    </p:spTree>
    <p:extLst>
      <p:ext uri="{BB962C8B-B14F-4D97-AF65-F5344CB8AC3E}">
        <p14:creationId xmlns:p14="http://schemas.microsoft.com/office/powerpoint/2010/main" val="193559332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0E3A3CC-92C9-274F-9DBF-A565D36F0BE3}" type="datetimeFigureOut">
              <a:rPr lang="en-US" smtClean="0"/>
              <a:t>2/22/2024</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65EB8EFB-E5EC-ED41-A90C-C5A1EB3FB9E7}" type="slidenum">
              <a:rPr lang="en-US" smtClean="0"/>
              <a:t>‹#›</a:t>
            </a:fld>
            <a:endParaRPr lang="en-US"/>
          </a:p>
        </p:txBody>
      </p:sp>
    </p:spTree>
    <p:extLst>
      <p:ext uri="{BB962C8B-B14F-4D97-AF65-F5344CB8AC3E}">
        <p14:creationId xmlns:p14="http://schemas.microsoft.com/office/powerpoint/2010/main" val="12591994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50E3A3CC-92C9-274F-9DBF-A565D36F0BE3}" type="datetimeFigureOut">
              <a:rPr lang="en-US" smtClean="0"/>
              <a:t>2/22/2024</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65EB8EFB-E5EC-ED41-A90C-C5A1EB3FB9E7}" type="slidenum">
              <a:rPr lang="en-US" smtClean="0"/>
              <a:t>‹#›</a:t>
            </a:fld>
            <a:endParaRPr lang="en-US"/>
          </a:p>
        </p:txBody>
      </p:sp>
    </p:spTree>
    <p:extLst>
      <p:ext uri="{BB962C8B-B14F-4D97-AF65-F5344CB8AC3E}">
        <p14:creationId xmlns:p14="http://schemas.microsoft.com/office/powerpoint/2010/main" val="1359824429"/>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6A6FCB5-14B2-A76F-DEB5-332882C5F9D2}"/>
              </a:ext>
            </a:extLst>
          </p:cNvPr>
          <p:cNvSpPr>
            <a:spLocks noGrp="1"/>
          </p:cNvSpPr>
          <p:nvPr>
            <p:ph idx="1"/>
          </p:nvPr>
        </p:nvSpPr>
        <p:spPr>
          <a:xfrm>
            <a:off x="1638300" y="2123767"/>
            <a:ext cx="8915400" cy="3777622"/>
          </a:xfrm>
        </p:spPr>
        <p:txBody>
          <a:bodyPr/>
          <a:lstStyle/>
          <a:p>
            <a:pPr marL="0" indent="0" algn="ctr">
              <a:buNone/>
            </a:pPr>
            <a:r>
              <a:rPr lang="en-GB" sz="1800" b="1" dirty="0">
                <a:solidFill>
                  <a:srgbClr val="002060"/>
                </a:solidFill>
                <a:latin typeface="Calibri" panose="020F0502020204030204" pitchFamily="34" charset="0"/>
                <a:ea typeface="Calibri" panose="020F0502020204030204" pitchFamily="34" charset="0"/>
                <a:cs typeface="Calibri" panose="020F0502020204030204" pitchFamily="34" charset="0"/>
              </a:rPr>
              <a:t>BMIH4006</a:t>
            </a:r>
            <a:br>
              <a:rPr lang="en-GB" sz="1800" b="1" dirty="0">
                <a:solidFill>
                  <a:srgbClr val="002060"/>
                </a:solidFill>
                <a:latin typeface="Calibri" panose="020F0502020204030204" pitchFamily="34" charset="0"/>
                <a:ea typeface="Calibri" panose="020F0502020204030204" pitchFamily="34" charset="0"/>
                <a:cs typeface="Calibri" panose="020F0502020204030204" pitchFamily="34" charset="0"/>
              </a:rPr>
            </a:br>
            <a:r>
              <a:rPr lang="en-GB" sz="1800" b="1" dirty="0">
                <a:solidFill>
                  <a:srgbClr val="002060"/>
                </a:solidFill>
                <a:latin typeface="Calibri" panose="020F0502020204030204" pitchFamily="34" charset="0"/>
                <a:ea typeface="Calibri" panose="020F0502020204030204" pitchFamily="34" charset="0"/>
                <a:cs typeface="Calibri" panose="020F0502020204030204" pitchFamily="34" charset="0"/>
              </a:rPr>
              <a:t>Operating Hotel Facilities</a:t>
            </a:r>
          </a:p>
          <a:p>
            <a:pPr marL="0" indent="0" algn="ctr">
              <a:buNone/>
            </a:pPr>
            <a:br>
              <a:rPr lang="en-GB" sz="1800" b="1" dirty="0">
                <a:solidFill>
                  <a:srgbClr val="002060"/>
                </a:solidFill>
                <a:latin typeface="Calibri" panose="020F0502020204030204" pitchFamily="34" charset="0"/>
                <a:ea typeface="Calibri" panose="020F0502020204030204" pitchFamily="34" charset="0"/>
                <a:cs typeface="Calibri" panose="020F0502020204030204" pitchFamily="34" charset="0"/>
              </a:rPr>
            </a:br>
            <a:r>
              <a:rPr lang="en-GB" sz="1800" b="1" dirty="0">
                <a:solidFill>
                  <a:srgbClr val="002060"/>
                </a:solidFill>
                <a:latin typeface="Calibri" panose="020F0502020204030204" pitchFamily="34" charset="0"/>
                <a:ea typeface="Calibri" panose="020F0502020204030204" pitchFamily="34" charset="0"/>
                <a:cs typeface="Calibri" panose="020F0502020204030204" pitchFamily="34" charset="0"/>
              </a:rPr>
              <a:t>Lecturer:  Natalie Brailsford</a:t>
            </a:r>
          </a:p>
          <a:p>
            <a:pPr algn="ctr"/>
            <a:endParaRPr lang="en-GB" sz="1800" b="1" dirty="0">
              <a:solidFill>
                <a:srgbClr val="002060"/>
              </a:solidFill>
              <a:latin typeface="Calibri" panose="020F0502020204030204" pitchFamily="34" charset="0"/>
              <a:ea typeface="Calibri" panose="020F0502020204030204" pitchFamily="34" charset="0"/>
              <a:cs typeface="Calibri" panose="020F0502020204030204" pitchFamily="34" charset="0"/>
            </a:endParaRPr>
          </a:p>
          <a:p>
            <a:pPr marL="0" indent="0" algn="ctr">
              <a:buNone/>
            </a:pPr>
            <a:r>
              <a:rPr lang="en-GB" sz="1800" b="1" dirty="0">
                <a:solidFill>
                  <a:srgbClr val="002060"/>
                </a:solidFill>
                <a:latin typeface="Calibri" panose="020F0502020204030204" pitchFamily="34" charset="0"/>
                <a:ea typeface="Calibri" panose="020F0502020204030204" pitchFamily="34" charset="0"/>
                <a:cs typeface="Calibri" panose="020F0502020204030204" pitchFamily="34" charset="0"/>
              </a:rPr>
              <a:t>Assessment Component 3 – Presentation</a:t>
            </a:r>
          </a:p>
          <a:p>
            <a:pPr marL="0" indent="0" algn="ctr">
              <a:buNone/>
            </a:pPr>
            <a:r>
              <a:rPr lang="en-GB" sz="1800" b="1" dirty="0">
                <a:solidFill>
                  <a:srgbClr val="002060"/>
                </a:solidFill>
                <a:effectLst/>
                <a:latin typeface="Calibri" panose="020F0502020204030204" pitchFamily="34" charset="0"/>
                <a:ea typeface="Calibri" panose="020F0502020204030204" pitchFamily="34" charset="0"/>
                <a:cs typeface="Calibri" panose="020F0502020204030204" pitchFamily="34" charset="0"/>
              </a:rPr>
              <a:t>Student Name:	Daniela Elena </a:t>
            </a:r>
            <a:r>
              <a:rPr lang="en-GB" sz="1800" b="1" dirty="0" err="1">
                <a:solidFill>
                  <a:srgbClr val="002060"/>
                </a:solidFill>
                <a:effectLst/>
                <a:latin typeface="Calibri" panose="020F0502020204030204" pitchFamily="34" charset="0"/>
                <a:ea typeface="Calibri" panose="020F0502020204030204" pitchFamily="34" charset="0"/>
                <a:cs typeface="Calibri" panose="020F0502020204030204" pitchFamily="34" charset="0"/>
              </a:rPr>
              <a:t>Zota</a:t>
            </a:r>
            <a:endParaRPr lang="en-GB" sz="1800" b="1" dirty="0">
              <a:solidFill>
                <a:srgbClr val="002060"/>
              </a:solidFill>
              <a:effectLst/>
              <a:latin typeface="Calibri" panose="020F0502020204030204" pitchFamily="34" charset="0"/>
              <a:ea typeface="Calibri" panose="020F0502020204030204" pitchFamily="34" charset="0"/>
              <a:cs typeface="Calibri" panose="020F0502020204030204" pitchFamily="34" charset="0"/>
            </a:endParaRPr>
          </a:p>
          <a:p>
            <a:pPr marL="0" indent="0" algn="ctr">
              <a:buNone/>
            </a:pPr>
            <a:r>
              <a:rPr lang="en-GB" sz="1800" b="1" dirty="0">
                <a:solidFill>
                  <a:srgbClr val="002060"/>
                </a:solidFill>
                <a:effectLst/>
                <a:latin typeface="Calibri" panose="020F0502020204030204" pitchFamily="34" charset="0"/>
                <a:ea typeface="Calibri" panose="020F0502020204030204" pitchFamily="34" charset="0"/>
                <a:cs typeface="Calibri" panose="020F0502020204030204" pitchFamily="34" charset="0"/>
              </a:rPr>
              <a:t>Student ID:		2240973 </a:t>
            </a:r>
          </a:p>
          <a:p>
            <a:pPr marL="0" indent="0" algn="ctr">
              <a:buNone/>
            </a:pPr>
            <a:endParaRPr lang="en-GB" sz="1800" b="1" dirty="0">
              <a:solidFill>
                <a:srgbClr val="0070C0"/>
              </a:solidFill>
              <a:latin typeface="Calibri" panose="020F0502020204030204" pitchFamily="34" charset="0"/>
              <a:ea typeface="Calibri" panose="020F0502020204030204" pitchFamily="34" charset="0"/>
              <a:cs typeface="Calibri" panose="020F0502020204030204" pitchFamily="34" charset="0"/>
            </a:endParaRPr>
          </a:p>
        </p:txBody>
      </p:sp>
      <p:pic>
        <p:nvPicPr>
          <p:cNvPr id="4" name="Picture 3">
            <a:extLst>
              <a:ext uri="{FF2B5EF4-FFF2-40B4-BE49-F238E27FC236}">
                <a16:creationId xmlns:a16="http://schemas.microsoft.com/office/drawing/2014/main" id="{58F85436-26DD-9496-72FE-89DD3BD519F1}"/>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81897" y="0"/>
            <a:ext cx="2743200" cy="1219200"/>
          </a:xfrm>
          <a:prstGeom prst="rect">
            <a:avLst/>
          </a:prstGeom>
          <a:noFill/>
        </p:spPr>
      </p:pic>
    </p:spTree>
    <p:extLst>
      <p:ext uri="{BB962C8B-B14F-4D97-AF65-F5344CB8AC3E}">
        <p14:creationId xmlns:p14="http://schemas.microsoft.com/office/powerpoint/2010/main" val="35980732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A9412B-D039-087C-E4D6-445D0395B2DF}"/>
              </a:ext>
            </a:extLst>
          </p:cNvPr>
          <p:cNvSpPr>
            <a:spLocks noGrp="1"/>
          </p:cNvSpPr>
          <p:nvPr>
            <p:ph type="ctrTitle"/>
          </p:nvPr>
        </p:nvSpPr>
        <p:spPr/>
        <p:txBody>
          <a:bodyPr/>
          <a:lstStyle/>
          <a:p>
            <a:endParaRPr lang="en-US"/>
          </a:p>
        </p:txBody>
      </p:sp>
      <p:sp>
        <p:nvSpPr>
          <p:cNvPr id="3" name="Subtitle 2">
            <a:extLst>
              <a:ext uri="{FF2B5EF4-FFF2-40B4-BE49-F238E27FC236}">
                <a16:creationId xmlns:a16="http://schemas.microsoft.com/office/drawing/2014/main" id="{C88E1C36-FAE9-17BC-9479-11EBFB1168C0}"/>
              </a:ext>
            </a:extLst>
          </p:cNvPr>
          <p:cNvSpPr>
            <a:spLocks noGrp="1"/>
          </p:cNvSpPr>
          <p:nvPr>
            <p:ph type="subTitle" idx="1"/>
          </p:nvPr>
        </p:nvSpPr>
        <p:spPr/>
        <p:txBody>
          <a:bodyPr/>
          <a:lstStyle/>
          <a:p>
            <a:endParaRPr lang="en-US"/>
          </a:p>
        </p:txBody>
      </p:sp>
      <p:pic>
        <p:nvPicPr>
          <p:cNvPr id="4" name="Picture 3">
            <a:extLst>
              <a:ext uri="{FF2B5EF4-FFF2-40B4-BE49-F238E27FC236}">
                <a16:creationId xmlns:a16="http://schemas.microsoft.com/office/drawing/2014/main" id="{27923782-DC86-EE11-76F6-CE293FD86C90}"/>
              </a:ext>
            </a:extLst>
          </p:cNvPr>
          <p:cNvPicPr>
            <a:picLocks noChangeAspect="1"/>
          </p:cNvPicPr>
          <p:nvPr/>
        </p:nvPicPr>
        <p:blipFill rotWithShape="1">
          <a:blip r:embed="rId2">
            <a:extLst>
              <a:ext uri="{28A0092B-C50C-407E-A947-70E740481C1C}">
                <a14:useLocalDpi xmlns:a14="http://schemas.microsoft.com/office/drawing/2010/main" val="0"/>
              </a:ext>
            </a:extLst>
          </a:blip>
          <a:srcRect t="25018"/>
          <a:stretch/>
        </p:blipFill>
        <p:spPr>
          <a:xfrm>
            <a:off x="0" y="0"/>
            <a:ext cx="12192001" cy="6858000"/>
          </a:xfrm>
          <a:prstGeom prst="rect">
            <a:avLst/>
          </a:prstGeom>
        </p:spPr>
      </p:pic>
      <p:pic>
        <p:nvPicPr>
          <p:cNvPr id="5" name="Picture 4">
            <a:extLst>
              <a:ext uri="{FF2B5EF4-FFF2-40B4-BE49-F238E27FC236}">
                <a16:creationId xmlns:a16="http://schemas.microsoft.com/office/drawing/2014/main" id="{D8AA4F34-D4D7-8B53-77E0-B4817AAFCAA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62422" y="60804"/>
            <a:ext cx="4427766" cy="1729218"/>
          </a:xfrm>
          <a:prstGeom prst="rect">
            <a:avLst/>
          </a:prstGeom>
        </p:spPr>
      </p:pic>
      <p:sp>
        <p:nvSpPr>
          <p:cNvPr id="6" name="TextBox 5">
            <a:extLst>
              <a:ext uri="{FF2B5EF4-FFF2-40B4-BE49-F238E27FC236}">
                <a16:creationId xmlns:a16="http://schemas.microsoft.com/office/drawing/2014/main" id="{D476C30B-722C-3B7F-9D50-0BB8E03ACD31}"/>
              </a:ext>
            </a:extLst>
          </p:cNvPr>
          <p:cNvSpPr txBox="1"/>
          <p:nvPr/>
        </p:nvSpPr>
        <p:spPr>
          <a:xfrm>
            <a:off x="5183721" y="2220829"/>
            <a:ext cx="1828800" cy="1828800"/>
          </a:xfrm>
          <a:prstGeom prst="rect">
            <a:avLst/>
          </a:prstGeom>
          <a:noFill/>
        </p:spPr>
        <p:txBody>
          <a:bodyPr wrap="square" rtlCol="0">
            <a:spAutoFit/>
          </a:bodyPr>
          <a:lstStyle/>
          <a:p>
            <a:pPr algn="l"/>
            <a:endParaRPr lang="en-US" dirty="0"/>
          </a:p>
        </p:txBody>
      </p:sp>
      <p:sp>
        <p:nvSpPr>
          <p:cNvPr id="8" name="TextBox 7">
            <a:extLst>
              <a:ext uri="{FF2B5EF4-FFF2-40B4-BE49-F238E27FC236}">
                <a16:creationId xmlns:a16="http://schemas.microsoft.com/office/drawing/2014/main" id="{8DBB6D70-349F-9706-EACA-A245AFF64D5C}"/>
              </a:ext>
            </a:extLst>
          </p:cNvPr>
          <p:cNvSpPr txBox="1"/>
          <p:nvPr/>
        </p:nvSpPr>
        <p:spPr>
          <a:xfrm>
            <a:off x="870413" y="3430831"/>
            <a:ext cx="9994232" cy="1998176"/>
          </a:xfrm>
          <a:prstGeom prst="rect">
            <a:avLst/>
          </a:prstGeom>
          <a:solidFill>
            <a:schemeClr val="bg2">
              <a:alpha val="50000"/>
            </a:schemeClr>
          </a:solidFill>
          <a:ln>
            <a:noFill/>
          </a:ln>
          <a:effectLst>
            <a:outerShdw blurRad="190500" dist="228600" dir="2700000" algn="ctr">
              <a:srgbClr val="000000">
                <a:alpha val="30000"/>
              </a:srgbClr>
            </a:outerShdw>
            <a:softEdge rad="31750"/>
          </a:effectLst>
          <a:scene3d>
            <a:camera prst="orthographicFront">
              <a:rot lat="0" lon="0" rev="0"/>
            </a:camera>
            <a:lightRig rig="glow" dir="t">
              <a:rot lat="0" lon="0" rev="4800000"/>
            </a:lightRig>
          </a:scene3d>
          <a:sp3d prstMaterial="matte">
            <a:bevelT w="127000" h="63500" prst="angle"/>
          </a:sp3d>
        </p:spPr>
        <p:style>
          <a:lnRef idx="0">
            <a:scrgbClr r="0" g="0" b="0"/>
          </a:lnRef>
          <a:fillRef idx="0">
            <a:scrgbClr r="0" g="0" b="0"/>
          </a:fillRef>
          <a:effectRef idx="0">
            <a:scrgbClr r="0" g="0" b="0"/>
          </a:effectRef>
          <a:fontRef idx="minor">
            <a:schemeClr val="lt1"/>
          </a:fontRef>
        </p:style>
        <p:txBody>
          <a:bodyPr wrap="square" rtlCol="0">
            <a:spAutoFit/>
          </a:bodyPr>
          <a:lstStyle/>
          <a:p>
            <a:pPr algn="ctr">
              <a:lnSpc>
                <a:spcPct val="150000"/>
              </a:lnSpc>
            </a:pPr>
            <a:r>
              <a:rPr lang="ro-RO" sz="4400" b="1" dirty="0" err="1">
                <a:ln w="0"/>
                <a:solidFill>
                  <a:srgbClr val="002060"/>
                </a:solidFill>
                <a:effectLst>
                  <a:reflection blurRad="6350" stA="53000" endA="300" endPos="35500" dir="5400000" sy="-90000" algn="bl" rotWithShape="0"/>
                </a:effectLst>
                <a:latin typeface="Arial" panose="020B0604020202020204" pitchFamily="34" charset="0"/>
                <a:cs typeface="Arial" panose="020B0604020202020204" pitchFamily="34" charset="0"/>
              </a:rPr>
              <a:t>Housekeeping</a:t>
            </a:r>
            <a:r>
              <a:rPr lang="ro-RO" sz="4400" b="1" dirty="0">
                <a:ln w="0"/>
                <a:solidFill>
                  <a:srgbClr val="002060"/>
                </a:solidFill>
                <a:effectLst>
                  <a:reflection blurRad="6350" stA="53000" endA="300" endPos="35500" dir="5400000" sy="-90000" algn="bl" rotWithShape="0"/>
                </a:effectLst>
                <a:latin typeface="Arial" panose="020B0604020202020204" pitchFamily="34" charset="0"/>
                <a:cs typeface="Arial" panose="020B0604020202020204" pitchFamily="34" charset="0"/>
              </a:rPr>
              <a:t> </a:t>
            </a:r>
            <a:r>
              <a:rPr lang="en-GB" sz="4400" b="1" dirty="0">
                <a:ln w="0"/>
                <a:solidFill>
                  <a:srgbClr val="002060"/>
                </a:solidFill>
                <a:effectLst>
                  <a:reflection blurRad="6350" stA="53000" endA="300" endPos="35500" dir="5400000" sy="-90000" algn="bl" rotWithShape="0"/>
                </a:effectLst>
                <a:latin typeface="Arial" panose="020B0604020202020204" pitchFamily="34" charset="0"/>
                <a:cs typeface="Arial" panose="020B0604020202020204" pitchFamily="34" charset="0"/>
              </a:rPr>
              <a:t>R</a:t>
            </a:r>
            <a:r>
              <a:rPr lang="ro-RO" sz="4400" b="1" dirty="0" err="1">
                <a:ln w="0"/>
                <a:solidFill>
                  <a:srgbClr val="002060"/>
                </a:solidFill>
                <a:effectLst>
                  <a:reflection blurRad="6350" stA="53000" endA="300" endPos="35500" dir="5400000" sy="-90000" algn="bl" rotWithShape="0"/>
                </a:effectLst>
                <a:latin typeface="Arial" panose="020B0604020202020204" pitchFamily="34" charset="0"/>
                <a:cs typeface="Arial" panose="020B0604020202020204" pitchFamily="34" charset="0"/>
              </a:rPr>
              <a:t>oom</a:t>
            </a:r>
            <a:r>
              <a:rPr lang="ro-RO" sz="4400" b="1" dirty="0">
                <a:ln w="0"/>
                <a:solidFill>
                  <a:srgbClr val="002060"/>
                </a:solidFill>
                <a:effectLst>
                  <a:reflection blurRad="6350" stA="53000" endA="300" endPos="35500" dir="5400000" sy="-90000" algn="bl" rotWithShape="0"/>
                </a:effectLst>
                <a:latin typeface="Arial" panose="020B0604020202020204" pitchFamily="34" charset="0"/>
                <a:cs typeface="Arial" panose="020B0604020202020204" pitchFamily="34" charset="0"/>
              </a:rPr>
              <a:t> </a:t>
            </a:r>
            <a:r>
              <a:rPr lang="en-GB" sz="4400" b="1" dirty="0">
                <a:ln w="0"/>
                <a:solidFill>
                  <a:srgbClr val="002060"/>
                </a:solidFill>
                <a:effectLst>
                  <a:reflection blurRad="6350" stA="53000" endA="300" endPos="35500" dir="5400000" sy="-90000" algn="bl" rotWithShape="0"/>
                </a:effectLst>
                <a:latin typeface="Arial" panose="020B0604020202020204" pitchFamily="34" charset="0"/>
                <a:cs typeface="Arial" panose="020B0604020202020204" pitchFamily="34" charset="0"/>
              </a:rPr>
              <a:t>C</a:t>
            </a:r>
            <a:r>
              <a:rPr lang="ro-RO" sz="4400" b="1" dirty="0" err="1">
                <a:ln w="0"/>
                <a:solidFill>
                  <a:srgbClr val="002060"/>
                </a:solidFill>
                <a:effectLst>
                  <a:reflection blurRad="6350" stA="53000" endA="300" endPos="35500" dir="5400000" sy="-90000" algn="bl" rotWithShape="0"/>
                </a:effectLst>
                <a:latin typeface="Arial" panose="020B0604020202020204" pitchFamily="34" charset="0"/>
                <a:cs typeface="Arial" panose="020B0604020202020204" pitchFamily="34" charset="0"/>
              </a:rPr>
              <a:t>leaning</a:t>
            </a:r>
            <a:r>
              <a:rPr lang="ro-RO" sz="4400" b="1" dirty="0">
                <a:ln w="0"/>
                <a:solidFill>
                  <a:srgbClr val="002060"/>
                </a:solidFill>
                <a:effectLst>
                  <a:reflection blurRad="6350" stA="53000" endA="300" endPos="35500" dir="5400000" sy="-90000" algn="bl" rotWithShape="0"/>
                </a:effectLst>
                <a:latin typeface="Arial" panose="020B0604020202020204" pitchFamily="34" charset="0"/>
                <a:cs typeface="Arial" panose="020B0604020202020204" pitchFamily="34" charset="0"/>
              </a:rPr>
              <a:t> </a:t>
            </a:r>
            <a:r>
              <a:rPr lang="en-GB" sz="4400" b="1" dirty="0">
                <a:ln w="0"/>
                <a:solidFill>
                  <a:srgbClr val="002060"/>
                </a:solidFill>
                <a:effectLst>
                  <a:reflection blurRad="6350" stA="53000" endA="300" endPos="35500" dir="5400000" sy="-90000" algn="bl" rotWithShape="0"/>
                </a:effectLst>
                <a:latin typeface="Arial" panose="020B0604020202020204" pitchFamily="34" charset="0"/>
                <a:cs typeface="Arial" panose="020B0604020202020204" pitchFamily="34" charset="0"/>
              </a:rPr>
              <a:t>G</a:t>
            </a:r>
            <a:r>
              <a:rPr lang="ro-RO" sz="4400" b="1" dirty="0" err="1">
                <a:ln w="0"/>
                <a:solidFill>
                  <a:srgbClr val="002060"/>
                </a:solidFill>
                <a:effectLst>
                  <a:reflection blurRad="6350" stA="53000" endA="300" endPos="35500" dir="5400000" sy="-90000" algn="bl" rotWithShape="0"/>
                </a:effectLst>
                <a:latin typeface="Arial" panose="020B0604020202020204" pitchFamily="34" charset="0"/>
                <a:cs typeface="Arial" panose="020B0604020202020204" pitchFamily="34" charset="0"/>
              </a:rPr>
              <a:t>uidance</a:t>
            </a:r>
            <a:r>
              <a:rPr lang="ro-RO" sz="4400" b="1" dirty="0">
                <a:ln w="0"/>
                <a:solidFill>
                  <a:srgbClr val="002060"/>
                </a:solidFill>
                <a:effectLst>
                  <a:reflection blurRad="6350" stA="53000" endA="300" endPos="35500" dir="5400000" sy="-90000" algn="bl" rotWithShape="0"/>
                </a:effectLst>
                <a:latin typeface="Arial" panose="020B0604020202020204" pitchFamily="34" charset="0"/>
                <a:cs typeface="Arial" panose="020B0604020202020204" pitchFamily="34" charset="0"/>
              </a:rPr>
              <a:t> and </a:t>
            </a:r>
            <a:r>
              <a:rPr lang="en-GB" sz="4400" b="1" dirty="0">
                <a:ln w="0"/>
                <a:solidFill>
                  <a:srgbClr val="002060"/>
                </a:solidFill>
                <a:effectLst>
                  <a:reflection blurRad="6350" stA="53000" endA="300" endPos="35500" dir="5400000" sy="-90000" algn="bl" rotWithShape="0"/>
                </a:effectLst>
                <a:latin typeface="Arial" panose="020B0604020202020204" pitchFamily="34" charset="0"/>
                <a:cs typeface="Arial" panose="020B0604020202020204" pitchFamily="34" charset="0"/>
              </a:rPr>
              <a:t>P</a:t>
            </a:r>
            <a:r>
              <a:rPr lang="ro-RO" sz="4400" b="1" dirty="0" err="1">
                <a:ln w="0"/>
                <a:solidFill>
                  <a:srgbClr val="002060"/>
                </a:solidFill>
                <a:effectLst>
                  <a:reflection blurRad="6350" stA="53000" endA="300" endPos="35500" dir="5400000" sy="-90000" algn="bl" rotWithShape="0"/>
                </a:effectLst>
                <a:latin typeface="Arial" panose="020B0604020202020204" pitchFamily="34" charset="0"/>
                <a:cs typeface="Arial" panose="020B0604020202020204" pitchFamily="34" charset="0"/>
              </a:rPr>
              <a:t>rocedures</a:t>
            </a:r>
            <a:endParaRPr lang="en-US" sz="4400" b="1" dirty="0">
              <a:solidFill>
                <a:srgbClr val="00206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542232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3A200C-BEFE-8BB9-2D85-F5C781E9545A}"/>
              </a:ext>
            </a:extLst>
          </p:cNvPr>
          <p:cNvSpPr>
            <a:spLocks noGrp="1"/>
          </p:cNvSpPr>
          <p:nvPr>
            <p:ph type="title"/>
          </p:nvPr>
        </p:nvSpPr>
        <p:spPr>
          <a:xfrm>
            <a:off x="838200" y="1535322"/>
            <a:ext cx="10515600" cy="646979"/>
          </a:xfrm>
        </p:spPr>
        <p:txBody>
          <a:bodyPr>
            <a:normAutofit/>
          </a:bodyPr>
          <a:lstStyle/>
          <a:p>
            <a:r>
              <a:rPr lang="en-US" sz="3600" b="1" dirty="0">
                <a:solidFill>
                  <a:srgbClr val="002060"/>
                </a:solidFill>
                <a:latin typeface="Arial" panose="020B0604020202020204" pitchFamily="34" charset="0"/>
                <a:cs typeface="Arial" panose="020B0604020202020204" pitchFamily="34" charset="0"/>
              </a:rPr>
              <a:t>Table of contents</a:t>
            </a:r>
          </a:p>
        </p:txBody>
      </p:sp>
      <p:pic>
        <p:nvPicPr>
          <p:cNvPr id="4" name="Content Placeholder 3">
            <a:extLst>
              <a:ext uri="{FF2B5EF4-FFF2-40B4-BE49-F238E27FC236}">
                <a16:creationId xmlns:a16="http://schemas.microsoft.com/office/drawing/2014/main" id="{5494DE14-6984-B9C4-36AB-9265207F001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657678" y="170799"/>
            <a:ext cx="2604296" cy="1018800"/>
          </a:xfrm>
        </p:spPr>
      </p:pic>
      <p:graphicFrame>
        <p:nvGraphicFramePr>
          <p:cNvPr id="6" name="Diagram 5">
            <a:extLst>
              <a:ext uri="{FF2B5EF4-FFF2-40B4-BE49-F238E27FC236}">
                <a16:creationId xmlns:a16="http://schemas.microsoft.com/office/drawing/2014/main" id="{15F16E80-AA38-7923-B571-1697787545FB}"/>
              </a:ext>
            </a:extLst>
          </p:cNvPr>
          <p:cNvGraphicFramePr/>
          <p:nvPr>
            <p:extLst>
              <p:ext uri="{D42A27DB-BD31-4B8C-83A1-F6EECF244321}">
                <p14:modId xmlns:p14="http://schemas.microsoft.com/office/powerpoint/2010/main" val="4267578903"/>
              </p:ext>
            </p:extLst>
          </p:nvPr>
        </p:nvGraphicFramePr>
        <p:xfrm>
          <a:off x="2032000" y="2182301"/>
          <a:ext cx="8128000" cy="41227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51723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60D943-0CF3-0C66-F07F-6FD1A61807F5}"/>
              </a:ext>
            </a:extLst>
          </p:cNvPr>
          <p:cNvSpPr>
            <a:spLocks noGrp="1"/>
          </p:cNvSpPr>
          <p:nvPr>
            <p:ph type="title"/>
          </p:nvPr>
        </p:nvSpPr>
        <p:spPr>
          <a:xfrm>
            <a:off x="838200" y="208672"/>
            <a:ext cx="10515600" cy="1325563"/>
          </a:xfrm>
        </p:spPr>
        <p:txBody>
          <a:bodyPr/>
          <a:lstStyle/>
          <a:p>
            <a:pPr algn="ctr"/>
            <a:r>
              <a:rPr lang="en-US" b="1" dirty="0">
                <a:solidFill>
                  <a:srgbClr val="002060"/>
                </a:solidFill>
                <a:latin typeface="Arial" panose="020B0604020202020204" pitchFamily="34" charset="0"/>
                <a:cs typeface="Arial" panose="020B0604020202020204" pitchFamily="34" charset="0"/>
              </a:rPr>
              <a:t>Introduction</a:t>
            </a:r>
          </a:p>
        </p:txBody>
      </p:sp>
      <p:pic>
        <p:nvPicPr>
          <p:cNvPr id="4" name="Content Placeholder 3">
            <a:extLst>
              <a:ext uri="{FF2B5EF4-FFF2-40B4-BE49-F238E27FC236}">
                <a16:creationId xmlns:a16="http://schemas.microsoft.com/office/drawing/2014/main" id="{5C9CAF72-E433-8267-D211-5251EC81970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60225" y="78658"/>
            <a:ext cx="1509203" cy="590400"/>
          </a:xfrm>
        </p:spPr>
      </p:pic>
      <p:sp>
        <p:nvSpPr>
          <p:cNvPr id="5" name="TextBox 4">
            <a:extLst>
              <a:ext uri="{FF2B5EF4-FFF2-40B4-BE49-F238E27FC236}">
                <a16:creationId xmlns:a16="http://schemas.microsoft.com/office/drawing/2014/main" id="{D8DAC5D6-890C-77BE-18F6-EBFC2D93AF72}"/>
              </a:ext>
            </a:extLst>
          </p:cNvPr>
          <p:cNvSpPr txBox="1"/>
          <p:nvPr/>
        </p:nvSpPr>
        <p:spPr>
          <a:xfrm>
            <a:off x="2979174" y="1664249"/>
            <a:ext cx="6233652" cy="2632003"/>
          </a:xfrm>
          <a:prstGeom prst="rect">
            <a:avLst/>
          </a:prstGeom>
          <a:noFill/>
        </p:spPr>
        <p:txBody>
          <a:bodyPr wrap="square" rtlCol="0">
            <a:spAutoFit/>
          </a:bodyPr>
          <a:lstStyle/>
          <a:p>
            <a:pPr algn="just">
              <a:lnSpc>
                <a:spcPct val="150000"/>
              </a:lnSpc>
            </a:pPr>
            <a:r>
              <a:rPr lang="en-GB" sz="1600" dirty="0">
                <a:solidFill>
                  <a:srgbClr val="002060"/>
                </a:solidFill>
                <a:latin typeface="Arial" panose="020B0604020202020204" pitchFamily="34" charset="0"/>
                <a:cs typeface="Arial" panose="020B0604020202020204" pitchFamily="34" charset="0"/>
              </a:rPr>
              <a:t>The purpose of this room cleaning guide is to address the lack of awareness regarding health and safety practices during room cleaning within the housekeeping department. By identifying potential risks, outlining precautions, procedures, and equipment, and providing practical solutions to mitigate hazards, this guide aims to foster a culture of safety within our workplace, Novotel Southampton.</a:t>
            </a:r>
          </a:p>
        </p:txBody>
      </p:sp>
    </p:spTree>
    <p:extLst>
      <p:ext uri="{BB962C8B-B14F-4D97-AF65-F5344CB8AC3E}">
        <p14:creationId xmlns:p14="http://schemas.microsoft.com/office/powerpoint/2010/main" val="27399196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69EF6D16-25C0-C1AC-F394-1859220DB69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98072" y="65862"/>
            <a:ext cx="1507959" cy="590215"/>
          </a:xfrm>
        </p:spPr>
      </p:pic>
      <p:sp>
        <p:nvSpPr>
          <p:cNvPr id="3" name="TextBox 2">
            <a:extLst>
              <a:ext uri="{FF2B5EF4-FFF2-40B4-BE49-F238E27FC236}">
                <a16:creationId xmlns:a16="http://schemas.microsoft.com/office/drawing/2014/main" id="{7CA3372F-4EEE-BA69-4797-FF4C8104A9E6}"/>
              </a:ext>
            </a:extLst>
          </p:cNvPr>
          <p:cNvSpPr txBox="1"/>
          <p:nvPr/>
        </p:nvSpPr>
        <p:spPr>
          <a:xfrm>
            <a:off x="4683259" y="185358"/>
            <a:ext cx="2825482" cy="646331"/>
          </a:xfrm>
          <a:prstGeom prst="rect">
            <a:avLst/>
          </a:prstGeom>
          <a:noFill/>
        </p:spPr>
        <p:txBody>
          <a:bodyPr wrap="square" rtlCol="0">
            <a:spAutoFit/>
          </a:bodyPr>
          <a:lstStyle/>
          <a:p>
            <a:r>
              <a:rPr lang="en-GB" sz="3600" b="1" dirty="0">
                <a:solidFill>
                  <a:srgbClr val="002060"/>
                </a:solidFill>
                <a:latin typeface="Arial" panose="020B0604020202020204" pitchFamily="34" charset="0"/>
                <a:cs typeface="Arial" panose="020B0604020202020204" pitchFamily="34" charset="0"/>
              </a:rPr>
              <a:t>Regulations</a:t>
            </a:r>
          </a:p>
        </p:txBody>
      </p:sp>
      <p:pic>
        <p:nvPicPr>
          <p:cNvPr id="8" name="Picture 7" descr="A yellow sign with black text&#10;&#10;Description automatically generated">
            <a:extLst>
              <a:ext uri="{FF2B5EF4-FFF2-40B4-BE49-F238E27FC236}">
                <a16:creationId xmlns:a16="http://schemas.microsoft.com/office/drawing/2014/main" id="{DA337020-ECA1-536D-08E0-0E8D62C0A2EB}"/>
              </a:ext>
            </a:extLst>
          </p:cNvPr>
          <p:cNvPicPr>
            <a:picLocks noChangeAspect="1"/>
          </p:cNvPicPr>
          <p:nvPr/>
        </p:nvPicPr>
        <p:blipFill rotWithShape="1">
          <a:blip r:embed="rId3">
            <a:extLst>
              <a:ext uri="{28A0092B-C50C-407E-A947-70E740481C1C}">
                <a14:useLocalDpi xmlns:a14="http://schemas.microsoft.com/office/drawing/2010/main" val="0"/>
              </a:ext>
            </a:extLst>
          </a:blip>
          <a:srcRect l="35246" r="5239"/>
          <a:stretch/>
        </p:blipFill>
        <p:spPr>
          <a:xfrm>
            <a:off x="7967495" y="35276"/>
            <a:ext cx="1432145" cy="1611704"/>
          </a:xfrm>
          <a:prstGeom prst="rect">
            <a:avLst/>
          </a:prstGeom>
          <a:ln>
            <a:noFill/>
          </a:ln>
          <a:effectLst>
            <a:softEdge rad="112500"/>
          </a:effectLst>
        </p:spPr>
      </p:pic>
      <p:sp>
        <p:nvSpPr>
          <p:cNvPr id="9" name="TextBox 8">
            <a:extLst>
              <a:ext uri="{FF2B5EF4-FFF2-40B4-BE49-F238E27FC236}">
                <a16:creationId xmlns:a16="http://schemas.microsoft.com/office/drawing/2014/main" id="{625006A6-4F18-5275-2B51-EC2E500C12AF}"/>
              </a:ext>
            </a:extLst>
          </p:cNvPr>
          <p:cNvSpPr txBox="1"/>
          <p:nvPr/>
        </p:nvSpPr>
        <p:spPr>
          <a:xfrm>
            <a:off x="619433" y="1558489"/>
            <a:ext cx="11297264" cy="1524007"/>
          </a:xfrm>
          <a:prstGeom prst="rect">
            <a:avLst/>
          </a:prstGeom>
          <a:noFill/>
        </p:spPr>
        <p:txBody>
          <a:bodyPr wrap="square" rtlCol="0">
            <a:spAutoFit/>
          </a:bodyPr>
          <a:lstStyle/>
          <a:p>
            <a:pPr lvl="0" algn="just">
              <a:lnSpc>
                <a:spcPct val="150000"/>
              </a:lnSpc>
            </a:pPr>
            <a:r>
              <a:rPr lang="en-GB" sz="1600" b="0" i="0" dirty="0">
                <a:solidFill>
                  <a:srgbClr val="002060"/>
                </a:solidFill>
                <a:latin typeface="Arial" panose="020B0604020202020204" pitchFamily="34" charset="0"/>
                <a:cs typeface="Arial" panose="020B0604020202020204" pitchFamily="34" charset="0"/>
              </a:rPr>
              <a:t>In the United Kingdom, employers are obligated to adhere to various health and safety regulations to safeguard the well-being and security of housekeepers responsible for cleaning hotel rooms. Some crucial regulations pertinent to housekeeping staff in hotels are:</a:t>
            </a:r>
            <a:br>
              <a:rPr lang="en-GB" sz="1600" b="0" i="0" dirty="0">
                <a:solidFill>
                  <a:srgbClr val="002060"/>
                </a:solidFill>
                <a:latin typeface="Arial" panose="020B0604020202020204" pitchFamily="34" charset="0"/>
                <a:cs typeface="Arial" panose="020B0604020202020204" pitchFamily="34" charset="0"/>
              </a:rPr>
            </a:br>
            <a:endParaRPr lang="en-GB" sz="1600" b="0" dirty="0">
              <a:solidFill>
                <a:srgbClr val="002060"/>
              </a:solidFill>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12A784FF-7798-E41F-437F-2ED1DA43162C}"/>
              </a:ext>
            </a:extLst>
          </p:cNvPr>
          <p:cNvSpPr txBox="1"/>
          <p:nvPr/>
        </p:nvSpPr>
        <p:spPr>
          <a:xfrm>
            <a:off x="4129548" y="3293806"/>
            <a:ext cx="6479458" cy="2585323"/>
          </a:xfrm>
          <a:prstGeom prst="rect">
            <a:avLst/>
          </a:prstGeom>
          <a:noFill/>
        </p:spPr>
        <p:txBody>
          <a:bodyPr wrap="square" rtlCol="0">
            <a:spAutoFit/>
          </a:bodyPr>
          <a:lstStyle/>
          <a:p>
            <a:pPr marL="342900" lvl="0" indent="-342900" algn="just">
              <a:lnSpc>
                <a:spcPct val="150000"/>
              </a:lnSpc>
              <a:buAutoNum type="arabicPeriod"/>
            </a:pPr>
            <a:r>
              <a:rPr lang="en-GB" sz="1600" b="0" i="0" dirty="0">
                <a:solidFill>
                  <a:srgbClr val="002060"/>
                </a:solidFill>
                <a:latin typeface="Arial" panose="020B0604020202020204" pitchFamily="34" charset="0"/>
                <a:cs typeface="Arial" panose="020B0604020202020204" pitchFamily="34" charset="0"/>
              </a:rPr>
              <a:t>The Health and Safety at Work Act 1974 </a:t>
            </a:r>
          </a:p>
          <a:p>
            <a:pPr marL="342900" lvl="0" indent="-342900" algn="just">
              <a:lnSpc>
                <a:spcPct val="150000"/>
              </a:lnSpc>
              <a:buAutoNum type="arabicPeriod"/>
            </a:pPr>
            <a:r>
              <a:rPr lang="en-GB" sz="1600" b="0" i="0" dirty="0">
                <a:solidFill>
                  <a:srgbClr val="002060"/>
                </a:solidFill>
                <a:latin typeface="Arial" panose="020B0604020202020204" pitchFamily="34" charset="0"/>
                <a:cs typeface="Arial" panose="020B0604020202020204" pitchFamily="34" charset="0"/>
              </a:rPr>
              <a:t> The Control of Substances Hazardous to Health Regulations 2002 (COSHH)</a:t>
            </a:r>
          </a:p>
          <a:p>
            <a:pPr marL="342900" lvl="0" indent="-342900" algn="just">
              <a:lnSpc>
                <a:spcPct val="150000"/>
              </a:lnSpc>
              <a:buAutoNum type="arabicPeriod"/>
            </a:pPr>
            <a:r>
              <a:rPr lang="en-GB" sz="1600" b="0" i="0" dirty="0">
                <a:solidFill>
                  <a:srgbClr val="002060"/>
                </a:solidFill>
                <a:latin typeface="Arial" panose="020B0604020202020204" pitchFamily="34" charset="0"/>
                <a:cs typeface="Arial" panose="020B0604020202020204" pitchFamily="34" charset="0"/>
              </a:rPr>
              <a:t>The Manual Handling Operations Regulations 1992</a:t>
            </a:r>
          </a:p>
          <a:p>
            <a:pPr marL="342900" lvl="0" indent="-342900" algn="just">
              <a:lnSpc>
                <a:spcPct val="150000"/>
              </a:lnSpc>
              <a:buAutoNum type="arabicPeriod"/>
            </a:pPr>
            <a:r>
              <a:rPr lang="en-GB" sz="1600" dirty="0">
                <a:solidFill>
                  <a:srgbClr val="002060"/>
                </a:solidFill>
                <a:latin typeface="Arial" panose="020B0604020202020204" pitchFamily="34" charset="0"/>
                <a:cs typeface="Arial" panose="020B0604020202020204" pitchFamily="34" charset="0"/>
              </a:rPr>
              <a:t>The Personal Protective Equipment at Work Regulations 1992 </a:t>
            </a:r>
          </a:p>
          <a:p>
            <a:pPr marL="342900" lvl="0" indent="-342900" algn="just">
              <a:lnSpc>
                <a:spcPct val="150000"/>
              </a:lnSpc>
              <a:buAutoNum type="arabicPeriod"/>
            </a:pPr>
            <a:r>
              <a:rPr lang="en-GB" sz="1600" dirty="0">
                <a:solidFill>
                  <a:srgbClr val="002060"/>
                </a:solidFill>
                <a:latin typeface="Arial" panose="020B0604020202020204" pitchFamily="34" charset="0"/>
                <a:cs typeface="Arial" panose="020B0604020202020204" pitchFamily="34" charset="0"/>
              </a:rPr>
              <a:t>The Regulatory Reform (Fire Safety) Order 2005</a:t>
            </a:r>
          </a:p>
          <a:p>
            <a:endParaRPr lang="en-GB" sz="1600" dirty="0">
              <a:solidFill>
                <a:srgbClr val="00206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29339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60D943-0CF3-0C66-F07F-6FD1A61807F5}"/>
              </a:ext>
            </a:extLst>
          </p:cNvPr>
          <p:cNvSpPr>
            <a:spLocks noGrp="1"/>
          </p:cNvSpPr>
          <p:nvPr>
            <p:ph type="title"/>
          </p:nvPr>
        </p:nvSpPr>
        <p:spPr>
          <a:xfrm>
            <a:off x="838200" y="132888"/>
            <a:ext cx="10515600" cy="754889"/>
          </a:xfrm>
        </p:spPr>
        <p:txBody>
          <a:bodyPr/>
          <a:lstStyle/>
          <a:p>
            <a:pPr algn="ctr"/>
            <a:r>
              <a:rPr lang="en-US" b="1" dirty="0">
                <a:solidFill>
                  <a:srgbClr val="002060"/>
                </a:solidFill>
                <a:latin typeface="Arial" panose="020B0604020202020204" pitchFamily="34" charset="0"/>
                <a:cs typeface="Arial" panose="020B0604020202020204" pitchFamily="34" charset="0"/>
              </a:rPr>
              <a:t>Equipment and supplies</a:t>
            </a:r>
          </a:p>
        </p:txBody>
      </p:sp>
      <p:pic>
        <p:nvPicPr>
          <p:cNvPr id="4" name="Content Placeholder 3">
            <a:extLst>
              <a:ext uri="{FF2B5EF4-FFF2-40B4-BE49-F238E27FC236}">
                <a16:creationId xmlns:a16="http://schemas.microsoft.com/office/drawing/2014/main" id="{5C9CAF72-E433-8267-D211-5251EC81970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60225" y="78658"/>
            <a:ext cx="1509203" cy="590400"/>
          </a:xfrm>
        </p:spPr>
      </p:pic>
      <p:sp>
        <p:nvSpPr>
          <p:cNvPr id="3" name="TextBox 2">
            <a:extLst>
              <a:ext uri="{FF2B5EF4-FFF2-40B4-BE49-F238E27FC236}">
                <a16:creationId xmlns:a16="http://schemas.microsoft.com/office/drawing/2014/main" id="{81587DFA-51C2-8248-91FE-5591CE617A31}"/>
              </a:ext>
            </a:extLst>
          </p:cNvPr>
          <p:cNvSpPr txBox="1"/>
          <p:nvPr/>
        </p:nvSpPr>
        <p:spPr>
          <a:xfrm>
            <a:off x="1582992" y="817299"/>
            <a:ext cx="10166555" cy="1893339"/>
          </a:xfrm>
          <a:prstGeom prst="rect">
            <a:avLst/>
          </a:prstGeom>
          <a:noFill/>
        </p:spPr>
        <p:txBody>
          <a:bodyPr wrap="square" rtlCol="0">
            <a:spAutoFit/>
          </a:bodyPr>
          <a:lstStyle/>
          <a:p>
            <a:pPr algn="just">
              <a:lnSpc>
                <a:spcPct val="150000"/>
              </a:lnSpc>
            </a:pPr>
            <a:r>
              <a:rPr lang="en-GB" sz="1600" b="0" i="0" dirty="0">
                <a:solidFill>
                  <a:srgbClr val="002060"/>
                </a:solidFill>
                <a:effectLst/>
                <a:latin typeface="Arial" panose="020B0604020202020204" pitchFamily="34" charset="0"/>
                <a:cs typeface="Arial" panose="020B0604020202020204" pitchFamily="34" charset="0"/>
              </a:rPr>
              <a:t>It is each housekeeping team member’s responsibility to ensure </a:t>
            </a:r>
            <a:r>
              <a:rPr lang="en-GB" sz="1600" dirty="0">
                <a:solidFill>
                  <a:srgbClr val="002060"/>
                </a:solidFill>
                <a:latin typeface="Arial" panose="020B0604020202020204" pitchFamily="34" charset="0"/>
                <a:cs typeface="Arial" panose="020B0604020202020204" pitchFamily="34" charset="0"/>
              </a:rPr>
              <a:t>to </a:t>
            </a:r>
            <a:r>
              <a:rPr lang="en-GB" sz="1600" b="0" i="0" dirty="0">
                <a:solidFill>
                  <a:srgbClr val="002060"/>
                </a:solidFill>
                <a:effectLst/>
                <a:latin typeface="Arial" panose="020B0604020202020204" pitchFamily="34" charset="0"/>
                <a:cs typeface="Arial" panose="020B0604020202020204" pitchFamily="34" charset="0"/>
              </a:rPr>
              <a:t>have all the necessary supplies to maintain the designated work area. Novotel Southampton provides this guide as well as further housekeeping training programs to familiarize new colleagues with these requirements upon their commencement. It is imperative that all items are maintained in a clean, organized, and intact condition, and stocked according to the standards set by your department (Room Cleaning Procedures in Hotel Housekeeping | SOP, no date).</a:t>
            </a:r>
          </a:p>
        </p:txBody>
      </p:sp>
      <p:sp>
        <p:nvSpPr>
          <p:cNvPr id="5" name="TextBox 4">
            <a:extLst>
              <a:ext uri="{FF2B5EF4-FFF2-40B4-BE49-F238E27FC236}">
                <a16:creationId xmlns:a16="http://schemas.microsoft.com/office/drawing/2014/main" id="{1EBB17B6-C8AE-5520-CA5F-5406E7613AFF}"/>
              </a:ext>
            </a:extLst>
          </p:cNvPr>
          <p:cNvSpPr txBox="1"/>
          <p:nvPr/>
        </p:nvSpPr>
        <p:spPr>
          <a:xfrm>
            <a:off x="2605549" y="2854026"/>
            <a:ext cx="9684774" cy="3792428"/>
          </a:xfrm>
          <a:prstGeom prst="rect">
            <a:avLst/>
          </a:prstGeom>
          <a:noFill/>
        </p:spPr>
        <p:txBody>
          <a:bodyPr wrap="square" numCol="2" rtlCol="0">
            <a:spAutoFit/>
          </a:bodyPr>
          <a:lstStyle/>
          <a:p>
            <a:pPr marL="285750" indent="-285750">
              <a:lnSpc>
                <a:spcPct val="150000"/>
              </a:lnSpc>
              <a:buFont typeface="Wingdings" panose="05000000000000000000" pitchFamily="2" charset="2"/>
              <a:buChar char="ü"/>
            </a:pPr>
            <a:r>
              <a:rPr lang="en-GB" sz="1600" dirty="0">
                <a:solidFill>
                  <a:srgbClr val="002060"/>
                </a:solidFill>
                <a:latin typeface="Arial" panose="020B0604020202020204" pitchFamily="34" charset="0"/>
                <a:cs typeface="Arial" panose="020B0604020202020204" pitchFamily="34" charset="0"/>
              </a:rPr>
              <a:t>Clean sheets, pillowcases,</a:t>
            </a:r>
          </a:p>
          <a:p>
            <a:pPr marL="285750" indent="-285750">
              <a:lnSpc>
                <a:spcPct val="150000"/>
              </a:lnSpc>
              <a:buFont typeface="Wingdings" panose="05000000000000000000" pitchFamily="2" charset="2"/>
              <a:buChar char="ü"/>
            </a:pPr>
            <a:r>
              <a:rPr lang="en-GB" sz="1600" dirty="0">
                <a:solidFill>
                  <a:srgbClr val="002060"/>
                </a:solidFill>
                <a:latin typeface="Arial" panose="020B0604020202020204" pitchFamily="34" charset="0"/>
                <a:cs typeface="Arial" panose="020B0604020202020204" pitchFamily="34" charset="0"/>
              </a:rPr>
              <a:t>Clean towels, bath mats and face cloths</a:t>
            </a:r>
          </a:p>
          <a:p>
            <a:pPr marL="285750" indent="-285750">
              <a:lnSpc>
                <a:spcPct val="150000"/>
              </a:lnSpc>
              <a:buFont typeface="Wingdings" panose="05000000000000000000" pitchFamily="2" charset="2"/>
              <a:buChar char="ü"/>
            </a:pPr>
            <a:r>
              <a:rPr lang="en-GB" sz="1600" dirty="0">
                <a:solidFill>
                  <a:srgbClr val="002060"/>
                </a:solidFill>
                <a:latin typeface="Arial" panose="020B0604020202020204" pitchFamily="34" charset="0"/>
                <a:cs typeface="Arial" panose="020B0604020202020204" pitchFamily="34" charset="0"/>
              </a:rPr>
              <a:t>Toilet rolls, tissues, soap</a:t>
            </a:r>
          </a:p>
          <a:p>
            <a:pPr marL="285750" indent="-285750">
              <a:lnSpc>
                <a:spcPct val="150000"/>
              </a:lnSpc>
              <a:buFont typeface="Wingdings" panose="05000000000000000000" pitchFamily="2" charset="2"/>
              <a:buChar char="ü"/>
            </a:pPr>
            <a:r>
              <a:rPr lang="en-GB" sz="1600" dirty="0">
                <a:solidFill>
                  <a:srgbClr val="002060"/>
                </a:solidFill>
                <a:latin typeface="Arial" panose="020B0604020202020204" pitchFamily="34" charset="0"/>
                <a:cs typeface="Arial" panose="020B0604020202020204" pitchFamily="34" charset="0"/>
              </a:rPr>
              <a:t>Additional guest supplies and complimentary items</a:t>
            </a:r>
          </a:p>
          <a:p>
            <a:pPr marL="285750" indent="-285750">
              <a:lnSpc>
                <a:spcPct val="150000"/>
              </a:lnSpc>
              <a:buFont typeface="Wingdings" panose="05000000000000000000" pitchFamily="2" charset="2"/>
              <a:buChar char="ü"/>
            </a:pPr>
            <a:r>
              <a:rPr lang="en-GB" sz="1600" dirty="0">
                <a:solidFill>
                  <a:srgbClr val="002060"/>
                </a:solidFill>
                <a:latin typeface="Arial" panose="020B0604020202020204" pitchFamily="34" charset="0"/>
                <a:cs typeface="Arial" panose="020B0604020202020204" pitchFamily="34" charset="0"/>
              </a:rPr>
              <a:t>All purpose cleaner</a:t>
            </a:r>
          </a:p>
          <a:p>
            <a:pPr marL="285750" indent="-285750">
              <a:lnSpc>
                <a:spcPct val="150000"/>
              </a:lnSpc>
              <a:buFont typeface="Wingdings" panose="05000000000000000000" pitchFamily="2" charset="2"/>
              <a:buChar char="ü"/>
            </a:pPr>
            <a:r>
              <a:rPr lang="en-GB" sz="1600" dirty="0">
                <a:solidFill>
                  <a:srgbClr val="002060"/>
                </a:solidFill>
                <a:latin typeface="Arial" panose="020B0604020202020204" pitchFamily="34" charset="0"/>
                <a:cs typeface="Arial" panose="020B0604020202020204" pitchFamily="34" charset="0"/>
              </a:rPr>
              <a:t>Mirror/glass cleaner</a:t>
            </a:r>
          </a:p>
          <a:p>
            <a:pPr marL="285750" indent="-285750">
              <a:lnSpc>
                <a:spcPct val="150000"/>
              </a:lnSpc>
              <a:buFont typeface="Wingdings" panose="05000000000000000000" pitchFamily="2" charset="2"/>
              <a:buChar char="ü"/>
            </a:pPr>
            <a:r>
              <a:rPr lang="en-GB" sz="1600" dirty="0">
                <a:solidFill>
                  <a:srgbClr val="002060"/>
                </a:solidFill>
                <a:latin typeface="Arial" panose="020B0604020202020204" pitchFamily="34" charset="0"/>
                <a:cs typeface="Arial" panose="020B0604020202020204" pitchFamily="34" charset="0"/>
              </a:rPr>
              <a:t>Toilet cleaner</a:t>
            </a:r>
          </a:p>
          <a:p>
            <a:pPr marL="285750" indent="-285750">
              <a:lnSpc>
                <a:spcPct val="150000"/>
              </a:lnSpc>
              <a:buFont typeface="Wingdings" panose="05000000000000000000" pitchFamily="2" charset="2"/>
              <a:buChar char="ü"/>
            </a:pPr>
            <a:r>
              <a:rPr lang="en-GB" sz="1600" dirty="0">
                <a:solidFill>
                  <a:srgbClr val="002060"/>
                </a:solidFill>
                <a:latin typeface="Arial" panose="020B0604020202020204" pitchFamily="34" charset="0"/>
                <a:cs typeface="Arial" panose="020B0604020202020204" pitchFamily="34" charset="0"/>
              </a:rPr>
              <a:t>Air freshener</a:t>
            </a:r>
          </a:p>
          <a:p>
            <a:pPr marL="285750" indent="-285750">
              <a:lnSpc>
                <a:spcPct val="150000"/>
              </a:lnSpc>
              <a:buFont typeface="Wingdings" panose="05000000000000000000" pitchFamily="2" charset="2"/>
              <a:buChar char="ü"/>
            </a:pPr>
            <a:r>
              <a:rPr lang="en-GB" sz="1600" dirty="0">
                <a:solidFill>
                  <a:srgbClr val="002060"/>
                </a:solidFill>
                <a:latin typeface="Arial" panose="020B0604020202020204" pitchFamily="34" charset="0"/>
                <a:cs typeface="Arial" panose="020B0604020202020204" pitchFamily="34" charset="0"/>
              </a:rPr>
              <a:t>Garbage bags and bin liners</a:t>
            </a:r>
          </a:p>
          <a:p>
            <a:pPr marL="285750" indent="-285750">
              <a:lnSpc>
                <a:spcPct val="150000"/>
              </a:lnSpc>
              <a:buFont typeface="Wingdings" panose="05000000000000000000" pitchFamily="2" charset="2"/>
              <a:buChar char="ü"/>
            </a:pPr>
            <a:r>
              <a:rPr lang="en-GB" sz="1600" dirty="0">
                <a:solidFill>
                  <a:srgbClr val="002060"/>
                </a:solidFill>
                <a:latin typeface="Arial" panose="020B0604020202020204" pitchFamily="34" charset="0"/>
                <a:cs typeface="Arial" panose="020B0604020202020204" pitchFamily="34" charset="0"/>
              </a:rPr>
              <a:t>Brushes, brooms, mops</a:t>
            </a:r>
          </a:p>
          <a:p>
            <a:pPr marL="285750" indent="-285750">
              <a:lnSpc>
                <a:spcPct val="150000"/>
              </a:lnSpc>
              <a:buFont typeface="Wingdings" panose="05000000000000000000" pitchFamily="2" charset="2"/>
              <a:buChar char="ü"/>
            </a:pPr>
            <a:r>
              <a:rPr lang="en-GB" sz="1600" dirty="0">
                <a:solidFill>
                  <a:srgbClr val="002060"/>
                </a:solidFill>
                <a:latin typeface="Arial" panose="020B0604020202020204" pitchFamily="34" charset="0"/>
                <a:cs typeface="Arial" panose="020B0604020202020204" pitchFamily="34" charset="0"/>
              </a:rPr>
              <a:t>Dusters or feather dusters</a:t>
            </a:r>
          </a:p>
          <a:p>
            <a:pPr marL="285750" indent="-285750">
              <a:lnSpc>
                <a:spcPct val="150000"/>
              </a:lnSpc>
              <a:buFont typeface="Wingdings" panose="05000000000000000000" pitchFamily="2" charset="2"/>
              <a:buChar char="ü"/>
            </a:pPr>
            <a:r>
              <a:rPr lang="en-GB" sz="1600" dirty="0">
                <a:solidFill>
                  <a:srgbClr val="002060"/>
                </a:solidFill>
                <a:latin typeface="Arial" panose="020B0604020202020204" pitchFamily="34" charset="0"/>
                <a:cs typeface="Arial" panose="020B0604020202020204" pitchFamily="34" charset="0"/>
              </a:rPr>
              <a:t>Cloths for wiping, drying, polishing</a:t>
            </a:r>
          </a:p>
          <a:p>
            <a:pPr marL="285750" indent="-285750">
              <a:lnSpc>
                <a:spcPct val="150000"/>
              </a:lnSpc>
              <a:buFont typeface="Wingdings" panose="05000000000000000000" pitchFamily="2" charset="2"/>
              <a:buChar char="ü"/>
            </a:pPr>
            <a:r>
              <a:rPr lang="en-GB" sz="1600" dirty="0">
                <a:solidFill>
                  <a:srgbClr val="002060"/>
                </a:solidFill>
                <a:latin typeface="Arial" panose="020B0604020202020204" pitchFamily="34" charset="0"/>
                <a:cs typeface="Arial" panose="020B0604020202020204" pitchFamily="34" charset="0"/>
              </a:rPr>
              <a:t>Sponges</a:t>
            </a:r>
          </a:p>
          <a:p>
            <a:pPr marL="285750" indent="-285750">
              <a:lnSpc>
                <a:spcPct val="150000"/>
              </a:lnSpc>
              <a:buFont typeface="Wingdings" panose="05000000000000000000" pitchFamily="2" charset="2"/>
              <a:buChar char="ü"/>
            </a:pPr>
            <a:r>
              <a:rPr lang="en-GB" sz="1600" dirty="0">
                <a:solidFill>
                  <a:srgbClr val="002060"/>
                </a:solidFill>
                <a:latin typeface="Arial" panose="020B0604020202020204" pitchFamily="34" charset="0"/>
                <a:cs typeface="Arial" panose="020B0604020202020204" pitchFamily="34" charset="0"/>
              </a:rPr>
              <a:t>Protective gloves</a:t>
            </a:r>
          </a:p>
          <a:p>
            <a:pPr marL="285750" indent="-285750">
              <a:lnSpc>
                <a:spcPct val="150000"/>
              </a:lnSpc>
              <a:buFont typeface="Wingdings" panose="05000000000000000000" pitchFamily="2" charset="2"/>
              <a:buChar char="ü"/>
            </a:pPr>
            <a:r>
              <a:rPr lang="en-GB" sz="1600" dirty="0">
                <a:solidFill>
                  <a:srgbClr val="002060"/>
                </a:solidFill>
                <a:latin typeface="Arial" panose="020B0604020202020204" pitchFamily="34" charset="0"/>
                <a:cs typeface="Arial" panose="020B0604020202020204" pitchFamily="34" charset="0"/>
              </a:rPr>
              <a:t>Bucket</a:t>
            </a:r>
          </a:p>
          <a:p>
            <a:pPr marL="285750" indent="-285750">
              <a:lnSpc>
                <a:spcPct val="150000"/>
              </a:lnSpc>
              <a:buFont typeface="Wingdings" panose="05000000000000000000" pitchFamily="2" charset="2"/>
              <a:buChar char="ü"/>
            </a:pPr>
            <a:r>
              <a:rPr lang="en-GB" sz="1600" dirty="0">
                <a:solidFill>
                  <a:srgbClr val="002060"/>
                </a:solidFill>
                <a:latin typeface="Arial" panose="020B0604020202020204" pitchFamily="34" charset="0"/>
                <a:cs typeface="Arial" panose="020B0604020202020204" pitchFamily="34" charset="0"/>
              </a:rPr>
              <a:t>Vacuum Cleaner</a:t>
            </a:r>
          </a:p>
          <a:p>
            <a:pPr marL="285750" indent="-285750">
              <a:lnSpc>
                <a:spcPct val="150000"/>
              </a:lnSpc>
              <a:buFont typeface="Wingdings" panose="05000000000000000000" pitchFamily="2" charset="2"/>
              <a:buChar char="ü"/>
            </a:pPr>
            <a:r>
              <a:rPr lang="en-GB" sz="1600" dirty="0">
                <a:solidFill>
                  <a:srgbClr val="002060"/>
                </a:solidFill>
                <a:latin typeface="Arial" panose="020B0604020202020204" pitchFamily="34" charset="0"/>
                <a:cs typeface="Arial" panose="020B0604020202020204" pitchFamily="34" charset="0"/>
              </a:rPr>
              <a:t>Relevant documents (maintenance report, room status report, linen control sheets, lost property reports)</a:t>
            </a:r>
          </a:p>
        </p:txBody>
      </p:sp>
      <p:pic>
        <p:nvPicPr>
          <p:cNvPr id="7" name="Picture 6" descr="A cart with cleaning supplies&#10;&#10;Description automatically generated">
            <a:extLst>
              <a:ext uri="{FF2B5EF4-FFF2-40B4-BE49-F238E27FC236}">
                <a16:creationId xmlns:a16="http://schemas.microsoft.com/office/drawing/2014/main" id="{F4A24EF6-CEAF-4D0E-BF72-C7C331C234C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887" y="3049223"/>
            <a:ext cx="2584662" cy="2584662"/>
          </a:xfrm>
          <a:prstGeom prst="rect">
            <a:avLst/>
          </a:prstGeom>
          <a:ln>
            <a:noFill/>
          </a:ln>
          <a:effectLst>
            <a:softEdge rad="112500"/>
          </a:effectLst>
        </p:spPr>
      </p:pic>
      <p:pic>
        <p:nvPicPr>
          <p:cNvPr id="9" name="Picture 8" descr="A vacuum cleaner with a handle&#10;&#10;Description automatically generated">
            <a:extLst>
              <a:ext uri="{FF2B5EF4-FFF2-40B4-BE49-F238E27FC236}">
                <a16:creationId xmlns:a16="http://schemas.microsoft.com/office/drawing/2014/main" id="{FF203289-DC68-A522-0479-FBA89DB75CC3}"/>
              </a:ext>
            </a:extLst>
          </p:cNvPr>
          <p:cNvPicPr>
            <a:picLocks noChangeAspect="1"/>
          </p:cNvPicPr>
          <p:nvPr/>
        </p:nvPicPr>
        <p:blipFill rotWithShape="1">
          <a:blip r:embed="rId4">
            <a:extLst>
              <a:ext uri="{28A0092B-C50C-407E-A947-70E740481C1C}">
                <a14:useLocalDpi xmlns:a14="http://schemas.microsoft.com/office/drawing/2010/main" val="0"/>
              </a:ext>
            </a:extLst>
          </a:blip>
          <a:srcRect l="27672" r="25328"/>
          <a:stretch/>
        </p:blipFill>
        <p:spPr>
          <a:xfrm>
            <a:off x="10695038" y="3883589"/>
            <a:ext cx="1317524" cy="1578562"/>
          </a:xfrm>
          <a:prstGeom prst="rect">
            <a:avLst/>
          </a:prstGeom>
          <a:ln>
            <a:noFill/>
          </a:ln>
          <a:effectLst>
            <a:softEdge rad="112500"/>
          </a:effectLst>
        </p:spPr>
      </p:pic>
    </p:spTree>
    <p:extLst>
      <p:ext uri="{BB962C8B-B14F-4D97-AF65-F5344CB8AC3E}">
        <p14:creationId xmlns:p14="http://schemas.microsoft.com/office/powerpoint/2010/main" val="29944470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7E21B4-3395-B0B7-EDE6-F439E701FC69}"/>
              </a:ext>
            </a:extLst>
          </p:cNvPr>
          <p:cNvSpPr>
            <a:spLocks noGrp="1"/>
          </p:cNvSpPr>
          <p:nvPr>
            <p:ph type="title"/>
          </p:nvPr>
        </p:nvSpPr>
        <p:spPr>
          <a:xfrm>
            <a:off x="2862851" y="82088"/>
            <a:ext cx="6466298" cy="742376"/>
          </a:xfrm>
        </p:spPr>
        <p:txBody>
          <a:bodyPr>
            <a:noAutofit/>
          </a:bodyPr>
          <a:lstStyle/>
          <a:p>
            <a:r>
              <a:rPr lang="en-US" b="1" dirty="0">
                <a:solidFill>
                  <a:srgbClr val="002060"/>
                </a:solidFill>
                <a:latin typeface="Arial" panose="020B0604020202020204" pitchFamily="34" charset="0"/>
                <a:cs typeface="Arial" panose="020B0604020202020204" pitchFamily="34" charset="0"/>
              </a:rPr>
              <a:t>Room Cleaning Procedures</a:t>
            </a:r>
          </a:p>
        </p:txBody>
      </p:sp>
      <p:sp>
        <p:nvSpPr>
          <p:cNvPr id="3" name="Content Placeholder 2">
            <a:extLst>
              <a:ext uri="{FF2B5EF4-FFF2-40B4-BE49-F238E27FC236}">
                <a16:creationId xmlns:a16="http://schemas.microsoft.com/office/drawing/2014/main" id="{C37052A6-C7DB-9445-C323-F3887F1FFF6F}"/>
              </a:ext>
            </a:extLst>
          </p:cNvPr>
          <p:cNvSpPr>
            <a:spLocks noGrp="1"/>
          </p:cNvSpPr>
          <p:nvPr>
            <p:ph idx="1"/>
          </p:nvPr>
        </p:nvSpPr>
        <p:spPr/>
        <p:txBody>
          <a:bodyPr/>
          <a:lstStyle/>
          <a:p>
            <a:endParaRPr lang="en-US" dirty="0"/>
          </a:p>
          <a:p>
            <a:endParaRPr lang="en-US" dirty="0"/>
          </a:p>
        </p:txBody>
      </p:sp>
      <p:pic>
        <p:nvPicPr>
          <p:cNvPr id="4" name="Content Placeholder 3">
            <a:extLst>
              <a:ext uri="{FF2B5EF4-FFF2-40B4-BE49-F238E27FC236}">
                <a16:creationId xmlns:a16="http://schemas.microsoft.com/office/drawing/2014/main" id="{26A57B41-4712-6974-8C6E-13E4D01FB75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8072" y="65862"/>
            <a:ext cx="1507959" cy="590215"/>
          </a:xfrm>
          <a:prstGeom prst="rect">
            <a:avLst/>
          </a:prstGeom>
        </p:spPr>
      </p:pic>
      <p:sp>
        <p:nvSpPr>
          <p:cNvPr id="5" name="TextBox 4">
            <a:extLst>
              <a:ext uri="{FF2B5EF4-FFF2-40B4-BE49-F238E27FC236}">
                <a16:creationId xmlns:a16="http://schemas.microsoft.com/office/drawing/2014/main" id="{BE8A237D-A71E-78C2-8EC6-5DA889402227}"/>
              </a:ext>
            </a:extLst>
          </p:cNvPr>
          <p:cNvSpPr txBox="1"/>
          <p:nvPr/>
        </p:nvSpPr>
        <p:spPr>
          <a:xfrm>
            <a:off x="1052051" y="870187"/>
            <a:ext cx="10304207" cy="830997"/>
          </a:xfrm>
          <a:prstGeom prst="rect">
            <a:avLst/>
          </a:prstGeom>
          <a:noFill/>
          <a:effectLst>
            <a:glow rad="63500">
              <a:schemeClr val="accent3">
                <a:satMod val="175000"/>
                <a:alpha val="40000"/>
              </a:schemeClr>
            </a:glow>
          </a:effectLst>
        </p:spPr>
        <p:txBody>
          <a:bodyPr wrap="square" rtlCol="0">
            <a:spAutoFit/>
          </a:bodyPr>
          <a:lstStyle/>
          <a:p>
            <a:pPr algn="ctr"/>
            <a:r>
              <a:rPr lang="en-GB" sz="1600" b="0" i="0" dirty="0">
                <a:solidFill>
                  <a:srgbClr val="002060"/>
                </a:solidFill>
                <a:effectLst/>
                <a:latin typeface="Arial" panose="020B0604020202020204" pitchFamily="34" charset="0"/>
                <a:cs typeface="Arial" panose="020B0604020202020204" pitchFamily="34" charset="0"/>
              </a:rPr>
              <a:t>Standard operating procedures (SOPs) are written guidelines that outline regular tasks to standardize procedures and provide a quick reference for executing them effectively.</a:t>
            </a:r>
          </a:p>
          <a:p>
            <a:pPr algn="ctr"/>
            <a:r>
              <a:rPr lang="en-GB" sz="1600" dirty="0">
                <a:solidFill>
                  <a:srgbClr val="002060"/>
                </a:solidFill>
                <a:latin typeface="Arial" panose="020B0604020202020204" pitchFamily="34" charset="0"/>
                <a:cs typeface="Arial" panose="020B0604020202020204" pitchFamily="34" charset="0"/>
              </a:rPr>
              <a:t>(Jones &amp; Jones, 2007)</a:t>
            </a:r>
          </a:p>
        </p:txBody>
      </p:sp>
      <p:sp>
        <p:nvSpPr>
          <p:cNvPr id="7" name="TextBox 6">
            <a:extLst>
              <a:ext uri="{FF2B5EF4-FFF2-40B4-BE49-F238E27FC236}">
                <a16:creationId xmlns:a16="http://schemas.microsoft.com/office/drawing/2014/main" id="{16CF9BB6-A907-E730-38A6-556B23A4ED71}"/>
              </a:ext>
            </a:extLst>
          </p:cNvPr>
          <p:cNvSpPr txBox="1"/>
          <p:nvPr/>
        </p:nvSpPr>
        <p:spPr>
          <a:xfrm>
            <a:off x="1946789" y="1792630"/>
            <a:ext cx="9989574" cy="4847994"/>
          </a:xfrm>
          <a:prstGeom prst="rect">
            <a:avLst/>
          </a:prstGeom>
          <a:noFill/>
        </p:spPr>
        <p:txBody>
          <a:bodyPr wrap="square" rtlCol="0">
            <a:spAutoFit/>
          </a:bodyPr>
          <a:lstStyle/>
          <a:p>
            <a:pPr algn="just">
              <a:lnSpc>
                <a:spcPct val="150000"/>
              </a:lnSpc>
            </a:pPr>
            <a:r>
              <a:rPr lang="en-GB" sz="1600" dirty="0">
                <a:solidFill>
                  <a:srgbClr val="002060"/>
                </a:solidFill>
                <a:latin typeface="Arial" panose="020B0604020202020204" pitchFamily="34" charset="0"/>
                <a:cs typeface="Arial" panose="020B0604020202020204" pitchFamily="34" charset="0"/>
              </a:rPr>
              <a:t>Ensuring the safety of both guests and housekeeping staff is essential during hotel room cleaning. The outlined procedure details a comprehensive hotel room cleaning process that incorporates safety measures:</a:t>
            </a:r>
          </a:p>
          <a:p>
            <a:pPr algn="just">
              <a:lnSpc>
                <a:spcPct val="150000"/>
              </a:lnSpc>
            </a:pPr>
            <a:endParaRPr lang="en-GB" sz="1600" b="1" dirty="0">
              <a:solidFill>
                <a:srgbClr val="002060"/>
              </a:solidFill>
              <a:latin typeface="Arial" panose="020B0604020202020204" pitchFamily="34" charset="0"/>
              <a:cs typeface="Arial" panose="020B0604020202020204" pitchFamily="34" charset="0"/>
            </a:endParaRPr>
          </a:p>
          <a:p>
            <a:pPr marL="285750" indent="-285750" algn="just">
              <a:lnSpc>
                <a:spcPct val="150000"/>
              </a:lnSpc>
              <a:buFont typeface="Wingdings" panose="05000000000000000000" pitchFamily="2" charset="2"/>
              <a:buChar char="Ø"/>
            </a:pPr>
            <a:r>
              <a:rPr lang="en-GB" sz="1600" b="1" dirty="0">
                <a:solidFill>
                  <a:srgbClr val="002060"/>
                </a:solidFill>
                <a:latin typeface="Arial" panose="020B0604020202020204" pitchFamily="34" charset="0"/>
                <a:cs typeface="Arial" panose="020B0604020202020204" pitchFamily="34" charset="0"/>
              </a:rPr>
              <a:t> Safely Preparing Cleaning Materials</a:t>
            </a:r>
          </a:p>
          <a:p>
            <a:pPr marL="285750" indent="-285750" algn="just">
              <a:lnSpc>
                <a:spcPct val="150000"/>
              </a:lnSpc>
              <a:buFont typeface="Arial" panose="020B0604020202020204" pitchFamily="34" charset="0"/>
              <a:buChar char="•"/>
            </a:pPr>
            <a:r>
              <a:rPr lang="en-GB" sz="1600" dirty="0">
                <a:solidFill>
                  <a:srgbClr val="002060"/>
                </a:solidFill>
                <a:latin typeface="Arial" panose="020B0604020202020204" pitchFamily="34" charset="0"/>
                <a:cs typeface="Arial" panose="020B0604020202020204" pitchFamily="34" charset="0"/>
              </a:rPr>
              <a:t>Wearing appropriate personal protective equipment (PPE) such as gloves, masks, and aprons.</a:t>
            </a:r>
          </a:p>
          <a:p>
            <a:pPr marL="285750" indent="-285750" algn="just">
              <a:lnSpc>
                <a:spcPct val="150000"/>
              </a:lnSpc>
              <a:buFont typeface="Arial" panose="020B0604020202020204" pitchFamily="34" charset="0"/>
              <a:buChar char="•"/>
            </a:pPr>
            <a:r>
              <a:rPr lang="en-GB" sz="1600" dirty="0">
                <a:solidFill>
                  <a:srgbClr val="002060"/>
                </a:solidFill>
                <a:latin typeface="Arial" panose="020B0604020202020204" pitchFamily="34" charset="0"/>
                <a:cs typeface="Arial" panose="020B0604020202020204" pitchFamily="34" charset="0"/>
              </a:rPr>
              <a:t> Maintaining adequate room ventilation through window opening or air circulation systems.</a:t>
            </a:r>
          </a:p>
          <a:p>
            <a:pPr marL="285750" indent="-285750" algn="just">
              <a:lnSpc>
                <a:spcPct val="150000"/>
              </a:lnSpc>
              <a:buFont typeface="Arial" panose="020B0604020202020204" pitchFamily="34" charset="0"/>
              <a:buChar char="•"/>
            </a:pPr>
            <a:r>
              <a:rPr lang="en-GB" sz="1600" dirty="0">
                <a:solidFill>
                  <a:srgbClr val="002060"/>
                </a:solidFill>
                <a:latin typeface="Arial" panose="020B0604020202020204" pitchFamily="34" charset="0"/>
                <a:cs typeface="Arial" panose="020B0604020202020204" pitchFamily="34" charset="0"/>
              </a:rPr>
              <a:t>Using EPA-approved disinfectants and cleaning solutions.</a:t>
            </a:r>
          </a:p>
          <a:p>
            <a:pPr marL="285750" indent="-285750" algn="just">
              <a:lnSpc>
                <a:spcPct val="150000"/>
              </a:lnSpc>
              <a:buFont typeface="Arial" panose="020B0604020202020204" pitchFamily="34" charset="0"/>
              <a:buChar char="•"/>
            </a:pPr>
            <a:r>
              <a:rPr lang="en-GB" sz="1600" dirty="0">
                <a:solidFill>
                  <a:srgbClr val="002060"/>
                </a:solidFill>
                <a:latin typeface="Arial" panose="020B0604020202020204" pitchFamily="34" charset="0"/>
                <a:cs typeface="Arial" panose="020B0604020202020204" pitchFamily="34" charset="0"/>
              </a:rPr>
              <a:t>Following manufacturers’ instructions for handling and storing cleaning chemicals.</a:t>
            </a:r>
          </a:p>
          <a:p>
            <a:pPr algn="just">
              <a:lnSpc>
                <a:spcPct val="150000"/>
              </a:lnSpc>
            </a:pPr>
            <a:endParaRPr lang="en-GB" sz="1600" dirty="0">
              <a:solidFill>
                <a:srgbClr val="002060"/>
              </a:solidFill>
              <a:latin typeface="Arial" panose="020B0604020202020204" pitchFamily="34" charset="0"/>
              <a:cs typeface="Arial" panose="020B0604020202020204" pitchFamily="34" charset="0"/>
            </a:endParaRPr>
          </a:p>
          <a:p>
            <a:pPr marL="285750" indent="-285750" algn="just">
              <a:lnSpc>
                <a:spcPct val="150000"/>
              </a:lnSpc>
              <a:buFont typeface="Wingdings" panose="05000000000000000000" pitchFamily="2" charset="2"/>
              <a:buChar char="Ø"/>
            </a:pPr>
            <a:r>
              <a:rPr lang="en-GB" sz="1600" b="1" dirty="0">
                <a:solidFill>
                  <a:srgbClr val="002060"/>
                </a:solidFill>
                <a:latin typeface="Arial" panose="020B0604020202020204" pitchFamily="34" charset="0"/>
                <a:cs typeface="Arial" panose="020B0604020202020204" pitchFamily="34" charset="0"/>
              </a:rPr>
              <a:t>Safe Removal of Trash and Linens</a:t>
            </a:r>
          </a:p>
          <a:p>
            <a:pPr marL="285750" indent="-285750" algn="just">
              <a:lnSpc>
                <a:spcPct val="150000"/>
              </a:lnSpc>
              <a:buFont typeface="Arial" panose="020B0604020202020204" pitchFamily="34" charset="0"/>
              <a:buChar char="•"/>
            </a:pPr>
            <a:r>
              <a:rPr lang="en-GB" sz="1600" dirty="0">
                <a:solidFill>
                  <a:srgbClr val="002060"/>
                </a:solidFill>
                <a:latin typeface="Arial" panose="020B0604020202020204" pitchFamily="34" charset="0"/>
                <a:cs typeface="Arial" panose="020B0604020202020204" pitchFamily="34" charset="0"/>
              </a:rPr>
              <a:t>Utilizing proper lifting techniques to minimize the risk of strains and injuries.</a:t>
            </a:r>
          </a:p>
          <a:p>
            <a:pPr marL="285750" indent="-285750" algn="just">
              <a:lnSpc>
                <a:spcPct val="150000"/>
              </a:lnSpc>
              <a:buFont typeface="Arial" panose="020B0604020202020204" pitchFamily="34" charset="0"/>
              <a:buChar char="•"/>
            </a:pPr>
            <a:r>
              <a:rPr lang="en-GB" sz="1600" dirty="0">
                <a:solidFill>
                  <a:srgbClr val="002060"/>
                </a:solidFill>
                <a:latin typeface="Arial" panose="020B0604020202020204" pitchFamily="34" charset="0"/>
                <a:cs typeface="Arial" panose="020B0604020202020204" pitchFamily="34" charset="0"/>
              </a:rPr>
              <a:t>Double bagging trash to reduce exposure to waste materials.</a:t>
            </a:r>
          </a:p>
          <a:p>
            <a:pPr marL="285750" indent="-285750" algn="just">
              <a:lnSpc>
                <a:spcPct val="150000"/>
              </a:lnSpc>
              <a:buFont typeface="Arial" panose="020B0604020202020204" pitchFamily="34" charset="0"/>
              <a:buChar char="•"/>
            </a:pPr>
            <a:r>
              <a:rPr lang="en-GB" sz="1600" dirty="0">
                <a:solidFill>
                  <a:srgbClr val="002060"/>
                </a:solidFill>
                <a:latin typeface="Arial" panose="020B0604020202020204" pitchFamily="34" charset="0"/>
                <a:cs typeface="Arial" panose="020B0604020202020204" pitchFamily="34" charset="0"/>
              </a:rPr>
              <a:t>Handling used linens carefully to prevent contamination and exposure.</a:t>
            </a:r>
          </a:p>
        </p:txBody>
      </p:sp>
      <p:pic>
        <p:nvPicPr>
          <p:cNvPr id="9" name="Picture 8" descr="Several hands wearing rubber gloves&#10;&#10;Description automatically generated">
            <a:extLst>
              <a:ext uri="{FF2B5EF4-FFF2-40B4-BE49-F238E27FC236}">
                <a16:creationId xmlns:a16="http://schemas.microsoft.com/office/drawing/2014/main" id="{245D0447-CAD2-D946-C07C-016C6994282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8072" y="2779634"/>
            <a:ext cx="1691152" cy="2485554"/>
          </a:xfrm>
          <a:prstGeom prst="rect">
            <a:avLst/>
          </a:prstGeom>
          <a:ln>
            <a:noFill/>
          </a:ln>
          <a:effectLst>
            <a:softEdge rad="112500"/>
          </a:effectLst>
        </p:spPr>
      </p:pic>
    </p:spTree>
    <p:extLst>
      <p:ext uri="{BB962C8B-B14F-4D97-AF65-F5344CB8AC3E}">
        <p14:creationId xmlns:p14="http://schemas.microsoft.com/office/powerpoint/2010/main" val="17757134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5C9CAF72-E433-8267-D211-5251EC81970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60225" y="78658"/>
            <a:ext cx="1509203" cy="590400"/>
          </a:xfrm>
        </p:spPr>
      </p:pic>
      <p:sp>
        <p:nvSpPr>
          <p:cNvPr id="5" name="TextBox 4">
            <a:extLst>
              <a:ext uri="{FF2B5EF4-FFF2-40B4-BE49-F238E27FC236}">
                <a16:creationId xmlns:a16="http://schemas.microsoft.com/office/drawing/2014/main" id="{F3A20AD0-104A-181A-7E78-C85ABA8552BA}"/>
              </a:ext>
            </a:extLst>
          </p:cNvPr>
          <p:cNvSpPr txBox="1"/>
          <p:nvPr/>
        </p:nvSpPr>
        <p:spPr>
          <a:xfrm>
            <a:off x="3336704" y="560438"/>
            <a:ext cx="8495071" cy="5955989"/>
          </a:xfrm>
          <a:prstGeom prst="rect">
            <a:avLst/>
          </a:prstGeom>
          <a:noFill/>
        </p:spPr>
        <p:txBody>
          <a:bodyPr wrap="square" rtlCol="0">
            <a:spAutoFit/>
          </a:bodyPr>
          <a:lstStyle/>
          <a:p>
            <a:pPr marL="285750" indent="-285750" algn="just">
              <a:lnSpc>
                <a:spcPct val="150000"/>
              </a:lnSpc>
              <a:buFont typeface="Wingdings" panose="05000000000000000000" pitchFamily="2" charset="2"/>
              <a:buChar char="Ø"/>
            </a:pPr>
            <a:r>
              <a:rPr lang="en-GB" sz="1600" b="1" dirty="0">
                <a:solidFill>
                  <a:srgbClr val="002060"/>
                </a:solidFill>
                <a:latin typeface="Arial" panose="020B0604020202020204" pitchFamily="34" charset="0"/>
                <a:cs typeface="Arial" panose="020B0604020202020204" pitchFamily="34" charset="0"/>
              </a:rPr>
              <a:t>Dusting and Surface Cleaning</a:t>
            </a:r>
          </a:p>
          <a:p>
            <a:pPr marL="285750" indent="-285750" algn="just">
              <a:lnSpc>
                <a:spcPct val="150000"/>
              </a:lnSpc>
              <a:buFont typeface="Arial" panose="020B0604020202020204" pitchFamily="34" charset="0"/>
              <a:buChar char="•"/>
            </a:pPr>
            <a:r>
              <a:rPr lang="en-GB" sz="1600" dirty="0">
                <a:solidFill>
                  <a:srgbClr val="002060"/>
                </a:solidFill>
                <a:latin typeface="Arial" panose="020B0604020202020204" pitchFamily="34" charset="0"/>
                <a:cs typeface="Arial" panose="020B0604020202020204" pitchFamily="34" charset="0"/>
              </a:rPr>
              <a:t>Dusting surfaces using microfiber cloths or dusters to minimize dust particle dispersion.</a:t>
            </a:r>
          </a:p>
          <a:p>
            <a:pPr marL="285750" indent="-285750" algn="just">
              <a:lnSpc>
                <a:spcPct val="150000"/>
              </a:lnSpc>
              <a:buFont typeface="Arial" panose="020B0604020202020204" pitchFamily="34" charset="0"/>
              <a:buChar char="•"/>
            </a:pPr>
            <a:r>
              <a:rPr lang="en-GB" sz="1600" dirty="0">
                <a:solidFill>
                  <a:srgbClr val="002060"/>
                </a:solidFill>
                <a:latin typeface="Arial" panose="020B0604020202020204" pitchFamily="34" charset="0"/>
                <a:cs typeface="Arial" panose="020B0604020202020204" pitchFamily="34" charset="0"/>
              </a:rPr>
              <a:t>Cleaning surfaces with disinfectants, focusing on high-touch areas like doorknobs, light switches, and remote controls.</a:t>
            </a:r>
          </a:p>
          <a:p>
            <a:pPr marL="285750" indent="-285750" algn="just">
              <a:lnSpc>
                <a:spcPct val="150000"/>
              </a:lnSpc>
              <a:buFont typeface="Arial" panose="020B0604020202020204" pitchFamily="34" charset="0"/>
              <a:buChar char="•"/>
            </a:pPr>
            <a:r>
              <a:rPr lang="en-GB" sz="1600" dirty="0">
                <a:solidFill>
                  <a:srgbClr val="002060"/>
                </a:solidFill>
                <a:latin typeface="Arial" panose="020B0604020202020204" pitchFamily="34" charset="0"/>
                <a:cs typeface="Arial" panose="020B0604020202020204" pitchFamily="34" charset="0"/>
              </a:rPr>
              <a:t>Avoiding vigorous shaking of linens or towels to prevent dust and debris spread.</a:t>
            </a:r>
          </a:p>
          <a:p>
            <a:pPr algn="just">
              <a:lnSpc>
                <a:spcPct val="150000"/>
              </a:lnSpc>
            </a:pPr>
            <a:endParaRPr lang="en-GB" sz="1600" dirty="0">
              <a:solidFill>
                <a:srgbClr val="002060"/>
              </a:solidFill>
              <a:latin typeface="Arial" panose="020B0604020202020204" pitchFamily="34" charset="0"/>
              <a:cs typeface="Arial" panose="020B0604020202020204" pitchFamily="34" charset="0"/>
            </a:endParaRPr>
          </a:p>
          <a:p>
            <a:pPr marL="285750" indent="-285750" algn="just">
              <a:lnSpc>
                <a:spcPct val="150000"/>
              </a:lnSpc>
              <a:buFont typeface="Wingdings" panose="05000000000000000000" pitchFamily="2" charset="2"/>
              <a:buChar char="Ø"/>
            </a:pPr>
            <a:r>
              <a:rPr lang="en-GB" sz="1600" b="1" dirty="0">
                <a:solidFill>
                  <a:srgbClr val="002060"/>
                </a:solidFill>
                <a:latin typeface="Arial" panose="020B0604020202020204" pitchFamily="34" charset="0"/>
                <a:cs typeface="Arial" panose="020B0604020202020204" pitchFamily="34" charset="0"/>
              </a:rPr>
              <a:t>Vacuuming and Floor Cleaning</a:t>
            </a:r>
          </a:p>
          <a:p>
            <a:pPr marL="285750" indent="-285750" algn="just">
              <a:lnSpc>
                <a:spcPct val="150000"/>
              </a:lnSpc>
              <a:buFont typeface="Arial" panose="020B0604020202020204" pitchFamily="34" charset="0"/>
              <a:buChar char="•"/>
            </a:pPr>
            <a:r>
              <a:rPr lang="en-GB" sz="1600" dirty="0">
                <a:solidFill>
                  <a:srgbClr val="002060"/>
                </a:solidFill>
                <a:latin typeface="Arial" panose="020B0604020202020204" pitchFamily="34" charset="0"/>
                <a:cs typeface="Arial" panose="020B0604020202020204" pitchFamily="34" charset="0"/>
              </a:rPr>
              <a:t>Using vacuums with HEPA filters to capture fine particles and allergens.</a:t>
            </a:r>
          </a:p>
          <a:p>
            <a:pPr marL="285750" indent="-285750" algn="just">
              <a:lnSpc>
                <a:spcPct val="150000"/>
              </a:lnSpc>
              <a:buFont typeface="Arial" panose="020B0604020202020204" pitchFamily="34" charset="0"/>
              <a:buChar char="•"/>
            </a:pPr>
            <a:r>
              <a:rPr lang="en-GB" sz="1600" dirty="0">
                <a:solidFill>
                  <a:srgbClr val="002060"/>
                </a:solidFill>
                <a:latin typeface="Arial" panose="020B0604020202020204" pitchFamily="34" charset="0"/>
                <a:cs typeface="Arial" panose="020B0604020202020204" pitchFamily="34" charset="0"/>
              </a:rPr>
              <a:t>Safely emptying vacuum bags or canisters to prevent dust clouds.</a:t>
            </a:r>
          </a:p>
          <a:p>
            <a:pPr marL="285750" indent="-285750" algn="just">
              <a:lnSpc>
                <a:spcPct val="150000"/>
              </a:lnSpc>
              <a:buFont typeface="Arial" panose="020B0604020202020204" pitchFamily="34" charset="0"/>
              <a:buChar char="•"/>
            </a:pPr>
            <a:r>
              <a:rPr lang="en-GB" sz="1600" dirty="0">
                <a:solidFill>
                  <a:srgbClr val="002060"/>
                </a:solidFill>
                <a:latin typeface="Arial" panose="020B0604020202020204" pitchFamily="34" charset="0"/>
                <a:cs typeface="Arial" panose="020B0604020202020204" pitchFamily="34" charset="0"/>
              </a:rPr>
              <a:t>Exercising caution when cleaning wet surfaces to prevent slips and falls. </a:t>
            </a:r>
          </a:p>
          <a:p>
            <a:pPr algn="just">
              <a:lnSpc>
                <a:spcPct val="150000"/>
              </a:lnSpc>
            </a:pPr>
            <a:endParaRPr lang="en-GB" sz="1600" dirty="0">
              <a:solidFill>
                <a:srgbClr val="002060"/>
              </a:solidFill>
              <a:latin typeface="Arial" panose="020B0604020202020204" pitchFamily="34" charset="0"/>
              <a:cs typeface="Arial" panose="020B0604020202020204" pitchFamily="34" charset="0"/>
            </a:endParaRPr>
          </a:p>
          <a:p>
            <a:pPr marL="285750" indent="-285750" algn="just">
              <a:lnSpc>
                <a:spcPct val="150000"/>
              </a:lnSpc>
              <a:buFont typeface="Wingdings" panose="05000000000000000000" pitchFamily="2" charset="2"/>
              <a:buChar char="Ø"/>
            </a:pPr>
            <a:r>
              <a:rPr lang="en-GB" sz="1600" b="1" i="0" dirty="0">
                <a:solidFill>
                  <a:srgbClr val="002060"/>
                </a:solidFill>
                <a:effectLst/>
                <a:latin typeface="Arial" panose="020B0604020202020204" pitchFamily="34" charset="0"/>
                <a:cs typeface="Arial" panose="020B0604020202020204" pitchFamily="34" charset="0"/>
              </a:rPr>
              <a:t>Cleaning and Disinfecting Bathrooms and High-Touch Surfaces</a:t>
            </a:r>
          </a:p>
          <a:p>
            <a:pPr marL="285750" indent="-285750" algn="just">
              <a:lnSpc>
                <a:spcPct val="150000"/>
              </a:lnSpc>
              <a:buFont typeface="Arial" panose="020B0604020202020204" pitchFamily="34" charset="0"/>
              <a:buChar char="•"/>
            </a:pPr>
            <a:r>
              <a:rPr lang="en-GB" sz="1600" b="0" i="0" dirty="0">
                <a:solidFill>
                  <a:srgbClr val="002060"/>
                </a:solidFill>
                <a:effectLst/>
                <a:latin typeface="Arial" panose="020B0604020202020204" pitchFamily="34" charset="0"/>
                <a:cs typeface="Arial" panose="020B0604020202020204" pitchFamily="34" charset="0"/>
              </a:rPr>
              <a:t>Utilising disposable wipes or fresh cloths  by their specific colour for every surface to avoid cross-contamination.</a:t>
            </a:r>
          </a:p>
          <a:p>
            <a:pPr marL="285750" indent="-285750" algn="just">
              <a:lnSpc>
                <a:spcPct val="150000"/>
              </a:lnSpc>
              <a:buFont typeface="Arial" panose="020B0604020202020204" pitchFamily="34" charset="0"/>
              <a:buChar char="•"/>
            </a:pPr>
            <a:r>
              <a:rPr lang="en-GB" sz="1600" b="0" i="0" dirty="0">
                <a:solidFill>
                  <a:srgbClr val="002060"/>
                </a:solidFill>
                <a:effectLst/>
                <a:latin typeface="Arial" panose="020B0604020202020204" pitchFamily="34" charset="0"/>
                <a:cs typeface="Arial" panose="020B0604020202020204" pitchFamily="34" charset="0"/>
              </a:rPr>
              <a:t>Ensuring that disinfectants are left on surfaces for the specified contact time to achieve thorough disinfection. </a:t>
            </a:r>
            <a:endParaRPr lang="en-GB" sz="1600" dirty="0">
              <a:solidFill>
                <a:srgbClr val="00206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937225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60D943-0CF3-0C66-F07F-6FD1A61807F5}"/>
              </a:ext>
            </a:extLst>
          </p:cNvPr>
          <p:cNvSpPr>
            <a:spLocks noGrp="1"/>
          </p:cNvSpPr>
          <p:nvPr>
            <p:ph type="title"/>
          </p:nvPr>
        </p:nvSpPr>
        <p:spPr>
          <a:xfrm>
            <a:off x="838200" y="78658"/>
            <a:ext cx="10515600" cy="676231"/>
          </a:xfrm>
        </p:spPr>
        <p:txBody>
          <a:bodyPr/>
          <a:lstStyle/>
          <a:p>
            <a:pPr algn="ctr"/>
            <a:r>
              <a:rPr lang="en-GB" dirty="0">
                <a:solidFill>
                  <a:srgbClr val="002060"/>
                </a:solidFill>
                <a:latin typeface="Arial" panose="020B0604020202020204" pitchFamily="34" charset="0"/>
                <a:cs typeface="Arial" panose="020B0604020202020204" pitchFamily="34" charset="0"/>
              </a:rPr>
              <a:t>Hazards and Precautions</a:t>
            </a:r>
            <a:endParaRPr lang="en-US" b="1" dirty="0">
              <a:solidFill>
                <a:srgbClr val="002060"/>
              </a:solidFill>
              <a:latin typeface="Arial" panose="020B0604020202020204" pitchFamily="34" charset="0"/>
              <a:cs typeface="Arial" panose="020B0604020202020204" pitchFamily="34" charset="0"/>
            </a:endParaRPr>
          </a:p>
        </p:txBody>
      </p:sp>
      <p:pic>
        <p:nvPicPr>
          <p:cNvPr id="4" name="Content Placeholder 3">
            <a:extLst>
              <a:ext uri="{FF2B5EF4-FFF2-40B4-BE49-F238E27FC236}">
                <a16:creationId xmlns:a16="http://schemas.microsoft.com/office/drawing/2014/main" id="{5C9CAF72-E433-8267-D211-5251EC81970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60225" y="78658"/>
            <a:ext cx="1509203" cy="590400"/>
          </a:xfrm>
        </p:spPr>
      </p:pic>
      <p:sp>
        <p:nvSpPr>
          <p:cNvPr id="3" name="TextBox 2">
            <a:extLst>
              <a:ext uri="{FF2B5EF4-FFF2-40B4-BE49-F238E27FC236}">
                <a16:creationId xmlns:a16="http://schemas.microsoft.com/office/drawing/2014/main" id="{7D8045A8-A6E1-FC1D-1E7C-C9B0871D543D}"/>
              </a:ext>
            </a:extLst>
          </p:cNvPr>
          <p:cNvSpPr txBox="1"/>
          <p:nvPr/>
        </p:nvSpPr>
        <p:spPr>
          <a:xfrm>
            <a:off x="1869428" y="754889"/>
            <a:ext cx="9791630" cy="1154675"/>
          </a:xfrm>
          <a:prstGeom prst="rect">
            <a:avLst/>
          </a:prstGeom>
          <a:noFill/>
        </p:spPr>
        <p:txBody>
          <a:bodyPr wrap="square" rtlCol="0">
            <a:spAutoFit/>
          </a:bodyPr>
          <a:lstStyle/>
          <a:p>
            <a:pPr algn="just">
              <a:lnSpc>
                <a:spcPct val="150000"/>
              </a:lnSpc>
              <a:buClr>
                <a:srgbClr val="002060"/>
              </a:buClr>
            </a:pPr>
            <a:r>
              <a:rPr lang="en-GB" sz="1600" dirty="0">
                <a:solidFill>
                  <a:srgbClr val="002060"/>
                </a:solidFill>
                <a:latin typeface="Arial" panose="020B0604020202020204" pitchFamily="34" charset="0"/>
                <a:cs typeface="Arial" panose="020B0604020202020204" pitchFamily="34" charset="0"/>
              </a:rPr>
              <a:t>Hotel room cleaning is a critical aspect of maintaining a safe and comfortable environment for guests. However, this task is not without its risks. Housekeeping staff are exposed to various hazards that can impact their health and safety. </a:t>
            </a:r>
          </a:p>
        </p:txBody>
      </p:sp>
      <p:sp>
        <p:nvSpPr>
          <p:cNvPr id="8" name="TextBox 7">
            <a:extLst>
              <a:ext uri="{FF2B5EF4-FFF2-40B4-BE49-F238E27FC236}">
                <a16:creationId xmlns:a16="http://schemas.microsoft.com/office/drawing/2014/main" id="{952283C4-6739-1C54-A4D4-BB9C957925D0}"/>
              </a:ext>
            </a:extLst>
          </p:cNvPr>
          <p:cNvSpPr txBox="1"/>
          <p:nvPr/>
        </p:nvSpPr>
        <p:spPr>
          <a:xfrm>
            <a:off x="838200" y="1996282"/>
            <a:ext cx="10993574" cy="2585323"/>
          </a:xfrm>
          <a:prstGeom prst="rect">
            <a:avLst/>
          </a:prstGeom>
          <a:noFill/>
        </p:spPr>
        <p:txBody>
          <a:bodyPr wrap="square" rtlCol="0">
            <a:spAutoFit/>
          </a:bodyPr>
          <a:lstStyle/>
          <a:p>
            <a:pPr marL="285750" lvl="0" indent="-285750">
              <a:lnSpc>
                <a:spcPct val="150000"/>
              </a:lnSpc>
              <a:buFont typeface="Wingdings" panose="05000000000000000000" pitchFamily="2" charset="2"/>
              <a:buChar char="v"/>
            </a:pPr>
            <a:r>
              <a:rPr lang="en-GB" sz="1600" dirty="0">
                <a:solidFill>
                  <a:srgbClr val="002060"/>
                </a:solidFill>
                <a:latin typeface="Arial" panose="020B0604020202020204" pitchFamily="34" charset="0"/>
                <a:cs typeface="Arial" panose="020B0604020202020204" pitchFamily="34" charset="0"/>
              </a:rPr>
              <a:t>The potential for slip and fall accidents</a:t>
            </a:r>
          </a:p>
          <a:p>
            <a:pPr marL="742950" lvl="1" indent="-285750" algn="just">
              <a:lnSpc>
                <a:spcPct val="150000"/>
              </a:lnSpc>
              <a:buFont typeface="Wingdings" panose="05000000000000000000" pitchFamily="2" charset="2"/>
              <a:buChar char="Ø"/>
            </a:pPr>
            <a:r>
              <a:rPr lang="en-GB" sz="1600" b="0" i="0" dirty="0">
                <a:solidFill>
                  <a:srgbClr val="002060"/>
                </a:solidFill>
                <a:latin typeface="Arial" panose="020B0604020202020204" pitchFamily="34" charset="0"/>
                <a:cs typeface="Arial" panose="020B0604020202020204" pitchFamily="34" charset="0"/>
              </a:rPr>
              <a:t>Housekeeping personnel could get hurt by tripping over items, slipping on spills or wet floors, or stumbling over cables, boxes, or equipment.</a:t>
            </a:r>
            <a:endParaRPr lang="en-GB" sz="1600" dirty="0">
              <a:solidFill>
                <a:srgbClr val="002060"/>
              </a:solidFill>
              <a:latin typeface="Arial" panose="020B0604020202020204" pitchFamily="34" charset="0"/>
              <a:cs typeface="Arial" panose="020B0604020202020204" pitchFamily="34" charset="0"/>
            </a:endParaRPr>
          </a:p>
          <a:p>
            <a:pPr marL="742950" lvl="1" indent="-285750" algn="just">
              <a:lnSpc>
                <a:spcPct val="150000"/>
              </a:lnSpc>
              <a:buFont typeface="Wingdings" panose="05000000000000000000" pitchFamily="2" charset="2"/>
              <a:buChar char="Ø"/>
            </a:pPr>
            <a:r>
              <a:rPr lang="en-GB" sz="1600" b="0" i="0" dirty="0">
                <a:solidFill>
                  <a:srgbClr val="002060"/>
                </a:solidFill>
                <a:latin typeface="Arial" panose="020B0604020202020204" pitchFamily="34" charset="0"/>
                <a:cs typeface="Arial" panose="020B0604020202020204" pitchFamily="34" charset="0"/>
              </a:rPr>
              <a:t>To prevent these accidents, it is crucial to secure cables and wires, plug vacuum cleaner cords into the nearest outlet to minimize trip hazards, equip all staff with non-slip footwear, and keep areas free of clutter like laundry, cleaning supplies, packages, and personal items.</a:t>
            </a:r>
            <a:endParaRPr lang="en-GB" sz="1600" dirty="0">
              <a:solidFill>
                <a:srgbClr val="002060"/>
              </a:solidFill>
              <a:latin typeface="Arial" panose="020B0604020202020204" pitchFamily="34" charset="0"/>
              <a:cs typeface="Arial" panose="020B0604020202020204" pitchFamily="34" charset="0"/>
            </a:endParaRPr>
          </a:p>
          <a:p>
            <a:endParaRPr lang="en-GB" dirty="0"/>
          </a:p>
        </p:txBody>
      </p:sp>
      <p:sp>
        <p:nvSpPr>
          <p:cNvPr id="9" name="TextBox 8">
            <a:extLst>
              <a:ext uri="{FF2B5EF4-FFF2-40B4-BE49-F238E27FC236}">
                <a16:creationId xmlns:a16="http://schemas.microsoft.com/office/drawing/2014/main" id="{7560EA23-821A-184D-DE17-AECC1ED141A9}"/>
              </a:ext>
            </a:extLst>
          </p:cNvPr>
          <p:cNvSpPr txBox="1"/>
          <p:nvPr/>
        </p:nvSpPr>
        <p:spPr>
          <a:xfrm>
            <a:off x="1156400" y="4258953"/>
            <a:ext cx="10675374" cy="2954655"/>
          </a:xfrm>
          <a:prstGeom prst="rect">
            <a:avLst/>
          </a:prstGeom>
          <a:noFill/>
        </p:spPr>
        <p:txBody>
          <a:bodyPr wrap="square" rtlCol="0" anchor="ctr">
            <a:spAutoFit/>
          </a:bodyPr>
          <a:lstStyle/>
          <a:p>
            <a:pPr marL="285750" lvl="0" indent="-285750" algn="just">
              <a:lnSpc>
                <a:spcPct val="150000"/>
              </a:lnSpc>
              <a:buFont typeface="Wingdings" panose="05000000000000000000" pitchFamily="2" charset="2"/>
              <a:buChar char="v"/>
            </a:pPr>
            <a:r>
              <a:rPr lang="en-GB" sz="1600" b="0" i="0" dirty="0">
                <a:solidFill>
                  <a:srgbClr val="002060"/>
                </a:solidFill>
                <a:latin typeface="Arial" panose="020B0604020202020204" pitchFamily="34" charset="0"/>
                <a:cs typeface="Arial" panose="020B0604020202020204" pitchFamily="34" charset="0"/>
              </a:rPr>
              <a:t>Electricity-related risks</a:t>
            </a:r>
            <a:endParaRPr lang="en-GB" sz="1600" dirty="0">
              <a:solidFill>
                <a:srgbClr val="002060"/>
              </a:solidFill>
              <a:latin typeface="Arial" panose="020B0604020202020204" pitchFamily="34" charset="0"/>
              <a:cs typeface="Arial" panose="020B0604020202020204" pitchFamily="34" charset="0"/>
            </a:endParaRPr>
          </a:p>
          <a:p>
            <a:pPr marL="742950" lvl="1" indent="-285750" algn="just">
              <a:lnSpc>
                <a:spcPct val="150000"/>
              </a:lnSpc>
              <a:buFont typeface="Wingdings" panose="05000000000000000000" pitchFamily="2" charset="2"/>
              <a:buChar char="Ø"/>
            </a:pPr>
            <a:r>
              <a:rPr lang="en-GB" sz="1600" b="0" i="0" dirty="0">
                <a:solidFill>
                  <a:srgbClr val="002060"/>
                </a:solidFill>
                <a:latin typeface="Arial" panose="020B0604020202020204" pitchFamily="34" charset="0"/>
                <a:cs typeface="Arial" panose="020B0604020202020204" pitchFamily="34" charset="0"/>
              </a:rPr>
              <a:t>Housekeeping personnel</a:t>
            </a:r>
          </a:p>
          <a:p>
            <a:pPr marL="742950" lvl="1" indent="-285750" algn="just">
              <a:lnSpc>
                <a:spcPct val="150000"/>
              </a:lnSpc>
              <a:buFont typeface="Wingdings" panose="05000000000000000000" pitchFamily="2" charset="2"/>
              <a:buChar char="Ø"/>
            </a:pPr>
            <a:r>
              <a:rPr lang="en-GB" sz="1600" b="0" i="0" dirty="0">
                <a:solidFill>
                  <a:srgbClr val="002060"/>
                </a:solidFill>
                <a:latin typeface="Arial" panose="020B0604020202020204" pitchFamily="34" charset="0"/>
                <a:cs typeface="Arial" panose="020B0604020202020204" pitchFamily="34" charset="0"/>
              </a:rPr>
              <a:t> are at risk of getting injured by electric shocks, which could result in severe harm. </a:t>
            </a:r>
            <a:endParaRPr lang="en-GB" sz="1600" dirty="0">
              <a:solidFill>
                <a:srgbClr val="002060"/>
              </a:solidFill>
              <a:latin typeface="Arial" panose="020B0604020202020204" pitchFamily="34" charset="0"/>
              <a:cs typeface="Arial" panose="020B0604020202020204" pitchFamily="34" charset="0"/>
            </a:endParaRPr>
          </a:p>
          <a:p>
            <a:pPr marL="742950" lvl="1" indent="-285750" algn="just">
              <a:lnSpc>
                <a:spcPct val="150000"/>
              </a:lnSpc>
              <a:buFont typeface="Wingdings" panose="05000000000000000000" pitchFamily="2" charset="2"/>
              <a:buChar char="Ø"/>
            </a:pPr>
            <a:r>
              <a:rPr lang="en-GB" sz="1600" b="0" i="0" dirty="0">
                <a:solidFill>
                  <a:srgbClr val="002060"/>
                </a:solidFill>
                <a:latin typeface="Arial" panose="020B0604020202020204" pitchFamily="34" charset="0"/>
                <a:cs typeface="Arial" panose="020B0604020202020204" pitchFamily="34" charset="0"/>
              </a:rPr>
              <a:t> PAT testing is scheduled every 1-2 years, with a comprehensive hard-wiring inspection completed in 2021. Prior to use, all equipment should be visually inspected by staff, and any problems or damages must be reported to management. Any faulty sockets should be reported immediately, the fuse box must be easily reachable, and the overloading of plugs by extension cords should be avoided.</a:t>
            </a:r>
            <a:endParaRPr lang="en-GB" sz="1600" dirty="0">
              <a:solidFill>
                <a:srgbClr val="002060"/>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679360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5C9CAF72-E433-8267-D211-5251EC81970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60225" y="78658"/>
            <a:ext cx="1509203" cy="590400"/>
          </a:xfrm>
        </p:spPr>
      </p:pic>
      <p:sp>
        <p:nvSpPr>
          <p:cNvPr id="3" name="TextBox 2">
            <a:extLst>
              <a:ext uri="{FF2B5EF4-FFF2-40B4-BE49-F238E27FC236}">
                <a16:creationId xmlns:a16="http://schemas.microsoft.com/office/drawing/2014/main" id="{4C9571EF-3B34-FAD1-491A-642EEA65C5FC}"/>
              </a:ext>
            </a:extLst>
          </p:cNvPr>
          <p:cNvSpPr txBox="1"/>
          <p:nvPr/>
        </p:nvSpPr>
        <p:spPr>
          <a:xfrm>
            <a:off x="2497394" y="580103"/>
            <a:ext cx="9145297" cy="5170646"/>
          </a:xfrm>
          <a:prstGeom prst="rect">
            <a:avLst/>
          </a:prstGeom>
          <a:noFill/>
        </p:spPr>
        <p:txBody>
          <a:bodyPr wrap="square" rtlCol="0" anchor="ctr">
            <a:spAutoFit/>
          </a:bodyPr>
          <a:lstStyle/>
          <a:p>
            <a:pPr marL="285750" indent="-285750" algn="just">
              <a:lnSpc>
                <a:spcPct val="150000"/>
              </a:lnSpc>
              <a:buFont typeface="Wingdings" panose="05000000000000000000" pitchFamily="2" charset="2"/>
              <a:buChar char="v"/>
            </a:pPr>
            <a:r>
              <a:rPr lang="en-GB" sz="2000" b="0" i="0" dirty="0">
                <a:solidFill>
                  <a:srgbClr val="002060"/>
                </a:solidFill>
                <a:effectLst/>
                <a:latin typeface="Arial" panose="020B0604020202020204" pitchFamily="34" charset="0"/>
                <a:cs typeface="Arial" panose="020B0604020202020204" pitchFamily="34" charset="0"/>
              </a:rPr>
              <a:t>Manual handling risks </a:t>
            </a:r>
          </a:p>
          <a:p>
            <a:pPr marL="285750" indent="-285750" algn="just">
              <a:lnSpc>
                <a:spcPct val="150000"/>
              </a:lnSpc>
              <a:buFont typeface="Wingdings" panose="05000000000000000000" pitchFamily="2" charset="2"/>
              <a:buChar char="Ø"/>
            </a:pPr>
            <a:r>
              <a:rPr lang="en-GB" sz="1600" b="0" i="0" dirty="0">
                <a:solidFill>
                  <a:srgbClr val="002060"/>
                </a:solidFill>
                <a:effectLst/>
                <a:latin typeface="Arial" panose="020B0604020202020204" pitchFamily="34" charset="0"/>
                <a:cs typeface="Arial" panose="020B0604020202020204" pitchFamily="34" charset="0"/>
              </a:rPr>
              <a:t>Potential injuries for all employees include back problems, hernias, cuts, repetitive strain injuries, bruised or fractured toes, as well as sprains and strains.</a:t>
            </a:r>
            <a:endParaRPr lang="en-GB" sz="1600" dirty="0">
              <a:solidFill>
                <a:srgbClr val="002060"/>
              </a:solidFill>
              <a:latin typeface="Arial" panose="020B0604020202020204" pitchFamily="34" charset="0"/>
              <a:cs typeface="Arial" panose="020B0604020202020204" pitchFamily="34" charset="0"/>
            </a:endParaRPr>
          </a:p>
          <a:p>
            <a:pPr marL="285750" indent="-285750" algn="just">
              <a:lnSpc>
                <a:spcPct val="150000"/>
              </a:lnSpc>
              <a:buFont typeface="Wingdings" panose="05000000000000000000" pitchFamily="2" charset="2"/>
              <a:buChar char="Ø"/>
            </a:pPr>
            <a:r>
              <a:rPr lang="en-GB" sz="1600" b="0" i="0" dirty="0">
                <a:solidFill>
                  <a:srgbClr val="002060"/>
                </a:solidFill>
                <a:effectLst/>
                <a:latin typeface="Arial" panose="020B0604020202020204" pitchFamily="34" charset="0"/>
                <a:cs typeface="Arial" panose="020B0604020202020204" pitchFamily="34" charset="0"/>
              </a:rPr>
              <a:t>All staff must take part in manual handling training provided by Novotel Southampton and the Accor Group. Sinks are placed at suitable heights to prevent bending. </a:t>
            </a:r>
          </a:p>
          <a:p>
            <a:pPr marL="285750" indent="-285750" algn="just">
              <a:lnSpc>
                <a:spcPct val="150000"/>
              </a:lnSpc>
              <a:buFont typeface="Wingdings" panose="05000000000000000000" pitchFamily="2" charset="2"/>
              <a:buChar char="Ø"/>
            </a:pPr>
            <a:r>
              <a:rPr lang="en-GB" sz="1600" b="0" i="0" dirty="0">
                <a:solidFill>
                  <a:srgbClr val="002060"/>
                </a:solidFill>
                <a:effectLst/>
                <a:latin typeface="Arial" panose="020B0604020202020204" pitchFamily="34" charset="0"/>
                <a:cs typeface="Arial" panose="020B0604020202020204" pitchFamily="34" charset="0"/>
              </a:rPr>
              <a:t>Appropriate footwear is mandatory; flip flops are not allowed. </a:t>
            </a:r>
          </a:p>
          <a:p>
            <a:pPr marL="285750" indent="-285750" algn="just">
              <a:lnSpc>
                <a:spcPct val="150000"/>
              </a:lnSpc>
              <a:buFont typeface="Wingdings" panose="05000000000000000000" pitchFamily="2" charset="2"/>
              <a:buChar char="Ø"/>
            </a:pPr>
            <a:r>
              <a:rPr lang="en-GB" sz="1600" b="0" i="0" dirty="0">
                <a:solidFill>
                  <a:srgbClr val="002060"/>
                </a:solidFill>
                <a:effectLst/>
                <a:latin typeface="Arial" panose="020B0604020202020204" pitchFamily="34" charset="0"/>
                <a:cs typeface="Arial" panose="020B0604020202020204" pitchFamily="34" charset="0"/>
              </a:rPr>
              <a:t>Employees with existing back issues should notify management. </a:t>
            </a:r>
          </a:p>
          <a:p>
            <a:pPr marL="285750" indent="-285750" algn="just">
              <a:lnSpc>
                <a:spcPct val="150000"/>
              </a:lnSpc>
              <a:buFont typeface="Wingdings" panose="05000000000000000000" pitchFamily="2" charset="2"/>
              <a:buChar char="Ø"/>
            </a:pPr>
            <a:r>
              <a:rPr lang="en-GB" sz="1600" b="0" i="0" dirty="0">
                <a:solidFill>
                  <a:srgbClr val="002060"/>
                </a:solidFill>
                <a:effectLst/>
                <a:latin typeface="Arial" panose="020B0604020202020204" pitchFamily="34" charset="0"/>
                <a:cs typeface="Arial" panose="020B0604020202020204" pitchFamily="34" charset="0"/>
              </a:rPr>
              <a:t>Heavy objects should be stored at ground level. </a:t>
            </a:r>
          </a:p>
          <a:p>
            <a:pPr marL="285750" indent="-285750" algn="just">
              <a:lnSpc>
                <a:spcPct val="150000"/>
              </a:lnSpc>
              <a:buFont typeface="Wingdings" panose="05000000000000000000" pitchFamily="2" charset="2"/>
              <a:buChar char="Ø"/>
            </a:pPr>
            <a:r>
              <a:rPr lang="en-GB" sz="1600" b="0" i="0" dirty="0">
                <a:solidFill>
                  <a:srgbClr val="002060"/>
                </a:solidFill>
                <a:effectLst/>
                <a:latin typeface="Arial" panose="020B0604020202020204" pitchFamily="34" charset="0"/>
                <a:cs typeface="Arial" panose="020B0604020202020204" pitchFamily="34" charset="0"/>
              </a:rPr>
              <a:t>If needed, staff can ask for assistance in carrying vacuum cleaners upstairs. Employees should not be expected to handle loads beyond their capacity. </a:t>
            </a:r>
          </a:p>
          <a:p>
            <a:pPr marL="285750" indent="-285750" algn="just">
              <a:lnSpc>
                <a:spcPct val="150000"/>
              </a:lnSpc>
              <a:buFont typeface="Wingdings" panose="05000000000000000000" pitchFamily="2" charset="2"/>
              <a:buChar char="Ø"/>
            </a:pPr>
            <a:r>
              <a:rPr lang="en-GB" sz="1600" b="0" i="0" dirty="0">
                <a:solidFill>
                  <a:srgbClr val="002060"/>
                </a:solidFill>
                <a:effectLst/>
                <a:latin typeface="Arial" panose="020B0604020202020204" pitchFamily="34" charset="0"/>
                <a:cs typeface="Arial" panose="020B0604020202020204" pitchFamily="34" charset="0"/>
              </a:rPr>
              <a:t>A trolley will be accessible for transferring larger items, with instructions given prior to use. Workers should seek help when necessary. </a:t>
            </a:r>
          </a:p>
          <a:p>
            <a:pPr algn="l"/>
            <a:endParaRPr lang="en-GB" b="0" i="0" dirty="0">
              <a:solidFill>
                <a:srgbClr val="1C1E21"/>
              </a:solidFill>
              <a:effectLst/>
              <a:latin typeface="inherit"/>
            </a:endParaRPr>
          </a:p>
          <a:p>
            <a:endParaRPr lang="en-GB" dirty="0"/>
          </a:p>
        </p:txBody>
      </p:sp>
    </p:spTree>
    <p:extLst>
      <p:ext uri="{BB962C8B-B14F-4D97-AF65-F5344CB8AC3E}">
        <p14:creationId xmlns:p14="http://schemas.microsoft.com/office/powerpoint/2010/main" val="42515973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5C9CAF72-E433-8267-D211-5251EC81970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60225" y="78658"/>
            <a:ext cx="1509203" cy="590400"/>
          </a:xfrm>
        </p:spPr>
      </p:pic>
      <p:sp>
        <p:nvSpPr>
          <p:cNvPr id="3" name="TextBox 2">
            <a:extLst>
              <a:ext uri="{FF2B5EF4-FFF2-40B4-BE49-F238E27FC236}">
                <a16:creationId xmlns:a16="http://schemas.microsoft.com/office/drawing/2014/main" id="{4C9571EF-3B34-FAD1-491A-642EEA65C5FC}"/>
              </a:ext>
            </a:extLst>
          </p:cNvPr>
          <p:cNvSpPr txBox="1"/>
          <p:nvPr/>
        </p:nvSpPr>
        <p:spPr>
          <a:xfrm>
            <a:off x="1632154" y="491613"/>
            <a:ext cx="10333703" cy="5632311"/>
          </a:xfrm>
          <a:prstGeom prst="rect">
            <a:avLst/>
          </a:prstGeom>
          <a:noFill/>
        </p:spPr>
        <p:txBody>
          <a:bodyPr wrap="square" rtlCol="0">
            <a:spAutoFit/>
          </a:bodyPr>
          <a:lstStyle/>
          <a:p>
            <a:pPr marL="285750" indent="-285750" algn="l">
              <a:lnSpc>
                <a:spcPct val="150000"/>
              </a:lnSpc>
              <a:buFont typeface="Wingdings" panose="05000000000000000000" pitchFamily="2" charset="2"/>
              <a:buChar char="v"/>
            </a:pPr>
            <a:r>
              <a:rPr lang="en-GB" b="1" i="0" dirty="0">
                <a:solidFill>
                  <a:srgbClr val="002060"/>
                </a:solidFill>
                <a:effectLst/>
                <a:latin typeface="Arial" panose="020B0604020202020204" pitchFamily="34" charset="0"/>
                <a:cs typeface="Arial" panose="020B0604020202020204" pitchFamily="34" charset="0"/>
              </a:rPr>
              <a:t>Fire risks </a:t>
            </a:r>
            <a:endParaRPr lang="en-GB" sz="1600" dirty="0">
              <a:solidFill>
                <a:srgbClr val="002060"/>
              </a:solidFill>
              <a:latin typeface="Arial" panose="020B0604020202020204" pitchFamily="34" charset="0"/>
              <a:cs typeface="Arial" panose="020B0604020202020204" pitchFamily="34" charset="0"/>
            </a:endParaRPr>
          </a:p>
          <a:p>
            <a:pPr marL="285750" indent="-285750" algn="l">
              <a:lnSpc>
                <a:spcPct val="150000"/>
              </a:lnSpc>
              <a:buFont typeface="Wingdings" panose="05000000000000000000" pitchFamily="2" charset="2"/>
              <a:buChar char="Ø"/>
            </a:pPr>
            <a:r>
              <a:rPr lang="en-GB" sz="1600" b="0" i="0" dirty="0">
                <a:solidFill>
                  <a:srgbClr val="002060"/>
                </a:solidFill>
                <a:effectLst/>
                <a:latin typeface="Arial" panose="020B0604020202020204" pitchFamily="34" charset="0"/>
                <a:cs typeface="Arial" panose="020B0604020202020204" pitchFamily="34" charset="0"/>
              </a:rPr>
              <a:t>All employees face the possibility of smoke inhalation, burns, and potentially severe or fatal harm during a fire incident. </a:t>
            </a:r>
          </a:p>
          <a:p>
            <a:pPr marL="285750" indent="-285750" algn="l">
              <a:lnSpc>
                <a:spcPct val="150000"/>
              </a:lnSpc>
              <a:buFont typeface="Wingdings" panose="05000000000000000000" pitchFamily="2" charset="2"/>
              <a:buChar char="Ø"/>
            </a:pPr>
            <a:r>
              <a:rPr lang="en-GB" sz="1600" b="0" i="0" dirty="0">
                <a:solidFill>
                  <a:srgbClr val="002060"/>
                </a:solidFill>
                <a:effectLst/>
                <a:latin typeface="Arial" panose="020B0604020202020204" pitchFamily="34" charset="0"/>
                <a:cs typeface="Arial" panose="020B0604020202020204" pitchFamily="34" charset="0"/>
              </a:rPr>
              <a:t>Safety protocols consist of visible evacuation guidance on bedroom doors, weekly fire drills, monthly checks on emergency lighting, biannual and annual fire alarm inspections, a fire risk assessment, emergency fire evacuation strategies, fire marshals, fire exits, frequent fire drills, and fire safety training for all employees.</a:t>
            </a:r>
          </a:p>
          <a:p>
            <a:pPr algn="l">
              <a:lnSpc>
                <a:spcPct val="150000"/>
              </a:lnSpc>
            </a:pPr>
            <a:endParaRPr lang="en-GB" sz="1600" b="0" i="0" dirty="0">
              <a:solidFill>
                <a:srgbClr val="002060"/>
              </a:solidFill>
              <a:effectLst/>
              <a:latin typeface="Arial" panose="020B0604020202020204" pitchFamily="34" charset="0"/>
              <a:cs typeface="Arial" panose="020B0604020202020204" pitchFamily="34" charset="0"/>
            </a:endParaRPr>
          </a:p>
          <a:p>
            <a:pPr marL="285750" indent="-285750" algn="l">
              <a:lnSpc>
                <a:spcPct val="150000"/>
              </a:lnSpc>
              <a:buFont typeface="Wingdings" panose="05000000000000000000" pitchFamily="2" charset="2"/>
              <a:buChar char="v"/>
            </a:pPr>
            <a:r>
              <a:rPr lang="en-GB" b="1" i="0" dirty="0">
                <a:solidFill>
                  <a:srgbClr val="002060"/>
                </a:solidFill>
                <a:effectLst/>
                <a:latin typeface="Arial" panose="020B0604020202020204" pitchFamily="34" charset="0"/>
                <a:cs typeface="Arial" panose="020B0604020202020204" pitchFamily="34" charset="0"/>
              </a:rPr>
              <a:t>Chemical risks </a:t>
            </a:r>
            <a:endParaRPr lang="en-GB" sz="1600" dirty="0">
              <a:solidFill>
                <a:srgbClr val="002060"/>
              </a:solidFill>
              <a:latin typeface="Arial" panose="020B0604020202020204" pitchFamily="34" charset="0"/>
              <a:cs typeface="Arial" panose="020B0604020202020204" pitchFamily="34" charset="0"/>
            </a:endParaRPr>
          </a:p>
          <a:p>
            <a:pPr marL="285750" indent="-285750" algn="l">
              <a:lnSpc>
                <a:spcPct val="150000"/>
              </a:lnSpc>
              <a:buFont typeface="Wingdings" panose="05000000000000000000" pitchFamily="2" charset="2"/>
              <a:buChar char="Ø"/>
            </a:pPr>
            <a:r>
              <a:rPr lang="en-GB" sz="1600" b="0" i="0" dirty="0">
                <a:solidFill>
                  <a:srgbClr val="002060"/>
                </a:solidFill>
                <a:effectLst/>
                <a:latin typeface="Arial" panose="020B0604020202020204" pitchFamily="34" charset="0"/>
                <a:cs typeface="Arial" panose="020B0604020202020204" pitchFamily="34" charset="0"/>
              </a:rPr>
              <a:t>Housekeeping employees could be at risk of harm from exposure to cleaning chemicals through inhalation, skin, or accidental ingestion, resulting in respiratory problems, skin irritation, or poisoning. </a:t>
            </a:r>
            <a:endParaRPr lang="en-GB" sz="1600" dirty="0">
              <a:solidFill>
                <a:srgbClr val="002060"/>
              </a:solidFill>
              <a:latin typeface="Arial" panose="020B0604020202020204" pitchFamily="34" charset="0"/>
              <a:cs typeface="Arial" panose="020B0604020202020204" pitchFamily="34" charset="0"/>
            </a:endParaRPr>
          </a:p>
          <a:p>
            <a:pPr marL="285750" indent="-285750" algn="l">
              <a:lnSpc>
                <a:spcPct val="150000"/>
              </a:lnSpc>
              <a:buFont typeface="Wingdings" panose="05000000000000000000" pitchFamily="2" charset="2"/>
              <a:buChar char="Ø"/>
            </a:pPr>
            <a:r>
              <a:rPr lang="en-GB" sz="1600" b="0" i="0" dirty="0">
                <a:solidFill>
                  <a:srgbClr val="002060"/>
                </a:solidFill>
                <a:effectLst/>
                <a:latin typeface="Arial" panose="020B0604020202020204" pitchFamily="34" charset="0"/>
                <a:cs typeface="Arial" panose="020B0604020202020204" pitchFamily="34" charset="0"/>
              </a:rPr>
              <a:t>At Novotel Southampton, staff must guarantee that all substances undergo COSHH assessments, adhere to manufacturers' guidelines, implement precautions, use provided personal protective equipment (PPE), consult manufacturers' safety data sheets, store chemicals in their original containers, refrain from contact with unfamiliar products, promptly report hazards to management, and accomplish online COSHH training.</a:t>
            </a:r>
          </a:p>
          <a:p>
            <a:endParaRPr lang="en-GB" dirty="0"/>
          </a:p>
        </p:txBody>
      </p:sp>
    </p:spTree>
    <p:extLst>
      <p:ext uri="{BB962C8B-B14F-4D97-AF65-F5344CB8AC3E}">
        <p14:creationId xmlns:p14="http://schemas.microsoft.com/office/powerpoint/2010/main" val="33251560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706DC2-0D3D-868E-8ACA-E8462820DB17}"/>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99648272-69EC-832E-2D16-74EEF545B982}"/>
              </a:ext>
            </a:extLst>
          </p:cNvPr>
          <p:cNvSpPr>
            <a:spLocks noGrp="1"/>
          </p:cNvSpPr>
          <p:nvPr>
            <p:ph idx="1"/>
          </p:nvPr>
        </p:nvSpPr>
        <p:spPr/>
        <p:txBody>
          <a:bodyPr>
            <a:normAutofit fontScale="92500" lnSpcReduction="20000"/>
          </a:bodyPr>
          <a:lstStyle/>
          <a:p>
            <a:r>
              <a:rPr lang="en-GB" dirty="0">
                <a:latin typeface="Arial" panose="020B0604020202020204" pitchFamily="34" charset="0"/>
                <a:cs typeface="Arial" panose="020B0604020202020204" pitchFamily="34" charset="0"/>
              </a:rPr>
              <a:t>Health and Safety Executive (2002) </a:t>
            </a:r>
            <a:r>
              <a:rPr lang="en-GB" i="1" dirty="0">
                <a:latin typeface="Arial" panose="020B0604020202020204" pitchFamily="34" charset="0"/>
                <a:cs typeface="Arial" panose="020B0604020202020204" pitchFamily="34" charset="0"/>
              </a:rPr>
              <a:t>Safe use of cleaning substances in the hospitality industry.</a:t>
            </a:r>
            <a:r>
              <a:rPr lang="en-GB" dirty="0">
                <a:latin typeface="Arial" panose="020B0604020202020204" pitchFamily="34" charset="0"/>
                <a:cs typeface="Arial" panose="020B0604020202020204" pitchFamily="34" charset="0"/>
              </a:rPr>
              <a:t> Available at: https://www.hse.gov.uk/pubns/cais22.pdf (Accessed: 17 February 2024).</a:t>
            </a:r>
          </a:p>
          <a:p>
            <a:r>
              <a:rPr lang="en-GB" dirty="0">
                <a:latin typeface="Arial" panose="020B0604020202020204" pitchFamily="34" charset="0"/>
                <a:cs typeface="Arial" panose="020B0604020202020204" pitchFamily="34" charset="0"/>
              </a:rPr>
              <a:t>Health and Safety Executive (2016) </a:t>
            </a:r>
            <a:r>
              <a:rPr lang="en-GB" i="1" dirty="0">
                <a:latin typeface="Arial" panose="020B0604020202020204" pitchFamily="34" charset="0"/>
                <a:cs typeface="Arial" panose="020B0604020202020204" pitchFamily="34" charset="0"/>
              </a:rPr>
              <a:t>Manual Handling Operations Regulations 1992</a:t>
            </a:r>
            <a:r>
              <a:rPr lang="en-GB" dirty="0">
                <a:latin typeface="Arial" panose="020B0604020202020204" pitchFamily="34" charset="0"/>
                <a:cs typeface="Arial" panose="020B0604020202020204" pitchFamily="34" charset="0"/>
              </a:rPr>
              <a:t>. 4th edition. Available at: https://www.hse.gov.uk/pubns/priced/l23.pdf (Accessed: 17 February 2024).</a:t>
            </a:r>
          </a:p>
          <a:p>
            <a:r>
              <a:rPr lang="en-GB" dirty="0">
                <a:latin typeface="Arial" panose="020B0604020202020204" pitchFamily="34" charset="0"/>
                <a:cs typeface="Arial" panose="020B0604020202020204" pitchFamily="34" charset="0"/>
              </a:rPr>
              <a:t>Jones, TJA, &amp; Jones. (2007). </a:t>
            </a:r>
            <a:r>
              <a:rPr lang="en-GB" i="1" dirty="0">
                <a:latin typeface="Arial" panose="020B0604020202020204" pitchFamily="34" charset="0"/>
                <a:cs typeface="Arial" panose="020B0604020202020204" pitchFamily="34" charset="0"/>
              </a:rPr>
              <a:t>Professional Management of Housekeeping Operations</a:t>
            </a:r>
            <a:r>
              <a:rPr lang="en-GB" dirty="0">
                <a:latin typeface="Arial" panose="020B0604020202020204" pitchFamily="34" charset="0"/>
                <a:cs typeface="Arial" panose="020B0604020202020204" pitchFamily="34" charset="0"/>
              </a:rPr>
              <a:t>. Hoboken: John Wiley &amp; Sons, Inc.</a:t>
            </a:r>
          </a:p>
          <a:p>
            <a:r>
              <a:rPr lang="en-GB" i="1" dirty="0">
                <a:latin typeface="Arial" panose="020B0604020202020204" pitchFamily="34" charset="0"/>
                <a:cs typeface="Arial" panose="020B0604020202020204" pitchFamily="34" charset="0"/>
              </a:rPr>
              <a:t>Room Cleaning Procedures in Hotel Housekeeping | SOP </a:t>
            </a:r>
            <a:r>
              <a:rPr lang="en-GB" dirty="0">
                <a:latin typeface="Arial" panose="020B0604020202020204" pitchFamily="34" charset="0"/>
                <a:cs typeface="Arial" panose="020B0604020202020204" pitchFamily="34" charset="0"/>
              </a:rPr>
              <a:t>(no date) Available at: https://www.hospitalitycourses.co.za/blog/room-cleaning-procedures-in-hotel-housekeeping (Accessed: 17 February 2024)</a:t>
            </a:r>
          </a:p>
          <a:p>
            <a:r>
              <a:rPr lang="en-GB" i="1" dirty="0">
                <a:latin typeface="Arial" panose="020B0604020202020204" pitchFamily="34" charset="0"/>
                <a:cs typeface="Arial" panose="020B0604020202020204" pitchFamily="34" charset="0"/>
              </a:rPr>
              <a:t>The Regulatory Reform (Fire Safety) Order 2005</a:t>
            </a:r>
            <a:r>
              <a:rPr lang="en-GB" dirty="0">
                <a:latin typeface="Arial" panose="020B0604020202020204" pitchFamily="34" charset="0"/>
                <a:cs typeface="Arial" panose="020B0604020202020204" pitchFamily="34" charset="0"/>
              </a:rPr>
              <a:t>. Available at: https://www.legislation.gov.uk/uksi/2005/1541/contents/made (Accessed: 17 February 2024).</a:t>
            </a:r>
            <a:endParaRPr lang="en-US" dirty="0">
              <a:latin typeface="Arial" panose="020B0604020202020204" pitchFamily="34" charset="0"/>
              <a:cs typeface="Arial" panose="020B0604020202020204" pitchFamily="34" charset="0"/>
            </a:endParaRPr>
          </a:p>
        </p:txBody>
      </p:sp>
      <p:pic>
        <p:nvPicPr>
          <p:cNvPr id="4" name="Content Placeholder 3">
            <a:extLst>
              <a:ext uri="{FF2B5EF4-FFF2-40B4-BE49-F238E27FC236}">
                <a16:creationId xmlns:a16="http://schemas.microsoft.com/office/drawing/2014/main" id="{20318937-842B-9A01-87A8-6ED686F8EB5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8072" y="65862"/>
            <a:ext cx="1507959" cy="590215"/>
          </a:xfrm>
          <a:prstGeom prst="rect">
            <a:avLst/>
          </a:prstGeom>
        </p:spPr>
      </p:pic>
    </p:spTree>
    <p:extLst>
      <p:ext uri="{BB962C8B-B14F-4D97-AF65-F5344CB8AC3E}">
        <p14:creationId xmlns:p14="http://schemas.microsoft.com/office/powerpoint/2010/main" val="1863454172"/>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docProps/app.xml><?xml version="1.0" encoding="utf-8"?>
<Properties xmlns="http://schemas.openxmlformats.org/officeDocument/2006/extended-properties" xmlns:vt="http://schemas.openxmlformats.org/officeDocument/2006/docPropsVTypes">
  <Template>Wisp</Template>
  <TotalTime>0</TotalTime>
  <Words>1388</Words>
  <Application>Microsoft Office PowerPoint</Application>
  <PresentationFormat>Widescreen</PresentationFormat>
  <Paragraphs>100</Paragraphs>
  <Slides>12</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Arial</vt:lpstr>
      <vt:lpstr>Calibri</vt:lpstr>
      <vt:lpstr>Century Gothic</vt:lpstr>
      <vt:lpstr>inherit</vt:lpstr>
      <vt:lpstr>Wingdings</vt:lpstr>
      <vt:lpstr>Wingdings 3</vt:lpstr>
      <vt:lpstr>Wisp</vt:lpstr>
      <vt:lpstr>PowerPoint Presentation</vt:lpstr>
      <vt:lpstr>PowerPoint Presentation</vt:lpstr>
      <vt:lpstr>Table of contents</vt:lpstr>
      <vt:lpstr>Introduction</vt:lpstr>
      <vt:lpstr>PowerPoint Presentation</vt:lpstr>
      <vt:lpstr>Equipment and supplies</vt:lpstr>
      <vt:lpstr>Room Cleaning Procedures</vt:lpstr>
      <vt:lpstr>PowerPoint Presentation</vt:lpstr>
      <vt:lpstr>Hazards and Precautions</vt:lpstr>
      <vt:lpstr>PowerPoint Presentation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Ionut Agrigoroaei (2247225)</dc:creator>
  <cp:lastModifiedBy>Ionut Agrigoroaei</cp:lastModifiedBy>
  <cp:revision>3</cp:revision>
  <dcterms:created xsi:type="dcterms:W3CDTF">2024-02-22T03:16:54Z</dcterms:created>
  <dcterms:modified xsi:type="dcterms:W3CDTF">2024-02-22T23:42:15Z</dcterms:modified>
</cp:coreProperties>
</file>