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7"/>
  </p:notesMasterIdLst>
  <p:handoutMasterIdLst>
    <p:handoutMasterId r:id="rId28"/>
  </p:handoutMasterIdLst>
  <p:sldIdLst>
    <p:sldId id="319" r:id="rId2"/>
    <p:sldId id="315" r:id="rId3"/>
    <p:sldId id="318" r:id="rId4"/>
    <p:sldId id="317" r:id="rId5"/>
    <p:sldId id="314" r:id="rId6"/>
    <p:sldId id="325" r:id="rId7"/>
    <p:sldId id="346" r:id="rId8"/>
    <p:sldId id="343" r:id="rId9"/>
    <p:sldId id="344" r:id="rId10"/>
    <p:sldId id="345" r:id="rId11"/>
    <p:sldId id="328" r:id="rId12"/>
    <p:sldId id="329" r:id="rId13"/>
    <p:sldId id="364" r:id="rId14"/>
    <p:sldId id="365" r:id="rId15"/>
    <p:sldId id="352" r:id="rId16"/>
    <p:sldId id="347" r:id="rId17"/>
    <p:sldId id="357" r:id="rId18"/>
    <p:sldId id="363" r:id="rId19"/>
    <p:sldId id="368" r:id="rId20"/>
    <p:sldId id="362" r:id="rId21"/>
    <p:sldId id="350" r:id="rId22"/>
    <p:sldId id="366" r:id="rId23"/>
    <p:sldId id="367" r:id="rId24"/>
    <p:sldId id="351" r:id="rId25"/>
    <p:sldId id="348" r:id="rId26"/>
  </p:sldIdLst>
  <p:sldSz cx="9144000" cy="6858000" type="screen4x3"/>
  <p:notesSz cx="6669088" cy="9753600"/>
  <p:custShowLst>
    <p:custShow name="Custom Show 1" id="0">
      <p:sldLst>
        <p:sld r:id="rId6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A1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D37498-0117-490F-8B89-EB89A3D52890}" v="3" dt="2021-05-31T18:16:26.8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7" autoAdjust="0"/>
    <p:restoredTop sz="94707" autoAdjust="0"/>
  </p:normalViewPr>
  <p:slideViewPr>
    <p:cSldViewPr>
      <p:cViewPr varScale="1">
        <p:scale>
          <a:sx n="114" d="100"/>
          <a:sy n="114" d="100"/>
        </p:scale>
        <p:origin x="156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8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00" d="100"/>
          <a:sy n="100" d="100"/>
        </p:scale>
        <p:origin x="3612" y="-56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B6E37D90-F4BC-47B7-B345-F626178B978F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2EE69DF8-9EB0-4F5B-9A24-201C042D3A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745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117A6365-B80E-43BA-9037-64CB81BB6C4D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4" tIns="44887" rIns="89774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4" tIns="44887" rIns="89774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DC3D3E83-2049-4BD8-9711-C163F77E7D1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446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4417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452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564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3851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2418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784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3916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2848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6402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6739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716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8711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6001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0069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28451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2659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58677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08029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0940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67681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83995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77003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96133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0569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pPr/>
              <a:t>08/06/2022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abs/10.1080/10911359.2018.1435328?casa_token=Q6v0PeA5siAAAAAA:8iKwMRILGFj8qi4oU5tayPDxHAOUndU7-YpbdutfIvVQlmaMFht0twNYV1HtGfN8j80eXzyvWSzBJg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hyperlink" Target="mailto:c.chogugudza@uwtsd.ac.uk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abs/10.1080/10911359.2018.1435328?casa_token=Q6v0PeA5siAAAAAA:8iKwMRILGFj8qi4oU5tayPDxHAOUndU7-YpbdutfIvVQlmaMFht0twNYV1HtGfN8j80eXzyvWSzBJg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670CD-D0BD-4960-AB59-21CCECBCF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CCB07-BCC0-4A40-8B87-8A9321A0B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36D02A-FBEB-42A4-BDA7-8765D5CB7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9143998" cy="685799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DA91439-D656-4040-8BFE-46CE34900A4B}"/>
              </a:ext>
            </a:extLst>
          </p:cNvPr>
          <p:cNvSpPr txBox="1">
            <a:spLocks/>
          </p:cNvSpPr>
          <p:nvPr/>
        </p:nvSpPr>
        <p:spPr>
          <a:xfrm>
            <a:off x="575556" y="1016731"/>
            <a:ext cx="7992888" cy="4824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-1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</a:rPr>
              <a:t>BSc (Hons) Health &amp; Social Care 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700" b="1" dirty="0"/>
              <a:t>Introduction to Research </a:t>
            </a:r>
            <a:br>
              <a:rPr lang="en-GB" sz="3700" b="1" dirty="0"/>
            </a:br>
            <a:r>
              <a:rPr lang="en-GB" sz="3700" b="1" dirty="0"/>
              <a:t>(BMHP 5005)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sz="55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The rationale for </a:t>
            </a:r>
          </a:p>
          <a:p>
            <a:pPr algn="ctr"/>
            <a:r>
              <a:rPr lang="en-US" sz="55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literature reviews</a:t>
            </a:r>
          </a:p>
          <a:p>
            <a:pPr algn="ctr"/>
            <a:endParaRPr lang="en-GB" altLang="en-US" sz="49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767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064" y="692696"/>
            <a:ext cx="6048672" cy="990600"/>
          </a:xfrm>
        </p:spPr>
        <p:txBody>
          <a:bodyPr>
            <a:normAutofit/>
          </a:bodyPr>
          <a:lstStyle/>
          <a:p>
            <a:r>
              <a:rPr lang="en-GB" dirty="0"/>
              <a:t>Module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374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Title -	Introduction to Research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Module – BMHP 5005</a:t>
            </a:r>
          </a:p>
          <a:p>
            <a:pPr marL="0" indent="0">
              <a:buNone/>
            </a:pPr>
            <a:r>
              <a:rPr lang="en-GB" sz="2800" dirty="0"/>
              <a:t>Code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Credits - 	20 (Level 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3933B3-5CA4-4E8F-B18F-4B15FC3F9F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81" r="14732" b="8726"/>
          <a:stretch/>
        </p:blipFill>
        <p:spPr>
          <a:xfrm>
            <a:off x="5508104" y="1683296"/>
            <a:ext cx="3312369" cy="3662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720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480" y="116632"/>
            <a:ext cx="4114800" cy="720080"/>
          </a:xfrm>
        </p:spPr>
        <p:txBody>
          <a:bodyPr>
            <a:normAutofit/>
          </a:bodyPr>
          <a:lstStyle/>
          <a:p>
            <a:r>
              <a:rPr lang="en-GB" dirty="0"/>
              <a:t>Scheme of work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93F6AB4-CAEB-4FF5-8DC2-B58319E2CB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8432571"/>
              </p:ext>
            </p:extLst>
          </p:nvPr>
        </p:nvGraphicFramePr>
        <p:xfrm>
          <a:off x="323528" y="980728"/>
          <a:ext cx="8496944" cy="460851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160240">
                  <a:extLst>
                    <a:ext uri="{9D8B030D-6E8A-4147-A177-3AD203B41FA5}">
                      <a16:colId xmlns:a16="http://schemas.microsoft.com/office/drawing/2014/main" val="3140997184"/>
                    </a:ext>
                  </a:extLst>
                </a:gridCol>
                <a:gridCol w="6336704">
                  <a:extLst>
                    <a:ext uri="{9D8B030D-6E8A-4147-A177-3AD203B41FA5}">
                      <a16:colId xmlns:a16="http://schemas.microsoft.com/office/drawing/2014/main" val="1682932204"/>
                    </a:ext>
                  </a:extLst>
                </a:gridCol>
              </a:tblGrid>
              <a:tr h="460851">
                <a:tc>
                  <a:txBody>
                    <a:bodyPr/>
                    <a:lstStyle/>
                    <a:p>
                      <a:r>
                        <a:rPr lang="en-GB" b="0" dirty="0"/>
                        <a:t>Week 1 (1/10/21)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Introduction / The role of research in HSC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5667821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Week 2 (8/10/21)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bg1"/>
                          </a:solidFill>
                        </a:rPr>
                        <a:t>Types of research &amp; research design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77990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Week 3 (15/10/21)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The rationale for literature reviews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0857944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4 (22/10/21)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How to review the literature  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1245146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5 (29/10/21)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Workshop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2028435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6 (5/11/21)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Introduction to methodology and methods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010168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7 (12/11/21)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Research supports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6587158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8 (19/11/21)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Introduction to data analysis  (Assignment submission)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2714365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9 (26/11/21)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Preparation for viva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8489628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10 (3/12/21)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Viva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74514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6090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064" y="692696"/>
            <a:ext cx="6048672" cy="990600"/>
          </a:xfrm>
        </p:spPr>
        <p:txBody>
          <a:bodyPr>
            <a:normAutofit/>
          </a:bodyPr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192" y="2132856"/>
            <a:ext cx="5698976" cy="223224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3200" dirty="0"/>
              <a:t>1. Research project: comprehensive literature         review –  3500 words  (75%)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/>
              <a:t>2. Online viva voice examination - (25%)</a:t>
            </a:r>
            <a:endParaRPr lang="en-GB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A75769-9A9C-4012-8714-DFA4F1C92B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0152" y="836712"/>
            <a:ext cx="3183442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737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848" y="34883"/>
            <a:ext cx="7056784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 of our discussion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366977"/>
            <a:ext cx="6645424" cy="2952328"/>
          </a:xfrm>
        </p:spPr>
        <p:txBody>
          <a:bodyPr>
            <a:normAutofit fontScale="70000" lnSpcReduction="20000"/>
          </a:bodyPr>
          <a:lstStyle/>
          <a:p>
            <a:pPr>
              <a:buClr>
                <a:srgbClr val="C00000"/>
              </a:buClr>
            </a:pPr>
            <a:r>
              <a:rPr lang="en-GB" sz="4000" dirty="0"/>
              <a:t>What is a literature review?</a:t>
            </a:r>
          </a:p>
          <a:p>
            <a:pPr>
              <a:buClr>
                <a:srgbClr val="C00000"/>
              </a:buClr>
            </a:pPr>
            <a:r>
              <a:rPr lang="en-GB" sz="4000" dirty="0"/>
              <a:t>Why are literature reviews important?</a:t>
            </a:r>
          </a:p>
          <a:p>
            <a:pPr>
              <a:buClr>
                <a:srgbClr val="C00000"/>
              </a:buClr>
            </a:pPr>
            <a:r>
              <a:rPr lang="en-GB" sz="4000" dirty="0"/>
              <a:t>Types of literature review </a:t>
            </a:r>
          </a:p>
          <a:p>
            <a:pPr>
              <a:buClr>
                <a:srgbClr val="C00000"/>
              </a:buClr>
            </a:pPr>
            <a:r>
              <a:rPr lang="en-GB" sz="4000" dirty="0"/>
              <a:t>Understand the components of a research study</a:t>
            </a:r>
          </a:p>
          <a:p>
            <a:pPr>
              <a:buClr>
                <a:srgbClr val="C00000"/>
              </a:buClr>
            </a:pPr>
            <a:r>
              <a:rPr lang="en-GB" sz="4000" dirty="0"/>
              <a:t>Tips for writing a good literature review</a:t>
            </a:r>
          </a:p>
          <a:p>
            <a:endParaRPr lang="en-GB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77CBFB-9438-4466-A230-3BC80B6B84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61" t="11339" r="5359" b="13062"/>
          <a:stretch/>
        </p:blipFill>
        <p:spPr>
          <a:xfrm>
            <a:off x="1151619" y="4077072"/>
            <a:ext cx="5688633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487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6696744" cy="990600"/>
          </a:xfrm>
        </p:spPr>
        <p:txBody>
          <a:bodyPr>
            <a:normAutofit/>
          </a:bodyPr>
          <a:lstStyle/>
          <a:p>
            <a:r>
              <a:rPr lang="en-GB" dirty="0"/>
              <a:t>What is a literature review?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6"/>
            <a:ext cx="8301608" cy="3672408"/>
          </a:xfrm>
        </p:spPr>
        <p:txBody>
          <a:bodyPr>
            <a:normAutofit/>
          </a:bodyPr>
          <a:lstStyle/>
          <a:p>
            <a:pPr marL="0" indent="0">
              <a:buClr>
                <a:srgbClr val="C00000"/>
              </a:buClr>
              <a:buNone/>
            </a:pPr>
            <a:r>
              <a:rPr lang="en-US" sz="2600" dirty="0"/>
              <a:t>‘A literature review is the comprehensive study and interpretation of literature that addresses a specific topic’ (Aveyard, 2014, p. xiv).</a:t>
            </a:r>
          </a:p>
          <a:p>
            <a:pPr marL="0" indent="0">
              <a:buClr>
                <a:srgbClr val="C00000"/>
              </a:buClr>
              <a:buNone/>
            </a:pPr>
            <a:endParaRPr lang="en-US" sz="2600" dirty="0"/>
          </a:p>
          <a:p>
            <a:pPr marL="0" indent="0">
              <a:buClr>
                <a:srgbClr val="C00000"/>
              </a:buClr>
              <a:buNone/>
            </a:pPr>
            <a:r>
              <a:rPr lang="en-US" sz="2600" dirty="0"/>
              <a:t>It is ‘... a section of a report, or a whole report, where previous research or literature on a specific subject has been evaluated or appraised’ (Moule, 2015, p. 163).</a:t>
            </a: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58466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6696744" cy="990600"/>
          </a:xfrm>
        </p:spPr>
        <p:txBody>
          <a:bodyPr>
            <a:normAutofit/>
          </a:bodyPr>
          <a:lstStyle/>
          <a:p>
            <a:r>
              <a:rPr lang="en-GB" dirty="0"/>
              <a:t>What is a literature review?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1A3EC9B-33F5-4359-92FC-1D6302B7D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892696"/>
          </a:xfrm>
        </p:spPr>
        <p:txBody>
          <a:bodyPr/>
          <a:lstStyle/>
          <a:p>
            <a:pPr>
              <a:buClr>
                <a:srgbClr val="C00000"/>
              </a:buClr>
            </a:pPr>
            <a:r>
              <a:rPr lang="en-GB" dirty="0"/>
              <a:t>https://www.youtube.com/watch?v=Ry_54WleO7Y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DF2862-4F88-4CB8-A09A-6D23E71F5D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5736" y="2852936"/>
            <a:ext cx="3771900" cy="250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5438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488832" cy="648072"/>
          </a:xfrm>
        </p:spPr>
        <p:txBody>
          <a:bodyPr>
            <a:normAutofit fontScale="90000"/>
          </a:bodyPr>
          <a:lstStyle/>
          <a:p>
            <a:r>
              <a:rPr lang="en-GB" dirty="0"/>
              <a:t>Why are literature reviews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56792"/>
            <a:ext cx="7920880" cy="4104456"/>
          </a:xfrm>
        </p:spPr>
        <p:txBody>
          <a:bodyPr>
            <a:normAutofit lnSpcReduction="10000"/>
          </a:bodyPr>
          <a:lstStyle/>
          <a:p>
            <a:pPr>
              <a:buClr>
                <a:srgbClr val="C00000"/>
              </a:buClr>
            </a:pPr>
            <a:r>
              <a:rPr lang="en-US" sz="2600" dirty="0"/>
              <a:t>Literature reviews are important because: </a:t>
            </a:r>
          </a:p>
          <a:p>
            <a:pPr marL="0" indent="0">
              <a:buClr>
                <a:srgbClr val="C00000"/>
              </a:buClr>
              <a:buNone/>
            </a:pPr>
            <a:endParaRPr lang="en-US" sz="2600" dirty="0"/>
          </a:p>
          <a:p>
            <a:pPr lvl="1">
              <a:buClr>
                <a:srgbClr val="C00000"/>
              </a:buClr>
            </a:pPr>
            <a:r>
              <a:rPr lang="en-US" sz="2200" dirty="0"/>
              <a:t>they seek to summarize the literature that is available on any one topic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they make sense of a body of research 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they allow health and social care professionals to assimilate all the information on any one topic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they provide information on what is known, thereby shedding light on what is unknown</a:t>
            </a:r>
          </a:p>
          <a:p>
            <a:pPr lvl="1">
              <a:buClr>
                <a:srgbClr val="C00000"/>
              </a:buClr>
            </a:pPr>
            <a:r>
              <a:rPr lang="en-US" sz="2200" dirty="0"/>
              <a:t>they provide analysis and critical evaluation relevant to the research question</a:t>
            </a:r>
          </a:p>
        </p:txBody>
      </p:sp>
    </p:spTree>
    <p:extLst>
      <p:ext uri="{BB962C8B-B14F-4D97-AF65-F5344CB8AC3E}">
        <p14:creationId xmlns:p14="http://schemas.microsoft.com/office/powerpoint/2010/main" val="3198314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6912768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reviews provide an overview of a 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6"/>
            <a:ext cx="5925344" cy="367240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US" sz="2600" dirty="0"/>
              <a:t>Important, because individual pieces of research do not tell the whole story but are like individual pieces of a jigsaw puzzle.</a:t>
            </a:r>
          </a:p>
          <a:p>
            <a:pPr>
              <a:buClr>
                <a:srgbClr val="C00000"/>
              </a:buClr>
            </a:pPr>
            <a:endParaRPr lang="en-US" sz="2600" dirty="0"/>
          </a:p>
          <a:p>
            <a:pPr>
              <a:buClr>
                <a:srgbClr val="C00000"/>
              </a:buClr>
            </a:pPr>
            <a:r>
              <a:rPr lang="en-US" sz="2600" dirty="0"/>
              <a:t>For instance, consider research on smoking and smoking cessation</a:t>
            </a:r>
          </a:p>
        </p:txBody>
      </p:sp>
    </p:spTree>
    <p:extLst>
      <p:ext uri="{BB962C8B-B14F-4D97-AF65-F5344CB8AC3E}">
        <p14:creationId xmlns:p14="http://schemas.microsoft.com/office/powerpoint/2010/main" val="3482259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4176464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A literature review = </a:t>
            </a:r>
            <a:br>
              <a:rPr lang="en-GB" dirty="0"/>
            </a:br>
            <a:r>
              <a:rPr lang="en-GB" dirty="0"/>
              <a:t>a complete jigsaw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6"/>
            <a:ext cx="8157592" cy="1440160"/>
          </a:xfrm>
        </p:spPr>
        <p:txBody>
          <a:bodyPr>
            <a:normAutofit/>
          </a:bodyPr>
          <a:lstStyle/>
          <a:p>
            <a:r>
              <a:rPr lang="en-GB" sz="2800" dirty="0"/>
              <a:t>Different pieces of research (and other evidence) work together to build up a consistent picture of a particular area</a:t>
            </a:r>
          </a:p>
          <a:p>
            <a:pPr marL="0" indent="0">
              <a:buClr>
                <a:srgbClr val="C00000"/>
              </a:buClr>
              <a:buNone/>
            </a:pPr>
            <a:endParaRPr lang="en-US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F672AC-4006-46C1-A79F-064EBF0E29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5736" y="3140390"/>
            <a:ext cx="5184576" cy="2563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9313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6048672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New analysis can provide new understanding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848" y="1772816"/>
            <a:ext cx="7581528" cy="4032448"/>
          </a:xfrm>
        </p:spPr>
        <p:txBody>
          <a:bodyPr>
            <a:normAutofit fontScale="85000" lnSpcReduction="20000"/>
          </a:bodyPr>
          <a:lstStyle/>
          <a:p>
            <a:pPr>
              <a:buClr>
                <a:srgbClr val="C00000"/>
              </a:buClr>
            </a:pPr>
            <a:r>
              <a:rPr lang="en-GB" sz="2800" dirty="0"/>
              <a:t>By re-examining previously conducted research together in a literature review, new insights can be discovered: e.g. comparison of findings on breast-feeding by Anderson et al. (2009)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800" dirty="0"/>
          </a:p>
          <a:p>
            <a:pPr>
              <a:buClr>
                <a:srgbClr val="C00000"/>
              </a:buClr>
            </a:pPr>
            <a:r>
              <a:rPr lang="en-GB" sz="2800" dirty="0"/>
              <a:t>Meta-analysis combines statistical data from earlier research and re-analyses them (as if it is was a larger study), e.g. use of Streptokinase in myocardial infarctions (Mulrow, 1994). 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800" dirty="0"/>
          </a:p>
          <a:p>
            <a:pPr>
              <a:buClr>
                <a:srgbClr val="C00000"/>
              </a:buClr>
            </a:pPr>
            <a:r>
              <a:rPr lang="en-GB" sz="2800" dirty="0"/>
              <a:t>The same can be done with qualitative data, and is called a meta-ethnography   </a:t>
            </a:r>
          </a:p>
        </p:txBody>
      </p:sp>
    </p:spTree>
    <p:extLst>
      <p:ext uri="{BB962C8B-B14F-4D97-AF65-F5344CB8AC3E}">
        <p14:creationId xmlns:p14="http://schemas.microsoft.com/office/powerpoint/2010/main" val="36215770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2520280" cy="745520"/>
          </a:xfrm>
        </p:spPr>
        <p:txBody>
          <a:bodyPr>
            <a:normAutofit/>
          </a:bodyPr>
          <a:lstStyle/>
          <a:p>
            <a:r>
              <a:rPr lang="en-GB" dirty="0"/>
              <a:t>Example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4A1A90-6857-4985-815B-93DA6985E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916832"/>
            <a:ext cx="4618856" cy="1828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Google scholar – for literature reviews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ADBE00-3CFB-438C-89D5-27DC42F2EA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392" b="20392"/>
          <a:stretch/>
        </p:blipFill>
        <p:spPr>
          <a:xfrm>
            <a:off x="971600" y="3429000"/>
            <a:ext cx="6477000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1841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2520280" cy="745520"/>
          </a:xfrm>
        </p:spPr>
        <p:txBody>
          <a:bodyPr>
            <a:normAutofit/>
          </a:bodyPr>
          <a:lstStyle/>
          <a:p>
            <a:r>
              <a:rPr lang="en-GB" dirty="0"/>
              <a:t>Activity 1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4A1A90-6857-4985-815B-93DA6985E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916832"/>
            <a:ext cx="4618856" cy="1828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Google scholar – do a preliminary literature review of your chosen assignment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B3B5E2-A3A6-4CF4-87D1-978EB0EE78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7673" y="3148426"/>
            <a:ext cx="2866327" cy="2584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7657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A4330B-1CCD-4D01-B2FF-045530D1B2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914399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511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6336704" cy="615280"/>
          </a:xfrm>
        </p:spPr>
        <p:txBody>
          <a:bodyPr>
            <a:normAutofit fontScale="90000"/>
          </a:bodyPr>
          <a:lstStyle/>
          <a:p>
            <a:r>
              <a:rPr lang="en-GB" dirty="0"/>
              <a:t>Types of literature reviews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1BBFC05-3C45-455F-ABE1-E7DFB42A3F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1440406"/>
              </p:ext>
            </p:extLst>
          </p:nvPr>
        </p:nvGraphicFramePr>
        <p:xfrm>
          <a:off x="28704" y="1700808"/>
          <a:ext cx="9115296" cy="39621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9080">
                  <a:extLst>
                    <a:ext uri="{9D8B030D-6E8A-4147-A177-3AD203B41FA5}">
                      <a16:colId xmlns:a16="http://schemas.microsoft.com/office/drawing/2014/main" val="2264365019"/>
                    </a:ext>
                  </a:extLst>
                </a:gridCol>
                <a:gridCol w="6516216">
                  <a:extLst>
                    <a:ext uri="{9D8B030D-6E8A-4147-A177-3AD203B41FA5}">
                      <a16:colId xmlns:a16="http://schemas.microsoft.com/office/drawing/2014/main" val="4208458339"/>
                    </a:ext>
                  </a:extLst>
                </a:gridCol>
              </a:tblGrid>
              <a:tr h="493310">
                <a:tc>
                  <a:txBody>
                    <a:bodyPr/>
                    <a:lstStyle/>
                    <a:p>
                      <a:r>
                        <a:rPr lang="en-GB" dirty="0"/>
                        <a:t>Types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2005796"/>
                  </a:ext>
                </a:extLst>
              </a:tr>
              <a:tr h="8514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Thematic</a:t>
                      </a:r>
                    </a:p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Literature review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Reviews organised based on themes or theoretical concepts that are relevant to the topic being studied  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7175505"/>
                  </a:ext>
                </a:extLst>
              </a:tr>
              <a:tr h="8514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Chronological </a:t>
                      </a:r>
                    </a:p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Literature review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Reviews based on progressive &amp; successive development of knowledge about a topic starting from the earliest to the latest</a:t>
                      </a:r>
                    </a:p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060331"/>
                  </a:ext>
                </a:extLst>
              </a:tr>
              <a:tr h="8514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Systematic </a:t>
                      </a:r>
                    </a:p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Literature review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It is based on systematic method of collecting secondary data, then critically identify their findings to make new conclusions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2325013"/>
                  </a:ext>
                </a:extLst>
              </a:tr>
              <a:tr h="8514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Methodological </a:t>
                      </a:r>
                    </a:p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Literature review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Reviews based on the methods of research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38393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50856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859AEAC-874A-485E-BF08-C31855E1D1A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985"/>
          <a:stretch/>
        </p:blipFill>
        <p:spPr>
          <a:xfrm>
            <a:off x="491547" y="78309"/>
            <a:ext cx="7752861" cy="5582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2791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6336704" cy="615280"/>
          </a:xfrm>
        </p:spPr>
        <p:txBody>
          <a:bodyPr>
            <a:normAutofit fontScale="90000"/>
          </a:bodyPr>
          <a:lstStyle/>
          <a:p>
            <a:r>
              <a:rPr lang="en-GB" dirty="0"/>
              <a:t>Tips for writing literature review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04238A-3D87-4CA9-AA5E-0AB66F15284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94" b="7122"/>
          <a:stretch/>
        </p:blipFill>
        <p:spPr>
          <a:xfrm>
            <a:off x="0" y="1052736"/>
            <a:ext cx="9144000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2496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79224"/>
            <a:ext cx="6912768" cy="745520"/>
          </a:xfrm>
        </p:spPr>
        <p:txBody>
          <a:bodyPr>
            <a:normAutofit/>
          </a:bodyPr>
          <a:lstStyle/>
          <a:p>
            <a:r>
              <a:rPr lang="en-GB" dirty="0"/>
              <a:t>Tips for writing literature review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4A1A90-6857-4985-815B-93DA6985E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916832"/>
            <a:ext cx="6336704" cy="288032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dirty="0"/>
              <a:t>During your search, identify literature you understand and put them in a separate folder  </a:t>
            </a:r>
          </a:p>
          <a:p>
            <a:pPr>
              <a:buClr>
                <a:srgbClr val="C00000"/>
              </a:buClr>
            </a:pPr>
            <a:r>
              <a:rPr lang="en-GB" dirty="0"/>
              <a:t>Abstract: summary of the paper</a:t>
            </a:r>
          </a:p>
          <a:p>
            <a:pPr>
              <a:buClr>
                <a:srgbClr val="C00000"/>
              </a:buClr>
            </a:pPr>
            <a:r>
              <a:rPr lang="en-GB" dirty="0"/>
              <a:t>Focus on the findings</a:t>
            </a:r>
          </a:p>
        </p:txBody>
      </p:sp>
    </p:spTree>
    <p:extLst>
      <p:ext uri="{BB962C8B-B14F-4D97-AF65-F5344CB8AC3E}">
        <p14:creationId xmlns:p14="http://schemas.microsoft.com/office/powerpoint/2010/main" val="29418952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208" y="260648"/>
            <a:ext cx="2520280" cy="745520"/>
          </a:xfrm>
        </p:spPr>
        <p:txBody>
          <a:bodyPr>
            <a:normAutofit/>
          </a:bodyPr>
          <a:lstStyle/>
          <a:p>
            <a:r>
              <a:rPr lang="en-GB" dirty="0"/>
              <a:t>Activity 2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4A1A90-6857-4985-815B-93DA6985E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353488"/>
            <a:ext cx="5760640" cy="4151024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C00000"/>
              </a:buClr>
            </a:pPr>
            <a:r>
              <a:rPr lang="en-GB" dirty="0"/>
              <a:t>Based on the previous activity: </a:t>
            </a:r>
          </a:p>
          <a:p>
            <a:pPr marL="274320" lvl="1" indent="0">
              <a:buClr>
                <a:srgbClr val="C00000"/>
              </a:buClr>
              <a:buNone/>
            </a:pPr>
            <a:endParaRPr lang="en-GB" dirty="0"/>
          </a:p>
          <a:p>
            <a:pPr lvl="1">
              <a:buClr>
                <a:srgbClr val="C00000"/>
              </a:buClr>
            </a:pPr>
            <a:r>
              <a:rPr lang="en-GB" dirty="0"/>
              <a:t>Identify two literature for your chosen area of research. </a:t>
            </a:r>
          </a:p>
          <a:p>
            <a:pPr marL="274320" lvl="1" indent="0">
              <a:buClr>
                <a:srgbClr val="C00000"/>
              </a:buClr>
              <a:buNone/>
            </a:pPr>
            <a:endParaRPr lang="en-GB" dirty="0"/>
          </a:p>
          <a:p>
            <a:pPr lvl="1">
              <a:buClr>
                <a:srgbClr val="C00000"/>
              </a:buClr>
            </a:pPr>
            <a:r>
              <a:rPr lang="en-GB" dirty="0"/>
              <a:t>Reference the journal below:  </a:t>
            </a:r>
            <a:r>
              <a:rPr lang="en-GB" dirty="0">
                <a:hlinkClick r:id="rId3"/>
              </a:rPr>
              <a:t>https://www.tandfonline.com/doi/abs/10.1080/10911359.2018.1435328?casa_token=Q6v0PeA5siAAAAAA:8iKwMRILGFj8qi4oU5tayPDxHAOUndU7-YpbdutfIvVQlmaMFht0twNYV1HtGfN8j80eXzyvWSzBJg</a:t>
            </a:r>
            <a:endParaRPr lang="en-GB" dirty="0"/>
          </a:p>
          <a:p>
            <a:pPr lvl="1">
              <a:buClr>
                <a:srgbClr val="C00000"/>
              </a:buClr>
            </a:pPr>
            <a:endParaRPr lang="en-GB" dirty="0"/>
          </a:p>
          <a:p>
            <a:pPr lvl="1">
              <a:buClr>
                <a:srgbClr val="C00000"/>
              </a:buClr>
            </a:pPr>
            <a:r>
              <a:rPr lang="en-GB" dirty="0"/>
              <a:t>Send your answer to me at </a:t>
            </a:r>
            <a:r>
              <a:rPr lang="en-GB" dirty="0">
                <a:hlinkClick r:id="rId4"/>
              </a:rPr>
              <a:t>c.chogugudza@uwtsd.ac.uk</a:t>
            </a:r>
            <a:r>
              <a:rPr lang="en-GB" dirty="0"/>
              <a:t> </a:t>
            </a:r>
          </a:p>
          <a:p>
            <a:pPr lvl="1">
              <a:buClr>
                <a:srgbClr val="C00000"/>
              </a:buClr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B3B5E2-A3A6-4CF4-87D1-978EB0EE78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7673" y="3148426"/>
            <a:ext cx="2866327" cy="2584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1831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6336704" cy="615280"/>
          </a:xfrm>
        </p:spPr>
        <p:txBody>
          <a:bodyPr>
            <a:normAutofit fontScale="90000"/>
          </a:bodyPr>
          <a:lstStyle/>
          <a:p>
            <a:r>
              <a:rPr lang="en-GB" dirty="0"/>
              <a:t>Components of a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E476F77-D10C-4DCC-A51D-8655CEC7FF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3610744" cy="446449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dirty="0"/>
              <a:t> </a:t>
            </a:r>
          </a:p>
          <a:p>
            <a:pPr>
              <a:buClr>
                <a:srgbClr val="C00000"/>
              </a:buClr>
            </a:pPr>
            <a:r>
              <a:rPr lang="en-GB" dirty="0"/>
              <a:t>Abstract / Executive summary</a:t>
            </a:r>
          </a:p>
          <a:p>
            <a:pPr marL="0" indent="0">
              <a:buClr>
                <a:srgbClr val="C00000"/>
              </a:buClr>
              <a:buNone/>
            </a:pPr>
            <a:endParaRPr lang="en-GB" dirty="0"/>
          </a:p>
          <a:p>
            <a:pPr>
              <a:buClr>
                <a:srgbClr val="C00000"/>
              </a:buClr>
            </a:pPr>
            <a:r>
              <a:rPr lang="en-GB" dirty="0"/>
              <a:t>Introduction</a:t>
            </a:r>
          </a:p>
          <a:p>
            <a:pPr marL="0" indent="0">
              <a:buClr>
                <a:srgbClr val="C00000"/>
              </a:buClr>
              <a:buNone/>
            </a:pPr>
            <a:endParaRPr lang="en-GB" dirty="0"/>
          </a:p>
          <a:p>
            <a:pPr>
              <a:buClr>
                <a:srgbClr val="C00000"/>
              </a:buClr>
            </a:pPr>
            <a:r>
              <a:rPr lang="en-US" dirty="0"/>
              <a:t>Literature review</a:t>
            </a:r>
          </a:p>
          <a:p>
            <a:pPr>
              <a:buClr>
                <a:srgbClr val="C00000"/>
              </a:buClr>
            </a:pPr>
            <a:endParaRPr lang="en-US" dirty="0"/>
          </a:p>
          <a:p>
            <a:pPr>
              <a:buClr>
                <a:srgbClr val="C00000"/>
              </a:buClr>
            </a:pPr>
            <a:r>
              <a:rPr lang="en-GB" dirty="0"/>
              <a:t>Methodology </a:t>
            </a:r>
          </a:p>
          <a:p>
            <a:pPr marL="0" indent="0">
              <a:buClr>
                <a:srgbClr val="C00000"/>
              </a:buClr>
              <a:buNone/>
            </a:pPr>
            <a:endParaRPr lang="en-GB" dirty="0"/>
          </a:p>
          <a:p>
            <a:pPr>
              <a:buClr>
                <a:srgbClr val="C00000"/>
              </a:buClr>
            </a:pPr>
            <a:r>
              <a:rPr lang="en-GB" dirty="0"/>
              <a:t>Findings/Discussion</a:t>
            </a:r>
          </a:p>
          <a:p>
            <a:pPr>
              <a:buClr>
                <a:srgbClr val="C00000"/>
              </a:buClr>
            </a:pPr>
            <a:endParaRPr lang="en-GB" dirty="0"/>
          </a:p>
          <a:p>
            <a:pPr>
              <a:buClr>
                <a:srgbClr val="C00000"/>
              </a:buClr>
            </a:pPr>
            <a:r>
              <a:rPr lang="en-GB" dirty="0"/>
              <a:t>Conclusion </a:t>
            </a:r>
          </a:p>
          <a:p>
            <a:pPr lvl="1">
              <a:buNone/>
            </a:pPr>
            <a:r>
              <a:rPr lang="en-GB" dirty="0"/>
              <a:t>	</a:t>
            </a:r>
          </a:p>
          <a:p>
            <a:pPr>
              <a:buClr>
                <a:srgbClr val="C00000"/>
              </a:buClr>
            </a:pPr>
            <a:endParaRPr lang="en-GB" dirty="0"/>
          </a:p>
          <a:p>
            <a:endParaRPr lang="en-GB" dirty="0"/>
          </a:p>
          <a:p>
            <a:pPr lvl="1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B2F3A3B-7729-4BBC-BA6B-BF4AA82878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6096" y="1180623"/>
            <a:ext cx="2601466" cy="4537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0383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D06B54F4-06F3-4FD7-880C-7A08D614E4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0885563"/>
              </p:ext>
            </p:extLst>
          </p:nvPr>
        </p:nvGraphicFramePr>
        <p:xfrm>
          <a:off x="0" y="0"/>
          <a:ext cx="9144000" cy="69265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44008">
                  <a:extLst>
                    <a:ext uri="{9D8B030D-6E8A-4147-A177-3AD203B41FA5}">
                      <a16:colId xmlns:a16="http://schemas.microsoft.com/office/drawing/2014/main" val="2849720916"/>
                    </a:ext>
                  </a:extLst>
                </a:gridCol>
                <a:gridCol w="1451992">
                  <a:extLst>
                    <a:ext uri="{9D8B030D-6E8A-4147-A177-3AD203B41FA5}">
                      <a16:colId xmlns:a16="http://schemas.microsoft.com/office/drawing/2014/main" val="1663377748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524251819"/>
                    </a:ext>
                  </a:extLst>
                </a:gridCol>
              </a:tblGrid>
              <a:tr h="571500">
                <a:tc>
                  <a:txBody>
                    <a:bodyPr/>
                    <a:lstStyle/>
                    <a:p>
                      <a:r>
                        <a:rPr lang="en-GB" dirty="0"/>
                        <a:t>SECTIONS 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Included in word count?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Possible % of word count for this section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3839490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TITLE PAGE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No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-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533283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ABSTRACT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No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-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9192473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TABLE OF CONTENTS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No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-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7465800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LISTS OF TABLES AND FIGURES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No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-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7319162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INTRODUCTION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Yes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10%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2295032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LITERATURE REVIEW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Yes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45%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281833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METHODOLOGY AND METHODS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Yes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20%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7553339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FINDINGS AND DISCUSSION 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Yes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20%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6557630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r>
                        <a:rPr lang="en-GB" sz="1400" b="1">
                          <a:solidFill>
                            <a:schemeClr val="bg1"/>
                          </a:solidFill>
                        </a:rPr>
                        <a:t>CONCLUSION AND RECOMMENDATIONS</a:t>
                      </a:r>
                      <a:endParaRPr lang="en-GB" sz="1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Yes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5%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5410642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REFERENCES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No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Minimum </a:t>
                      </a:r>
                      <a:r>
                        <a:rPr lang="en-GB" b="1">
                          <a:solidFill>
                            <a:schemeClr val="bg1"/>
                          </a:solidFill>
                        </a:rPr>
                        <a:t>20 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4299351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APPENDICES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No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-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18029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0939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6A4330B-1CCD-4D01-B2FF-045530D1B2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914399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4900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2520280" cy="745520"/>
          </a:xfrm>
        </p:spPr>
        <p:txBody>
          <a:bodyPr>
            <a:normAutofit/>
          </a:bodyPr>
          <a:lstStyle/>
          <a:p>
            <a:r>
              <a:rPr lang="en-GB" dirty="0"/>
              <a:t>Activity 3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4A1A90-6857-4985-815B-93DA6985E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700808"/>
            <a:ext cx="5688632" cy="3528392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C00000"/>
              </a:buClr>
            </a:pPr>
            <a:r>
              <a:rPr lang="en-GB" dirty="0"/>
              <a:t>Paraphrasing exercise </a:t>
            </a:r>
          </a:p>
          <a:p>
            <a:pPr marL="0" indent="0">
              <a:buClr>
                <a:srgbClr val="C00000"/>
              </a:buClr>
              <a:buNone/>
            </a:pPr>
            <a:r>
              <a:rPr lang="en-GB" dirty="0"/>
              <a:t> 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Paraphrase the literature below: </a:t>
            </a:r>
          </a:p>
          <a:p>
            <a:pPr marL="274320" lvl="1" indent="0">
              <a:buClr>
                <a:srgbClr val="C00000"/>
              </a:buClr>
              <a:buNone/>
            </a:pPr>
            <a:r>
              <a:rPr lang="en-GB" dirty="0">
                <a:hlinkClick r:id="rId3"/>
              </a:rPr>
              <a:t>https://www.tandfonline.com/doi/abs/10.1080/10911359.2018.1435328?casa_token=Q6v0PeA5siAAAAAA:8iKwMRILGFj8qi4oU5tayPDxHAOUndU7-YpbdutfIvVQlmaMFht0twNYV1HtGfN8j80eXzyvWSzBJg</a:t>
            </a:r>
            <a:endParaRPr lang="en-GB" dirty="0"/>
          </a:p>
          <a:p>
            <a:pPr marL="274320" lvl="1" indent="0">
              <a:buClr>
                <a:srgbClr val="C00000"/>
              </a:buClr>
              <a:buNone/>
            </a:pPr>
            <a:endParaRPr lang="en-GB" dirty="0"/>
          </a:p>
          <a:p>
            <a:pPr marL="274320" lvl="1" indent="0">
              <a:buClr>
                <a:srgbClr val="C00000"/>
              </a:buClr>
              <a:buNone/>
            </a:pPr>
            <a:r>
              <a:rPr lang="en-GB" dirty="0"/>
              <a:t>Send to my email: t.korede@uwtsd.ac.uk</a:t>
            </a:r>
          </a:p>
          <a:p>
            <a:pPr marL="274320" lvl="1" indent="0">
              <a:buClr>
                <a:srgbClr val="C00000"/>
              </a:buClr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B3B5E2-A3A6-4CF4-87D1-978EB0EE78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7673" y="3148426"/>
            <a:ext cx="2866327" cy="2584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4066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3682752" cy="615280"/>
          </a:xfrm>
        </p:spPr>
        <p:txBody>
          <a:bodyPr>
            <a:normAutofit fontScale="90000"/>
          </a:bodyPr>
          <a:lstStyle/>
          <a:p>
            <a:r>
              <a:rPr lang="en-GB" dirty="0"/>
              <a:t>In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582" y="1628800"/>
            <a:ext cx="5562562" cy="3600400"/>
          </a:xfrm>
        </p:spPr>
        <p:txBody>
          <a:bodyPr>
            <a:normAutofit fontScale="92500"/>
          </a:bodyPr>
          <a:lstStyle/>
          <a:p>
            <a:pPr>
              <a:buClr>
                <a:srgbClr val="C00000"/>
              </a:buClr>
            </a:pPr>
            <a:r>
              <a:rPr lang="en-GB" dirty="0"/>
              <a:t>Research is about answering a research question constructed from a research problem</a:t>
            </a:r>
          </a:p>
          <a:p>
            <a:pPr marL="0" indent="0">
              <a:buClr>
                <a:srgbClr val="C00000"/>
              </a:buClr>
              <a:buNone/>
            </a:pPr>
            <a:endParaRPr lang="en-GB" dirty="0"/>
          </a:p>
          <a:p>
            <a:pPr>
              <a:buClr>
                <a:srgbClr val="C00000"/>
              </a:buClr>
            </a:pPr>
            <a:r>
              <a:rPr lang="en-GB" dirty="0"/>
              <a:t>There are different types of research</a:t>
            </a:r>
          </a:p>
          <a:p>
            <a:pPr marL="0" indent="0">
              <a:buClr>
                <a:srgbClr val="C00000"/>
              </a:buClr>
              <a:buNone/>
            </a:pPr>
            <a:endParaRPr lang="en-GB" dirty="0"/>
          </a:p>
          <a:p>
            <a:pPr>
              <a:buClr>
                <a:srgbClr val="C00000"/>
              </a:buClr>
            </a:pPr>
            <a:r>
              <a:rPr lang="en-GB" dirty="0"/>
              <a:t>A research design is the overall strategy that captures all the different part of the research in a coherent and logical way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6F7173-4383-4EE0-B66B-D9DCF06A7D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8144" y="3074825"/>
            <a:ext cx="3164098" cy="229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3895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3682752" cy="615280"/>
          </a:xfrm>
        </p:spPr>
        <p:txBody>
          <a:bodyPr>
            <a:normAutofit fontScale="90000"/>
          </a:bodyPr>
          <a:lstStyle/>
          <a:p>
            <a:r>
              <a:rPr lang="en-GB" dirty="0"/>
              <a:t>Next session…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632000"/>
            <a:ext cx="7290754" cy="615280"/>
          </a:xfrm>
        </p:spPr>
        <p:txBody>
          <a:bodyPr>
            <a:noAutofit/>
          </a:bodyPr>
          <a:lstStyle/>
          <a:p>
            <a:pPr>
              <a:buClr>
                <a:srgbClr val="C00000"/>
              </a:buClr>
            </a:pPr>
            <a:r>
              <a:rPr lang="en-US" sz="3600" dirty="0"/>
              <a:t>How to review the literature </a:t>
            </a:r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91FC12-E7A1-499F-A3C7-10BE6085E2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651" t="20601" r="20864" b="13843"/>
          <a:stretch/>
        </p:blipFill>
        <p:spPr>
          <a:xfrm>
            <a:off x="1763688" y="2546162"/>
            <a:ext cx="4968552" cy="3187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6752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456</TotalTime>
  <Words>929</Words>
  <Application>Microsoft Office PowerPoint</Application>
  <PresentationFormat>On-screen Show (4:3)</PresentationFormat>
  <Paragraphs>188</Paragraphs>
  <Slides>25</Slides>
  <Notes>24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  <vt:variant>
        <vt:lpstr>Custom Shows</vt:lpstr>
      </vt:variant>
      <vt:variant>
        <vt:i4>1</vt:i4>
      </vt:variant>
    </vt:vector>
  </HeadingPairs>
  <TitlesOfParts>
    <vt:vector size="29" baseType="lpstr">
      <vt:lpstr>Arial</vt:lpstr>
      <vt:lpstr>Calibri</vt:lpstr>
      <vt:lpstr>Clarity</vt:lpstr>
      <vt:lpstr>PowerPoint Presentation</vt:lpstr>
      <vt:lpstr>Module overview</vt:lpstr>
      <vt:lpstr>Scheme of work</vt:lpstr>
      <vt:lpstr>Assignments</vt:lpstr>
      <vt:lpstr>Overview of our discussion today</vt:lpstr>
      <vt:lpstr>What is a literature review? </vt:lpstr>
      <vt:lpstr>What is a literature review? </vt:lpstr>
      <vt:lpstr>Why are literature reviews important?</vt:lpstr>
      <vt:lpstr>Literature reviews provide an overview of a topic </vt:lpstr>
      <vt:lpstr>A literature review =  a complete jigsaw </vt:lpstr>
      <vt:lpstr>New analysis can provide new understanding </vt:lpstr>
      <vt:lpstr>Example </vt:lpstr>
      <vt:lpstr>Activity 1 </vt:lpstr>
      <vt:lpstr>PowerPoint Presentation</vt:lpstr>
      <vt:lpstr>Types of literature reviews</vt:lpstr>
      <vt:lpstr>PowerPoint Presentation</vt:lpstr>
      <vt:lpstr>Tips for writing literature review</vt:lpstr>
      <vt:lpstr>Tips for writing literature review</vt:lpstr>
      <vt:lpstr>Activity 2</vt:lpstr>
      <vt:lpstr>Components of a research</vt:lpstr>
      <vt:lpstr>PowerPoint Presentation</vt:lpstr>
      <vt:lpstr>PowerPoint Presentation</vt:lpstr>
      <vt:lpstr>Activity 3</vt:lpstr>
      <vt:lpstr>In summary</vt:lpstr>
      <vt:lpstr>Next session…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Caroline Williams</cp:lastModifiedBy>
  <cp:revision>136</cp:revision>
  <cp:lastPrinted>2017-10-03T08:29:28Z</cp:lastPrinted>
  <dcterms:created xsi:type="dcterms:W3CDTF">2014-09-13T13:55:51Z</dcterms:created>
  <dcterms:modified xsi:type="dcterms:W3CDTF">2022-06-08T15:31:51Z</dcterms:modified>
</cp:coreProperties>
</file>