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8" r:id="rId3"/>
    <p:sldId id="269" r:id="rId4"/>
    <p:sldId id="270" r:id="rId5"/>
    <p:sldId id="272" r:id="rId6"/>
    <p:sldId id="271" r:id="rId7"/>
    <p:sldId id="273" r:id="rId8"/>
    <p:sldId id="274" r:id="rId9"/>
    <p:sldId id="275" r:id="rId10"/>
    <p:sldId id="276" r:id="rId11"/>
    <p:sldId id="278" r:id="rId12"/>
    <p:sldId id="277" r:id="rId13"/>
    <p:sldId id="279" r:id="rId14"/>
    <p:sldId id="280" r:id="rId15"/>
    <p:sldId id="266" r:id="rId16"/>
    <p:sldId id="257" r:id="rId17"/>
    <p:sldId id="258" r:id="rId18"/>
    <p:sldId id="260" r:id="rId19"/>
    <p:sldId id="261" r:id="rId20"/>
    <p:sldId id="263" r:id="rId21"/>
    <p:sldId id="262" r:id="rId22"/>
    <p:sldId id="264" r:id="rId23"/>
    <p:sldId id="281" r:id="rId24"/>
    <p:sldId id="28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3" autoAdjust="0"/>
    <p:restoredTop sz="94660"/>
  </p:normalViewPr>
  <p:slideViewPr>
    <p:cSldViewPr snapToGrid="0">
      <p:cViewPr>
        <p:scale>
          <a:sx n="87" d="100"/>
          <a:sy n="87" d="100"/>
        </p:scale>
        <p:origin x="48"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69C951E-0ABC-4F4A-98FF-3ADC4C8E4895}" type="datetimeFigureOut">
              <a:rPr lang="en-GB" smtClean="0"/>
              <a:t>04/11/2019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4C14E6-BCD3-4696-9CB5-8902B7A149AE}" type="slidenum">
              <a:rPr lang="en-GB" smtClean="0"/>
              <a:t>‹#›</a:t>
            </a:fld>
            <a:endParaRPr lang="en-GB"/>
          </a:p>
        </p:txBody>
      </p:sp>
    </p:spTree>
    <p:extLst>
      <p:ext uri="{BB962C8B-B14F-4D97-AF65-F5344CB8AC3E}">
        <p14:creationId xmlns:p14="http://schemas.microsoft.com/office/powerpoint/2010/main" val="3846375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69C951E-0ABC-4F4A-98FF-3ADC4C8E4895}" type="datetimeFigureOut">
              <a:rPr lang="en-GB" smtClean="0"/>
              <a:t>04/11/2019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4C14E6-BCD3-4696-9CB5-8902B7A149AE}" type="slidenum">
              <a:rPr lang="en-GB" smtClean="0"/>
              <a:t>‹#›</a:t>
            </a:fld>
            <a:endParaRPr lang="en-GB"/>
          </a:p>
        </p:txBody>
      </p:sp>
    </p:spTree>
    <p:extLst>
      <p:ext uri="{BB962C8B-B14F-4D97-AF65-F5344CB8AC3E}">
        <p14:creationId xmlns:p14="http://schemas.microsoft.com/office/powerpoint/2010/main" val="7756138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9C951E-0ABC-4F4A-98FF-3ADC4C8E4895}" type="datetimeFigureOut">
              <a:rPr lang="en-GB" smtClean="0"/>
              <a:t>04/11/2019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4C14E6-BCD3-4696-9CB5-8902B7A149AE}" type="slidenum">
              <a:rPr lang="en-GB" smtClean="0"/>
              <a:t>‹#›</a:t>
            </a:fld>
            <a:endParaRPr lang="en-GB"/>
          </a:p>
        </p:txBody>
      </p:sp>
    </p:spTree>
    <p:extLst>
      <p:ext uri="{BB962C8B-B14F-4D97-AF65-F5344CB8AC3E}">
        <p14:creationId xmlns:p14="http://schemas.microsoft.com/office/powerpoint/2010/main" val="742171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69C951E-0ABC-4F4A-98FF-3ADC4C8E4895}" type="datetimeFigureOut">
              <a:rPr lang="en-GB" smtClean="0"/>
              <a:t>04/11/2019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4C14E6-BCD3-4696-9CB5-8902B7A149AE}" type="slidenum">
              <a:rPr lang="en-GB" smtClean="0"/>
              <a:t>‹#›</a:t>
            </a:fld>
            <a:endParaRPr lang="en-GB"/>
          </a:p>
        </p:txBody>
      </p:sp>
    </p:spTree>
    <p:extLst>
      <p:ext uri="{BB962C8B-B14F-4D97-AF65-F5344CB8AC3E}">
        <p14:creationId xmlns:p14="http://schemas.microsoft.com/office/powerpoint/2010/main" val="36885667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69C951E-0ABC-4F4A-98FF-3ADC4C8E4895}" type="datetimeFigureOut">
              <a:rPr lang="en-GB" smtClean="0"/>
              <a:t>04/11/2019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A4C14E6-BCD3-4696-9CB5-8902B7A149AE}" type="slidenum">
              <a:rPr lang="en-GB" smtClean="0"/>
              <a:t>‹#›</a:t>
            </a:fld>
            <a:endParaRPr lang="en-GB"/>
          </a:p>
        </p:txBody>
      </p:sp>
    </p:spTree>
    <p:extLst>
      <p:ext uri="{BB962C8B-B14F-4D97-AF65-F5344CB8AC3E}">
        <p14:creationId xmlns:p14="http://schemas.microsoft.com/office/powerpoint/2010/main" val="968552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69C951E-0ABC-4F4A-98FF-3ADC4C8E4895}" type="datetimeFigureOut">
              <a:rPr lang="en-GB" smtClean="0"/>
              <a:t>04/11/2019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A4C14E6-BCD3-4696-9CB5-8902B7A149AE}" type="slidenum">
              <a:rPr lang="en-GB" smtClean="0"/>
              <a:t>‹#›</a:t>
            </a:fld>
            <a:endParaRPr lang="en-GB"/>
          </a:p>
        </p:txBody>
      </p:sp>
    </p:spTree>
    <p:extLst>
      <p:ext uri="{BB962C8B-B14F-4D97-AF65-F5344CB8AC3E}">
        <p14:creationId xmlns:p14="http://schemas.microsoft.com/office/powerpoint/2010/main" val="39823323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9C951E-0ABC-4F4A-98FF-3ADC4C8E4895}" type="datetimeFigureOut">
              <a:rPr lang="en-GB" smtClean="0"/>
              <a:t>04/11/2019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A4C14E6-BCD3-4696-9CB5-8902B7A149AE}" type="slidenum">
              <a:rPr lang="en-GB" smtClean="0"/>
              <a:t>‹#›</a:t>
            </a:fld>
            <a:endParaRPr lang="en-GB"/>
          </a:p>
        </p:txBody>
      </p:sp>
    </p:spTree>
    <p:extLst>
      <p:ext uri="{BB962C8B-B14F-4D97-AF65-F5344CB8AC3E}">
        <p14:creationId xmlns:p14="http://schemas.microsoft.com/office/powerpoint/2010/main" val="21012425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9C951E-0ABC-4F4A-98FF-3ADC4C8E4895}" type="datetimeFigureOut">
              <a:rPr lang="en-GB" smtClean="0"/>
              <a:t>04/11/2019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4C14E6-BCD3-4696-9CB5-8902B7A149AE}" type="slidenum">
              <a:rPr lang="en-GB" smtClean="0"/>
              <a:t>‹#›</a:t>
            </a:fld>
            <a:endParaRPr lang="en-GB"/>
          </a:p>
        </p:txBody>
      </p:sp>
    </p:spTree>
    <p:extLst>
      <p:ext uri="{BB962C8B-B14F-4D97-AF65-F5344CB8AC3E}">
        <p14:creationId xmlns:p14="http://schemas.microsoft.com/office/powerpoint/2010/main" val="3652701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9C951E-0ABC-4F4A-98FF-3ADC4C8E4895}" type="datetimeFigureOut">
              <a:rPr lang="en-GB" smtClean="0"/>
              <a:t>04/11/2019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4C14E6-BCD3-4696-9CB5-8902B7A149AE}" type="slidenum">
              <a:rPr lang="en-GB" smtClean="0"/>
              <a:t>‹#›</a:t>
            </a:fld>
            <a:endParaRPr lang="en-GB"/>
          </a:p>
        </p:txBody>
      </p:sp>
    </p:spTree>
    <p:extLst>
      <p:ext uri="{BB962C8B-B14F-4D97-AF65-F5344CB8AC3E}">
        <p14:creationId xmlns:p14="http://schemas.microsoft.com/office/powerpoint/2010/main" val="3554163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69C951E-0ABC-4F4A-98FF-3ADC4C8E4895}" type="datetimeFigureOut">
              <a:rPr lang="en-GB" smtClean="0"/>
              <a:t>04/11/2019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4C14E6-BCD3-4696-9CB5-8902B7A149AE}" type="slidenum">
              <a:rPr lang="en-GB" smtClean="0"/>
              <a:t>‹#›</a:t>
            </a:fld>
            <a:endParaRPr lang="en-GB"/>
          </a:p>
        </p:txBody>
      </p:sp>
    </p:spTree>
    <p:extLst>
      <p:ext uri="{BB962C8B-B14F-4D97-AF65-F5344CB8AC3E}">
        <p14:creationId xmlns:p14="http://schemas.microsoft.com/office/powerpoint/2010/main" val="1271988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69C951E-0ABC-4F4A-98FF-3ADC4C8E4895}" type="datetimeFigureOut">
              <a:rPr lang="en-GB" smtClean="0"/>
              <a:t>04/11/2019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4C14E6-BCD3-4696-9CB5-8902B7A149AE}" type="slidenum">
              <a:rPr lang="en-GB" smtClean="0"/>
              <a:t>‹#›</a:t>
            </a:fld>
            <a:endParaRPr lang="en-GB"/>
          </a:p>
        </p:txBody>
      </p:sp>
    </p:spTree>
    <p:extLst>
      <p:ext uri="{BB962C8B-B14F-4D97-AF65-F5344CB8AC3E}">
        <p14:creationId xmlns:p14="http://schemas.microsoft.com/office/powerpoint/2010/main" val="15092014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9C951E-0ABC-4F4A-98FF-3ADC4C8E4895}" type="datetimeFigureOut">
              <a:rPr lang="en-GB" smtClean="0"/>
              <a:t>04/11/2019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4C14E6-BCD3-4696-9CB5-8902B7A149AE}" type="slidenum">
              <a:rPr lang="en-GB" smtClean="0"/>
              <a:t>‹#›</a:t>
            </a:fld>
            <a:endParaRPr lang="en-GB"/>
          </a:p>
        </p:txBody>
      </p:sp>
    </p:spTree>
    <p:extLst>
      <p:ext uri="{BB962C8B-B14F-4D97-AF65-F5344CB8AC3E}">
        <p14:creationId xmlns:p14="http://schemas.microsoft.com/office/powerpoint/2010/main" val="14411828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google.co.uk/url?sa=i&amp;rct=j&amp;q=&amp;esrc=s&amp;source=imgres&amp;cd=&amp;cad=rja&amp;uact=8&amp;ved=0ahUKEwiz8KnevJbQAhVCWRoKHfzBCd8QjRwIBw&amp;url=http://www.feihongbo.com/52-most-interesting-and-creative-advertisements/&amp;psig=AFQjCNGEuENNvcluGJEaPp8MQNgAgdK-ew&amp;ust=1478602244985214"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Management in Youth Work</a:t>
            </a:r>
            <a:br>
              <a:rPr lang="en-GB" dirty="0" smtClean="0"/>
            </a:br>
            <a:endParaRPr lang="en-GB" dirty="0"/>
          </a:p>
        </p:txBody>
      </p:sp>
      <p:sp>
        <p:nvSpPr>
          <p:cNvPr id="3" name="Subtitle 2"/>
          <p:cNvSpPr>
            <a:spLocks noGrp="1"/>
          </p:cNvSpPr>
          <p:nvPr>
            <p:ph type="subTitle" idx="1"/>
          </p:nvPr>
        </p:nvSpPr>
        <p:spPr>
          <a:xfrm>
            <a:off x="1730242" y="3602038"/>
            <a:ext cx="8897605" cy="1655762"/>
          </a:xfrm>
        </p:spPr>
        <p:txBody>
          <a:bodyPr>
            <a:normAutofit/>
          </a:bodyPr>
          <a:lstStyle/>
          <a:p>
            <a:pPr marL="342900" indent="-342900" algn="l">
              <a:buFont typeface="Arial" panose="020B0604020202020204" pitchFamily="34" charset="0"/>
              <a:buChar char="•"/>
            </a:pPr>
            <a:r>
              <a:rPr lang="en-GB" sz="2000" dirty="0" smtClean="0"/>
              <a:t>Begin to locate </a:t>
            </a:r>
            <a:r>
              <a:rPr lang="en-GB" sz="2000" dirty="0"/>
              <a:t>theories of leadership and management within the wider context of Youth and Community </a:t>
            </a:r>
            <a:r>
              <a:rPr lang="en-GB" sz="2000" dirty="0" smtClean="0"/>
              <a:t>Work</a:t>
            </a:r>
          </a:p>
          <a:p>
            <a:pPr marL="342900" indent="-342900" algn="l">
              <a:buFont typeface="Arial" panose="020B0604020202020204" pitchFamily="34" charset="0"/>
              <a:buChar char="•"/>
            </a:pPr>
            <a:r>
              <a:rPr lang="en-GB" sz="2000" dirty="0" smtClean="0"/>
              <a:t>SWOT Analysis</a:t>
            </a:r>
            <a:endParaRPr lang="en-GB" sz="2000" dirty="0"/>
          </a:p>
          <a:p>
            <a:endParaRPr lang="en-GB" dirty="0"/>
          </a:p>
        </p:txBody>
      </p:sp>
    </p:spTree>
    <p:extLst>
      <p:ext uri="{BB962C8B-B14F-4D97-AF65-F5344CB8AC3E}">
        <p14:creationId xmlns:p14="http://schemas.microsoft.com/office/powerpoint/2010/main" val="18016275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3741" y="3203138"/>
            <a:ext cx="11372508" cy="4298225"/>
          </a:xfrm>
        </p:spPr>
        <p:txBody>
          <a:bodyPr>
            <a:noAutofit/>
          </a:bodyPr>
          <a:lstStyle/>
          <a:p>
            <a:pPr algn="just"/>
            <a:r>
              <a:rPr lang="en-GB" sz="2000" dirty="0" smtClean="0">
                <a:latin typeface="+mn-lt"/>
              </a:rPr>
              <a:t>“This is a model of management that (…) provides </a:t>
            </a:r>
            <a:r>
              <a:rPr lang="en-GB" sz="2000" dirty="0">
                <a:latin typeface="+mn-lt"/>
              </a:rPr>
              <a:t>a framework for thinking about management and leadership. It is premised on the idea that if managers are to deliver action effectively they need to work through a cycle of scanning, planning, deploying resources, delivering the service, monitoring progress, reporting to stakeholders and building the relationship with </a:t>
            </a:r>
            <a:r>
              <a:rPr lang="en-GB" sz="2000" dirty="0" smtClean="0">
                <a:latin typeface="+mn-lt"/>
              </a:rPr>
              <a:t>stakeholders.  This </a:t>
            </a:r>
            <a:r>
              <a:rPr lang="en-GB" sz="2000" dirty="0">
                <a:latin typeface="+mn-lt"/>
              </a:rPr>
              <a:t>overall cycle (as represented by the outer circle) consists of two complementary cycles – at the top is a strategy cycle which drives and is in turn driven by the action cycle at the bottom of the </a:t>
            </a:r>
            <a:r>
              <a:rPr lang="en-GB" sz="2000" dirty="0" smtClean="0">
                <a:latin typeface="+mn-lt"/>
              </a:rPr>
              <a:t>figure.  The </a:t>
            </a:r>
            <a:r>
              <a:rPr lang="en-GB" sz="2000" dirty="0">
                <a:latin typeface="+mn-lt"/>
              </a:rPr>
              <a:t>two cycles are held together by the process of reflecting, learning, integrating and building capacity in both the manager and the </a:t>
            </a:r>
            <a:r>
              <a:rPr lang="en-GB" sz="2000" dirty="0" smtClean="0">
                <a:latin typeface="+mn-lt"/>
              </a:rPr>
              <a:t>organisation”. </a:t>
            </a:r>
            <a:br>
              <a:rPr lang="en-GB" sz="2000" dirty="0" smtClean="0">
                <a:latin typeface="+mn-lt"/>
              </a:rPr>
            </a:br>
            <a:r>
              <a:rPr lang="en-GB" sz="2000" dirty="0">
                <a:latin typeface="+mn-lt"/>
              </a:rPr>
              <a:t/>
            </a:r>
            <a:br>
              <a:rPr lang="en-GB" sz="2000" dirty="0">
                <a:latin typeface="+mn-lt"/>
              </a:rPr>
            </a:br>
            <a:r>
              <a:rPr lang="en-GB" sz="2000" dirty="0" smtClean="0">
                <a:latin typeface="+mn-lt"/>
              </a:rPr>
              <a:t>(</a:t>
            </a:r>
            <a:r>
              <a:rPr lang="en-GB" sz="2000" dirty="0">
                <a:latin typeface="+mn-lt"/>
              </a:rPr>
              <a:t>Ford, Hunter, Merton and Waller, 2005, pp. 3-4) </a:t>
            </a:r>
            <a:r>
              <a:rPr lang="en-GB" sz="2000" dirty="0" smtClean="0">
                <a:latin typeface="+mn-lt"/>
              </a:rPr>
              <a:t> </a:t>
            </a:r>
            <a:endParaRPr lang="en-GB" sz="2000" dirty="0">
              <a:latin typeface="+mn-lt"/>
            </a:endParaRPr>
          </a:p>
        </p:txBody>
      </p:sp>
      <p:pic>
        <p:nvPicPr>
          <p:cNvPr id="4" name="Content Placeholder 3"/>
          <p:cNvPicPr>
            <a:picLocks noGrp="1"/>
          </p:cNvPicPr>
          <p:nvPr>
            <p:ph idx="1"/>
          </p:nvPr>
        </p:nvPicPr>
        <p:blipFill rotWithShape="1">
          <a:blip r:embed="rId2"/>
          <a:srcRect l="9769" t="14248" r="5600" b="5671"/>
          <a:stretch/>
        </p:blipFill>
        <p:spPr bwMode="auto">
          <a:xfrm>
            <a:off x="3245119" y="150137"/>
            <a:ext cx="5400616" cy="353483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1560365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3741" y="2896512"/>
            <a:ext cx="11164442" cy="4604851"/>
          </a:xfrm>
        </p:spPr>
        <p:txBody>
          <a:bodyPr>
            <a:noAutofit/>
          </a:bodyPr>
          <a:lstStyle/>
          <a:p>
            <a:pPr algn="just"/>
            <a:r>
              <a:rPr lang="en-GB" sz="2000" b="1" dirty="0">
                <a:latin typeface="+mn-lt"/>
              </a:rPr>
              <a:t>Scan the </a:t>
            </a:r>
            <a:r>
              <a:rPr lang="en-GB" sz="2000" b="1" dirty="0" smtClean="0">
                <a:latin typeface="+mn-lt"/>
              </a:rPr>
              <a:t>environment</a:t>
            </a:r>
            <a:r>
              <a:rPr lang="en-GB" sz="2000" dirty="0" smtClean="0">
                <a:latin typeface="+mn-lt"/>
              </a:rPr>
              <a:t>:  This is </a:t>
            </a:r>
            <a:r>
              <a:rPr lang="en-GB" sz="2000" dirty="0">
                <a:latin typeface="+mn-lt"/>
              </a:rPr>
              <a:t>the process of looking for and gathering information about the organisation’s external and internal environments. It involves lifting the mind out of the day to day business and looking very clearly at what is going on around and inside the organisation. Effective scanning will give early warning of change and enable the manager to respond.</a:t>
            </a:r>
            <a:r>
              <a:rPr lang="en-GB" sz="2000" dirty="0" smtClean="0">
                <a:latin typeface="+mn-lt"/>
              </a:rPr>
              <a:t/>
            </a:r>
            <a:br>
              <a:rPr lang="en-GB" sz="2000" dirty="0" smtClean="0">
                <a:latin typeface="+mn-lt"/>
              </a:rPr>
            </a:br>
            <a:r>
              <a:rPr lang="en-GB" sz="2000" dirty="0">
                <a:latin typeface="+mn-lt"/>
              </a:rPr>
              <a:t/>
            </a:r>
            <a:br>
              <a:rPr lang="en-GB" sz="2000" dirty="0">
                <a:latin typeface="+mn-lt"/>
              </a:rPr>
            </a:br>
            <a:r>
              <a:rPr lang="en-GB" sz="2000" dirty="0" smtClean="0">
                <a:latin typeface="+mn-lt"/>
              </a:rPr>
              <a:t>(</a:t>
            </a:r>
            <a:r>
              <a:rPr lang="en-GB" sz="2000" dirty="0">
                <a:latin typeface="+mn-lt"/>
              </a:rPr>
              <a:t>Ford, Hunter, Merton and Waller, 2005, </a:t>
            </a:r>
            <a:r>
              <a:rPr lang="en-GB" sz="2000" dirty="0" smtClean="0">
                <a:latin typeface="+mn-lt"/>
              </a:rPr>
              <a:t>p. 4</a:t>
            </a:r>
            <a:r>
              <a:rPr lang="en-GB" sz="2000" dirty="0">
                <a:latin typeface="+mn-lt"/>
              </a:rPr>
              <a:t>) </a:t>
            </a:r>
            <a:r>
              <a:rPr lang="en-GB" sz="2000" dirty="0" smtClean="0">
                <a:latin typeface="+mn-lt"/>
              </a:rPr>
              <a:t> </a:t>
            </a:r>
            <a:endParaRPr lang="en-GB" sz="2000" dirty="0">
              <a:latin typeface="+mn-lt"/>
            </a:endParaRPr>
          </a:p>
        </p:txBody>
      </p:sp>
      <p:pic>
        <p:nvPicPr>
          <p:cNvPr id="4" name="Content Placeholder 3"/>
          <p:cNvPicPr>
            <a:picLocks noGrp="1"/>
          </p:cNvPicPr>
          <p:nvPr>
            <p:ph idx="1"/>
          </p:nvPr>
        </p:nvPicPr>
        <p:blipFill rotWithShape="1">
          <a:blip r:embed="rId2"/>
          <a:srcRect l="9769" t="14248" r="5600" b="5671"/>
          <a:stretch/>
        </p:blipFill>
        <p:spPr bwMode="auto">
          <a:xfrm>
            <a:off x="3245119" y="150137"/>
            <a:ext cx="5400616" cy="353483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1710436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576" y="976930"/>
            <a:ext cx="5475449" cy="5226754"/>
          </a:xfrm>
        </p:spPr>
        <p:txBody>
          <a:bodyPr>
            <a:noAutofit/>
          </a:bodyPr>
          <a:lstStyle/>
          <a:p>
            <a:pPr algn="just"/>
            <a:r>
              <a:rPr lang="en-GB" sz="2000" b="1" dirty="0">
                <a:latin typeface="+mn-lt"/>
              </a:rPr>
              <a:t>Set purpose, strategy and </a:t>
            </a:r>
            <a:r>
              <a:rPr lang="en-GB" sz="2000" b="1" dirty="0" smtClean="0">
                <a:latin typeface="+mn-lt"/>
              </a:rPr>
              <a:t>standards:  </a:t>
            </a:r>
            <a:r>
              <a:rPr lang="en-GB" sz="2000" dirty="0" smtClean="0">
                <a:latin typeface="+mn-lt"/>
              </a:rPr>
              <a:t>This involves </a:t>
            </a:r>
            <a:r>
              <a:rPr lang="en-GB" sz="2000" dirty="0">
                <a:latin typeface="+mn-lt"/>
              </a:rPr>
              <a:t>the manager in making certain that there is a suitable and clear statement of the purpose of the organisation. Many public sector bodies struggle with this as their aims are to provide a universal service, usually without sufficient resources ever to fully achieve this. Once the purpose is clear then the manager is in a position to set the strategy for the organisation or the part of the organisation that she or he is responsible for. This in turn leads to planning and setting standards for performance. </a:t>
            </a:r>
            <a:r>
              <a:rPr lang="en-GB" sz="2000" dirty="0" smtClean="0">
                <a:latin typeface="+mn-lt"/>
              </a:rPr>
              <a:t/>
            </a:r>
            <a:br>
              <a:rPr lang="en-GB" sz="2000" dirty="0" smtClean="0">
                <a:latin typeface="+mn-lt"/>
              </a:rPr>
            </a:br>
            <a:r>
              <a:rPr lang="en-GB" sz="2000" dirty="0">
                <a:latin typeface="+mn-lt"/>
              </a:rPr>
              <a:t/>
            </a:r>
            <a:br>
              <a:rPr lang="en-GB" sz="2000" dirty="0">
                <a:latin typeface="+mn-lt"/>
              </a:rPr>
            </a:br>
            <a:r>
              <a:rPr lang="en-GB" sz="2000" dirty="0" smtClean="0">
                <a:latin typeface="+mn-lt"/>
              </a:rPr>
              <a:t>(</a:t>
            </a:r>
            <a:r>
              <a:rPr lang="en-GB" sz="2000" dirty="0">
                <a:latin typeface="+mn-lt"/>
              </a:rPr>
              <a:t>Ford, Hunter, Merton and Waller, 2005, </a:t>
            </a:r>
            <a:r>
              <a:rPr lang="en-GB" sz="2000" dirty="0" smtClean="0">
                <a:latin typeface="+mn-lt"/>
              </a:rPr>
              <a:t>p</a:t>
            </a:r>
            <a:r>
              <a:rPr lang="en-GB" sz="2000" dirty="0">
                <a:latin typeface="+mn-lt"/>
              </a:rPr>
              <a:t>. </a:t>
            </a:r>
            <a:r>
              <a:rPr lang="en-GB" sz="2000" dirty="0" smtClean="0">
                <a:latin typeface="+mn-lt"/>
              </a:rPr>
              <a:t>4</a:t>
            </a:r>
            <a:r>
              <a:rPr lang="en-GB" sz="2000" dirty="0">
                <a:latin typeface="+mn-lt"/>
              </a:rPr>
              <a:t>) </a:t>
            </a:r>
            <a:r>
              <a:rPr lang="en-GB" sz="2000" dirty="0" smtClean="0">
                <a:latin typeface="+mn-lt"/>
              </a:rPr>
              <a:t> </a:t>
            </a:r>
            <a:endParaRPr lang="en-GB" sz="2000" dirty="0">
              <a:latin typeface="+mn-lt"/>
            </a:endParaRPr>
          </a:p>
        </p:txBody>
      </p:sp>
      <p:pic>
        <p:nvPicPr>
          <p:cNvPr id="4" name="Content Placeholder 3"/>
          <p:cNvPicPr>
            <a:picLocks noGrp="1"/>
          </p:cNvPicPr>
          <p:nvPr>
            <p:ph idx="1"/>
          </p:nvPr>
        </p:nvPicPr>
        <p:blipFill rotWithShape="1">
          <a:blip r:embed="rId2"/>
          <a:srcRect l="9769" t="14248" r="5600" b="5671"/>
          <a:stretch/>
        </p:blipFill>
        <p:spPr bwMode="auto">
          <a:xfrm>
            <a:off x="6010221" y="976930"/>
            <a:ext cx="5400616" cy="353483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618370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576" y="976930"/>
            <a:ext cx="5475449" cy="5538854"/>
          </a:xfrm>
        </p:spPr>
        <p:txBody>
          <a:bodyPr>
            <a:noAutofit/>
          </a:bodyPr>
          <a:lstStyle/>
          <a:p>
            <a:pPr algn="just"/>
            <a:r>
              <a:rPr lang="en-GB" sz="2000" b="1" dirty="0">
                <a:latin typeface="+mn-lt"/>
              </a:rPr>
              <a:t>Deploy resources: </a:t>
            </a:r>
            <a:r>
              <a:rPr lang="en-GB" sz="2000" b="1" dirty="0" smtClean="0">
                <a:latin typeface="+mn-lt"/>
              </a:rPr>
              <a:t> </a:t>
            </a:r>
            <a:r>
              <a:rPr lang="en-GB" sz="2000" dirty="0" smtClean="0">
                <a:latin typeface="+mn-lt"/>
              </a:rPr>
              <a:t>In </a:t>
            </a:r>
            <a:r>
              <a:rPr lang="en-GB" sz="2000" dirty="0">
                <a:latin typeface="+mn-lt"/>
              </a:rPr>
              <a:t>this part of the role the manager is responsible for making sure that all available resources are used to best effect in delivering the strategy, to achieve the purpose. The resources include finance, the people (staff and volunteers) who deliver the service, information and knowledge, premises, equipment and so on. Inspiring and motivating the workforce is a fundamental challenge for the managers of youth work organisations and is a test of their leadership.</a:t>
            </a:r>
            <a:r>
              <a:rPr lang="en-GB" sz="2000" dirty="0" smtClean="0">
                <a:latin typeface="+mn-lt"/>
              </a:rPr>
              <a:t/>
            </a:r>
            <a:br>
              <a:rPr lang="en-GB" sz="2000" dirty="0" smtClean="0">
                <a:latin typeface="+mn-lt"/>
              </a:rPr>
            </a:br>
            <a:r>
              <a:rPr lang="en-GB" sz="2000" dirty="0">
                <a:latin typeface="+mn-lt"/>
              </a:rPr>
              <a:t/>
            </a:r>
            <a:br>
              <a:rPr lang="en-GB" sz="2000" dirty="0">
                <a:latin typeface="+mn-lt"/>
              </a:rPr>
            </a:br>
            <a:r>
              <a:rPr lang="en-GB" sz="2000" dirty="0" smtClean="0">
                <a:latin typeface="+mn-lt"/>
              </a:rPr>
              <a:t>(</a:t>
            </a:r>
            <a:r>
              <a:rPr lang="en-GB" sz="2000" dirty="0">
                <a:latin typeface="+mn-lt"/>
              </a:rPr>
              <a:t>Ford, Hunter, Merton and Waller, 2005, </a:t>
            </a:r>
            <a:r>
              <a:rPr lang="en-GB" sz="2000" dirty="0" smtClean="0">
                <a:latin typeface="+mn-lt"/>
              </a:rPr>
              <a:t>p</a:t>
            </a:r>
            <a:r>
              <a:rPr lang="en-GB" sz="2000" dirty="0">
                <a:latin typeface="+mn-lt"/>
              </a:rPr>
              <a:t>. </a:t>
            </a:r>
            <a:r>
              <a:rPr lang="en-GB" sz="2000" dirty="0" smtClean="0">
                <a:latin typeface="+mn-lt"/>
              </a:rPr>
              <a:t>4</a:t>
            </a:r>
            <a:r>
              <a:rPr lang="en-GB" sz="2000" dirty="0">
                <a:latin typeface="+mn-lt"/>
              </a:rPr>
              <a:t>) </a:t>
            </a:r>
            <a:r>
              <a:rPr lang="en-GB" sz="2000" dirty="0" smtClean="0">
                <a:latin typeface="+mn-lt"/>
              </a:rPr>
              <a:t> </a:t>
            </a:r>
            <a:endParaRPr lang="en-GB" sz="2000" dirty="0">
              <a:latin typeface="+mn-lt"/>
            </a:endParaRPr>
          </a:p>
        </p:txBody>
      </p:sp>
      <p:pic>
        <p:nvPicPr>
          <p:cNvPr id="4" name="Content Placeholder 3"/>
          <p:cNvPicPr>
            <a:picLocks noGrp="1"/>
          </p:cNvPicPr>
          <p:nvPr>
            <p:ph idx="1"/>
          </p:nvPr>
        </p:nvPicPr>
        <p:blipFill rotWithShape="1">
          <a:blip r:embed="rId2"/>
          <a:srcRect l="9769" t="14248" r="5600" b="5671"/>
          <a:stretch/>
        </p:blipFill>
        <p:spPr bwMode="auto">
          <a:xfrm>
            <a:off x="6010221" y="976930"/>
            <a:ext cx="5400616" cy="353483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054965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576" y="976930"/>
            <a:ext cx="5475449" cy="5538854"/>
          </a:xfrm>
        </p:spPr>
        <p:txBody>
          <a:bodyPr>
            <a:noAutofit/>
          </a:bodyPr>
          <a:lstStyle/>
          <a:p>
            <a:pPr algn="just"/>
            <a:r>
              <a:rPr lang="en-GB" sz="2000" b="1" dirty="0">
                <a:latin typeface="+mn-lt"/>
              </a:rPr>
              <a:t>Deliver the service: </a:t>
            </a:r>
            <a:r>
              <a:rPr lang="en-GB" sz="2000" dirty="0">
                <a:latin typeface="+mn-lt"/>
              </a:rPr>
              <a:t>This is the point at which everything must come together so that young people are provided with a really good service. Most youth work is delivered by youth workers (typically part-time) working in dispersed settings often with little or no direct supervision. The preparation for the work and the follow up through ‘off the job’ supervision are essential in order to deliver consistent, high quality services.</a:t>
            </a:r>
            <a:r>
              <a:rPr lang="en-GB" sz="2000" dirty="0" smtClean="0">
                <a:latin typeface="+mn-lt"/>
              </a:rPr>
              <a:t/>
            </a:r>
            <a:br>
              <a:rPr lang="en-GB" sz="2000" dirty="0" smtClean="0">
                <a:latin typeface="+mn-lt"/>
              </a:rPr>
            </a:br>
            <a:r>
              <a:rPr lang="en-GB" sz="2000" dirty="0">
                <a:latin typeface="+mn-lt"/>
              </a:rPr>
              <a:t/>
            </a:r>
            <a:br>
              <a:rPr lang="en-GB" sz="2000" dirty="0">
                <a:latin typeface="+mn-lt"/>
              </a:rPr>
            </a:br>
            <a:r>
              <a:rPr lang="en-GB" sz="2000" dirty="0" smtClean="0">
                <a:latin typeface="+mn-lt"/>
              </a:rPr>
              <a:t>(</a:t>
            </a:r>
            <a:r>
              <a:rPr lang="en-GB" sz="2000" dirty="0">
                <a:latin typeface="+mn-lt"/>
              </a:rPr>
              <a:t>Ford, Hunter, Merton and Waller, 2005, </a:t>
            </a:r>
            <a:r>
              <a:rPr lang="en-GB" sz="2000" dirty="0" smtClean="0">
                <a:latin typeface="+mn-lt"/>
              </a:rPr>
              <a:t>p</a:t>
            </a:r>
            <a:r>
              <a:rPr lang="en-GB" sz="2000" dirty="0">
                <a:latin typeface="+mn-lt"/>
              </a:rPr>
              <a:t>. </a:t>
            </a:r>
            <a:r>
              <a:rPr lang="en-GB" sz="2000" dirty="0" smtClean="0">
                <a:latin typeface="+mn-lt"/>
              </a:rPr>
              <a:t>4</a:t>
            </a:r>
            <a:r>
              <a:rPr lang="en-GB" sz="2000" dirty="0">
                <a:latin typeface="+mn-lt"/>
              </a:rPr>
              <a:t>) </a:t>
            </a:r>
            <a:r>
              <a:rPr lang="en-GB" sz="2000" dirty="0" smtClean="0">
                <a:latin typeface="+mn-lt"/>
              </a:rPr>
              <a:t> </a:t>
            </a:r>
            <a:endParaRPr lang="en-GB" sz="2000" dirty="0">
              <a:latin typeface="+mn-lt"/>
            </a:endParaRPr>
          </a:p>
        </p:txBody>
      </p:sp>
      <p:pic>
        <p:nvPicPr>
          <p:cNvPr id="4" name="Content Placeholder 3"/>
          <p:cNvPicPr>
            <a:picLocks noGrp="1"/>
          </p:cNvPicPr>
          <p:nvPr>
            <p:ph idx="1"/>
          </p:nvPr>
        </p:nvPicPr>
        <p:blipFill rotWithShape="1">
          <a:blip r:embed="rId2"/>
          <a:srcRect l="9769" t="14248" r="5600" b="5671"/>
          <a:stretch/>
        </p:blipFill>
        <p:spPr bwMode="auto">
          <a:xfrm>
            <a:off x="6010221" y="976930"/>
            <a:ext cx="5400616" cy="353483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7100950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576" y="976930"/>
            <a:ext cx="5475449" cy="5538854"/>
          </a:xfrm>
        </p:spPr>
        <p:txBody>
          <a:bodyPr>
            <a:noAutofit/>
          </a:bodyPr>
          <a:lstStyle/>
          <a:p>
            <a:pPr algn="just"/>
            <a:r>
              <a:rPr lang="en-GB" sz="1800" b="1" dirty="0" smtClean="0">
                <a:latin typeface="+mn-lt"/>
              </a:rPr>
              <a:t>Monitor progress and assure quality: </a:t>
            </a:r>
            <a:r>
              <a:rPr lang="en-GB" sz="1800" dirty="0" smtClean="0">
                <a:latin typeface="+mn-lt"/>
              </a:rPr>
              <a:t>You </a:t>
            </a:r>
            <a:r>
              <a:rPr lang="en-GB" sz="1800" dirty="0">
                <a:latin typeface="+mn-lt"/>
              </a:rPr>
              <a:t>cannot monitor progress if your purpose, aims and objectives are not clear. Similarly it is not possible to judge quality if the organisation has not established standards for doing so. This part of the manager’s role involves using information about what has been done to make judgments about progress, adjust plans and celebrate successes. Historically youth services have not been particularly good at monitoring their performance or providing evidence of its impact. This is changing and the effective leader will find ways to win the support of staff for delivering measurably high levels of performance in their work with young people.</a:t>
            </a:r>
            <a:r>
              <a:rPr lang="en-GB" sz="1800" dirty="0" smtClean="0">
                <a:latin typeface="+mn-lt"/>
              </a:rPr>
              <a:t/>
            </a:r>
            <a:br>
              <a:rPr lang="en-GB" sz="1800" dirty="0" smtClean="0">
                <a:latin typeface="+mn-lt"/>
              </a:rPr>
            </a:br>
            <a:r>
              <a:rPr lang="en-GB" sz="1800" dirty="0">
                <a:latin typeface="+mn-lt"/>
              </a:rPr>
              <a:t/>
            </a:r>
            <a:br>
              <a:rPr lang="en-GB" sz="1800" dirty="0">
                <a:latin typeface="+mn-lt"/>
              </a:rPr>
            </a:br>
            <a:r>
              <a:rPr lang="en-GB" sz="1800" dirty="0" smtClean="0">
                <a:latin typeface="+mn-lt"/>
              </a:rPr>
              <a:t>(</a:t>
            </a:r>
            <a:r>
              <a:rPr lang="en-GB" sz="1800" dirty="0">
                <a:latin typeface="+mn-lt"/>
              </a:rPr>
              <a:t>Ford, Hunter, Merton and Waller, 2005, </a:t>
            </a:r>
            <a:r>
              <a:rPr lang="en-GB" sz="1800" dirty="0" smtClean="0">
                <a:latin typeface="+mn-lt"/>
              </a:rPr>
              <a:t>p</a:t>
            </a:r>
            <a:r>
              <a:rPr lang="en-GB" sz="1800" dirty="0">
                <a:latin typeface="+mn-lt"/>
              </a:rPr>
              <a:t>. </a:t>
            </a:r>
            <a:r>
              <a:rPr lang="en-GB" sz="1800" dirty="0" smtClean="0">
                <a:latin typeface="+mn-lt"/>
              </a:rPr>
              <a:t>4</a:t>
            </a:r>
            <a:r>
              <a:rPr lang="en-GB" sz="1800" dirty="0">
                <a:latin typeface="+mn-lt"/>
              </a:rPr>
              <a:t>) </a:t>
            </a:r>
            <a:r>
              <a:rPr lang="en-GB" sz="1800" dirty="0" smtClean="0">
                <a:latin typeface="+mn-lt"/>
              </a:rPr>
              <a:t> </a:t>
            </a:r>
            <a:endParaRPr lang="en-GB" sz="1800" dirty="0">
              <a:latin typeface="+mn-lt"/>
            </a:endParaRPr>
          </a:p>
        </p:txBody>
      </p:sp>
      <p:pic>
        <p:nvPicPr>
          <p:cNvPr id="4" name="Content Placeholder 3"/>
          <p:cNvPicPr>
            <a:picLocks noGrp="1"/>
          </p:cNvPicPr>
          <p:nvPr>
            <p:ph idx="1"/>
          </p:nvPr>
        </p:nvPicPr>
        <p:blipFill rotWithShape="1">
          <a:blip r:embed="rId2"/>
          <a:srcRect l="9769" t="14248" r="5600" b="5671"/>
          <a:stretch/>
        </p:blipFill>
        <p:spPr bwMode="auto">
          <a:xfrm>
            <a:off x="6010221" y="976930"/>
            <a:ext cx="5400616" cy="353483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485157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575" y="1018435"/>
            <a:ext cx="6356997" cy="5530202"/>
          </a:xfrm>
        </p:spPr>
        <p:txBody>
          <a:bodyPr>
            <a:noAutofit/>
          </a:bodyPr>
          <a:lstStyle/>
          <a:p>
            <a:pPr algn="just"/>
            <a:r>
              <a:rPr lang="en-GB" sz="2050" b="1" dirty="0">
                <a:latin typeface="+mn-lt"/>
              </a:rPr>
              <a:t>Consolidate relationships with stakeholders (including partners): </a:t>
            </a:r>
            <a:r>
              <a:rPr lang="en-GB" sz="2050" b="1" dirty="0" smtClean="0">
                <a:latin typeface="+mn-lt"/>
              </a:rPr>
              <a:t> </a:t>
            </a:r>
            <a:r>
              <a:rPr lang="en-GB" sz="2050" dirty="0" smtClean="0">
                <a:latin typeface="+mn-lt"/>
              </a:rPr>
              <a:t>In </a:t>
            </a:r>
            <a:r>
              <a:rPr lang="en-GB" sz="2050" dirty="0">
                <a:latin typeface="+mn-lt"/>
              </a:rPr>
              <a:t>the last part of the role the manager seeks to ensure that the organisation has effective relationships with key stakeholders. This includes accounting for the work that has been done (for example to councillors, young people and funders); positioning the organisation in the minds of potential and actual partners; sustaining and developing existing partnerships.</a:t>
            </a:r>
            <a:r>
              <a:rPr lang="en-GB" sz="2050" dirty="0" smtClean="0">
                <a:latin typeface="+mn-lt"/>
              </a:rPr>
              <a:t/>
            </a:r>
            <a:br>
              <a:rPr lang="en-GB" sz="2050" dirty="0" smtClean="0">
                <a:latin typeface="+mn-lt"/>
              </a:rPr>
            </a:br>
            <a:r>
              <a:rPr lang="en-GB" sz="2050" dirty="0">
                <a:latin typeface="+mn-lt"/>
              </a:rPr>
              <a:t/>
            </a:r>
            <a:br>
              <a:rPr lang="en-GB" sz="2050" dirty="0">
                <a:latin typeface="+mn-lt"/>
              </a:rPr>
            </a:br>
            <a:r>
              <a:rPr lang="en-GB" sz="2050" dirty="0" smtClean="0">
                <a:latin typeface="+mn-lt"/>
              </a:rPr>
              <a:t>(</a:t>
            </a:r>
            <a:r>
              <a:rPr lang="en-GB" sz="2050" dirty="0">
                <a:latin typeface="+mn-lt"/>
              </a:rPr>
              <a:t>Ford, Hunter, Merton and Waller, 2005, </a:t>
            </a:r>
            <a:r>
              <a:rPr lang="en-GB" sz="2050" dirty="0" smtClean="0">
                <a:latin typeface="+mn-lt"/>
              </a:rPr>
              <a:t>p</a:t>
            </a:r>
            <a:r>
              <a:rPr lang="en-GB" sz="2050" dirty="0">
                <a:latin typeface="+mn-lt"/>
              </a:rPr>
              <a:t>. 5</a:t>
            </a:r>
            <a:r>
              <a:rPr lang="en-GB" sz="2050" dirty="0" smtClean="0">
                <a:latin typeface="+mn-lt"/>
              </a:rPr>
              <a:t>)  </a:t>
            </a:r>
            <a:endParaRPr lang="en-GB" sz="2050" dirty="0">
              <a:latin typeface="+mn-lt"/>
            </a:endParaRPr>
          </a:p>
        </p:txBody>
      </p:sp>
      <p:pic>
        <p:nvPicPr>
          <p:cNvPr id="4" name="Content Placeholder 3"/>
          <p:cNvPicPr>
            <a:picLocks noGrp="1"/>
          </p:cNvPicPr>
          <p:nvPr>
            <p:ph idx="1"/>
          </p:nvPr>
        </p:nvPicPr>
        <p:blipFill rotWithShape="1">
          <a:blip r:embed="rId2"/>
          <a:srcRect l="9769" t="14248" r="5600" b="5671"/>
          <a:stretch/>
        </p:blipFill>
        <p:spPr bwMode="auto">
          <a:xfrm>
            <a:off x="6674573" y="1379812"/>
            <a:ext cx="5283808" cy="377806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00941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364" y="2644641"/>
            <a:ext cx="10846865" cy="4604851"/>
          </a:xfrm>
        </p:spPr>
        <p:txBody>
          <a:bodyPr>
            <a:noAutofit/>
          </a:bodyPr>
          <a:lstStyle/>
          <a:p>
            <a:pPr algn="just"/>
            <a:r>
              <a:rPr lang="en-GB" sz="2000" dirty="0" smtClean="0">
                <a:latin typeface="+mn-lt"/>
              </a:rPr>
              <a:t>“The </a:t>
            </a:r>
            <a:r>
              <a:rPr lang="en-GB" sz="2000" dirty="0">
                <a:latin typeface="+mn-lt"/>
              </a:rPr>
              <a:t>model is dynamic and non-linear – there are connections between all the main elements. It is designed to provide a map on which you can locate your management and leadership </a:t>
            </a:r>
            <a:r>
              <a:rPr lang="en-GB" sz="2000" dirty="0" smtClean="0">
                <a:latin typeface="+mn-lt"/>
              </a:rPr>
              <a:t>activity.</a:t>
            </a:r>
            <a:br>
              <a:rPr lang="en-GB" sz="2000" dirty="0" smtClean="0">
                <a:latin typeface="+mn-lt"/>
              </a:rPr>
            </a:br>
            <a:r>
              <a:rPr lang="en-GB" sz="2000" dirty="0">
                <a:latin typeface="+mn-lt"/>
              </a:rPr>
              <a:t/>
            </a:r>
            <a:br>
              <a:rPr lang="en-GB" sz="2000" dirty="0">
                <a:latin typeface="+mn-lt"/>
              </a:rPr>
            </a:br>
            <a:r>
              <a:rPr lang="en-GB" sz="2000" dirty="0" smtClean="0">
                <a:latin typeface="+mn-lt"/>
              </a:rPr>
              <a:t>Management </a:t>
            </a:r>
            <a:r>
              <a:rPr lang="en-GB" sz="2000" dirty="0">
                <a:latin typeface="+mn-lt"/>
              </a:rPr>
              <a:t>is not a linear process – managers move in and out of each of the various roles described but keep returning to the central box to reflect, think and </a:t>
            </a:r>
            <a:r>
              <a:rPr lang="en-GB" sz="2000" dirty="0" smtClean="0">
                <a:latin typeface="+mn-lt"/>
              </a:rPr>
              <a:t>learn”.</a:t>
            </a:r>
            <a:br>
              <a:rPr lang="en-GB" sz="2000" dirty="0" smtClean="0">
                <a:latin typeface="+mn-lt"/>
              </a:rPr>
            </a:br>
            <a:r>
              <a:rPr lang="en-GB" sz="2000" dirty="0">
                <a:latin typeface="+mn-lt"/>
              </a:rPr>
              <a:t/>
            </a:r>
            <a:br>
              <a:rPr lang="en-GB" sz="2000" dirty="0">
                <a:latin typeface="+mn-lt"/>
              </a:rPr>
            </a:br>
            <a:r>
              <a:rPr lang="en-GB" sz="2000" dirty="0" smtClean="0">
                <a:latin typeface="+mn-lt"/>
              </a:rPr>
              <a:t>(</a:t>
            </a:r>
            <a:r>
              <a:rPr lang="en-GB" sz="2000" dirty="0">
                <a:latin typeface="+mn-lt"/>
              </a:rPr>
              <a:t>Ford, Hunter, Merton and Waller, 2005, </a:t>
            </a:r>
            <a:r>
              <a:rPr lang="en-GB" sz="2000" dirty="0" smtClean="0">
                <a:latin typeface="+mn-lt"/>
              </a:rPr>
              <a:t>p. 5)  </a:t>
            </a:r>
            <a:endParaRPr lang="en-GB" sz="2000" dirty="0">
              <a:latin typeface="+mn-lt"/>
            </a:endParaRPr>
          </a:p>
        </p:txBody>
      </p:sp>
      <p:pic>
        <p:nvPicPr>
          <p:cNvPr id="4" name="Content Placeholder 3"/>
          <p:cNvPicPr>
            <a:picLocks noGrp="1"/>
          </p:cNvPicPr>
          <p:nvPr>
            <p:ph idx="1"/>
          </p:nvPr>
        </p:nvPicPr>
        <p:blipFill rotWithShape="1">
          <a:blip r:embed="rId2"/>
          <a:srcRect l="9769" t="14248" r="5600" b="5671"/>
          <a:stretch/>
        </p:blipFill>
        <p:spPr bwMode="auto">
          <a:xfrm>
            <a:off x="3245119" y="150137"/>
            <a:ext cx="5400616" cy="353483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8686079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Understanding Youth Work Management…</a:t>
            </a:r>
            <a:endParaRPr lang="en-GB" dirty="0"/>
          </a:p>
        </p:txBody>
      </p:sp>
      <p:sp>
        <p:nvSpPr>
          <p:cNvPr id="3" name="Content Placeholder 2"/>
          <p:cNvSpPr>
            <a:spLocks noGrp="1"/>
          </p:cNvSpPr>
          <p:nvPr>
            <p:ph idx="1"/>
          </p:nvPr>
        </p:nvSpPr>
        <p:spPr/>
        <p:txBody>
          <a:bodyPr/>
          <a:lstStyle/>
          <a:p>
            <a:r>
              <a:rPr lang="en-GB" dirty="0" smtClean="0"/>
              <a:t>In groups, consider the words you would use to describe the management of youth work…</a:t>
            </a:r>
          </a:p>
          <a:p>
            <a:pPr marL="0" indent="0">
              <a:buNone/>
            </a:pPr>
            <a:endParaRPr lang="en-GB" dirty="0"/>
          </a:p>
        </p:txBody>
      </p:sp>
    </p:spTree>
    <p:extLst>
      <p:ext uri="{BB962C8B-B14F-4D97-AF65-F5344CB8AC3E}">
        <p14:creationId xmlns:p14="http://schemas.microsoft.com/office/powerpoint/2010/main" val="40236799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smtClean="0"/>
              <a:t>Drawing a vision</a:t>
            </a:r>
          </a:p>
        </p:txBody>
      </p:sp>
      <p:sp>
        <p:nvSpPr>
          <p:cNvPr id="5123" name="Rectangle 3"/>
          <p:cNvSpPr>
            <a:spLocks noGrp="1" noChangeArrowheads="1"/>
          </p:cNvSpPr>
          <p:nvPr>
            <p:ph sz="half" idx="1"/>
          </p:nvPr>
        </p:nvSpPr>
        <p:spPr>
          <a:xfrm>
            <a:off x="838200" y="1825625"/>
            <a:ext cx="5102662" cy="4351338"/>
          </a:xfrm>
        </p:spPr>
        <p:txBody>
          <a:bodyPr>
            <a:normAutofit/>
          </a:bodyPr>
          <a:lstStyle/>
          <a:p>
            <a:pPr eaLnBrk="1" hangingPunct="1"/>
            <a:r>
              <a:rPr lang="en-GB" altLang="en-US" dirty="0" smtClean="0"/>
              <a:t>Take 5 minutes </a:t>
            </a:r>
            <a:r>
              <a:rPr lang="en-GB" altLang="en-US" dirty="0" smtClean="0"/>
              <a:t>in your group to </a:t>
            </a:r>
            <a:r>
              <a:rPr lang="en-GB" altLang="en-US" dirty="0" smtClean="0"/>
              <a:t>draw a cartoon </a:t>
            </a:r>
            <a:r>
              <a:rPr lang="en-GB" altLang="en-US" dirty="0" smtClean="0"/>
              <a:t>to depict how you envision youth work management... </a:t>
            </a:r>
            <a:endParaRPr lang="en-GB" altLang="en-US" dirty="0" smtClean="0"/>
          </a:p>
          <a:p>
            <a:pPr eaLnBrk="1" hangingPunct="1"/>
            <a:endParaRPr lang="en-GB" altLang="en-US" dirty="0"/>
          </a:p>
          <a:p>
            <a:pPr lvl="1"/>
            <a:r>
              <a:rPr lang="en-GB" altLang="en-US" dirty="0" smtClean="0"/>
              <a:t>Doesn’t need to be perfect</a:t>
            </a:r>
          </a:p>
          <a:p>
            <a:pPr lvl="1"/>
            <a:r>
              <a:rPr lang="en-GB" altLang="en-US" dirty="0" smtClean="0"/>
              <a:t>It </a:t>
            </a:r>
            <a:r>
              <a:rPr lang="en-GB" altLang="en-US" dirty="0" smtClean="0"/>
              <a:t>i</a:t>
            </a:r>
            <a:r>
              <a:rPr lang="en-GB" altLang="en-US" dirty="0" smtClean="0"/>
              <a:t>sn’t </a:t>
            </a:r>
            <a:r>
              <a:rPr lang="en-GB" altLang="en-US" dirty="0" smtClean="0"/>
              <a:t>a drawing competition</a:t>
            </a:r>
          </a:p>
          <a:p>
            <a:pPr lvl="1"/>
            <a:r>
              <a:rPr lang="en-GB" altLang="en-US" dirty="0" smtClean="0"/>
              <a:t>It is </a:t>
            </a:r>
            <a:r>
              <a:rPr lang="en-GB" altLang="en-US" dirty="0" smtClean="0"/>
              <a:t>meant to make you think about your </a:t>
            </a:r>
            <a:r>
              <a:rPr lang="en-GB" altLang="en-US" dirty="0" smtClean="0"/>
              <a:t>thoughts and ideas</a:t>
            </a:r>
            <a:endParaRPr lang="en-GB" altLang="en-US" dirty="0" smtClean="0"/>
          </a:p>
        </p:txBody>
      </p:sp>
      <p:pic>
        <p:nvPicPr>
          <p:cNvPr id="3"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756131" y="1825625"/>
            <a:ext cx="5597669" cy="3618805"/>
          </a:xfrm>
        </p:spPr>
      </p:pic>
    </p:spTree>
    <p:extLst>
      <p:ext uri="{BB962C8B-B14F-4D97-AF65-F5344CB8AC3E}">
        <p14:creationId xmlns:p14="http://schemas.microsoft.com/office/powerpoint/2010/main" val="276389348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Aspects of management  </a:t>
            </a:r>
            <a:endParaRPr lang="cy-GB" dirty="0"/>
          </a:p>
        </p:txBody>
      </p:sp>
      <p:sp>
        <p:nvSpPr>
          <p:cNvPr id="4" name="Content Placeholder 3"/>
          <p:cNvSpPr>
            <a:spLocks noGrp="1"/>
          </p:cNvSpPr>
          <p:nvPr>
            <p:ph sz="half" idx="1"/>
          </p:nvPr>
        </p:nvSpPr>
        <p:spPr/>
        <p:txBody>
          <a:bodyPr>
            <a:normAutofit/>
          </a:bodyPr>
          <a:lstStyle/>
          <a:p>
            <a:pPr lvl="1">
              <a:lnSpc>
                <a:spcPct val="90000"/>
              </a:lnSpc>
            </a:pPr>
            <a:r>
              <a:rPr lang="en-GB" altLang="en-US" sz="3200" dirty="0" smtClean="0"/>
              <a:t>People</a:t>
            </a:r>
            <a:endParaRPr lang="en-GB" altLang="en-US" sz="3200" dirty="0" smtClean="0"/>
          </a:p>
          <a:p>
            <a:pPr lvl="1">
              <a:lnSpc>
                <a:spcPct val="90000"/>
              </a:lnSpc>
            </a:pPr>
            <a:r>
              <a:rPr lang="en-GB" altLang="en-US" sz="3200" dirty="0" smtClean="0"/>
              <a:t>Curriculum</a:t>
            </a:r>
          </a:p>
          <a:p>
            <a:pPr lvl="1">
              <a:lnSpc>
                <a:spcPct val="90000"/>
              </a:lnSpc>
            </a:pPr>
            <a:r>
              <a:rPr lang="en-GB" altLang="en-US" sz="3200" dirty="0" smtClean="0"/>
              <a:t>Identifying people’s needs</a:t>
            </a:r>
          </a:p>
          <a:p>
            <a:pPr lvl="1">
              <a:lnSpc>
                <a:spcPct val="90000"/>
              </a:lnSpc>
            </a:pPr>
            <a:r>
              <a:rPr lang="en-GB" altLang="en-US" sz="3200" dirty="0" smtClean="0"/>
              <a:t>Policy and strategy</a:t>
            </a:r>
          </a:p>
          <a:p>
            <a:pPr lvl="1">
              <a:lnSpc>
                <a:spcPct val="90000"/>
              </a:lnSpc>
            </a:pPr>
            <a:r>
              <a:rPr lang="en-GB" altLang="en-US" sz="3200" dirty="0" smtClean="0"/>
              <a:t>Team </a:t>
            </a:r>
            <a:r>
              <a:rPr lang="en-GB" altLang="en-US" sz="3200" dirty="0" smtClean="0"/>
              <a:t>membership</a:t>
            </a:r>
          </a:p>
          <a:p>
            <a:pPr lvl="1">
              <a:lnSpc>
                <a:spcPct val="90000"/>
              </a:lnSpc>
            </a:pPr>
            <a:r>
              <a:rPr lang="en-GB" altLang="en-US" sz="3200" dirty="0" smtClean="0"/>
              <a:t>Community</a:t>
            </a:r>
            <a:endParaRPr lang="en-GB" altLang="en-US" sz="3200" dirty="0"/>
          </a:p>
          <a:p>
            <a:endParaRPr lang="en-GB" dirty="0"/>
          </a:p>
        </p:txBody>
      </p:sp>
      <p:sp>
        <p:nvSpPr>
          <p:cNvPr id="6" name="Content Placeholder 5"/>
          <p:cNvSpPr>
            <a:spLocks noGrp="1"/>
          </p:cNvSpPr>
          <p:nvPr>
            <p:ph sz="half" idx="2"/>
          </p:nvPr>
        </p:nvSpPr>
        <p:spPr/>
        <p:txBody>
          <a:bodyPr>
            <a:normAutofit/>
          </a:bodyPr>
          <a:lstStyle/>
          <a:p>
            <a:pPr lvl="1"/>
            <a:r>
              <a:rPr lang="en-GB" altLang="en-US" sz="3200" dirty="0" smtClean="0"/>
              <a:t>Supervision</a:t>
            </a:r>
            <a:endParaRPr lang="en-GB" altLang="en-US" sz="3200" dirty="0"/>
          </a:p>
          <a:p>
            <a:pPr lvl="1"/>
            <a:r>
              <a:rPr lang="en-GB" altLang="en-US" sz="3200" dirty="0"/>
              <a:t>Equal opportunities</a:t>
            </a:r>
          </a:p>
          <a:p>
            <a:pPr lvl="1"/>
            <a:r>
              <a:rPr lang="en-GB" altLang="en-US" sz="3200" dirty="0"/>
              <a:t>Administrative and financial</a:t>
            </a:r>
          </a:p>
          <a:p>
            <a:pPr lvl="1"/>
            <a:r>
              <a:rPr lang="en-GB" altLang="en-US" sz="3200" dirty="0"/>
              <a:t>Monitoring and evaluating work</a:t>
            </a:r>
          </a:p>
          <a:p>
            <a:pPr lvl="1"/>
            <a:r>
              <a:rPr lang="en-GB" altLang="en-US" sz="3200" dirty="0"/>
              <a:t>Information and advice</a:t>
            </a:r>
          </a:p>
          <a:p>
            <a:pPr lvl="1"/>
            <a:r>
              <a:rPr lang="en-GB" altLang="en-US" sz="3200" dirty="0"/>
              <a:t>Any </a:t>
            </a:r>
            <a:r>
              <a:rPr lang="en-GB" altLang="en-US" sz="3200" dirty="0" smtClean="0"/>
              <a:t>other</a:t>
            </a:r>
            <a:endParaRPr lang="en-GB" altLang="en-US" sz="3200" dirty="0"/>
          </a:p>
          <a:p>
            <a:endParaRPr lang="en-GB" dirty="0"/>
          </a:p>
        </p:txBody>
      </p:sp>
    </p:spTree>
    <p:extLst>
      <p:ext uri="{BB962C8B-B14F-4D97-AF65-F5344CB8AC3E}">
        <p14:creationId xmlns:p14="http://schemas.microsoft.com/office/powerpoint/2010/main" val="85167246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smtClean="0"/>
              <a:t>Task</a:t>
            </a:r>
          </a:p>
        </p:txBody>
      </p:sp>
      <p:sp>
        <p:nvSpPr>
          <p:cNvPr id="8195" name="Rectangle 3"/>
          <p:cNvSpPr>
            <a:spLocks noGrp="1" noChangeArrowheads="1"/>
          </p:cNvSpPr>
          <p:nvPr>
            <p:ph sz="half" idx="1"/>
          </p:nvPr>
        </p:nvSpPr>
        <p:spPr>
          <a:xfrm>
            <a:off x="459938" y="1701799"/>
            <a:ext cx="4442262" cy="4259263"/>
          </a:xfrm>
        </p:spPr>
        <p:txBody>
          <a:bodyPr>
            <a:normAutofit/>
          </a:bodyPr>
          <a:lstStyle/>
          <a:p>
            <a:pPr algn="just" eaLnBrk="1" hangingPunct="1"/>
            <a:r>
              <a:rPr lang="en-GB" altLang="en-US" sz="2500" dirty="0" smtClean="0"/>
              <a:t>Reflecting on a </a:t>
            </a:r>
            <a:r>
              <a:rPr lang="en-GB" altLang="en-US" sz="2500" dirty="0" smtClean="0"/>
              <a:t>youth </a:t>
            </a:r>
            <a:r>
              <a:rPr lang="en-GB" altLang="en-US" sz="2500" dirty="0" smtClean="0"/>
              <a:t>work </a:t>
            </a:r>
            <a:r>
              <a:rPr lang="en-GB" altLang="en-US" sz="2500" dirty="0" smtClean="0"/>
              <a:t>project, spend </a:t>
            </a:r>
            <a:r>
              <a:rPr lang="en-GB" altLang="en-US" sz="2500" dirty="0" smtClean="0"/>
              <a:t>10 minutes drawing a spider gram or a mind map with the organisation at the centre and factors/ individuals/organisations in the external environment which influence how you will develop the project.</a:t>
            </a:r>
          </a:p>
        </p:txBody>
      </p:sp>
      <p:pic>
        <p:nvPicPr>
          <p:cNvPr id="3"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02200" y="1875630"/>
            <a:ext cx="6640622" cy="3911600"/>
          </a:xfrm>
        </p:spPr>
      </p:pic>
    </p:spTree>
    <p:extLst>
      <p:ext uri="{BB962C8B-B14F-4D97-AF65-F5344CB8AC3E}">
        <p14:creationId xmlns:p14="http://schemas.microsoft.com/office/powerpoint/2010/main" val="196101935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 Analysis</a:t>
            </a:r>
            <a:endParaRPr lang="en-GB" dirty="0"/>
          </a:p>
        </p:txBody>
      </p:sp>
      <p:sp>
        <p:nvSpPr>
          <p:cNvPr id="3" name="Content Placeholder 2"/>
          <p:cNvSpPr>
            <a:spLocks noGrp="1"/>
          </p:cNvSpPr>
          <p:nvPr>
            <p:ph idx="1"/>
          </p:nvPr>
        </p:nvSpPr>
        <p:spPr/>
        <p:txBody>
          <a:bodyPr/>
          <a:lstStyle/>
          <a:p>
            <a:r>
              <a:rPr lang="en-GB" dirty="0" smtClean="0"/>
              <a:t>What is this?</a:t>
            </a:r>
            <a:endParaRPr lang="en-GB" dirty="0"/>
          </a:p>
        </p:txBody>
      </p:sp>
    </p:spTree>
    <p:extLst>
      <p:ext uri="{BB962C8B-B14F-4D97-AF65-F5344CB8AC3E}">
        <p14:creationId xmlns:p14="http://schemas.microsoft.com/office/powerpoint/2010/main" val="38033694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a:t>
            </a:r>
            <a:endParaRPr lang="en-GB" dirty="0"/>
          </a:p>
        </p:txBody>
      </p:sp>
      <p:sp>
        <p:nvSpPr>
          <p:cNvPr id="3" name="Content Placeholder 2"/>
          <p:cNvSpPr>
            <a:spLocks noGrp="1"/>
          </p:cNvSpPr>
          <p:nvPr>
            <p:ph idx="1"/>
          </p:nvPr>
        </p:nvSpPr>
        <p:spPr/>
        <p:txBody>
          <a:bodyPr/>
          <a:lstStyle/>
          <a:p>
            <a:pPr algn="just"/>
            <a:r>
              <a:rPr lang="en-GB" dirty="0" smtClean="0"/>
              <a:t>“A </a:t>
            </a:r>
            <a:r>
              <a:rPr lang="en-GB" dirty="0"/>
              <a:t>SWOT analysis is a planning tool which seeks to identify the Strengths, Weaknesses, Opportunities and Threats involved in a project or organisation. It's a framework for matching an organisation's goals, programmes and capacities to the environment in which it </a:t>
            </a:r>
            <a:r>
              <a:rPr lang="en-GB" dirty="0" smtClean="0"/>
              <a:t>operates” (CIPD, 2019).</a:t>
            </a:r>
          </a:p>
          <a:p>
            <a:pPr algn="just"/>
            <a:endParaRPr lang="en-GB" dirty="0"/>
          </a:p>
          <a:p>
            <a:pPr algn="just"/>
            <a:r>
              <a:rPr lang="en-GB" dirty="0"/>
              <a:t>https://www.cipd.co.uk/knowledge/strategy/organisational-development/swot-analysis-factsheet#53494</a:t>
            </a:r>
          </a:p>
        </p:txBody>
      </p:sp>
    </p:spTree>
    <p:extLst>
      <p:ext uri="{BB962C8B-B14F-4D97-AF65-F5344CB8AC3E}">
        <p14:creationId xmlns:p14="http://schemas.microsoft.com/office/powerpoint/2010/main" val="35495547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Factors to consider…</a:t>
            </a:r>
            <a:endParaRPr lang="en-GB" dirty="0"/>
          </a:p>
        </p:txBody>
      </p:sp>
      <p:sp>
        <p:nvSpPr>
          <p:cNvPr id="3" name="Content Placeholder 2"/>
          <p:cNvSpPr>
            <a:spLocks noGrp="1"/>
          </p:cNvSpPr>
          <p:nvPr>
            <p:ph idx="1"/>
          </p:nvPr>
        </p:nvSpPr>
        <p:spPr/>
        <p:txBody>
          <a:bodyPr/>
          <a:lstStyle/>
          <a:p>
            <a:r>
              <a:rPr lang="en-GB" dirty="0" smtClean="0"/>
              <a:t>Scanning </a:t>
            </a:r>
            <a:r>
              <a:rPr lang="en-GB" dirty="0" smtClean="0"/>
              <a:t>the </a:t>
            </a:r>
            <a:r>
              <a:rPr lang="en-GB" dirty="0" smtClean="0"/>
              <a:t>environment – remember the initial management model shared…</a:t>
            </a:r>
            <a:endParaRPr lang="en-GB" dirty="0" smtClean="0"/>
          </a:p>
          <a:p>
            <a:r>
              <a:rPr lang="en-GB" dirty="0" smtClean="0"/>
              <a:t>Achievements</a:t>
            </a:r>
          </a:p>
          <a:p>
            <a:r>
              <a:rPr lang="en-GB" dirty="0" smtClean="0"/>
              <a:t>Frustrations</a:t>
            </a:r>
          </a:p>
          <a:p>
            <a:r>
              <a:rPr lang="en-GB" dirty="0" smtClean="0"/>
              <a:t>Planning</a:t>
            </a:r>
          </a:p>
          <a:p>
            <a:r>
              <a:rPr lang="en-GB" dirty="0" smtClean="0"/>
              <a:t>More ‘leadership’ and ‘strategic’ </a:t>
            </a:r>
            <a:r>
              <a:rPr lang="en-GB" dirty="0" smtClean="0"/>
              <a:t>management?</a:t>
            </a:r>
            <a:endParaRPr lang="en-GB" dirty="0" smtClean="0"/>
          </a:p>
          <a:p>
            <a:endParaRPr lang="en-GB" dirty="0" smtClean="0"/>
          </a:p>
          <a:p>
            <a:endParaRPr lang="en-GB" dirty="0"/>
          </a:p>
        </p:txBody>
      </p:sp>
    </p:spTree>
    <p:extLst>
      <p:ext uri="{BB962C8B-B14F-4D97-AF65-F5344CB8AC3E}">
        <p14:creationId xmlns:p14="http://schemas.microsoft.com/office/powerpoint/2010/main" val="38280154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Achievements</a:t>
            </a:r>
            <a:endParaRPr lang="en-GB" dirty="0"/>
          </a:p>
        </p:txBody>
      </p:sp>
      <p:sp>
        <p:nvSpPr>
          <p:cNvPr id="4" name="Text Placeholder 3"/>
          <p:cNvSpPr>
            <a:spLocks noGrp="1"/>
          </p:cNvSpPr>
          <p:nvPr>
            <p:ph type="body" idx="1"/>
          </p:nvPr>
        </p:nvSpPr>
        <p:spPr>
          <a:xfrm>
            <a:off x="839788" y="1681163"/>
            <a:ext cx="5157787" cy="503237"/>
          </a:xfrm>
        </p:spPr>
        <p:txBody>
          <a:bodyPr/>
          <a:lstStyle/>
          <a:p>
            <a:r>
              <a:rPr lang="en-GB" dirty="0" smtClean="0"/>
              <a:t>Positives </a:t>
            </a:r>
            <a:endParaRPr lang="en-GB" dirty="0"/>
          </a:p>
        </p:txBody>
      </p:sp>
      <p:sp>
        <p:nvSpPr>
          <p:cNvPr id="3" name="Content Placeholder 2"/>
          <p:cNvSpPr>
            <a:spLocks noGrp="1"/>
          </p:cNvSpPr>
          <p:nvPr>
            <p:ph sz="half" idx="2"/>
          </p:nvPr>
        </p:nvSpPr>
        <p:spPr/>
        <p:txBody>
          <a:bodyPr>
            <a:normAutofit fontScale="77500" lnSpcReduction="20000"/>
          </a:bodyPr>
          <a:lstStyle/>
          <a:p>
            <a:r>
              <a:rPr lang="en-GB" dirty="0" smtClean="0"/>
              <a:t>The focus of this exercise will be to consider in detail the activities of a youth work organisation with which you are familiar</a:t>
            </a:r>
          </a:p>
          <a:p>
            <a:pPr marL="0" indent="0">
              <a:buNone/>
            </a:pPr>
            <a:endParaRPr lang="en-GB" dirty="0" smtClean="0"/>
          </a:p>
          <a:p>
            <a:pPr lvl="1"/>
            <a:r>
              <a:rPr lang="en-GB" dirty="0" smtClean="0"/>
              <a:t>Make a list of positive things about the organisation</a:t>
            </a:r>
          </a:p>
          <a:p>
            <a:pPr lvl="1"/>
            <a:endParaRPr lang="en-GB" dirty="0"/>
          </a:p>
          <a:p>
            <a:r>
              <a:rPr lang="en-GB" dirty="0" smtClean="0"/>
              <a:t>In pairs take it in turns (5 minutes each) to discuss the positive things about the organisation</a:t>
            </a:r>
          </a:p>
          <a:p>
            <a:r>
              <a:rPr lang="en-GB" dirty="0" smtClean="0"/>
              <a:t>Summarise your lists and develop a top 3 list of the key achievements</a:t>
            </a:r>
          </a:p>
        </p:txBody>
      </p:sp>
      <p:pic>
        <p:nvPicPr>
          <p:cNvPr id="7" name="Content Placeholder 6"/>
          <p:cNvPicPr>
            <a:picLocks noGrp="1" noChangeAspect="1"/>
          </p:cNvPicPr>
          <p:nvPr>
            <p:ph sz="quarter" idx="4"/>
          </p:nvPr>
        </p:nvPicPr>
        <p:blipFill>
          <a:blip r:embed="rId2">
            <a:extLst>
              <a:ext uri="{28A0092B-C50C-407E-A947-70E740481C1C}">
                <a14:useLocalDpi xmlns:a14="http://schemas.microsoft.com/office/drawing/2010/main" val="0"/>
              </a:ext>
            </a:extLst>
          </a:blip>
          <a:stretch>
            <a:fillRect/>
          </a:stretch>
        </p:blipFill>
        <p:spPr>
          <a:xfrm>
            <a:off x="6328052" y="2047876"/>
            <a:ext cx="4696858" cy="3532190"/>
          </a:xfrm>
        </p:spPr>
      </p:pic>
    </p:spTree>
    <p:extLst>
      <p:ext uri="{BB962C8B-B14F-4D97-AF65-F5344CB8AC3E}">
        <p14:creationId xmlns:p14="http://schemas.microsoft.com/office/powerpoint/2010/main" val="24166638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What sort of areas have you considered?</a:t>
            </a:r>
            <a:endParaRPr lang="en-GB" dirty="0"/>
          </a:p>
        </p:txBody>
      </p:sp>
      <p:sp>
        <p:nvSpPr>
          <p:cNvPr id="8" name="Content Placeholder 7"/>
          <p:cNvSpPr>
            <a:spLocks noGrp="1"/>
          </p:cNvSpPr>
          <p:nvPr>
            <p:ph sz="half" idx="1"/>
          </p:nvPr>
        </p:nvSpPr>
        <p:spPr/>
        <p:txBody>
          <a:bodyPr>
            <a:normAutofit fontScale="77500" lnSpcReduction="20000"/>
          </a:bodyPr>
          <a:lstStyle/>
          <a:p>
            <a:pPr fontAlgn="t"/>
            <a:r>
              <a:rPr lang="en-GB" dirty="0"/>
              <a:t>Physical accessibility </a:t>
            </a:r>
          </a:p>
          <a:p>
            <a:pPr fontAlgn="t"/>
            <a:r>
              <a:rPr lang="en-GB" dirty="0"/>
              <a:t>Quality of accommodation</a:t>
            </a:r>
          </a:p>
          <a:p>
            <a:pPr fontAlgn="t"/>
            <a:r>
              <a:rPr lang="en-GB" dirty="0"/>
              <a:t>Percentage of locally qualified staff at unit</a:t>
            </a:r>
          </a:p>
          <a:p>
            <a:pPr fontAlgn="t"/>
            <a:r>
              <a:rPr lang="en-GB" dirty="0"/>
              <a:t>Quality of curriculum</a:t>
            </a:r>
          </a:p>
          <a:p>
            <a:r>
              <a:rPr lang="en-GB" dirty="0" smtClean="0"/>
              <a:t>Target group and age range</a:t>
            </a:r>
          </a:p>
          <a:p>
            <a:r>
              <a:rPr lang="en-GB" dirty="0" smtClean="0"/>
              <a:t>A programme which will appeal to an older age group</a:t>
            </a:r>
          </a:p>
          <a:p>
            <a:r>
              <a:rPr lang="en-GB" dirty="0" smtClean="0">
                <a:effectLst/>
              </a:rPr>
              <a:t>Take up and retention of young people</a:t>
            </a:r>
            <a:endParaRPr lang="en-GB" dirty="0" smtClean="0">
              <a:effectLst/>
              <a:latin typeface="Comic Sans MS" panose="030F0702030302020204" pitchFamily="66" charset="0"/>
              <a:ea typeface="Times New Roman" panose="02020603050405020304" pitchFamily="18" charset="0"/>
              <a:cs typeface="Times New Roman" panose="02020603050405020304" pitchFamily="18" charset="0"/>
            </a:endParaRPr>
          </a:p>
          <a:p>
            <a:r>
              <a:rPr lang="en-GB" dirty="0" smtClean="0">
                <a:effectLst/>
              </a:rPr>
              <a:t>Participation in external activities</a:t>
            </a:r>
            <a:endParaRPr lang="en-GB" dirty="0" smtClean="0">
              <a:effectLst/>
              <a:latin typeface="Comic Sans MS" panose="030F0702030302020204" pitchFamily="66" charset="0"/>
              <a:ea typeface="Times New Roman" panose="02020603050405020304" pitchFamily="18" charset="0"/>
              <a:cs typeface="Times New Roman" panose="02020603050405020304" pitchFamily="18" charset="0"/>
            </a:endParaRPr>
          </a:p>
          <a:p>
            <a:r>
              <a:rPr lang="en-GB" dirty="0" smtClean="0">
                <a:effectLst/>
              </a:rPr>
              <a:t>Community or other projects </a:t>
            </a:r>
            <a:endParaRPr lang="en-GB" dirty="0" smtClean="0">
              <a:effectLst/>
              <a:latin typeface="Comic Sans MS" panose="030F0702030302020204" pitchFamily="66" charset="0"/>
              <a:ea typeface="Times New Roman" panose="02020603050405020304" pitchFamily="18" charset="0"/>
              <a:cs typeface="Times New Roman" panose="02020603050405020304" pitchFamily="18" charset="0"/>
            </a:endParaRPr>
          </a:p>
          <a:p>
            <a:r>
              <a:rPr lang="en-GB" dirty="0" smtClean="0">
                <a:effectLst/>
              </a:rPr>
              <a:t>Development and progression of YP</a:t>
            </a:r>
            <a:endParaRPr lang="en-GB" dirty="0" smtClean="0">
              <a:effectLst/>
              <a:latin typeface="Comic Sans MS" panose="030F0702030302020204" pitchFamily="66" charset="0"/>
              <a:ea typeface="Times New Roman" panose="02020603050405020304" pitchFamily="18" charset="0"/>
              <a:cs typeface="Times New Roman" panose="02020603050405020304" pitchFamily="18" charset="0"/>
            </a:endParaRPr>
          </a:p>
          <a:p>
            <a:r>
              <a:rPr lang="en-GB" dirty="0" smtClean="0">
                <a:effectLst/>
              </a:rPr>
              <a:t>Marketing</a:t>
            </a:r>
            <a:endParaRPr lang="en-GB" dirty="0" smtClean="0">
              <a:effectLst/>
              <a:latin typeface="Comic Sans MS" panose="030F0702030302020204" pitchFamily="66" charset="0"/>
              <a:ea typeface="Times New Roman" panose="02020603050405020304" pitchFamily="18" charset="0"/>
              <a:cs typeface="Times New Roman" panose="02020603050405020304" pitchFamily="18" charset="0"/>
            </a:endParaRPr>
          </a:p>
          <a:p>
            <a:endParaRPr lang="en-GB" dirty="0"/>
          </a:p>
        </p:txBody>
      </p:sp>
      <p:sp>
        <p:nvSpPr>
          <p:cNvPr id="14" name="Content Placeholder 13"/>
          <p:cNvSpPr>
            <a:spLocks noGrp="1"/>
          </p:cNvSpPr>
          <p:nvPr>
            <p:ph sz="half" idx="2"/>
          </p:nvPr>
        </p:nvSpPr>
        <p:spPr/>
        <p:txBody>
          <a:bodyPr>
            <a:normAutofit fontScale="77500" lnSpcReduction="20000"/>
          </a:bodyPr>
          <a:lstStyle/>
          <a:p>
            <a:r>
              <a:rPr lang="en-GB" dirty="0"/>
              <a:t>Community involvement</a:t>
            </a:r>
          </a:p>
          <a:p>
            <a:r>
              <a:rPr lang="en-GB" dirty="0"/>
              <a:t>Effectiveness and efficiency</a:t>
            </a:r>
          </a:p>
          <a:p>
            <a:r>
              <a:rPr lang="en-GB" dirty="0"/>
              <a:t>Training take up by staff</a:t>
            </a:r>
          </a:p>
          <a:p>
            <a:r>
              <a:rPr lang="en-GB" dirty="0"/>
              <a:t>Reliability</a:t>
            </a:r>
          </a:p>
          <a:p>
            <a:r>
              <a:rPr lang="en-GB" dirty="0"/>
              <a:t>Staff skills, knowledge and </a:t>
            </a:r>
            <a:r>
              <a:rPr lang="en-GB" dirty="0" smtClean="0"/>
              <a:t>personal </a:t>
            </a:r>
            <a:r>
              <a:rPr lang="en-GB" dirty="0"/>
              <a:t>qualities</a:t>
            </a:r>
          </a:p>
          <a:p>
            <a:r>
              <a:rPr lang="en-GB" dirty="0"/>
              <a:t>Monthly returns</a:t>
            </a:r>
          </a:p>
          <a:p>
            <a:r>
              <a:rPr lang="en-GB" dirty="0"/>
              <a:t>Average </a:t>
            </a:r>
            <a:r>
              <a:rPr lang="en-GB" dirty="0" smtClean="0"/>
              <a:t>numbers of </a:t>
            </a:r>
            <a:r>
              <a:rPr lang="en-GB" dirty="0" err="1" smtClean="0"/>
              <a:t>yp</a:t>
            </a:r>
            <a:r>
              <a:rPr lang="en-GB" dirty="0" smtClean="0"/>
              <a:t> taking part</a:t>
            </a:r>
            <a:endParaRPr lang="en-GB" dirty="0"/>
          </a:p>
          <a:p>
            <a:r>
              <a:rPr lang="en-GB" dirty="0"/>
              <a:t>Current staff allocation</a:t>
            </a:r>
          </a:p>
          <a:p>
            <a:r>
              <a:rPr lang="en-GB" dirty="0"/>
              <a:t>External funds generated</a:t>
            </a:r>
          </a:p>
          <a:p>
            <a:r>
              <a:rPr lang="en-GB" dirty="0"/>
              <a:t>Total </a:t>
            </a:r>
            <a:r>
              <a:rPr lang="en-GB" dirty="0" smtClean="0"/>
              <a:t>cost</a:t>
            </a:r>
            <a:endParaRPr lang="en-GB" dirty="0"/>
          </a:p>
          <a:p>
            <a:endParaRPr lang="en-GB" dirty="0"/>
          </a:p>
        </p:txBody>
      </p:sp>
    </p:spTree>
    <p:extLst>
      <p:ext uri="{BB962C8B-B14F-4D97-AF65-F5344CB8AC3E}">
        <p14:creationId xmlns:p14="http://schemas.microsoft.com/office/powerpoint/2010/main" val="1817043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Frustrations</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The focus of this exercise will be to consider in detail the activities of a youth work organisation with which you are familiar</a:t>
            </a:r>
          </a:p>
          <a:p>
            <a:pPr marL="0" indent="0">
              <a:buNone/>
            </a:pPr>
            <a:endParaRPr lang="en-GB" dirty="0" smtClean="0"/>
          </a:p>
          <a:p>
            <a:pPr lvl="1"/>
            <a:r>
              <a:rPr lang="en-GB" dirty="0" smtClean="0"/>
              <a:t>Make a list </a:t>
            </a:r>
            <a:r>
              <a:rPr lang="en-GB" dirty="0" smtClean="0"/>
              <a:t>of </a:t>
            </a:r>
            <a:r>
              <a:rPr lang="en-GB" dirty="0" smtClean="0"/>
              <a:t>negative things about the organisation</a:t>
            </a:r>
          </a:p>
          <a:p>
            <a:pPr lvl="1"/>
            <a:endParaRPr lang="en-GB" dirty="0" smtClean="0"/>
          </a:p>
          <a:p>
            <a:r>
              <a:rPr lang="en-GB" dirty="0" smtClean="0"/>
              <a:t>In pairs take it in turns (5 minutes each) to discuss the negative things about the organisation</a:t>
            </a:r>
          </a:p>
          <a:p>
            <a:r>
              <a:rPr lang="en-GB" dirty="0" smtClean="0"/>
              <a:t>Summarise your lists and develop a top 3 list of the key frustrations</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40329" y="2044700"/>
            <a:ext cx="5798319" cy="2844800"/>
          </a:xfrm>
        </p:spPr>
      </p:pic>
    </p:spTree>
    <p:extLst>
      <p:ext uri="{BB962C8B-B14F-4D97-AF65-F5344CB8AC3E}">
        <p14:creationId xmlns:p14="http://schemas.microsoft.com/office/powerpoint/2010/main" val="30182317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Interesting</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The focus of this exercise will be to consider in detail the activities of a youth work organisation with which you are familiar</a:t>
            </a:r>
          </a:p>
          <a:p>
            <a:pPr marL="0" indent="0">
              <a:buNone/>
            </a:pPr>
            <a:endParaRPr lang="en-GB" dirty="0" smtClean="0"/>
          </a:p>
          <a:p>
            <a:pPr lvl="1"/>
            <a:r>
              <a:rPr lang="en-GB" dirty="0" smtClean="0"/>
              <a:t>Make a list of interesting things about the organisation, where does its potential lie?  </a:t>
            </a:r>
          </a:p>
          <a:p>
            <a:pPr lvl="1"/>
            <a:endParaRPr lang="en-GB" dirty="0" smtClean="0"/>
          </a:p>
          <a:p>
            <a:r>
              <a:rPr lang="en-GB" dirty="0" smtClean="0"/>
              <a:t>In pairs take it in turns (5 minutes each) to discuss the interesting things about the organisation</a:t>
            </a:r>
          </a:p>
          <a:p>
            <a:r>
              <a:rPr lang="en-GB" dirty="0" smtClean="0"/>
              <a:t>Summarise your lists and develop a top 3 list of the most interesting things</a:t>
            </a:r>
          </a:p>
          <a:p>
            <a:endParaRPr lang="en-GB" dirty="0"/>
          </a:p>
        </p:txBody>
      </p:sp>
      <p:pic>
        <p:nvPicPr>
          <p:cNvPr id="7" name="Content Placeholder 6" descr="Image result">
            <a:hlinkClick r:id="rId2"/>
          </p:cNvPr>
          <p:cNvPicPr>
            <a:picLocks noGrp="1"/>
          </p:cNvPicPr>
          <p:nvPr>
            <p:ph sz="half" idx="2"/>
          </p:nvPr>
        </p:nvPicPr>
        <p:blipFill rotWithShape="1">
          <a:blip r:embed="rId3">
            <a:extLst>
              <a:ext uri="{28A0092B-C50C-407E-A947-70E740481C1C}">
                <a14:useLocalDpi xmlns:a14="http://schemas.microsoft.com/office/drawing/2010/main" val="0"/>
              </a:ext>
            </a:extLst>
          </a:blip>
          <a:srcRect l="-585" t="24323"/>
          <a:stretch/>
        </p:blipFill>
        <p:spPr bwMode="auto">
          <a:xfrm>
            <a:off x="6096000" y="2032000"/>
            <a:ext cx="5600700" cy="3102731"/>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8836457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Strategic Management</a:t>
            </a:r>
            <a:endParaRPr lang="en-GB" dirty="0"/>
          </a:p>
        </p:txBody>
      </p:sp>
      <p:sp>
        <p:nvSpPr>
          <p:cNvPr id="6" name="Content Placeholder 5"/>
          <p:cNvSpPr>
            <a:spLocks noGrp="1"/>
          </p:cNvSpPr>
          <p:nvPr>
            <p:ph idx="1"/>
          </p:nvPr>
        </p:nvSpPr>
        <p:spPr/>
        <p:txBody>
          <a:bodyPr/>
          <a:lstStyle/>
          <a:p>
            <a:r>
              <a:rPr lang="en-GB" dirty="0" smtClean="0"/>
              <a:t>So, we have looked at an organisation with which you are familiar, lets consider some aspects of strategic management which will inform your thinking around SWOT analysis</a:t>
            </a:r>
          </a:p>
          <a:p>
            <a:pPr marL="0" indent="0">
              <a:buNone/>
            </a:pPr>
            <a:endParaRPr lang="en-GB" dirty="0" smtClean="0"/>
          </a:p>
          <a:p>
            <a:pPr lvl="1"/>
            <a:r>
              <a:rPr lang="en-GB" dirty="0" smtClean="0"/>
              <a:t>Strategic management is the process of formulating strategies and strategic plans to manage yourself and/or others</a:t>
            </a:r>
          </a:p>
          <a:p>
            <a:pPr lvl="1"/>
            <a:r>
              <a:rPr lang="en-GB" dirty="0" smtClean="0"/>
              <a:t>Strategic management takes place within the context of the mission of an organisation</a:t>
            </a:r>
          </a:p>
          <a:p>
            <a:pPr lvl="1"/>
            <a:r>
              <a:rPr lang="en-GB" dirty="0" smtClean="0"/>
              <a:t>So, it is necessary to scan the internal and external environment to ensure that leaders (you) are fully aware of the strengths and weaknesses and the threats and opportunities facing the organisation</a:t>
            </a:r>
            <a:endParaRPr lang="en-GB" dirty="0"/>
          </a:p>
        </p:txBody>
      </p:sp>
    </p:spTree>
    <p:extLst>
      <p:ext uri="{BB962C8B-B14F-4D97-AF65-F5344CB8AC3E}">
        <p14:creationId xmlns:p14="http://schemas.microsoft.com/office/powerpoint/2010/main" val="7667365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 in context</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Define the </a:t>
            </a:r>
            <a:r>
              <a:rPr lang="en-GB" dirty="0" smtClean="0"/>
              <a:t>organisation’s </a:t>
            </a:r>
            <a:r>
              <a:rPr lang="en-GB" dirty="0" smtClean="0"/>
              <a:t>mission or purpose</a:t>
            </a:r>
          </a:p>
          <a:p>
            <a:r>
              <a:rPr lang="en-GB" dirty="0" smtClean="0"/>
              <a:t>Consider the objectives of the organisation</a:t>
            </a:r>
          </a:p>
          <a:p>
            <a:r>
              <a:rPr lang="en-GB" dirty="0" smtClean="0"/>
              <a:t>Carry out one or more SWOT analysis</a:t>
            </a:r>
          </a:p>
          <a:p>
            <a:r>
              <a:rPr lang="en-GB" dirty="0" smtClean="0"/>
              <a:t>In light of the SWOT analysis analyse the effectiveness of existing strategies, are there </a:t>
            </a:r>
            <a:r>
              <a:rPr lang="en-GB" dirty="0" smtClean="0"/>
              <a:t>any </a:t>
            </a:r>
            <a:r>
              <a:rPr lang="en-GB" dirty="0" smtClean="0"/>
              <a:t>gaps, are there activities which aren’t adding anything to the ability of the organisation to achieve its mission or purpose?</a:t>
            </a:r>
          </a:p>
          <a:p>
            <a:r>
              <a:rPr lang="en-GB" dirty="0" smtClean="0"/>
              <a:t>Define ‘strategic’ issues, these will be within the context of the organisation</a:t>
            </a:r>
          </a:p>
          <a:p>
            <a:r>
              <a:rPr lang="en-GB" dirty="0" smtClean="0"/>
              <a:t>Develop new or revised strategies</a:t>
            </a:r>
          </a:p>
          <a:p>
            <a:r>
              <a:rPr lang="en-GB" dirty="0" smtClean="0"/>
              <a:t>Decide on how you will measure success of this new strategy</a:t>
            </a:r>
          </a:p>
          <a:p>
            <a:r>
              <a:rPr lang="en-GB" dirty="0" smtClean="0"/>
              <a:t>Prepare plans to deliver the new strategy</a:t>
            </a:r>
          </a:p>
          <a:p>
            <a:r>
              <a:rPr lang="en-GB" dirty="0" smtClean="0"/>
              <a:t>Implement the plans</a:t>
            </a:r>
          </a:p>
          <a:p>
            <a:r>
              <a:rPr lang="en-GB" dirty="0" smtClean="0"/>
              <a:t>Monitor results</a:t>
            </a:r>
          </a:p>
          <a:p>
            <a:r>
              <a:rPr lang="en-GB" dirty="0" smtClean="0"/>
              <a:t>Repeat </a:t>
            </a:r>
            <a:endParaRPr lang="en-GB" dirty="0"/>
          </a:p>
        </p:txBody>
      </p:sp>
    </p:spTree>
    <p:extLst>
      <p:ext uri="{BB962C8B-B14F-4D97-AF65-F5344CB8AC3E}">
        <p14:creationId xmlns:p14="http://schemas.microsoft.com/office/powerpoint/2010/main" val="34355452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 Analysis Template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78387" y="1357911"/>
            <a:ext cx="6956655" cy="5246137"/>
          </a:xfrm>
        </p:spPr>
      </p:pic>
    </p:spTree>
    <p:extLst>
      <p:ext uri="{BB962C8B-B14F-4D97-AF65-F5344CB8AC3E}">
        <p14:creationId xmlns:p14="http://schemas.microsoft.com/office/powerpoint/2010/main" val="39566945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 Analysis – Possible Assessment Structure </a:t>
            </a:r>
            <a:endParaRPr lang="en-GB" dirty="0"/>
          </a:p>
        </p:txBody>
      </p:sp>
      <p:sp>
        <p:nvSpPr>
          <p:cNvPr id="3" name="Content Placeholder 2"/>
          <p:cNvSpPr>
            <a:spLocks noGrp="1"/>
          </p:cNvSpPr>
          <p:nvPr>
            <p:ph idx="1"/>
          </p:nvPr>
        </p:nvSpPr>
        <p:spPr/>
        <p:txBody>
          <a:bodyPr>
            <a:normAutofit lnSpcReduction="10000"/>
          </a:bodyPr>
          <a:lstStyle/>
          <a:p>
            <a:r>
              <a:rPr lang="en-GB" dirty="0" smtClean="0"/>
              <a:t>Introduction to the assessment</a:t>
            </a:r>
          </a:p>
          <a:p>
            <a:r>
              <a:rPr lang="en-GB" dirty="0" smtClean="0"/>
              <a:t>Introduction to the organisation</a:t>
            </a:r>
          </a:p>
          <a:p>
            <a:r>
              <a:rPr lang="en-GB" dirty="0" smtClean="0"/>
              <a:t>Wider context discussion</a:t>
            </a:r>
          </a:p>
          <a:p>
            <a:r>
              <a:rPr lang="en-GB" dirty="0" smtClean="0"/>
              <a:t>SWOT Analysis matrix – make use of a table/diagram here</a:t>
            </a:r>
          </a:p>
          <a:p>
            <a:r>
              <a:rPr lang="en-GB" dirty="0" smtClean="0"/>
              <a:t>Conclusion of your analysis</a:t>
            </a:r>
          </a:p>
          <a:p>
            <a:pPr lvl="1"/>
            <a:r>
              <a:rPr lang="en-GB" dirty="0" smtClean="0"/>
              <a:t>Strengths</a:t>
            </a:r>
          </a:p>
          <a:p>
            <a:pPr lvl="1"/>
            <a:r>
              <a:rPr lang="en-GB" dirty="0" smtClean="0"/>
              <a:t>Weaknesses</a:t>
            </a:r>
          </a:p>
          <a:p>
            <a:pPr lvl="1"/>
            <a:r>
              <a:rPr lang="en-GB" dirty="0" smtClean="0"/>
              <a:t>Opportunities</a:t>
            </a:r>
          </a:p>
          <a:p>
            <a:pPr lvl="1"/>
            <a:r>
              <a:rPr lang="en-GB" dirty="0" smtClean="0"/>
              <a:t>Threats</a:t>
            </a:r>
          </a:p>
          <a:p>
            <a:r>
              <a:rPr lang="en-GB" dirty="0" smtClean="0"/>
              <a:t>Recommendations </a:t>
            </a:r>
            <a:endParaRPr lang="en-GB" dirty="0"/>
          </a:p>
        </p:txBody>
      </p:sp>
    </p:spTree>
    <p:extLst>
      <p:ext uri="{BB962C8B-B14F-4D97-AF65-F5344CB8AC3E}">
        <p14:creationId xmlns:p14="http://schemas.microsoft.com/office/powerpoint/2010/main" val="3051311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276</TotalTime>
  <Words>1467</Words>
  <Application>Microsoft Office PowerPoint</Application>
  <PresentationFormat>Widescreen</PresentationFormat>
  <Paragraphs>120</Paragraphs>
  <Slides>24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Calibri Light</vt:lpstr>
      <vt:lpstr>Comic Sans MS</vt:lpstr>
      <vt:lpstr>Times New Roman</vt:lpstr>
      <vt:lpstr>Office Theme</vt:lpstr>
      <vt:lpstr>Management in Youth Work </vt:lpstr>
      <vt:lpstr>“This is a model of management that (…) provides a framework for thinking about management and leadership. It is premised on the idea that if managers are to deliver action effectively they need to work through a cycle of scanning, planning, deploying resources, delivering the service, monitoring progress, reporting to stakeholders and building the relationship with stakeholders.  This overall cycle (as represented by the outer circle) consists of two complementary cycles – at the top is a strategy cycle which drives and is in turn driven by the action cycle at the bottom of the figure.  The two cycles are held together by the process of reflecting, learning, integrating and building capacity in both the manager and the organisation”.   (Ford, Hunter, Merton and Waller, 2005, pp. 3-4)  </vt:lpstr>
      <vt:lpstr>Scan the environment:  This is the process of looking for and gathering information about the organisation’s external and internal environments. It involves lifting the mind out of the day to day business and looking very clearly at what is going on around and inside the organisation. Effective scanning will give early warning of change and enable the manager to respond.  (Ford, Hunter, Merton and Waller, 2005, p. 4)  </vt:lpstr>
      <vt:lpstr>Set purpose, strategy and standards:  This involves the manager in making certain that there is a suitable and clear statement of the purpose of the organisation. Many public sector bodies struggle with this as their aims are to provide a universal service, usually without sufficient resources ever to fully achieve this. Once the purpose is clear then the manager is in a position to set the strategy for the organisation or the part of the organisation that she or he is responsible for. This in turn leads to planning and setting standards for performance.   (Ford, Hunter, Merton and Waller, 2005, p. 4)  </vt:lpstr>
      <vt:lpstr>Deploy resources:  In this part of the role the manager is responsible for making sure that all available resources are used to best effect in delivering the strategy, to achieve the purpose. The resources include finance, the people (staff and volunteers) who deliver the service, information and knowledge, premises, equipment and so on. Inspiring and motivating the workforce is a fundamental challenge for the managers of youth work organisations and is a test of their leadership.  (Ford, Hunter, Merton and Waller, 2005, p. 4)  </vt:lpstr>
      <vt:lpstr>Deliver the service: This is the point at which everything must come together so that young people are provided with a really good service. Most youth work is delivered by youth workers (typically part-time) working in dispersed settings often with little or no direct supervision. The preparation for the work and the follow up through ‘off the job’ supervision are essential in order to deliver consistent, high quality services.  (Ford, Hunter, Merton and Waller, 2005, p. 4)  </vt:lpstr>
      <vt:lpstr>Monitor progress and assure quality: You cannot monitor progress if your purpose, aims and objectives are not clear. Similarly it is not possible to judge quality if the organisation has not established standards for doing so. This part of the manager’s role involves using information about what has been done to make judgments about progress, adjust plans and celebrate successes. Historically youth services have not been particularly good at monitoring their performance or providing evidence of its impact. This is changing and the effective leader will find ways to win the support of staff for delivering measurably high levels of performance in their work with young people.  (Ford, Hunter, Merton and Waller, 2005, p. 4)  </vt:lpstr>
      <vt:lpstr>Consolidate relationships with stakeholders (including partners):  In the last part of the role the manager seeks to ensure that the organisation has effective relationships with key stakeholders. This includes accounting for the work that has been done (for example to councillors, young people and funders); positioning the organisation in the minds of potential and actual partners; sustaining and developing existing partnerships.  (Ford, Hunter, Merton and Waller, 2005, p. 5)  </vt:lpstr>
      <vt:lpstr>“The model is dynamic and non-linear – there are connections between all the main elements. It is designed to provide a map on which you can locate your management and leadership activity.  Management is not a linear process – managers move in and out of each of the various roles described but keep returning to the central box to reflect, think and learn”.  (Ford, Hunter, Merton and Waller, 2005, p. 5)  </vt:lpstr>
      <vt:lpstr>Understanding Youth Work Management…</vt:lpstr>
      <vt:lpstr>Drawing a vision</vt:lpstr>
      <vt:lpstr>Aspects of management  </vt:lpstr>
      <vt:lpstr>Task</vt:lpstr>
      <vt:lpstr>SWOT Analysis</vt:lpstr>
      <vt:lpstr>Definition</vt:lpstr>
      <vt:lpstr>Factors to consider…</vt:lpstr>
      <vt:lpstr>Achievements</vt:lpstr>
      <vt:lpstr>What sort of areas have you considered?</vt:lpstr>
      <vt:lpstr>Frustrations</vt:lpstr>
      <vt:lpstr>Interesting</vt:lpstr>
      <vt:lpstr>Strategic Management</vt:lpstr>
      <vt:lpstr>SWOT in context</vt:lpstr>
      <vt:lpstr>SWOT Analysis Template</vt:lpstr>
      <vt:lpstr>SWOT Analysis – Possible Assessment Structure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SWOT ANALYSIS</dc:title>
  <dc:creator>Darrell Williams</dc:creator>
  <cp:lastModifiedBy>Angharad Lewis</cp:lastModifiedBy>
  <cp:revision>13</cp:revision>
  <dcterms:created xsi:type="dcterms:W3CDTF">2016-11-07T11:24:26Z</dcterms:created>
  <dcterms:modified xsi:type="dcterms:W3CDTF">2019-11-05T01:05:50Z</dcterms:modified>
</cp:coreProperties>
</file>