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1.xml" ContentType="application/vnd.openxmlformats-officedocument.presentationml.notesSlide+xml"/>
  <Override PartName="/ppt/tags/tag5.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21" r:id="rId1"/>
  </p:sldMasterIdLst>
  <p:notesMasterIdLst>
    <p:notesMasterId r:id="rId65"/>
  </p:notesMasterIdLst>
  <p:handoutMasterIdLst>
    <p:handoutMasterId r:id="rId66"/>
  </p:handoutMasterIdLst>
  <p:sldIdLst>
    <p:sldId id="354" r:id="rId2"/>
    <p:sldId id="257" r:id="rId3"/>
    <p:sldId id="350" r:id="rId4"/>
    <p:sldId id="351" r:id="rId5"/>
    <p:sldId id="352" r:id="rId6"/>
    <p:sldId id="264" r:id="rId7"/>
    <p:sldId id="266" r:id="rId8"/>
    <p:sldId id="267" r:id="rId9"/>
    <p:sldId id="265" r:id="rId10"/>
    <p:sldId id="268" r:id="rId11"/>
    <p:sldId id="269" r:id="rId12"/>
    <p:sldId id="273" r:id="rId13"/>
    <p:sldId id="270" r:id="rId14"/>
    <p:sldId id="348" r:id="rId15"/>
    <p:sldId id="276" r:id="rId16"/>
    <p:sldId id="279" r:id="rId17"/>
    <p:sldId id="278" r:id="rId18"/>
    <p:sldId id="280" r:id="rId19"/>
    <p:sldId id="343" r:id="rId20"/>
    <p:sldId id="281" r:id="rId21"/>
    <p:sldId id="282" r:id="rId22"/>
    <p:sldId id="286" r:id="rId23"/>
    <p:sldId id="284" r:id="rId24"/>
    <p:sldId id="285" r:id="rId25"/>
    <p:sldId id="337" r:id="rId26"/>
    <p:sldId id="291" r:id="rId27"/>
    <p:sldId id="287" r:id="rId28"/>
    <p:sldId id="288" r:id="rId29"/>
    <p:sldId id="290" r:id="rId30"/>
    <p:sldId id="292" r:id="rId31"/>
    <p:sldId id="335" r:id="rId32"/>
    <p:sldId id="296" r:id="rId33"/>
    <p:sldId id="298" r:id="rId34"/>
    <p:sldId id="341" r:id="rId35"/>
    <p:sldId id="305" r:id="rId36"/>
    <p:sldId id="304" r:id="rId37"/>
    <p:sldId id="306" r:id="rId38"/>
    <p:sldId id="301" r:id="rId39"/>
    <p:sldId id="302" r:id="rId40"/>
    <p:sldId id="307" r:id="rId41"/>
    <p:sldId id="309" r:id="rId42"/>
    <p:sldId id="310" r:id="rId43"/>
    <p:sldId id="311" r:id="rId44"/>
    <p:sldId id="312" r:id="rId45"/>
    <p:sldId id="313" r:id="rId46"/>
    <p:sldId id="314" r:id="rId47"/>
    <p:sldId id="316" r:id="rId48"/>
    <p:sldId id="317" r:id="rId49"/>
    <p:sldId id="318" r:id="rId50"/>
    <p:sldId id="319" r:id="rId51"/>
    <p:sldId id="321" r:id="rId52"/>
    <p:sldId id="324" r:id="rId53"/>
    <p:sldId id="326" r:id="rId54"/>
    <p:sldId id="328" r:id="rId55"/>
    <p:sldId id="349" r:id="rId56"/>
    <p:sldId id="329" r:id="rId57"/>
    <p:sldId id="330" r:id="rId58"/>
    <p:sldId id="274" r:id="rId59"/>
    <p:sldId id="275" r:id="rId60"/>
    <p:sldId id="331" r:id="rId61"/>
    <p:sldId id="353" r:id="rId62"/>
    <p:sldId id="347" r:id="rId63"/>
    <p:sldId id="332" r:id="rId6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Gallagher-Read" initials="MG" lastIdx="1" clrIdx="0">
    <p:extLst>
      <p:ext uri="{19B8F6BF-5375-455C-9EA6-DF929625EA0E}">
        <p15:presenceInfo xmlns:p15="http://schemas.microsoft.com/office/powerpoint/2012/main" userId="0cfbe5fb31f9127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A3F866-1A29-495F-9166-F282998B4545}" v="906" dt="2020-05-17T11:29:22.4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110" d="100"/>
          <a:sy n="110" d="100"/>
        </p:scale>
        <p:origin x="630" y="102"/>
      </p:cViewPr>
      <p:guideLst/>
    </p:cSldViewPr>
  </p:slideViewPr>
  <p:notesTextViewPr>
    <p:cViewPr>
      <p:scale>
        <a:sx n="1" d="1"/>
        <a:sy n="1" d="1"/>
      </p:scale>
      <p:origin x="0" y="0"/>
    </p:cViewPr>
  </p:notesTextViewPr>
  <p:notesViewPr>
    <p:cSldViewPr snapToGrid="0">
      <p:cViewPr varScale="1">
        <p:scale>
          <a:sx n="70" d="100"/>
          <a:sy n="70" d="100"/>
        </p:scale>
        <p:origin x="3240" y="7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commentAuthors" Target="commentAuthor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652776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349B2E-D65A-4921-9F8F-040F7DAA4F69}" type="datetimeFigureOut">
              <a:rPr lang="en-GB" smtClean="0"/>
              <a:t>19/01/2021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44BC78-F258-4BF7-BEC6-055338659676}" type="slidenum">
              <a:rPr lang="en-GB" smtClean="0"/>
              <a:t>‹#›</a:t>
            </a:fld>
            <a:endParaRPr lang="en-GB"/>
          </a:p>
        </p:txBody>
      </p:sp>
    </p:spTree>
    <p:extLst>
      <p:ext uri="{BB962C8B-B14F-4D97-AF65-F5344CB8AC3E}">
        <p14:creationId xmlns:p14="http://schemas.microsoft.com/office/powerpoint/2010/main" val="3644336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6616A1-757D-4FB1-9515-C6698520F269}" type="slidenum">
              <a:rPr lang="en-US" altLang="en-US" smtClean="0"/>
              <a:pPr/>
              <a:t>58</a:t>
            </a:fld>
            <a:endParaRPr lang="en-US" altLang="en-US"/>
          </a:p>
        </p:txBody>
      </p:sp>
    </p:spTree>
    <p:extLst>
      <p:ext uri="{BB962C8B-B14F-4D97-AF65-F5344CB8AC3E}">
        <p14:creationId xmlns:p14="http://schemas.microsoft.com/office/powerpoint/2010/main" val="35940730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659B27B7-57F4-4400-844A-A8641C78930D}" type="datetime1">
              <a:rPr lang="en-US" smtClean="0"/>
              <a:t>1/19/2021</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36852474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5B3C07-B649-46B6-9580-E326C27C1577}" type="datetime1">
              <a:rPr lang="en-US" smtClean="0"/>
              <a:t>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106391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ABB22C-3CA2-4162-ADB9-A7056F90D86B}" type="datetime1">
              <a:rPr lang="en-US" smtClean="0"/>
              <a:t>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419918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F5B3C07-B649-46B6-9580-E326C27C1577}" type="datetime1">
              <a:rPr lang="en-US" smtClean="0"/>
              <a:t>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7074449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F5B3C07-B649-46B6-9580-E326C27C1577}" type="datetime1">
              <a:rPr lang="en-US" smtClean="0"/>
              <a:t>1/19/2021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49527324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48FD43-FC7C-41B9-89BD-024E472B24E7}" type="datetime1">
              <a:rPr lang="en-US" smtClean="0"/>
              <a:t>1/19/2021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08707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640C3E-16AE-4F54-9E32-7C614BDC608A}" type="datetime1">
              <a:rPr lang="en-US" smtClean="0"/>
              <a:t>1/19/2021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33036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7F5B3C07-B649-46B6-9580-E326C27C1577}" type="datetime1">
              <a:rPr lang="en-US" smtClean="0"/>
              <a:t>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04868601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E30AB002-E7EA-45BA-BBB7-F2409824BB3F}" type="datetime1">
              <a:rPr lang="en-US" smtClean="0"/>
              <a:t>1/19/2021</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1982307781"/>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5B3C07-B649-46B6-9580-E326C27C1577}" type="datetime1">
              <a:rPr lang="en-US" smtClean="0"/>
              <a:t>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65471709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5B3C07-B649-46B6-9580-E326C27C1577}" type="datetime1">
              <a:rPr lang="en-US" smtClean="0"/>
              <a:t>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4440781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ClipArt Placeholder 2"/>
          <p:cNvSpPr>
            <a:spLocks noGrp="1"/>
          </p:cNvSpPr>
          <p:nvPr>
            <p:ph type="clipArt" sz="half" idx="1"/>
          </p:nvPr>
        </p:nvSpPr>
        <p:spPr>
          <a:xfrm>
            <a:off x="609600" y="1600200"/>
            <a:ext cx="5384800" cy="4495800"/>
          </a:xfrm>
        </p:spPr>
        <p:txBody>
          <a:bodyPr/>
          <a:lstStyle/>
          <a:p>
            <a:pPr lvl="0"/>
            <a:endParaRPr lang="en-US" noProof="0"/>
          </a:p>
        </p:txBody>
      </p:sp>
      <p:sp>
        <p:nvSpPr>
          <p:cNvPr id="4" name="Text Placeholder 3"/>
          <p:cNvSpPr>
            <a:spLocks noGrp="1"/>
          </p:cNvSpPr>
          <p:nvPr>
            <p:ph type="body" sz="half" idx="2"/>
          </p:nvPr>
        </p:nvSpPr>
        <p:spPr>
          <a:xfrm>
            <a:off x="6197600" y="1600200"/>
            <a:ext cx="53848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7"/>
          <p:cNvSpPr>
            <a:spLocks noGrp="1" noChangeArrowheads="1"/>
          </p:cNvSpPr>
          <p:nvPr>
            <p:ph type="dt" sz="half" idx="10"/>
          </p:nvPr>
        </p:nvSpPr>
        <p:spPr>
          <a:ln/>
        </p:spPr>
        <p:txBody>
          <a:bodyPr/>
          <a:lstStyle>
            <a:lvl1pPr>
              <a:defRPr/>
            </a:lvl1pPr>
          </a:lstStyle>
          <a:p>
            <a:pPr>
              <a:defRPr/>
            </a:pPr>
            <a:fld id="{BBBD846D-0836-4DE4-B4AF-EBA983246221}" type="datetime1">
              <a:rPr lang="en-US" smtClean="0"/>
              <a:t>1/19/2021</a:t>
            </a:fld>
            <a:endParaRPr lang="en-US"/>
          </a:p>
        </p:txBody>
      </p:sp>
      <p:sp>
        <p:nvSpPr>
          <p:cNvPr id="6" name="Rectangle 8"/>
          <p:cNvSpPr>
            <a:spLocks noGrp="1" noChangeArrowheads="1"/>
          </p:cNvSpPr>
          <p:nvPr>
            <p:ph type="ftr" sz="quarter" idx="11"/>
          </p:nvPr>
        </p:nvSpPr>
        <p:spPr>
          <a:ln/>
        </p:spPr>
        <p:txBody>
          <a:bodyPr/>
          <a:lstStyle>
            <a:lvl1pPr>
              <a:defRPr/>
            </a:lvl1pPr>
          </a:lstStyle>
          <a:p>
            <a:pPr>
              <a:defRPr/>
            </a:pPr>
            <a:endParaRPr lang="en-US"/>
          </a:p>
        </p:txBody>
      </p:sp>
      <p:sp>
        <p:nvSpPr>
          <p:cNvPr id="7" name="Rectangle 9"/>
          <p:cNvSpPr>
            <a:spLocks noGrp="1" noChangeArrowheads="1"/>
          </p:cNvSpPr>
          <p:nvPr>
            <p:ph type="sldNum" sz="quarter" idx="12"/>
          </p:nvPr>
        </p:nvSpPr>
        <p:spPr>
          <a:ln/>
        </p:spPr>
        <p:txBody>
          <a:bodyPr/>
          <a:lstStyle>
            <a:lvl1pPr>
              <a:defRPr/>
            </a:lvl1pPr>
          </a:lstStyle>
          <a:p>
            <a:fld id="{CF2DB3F2-5D6D-4A4E-9F40-64031FE41C09}" type="slidenum">
              <a:rPr lang="en-US" altLang="en-US"/>
              <a:pPr/>
              <a:t>‹#›</a:t>
            </a:fld>
            <a:endParaRPr lang="en-US" altLang="en-US"/>
          </a:p>
        </p:txBody>
      </p:sp>
    </p:spTree>
    <p:extLst>
      <p:ext uri="{BB962C8B-B14F-4D97-AF65-F5344CB8AC3E}">
        <p14:creationId xmlns:p14="http://schemas.microsoft.com/office/powerpoint/2010/main" val="13893240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7"/>
          <p:cNvSpPr>
            <a:spLocks noGrp="1" noChangeArrowheads="1"/>
          </p:cNvSpPr>
          <p:nvPr>
            <p:ph type="dt" sz="half" idx="10"/>
          </p:nvPr>
        </p:nvSpPr>
        <p:spPr>
          <a:ln/>
        </p:spPr>
        <p:txBody>
          <a:bodyPr/>
          <a:lstStyle>
            <a:lvl1pPr>
              <a:defRPr/>
            </a:lvl1pPr>
          </a:lstStyle>
          <a:p>
            <a:pPr>
              <a:defRPr/>
            </a:pPr>
            <a:fld id="{E4048984-3761-429B-9BAF-D0A13EE94D73}" type="datetime1">
              <a:rPr lang="en-US" smtClean="0"/>
              <a:t>1/19/2021</a:t>
            </a:fld>
            <a:endParaRPr lang="en-US"/>
          </a:p>
        </p:txBody>
      </p:sp>
      <p:sp>
        <p:nvSpPr>
          <p:cNvPr id="5" name="Rectangle 8"/>
          <p:cNvSpPr>
            <a:spLocks noGrp="1" noChangeArrowheads="1"/>
          </p:cNvSpPr>
          <p:nvPr>
            <p:ph type="ftr" sz="quarter" idx="11"/>
          </p:nvPr>
        </p:nvSpPr>
        <p:spPr>
          <a:ln/>
        </p:spPr>
        <p:txBody>
          <a:bodyPr/>
          <a:lstStyle>
            <a:lvl1pPr>
              <a:defRPr/>
            </a:lvl1pPr>
          </a:lstStyle>
          <a:p>
            <a:pPr>
              <a:defRPr/>
            </a:pPr>
            <a:endParaRPr lang="en-US"/>
          </a:p>
        </p:txBody>
      </p:sp>
      <p:sp>
        <p:nvSpPr>
          <p:cNvPr id="6" name="Rectangle 9"/>
          <p:cNvSpPr>
            <a:spLocks noGrp="1" noChangeArrowheads="1"/>
          </p:cNvSpPr>
          <p:nvPr>
            <p:ph type="sldNum" sz="quarter" idx="12"/>
          </p:nvPr>
        </p:nvSpPr>
        <p:spPr>
          <a:ln/>
        </p:spPr>
        <p:txBody>
          <a:bodyPr/>
          <a:lstStyle>
            <a:lvl1pPr>
              <a:defRPr/>
            </a:lvl1pPr>
          </a:lstStyle>
          <a:p>
            <a:fld id="{88A148F3-2227-41CF-B7DC-9CA810F81B76}" type="slidenum">
              <a:rPr lang="en-US" altLang="en-US"/>
              <a:pPr/>
              <a:t>‹#›</a:t>
            </a:fld>
            <a:endParaRPr lang="en-US" altLang="en-US"/>
          </a:p>
        </p:txBody>
      </p:sp>
    </p:spTree>
    <p:extLst>
      <p:ext uri="{BB962C8B-B14F-4D97-AF65-F5344CB8AC3E}">
        <p14:creationId xmlns:p14="http://schemas.microsoft.com/office/powerpoint/2010/main" val="1066351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7F5B3C07-B649-46B6-9580-E326C27C1577}" type="datetime1">
              <a:rPr lang="en-US" smtClean="0"/>
              <a:t>1/19/2021</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763396904"/>
      </p:ext>
    </p:extLst>
  </p:cSld>
  <p:clrMap bg1="lt1" tx1="dk1" bg2="lt2" tx2="dk2" accent1="accent1" accent2="accent2" accent3="accent3" accent4="accent4" accent5="accent5" accent6="accent6" hlink="hlink" folHlink="folHlink"/>
  <p:sldLayoutIdLst>
    <p:sldLayoutId id="2147483922" r:id="rId1"/>
    <p:sldLayoutId id="2147483923" r:id="rId2"/>
    <p:sldLayoutId id="2147483924" r:id="rId3"/>
    <p:sldLayoutId id="2147483925" r:id="rId4"/>
    <p:sldLayoutId id="2147483926" r:id="rId5"/>
    <p:sldLayoutId id="2147483927" r:id="rId6"/>
    <p:sldLayoutId id="2147483928" r:id="rId7"/>
    <p:sldLayoutId id="2147483929" r:id="rId8"/>
    <p:sldLayoutId id="2147483930" r:id="rId9"/>
    <p:sldLayoutId id="2147483931" r:id="rId10"/>
    <p:sldLayoutId id="2147483932" r:id="rId11"/>
    <p:sldLayoutId id="2147483933" r:id="rId12"/>
    <p:sldLayoutId id="2147483934" r:id="rId13"/>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hyperlink" Target="https://maken.wikiwijs.nl/61331/2015_Complementaire_zorg_" TargetMode="External"/><Relationship Id="rId5" Type="http://schemas.openxmlformats.org/officeDocument/2006/relationships/image" Target="../media/image2.jp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images.google.com/imgres?imgurl=http://newsimg.bbc.co.uk/media/images/45082000/jpg/_45082208_hippocrates226282.jpg&amp;imgrefurl=http://news.bbc.co.uk/2/hi/7654432.stm&amp;usg=__7Y5MuSq4XXNvZhpBVr_aOuGTuE8=&amp;h=282&amp;w=226&amp;sz=47&amp;hl=en&amp;start=10&amp;itbs=1&amp;tbnid=lnqCdu0rTYu1rM:&amp;tbnh=114&amp;tbnw=91&amp;prev=/images?q%3Dhippocrates%26hl%3Den%26gbv%3D2%26tbs%3Disch:1" TargetMode="External"/><Relationship Id="rId1" Type="http://schemas.openxmlformats.org/officeDocument/2006/relationships/slideLayout" Target="../slideLayouts/slideLayout12.xml"/><Relationship Id="rId6" Type="http://schemas.openxmlformats.org/officeDocument/2006/relationships/hyperlink" Target="https://www.youtube.com/watch?v=Nexm2-lxI5E" TargetMode="External"/><Relationship Id="rId5" Type="http://schemas.openxmlformats.org/officeDocument/2006/relationships/hyperlink" Target="https://www.youtube.com/watch?v=7-bvkyVYYaA" TargetMode="Externa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hyperlink" Target="http://commons.wikimedia.org/wiki/File:Master_of_the_Life_of_the_Virgin_-_The_Birth_of_Mary_-_WGA14589.jpg" TargetMode="External"/><Relationship Id="rId2" Type="http://schemas.openxmlformats.org/officeDocument/2006/relationships/image" Target="../media/image10.jp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hyperlink" Target="https://www.bbc.co.uk/programmes/p00xcspd" TargetMode="External"/><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bc.co.uk/bitesize/guides/zchw4j6/revision/1" TargetMode="External"/><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medium.com/@grewalnc/institute-for-integrative-healthcare-a-better-approach-for-a-heathy-body-and-mind-4969692dc6f4"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mailto:m.gallagher-read@uwtsd.ac.uk"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www.nccih.nih.gov/"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hyperlink" Target="https://www.scribd.com/presentation/341378990/Complementary-and-Alternative-Therapies" TargetMode="External"/><Relationship Id="rId1" Type="http://schemas.openxmlformats.org/officeDocument/2006/relationships/slideLayout" Target="../slideLayouts/slideLayout2.xml"/><Relationship Id="rId4" Type="http://schemas.openxmlformats.org/officeDocument/2006/relationships/hyperlink" Target="http://www.inexplicabledumbshow.com/ids-431-r-r" TargetMode="External"/></Relationships>
</file>

<file path=ppt/slides/_rels/slide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0.png"/><Relationship Id="rId1" Type="http://schemas.openxmlformats.org/officeDocument/2006/relationships/slideLayout" Target="../slideLayouts/slideLayout2.xml"/><Relationship Id="rId5" Type="http://schemas.openxmlformats.org/officeDocument/2006/relationships/hyperlink" Target="https://www.healthline.com/nutrition/12-benefits-of-meditation" TargetMode="External"/><Relationship Id="rId4" Type="http://schemas.openxmlformats.org/officeDocument/2006/relationships/hyperlink" Target="http://www.themindfulword.org/2015/meditation-practice-succes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ar_W4jSzOlM" TargetMode="External"/><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4Sin4QR4cwo" TargetMode="External"/><Relationship Id="rId2" Type="http://schemas.openxmlformats.org/officeDocument/2006/relationships/image" Target="../media/image22.wmf"/><Relationship Id="rId1" Type="http://schemas.openxmlformats.org/officeDocument/2006/relationships/slideLayout" Target="../slideLayouts/slideLayout2.xml"/><Relationship Id="rId4" Type="http://schemas.openxmlformats.org/officeDocument/2006/relationships/hyperlink" Target="https://www.webmd.com/pain-management/biofeedback-therapy-uses-benefits#1"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23.w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slideLayout" Target="../slideLayouts/slideLayout13.xml"/><Relationship Id="rId1" Type="http://schemas.openxmlformats.org/officeDocument/2006/relationships/tags" Target="../tags/tag1.xml"/><Relationship Id="rId4" Type="http://schemas.openxmlformats.org/officeDocument/2006/relationships/hyperlink" Target="http://epitemnein-epitomic.blogspot.com/2011_08_01_archive.html" TargetMode="External"/></Relationships>
</file>

<file path=ppt/slides/_rels/slide2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hyperlink" Target="https://www.ncbi.nlm.nih.gov/pmc/articles/PMC2802370/" TargetMode="External"/><Relationship Id="rId4" Type="http://schemas.openxmlformats.org/officeDocument/2006/relationships/hyperlink" Target="https://pixabay.com/en/spiritual-balance-zen-relaxation-1141688/"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pixabay.com/en/massage-therapy-relax-bless-you-1015568/" TargetMode="External"/><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Layout" Target="../slideLayouts/slideLayout13.xml"/><Relationship Id="rId1" Type="http://schemas.openxmlformats.org/officeDocument/2006/relationships/tags" Target="../tags/tag2.xml"/><Relationship Id="rId5" Type="http://schemas.openxmlformats.org/officeDocument/2006/relationships/hyperlink" Target="http://www.bodymindsoulspirit.com/how-to-give-a-great-five-minute-massage/" TargetMode="External"/><Relationship Id="rId4" Type="http://schemas.microsoft.com/office/2007/relationships/hdphoto" Target="../media/hdphoto3.wdp"/></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8.w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webmd.com/pain-management/guide/chiropractic-pain-relief#1" TargetMode="External"/><Relationship Id="rId2" Type="http://schemas.openxmlformats.org/officeDocument/2006/relationships/slideLayout" Target="../slideLayouts/slideLayout13.xml"/><Relationship Id="rId1" Type="http://schemas.openxmlformats.org/officeDocument/2006/relationships/tags" Target="../tags/tag3.xml"/><Relationship Id="rId5" Type="http://schemas.openxmlformats.org/officeDocument/2006/relationships/image" Target="../media/image29.wmf"/><Relationship Id="rId4" Type="http://schemas.openxmlformats.org/officeDocument/2006/relationships/hyperlink" Target="https://www.youtube.com/watch?v=0TCFL3kgirQ" TargetMode="External"/></Relationships>
</file>

<file path=ppt/slides/_rels/slide30.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heavencanwaitcardsandgifts.blogspot.com/2011_02_01_archive.html" TargetMode="External"/><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hyperlink" Target="http://www.iran-daily.com/News/55310.html" TargetMode="External"/><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2.xml"/><Relationship Id="rId1" Type="http://schemas.openxmlformats.org/officeDocument/2006/relationships/video" Target="https://www.youtube.com/embed/JzqDCQAav-0?feature=oembed" TargetMode="External"/></Relationships>
</file>

<file path=ppt/slides/_rels/slide35.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hyperlink" Target="http://www.bodymindsoulspirit.com/the-top-5-benefits-of-aromatherapy/"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rawveganjoy.ro/wordpress/joy-with-essential-oil" TargetMode="External"/><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pixabay.com/fr/huiles-essentielles-aromath%C3%A9rapie-1433694/" TargetMode="External"/><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8.wmf"/><Relationship Id="rId2" Type="http://schemas.openxmlformats.org/officeDocument/2006/relationships/slideLayout" Target="../slideLayouts/slideLayout13.xml"/><Relationship Id="rId1" Type="http://schemas.openxmlformats.org/officeDocument/2006/relationships/tags" Target="../tags/tag4.xml"/><Relationship Id="rId4" Type="http://schemas.openxmlformats.org/officeDocument/2006/relationships/image" Target="../media/image39.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nccih.nih.gov/"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hyperlink" Target="http://www.ncbi.nlm.nih.gov/pubmed/20168306" TargetMode="Externa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42.wmf"/><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hyperlink" Target="http://www.thecochranelibrary.com/" TargetMode="Externa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hyperlink" Target="https://www.ncbi.nlm.nih.gov/pubmed/22565299" TargetMode="Externa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hyperlink" Target="http://www.thecochranelibrary.com/" TargetMode="External"/><Relationship Id="rId2" Type="http://schemas.openxmlformats.org/officeDocument/2006/relationships/image" Target="../media/image45.jpe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www.thecochranelibrary.com/" TargetMode="External"/><Relationship Id="rId2" Type="http://schemas.openxmlformats.org/officeDocument/2006/relationships/image" Target="../media/image47.wmf"/><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hyperlink" Target="https://abc.herbalgram.org/site/SPageServer/;jsessionid=00000000.app20116a?NONCE_TOKEN=3B6FA5D5CA39FA0D61112A1DA6E6D960&amp;pagename=Terminology"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1F4CD-B333-4F12-9019-C1FB1FD6AFD8}"/>
              </a:ext>
            </a:extLst>
          </p:cNvPr>
          <p:cNvSpPr>
            <a:spLocks noGrp="1"/>
          </p:cNvSpPr>
          <p:nvPr>
            <p:ph type="title"/>
          </p:nvPr>
        </p:nvSpPr>
        <p:spPr/>
        <p:txBody>
          <a:bodyPr/>
          <a:lstStyle/>
          <a:p>
            <a:r>
              <a:rPr lang="en-GB" dirty="0"/>
              <a:t>Feedback from last weeks takeaway activity:</a:t>
            </a:r>
          </a:p>
        </p:txBody>
      </p:sp>
      <p:sp>
        <p:nvSpPr>
          <p:cNvPr id="3" name="Content Placeholder 2">
            <a:extLst>
              <a:ext uri="{FF2B5EF4-FFF2-40B4-BE49-F238E27FC236}">
                <a16:creationId xmlns:a16="http://schemas.microsoft.com/office/drawing/2014/main" id="{D19B12CA-C82B-4310-BCF0-806AAAAA2498}"/>
              </a:ext>
            </a:extLst>
          </p:cNvPr>
          <p:cNvSpPr>
            <a:spLocks noGrp="1"/>
          </p:cNvSpPr>
          <p:nvPr>
            <p:ph idx="1"/>
          </p:nvPr>
        </p:nvSpPr>
        <p:spPr/>
        <p:txBody>
          <a:bodyPr/>
          <a:lstStyle/>
          <a:p>
            <a:pPr>
              <a:defRPr/>
            </a:pPr>
            <a:r>
              <a:rPr lang="en-GB" sz="2400" b="1" dirty="0"/>
              <a:t>Locate a local </a:t>
            </a:r>
            <a:r>
              <a:rPr lang="en-GB" sz="2400" b="1" u="sng" dirty="0"/>
              <a:t>private</a:t>
            </a:r>
            <a:r>
              <a:rPr lang="en-GB" sz="2400" b="1" dirty="0"/>
              <a:t> complementary therapy centre to you. Consider emailing them.</a:t>
            </a:r>
          </a:p>
          <a:p>
            <a:pPr>
              <a:defRPr/>
            </a:pPr>
            <a:endParaRPr lang="en-GB" sz="2400" b="1" dirty="0"/>
          </a:p>
          <a:p>
            <a:pPr>
              <a:defRPr/>
            </a:pPr>
            <a:r>
              <a:rPr lang="en-GB" sz="2400" b="1" dirty="0"/>
              <a:t>What type of services to they offer and for how much?</a:t>
            </a:r>
          </a:p>
          <a:p>
            <a:pPr>
              <a:defRPr/>
            </a:pPr>
            <a:endParaRPr lang="en-GB" sz="2400" b="1" dirty="0"/>
          </a:p>
          <a:p>
            <a:pPr>
              <a:defRPr/>
            </a:pPr>
            <a:r>
              <a:rPr lang="en-GB" sz="2400" b="1" dirty="0"/>
              <a:t>Are the practitioner registered with a professional body? If so, who are they registered with?</a:t>
            </a:r>
          </a:p>
          <a:p>
            <a:pPr>
              <a:defRPr/>
            </a:pPr>
            <a:endParaRPr lang="en-GB" sz="2400" b="1" dirty="0"/>
          </a:p>
          <a:p>
            <a:pPr>
              <a:defRPr/>
            </a:pPr>
            <a:r>
              <a:rPr lang="en-GB" sz="2400" b="1" dirty="0"/>
              <a:t>What ‘approvals’ has the centre got to operate as a business?</a:t>
            </a:r>
          </a:p>
          <a:p>
            <a:endParaRPr lang="en-GB" dirty="0"/>
          </a:p>
        </p:txBody>
      </p:sp>
    </p:spTree>
    <p:extLst>
      <p:ext uri="{BB962C8B-B14F-4D97-AF65-F5344CB8AC3E}">
        <p14:creationId xmlns:p14="http://schemas.microsoft.com/office/powerpoint/2010/main" val="2834047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ctrTitle"/>
          </p:nvPr>
        </p:nvSpPr>
        <p:spPr>
          <a:xfrm>
            <a:off x="2209800" y="762001"/>
            <a:ext cx="7772400" cy="1812925"/>
          </a:xfrm>
          <a:ln>
            <a:solidFill>
              <a:schemeClr val="tx2"/>
            </a:solidFill>
          </a:ln>
        </p:spPr>
        <p:txBody>
          <a:bodyPr/>
          <a:lstStyle/>
          <a:p>
            <a:pPr algn="ctr" eaLnBrk="1" hangingPunct="1">
              <a:defRPr/>
            </a:pPr>
            <a:r>
              <a:rPr lang="en-US" sz="5400" dirty="0"/>
              <a:t>Complementary and Alternative Therapy</a:t>
            </a:r>
          </a:p>
        </p:txBody>
      </p:sp>
      <p:pic>
        <p:nvPicPr>
          <p:cNvPr id="9" name="MSSN4048.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extLst>
              <a:ext uri="{28A0092B-C50C-407E-A947-70E740481C1C}">
                <a14:useLocalDpi xmlns:a14="http://schemas.microsoft.com/office/drawing/2010/main" val="0"/>
              </a:ext>
            </a:extLst>
          </a:blip>
          <a:srcRect/>
          <a:stretch>
            <a:fillRect/>
          </a:stretch>
        </p:blipFill>
        <p:spPr bwMode="auto">
          <a:xfrm>
            <a:off x="9677400" y="6096000"/>
            <a:ext cx="76200" cy="7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a:extLst>
              <a:ext uri="{FF2B5EF4-FFF2-40B4-BE49-F238E27FC236}">
                <a16:creationId xmlns:a16="http://schemas.microsoft.com/office/drawing/2014/main" id="{71D740D8-765E-434E-9B1F-BA52065177B3}"/>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2405304" y="4129088"/>
            <a:ext cx="6891096" cy="2496774"/>
          </a:xfrm>
          <a:prstGeom prst="rect">
            <a:avLst/>
          </a:prstGeom>
        </p:spPr>
      </p:pic>
      <p:sp>
        <p:nvSpPr>
          <p:cNvPr id="16" name="Subtitle 15">
            <a:extLst>
              <a:ext uri="{FF2B5EF4-FFF2-40B4-BE49-F238E27FC236}">
                <a16:creationId xmlns:a16="http://schemas.microsoft.com/office/drawing/2014/main" id="{44DF493C-3304-44C9-A8A7-38711D930997}"/>
              </a:ext>
            </a:extLst>
          </p:cNvPr>
          <p:cNvSpPr>
            <a:spLocks noGrp="1"/>
          </p:cNvSpPr>
          <p:nvPr>
            <p:ph type="subTitle" idx="1"/>
          </p:nvPr>
        </p:nvSpPr>
        <p:spPr>
          <a:xfrm>
            <a:off x="1828697" y="3029238"/>
            <a:ext cx="9228201" cy="466726"/>
          </a:xfrm>
        </p:spPr>
        <p:txBody>
          <a:bodyPr>
            <a:normAutofit fontScale="85000" lnSpcReduction="10000"/>
          </a:bodyPr>
          <a:lstStyle/>
          <a:p>
            <a:r>
              <a:rPr lang="en-GB" dirty="0"/>
              <a:t>A brief history of medicine and further introduction to CAMS </a:t>
            </a:r>
          </a:p>
        </p:txBody>
      </p:sp>
    </p:spTree>
    <p:extLst>
      <p:ext uri="{BB962C8B-B14F-4D97-AF65-F5344CB8AC3E}">
        <p14:creationId xmlns:p14="http://schemas.microsoft.com/office/powerpoint/2010/main" val="10042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3992"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showWhenStopped="0">
                <p:cTn id="7" repeatCount="indefinite" fill="hold" display="0">
                  <p:stCondLst>
                    <p:cond delay="indefinite"/>
                  </p:stCondLst>
                  <p:endCondLst>
                    <p:cond evt="onNext" delay="0">
                      <p:tgtEl>
                        <p:sldTgt/>
                      </p:tgtEl>
                    </p:cond>
                    <p:cond evt="onPrev" delay="0">
                      <p:tgtEl>
                        <p:sldTgt/>
                      </p:tgtEl>
                    </p:cond>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457201"/>
            <a:ext cx="8686800" cy="639763"/>
          </a:xfrm>
        </p:spPr>
        <p:txBody>
          <a:bodyPr>
            <a:normAutofit fontScale="90000"/>
          </a:bodyPr>
          <a:lstStyle/>
          <a:p>
            <a:pPr algn="ctr">
              <a:defRPr/>
            </a:pPr>
            <a:br>
              <a:rPr lang="en-US" sz="3200" b="1" dirty="0"/>
            </a:br>
            <a:br>
              <a:rPr lang="en-US" sz="3200" b="1" dirty="0"/>
            </a:br>
            <a:r>
              <a:rPr lang="en-US" sz="3600" b="1" dirty="0"/>
              <a:t>CONTENT FOR ALTERNATIVE THERAPIES  </a:t>
            </a:r>
            <a:br>
              <a:rPr lang="en-US" b="1" dirty="0"/>
            </a:br>
            <a:endParaRPr lang="en-US" dirty="0"/>
          </a:p>
        </p:txBody>
      </p:sp>
      <p:sp>
        <p:nvSpPr>
          <p:cNvPr id="3" name="Content Placeholder 2"/>
          <p:cNvSpPr>
            <a:spLocks noGrp="1"/>
          </p:cNvSpPr>
          <p:nvPr>
            <p:ph idx="1"/>
          </p:nvPr>
        </p:nvSpPr>
        <p:spPr>
          <a:xfrm>
            <a:off x="453006" y="1348634"/>
            <a:ext cx="4681057" cy="4495800"/>
          </a:xfrm>
        </p:spPr>
        <p:txBody>
          <a:bodyPr>
            <a:normAutofit fontScale="85000" lnSpcReduction="20000"/>
          </a:bodyPr>
          <a:lstStyle/>
          <a:p>
            <a:pPr>
              <a:defRPr/>
            </a:pPr>
            <a:endParaRPr lang="en-US" b="1" dirty="0"/>
          </a:p>
          <a:p>
            <a:pPr>
              <a:defRPr/>
            </a:pPr>
            <a:endParaRPr lang="en-US" b="1" dirty="0"/>
          </a:p>
          <a:p>
            <a:pPr>
              <a:defRPr/>
            </a:pPr>
            <a:r>
              <a:rPr lang="en-US" b="1" dirty="0"/>
              <a:t>I. Systems of Health Care</a:t>
            </a:r>
          </a:p>
          <a:p>
            <a:pPr lvl="1">
              <a:defRPr/>
            </a:pPr>
            <a:r>
              <a:rPr lang="en-US" dirty="0"/>
              <a:t>A. Traditional Chinese Medicine</a:t>
            </a:r>
          </a:p>
          <a:p>
            <a:pPr lvl="1">
              <a:defRPr/>
            </a:pPr>
            <a:r>
              <a:rPr lang="en-US" dirty="0"/>
              <a:t>B. Western Medicine</a:t>
            </a:r>
          </a:p>
          <a:p>
            <a:pPr lvl="1">
              <a:defRPr/>
            </a:pPr>
            <a:endParaRPr lang="en-US" dirty="0"/>
          </a:p>
          <a:p>
            <a:pPr>
              <a:defRPr/>
            </a:pPr>
            <a:r>
              <a:rPr lang="en-US" b="1" dirty="0"/>
              <a:t>II. Mind-Body Therapies </a:t>
            </a:r>
          </a:p>
          <a:p>
            <a:pPr lvl="1">
              <a:defRPr/>
            </a:pPr>
            <a:r>
              <a:rPr lang="en-US" dirty="0"/>
              <a:t>A. Bio-feedback / Journaling </a:t>
            </a:r>
          </a:p>
          <a:p>
            <a:pPr lvl="1">
              <a:defRPr/>
            </a:pPr>
            <a:r>
              <a:rPr lang="en-US" dirty="0"/>
              <a:t>B. Imagery </a:t>
            </a:r>
          </a:p>
          <a:p>
            <a:pPr lvl="1">
              <a:defRPr/>
            </a:pPr>
            <a:r>
              <a:rPr lang="en-US" dirty="0"/>
              <a:t>C. Meditation </a:t>
            </a:r>
          </a:p>
          <a:p>
            <a:pPr lvl="1">
              <a:defRPr/>
            </a:pPr>
            <a:endParaRPr lang="en-US" dirty="0"/>
          </a:p>
          <a:p>
            <a:pPr>
              <a:defRPr/>
            </a:pPr>
            <a:r>
              <a:rPr lang="en-US" b="1" dirty="0"/>
              <a:t>III. Manipulative Therapies </a:t>
            </a:r>
          </a:p>
          <a:p>
            <a:pPr lvl="1">
              <a:defRPr/>
            </a:pPr>
            <a:r>
              <a:rPr lang="en-US" dirty="0"/>
              <a:t>A. Massage </a:t>
            </a:r>
          </a:p>
          <a:p>
            <a:pPr lvl="1">
              <a:defRPr/>
            </a:pPr>
            <a:r>
              <a:rPr lang="en-US" dirty="0"/>
              <a:t>B. Tai Chi </a:t>
            </a:r>
          </a:p>
        </p:txBody>
      </p:sp>
      <p:pic>
        <p:nvPicPr>
          <p:cNvPr id="15362" name="Picture 2" descr="Mind-Body Therapies for the Management of Pain: How Effective Are ...">
            <a:extLst>
              <a:ext uri="{FF2B5EF4-FFF2-40B4-BE49-F238E27FC236}">
                <a16:creationId xmlns:a16="http://schemas.microsoft.com/office/drawing/2014/main" id="{B6088306-25D0-42DD-87CC-567BA8A47F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93064" y="1947555"/>
            <a:ext cx="5915315" cy="39455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8710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1000"/>
                                        <p:tgtEl>
                                          <p:spTgt spid="3">
                                            <p:txEl>
                                              <p:pRg st="6" end="6"/>
                                            </p:txEl>
                                          </p:spTgt>
                                        </p:tgtEl>
                                      </p:cBhvr>
                                    </p:animEffect>
                                    <p:anim calcmode="lin" valueType="num">
                                      <p:cBhvr>
                                        <p:cTn id="2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fade">
                                      <p:cBhvr>
                                        <p:cTn id="29" dur="1000"/>
                                        <p:tgtEl>
                                          <p:spTgt spid="3">
                                            <p:txEl>
                                              <p:pRg st="7" end="7"/>
                                            </p:txEl>
                                          </p:spTgt>
                                        </p:tgtEl>
                                      </p:cBhvr>
                                    </p:animEffect>
                                    <p:anim calcmode="lin" valueType="num">
                                      <p:cBhvr>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8" end="8"/>
                                            </p:txEl>
                                          </p:spTgt>
                                        </p:tgtEl>
                                        <p:attrNameLst>
                                          <p:attrName>style.visibility</p:attrName>
                                        </p:attrNameLst>
                                      </p:cBhvr>
                                      <p:to>
                                        <p:strVal val="visible"/>
                                      </p:to>
                                    </p:set>
                                    <p:animEffect transition="in" filter="fade">
                                      <p:cBhvr>
                                        <p:cTn id="34" dur="1000"/>
                                        <p:tgtEl>
                                          <p:spTgt spid="3">
                                            <p:txEl>
                                              <p:pRg st="8" end="8"/>
                                            </p:txEl>
                                          </p:spTgt>
                                        </p:tgtEl>
                                      </p:cBhvr>
                                    </p:animEffect>
                                    <p:anim calcmode="lin" valueType="num">
                                      <p:cBhvr>
                                        <p:cTn id="3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8" end="8"/>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Effect transition="in" filter="fade">
                                      <p:cBhvr>
                                        <p:cTn id="39" dur="1000"/>
                                        <p:tgtEl>
                                          <p:spTgt spid="3">
                                            <p:txEl>
                                              <p:pRg st="9" end="9"/>
                                            </p:txEl>
                                          </p:spTgt>
                                        </p:tgtEl>
                                      </p:cBhvr>
                                    </p:animEffect>
                                    <p:anim calcmode="lin" valueType="num">
                                      <p:cBhvr>
                                        <p:cTn id="4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nodeType="clickEffect">
                                  <p:stCondLst>
                                    <p:cond delay="0"/>
                                  </p:stCondLst>
                                  <p:childTnLst>
                                    <p:set>
                                      <p:cBhvr>
                                        <p:cTn id="45" dur="1" fill="hold">
                                          <p:stCondLst>
                                            <p:cond delay="0"/>
                                          </p:stCondLst>
                                        </p:cTn>
                                        <p:tgtEl>
                                          <p:spTgt spid="3">
                                            <p:txEl>
                                              <p:pRg st="11" end="11"/>
                                            </p:txEl>
                                          </p:spTgt>
                                        </p:tgtEl>
                                        <p:attrNameLst>
                                          <p:attrName>style.visibility</p:attrName>
                                        </p:attrNameLst>
                                      </p:cBhvr>
                                      <p:to>
                                        <p:strVal val="visible"/>
                                      </p:to>
                                    </p:set>
                                    <p:animEffect transition="in" filter="fade">
                                      <p:cBhvr>
                                        <p:cTn id="46" dur="1000"/>
                                        <p:tgtEl>
                                          <p:spTgt spid="3">
                                            <p:txEl>
                                              <p:pRg st="11" end="11"/>
                                            </p:txEl>
                                          </p:spTgt>
                                        </p:tgtEl>
                                      </p:cBhvr>
                                    </p:animEffect>
                                    <p:anim calcmode="lin" valueType="num">
                                      <p:cBhvr>
                                        <p:cTn id="47"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11" end="11"/>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animEffect transition="in" filter="fade">
                                      <p:cBhvr>
                                        <p:cTn id="51" dur="1000"/>
                                        <p:tgtEl>
                                          <p:spTgt spid="3">
                                            <p:txEl>
                                              <p:pRg st="12" end="12"/>
                                            </p:txEl>
                                          </p:spTgt>
                                        </p:tgtEl>
                                      </p:cBhvr>
                                    </p:animEffect>
                                    <p:anim calcmode="lin" valueType="num">
                                      <p:cBhvr>
                                        <p:cTn id="52"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53" dur="1000" fill="hold"/>
                                        <p:tgtEl>
                                          <p:spTgt spid="3">
                                            <p:txEl>
                                              <p:pRg st="12" end="12"/>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3">
                                            <p:txEl>
                                              <p:pRg st="13" end="13"/>
                                            </p:txEl>
                                          </p:spTgt>
                                        </p:tgtEl>
                                        <p:attrNameLst>
                                          <p:attrName>style.visibility</p:attrName>
                                        </p:attrNameLst>
                                      </p:cBhvr>
                                      <p:to>
                                        <p:strVal val="visible"/>
                                      </p:to>
                                    </p:set>
                                    <p:animEffect transition="in" filter="fade">
                                      <p:cBhvr>
                                        <p:cTn id="56" dur="1000"/>
                                        <p:tgtEl>
                                          <p:spTgt spid="3">
                                            <p:txEl>
                                              <p:pRg st="13" end="13"/>
                                            </p:txEl>
                                          </p:spTgt>
                                        </p:tgtEl>
                                      </p:cBhvr>
                                    </p:animEffect>
                                    <p:anim calcmode="lin" valueType="num">
                                      <p:cBhvr>
                                        <p:cTn id="5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13" end="1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382000" cy="1143000"/>
          </a:xfrm>
        </p:spPr>
        <p:txBody>
          <a:bodyPr>
            <a:normAutofit/>
          </a:bodyPr>
          <a:lstStyle/>
          <a:p>
            <a:pPr algn="ctr">
              <a:defRPr/>
            </a:pPr>
            <a:r>
              <a:rPr lang="en-US" sz="3600" b="1"/>
              <a:t>CONTENT FOR ALTERNATIVE THERAPIES</a:t>
            </a:r>
            <a:endParaRPr lang="en-US" sz="3600" dirty="0"/>
          </a:p>
        </p:txBody>
      </p:sp>
      <p:sp>
        <p:nvSpPr>
          <p:cNvPr id="3" name="Content Placeholder 2"/>
          <p:cNvSpPr>
            <a:spLocks noGrp="1"/>
          </p:cNvSpPr>
          <p:nvPr>
            <p:ph idx="1"/>
          </p:nvPr>
        </p:nvSpPr>
        <p:spPr>
          <a:xfrm>
            <a:off x="383041" y="1197948"/>
            <a:ext cx="3593341" cy="5385414"/>
          </a:xfrm>
        </p:spPr>
        <p:txBody>
          <a:bodyPr>
            <a:normAutofit/>
          </a:bodyPr>
          <a:lstStyle/>
          <a:p>
            <a:pPr algn="ctr">
              <a:defRPr/>
            </a:pPr>
            <a:endParaRPr lang="en-US" b="1" dirty="0"/>
          </a:p>
          <a:p>
            <a:pPr>
              <a:defRPr/>
            </a:pPr>
            <a:r>
              <a:rPr lang="en-US" sz="2000" b="1" dirty="0"/>
              <a:t>IV. Biologic Based Therapies</a:t>
            </a:r>
          </a:p>
          <a:p>
            <a:pPr lvl="1">
              <a:defRPr/>
            </a:pPr>
            <a:r>
              <a:rPr lang="en-US" sz="2000" dirty="0"/>
              <a:t>A. Aromatherapy </a:t>
            </a:r>
          </a:p>
          <a:p>
            <a:pPr lvl="1">
              <a:defRPr/>
            </a:pPr>
            <a:r>
              <a:rPr lang="en-US" sz="2000" dirty="0"/>
              <a:t>B. Herbal preparations</a:t>
            </a:r>
          </a:p>
          <a:p>
            <a:pPr lvl="1">
              <a:defRPr/>
            </a:pPr>
            <a:r>
              <a:rPr lang="en-US" sz="2000" dirty="0"/>
              <a:t> </a:t>
            </a:r>
            <a:endParaRPr lang="en-US" sz="2000" b="1" dirty="0"/>
          </a:p>
          <a:p>
            <a:pPr>
              <a:defRPr/>
            </a:pPr>
            <a:r>
              <a:rPr lang="en-US" sz="2000" b="1" dirty="0"/>
              <a:t>V. Energy Therapies</a:t>
            </a:r>
          </a:p>
          <a:p>
            <a:pPr lvl="1">
              <a:defRPr/>
            </a:pPr>
            <a:r>
              <a:rPr lang="en-US" sz="2000" dirty="0"/>
              <a:t>A. Prayer</a:t>
            </a:r>
          </a:p>
          <a:p>
            <a:pPr lvl="1">
              <a:defRPr/>
            </a:pPr>
            <a:r>
              <a:rPr lang="en-US" sz="2000" dirty="0"/>
              <a:t>B. Therapeutic touch</a:t>
            </a:r>
          </a:p>
          <a:p>
            <a:pPr lvl="1">
              <a:defRPr/>
            </a:pPr>
            <a:r>
              <a:rPr lang="en-US" sz="2000" dirty="0"/>
              <a:t>C. Reiki</a:t>
            </a:r>
          </a:p>
          <a:p>
            <a:pPr lvl="1">
              <a:defRPr/>
            </a:pPr>
            <a:endParaRPr lang="en-US" sz="2000" dirty="0"/>
          </a:p>
          <a:p>
            <a:pPr marL="4572" lvl="1" indent="0">
              <a:buNone/>
              <a:defRPr/>
            </a:pPr>
            <a:r>
              <a:rPr lang="en-US" sz="2000" b="1" dirty="0"/>
              <a:t>VI. Quackery</a:t>
            </a:r>
          </a:p>
          <a:p>
            <a:pPr lvl="1">
              <a:defRPr/>
            </a:pPr>
            <a:r>
              <a:rPr lang="en-US" sz="2000" dirty="0"/>
              <a:t>A. Fake therapies</a:t>
            </a:r>
          </a:p>
          <a:p>
            <a:pPr lvl="1">
              <a:defRPr/>
            </a:pPr>
            <a:r>
              <a:rPr lang="en-US" sz="2000" dirty="0"/>
              <a:t>B. Your responsibilities</a:t>
            </a:r>
          </a:p>
          <a:p>
            <a:pPr>
              <a:defRPr/>
            </a:pPr>
            <a:endParaRPr lang="en-US" sz="2000" dirty="0"/>
          </a:p>
          <a:p>
            <a:pPr>
              <a:defRPr/>
            </a:pPr>
            <a:endParaRPr lang="en-US" dirty="0"/>
          </a:p>
        </p:txBody>
      </p:sp>
      <p:pic>
        <p:nvPicPr>
          <p:cNvPr id="14338" name="Picture 2" descr="Alternative therapies: What does the evidence say?">
            <a:extLst>
              <a:ext uri="{FF2B5EF4-FFF2-40B4-BE49-F238E27FC236}">
                <a16:creationId xmlns:a16="http://schemas.microsoft.com/office/drawing/2014/main" id="{ACDF1467-4402-4C17-82C7-2CAE1EA5D5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57141" y="1543338"/>
            <a:ext cx="5905500" cy="3143250"/>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The Little Ducklin That Tried – I Speak Female">
            <a:extLst>
              <a:ext uri="{FF2B5EF4-FFF2-40B4-BE49-F238E27FC236}">
                <a16:creationId xmlns:a16="http://schemas.microsoft.com/office/drawing/2014/main" id="{08002868-0481-4EAD-BED9-E931ECDCF9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32276" y="4812288"/>
            <a:ext cx="1730365" cy="1803400"/>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The Energy Therapies | Naturatomica">
            <a:extLst>
              <a:ext uri="{FF2B5EF4-FFF2-40B4-BE49-F238E27FC236}">
                <a16:creationId xmlns:a16="http://schemas.microsoft.com/office/drawing/2014/main" id="{7446D50C-321C-4658-9A35-3205F60D588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87573" y="4961227"/>
            <a:ext cx="1078451" cy="160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3465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1000"/>
                                        <p:tgtEl>
                                          <p:spTgt spid="3">
                                            <p:txEl>
                                              <p:pRg st="5" end="5"/>
                                            </p:txEl>
                                          </p:spTgt>
                                        </p:tgtEl>
                                      </p:cBhvr>
                                    </p:animEffect>
                                    <p:anim calcmode="lin" valueType="num">
                                      <p:cBhvr>
                                        <p:cTn id="2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1000"/>
                                        <p:tgtEl>
                                          <p:spTgt spid="3">
                                            <p:txEl>
                                              <p:pRg st="6" end="6"/>
                                            </p:txEl>
                                          </p:spTgt>
                                        </p:tgtEl>
                                      </p:cBhvr>
                                    </p:animEffect>
                                    <p:anim calcmode="lin" valueType="num">
                                      <p:cBhvr>
                                        <p:cTn id="3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1000"/>
                                        <p:tgtEl>
                                          <p:spTgt spid="3">
                                            <p:txEl>
                                              <p:pRg st="7" end="7"/>
                                            </p:txEl>
                                          </p:spTgt>
                                        </p:tgtEl>
                                      </p:cBhvr>
                                    </p:animEffect>
                                    <p:anim calcmode="lin" valueType="num">
                                      <p:cBhvr>
                                        <p:cTn id="3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1000"/>
                                        <p:tgtEl>
                                          <p:spTgt spid="3">
                                            <p:txEl>
                                              <p:pRg st="8" end="8"/>
                                            </p:txEl>
                                          </p:spTgt>
                                        </p:tgtEl>
                                      </p:cBhvr>
                                    </p:animEffect>
                                    <p:anim calcmode="lin" valueType="num">
                                      <p:cBhvr>
                                        <p:cTn id="4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nodeType="clickEffect">
                                  <p:stCondLst>
                                    <p:cond delay="0"/>
                                  </p:stCondLst>
                                  <p:childTnLst>
                                    <p:set>
                                      <p:cBhvr>
                                        <p:cTn id="45" dur="1" fill="hold">
                                          <p:stCondLst>
                                            <p:cond delay="0"/>
                                          </p:stCondLst>
                                        </p:cTn>
                                        <p:tgtEl>
                                          <p:spTgt spid="3">
                                            <p:txEl>
                                              <p:pRg st="10" end="10"/>
                                            </p:txEl>
                                          </p:spTgt>
                                        </p:tgtEl>
                                        <p:attrNameLst>
                                          <p:attrName>style.visibility</p:attrName>
                                        </p:attrNameLst>
                                      </p:cBhvr>
                                      <p:to>
                                        <p:strVal val="visible"/>
                                      </p:to>
                                    </p:set>
                                    <p:animEffect transition="in" filter="fade">
                                      <p:cBhvr>
                                        <p:cTn id="46" dur="1000"/>
                                        <p:tgtEl>
                                          <p:spTgt spid="3">
                                            <p:txEl>
                                              <p:pRg st="10" end="10"/>
                                            </p:txEl>
                                          </p:spTgt>
                                        </p:tgtEl>
                                      </p:cBhvr>
                                    </p:animEffect>
                                    <p:anim calcmode="lin" valueType="num">
                                      <p:cBhvr>
                                        <p:cTn id="47"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animEffect transition="in" filter="fade">
                                      <p:cBhvr>
                                        <p:cTn id="51" dur="1000"/>
                                        <p:tgtEl>
                                          <p:spTgt spid="3">
                                            <p:txEl>
                                              <p:pRg st="11" end="11"/>
                                            </p:txEl>
                                          </p:spTgt>
                                        </p:tgtEl>
                                      </p:cBhvr>
                                    </p:animEffect>
                                    <p:anim calcmode="lin" valueType="num">
                                      <p:cBhvr>
                                        <p:cTn id="52"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53" dur="1000" fill="hold"/>
                                        <p:tgtEl>
                                          <p:spTgt spid="3">
                                            <p:txEl>
                                              <p:pRg st="11" end="11"/>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3">
                                            <p:txEl>
                                              <p:pRg st="12" end="12"/>
                                            </p:txEl>
                                          </p:spTgt>
                                        </p:tgtEl>
                                        <p:attrNameLst>
                                          <p:attrName>style.visibility</p:attrName>
                                        </p:attrNameLst>
                                      </p:cBhvr>
                                      <p:to>
                                        <p:strVal val="visible"/>
                                      </p:to>
                                    </p:set>
                                    <p:animEffect transition="in" filter="fade">
                                      <p:cBhvr>
                                        <p:cTn id="56" dur="1000"/>
                                        <p:tgtEl>
                                          <p:spTgt spid="3">
                                            <p:txEl>
                                              <p:pRg st="12" end="12"/>
                                            </p:txEl>
                                          </p:spTgt>
                                        </p:tgtEl>
                                      </p:cBhvr>
                                    </p:animEffect>
                                    <p:anim calcmode="lin" valueType="num">
                                      <p:cBhvr>
                                        <p:cTn id="57"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4">
            <a:extLst>
              <a:ext uri="{FF2B5EF4-FFF2-40B4-BE49-F238E27FC236}">
                <a16:creationId xmlns:a16="http://schemas.microsoft.com/office/drawing/2014/main" id="{C3DA8B40-9770-40EF-8150-352D30413351}"/>
              </a:ext>
            </a:extLst>
          </p:cNvPr>
          <p:cNvPicPr>
            <a:picLocks noGrp="1" noChangeAspect="1"/>
          </p:cNvPicPr>
          <p:nvPr>
            <p:ph idx="1"/>
          </p:nvPr>
        </p:nvPicPr>
        <p:blipFill rotWithShape="1">
          <a:blip r:embed="rId2"/>
          <a:srcRect l="-16119" t="8737" r="2260" b="29656"/>
          <a:stretch/>
        </p:blipFill>
        <p:spPr>
          <a:xfrm>
            <a:off x="2748314" y="1241570"/>
            <a:ext cx="8556418" cy="5244562"/>
          </a:xfrm>
          <a:prstGeom prst="rect">
            <a:avLst/>
          </a:prstGeom>
          <a:ln>
            <a:solidFill>
              <a:schemeClr val="tx2">
                <a:lumMod val="50000"/>
                <a:lumOff val="50000"/>
              </a:schemeClr>
            </a:solidFill>
          </a:ln>
          <a:effectLst>
            <a:glow rad="139700">
              <a:schemeClr val="accent2">
                <a:satMod val="175000"/>
                <a:alpha val="40000"/>
              </a:schemeClr>
            </a:glow>
            <a:outerShdw blurRad="292100" dist="139700" dir="2700000" algn="tl" rotWithShape="0">
              <a:srgbClr val="333333">
                <a:alpha val="65000"/>
              </a:srgbClr>
            </a:outerShdw>
          </a:effectLst>
        </p:spPr>
      </p:pic>
      <p:sp>
        <p:nvSpPr>
          <p:cNvPr id="4" name="Rectangle 3">
            <a:extLst>
              <a:ext uri="{FF2B5EF4-FFF2-40B4-BE49-F238E27FC236}">
                <a16:creationId xmlns:a16="http://schemas.microsoft.com/office/drawing/2014/main" id="{21E0E21D-B992-4FF5-94E4-8DE7A628608D}"/>
              </a:ext>
            </a:extLst>
          </p:cNvPr>
          <p:cNvSpPr/>
          <p:nvPr/>
        </p:nvSpPr>
        <p:spPr>
          <a:xfrm>
            <a:off x="534577" y="526301"/>
            <a:ext cx="3220753" cy="369332"/>
          </a:xfrm>
          <a:prstGeom prst="rect">
            <a:avLst/>
          </a:prstGeom>
        </p:spPr>
        <p:txBody>
          <a:bodyPr wrap="none">
            <a:spAutoFit/>
          </a:bodyPr>
          <a:lstStyle/>
          <a:p>
            <a:r>
              <a:rPr lang="en-US" b="1" dirty="0">
                <a:latin typeface="Lucida Sans" pitchFamily="34" charset="0"/>
              </a:rPr>
              <a:t>Reminder from last week:</a:t>
            </a:r>
            <a:endParaRPr lang="en-GB" dirty="0"/>
          </a:p>
        </p:txBody>
      </p:sp>
    </p:spTree>
    <p:extLst>
      <p:ext uri="{BB962C8B-B14F-4D97-AF65-F5344CB8AC3E}">
        <p14:creationId xmlns:p14="http://schemas.microsoft.com/office/powerpoint/2010/main" val="3055596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fontScale="90000"/>
          </a:bodyPr>
          <a:lstStyle/>
          <a:p>
            <a:pPr algn="ctr">
              <a:defRPr/>
            </a:pPr>
            <a:r>
              <a:rPr lang="en-US" dirty="0"/>
              <a:t>History of Western Medicine:</a:t>
            </a:r>
            <a:br>
              <a:rPr lang="en-US" dirty="0"/>
            </a:br>
            <a:r>
              <a:rPr lang="en-US" dirty="0"/>
              <a:t>Ancient Greece &amp; Rome</a:t>
            </a:r>
          </a:p>
        </p:txBody>
      </p:sp>
      <p:pic>
        <p:nvPicPr>
          <p:cNvPr id="11268" name="Picture 2" descr="http://t2.gstatic.com/images?q=tbn:lnqCdu0rTYu1rM:http://newsimg.bbc.co.uk/media/images/45082000/jpg/_45082208_hippocrates226282.jpg">
            <a:hlinkClick r:id="rId2"/>
          </p:cNvPr>
          <p:cNvPicPr>
            <a:picLocks noGrp="1" noChangeAspect="1" noChangeArrowheads="1"/>
          </p:cNvPicPr>
          <p:nvPr>
            <p:ph type="clipArt" sz="half" idx="1"/>
          </p:nvPr>
        </p:nvPicPr>
        <p:blipFill>
          <a:blip r:embed="rId3">
            <a:extLst>
              <a:ext uri="{28A0092B-C50C-407E-A947-70E740481C1C}">
                <a14:useLocalDpi xmlns:a14="http://schemas.microsoft.com/office/drawing/2010/main" val="0"/>
              </a:ext>
            </a:extLst>
          </a:blip>
          <a:stretch>
            <a:fillRect/>
          </a:stretch>
        </p:blipFill>
        <p:spPr>
          <a:xfrm>
            <a:off x="2868612" y="3305175"/>
            <a:ext cx="866775" cy="1085850"/>
          </a:xfrm>
          <a:noFill/>
          <a:extLst>
            <a:ext uri="{909E8E84-426E-40DD-AFC4-6F175D3DCCD1}">
              <a14:hiddenFill xmlns:a14="http://schemas.microsoft.com/office/drawing/2010/main">
                <a:solidFill>
                  <a:srgbClr val="FFFFFF"/>
                </a:solidFill>
              </a14:hiddenFill>
            </a:ext>
          </a:extLst>
        </p:spPr>
      </p:pic>
      <p:sp>
        <p:nvSpPr>
          <p:cNvPr id="7172" name="Rectangle 4"/>
          <p:cNvSpPr>
            <a:spLocks noGrp="1" noChangeArrowheads="1"/>
          </p:cNvSpPr>
          <p:nvPr>
            <p:ph type="body" sz="half" idx="2"/>
          </p:nvPr>
        </p:nvSpPr>
        <p:spPr>
          <a:xfrm>
            <a:off x="6019799" y="1600200"/>
            <a:ext cx="5028502" cy="4495800"/>
          </a:xfrm>
        </p:spPr>
        <p:txBody>
          <a:bodyPr>
            <a:normAutofit fontScale="92500" lnSpcReduction="10000"/>
          </a:bodyPr>
          <a:lstStyle/>
          <a:p>
            <a:pPr>
              <a:defRPr/>
            </a:pPr>
            <a:r>
              <a:rPr lang="en-US" sz="2800" b="1" dirty="0">
                <a:latin typeface="Lucida Sans" pitchFamily="34" charset="0"/>
              </a:rPr>
              <a:t>Hippocrates </a:t>
            </a:r>
            <a:r>
              <a:rPr lang="en-US" sz="2800" dirty="0">
                <a:latin typeface="Lucida Sans" pitchFamily="34" charset="0"/>
              </a:rPr>
              <a:t>(460 – 370 BC)</a:t>
            </a:r>
          </a:p>
          <a:p>
            <a:pPr>
              <a:defRPr/>
            </a:pPr>
            <a:endParaRPr lang="en-US" sz="2800" dirty="0">
              <a:latin typeface="Lucida Sans" pitchFamily="34" charset="0"/>
            </a:endParaRPr>
          </a:p>
          <a:p>
            <a:pPr algn="just">
              <a:buFont typeface="Arial" panose="020B0604020202020204" pitchFamily="34" charset="0"/>
              <a:buChar char="•"/>
              <a:defRPr/>
            </a:pPr>
            <a:r>
              <a:rPr lang="en-US" sz="2600" dirty="0">
                <a:latin typeface="Lucida Sans" pitchFamily="34" charset="0"/>
              </a:rPr>
              <a:t> Considered the patient as a whole.</a:t>
            </a:r>
          </a:p>
          <a:p>
            <a:pPr algn="just">
              <a:buFont typeface="Arial" panose="020B0604020202020204" pitchFamily="34" charset="0"/>
              <a:buChar char="•"/>
              <a:defRPr/>
            </a:pPr>
            <a:r>
              <a:rPr lang="en-US" sz="2600" dirty="0">
                <a:latin typeface="Lucida Sans" pitchFamily="34" charset="0"/>
              </a:rPr>
              <a:t> Herbal medication</a:t>
            </a:r>
          </a:p>
          <a:p>
            <a:pPr algn="just">
              <a:buFont typeface="Arial" panose="020B0604020202020204" pitchFamily="34" charset="0"/>
              <a:buChar char="•"/>
              <a:defRPr/>
            </a:pPr>
            <a:r>
              <a:rPr lang="en-US" sz="2600" dirty="0">
                <a:latin typeface="Lucida Sans" pitchFamily="34" charset="0"/>
              </a:rPr>
              <a:t> Diet, sleep, work and exercise.</a:t>
            </a:r>
          </a:p>
          <a:p>
            <a:pPr algn="just">
              <a:buFont typeface="Arial" panose="020B0604020202020204" pitchFamily="34" charset="0"/>
              <a:buChar char="•"/>
              <a:defRPr/>
            </a:pPr>
            <a:r>
              <a:rPr lang="en-US" sz="2600" dirty="0">
                <a:latin typeface="Lucida Sans" pitchFamily="34" charset="0"/>
              </a:rPr>
              <a:t> Surgery seen as last resort.</a:t>
            </a:r>
          </a:p>
          <a:p>
            <a:pPr marL="0" indent="0" algn="just">
              <a:buNone/>
              <a:defRPr/>
            </a:pPr>
            <a:endParaRPr lang="en-US" sz="2800" dirty="0">
              <a:latin typeface="Mercurius Script MT Bold" pitchFamily="2" charset="0"/>
            </a:endParaRPr>
          </a:p>
          <a:p>
            <a:pPr marL="0" indent="0" algn="just">
              <a:buNone/>
              <a:defRPr/>
            </a:pPr>
            <a:r>
              <a:rPr lang="en-US" sz="2800" b="1" dirty="0">
                <a:latin typeface="Lucida Sans" pitchFamily="34" charset="0"/>
              </a:rPr>
              <a:t>Galen (129 – 210 AD)</a:t>
            </a:r>
          </a:p>
          <a:p>
            <a:pPr algn="just">
              <a:buFont typeface="Arial" panose="020B0604020202020204" pitchFamily="34" charset="0"/>
              <a:buChar char="•"/>
              <a:defRPr/>
            </a:pPr>
            <a:r>
              <a:rPr lang="en-US" sz="2200" dirty="0">
                <a:latin typeface="Lucida Sans" pitchFamily="34" charset="0"/>
              </a:rPr>
              <a:t> D</a:t>
            </a:r>
            <a:r>
              <a:rPr lang="en-US" sz="2000" dirty="0">
                <a:latin typeface="Lucida Sans" pitchFamily="34" charset="0"/>
              </a:rPr>
              <a:t>issected animals to see how body works</a:t>
            </a:r>
          </a:p>
        </p:txBody>
      </p:sp>
      <p:pic>
        <p:nvPicPr>
          <p:cNvPr id="11269" name="Picture 6" descr="http://www.independent.co.uk/multimedia/archive/00185/Hippocrates_185912t.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621" y="1600199"/>
            <a:ext cx="3496538" cy="4265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2F504D8E-6F18-4DDA-BED8-DA5F8FB7FCDA}"/>
              </a:ext>
            </a:extLst>
          </p:cNvPr>
          <p:cNvSpPr/>
          <p:nvPr/>
        </p:nvSpPr>
        <p:spPr>
          <a:xfrm>
            <a:off x="609600" y="5867400"/>
            <a:ext cx="4804329" cy="369332"/>
          </a:xfrm>
          <a:prstGeom prst="rect">
            <a:avLst/>
          </a:prstGeom>
        </p:spPr>
        <p:txBody>
          <a:bodyPr wrap="none">
            <a:spAutoFit/>
          </a:bodyPr>
          <a:lstStyle/>
          <a:p>
            <a:r>
              <a:rPr lang="en-GB" dirty="0">
                <a:hlinkClick r:id="rId5"/>
              </a:rPr>
              <a:t>https://www.youtube.com/watch?v=7-bvkyVYYaA</a:t>
            </a:r>
            <a:endParaRPr lang="en-GB" dirty="0"/>
          </a:p>
        </p:txBody>
      </p:sp>
      <p:sp>
        <p:nvSpPr>
          <p:cNvPr id="7" name="Rectangle 6">
            <a:extLst>
              <a:ext uri="{FF2B5EF4-FFF2-40B4-BE49-F238E27FC236}">
                <a16:creationId xmlns:a16="http://schemas.microsoft.com/office/drawing/2014/main" id="{FF4E2365-0D3C-409A-87A9-CF7FA6483CF5}"/>
              </a:ext>
            </a:extLst>
          </p:cNvPr>
          <p:cNvSpPr/>
          <p:nvPr/>
        </p:nvSpPr>
        <p:spPr>
          <a:xfrm>
            <a:off x="5950217" y="6109473"/>
            <a:ext cx="4704173" cy="369332"/>
          </a:xfrm>
          <a:prstGeom prst="rect">
            <a:avLst/>
          </a:prstGeom>
        </p:spPr>
        <p:txBody>
          <a:bodyPr wrap="none">
            <a:spAutoFit/>
          </a:bodyPr>
          <a:lstStyle/>
          <a:p>
            <a:r>
              <a:rPr lang="en-GB" dirty="0">
                <a:hlinkClick r:id="rId6"/>
              </a:rPr>
              <a:t>https://www.youtube.com/watch?v=Nexm2-lxI5E</a:t>
            </a:r>
            <a:endParaRPr lang="en-GB" dirty="0"/>
          </a:p>
        </p:txBody>
      </p:sp>
    </p:spTree>
    <p:extLst>
      <p:ext uri="{BB962C8B-B14F-4D97-AF65-F5344CB8AC3E}">
        <p14:creationId xmlns:p14="http://schemas.microsoft.com/office/powerpoint/2010/main" val="2653979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2" end="2"/>
                                            </p:txEl>
                                          </p:spTgt>
                                        </p:tgtEl>
                                        <p:attrNameLst>
                                          <p:attrName>style.visibility</p:attrName>
                                        </p:attrNameLst>
                                      </p:cBhvr>
                                      <p:to>
                                        <p:strVal val="visible"/>
                                      </p:to>
                                    </p:set>
                                    <p:animEffect transition="in" filter="fade">
                                      <p:cBhvr>
                                        <p:cTn id="7" dur="1000"/>
                                        <p:tgtEl>
                                          <p:spTgt spid="7172">
                                            <p:txEl>
                                              <p:pRg st="2" end="2"/>
                                            </p:txEl>
                                          </p:spTgt>
                                        </p:tgtEl>
                                      </p:cBhvr>
                                    </p:animEffect>
                                    <p:anim calcmode="lin" valueType="num">
                                      <p:cBhvr>
                                        <p:cTn id="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3" end="3"/>
                                            </p:txEl>
                                          </p:spTgt>
                                        </p:tgtEl>
                                        <p:attrNameLst>
                                          <p:attrName>style.visibility</p:attrName>
                                        </p:attrNameLst>
                                      </p:cBhvr>
                                      <p:to>
                                        <p:strVal val="visible"/>
                                      </p:to>
                                    </p:set>
                                    <p:animEffect transition="in" filter="fade">
                                      <p:cBhvr>
                                        <p:cTn id="14" dur="1000"/>
                                        <p:tgtEl>
                                          <p:spTgt spid="7172">
                                            <p:txEl>
                                              <p:pRg st="3" end="3"/>
                                            </p:txEl>
                                          </p:spTgt>
                                        </p:tgtEl>
                                      </p:cBhvr>
                                    </p:animEffect>
                                    <p:anim calcmode="lin" valueType="num">
                                      <p:cBhvr>
                                        <p:cTn id="1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4" end="4"/>
                                            </p:txEl>
                                          </p:spTgt>
                                        </p:tgtEl>
                                        <p:attrNameLst>
                                          <p:attrName>style.visibility</p:attrName>
                                        </p:attrNameLst>
                                      </p:cBhvr>
                                      <p:to>
                                        <p:strVal val="visible"/>
                                      </p:to>
                                    </p:set>
                                    <p:animEffect transition="in" filter="fade">
                                      <p:cBhvr>
                                        <p:cTn id="21" dur="1000"/>
                                        <p:tgtEl>
                                          <p:spTgt spid="7172">
                                            <p:txEl>
                                              <p:pRg st="4" end="4"/>
                                            </p:txEl>
                                          </p:spTgt>
                                        </p:tgtEl>
                                      </p:cBhvr>
                                    </p:animEffect>
                                    <p:anim calcmode="lin" valueType="num">
                                      <p:cBhvr>
                                        <p:cTn id="22"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5" end="5"/>
                                            </p:txEl>
                                          </p:spTgt>
                                        </p:tgtEl>
                                        <p:attrNameLst>
                                          <p:attrName>style.visibility</p:attrName>
                                        </p:attrNameLst>
                                      </p:cBhvr>
                                      <p:to>
                                        <p:strVal val="visible"/>
                                      </p:to>
                                    </p:set>
                                    <p:animEffect transition="in" filter="fade">
                                      <p:cBhvr>
                                        <p:cTn id="28" dur="1000"/>
                                        <p:tgtEl>
                                          <p:spTgt spid="7172">
                                            <p:txEl>
                                              <p:pRg st="5" end="5"/>
                                            </p:txEl>
                                          </p:spTgt>
                                        </p:tgtEl>
                                      </p:cBhvr>
                                    </p:animEffect>
                                    <p:anim calcmode="lin" valueType="num">
                                      <p:cBhvr>
                                        <p:cTn id="29"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2">
                                            <p:txEl>
                                              <p:pRg st="7" end="7"/>
                                            </p:txEl>
                                          </p:spTgt>
                                        </p:tgtEl>
                                        <p:attrNameLst>
                                          <p:attrName>style.visibility</p:attrName>
                                        </p:attrNameLst>
                                      </p:cBhvr>
                                      <p:to>
                                        <p:strVal val="visible"/>
                                      </p:to>
                                    </p:set>
                                    <p:animEffect transition="in" filter="fade">
                                      <p:cBhvr>
                                        <p:cTn id="35" dur="1000"/>
                                        <p:tgtEl>
                                          <p:spTgt spid="7172">
                                            <p:txEl>
                                              <p:pRg st="7" end="7"/>
                                            </p:txEl>
                                          </p:spTgt>
                                        </p:tgtEl>
                                      </p:cBhvr>
                                    </p:animEffect>
                                    <p:anim calcmode="lin" valueType="num">
                                      <p:cBhvr>
                                        <p:cTn id="36"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172">
                                            <p:txEl>
                                              <p:pRg st="8" end="8"/>
                                            </p:txEl>
                                          </p:spTgt>
                                        </p:tgtEl>
                                        <p:attrNameLst>
                                          <p:attrName>style.visibility</p:attrName>
                                        </p:attrNameLst>
                                      </p:cBhvr>
                                      <p:to>
                                        <p:strVal val="visible"/>
                                      </p:to>
                                    </p:set>
                                    <p:animEffect transition="in" filter="fade">
                                      <p:cBhvr>
                                        <p:cTn id="42" dur="1000"/>
                                        <p:tgtEl>
                                          <p:spTgt spid="7172">
                                            <p:txEl>
                                              <p:pRg st="8" end="8"/>
                                            </p:txEl>
                                          </p:spTgt>
                                        </p:tgtEl>
                                      </p:cBhvr>
                                    </p:animEffect>
                                    <p:anim calcmode="lin" valueType="num">
                                      <p:cBhvr>
                                        <p:cTn id="43"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algn="ctr">
              <a:defRPr/>
            </a:pPr>
            <a:r>
              <a:rPr lang="en-US" dirty="0"/>
              <a:t>History of Western Medicine</a:t>
            </a:r>
          </a:p>
        </p:txBody>
      </p:sp>
      <p:pic>
        <p:nvPicPr>
          <p:cNvPr id="3" name="Picture 2">
            <a:extLst>
              <a:ext uri="{FF2B5EF4-FFF2-40B4-BE49-F238E27FC236}">
                <a16:creationId xmlns:a16="http://schemas.microsoft.com/office/drawing/2014/main" id="{66091A7C-B871-4990-9FE2-5F4ABC69E36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1718736"/>
            <a:ext cx="5519853" cy="5116286"/>
          </a:xfrm>
          <a:prstGeom prst="rect">
            <a:avLst/>
          </a:prstGeom>
          <a:effectLst>
            <a:softEdge rad="317500"/>
          </a:effectLst>
        </p:spPr>
      </p:pic>
      <p:sp>
        <p:nvSpPr>
          <p:cNvPr id="9220" name="Rectangle 4"/>
          <p:cNvSpPr>
            <a:spLocks noGrp="1" noChangeArrowheads="1"/>
          </p:cNvSpPr>
          <p:nvPr>
            <p:ph type="body" sz="half" idx="2"/>
          </p:nvPr>
        </p:nvSpPr>
        <p:spPr/>
        <p:txBody>
          <a:bodyPr>
            <a:normAutofit/>
          </a:bodyPr>
          <a:lstStyle/>
          <a:p>
            <a:pPr marL="0" indent="0">
              <a:buNone/>
              <a:defRPr/>
            </a:pPr>
            <a:endParaRPr lang="en-US" sz="2800" dirty="0">
              <a:latin typeface="Lucida Fax" pitchFamily="18" charset="0"/>
            </a:endParaRPr>
          </a:p>
          <a:p>
            <a:pPr algn="ctr">
              <a:defRPr/>
            </a:pPr>
            <a:r>
              <a:rPr lang="en-US" sz="3200" b="1" dirty="0">
                <a:latin typeface="Arial" panose="020B0604020202020204" pitchFamily="34" charset="0"/>
                <a:cs typeface="Arial" panose="020B0604020202020204" pitchFamily="34" charset="0"/>
              </a:rPr>
              <a:t>Middle Ages (</a:t>
            </a:r>
            <a:r>
              <a:rPr lang="en-GB" sz="3200" b="1" dirty="0">
                <a:latin typeface="Arial" panose="020B0604020202020204" pitchFamily="34" charset="0"/>
                <a:cs typeface="Arial" panose="020B0604020202020204" pitchFamily="34" charset="0"/>
              </a:rPr>
              <a:t>476 – 1453AD)</a:t>
            </a:r>
          </a:p>
          <a:p>
            <a:pPr algn="ctr">
              <a:defRPr/>
            </a:pPr>
            <a:endParaRPr lang="en-US" sz="2800" dirty="0">
              <a:latin typeface="Lucida Fax" pitchFamily="18" charset="0"/>
            </a:endParaRPr>
          </a:p>
          <a:p>
            <a:pPr marL="4572" lvl="1" indent="0">
              <a:buNone/>
              <a:defRPr/>
            </a:pPr>
            <a:r>
              <a:rPr lang="en-US" sz="2800" dirty="0">
                <a:latin typeface="Lucida Fax" pitchFamily="18" charset="0"/>
              </a:rPr>
              <a:t>The creation of:</a:t>
            </a:r>
          </a:p>
          <a:p>
            <a:pPr lvl="1" algn="ctr">
              <a:buFont typeface="Wingdings" panose="05000000000000000000" pitchFamily="2" charset="2"/>
              <a:buChar char="§"/>
              <a:defRPr/>
            </a:pPr>
            <a:r>
              <a:rPr lang="en-US" sz="2800" dirty="0">
                <a:latin typeface="Lucida Fax" pitchFamily="18" charset="0"/>
              </a:rPr>
              <a:t>Midwives</a:t>
            </a:r>
          </a:p>
          <a:p>
            <a:pPr lvl="1" algn="ctr">
              <a:buFont typeface="Wingdings" panose="05000000000000000000" pitchFamily="2" charset="2"/>
              <a:buChar char="§"/>
              <a:defRPr/>
            </a:pPr>
            <a:r>
              <a:rPr lang="en-US" sz="2800" dirty="0">
                <a:latin typeface="Lucida Fax" pitchFamily="18" charset="0"/>
              </a:rPr>
              <a:t>Physicians</a:t>
            </a:r>
          </a:p>
          <a:p>
            <a:pPr marL="4572" lvl="1" indent="0" algn="ctr">
              <a:buNone/>
              <a:defRPr/>
            </a:pPr>
            <a:endParaRPr lang="en-US" sz="2800" dirty="0">
              <a:latin typeface="Lucida Fax" pitchFamily="18" charset="0"/>
            </a:endParaRPr>
          </a:p>
          <a:p>
            <a:pPr lvl="1" algn="ctr">
              <a:buFont typeface="Wingdings" panose="05000000000000000000" pitchFamily="2" charset="2"/>
              <a:buChar char="§"/>
              <a:defRPr/>
            </a:pPr>
            <a:r>
              <a:rPr lang="en-US" sz="2800" dirty="0">
                <a:latin typeface="Lucida Fax" pitchFamily="18" charset="0"/>
              </a:rPr>
              <a:t>Witches!</a:t>
            </a:r>
          </a:p>
          <a:p>
            <a:pPr lvl="1" algn="ctr">
              <a:buFont typeface="Wingdings" panose="05000000000000000000" pitchFamily="2" charset="2"/>
              <a:buChar char="§"/>
              <a:defRPr/>
            </a:pPr>
            <a:endParaRPr lang="en-US" sz="2800" dirty="0">
              <a:latin typeface="Lucida Fax" pitchFamily="18" charset="0"/>
            </a:endParaRPr>
          </a:p>
        </p:txBody>
      </p:sp>
    </p:spTree>
    <p:extLst>
      <p:ext uri="{BB962C8B-B14F-4D97-AF65-F5344CB8AC3E}">
        <p14:creationId xmlns:p14="http://schemas.microsoft.com/office/powerpoint/2010/main" val="3699449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220">
                                            <p:txEl>
                                              <p:pRg st="1" end="1"/>
                                            </p:txEl>
                                          </p:spTgt>
                                        </p:tgtEl>
                                        <p:attrNameLst>
                                          <p:attrName>style.visibility</p:attrName>
                                        </p:attrNameLst>
                                      </p:cBhvr>
                                      <p:to>
                                        <p:strVal val="visible"/>
                                      </p:to>
                                    </p:set>
                                    <p:animEffect transition="in" filter="fade">
                                      <p:cBhvr>
                                        <p:cTn id="7" dur="1000"/>
                                        <p:tgtEl>
                                          <p:spTgt spid="9220">
                                            <p:txEl>
                                              <p:pRg st="1" end="1"/>
                                            </p:txEl>
                                          </p:spTgt>
                                        </p:tgtEl>
                                      </p:cBhvr>
                                    </p:animEffect>
                                    <p:anim calcmode="lin" valueType="num">
                                      <p:cBhvr>
                                        <p:cTn id="8" dur="1000" fill="hold"/>
                                        <p:tgtEl>
                                          <p:spTgt spid="9220">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922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220">
                                            <p:txEl>
                                              <p:pRg st="3" end="3"/>
                                            </p:txEl>
                                          </p:spTgt>
                                        </p:tgtEl>
                                        <p:attrNameLst>
                                          <p:attrName>style.visibility</p:attrName>
                                        </p:attrNameLst>
                                      </p:cBhvr>
                                      <p:to>
                                        <p:strVal val="visible"/>
                                      </p:to>
                                    </p:set>
                                    <p:animEffect transition="in" filter="fade">
                                      <p:cBhvr>
                                        <p:cTn id="14" dur="1000"/>
                                        <p:tgtEl>
                                          <p:spTgt spid="9220">
                                            <p:txEl>
                                              <p:pRg st="3" end="3"/>
                                            </p:txEl>
                                          </p:spTgt>
                                        </p:tgtEl>
                                      </p:cBhvr>
                                    </p:animEffect>
                                    <p:anim calcmode="lin" valueType="num">
                                      <p:cBhvr>
                                        <p:cTn id="15" dur="1000" fill="hold"/>
                                        <p:tgtEl>
                                          <p:spTgt spid="9220">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922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9220">
                                            <p:txEl>
                                              <p:pRg st="4" end="4"/>
                                            </p:txEl>
                                          </p:spTgt>
                                        </p:tgtEl>
                                        <p:attrNameLst>
                                          <p:attrName>style.visibility</p:attrName>
                                        </p:attrNameLst>
                                      </p:cBhvr>
                                      <p:to>
                                        <p:strVal val="visible"/>
                                      </p:to>
                                    </p:set>
                                    <p:animEffect transition="in" filter="fade">
                                      <p:cBhvr>
                                        <p:cTn id="21" dur="1000"/>
                                        <p:tgtEl>
                                          <p:spTgt spid="9220">
                                            <p:txEl>
                                              <p:pRg st="4" end="4"/>
                                            </p:txEl>
                                          </p:spTgt>
                                        </p:tgtEl>
                                      </p:cBhvr>
                                    </p:animEffect>
                                    <p:anim calcmode="lin" valueType="num">
                                      <p:cBhvr>
                                        <p:cTn id="22" dur="1000" fill="hold"/>
                                        <p:tgtEl>
                                          <p:spTgt spid="9220">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9220">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9220">
                                            <p:txEl>
                                              <p:pRg st="5" end="5"/>
                                            </p:txEl>
                                          </p:spTgt>
                                        </p:tgtEl>
                                        <p:attrNameLst>
                                          <p:attrName>style.visibility</p:attrName>
                                        </p:attrNameLst>
                                      </p:cBhvr>
                                      <p:to>
                                        <p:strVal val="visible"/>
                                      </p:to>
                                    </p:set>
                                    <p:animEffect transition="in" filter="fade">
                                      <p:cBhvr>
                                        <p:cTn id="28" dur="1000"/>
                                        <p:tgtEl>
                                          <p:spTgt spid="9220">
                                            <p:txEl>
                                              <p:pRg st="5" end="5"/>
                                            </p:txEl>
                                          </p:spTgt>
                                        </p:tgtEl>
                                      </p:cBhvr>
                                    </p:animEffect>
                                    <p:anim calcmode="lin" valueType="num">
                                      <p:cBhvr>
                                        <p:cTn id="29" dur="1000" fill="hold"/>
                                        <p:tgtEl>
                                          <p:spTgt spid="9220">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9220">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1" presetClass="entr" presetSubtype="1" fill="hold" nodeType="clickEffect">
                                  <p:stCondLst>
                                    <p:cond delay="0"/>
                                  </p:stCondLst>
                                  <p:childTnLst>
                                    <p:set>
                                      <p:cBhvr>
                                        <p:cTn id="34" dur="1" fill="hold">
                                          <p:stCondLst>
                                            <p:cond delay="0"/>
                                          </p:stCondLst>
                                        </p:cTn>
                                        <p:tgtEl>
                                          <p:spTgt spid="9220">
                                            <p:txEl>
                                              <p:pRg st="7" end="7"/>
                                            </p:txEl>
                                          </p:spTgt>
                                        </p:tgtEl>
                                        <p:attrNameLst>
                                          <p:attrName>style.visibility</p:attrName>
                                        </p:attrNameLst>
                                      </p:cBhvr>
                                      <p:to>
                                        <p:strVal val="visible"/>
                                      </p:to>
                                    </p:set>
                                    <p:animEffect transition="in" filter="wheel(1)">
                                      <p:cBhvr>
                                        <p:cTn id="35" dur="2000"/>
                                        <p:tgtEl>
                                          <p:spTgt spid="9220">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a:defRPr/>
            </a:pPr>
            <a:r>
              <a:rPr lang="en-US" dirty="0"/>
              <a:t>History of Western Medicine</a:t>
            </a:r>
          </a:p>
        </p:txBody>
      </p:sp>
      <p:pic>
        <p:nvPicPr>
          <p:cNvPr id="14340" name="Picture 2" descr="http://www.intmath.com/Numbers/beautyMath/body_sm_ratios.jpg"/>
          <p:cNvPicPr>
            <a:picLocks noGrp="1" noChangeAspect="1" noChangeArrowheads="1"/>
          </p:cNvPicPr>
          <p:nvPr>
            <p:ph type="clipArt" sz="half" idx="1"/>
          </p:nvPr>
        </p:nvPicPr>
        <p:blipFill>
          <a:blip r:embed="rId2">
            <a:extLst>
              <a:ext uri="{28A0092B-C50C-407E-A947-70E740481C1C}">
                <a14:useLocalDpi xmlns:a14="http://schemas.microsoft.com/office/drawing/2010/main" val="0"/>
              </a:ext>
            </a:extLst>
          </a:blip>
          <a:srcRect/>
          <a:stretch>
            <a:fillRect/>
          </a:stretch>
        </p:blipFill>
        <p:spPr>
          <a:xfrm>
            <a:off x="464458" y="1752600"/>
            <a:ext cx="3120572" cy="3987800"/>
          </a:xfrm>
          <a:noFill/>
          <a:effectLst>
            <a:softEdge rad="317500"/>
          </a:effectLst>
          <a:extLst>
            <a:ext uri="{909E8E84-426E-40DD-AFC4-6F175D3DCCD1}">
              <a14:hiddenFill xmlns:a14="http://schemas.microsoft.com/office/drawing/2010/main">
                <a:solidFill>
                  <a:srgbClr val="FFFFFF"/>
                </a:solidFill>
              </a14:hiddenFill>
            </a:ext>
          </a:extLst>
        </p:spPr>
      </p:pic>
      <p:sp>
        <p:nvSpPr>
          <p:cNvPr id="10244" name="Rectangle 4"/>
          <p:cNvSpPr>
            <a:spLocks noGrp="1" noChangeArrowheads="1"/>
          </p:cNvSpPr>
          <p:nvPr>
            <p:ph type="body" sz="half" idx="2"/>
          </p:nvPr>
        </p:nvSpPr>
        <p:spPr>
          <a:xfrm>
            <a:off x="3585030" y="1600200"/>
            <a:ext cx="7997370" cy="4495800"/>
          </a:xfrm>
        </p:spPr>
        <p:txBody>
          <a:bodyPr/>
          <a:lstStyle/>
          <a:p>
            <a:pPr marL="0" indent="0">
              <a:buNone/>
              <a:defRPr/>
            </a:pPr>
            <a:r>
              <a:rPr lang="en-US" sz="2800" b="1" dirty="0">
                <a:latin typeface="Abadi" panose="020B0604020202020204" pitchFamily="34" charset="0"/>
              </a:rPr>
              <a:t>The Renaissance (</a:t>
            </a:r>
            <a:r>
              <a:rPr lang="en-GB" b="1" dirty="0">
                <a:latin typeface="Abadi" panose="020B0604020202020204" pitchFamily="34" charset="0"/>
              </a:rPr>
              <a:t>1300 – 1600)</a:t>
            </a:r>
            <a:endParaRPr lang="en-US" sz="2800" b="1" dirty="0">
              <a:latin typeface="Abadi" panose="020B0604020202020204" pitchFamily="34" charset="0"/>
            </a:endParaRPr>
          </a:p>
          <a:p>
            <a:pPr marL="457200" indent="-457200" algn="just">
              <a:buFont typeface="+mj-lt"/>
              <a:buAutoNum type="arabicPeriod"/>
              <a:defRPr/>
            </a:pPr>
            <a:r>
              <a:rPr lang="en-US" dirty="0">
                <a:latin typeface="Abadi" panose="020B0604020202020204" pitchFamily="34" charset="0"/>
              </a:rPr>
              <a:t>Era or re-birth – more money put into education and science.</a:t>
            </a:r>
          </a:p>
          <a:p>
            <a:pPr marL="457200" indent="-457200" algn="just">
              <a:buFont typeface="+mj-lt"/>
              <a:buAutoNum type="arabicPeriod"/>
              <a:defRPr/>
            </a:pPr>
            <a:r>
              <a:rPr lang="en-US" dirty="0">
                <a:latin typeface="Abadi" panose="020B0604020202020204" pitchFamily="34" charset="0"/>
              </a:rPr>
              <a:t>Circulation of the blood in the body.</a:t>
            </a:r>
          </a:p>
          <a:p>
            <a:pPr marL="457200" indent="-457200" algn="just">
              <a:buFont typeface="+mj-lt"/>
              <a:buAutoNum type="arabicPeriod"/>
              <a:defRPr/>
            </a:pPr>
            <a:r>
              <a:rPr lang="en-US" dirty="0">
                <a:latin typeface="Abadi" panose="020B0604020202020204" pitchFamily="34" charset="0"/>
              </a:rPr>
              <a:t>Edward Jenner discovered injecting cow pax prevented smallpox, the first vaccination.</a:t>
            </a:r>
          </a:p>
          <a:p>
            <a:pPr marL="457200" indent="-457200" algn="just">
              <a:buFont typeface="+mj-lt"/>
              <a:buAutoNum type="arabicPeriod"/>
              <a:defRPr/>
            </a:pPr>
            <a:r>
              <a:rPr lang="en-US" dirty="0">
                <a:latin typeface="Abadi" panose="020B0604020202020204" pitchFamily="34" charset="0"/>
              </a:rPr>
              <a:t>Universities established schools of medicine. The Renaissance saw the beginning of </a:t>
            </a:r>
            <a:r>
              <a:rPr lang="en-US" b="1" dirty="0">
                <a:latin typeface="Abadi" panose="020B0604020202020204" pitchFamily="34" charset="0"/>
              </a:rPr>
              <a:t>scientific method</a:t>
            </a:r>
            <a:r>
              <a:rPr lang="en-US" dirty="0">
                <a:latin typeface="Abadi" panose="020B0604020202020204" pitchFamily="34" charset="0"/>
              </a:rPr>
              <a:t> - which involved conducting an experiment, collecting observations, then concluding.</a:t>
            </a:r>
          </a:p>
        </p:txBody>
      </p:sp>
    </p:spTree>
    <p:extLst>
      <p:ext uri="{BB962C8B-B14F-4D97-AF65-F5344CB8AC3E}">
        <p14:creationId xmlns:p14="http://schemas.microsoft.com/office/powerpoint/2010/main" val="2568427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44">
                                            <p:txEl>
                                              <p:pRg st="1" end="1"/>
                                            </p:txEl>
                                          </p:spTgt>
                                        </p:tgtEl>
                                        <p:attrNameLst>
                                          <p:attrName>style.visibility</p:attrName>
                                        </p:attrNameLst>
                                      </p:cBhvr>
                                      <p:to>
                                        <p:strVal val="visible"/>
                                      </p:to>
                                    </p:set>
                                    <p:animEffect transition="in" filter="fade">
                                      <p:cBhvr>
                                        <p:cTn id="7" dur="1000"/>
                                        <p:tgtEl>
                                          <p:spTgt spid="10244">
                                            <p:txEl>
                                              <p:pRg st="1" end="1"/>
                                            </p:txEl>
                                          </p:spTgt>
                                        </p:tgtEl>
                                      </p:cBhvr>
                                    </p:animEffect>
                                    <p:anim calcmode="lin" valueType="num">
                                      <p:cBhvr>
                                        <p:cTn id="8" dur="1000" fill="hold"/>
                                        <p:tgtEl>
                                          <p:spTgt spid="10244">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1024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244">
                                            <p:txEl>
                                              <p:pRg st="2" end="2"/>
                                            </p:txEl>
                                          </p:spTgt>
                                        </p:tgtEl>
                                        <p:attrNameLst>
                                          <p:attrName>style.visibility</p:attrName>
                                        </p:attrNameLst>
                                      </p:cBhvr>
                                      <p:to>
                                        <p:strVal val="visible"/>
                                      </p:to>
                                    </p:set>
                                    <p:animEffect transition="in" filter="fade">
                                      <p:cBhvr>
                                        <p:cTn id="14" dur="1000"/>
                                        <p:tgtEl>
                                          <p:spTgt spid="10244">
                                            <p:txEl>
                                              <p:pRg st="2" end="2"/>
                                            </p:txEl>
                                          </p:spTgt>
                                        </p:tgtEl>
                                      </p:cBhvr>
                                    </p:animEffect>
                                    <p:anim calcmode="lin" valueType="num">
                                      <p:cBhvr>
                                        <p:cTn id="15" dur="1000" fill="hold"/>
                                        <p:tgtEl>
                                          <p:spTgt spid="1024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024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0244">
                                            <p:txEl>
                                              <p:pRg st="3" end="3"/>
                                            </p:txEl>
                                          </p:spTgt>
                                        </p:tgtEl>
                                        <p:attrNameLst>
                                          <p:attrName>style.visibility</p:attrName>
                                        </p:attrNameLst>
                                      </p:cBhvr>
                                      <p:to>
                                        <p:strVal val="visible"/>
                                      </p:to>
                                    </p:set>
                                    <p:animEffect transition="in" filter="fade">
                                      <p:cBhvr>
                                        <p:cTn id="21" dur="1000"/>
                                        <p:tgtEl>
                                          <p:spTgt spid="10244">
                                            <p:txEl>
                                              <p:pRg st="3" end="3"/>
                                            </p:txEl>
                                          </p:spTgt>
                                        </p:tgtEl>
                                      </p:cBhvr>
                                    </p:animEffect>
                                    <p:anim calcmode="lin" valueType="num">
                                      <p:cBhvr>
                                        <p:cTn id="22" dur="1000" fill="hold"/>
                                        <p:tgtEl>
                                          <p:spTgt spid="10244">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1024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0244">
                                            <p:txEl>
                                              <p:pRg st="4" end="4"/>
                                            </p:txEl>
                                          </p:spTgt>
                                        </p:tgtEl>
                                        <p:attrNameLst>
                                          <p:attrName>style.visibility</p:attrName>
                                        </p:attrNameLst>
                                      </p:cBhvr>
                                      <p:to>
                                        <p:strVal val="visible"/>
                                      </p:to>
                                    </p:set>
                                    <p:animEffect transition="in" filter="fade">
                                      <p:cBhvr>
                                        <p:cTn id="28" dur="1000"/>
                                        <p:tgtEl>
                                          <p:spTgt spid="10244">
                                            <p:txEl>
                                              <p:pRg st="4" end="4"/>
                                            </p:txEl>
                                          </p:spTgt>
                                        </p:tgtEl>
                                      </p:cBhvr>
                                    </p:animEffect>
                                    <p:anim calcmode="lin" valueType="num">
                                      <p:cBhvr>
                                        <p:cTn id="29" dur="1000" fill="hold"/>
                                        <p:tgtEl>
                                          <p:spTgt spid="10244">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1024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algn="ctr">
              <a:defRPr/>
            </a:pPr>
            <a:r>
              <a:rPr lang="en-US" dirty="0"/>
              <a:t>History of Western Medicine</a:t>
            </a:r>
          </a:p>
        </p:txBody>
      </p:sp>
      <p:pic>
        <p:nvPicPr>
          <p:cNvPr id="12292" name="Picture 6"/>
          <p:cNvPicPr>
            <a:picLocks noGrp="1" noChangeAspect="1" noChangeArrowheads="1"/>
          </p:cNvPicPr>
          <p:nvPr>
            <p:ph type="clipArt" sz="half" idx="1"/>
          </p:nvPr>
        </p:nvPicPr>
        <p:blipFill>
          <a:blip r:embed="rId2">
            <a:extLst>
              <a:ext uri="{28A0092B-C50C-407E-A947-70E740481C1C}">
                <a14:useLocalDpi xmlns:a14="http://schemas.microsoft.com/office/drawing/2010/main" val="0"/>
              </a:ext>
            </a:extLst>
          </a:blip>
          <a:stretch>
            <a:fillRect/>
          </a:stretch>
        </p:blipFill>
        <p:spPr>
          <a:xfrm>
            <a:off x="964734" y="2095047"/>
            <a:ext cx="4201305" cy="3718523"/>
          </a:xfrm>
          <a:noFill/>
          <a:extLst>
            <a:ext uri="{909E8E84-426E-40DD-AFC4-6F175D3DCCD1}">
              <a14:hiddenFill xmlns:a14="http://schemas.microsoft.com/office/drawing/2010/main">
                <a:solidFill>
                  <a:srgbClr val="FFFFFF"/>
                </a:solidFill>
              </a14:hiddenFill>
            </a:ext>
          </a:extLst>
        </p:spPr>
      </p:pic>
      <p:sp>
        <p:nvSpPr>
          <p:cNvPr id="8196" name="Rectangle 4"/>
          <p:cNvSpPr>
            <a:spLocks noGrp="1" noChangeArrowheads="1"/>
          </p:cNvSpPr>
          <p:nvPr>
            <p:ph type="body" sz="half" idx="2"/>
          </p:nvPr>
        </p:nvSpPr>
        <p:spPr>
          <a:xfrm>
            <a:off x="6096000" y="2133600"/>
            <a:ext cx="5027802" cy="3200400"/>
          </a:xfrm>
        </p:spPr>
        <p:txBody>
          <a:bodyPr>
            <a:normAutofit/>
          </a:bodyPr>
          <a:lstStyle/>
          <a:p>
            <a:pPr algn="just">
              <a:buFont typeface="Arial" panose="020B0604020202020204" pitchFamily="34" charset="0"/>
              <a:buChar char="•"/>
              <a:defRPr/>
            </a:pPr>
            <a:r>
              <a:rPr lang="en-US" sz="2600" dirty="0">
                <a:latin typeface="Lucida Sans" pitchFamily="34" charset="0"/>
              </a:rPr>
              <a:t> Early Christian era ushers in hospitals and health care like established Arab Medicine</a:t>
            </a:r>
          </a:p>
          <a:p>
            <a:pPr algn="just">
              <a:buFont typeface="Arial" panose="020B0604020202020204" pitchFamily="34" charset="0"/>
              <a:buChar char="•"/>
              <a:defRPr/>
            </a:pPr>
            <a:r>
              <a:rPr lang="en-US" dirty="0">
                <a:latin typeface="Lucida Sans" pitchFamily="34" charset="0"/>
              </a:rPr>
              <a:t> Christians have been the leaders in medicine and caring for the sick.</a:t>
            </a:r>
          </a:p>
        </p:txBody>
      </p:sp>
      <p:sp>
        <p:nvSpPr>
          <p:cNvPr id="5" name="Rectangle 4">
            <a:extLst>
              <a:ext uri="{FF2B5EF4-FFF2-40B4-BE49-F238E27FC236}">
                <a16:creationId xmlns:a16="http://schemas.microsoft.com/office/drawing/2014/main" id="{09DF6379-9B1A-4342-A0F2-4EBB7A53BA37}"/>
              </a:ext>
            </a:extLst>
          </p:cNvPr>
          <p:cNvSpPr/>
          <p:nvPr/>
        </p:nvSpPr>
        <p:spPr>
          <a:xfrm>
            <a:off x="6096000" y="5222731"/>
            <a:ext cx="4520661" cy="369332"/>
          </a:xfrm>
          <a:prstGeom prst="rect">
            <a:avLst/>
          </a:prstGeom>
        </p:spPr>
        <p:txBody>
          <a:bodyPr wrap="none">
            <a:spAutoFit/>
          </a:bodyPr>
          <a:lstStyle/>
          <a:p>
            <a:r>
              <a:rPr lang="en-GB" dirty="0">
                <a:hlinkClick r:id="rId3"/>
              </a:rPr>
              <a:t>https://www.bbc.co.uk/programmes/p00xcspd</a:t>
            </a:r>
            <a:endParaRPr lang="en-GB" dirty="0"/>
          </a:p>
        </p:txBody>
      </p:sp>
    </p:spTree>
    <p:extLst>
      <p:ext uri="{BB962C8B-B14F-4D97-AF65-F5344CB8AC3E}">
        <p14:creationId xmlns:p14="http://schemas.microsoft.com/office/powerpoint/2010/main" val="3160737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196">
                                            <p:txEl>
                                              <p:pRg st="0" end="0"/>
                                            </p:txEl>
                                          </p:spTgt>
                                        </p:tgtEl>
                                        <p:attrNameLst>
                                          <p:attrName>style.visibility</p:attrName>
                                        </p:attrNameLst>
                                      </p:cBhvr>
                                      <p:to>
                                        <p:strVal val="visible"/>
                                      </p:to>
                                    </p:set>
                                    <p:animEffect transition="in" filter="fade">
                                      <p:cBhvr>
                                        <p:cTn id="7" dur="1000"/>
                                        <p:tgtEl>
                                          <p:spTgt spid="8196">
                                            <p:txEl>
                                              <p:pRg st="0" end="0"/>
                                            </p:txEl>
                                          </p:spTgt>
                                        </p:tgtEl>
                                      </p:cBhvr>
                                    </p:animEffect>
                                    <p:anim calcmode="lin" valueType="num">
                                      <p:cBhvr>
                                        <p:cTn id="8" dur="1000" fill="hold"/>
                                        <p:tgtEl>
                                          <p:spTgt spid="819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196">
                                            <p:txEl>
                                              <p:pRg st="1" end="1"/>
                                            </p:txEl>
                                          </p:spTgt>
                                        </p:tgtEl>
                                        <p:attrNameLst>
                                          <p:attrName>style.visibility</p:attrName>
                                        </p:attrNameLst>
                                      </p:cBhvr>
                                      <p:to>
                                        <p:strVal val="visible"/>
                                      </p:to>
                                    </p:set>
                                    <p:animEffect transition="in" filter="fade">
                                      <p:cBhvr>
                                        <p:cTn id="14" dur="1000"/>
                                        <p:tgtEl>
                                          <p:spTgt spid="8196">
                                            <p:txEl>
                                              <p:pRg st="1" end="1"/>
                                            </p:txEl>
                                          </p:spTgt>
                                        </p:tgtEl>
                                      </p:cBhvr>
                                    </p:animEffect>
                                    <p:anim calcmode="lin" valueType="num">
                                      <p:cBhvr>
                                        <p:cTn id="15" dur="1000" fill="hold"/>
                                        <p:tgtEl>
                                          <p:spTgt spid="819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19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a:defRPr/>
            </a:pPr>
            <a:r>
              <a:rPr lang="en-US" dirty="0"/>
              <a:t>History of Western Medicine</a:t>
            </a:r>
          </a:p>
        </p:txBody>
      </p:sp>
      <p:pic>
        <p:nvPicPr>
          <p:cNvPr id="15364" name="Picture 7"/>
          <p:cNvPicPr>
            <a:picLocks noGrp="1" noChangeAspect="1" noChangeArrowheads="1"/>
          </p:cNvPicPr>
          <p:nvPr>
            <p:ph type="clipArt" sz="half" idx="1"/>
          </p:nvPr>
        </p:nvPicPr>
        <p:blipFill>
          <a:blip r:embed="rId2">
            <a:extLst>
              <a:ext uri="{28A0092B-C50C-407E-A947-70E740481C1C}">
                <a14:useLocalDpi xmlns:a14="http://schemas.microsoft.com/office/drawing/2010/main" val="0"/>
              </a:ext>
            </a:extLst>
          </a:blip>
          <a:stretch>
            <a:fillRect/>
          </a:stretch>
        </p:blipFill>
        <p:spPr>
          <a:xfrm>
            <a:off x="2273428" y="2933814"/>
            <a:ext cx="2057143" cy="1828571"/>
          </a:xfrm>
        </p:spPr>
      </p:pic>
      <p:sp>
        <p:nvSpPr>
          <p:cNvPr id="11268" name="Rectangle 4"/>
          <p:cNvSpPr>
            <a:spLocks noGrp="1" noChangeArrowheads="1"/>
          </p:cNvSpPr>
          <p:nvPr>
            <p:ph type="body" sz="half" idx="2"/>
          </p:nvPr>
        </p:nvSpPr>
        <p:spPr>
          <a:xfrm>
            <a:off x="6588253" y="2095499"/>
            <a:ext cx="5106000" cy="3505200"/>
          </a:xfrm>
        </p:spPr>
        <p:txBody>
          <a:bodyPr/>
          <a:lstStyle/>
          <a:p>
            <a:pPr lvl="1">
              <a:defRPr/>
            </a:pPr>
            <a:r>
              <a:rPr lang="en-US" dirty="0">
                <a:latin typeface="Lucida Sans" pitchFamily="34" charset="0"/>
              </a:rPr>
              <a:t> </a:t>
            </a:r>
            <a:r>
              <a:rPr lang="en-US" b="1" dirty="0">
                <a:latin typeface="Aharoni" panose="020B0604020202020204" pitchFamily="2" charset="-79"/>
                <a:cs typeface="Aharoni" panose="020B0604020202020204" pitchFamily="2" charset="-79"/>
              </a:rPr>
              <a:t>Joseph Lister 1800’s</a:t>
            </a:r>
          </a:p>
          <a:p>
            <a:pPr lvl="1">
              <a:defRPr/>
            </a:pPr>
            <a:r>
              <a:rPr lang="en-US" b="1" dirty="0">
                <a:latin typeface="Aharoni" panose="020B0604020202020204" pitchFamily="2" charset="-79"/>
                <a:cs typeface="Aharoni" panose="020B0604020202020204" pitchFamily="2" charset="-79"/>
              </a:rPr>
              <a:t>– Importance of sterile surgery </a:t>
            </a:r>
          </a:p>
          <a:p>
            <a:pPr lvl="1">
              <a:defRPr/>
            </a:pPr>
            <a:endParaRPr lang="en-US" b="1" dirty="0">
              <a:latin typeface="Aharoni" panose="020B0604020202020204" pitchFamily="2" charset="-79"/>
              <a:cs typeface="Aharoni" panose="020B0604020202020204" pitchFamily="2" charset="-79"/>
            </a:endParaRPr>
          </a:p>
          <a:p>
            <a:pPr lvl="1">
              <a:defRPr/>
            </a:pPr>
            <a:endParaRPr lang="en-US" b="1" dirty="0">
              <a:latin typeface="Aharoni" panose="020B0604020202020204" pitchFamily="2" charset="-79"/>
              <a:cs typeface="Aharoni" panose="020B0604020202020204" pitchFamily="2" charset="-79"/>
            </a:endParaRPr>
          </a:p>
          <a:p>
            <a:pPr lvl="1">
              <a:defRPr/>
            </a:pPr>
            <a:r>
              <a:rPr lang="en-US" b="1" dirty="0">
                <a:latin typeface="Aharoni" panose="020B0604020202020204" pitchFamily="2" charset="-79"/>
                <a:cs typeface="Aharoni" panose="020B0604020202020204" pitchFamily="2" charset="-79"/>
              </a:rPr>
              <a:t> Florence Nightingale 1800’s  </a:t>
            </a:r>
          </a:p>
          <a:p>
            <a:pPr lvl="1">
              <a:defRPr/>
            </a:pPr>
            <a:r>
              <a:rPr lang="en-US" b="1" dirty="0">
                <a:latin typeface="Aharoni" panose="020B0604020202020204" pitchFamily="2" charset="-79"/>
                <a:cs typeface="Aharoni" panose="020B0604020202020204" pitchFamily="2" charset="-79"/>
              </a:rPr>
              <a:t>– formalized nursing education</a:t>
            </a:r>
          </a:p>
          <a:p>
            <a:pPr lvl="1">
              <a:defRPr/>
            </a:pPr>
            <a:endParaRPr lang="en-US" dirty="0">
              <a:latin typeface="Lucida Sans" pitchFamily="34" charset="0"/>
            </a:endParaRPr>
          </a:p>
          <a:p>
            <a:pPr lvl="1">
              <a:defRPr/>
            </a:pPr>
            <a:endParaRPr lang="en-US" sz="2400" dirty="0">
              <a:latin typeface="Mercurius Script MT Bold" pitchFamily="2" charset="0"/>
            </a:endParaRPr>
          </a:p>
        </p:txBody>
      </p:sp>
      <p:pic>
        <p:nvPicPr>
          <p:cNvPr id="1536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4586" y="2095499"/>
            <a:ext cx="4314825" cy="3200400"/>
          </a:xfrm>
          <a:prstGeom prst="rect">
            <a:avLst/>
          </a:prstGeom>
          <a:noFill/>
          <a:ln>
            <a:noFill/>
          </a:ln>
          <a:effectLst>
            <a:softEdge rad="317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7685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268">
                                            <p:txEl>
                                              <p:pRg st="0" end="0"/>
                                            </p:txEl>
                                          </p:spTgt>
                                        </p:tgtEl>
                                        <p:attrNameLst>
                                          <p:attrName>style.visibility</p:attrName>
                                        </p:attrNameLst>
                                      </p:cBhvr>
                                      <p:to>
                                        <p:strVal val="visible"/>
                                      </p:to>
                                    </p:set>
                                    <p:animEffect transition="in" filter="fade">
                                      <p:cBhvr>
                                        <p:cTn id="7" dur="1000"/>
                                        <p:tgtEl>
                                          <p:spTgt spid="11268">
                                            <p:txEl>
                                              <p:pRg st="0" end="0"/>
                                            </p:txEl>
                                          </p:spTgt>
                                        </p:tgtEl>
                                      </p:cBhvr>
                                    </p:animEffect>
                                    <p:anim calcmode="lin" valueType="num">
                                      <p:cBhvr>
                                        <p:cTn id="8" dur="1000" fill="hold"/>
                                        <p:tgtEl>
                                          <p:spTgt spid="1126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126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1268">
                                            <p:txEl>
                                              <p:pRg st="1" end="1"/>
                                            </p:txEl>
                                          </p:spTgt>
                                        </p:tgtEl>
                                        <p:attrNameLst>
                                          <p:attrName>style.visibility</p:attrName>
                                        </p:attrNameLst>
                                      </p:cBhvr>
                                      <p:to>
                                        <p:strVal val="visible"/>
                                      </p:to>
                                    </p:set>
                                    <p:animEffect transition="in" filter="fade">
                                      <p:cBhvr>
                                        <p:cTn id="14" dur="1000"/>
                                        <p:tgtEl>
                                          <p:spTgt spid="11268">
                                            <p:txEl>
                                              <p:pRg st="1" end="1"/>
                                            </p:txEl>
                                          </p:spTgt>
                                        </p:tgtEl>
                                      </p:cBhvr>
                                    </p:animEffect>
                                    <p:anim calcmode="lin" valueType="num">
                                      <p:cBhvr>
                                        <p:cTn id="15" dur="1000" fill="hold"/>
                                        <p:tgtEl>
                                          <p:spTgt spid="11268">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126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1268">
                                            <p:txEl>
                                              <p:pRg st="4" end="4"/>
                                            </p:txEl>
                                          </p:spTgt>
                                        </p:tgtEl>
                                        <p:attrNameLst>
                                          <p:attrName>style.visibility</p:attrName>
                                        </p:attrNameLst>
                                      </p:cBhvr>
                                      <p:to>
                                        <p:strVal val="visible"/>
                                      </p:to>
                                    </p:set>
                                    <p:animEffect transition="in" filter="fade">
                                      <p:cBhvr>
                                        <p:cTn id="21" dur="1000"/>
                                        <p:tgtEl>
                                          <p:spTgt spid="11268">
                                            <p:txEl>
                                              <p:pRg st="4" end="4"/>
                                            </p:txEl>
                                          </p:spTgt>
                                        </p:tgtEl>
                                      </p:cBhvr>
                                    </p:animEffect>
                                    <p:anim calcmode="lin" valueType="num">
                                      <p:cBhvr>
                                        <p:cTn id="22" dur="1000" fill="hold"/>
                                        <p:tgtEl>
                                          <p:spTgt spid="11268">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126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1268">
                                            <p:txEl>
                                              <p:pRg st="5" end="5"/>
                                            </p:txEl>
                                          </p:spTgt>
                                        </p:tgtEl>
                                        <p:attrNameLst>
                                          <p:attrName>style.visibility</p:attrName>
                                        </p:attrNameLst>
                                      </p:cBhvr>
                                      <p:to>
                                        <p:strVal val="visible"/>
                                      </p:to>
                                    </p:set>
                                    <p:animEffect transition="in" filter="fade">
                                      <p:cBhvr>
                                        <p:cTn id="28" dur="1000"/>
                                        <p:tgtEl>
                                          <p:spTgt spid="11268">
                                            <p:txEl>
                                              <p:pRg st="5" end="5"/>
                                            </p:txEl>
                                          </p:spTgt>
                                        </p:tgtEl>
                                      </p:cBhvr>
                                    </p:animEffect>
                                    <p:anim calcmode="lin" valueType="num">
                                      <p:cBhvr>
                                        <p:cTn id="29" dur="1000" fill="hold"/>
                                        <p:tgtEl>
                                          <p:spTgt spid="11268">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11268">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a:defRPr/>
            </a:pPr>
            <a:r>
              <a:rPr lang="en-US" dirty="0"/>
              <a:t>History of Western Medicine</a:t>
            </a:r>
          </a:p>
        </p:txBody>
      </p:sp>
      <p:pic>
        <p:nvPicPr>
          <p:cNvPr id="16388" name="Picture 6"/>
          <p:cNvPicPr>
            <a:picLocks noGrp="1" noChangeAspect="1" noChangeArrowheads="1"/>
          </p:cNvPicPr>
          <p:nvPr>
            <p:ph type="clipArt" sz="half" idx="1"/>
          </p:nvPr>
        </p:nvPicPr>
        <p:blipFill>
          <a:blip r:embed="rId2">
            <a:extLst>
              <a:ext uri="{28A0092B-C50C-407E-A947-70E740481C1C}">
                <a14:useLocalDpi xmlns:a14="http://schemas.microsoft.com/office/drawing/2010/main" val="0"/>
              </a:ext>
            </a:extLst>
          </a:blip>
          <a:stretch>
            <a:fillRect/>
          </a:stretch>
        </p:blipFill>
        <p:spPr>
          <a:xfrm>
            <a:off x="2273428" y="1899920"/>
            <a:ext cx="3517773" cy="3302000"/>
          </a:xfrm>
          <a:noFill/>
          <a:effectLst>
            <a:softEdge rad="127000"/>
          </a:effectLst>
          <a:extLst>
            <a:ext uri="{909E8E84-426E-40DD-AFC4-6F175D3DCCD1}">
              <a14:hiddenFill xmlns:a14="http://schemas.microsoft.com/office/drawing/2010/main">
                <a:solidFill>
                  <a:srgbClr val="FFFFFF"/>
                </a:solidFill>
              </a14:hiddenFill>
            </a:ext>
          </a:extLst>
        </p:spPr>
      </p:pic>
      <p:sp>
        <p:nvSpPr>
          <p:cNvPr id="12292" name="Rectangle 4"/>
          <p:cNvSpPr>
            <a:spLocks noGrp="1" noChangeArrowheads="1"/>
          </p:cNvSpPr>
          <p:nvPr>
            <p:ph type="body" sz="half" idx="2"/>
          </p:nvPr>
        </p:nvSpPr>
        <p:spPr>
          <a:xfrm>
            <a:off x="6400799" y="2362200"/>
            <a:ext cx="4966283" cy="3733800"/>
          </a:xfrm>
        </p:spPr>
        <p:txBody>
          <a:bodyPr/>
          <a:lstStyle/>
          <a:p>
            <a:pPr>
              <a:defRPr/>
            </a:pPr>
            <a:r>
              <a:rPr lang="en-US" dirty="0">
                <a:latin typeface="Lucida Sans" pitchFamily="34" charset="0"/>
              </a:rPr>
              <a:t>20th and 21st Centuries</a:t>
            </a:r>
          </a:p>
          <a:p>
            <a:pPr>
              <a:defRPr/>
            </a:pPr>
            <a:endParaRPr lang="en-US" dirty="0">
              <a:latin typeface="Lucida Sans" pitchFamily="34" charset="0"/>
            </a:endParaRPr>
          </a:p>
          <a:p>
            <a:pPr>
              <a:defRPr/>
            </a:pPr>
            <a:r>
              <a:rPr lang="en-GB" dirty="0">
                <a:hlinkClick r:id="rId3"/>
              </a:rPr>
              <a:t>https://www.bbc.co.uk/bitesize/guides/zchw4j6/revision/1</a:t>
            </a:r>
            <a:endParaRPr lang="en-US" dirty="0">
              <a:latin typeface="Lucida Sans" pitchFamily="34" charset="0"/>
            </a:endParaRPr>
          </a:p>
        </p:txBody>
      </p:sp>
    </p:spTree>
    <p:extLst>
      <p:ext uri="{BB962C8B-B14F-4D97-AF65-F5344CB8AC3E}">
        <p14:creationId xmlns:p14="http://schemas.microsoft.com/office/powerpoint/2010/main" val="60497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tx2">
                <a:lumMod val="10000"/>
                <a:lumOff val="9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normAutofit/>
          </a:bodyPr>
          <a:lstStyle/>
          <a:p>
            <a:pPr algn="ctr" eaLnBrk="1" hangingPunct="1">
              <a:defRPr/>
            </a:pPr>
            <a:r>
              <a:rPr lang="en-US" sz="4800" dirty="0"/>
              <a:t>A reminder - So what is CAMs?</a:t>
            </a:r>
          </a:p>
        </p:txBody>
      </p:sp>
      <p:sp>
        <p:nvSpPr>
          <p:cNvPr id="53251" name="Rectangle 3"/>
          <p:cNvSpPr>
            <a:spLocks noGrp="1" noChangeArrowheads="1"/>
          </p:cNvSpPr>
          <p:nvPr>
            <p:ph idx="1"/>
          </p:nvPr>
        </p:nvSpPr>
        <p:spPr>
          <a:xfrm>
            <a:off x="1981200" y="1676400"/>
            <a:ext cx="8229600" cy="4800600"/>
          </a:xfrm>
        </p:spPr>
        <p:txBody>
          <a:bodyPr/>
          <a:lstStyle/>
          <a:p>
            <a:pPr eaLnBrk="1" hangingPunct="1">
              <a:lnSpc>
                <a:spcPct val="90000"/>
              </a:lnSpc>
              <a:defRPr/>
            </a:pPr>
            <a:endParaRPr lang="en-US" sz="3200" b="1" u="sng" dirty="0">
              <a:solidFill>
                <a:schemeClr val="tx2"/>
              </a:solidFill>
            </a:endParaRPr>
          </a:p>
          <a:p>
            <a:pPr marL="0" indent="0">
              <a:lnSpc>
                <a:spcPct val="90000"/>
              </a:lnSpc>
              <a:buNone/>
              <a:defRPr/>
            </a:pPr>
            <a:r>
              <a:rPr lang="en-US" sz="3200" b="1" u="sng" dirty="0">
                <a:solidFill>
                  <a:schemeClr val="tx2"/>
                </a:solidFill>
                <a:latin typeface="Arial" panose="020B0604020202020204" pitchFamily="34" charset="0"/>
                <a:cs typeface="Arial" panose="020B0604020202020204" pitchFamily="34" charset="0"/>
              </a:rPr>
              <a:t>Complementary modalities (therapies)</a:t>
            </a:r>
            <a:r>
              <a:rPr lang="en-US" sz="3200" b="1" dirty="0">
                <a:solidFill>
                  <a:schemeClr val="tx2"/>
                </a:solidFill>
                <a:latin typeface="Arial" panose="020B0604020202020204" pitchFamily="34" charset="0"/>
                <a:cs typeface="Arial" panose="020B0604020202020204" pitchFamily="34" charset="0"/>
              </a:rPr>
              <a:t>: </a:t>
            </a:r>
          </a:p>
          <a:p>
            <a:pPr marL="0" indent="0" eaLnBrk="1" hangingPunct="1">
              <a:lnSpc>
                <a:spcPct val="90000"/>
              </a:lnSpc>
              <a:buNone/>
              <a:defRPr/>
            </a:pPr>
            <a:r>
              <a:rPr lang="en-US" sz="2800" dirty="0">
                <a:solidFill>
                  <a:schemeClr val="tx2"/>
                </a:solidFill>
                <a:latin typeface="Arial" panose="020B0604020202020204" pitchFamily="34" charset="0"/>
                <a:cs typeface="Arial" panose="020B0604020202020204" pitchFamily="34" charset="0"/>
              </a:rPr>
              <a:t>Used in conjunction with conventional medical practice. </a:t>
            </a:r>
          </a:p>
          <a:p>
            <a:pPr eaLnBrk="1" hangingPunct="1">
              <a:lnSpc>
                <a:spcPct val="90000"/>
              </a:lnSpc>
              <a:defRPr/>
            </a:pPr>
            <a:endParaRPr lang="en-US" sz="2800" dirty="0">
              <a:solidFill>
                <a:schemeClr val="tx2"/>
              </a:solidFill>
              <a:latin typeface="Arial" panose="020B0604020202020204" pitchFamily="34" charset="0"/>
              <a:cs typeface="Arial" panose="020B0604020202020204" pitchFamily="34" charset="0"/>
            </a:endParaRPr>
          </a:p>
          <a:p>
            <a:pPr eaLnBrk="1" hangingPunct="1">
              <a:lnSpc>
                <a:spcPct val="90000"/>
              </a:lnSpc>
              <a:defRPr/>
            </a:pPr>
            <a:endParaRPr lang="en-US" sz="2800" dirty="0">
              <a:solidFill>
                <a:schemeClr val="tx2"/>
              </a:solidFill>
              <a:latin typeface="Arial" panose="020B0604020202020204" pitchFamily="34" charset="0"/>
              <a:cs typeface="Arial" panose="020B0604020202020204" pitchFamily="34" charset="0"/>
            </a:endParaRPr>
          </a:p>
          <a:p>
            <a:pPr eaLnBrk="1" hangingPunct="1">
              <a:lnSpc>
                <a:spcPct val="90000"/>
              </a:lnSpc>
              <a:defRPr/>
            </a:pPr>
            <a:r>
              <a:rPr lang="en-US" sz="3600" b="1" u="sng" dirty="0">
                <a:solidFill>
                  <a:schemeClr val="tx2"/>
                </a:solidFill>
                <a:latin typeface="Arial" panose="020B0604020202020204" pitchFamily="34" charset="0"/>
                <a:cs typeface="Arial" panose="020B0604020202020204" pitchFamily="34" charset="0"/>
              </a:rPr>
              <a:t>Alternative Modalities (therapies)</a:t>
            </a:r>
            <a:r>
              <a:rPr lang="en-US" sz="3600" b="1" dirty="0">
                <a:solidFill>
                  <a:schemeClr val="tx2"/>
                </a:solidFill>
                <a:latin typeface="Arial" panose="020B0604020202020204" pitchFamily="34" charset="0"/>
                <a:cs typeface="Arial" panose="020B0604020202020204" pitchFamily="34" charset="0"/>
              </a:rPr>
              <a:t>: </a:t>
            </a:r>
          </a:p>
          <a:p>
            <a:pPr eaLnBrk="1" hangingPunct="1">
              <a:lnSpc>
                <a:spcPct val="90000"/>
              </a:lnSpc>
              <a:defRPr/>
            </a:pPr>
            <a:r>
              <a:rPr lang="en-US" sz="2800" dirty="0">
                <a:solidFill>
                  <a:schemeClr val="tx2"/>
                </a:solidFill>
                <a:latin typeface="Arial" panose="020B0604020202020204" pitchFamily="34" charset="0"/>
                <a:cs typeface="Arial" panose="020B0604020202020204" pitchFamily="34" charset="0"/>
              </a:rPr>
              <a:t>Used instead of traditional care. </a:t>
            </a:r>
          </a:p>
        </p:txBody>
      </p:sp>
    </p:spTree>
    <p:extLst>
      <p:ext uri="{BB962C8B-B14F-4D97-AF65-F5344CB8AC3E}">
        <p14:creationId xmlns:p14="http://schemas.microsoft.com/office/powerpoint/2010/main" val="3827403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3251">
                                            <p:txEl>
                                              <p:pRg st="1" end="1"/>
                                            </p:txEl>
                                          </p:spTgt>
                                        </p:tgtEl>
                                        <p:attrNameLst>
                                          <p:attrName>style.visibility</p:attrName>
                                        </p:attrNameLst>
                                      </p:cBhvr>
                                      <p:to>
                                        <p:strVal val="visible"/>
                                      </p:to>
                                    </p:set>
                                    <p:animEffect transition="in" filter="fade">
                                      <p:cBhvr>
                                        <p:cTn id="7" dur="1000"/>
                                        <p:tgtEl>
                                          <p:spTgt spid="53251">
                                            <p:txEl>
                                              <p:pRg st="1" end="1"/>
                                            </p:txEl>
                                          </p:spTgt>
                                        </p:tgtEl>
                                      </p:cBhvr>
                                    </p:animEffect>
                                    <p:anim calcmode="lin" valueType="num">
                                      <p:cBhvr>
                                        <p:cTn id="8" dur="1000" fill="hold"/>
                                        <p:tgtEl>
                                          <p:spTgt spid="53251">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3251">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3251">
                                            <p:txEl>
                                              <p:pRg st="2" end="2"/>
                                            </p:txEl>
                                          </p:spTgt>
                                        </p:tgtEl>
                                        <p:attrNameLst>
                                          <p:attrName>style.visibility</p:attrName>
                                        </p:attrNameLst>
                                      </p:cBhvr>
                                      <p:to>
                                        <p:strVal val="visible"/>
                                      </p:to>
                                    </p:set>
                                    <p:animEffect transition="in" filter="fade">
                                      <p:cBhvr>
                                        <p:cTn id="12" dur="1000"/>
                                        <p:tgtEl>
                                          <p:spTgt spid="53251">
                                            <p:txEl>
                                              <p:pRg st="2" end="2"/>
                                            </p:txEl>
                                          </p:spTgt>
                                        </p:tgtEl>
                                      </p:cBhvr>
                                    </p:animEffect>
                                    <p:anim calcmode="lin" valueType="num">
                                      <p:cBhvr>
                                        <p:cTn id="13" dur="1000" fill="hold"/>
                                        <p:tgtEl>
                                          <p:spTgt spid="53251">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5325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53251">
                                            <p:txEl>
                                              <p:pRg st="5" end="5"/>
                                            </p:txEl>
                                          </p:spTgt>
                                        </p:tgtEl>
                                        <p:attrNameLst>
                                          <p:attrName>style.visibility</p:attrName>
                                        </p:attrNameLst>
                                      </p:cBhvr>
                                      <p:to>
                                        <p:strVal val="visible"/>
                                      </p:to>
                                    </p:set>
                                    <p:animEffect transition="in" filter="fade">
                                      <p:cBhvr>
                                        <p:cTn id="19" dur="1000"/>
                                        <p:tgtEl>
                                          <p:spTgt spid="53251">
                                            <p:txEl>
                                              <p:pRg st="5" end="5"/>
                                            </p:txEl>
                                          </p:spTgt>
                                        </p:tgtEl>
                                      </p:cBhvr>
                                    </p:animEffect>
                                    <p:anim calcmode="lin" valueType="num">
                                      <p:cBhvr>
                                        <p:cTn id="20" dur="1000" fill="hold"/>
                                        <p:tgtEl>
                                          <p:spTgt spid="53251">
                                            <p:txEl>
                                              <p:pRg st="5" end="5"/>
                                            </p:txEl>
                                          </p:spTgt>
                                        </p:tgtEl>
                                        <p:attrNameLst>
                                          <p:attrName>ppt_x</p:attrName>
                                        </p:attrNameLst>
                                      </p:cBhvr>
                                      <p:tavLst>
                                        <p:tav tm="0">
                                          <p:val>
                                            <p:strVal val="#ppt_x"/>
                                          </p:val>
                                        </p:tav>
                                        <p:tav tm="100000">
                                          <p:val>
                                            <p:strVal val="#ppt_x"/>
                                          </p:val>
                                        </p:tav>
                                      </p:tavLst>
                                    </p:anim>
                                    <p:anim calcmode="lin" valueType="num">
                                      <p:cBhvr>
                                        <p:cTn id="21" dur="1000" fill="hold"/>
                                        <p:tgtEl>
                                          <p:spTgt spid="53251">
                                            <p:txEl>
                                              <p:pRg st="5" end="5"/>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53251">
                                            <p:txEl>
                                              <p:pRg st="6" end="6"/>
                                            </p:txEl>
                                          </p:spTgt>
                                        </p:tgtEl>
                                        <p:attrNameLst>
                                          <p:attrName>style.visibility</p:attrName>
                                        </p:attrNameLst>
                                      </p:cBhvr>
                                      <p:to>
                                        <p:strVal val="visible"/>
                                      </p:to>
                                    </p:set>
                                    <p:animEffect transition="in" filter="fade">
                                      <p:cBhvr>
                                        <p:cTn id="24" dur="1000"/>
                                        <p:tgtEl>
                                          <p:spTgt spid="53251">
                                            <p:txEl>
                                              <p:pRg st="6" end="6"/>
                                            </p:txEl>
                                          </p:spTgt>
                                        </p:tgtEl>
                                      </p:cBhvr>
                                    </p:animEffect>
                                    <p:anim calcmode="lin" valueType="num">
                                      <p:cBhvr>
                                        <p:cTn id="25" dur="1000" fill="hold"/>
                                        <p:tgtEl>
                                          <p:spTgt spid="53251">
                                            <p:txEl>
                                              <p:pRg st="6" end="6"/>
                                            </p:txEl>
                                          </p:spTgt>
                                        </p:tgtEl>
                                        <p:attrNameLst>
                                          <p:attrName>ppt_x</p:attrName>
                                        </p:attrNameLst>
                                      </p:cBhvr>
                                      <p:tavLst>
                                        <p:tav tm="0">
                                          <p:val>
                                            <p:strVal val="#ppt_x"/>
                                          </p:val>
                                        </p:tav>
                                        <p:tav tm="100000">
                                          <p:val>
                                            <p:strVal val="#ppt_x"/>
                                          </p:val>
                                        </p:tav>
                                      </p:tavLst>
                                    </p:anim>
                                    <p:anim calcmode="lin" valueType="num">
                                      <p:cBhvr>
                                        <p:cTn id="26" dur="1000" fill="hold"/>
                                        <p:tgtEl>
                                          <p:spTgt spid="53251">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6" name="Rectangle 135">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rgbClr val="5F5C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Title 1"/>
          <p:cNvSpPr>
            <a:spLocks noGrp="1"/>
          </p:cNvSpPr>
          <p:nvPr>
            <p:ph type="title"/>
          </p:nvPr>
        </p:nvSpPr>
        <p:spPr>
          <a:xfrm>
            <a:off x="8064155" y="479651"/>
            <a:ext cx="3401568" cy="1194980"/>
          </a:xfrm>
        </p:spPr>
        <p:txBody>
          <a:bodyPr anchor="b">
            <a:normAutofit/>
          </a:bodyPr>
          <a:lstStyle/>
          <a:p>
            <a:pPr>
              <a:defRPr/>
            </a:pPr>
            <a:r>
              <a:rPr lang="en-US" sz="4000" dirty="0">
                <a:solidFill>
                  <a:srgbClr val="FFFFFF"/>
                </a:solidFill>
              </a:rPr>
              <a:t>Integrative Health Care is:</a:t>
            </a:r>
          </a:p>
        </p:txBody>
      </p:sp>
      <p:pic>
        <p:nvPicPr>
          <p:cNvPr id="1026" name="Picture 2" descr="Institute For Integrative Healthcare: A Better Approach For a ...">
            <a:extLst>
              <a:ext uri="{FF2B5EF4-FFF2-40B4-BE49-F238E27FC236}">
                <a16:creationId xmlns:a16="http://schemas.microsoft.com/office/drawing/2014/main" id="{2E192392-3473-4829-A065-4CC1B78670F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06"/>
          <a:stretch/>
        </p:blipFill>
        <p:spPr bwMode="auto">
          <a:xfrm>
            <a:off x="20" y="10"/>
            <a:ext cx="7555971" cy="6857990"/>
          </a:xfrm>
          <a:prstGeom prst="rect">
            <a:avLst/>
          </a:prstGeom>
          <a:noFill/>
          <a:extLst>
            <a:ext uri="{909E8E84-426E-40DD-AFC4-6F175D3DCCD1}">
              <a14:hiddenFill xmlns:a14="http://schemas.microsoft.com/office/drawing/2010/main">
                <a:solidFill>
                  <a:srgbClr val="FFFFFF"/>
                </a:solidFill>
              </a14:hiddenFill>
            </a:ext>
          </a:extLst>
        </p:spPr>
      </p:pic>
      <p:sp>
        <p:nvSpPr>
          <p:cNvPr id="5123" name="Content Placeholder 2"/>
          <p:cNvSpPr>
            <a:spLocks noGrp="1"/>
          </p:cNvSpPr>
          <p:nvPr>
            <p:ph idx="1"/>
          </p:nvPr>
        </p:nvSpPr>
        <p:spPr>
          <a:xfrm>
            <a:off x="7980265" y="1832544"/>
            <a:ext cx="3401568" cy="3358092"/>
          </a:xfrm>
        </p:spPr>
        <p:txBody>
          <a:bodyPr>
            <a:normAutofit fontScale="92500" lnSpcReduction="20000"/>
          </a:bodyPr>
          <a:lstStyle/>
          <a:p>
            <a:pPr>
              <a:defRPr/>
            </a:pPr>
            <a:endParaRPr lang="en-US" sz="1800" dirty="0">
              <a:solidFill>
                <a:srgbClr val="FFFFFF"/>
              </a:solidFill>
            </a:endParaRPr>
          </a:p>
          <a:p>
            <a:pPr algn="just">
              <a:defRPr/>
            </a:pPr>
            <a:r>
              <a:rPr lang="en-US" sz="3000" dirty="0">
                <a:solidFill>
                  <a:srgbClr val="FFFFFF"/>
                </a:solidFill>
              </a:rPr>
              <a:t>A </a:t>
            </a:r>
            <a:r>
              <a:rPr lang="en-US" sz="2500" dirty="0">
                <a:solidFill>
                  <a:srgbClr val="FFFFFF"/>
                </a:solidFill>
              </a:rPr>
              <a:t>Concept of Coordinated Health Care that Includes ALL the Treatments (Conventional and CAMs) and Health Practices that Your Patient uses in their Life.</a:t>
            </a:r>
          </a:p>
          <a:p>
            <a:pPr>
              <a:defRPr/>
            </a:pPr>
            <a:endParaRPr lang="en-US" sz="2500" dirty="0">
              <a:solidFill>
                <a:srgbClr val="FFFFFF"/>
              </a:solidFill>
            </a:endParaRPr>
          </a:p>
          <a:p>
            <a:pPr>
              <a:buFont typeface="Arial" charset="0"/>
              <a:buNone/>
              <a:defRPr/>
            </a:pPr>
            <a:r>
              <a:rPr lang="en-US" sz="2500" dirty="0">
                <a:solidFill>
                  <a:srgbClr val="FFFFFF"/>
                </a:solidFill>
              </a:rPr>
              <a:t>So what are the benefits of this approach for patients?</a:t>
            </a:r>
          </a:p>
          <a:p>
            <a:pPr>
              <a:buFont typeface="Arial" charset="0"/>
              <a:buNone/>
              <a:defRPr/>
            </a:pPr>
            <a:endParaRPr lang="en-US" sz="2500" dirty="0">
              <a:solidFill>
                <a:srgbClr val="FFFFFF"/>
              </a:solidFill>
            </a:endParaRPr>
          </a:p>
        </p:txBody>
      </p:sp>
      <p:sp>
        <p:nvSpPr>
          <p:cNvPr id="2" name="Rectangle 1">
            <a:extLst>
              <a:ext uri="{FF2B5EF4-FFF2-40B4-BE49-F238E27FC236}">
                <a16:creationId xmlns:a16="http://schemas.microsoft.com/office/drawing/2014/main" id="{4102F1E5-7CDA-47AA-84E0-460DE35FED63}"/>
              </a:ext>
            </a:extLst>
          </p:cNvPr>
          <p:cNvSpPr/>
          <p:nvPr/>
        </p:nvSpPr>
        <p:spPr>
          <a:xfrm>
            <a:off x="7625613" y="6073170"/>
            <a:ext cx="4566387" cy="784830"/>
          </a:xfrm>
          <a:prstGeom prst="rect">
            <a:avLst/>
          </a:prstGeom>
        </p:spPr>
        <p:txBody>
          <a:bodyPr wrap="square">
            <a:spAutoFit/>
          </a:bodyPr>
          <a:lstStyle/>
          <a:p>
            <a:r>
              <a:rPr lang="en-GB" sz="1500" b="1" dirty="0">
                <a:solidFill>
                  <a:schemeClr val="bg1"/>
                </a:solidFill>
                <a:hlinkClick r:id="rId3">
                  <a:extLst>
                    <a:ext uri="{A12FA001-AC4F-418D-AE19-62706E023703}">
                      <ahyp:hlinkClr xmlns:ahyp="http://schemas.microsoft.com/office/drawing/2018/hyperlinkcolor" val="tx"/>
                    </a:ext>
                  </a:extLst>
                </a:hlinkClick>
              </a:rPr>
              <a:t>https://medium.com/@grewalnc/institute-for-integrative-healthcare-a-better-approach-for-a-heathy-body-and-mind-4969692dc6f4</a:t>
            </a:r>
            <a:endParaRPr lang="en-GB" sz="1500" b="1" dirty="0">
              <a:solidFill>
                <a:schemeClr val="bg1"/>
              </a:solidFill>
            </a:endParaRPr>
          </a:p>
        </p:txBody>
      </p:sp>
    </p:spTree>
    <p:extLst>
      <p:ext uri="{BB962C8B-B14F-4D97-AF65-F5344CB8AC3E}">
        <p14:creationId xmlns:p14="http://schemas.microsoft.com/office/powerpoint/2010/main" val="16556072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123">
                                            <p:txEl>
                                              <p:pRg st="1" end="1"/>
                                            </p:txEl>
                                          </p:spTgt>
                                        </p:tgtEl>
                                        <p:attrNameLst>
                                          <p:attrName>style.visibility</p:attrName>
                                        </p:attrNameLst>
                                      </p:cBhvr>
                                      <p:to>
                                        <p:strVal val="visible"/>
                                      </p:to>
                                    </p:set>
                                    <p:animEffect transition="in" filter="fade">
                                      <p:cBhvr>
                                        <p:cTn id="7" dur="1000"/>
                                        <p:tgtEl>
                                          <p:spTgt spid="5123">
                                            <p:txEl>
                                              <p:pRg st="1" end="1"/>
                                            </p:txEl>
                                          </p:spTgt>
                                        </p:tgtEl>
                                      </p:cBhvr>
                                    </p:animEffect>
                                    <p:anim calcmode="lin" valueType="num">
                                      <p:cBhvr>
                                        <p:cTn id="8" dur="1000" fill="hold"/>
                                        <p:tgtEl>
                                          <p:spTgt spid="512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12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123">
                                            <p:txEl>
                                              <p:pRg st="3" end="3"/>
                                            </p:txEl>
                                          </p:spTgt>
                                        </p:tgtEl>
                                        <p:attrNameLst>
                                          <p:attrName>style.visibility</p:attrName>
                                        </p:attrNameLst>
                                      </p:cBhvr>
                                      <p:to>
                                        <p:strVal val="visible"/>
                                      </p:to>
                                    </p:set>
                                    <p:animEffect transition="in" filter="fade">
                                      <p:cBhvr>
                                        <p:cTn id="14" dur="1000"/>
                                        <p:tgtEl>
                                          <p:spTgt spid="5123">
                                            <p:txEl>
                                              <p:pRg st="3" end="3"/>
                                            </p:txEl>
                                          </p:spTgt>
                                        </p:tgtEl>
                                      </p:cBhvr>
                                    </p:animEffect>
                                    <p:anim calcmode="lin" valueType="num">
                                      <p:cBhvr>
                                        <p:cTn id="15" dur="1000" fill="hold"/>
                                        <p:tgtEl>
                                          <p:spTgt spid="512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512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0BAA3147-A778-43F6-96C7-8766F03C20B9}"/>
              </a:ext>
            </a:extLst>
          </p:cNvPr>
          <p:cNvSpPr>
            <a:spLocks noGrp="1"/>
          </p:cNvSpPr>
          <p:nvPr>
            <p:ph type="title"/>
          </p:nvPr>
        </p:nvSpPr>
        <p:spPr>
          <a:xfrm>
            <a:off x="2100263" y="266700"/>
            <a:ext cx="7200900" cy="1485900"/>
          </a:xfrm>
        </p:spPr>
        <p:txBody>
          <a:bodyPr rtlCol="0">
            <a:normAutofit/>
          </a:bodyPr>
          <a:lstStyle/>
          <a:p>
            <a:pPr>
              <a:defRPr/>
            </a:pPr>
            <a:r>
              <a:rPr lang="en-US" altLang="en-US">
                <a:solidFill>
                  <a:schemeClr val="accent1">
                    <a:lumMod val="75000"/>
                  </a:schemeClr>
                </a:solidFill>
              </a:rPr>
              <a:t>Activity </a:t>
            </a:r>
            <a:endParaRPr lang="en-US" altLang="en-US" dirty="0">
              <a:solidFill>
                <a:schemeClr val="accent1">
                  <a:lumMod val="75000"/>
                </a:schemeClr>
              </a:solidFill>
            </a:endParaRPr>
          </a:p>
        </p:txBody>
      </p:sp>
      <p:sp>
        <p:nvSpPr>
          <p:cNvPr id="33795" name="Content Placeholder 2">
            <a:extLst>
              <a:ext uri="{FF2B5EF4-FFF2-40B4-BE49-F238E27FC236}">
                <a16:creationId xmlns:a16="http://schemas.microsoft.com/office/drawing/2014/main" id="{99B83433-F5C1-431A-B37D-32C42F0103D5}"/>
              </a:ext>
            </a:extLst>
          </p:cNvPr>
          <p:cNvSpPr>
            <a:spLocks noGrp="1"/>
          </p:cNvSpPr>
          <p:nvPr>
            <p:ph idx="1"/>
          </p:nvPr>
        </p:nvSpPr>
        <p:spPr>
          <a:xfrm>
            <a:off x="2089150" y="1295400"/>
            <a:ext cx="8578850" cy="5295900"/>
          </a:xfrm>
        </p:spPr>
        <p:txBody>
          <a:bodyPr rtlCol="0">
            <a:normAutofit/>
          </a:bodyPr>
          <a:lstStyle/>
          <a:p>
            <a:pPr marL="384048" indent="-384048" algn="just">
              <a:defRPr/>
            </a:pPr>
            <a:r>
              <a:rPr lang="en-US" altLang="en-US" sz="2200" dirty="0"/>
              <a:t>The history of medicine is complex and multifaceted. Pick a year and spend 30 minutes creating a single power point slide describing medical innovations and improvements which occurred during your chosen year (remember to reference).</a:t>
            </a:r>
          </a:p>
          <a:p>
            <a:pPr marL="384048" indent="-384048" algn="just">
              <a:defRPr/>
            </a:pPr>
            <a:r>
              <a:rPr lang="en-US" altLang="en-US" dirty="0"/>
              <a:t>Email your completed slide to  </a:t>
            </a:r>
            <a:r>
              <a:rPr lang="en-US" altLang="en-US" dirty="0">
                <a:hlinkClick r:id="rId2"/>
              </a:rPr>
              <a:t>m.gallagher-read@uwtsd.ac.uk</a:t>
            </a:r>
            <a:endParaRPr lang="en-US" altLang="en-US" dirty="0"/>
          </a:p>
          <a:p>
            <a:pPr marL="0" indent="0">
              <a:buNone/>
              <a:defRPr/>
            </a:pPr>
            <a:endParaRPr lang="en-US" altLang="en-US" dirty="0"/>
          </a:p>
          <a:p>
            <a:pPr marL="384048" indent="-384048">
              <a:defRPr/>
            </a:pPr>
            <a:endParaRPr lang="en-US" altLang="en-US" dirty="0"/>
          </a:p>
          <a:p>
            <a:pPr marL="384048" indent="-384048">
              <a:defRPr/>
            </a:pPr>
            <a:endParaRPr lang="en-US" altLang="en-US" dirty="0"/>
          </a:p>
          <a:p>
            <a:pPr marL="384048" indent="-384048">
              <a:defRPr/>
            </a:pPr>
            <a:endParaRPr lang="en-US" altLang="en-US" dirty="0"/>
          </a:p>
          <a:p>
            <a:pPr marL="384048" indent="-384048">
              <a:defRPr/>
            </a:pPr>
            <a:endParaRPr lang="en-US" altLang="en-US" dirty="0"/>
          </a:p>
          <a:p>
            <a:pPr marL="384048" indent="-384048">
              <a:defRPr/>
            </a:pPr>
            <a:endParaRPr lang="en-US" altLang="en-US" dirty="0"/>
          </a:p>
          <a:p>
            <a:pPr marL="384048" indent="-384048">
              <a:defRPr/>
            </a:pPr>
            <a:endParaRPr lang="en-US" altLang="en-US" dirty="0"/>
          </a:p>
          <a:p>
            <a:pPr marL="384048" indent="-384048">
              <a:defRPr/>
            </a:pPr>
            <a:endParaRPr lang="en-US" altLang="en-US" dirty="0"/>
          </a:p>
          <a:p>
            <a:pPr marL="0" indent="0">
              <a:buNone/>
              <a:defRPr/>
            </a:pPr>
            <a:endParaRPr lang="en-US" altLang="en-US" dirty="0"/>
          </a:p>
          <a:p>
            <a:pPr marL="384048" indent="-384048">
              <a:defRPr/>
            </a:pPr>
            <a:endParaRPr lang="en-US" altLang="en-US" dirty="0"/>
          </a:p>
          <a:p>
            <a:pPr marL="0" indent="0">
              <a:buNone/>
              <a:defRPr/>
            </a:pPr>
            <a:endParaRPr lang="en-US" altLang="en-US" dirty="0"/>
          </a:p>
        </p:txBody>
      </p:sp>
      <p:pic>
        <p:nvPicPr>
          <p:cNvPr id="1028" name="Picture 4" descr="2 A Brief History of Medicine - Team Checkmate - Medium">
            <a:extLst>
              <a:ext uri="{FF2B5EF4-FFF2-40B4-BE49-F238E27FC236}">
                <a16:creationId xmlns:a16="http://schemas.microsoft.com/office/drawing/2014/main" id="{176F288B-A39B-47BD-9306-E6A780610D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99441" y="3266736"/>
            <a:ext cx="5561338" cy="313103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tx2">
                <a:lumMod val="10000"/>
                <a:lumOff val="9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800" dirty="0"/>
              <a:t>National Center for Complementary and Alternative Medicine</a:t>
            </a:r>
          </a:p>
        </p:txBody>
      </p:sp>
      <p:sp>
        <p:nvSpPr>
          <p:cNvPr id="3" name="Content Placeholder 2"/>
          <p:cNvSpPr>
            <a:spLocks noGrp="1"/>
          </p:cNvSpPr>
          <p:nvPr>
            <p:ph idx="1"/>
          </p:nvPr>
        </p:nvSpPr>
        <p:spPr/>
        <p:txBody>
          <a:bodyPr/>
          <a:lstStyle/>
          <a:p>
            <a:endParaRPr lang="en-US" dirty="0"/>
          </a:p>
          <a:p>
            <a:r>
              <a:rPr lang="en-US" sz="2800" dirty="0"/>
              <a:t>National Institutes of Health established the </a:t>
            </a:r>
            <a:r>
              <a:rPr lang="en-US" sz="2800" b="1" dirty="0"/>
              <a:t>NCCAM</a:t>
            </a:r>
            <a:r>
              <a:rPr lang="en-US" sz="2800" dirty="0"/>
              <a:t> - </a:t>
            </a:r>
            <a:r>
              <a:rPr lang="en-US" b="1" dirty="0"/>
              <a:t>Purposes:</a:t>
            </a:r>
          </a:p>
          <a:p>
            <a:pPr marL="461772" lvl="1" indent="-457200">
              <a:lnSpc>
                <a:spcPct val="150000"/>
              </a:lnSpc>
              <a:buFont typeface="+mj-lt"/>
              <a:buAutoNum type="arabicPeriod"/>
            </a:pPr>
            <a:r>
              <a:rPr lang="en-US" dirty="0"/>
              <a:t>Fund studies evaluating effectiveness of C.A.M.</a:t>
            </a:r>
          </a:p>
          <a:p>
            <a:pPr marL="461772" lvl="1" indent="-457200">
              <a:lnSpc>
                <a:spcPct val="150000"/>
              </a:lnSpc>
              <a:buFont typeface="+mj-lt"/>
              <a:buAutoNum type="arabicPeriod"/>
            </a:pPr>
            <a:r>
              <a:rPr lang="en-US" dirty="0"/>
              <a:t>Advance health professional knowledge re: C.A.M.</a:t>
            </a:r>
          </a:p>
          <a:p>
            <a:pPr marL="461772" lvl="1" indent="-457200">
              <a:lnSpc>
                <a:spcPct val="150000"/>
              </a:lnSpc>
              <a:buFont typeface="+mj-lt"/>
              <a:buAutoNum type="arabicPeriod"/>
            </a:pPr>
            <a:r>
              <a:rPr lang="en-US" dirty="0"/>
              <a:t>Serve as a clearinghouse for information about these therapies</a:t>
            </a:r>
          </a:p>
        </p:txBody>
      </p:sp>
      <p:sp>
        <p:nvSpPr>
          <p:cNvPr id="4" name="Rectangle 3">
            <a:extLst>
              <a:ext uri="{FF2B5EF4-FFF2-40B4-BE49-F238E27FC236}">
                <a16:creationId xmlns:a16="http://schemas.microsoft.com/office/drawing/2014/main" id="{3572920E-AAD5-4117-BB0F-8D052B24DA12}"/>
              </a:ext>
            </a:extLst>
          </p:cNvPr>
          <p:cNvSpPr/>
          <p:nvPr/>
        </p:nvSpPr>
        <p:spPr>
          <a:xfrm>
            <a:off x="408383" y="6173801"/>
            <a:ext cx="2717795" cy="369332"/>
          </a:xfrm>
          <a:prstGeom prst="rect">
            <a:avLst/>
          </a:prstGeom>
        </p:spPr>
        <p:txBody>
          <a:bodyPr wrap="none">
            <a:spAutoFit/>
          </a:bodyPr>
          <a:lstStyle/>
          <a:p>
            <a:r>
              <a:rPr lang="en-GB" dirty="0">
                <a:hlinkClick r:id="rId2"/>
              </a:rPr>
              <a:t>https://www.nccih.nih.gov/</a:t>
            </a:r>
            <a:endParaRPr lang="en-GB" dirty="0"/>
          </a:p>
        </p:txBody>
      </p:sp>
      <p:pic>
        <p:nvPicPr>
          <p:cNvPr id="13316" name="Picture 4" descr="What's New in the NCCIH Strategic Plan">
            <a:extLst>
              <a:ext uri="{FF2B5EF4-FFF2-40B4-BE49-F238E27FC236}">
                <a16:creationId xmlns:a16="http://schemas.microsoft.com/office/drawing/2014/main" id="{51F173CA-2F7A-4A13-A0AC-FB3D1FAF55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64242" y="4986627"/>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2701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dirty="0"/>
              <a:t>Relaxation</a:t>
            </a:r>
            <a:br>
              <a:rPr lang="en-US" dirty="0"/>
            </a:br>
            <a:endParaRPr lang="en-US" dirty="0"/>
          </a:p>
        </p:txBody>
      </p:sp>
      <p:sp>
        <p:nvSpPr>
          <p:cNvPr id="43011" name="Rectangle 3"/>
          <p:cNvSpPr>
            <a:spLocks noGrp="1" noChangeArrowheads="1"/>
          </p:cNvSpPr>
          <p:nvPr>
            <p:ph idx="1"/>
          </p:nvPr>
        </p:nvSpPr>
        <p:spPr/>
        <p:txBody>
          <a:bodyPr>
            <a:normAutofit fontScale="92500" lnSpcReduction="20000"/>
          </a:bodyPr>
          <a:lstStyle/>
          <a:p>
            <a:endParaRPr lang="en-US" dirty="0"/>
          </a:p>
          <a:p>
            <a:endParaRPr lang="en-US" dirty="0"/>
          </a:p>
          <a:p>
            <a:pPr marL="0" indent="0">
              <a:buNone/>
            </a:pPr>
            <a:r>
              <a:rPr lang="en-US" sz="2600" b="1" dirty="0"/>
              <a:t>Used post-operatively Relaxation techniques</a:t>
            </a:r>
            <a:r>
              <a:rPr lang="en-US" dirty="0"/>
              <a:t>: </a:t>
            </a:r>
          </a:p>
          <a:p>
            <a:r>
              <a:rPr lang="en-US" dirty="0"/>
              <a:t>(To reduce anxiety, tension &amp; emotional tension which can exacerbate pain)</a:t>
            </a:r>
          </a:p>
          <a:p>
            <a:endParaRPr lang="en-US" dirty="0"/>
          </a:p>
          <a:p>
            <a:r>
              <a:rPr lang="en-US" sz="3000" b="1" dirty="0"/>
              <a:t>Progressive Muscle Relaxation (PMR) </a:t>
            </a:r>
          </a:p>
          <a:p>
            <a:pPr lvl="2"/>
            <a:r>
              <a:rPr lang="en-US" dirty="0"/>
              <a:t>Promoting sleep</a:t>
            </a:r>
          </a:p>
          <a:p>
            <a:pPr lvl="2"/>
            <a:r>
              <a:rPr lang="en-US" dirty="0"/>
              <a:t>Can be taught in home setting</a:t>
            </a:r>
          </a:p>
          <a:p>
            <a:pPr lvl="2"/>
            <a:r>
              <a:rPr lang="en-US" dirty="0"/>
              <a:t>Nurses can use for reduction of pain &amp; stress.</a:t>
            </a:r>
          </a:p>
          <a:p>
            <a:pPr lvl="2"/>
            <a:r>
              <a:rPr lang="en-US" dirty="0"/>
              <a:t> </a:t>
            </a:r>
          </a:p>
          <a:p>
            <a:r>
              <a:rPr lang="en-US" dirty="0"/>
              <a:t> </a:t>
            </a:r>
            <a:r>
              <a:rPr lang="en-GB" sz="2000" dirty="0">
                <a:hlinkClick r:id="rId2"/>
              </a:rPr>
              <a:t>https://www.scribd.com/presentation/341378990/Complementary-and-Alternative-Therapies</a:t>
            </a:r>
            <a:endParaRPr lang="en-US" sz="1900" dirty="0"/>
          </a:p>
        </p:txBody>
      </p:sp>
      <p:pic>
        <p:nvPicPr>
          <p:cNvPr id="3" name="Picture 2">
            <a:extLst>
              <a:ext uri="{FF2B5EF4-FFF2-40B4-BE49-F238E27FC236}">
                <a16:creationId xmlns:a16="http://schemas.microsoft.com/office/drawing/2014/main" id="{496AC1B6-3B06-4AE8-94B8-F1C5DF0C540E}"/>
              </a:ext>
            </a:extLst>
          </p:cNvPr>
          <p:cNvPicPr>
            <a:picLocks noChangeAspect="1"/>
          </p:cNvPicPr>
          <p:nvPr/>
        </p:nvPicPr>
        <p:blipFill>
          <a:blip r:embed="rId3">
            <a:duotone>
              <a:schemeClr val="accent2">
                <a:shade val="45000"/>
                <a:satMod val="135000"/>
              </a:schemeClr>
              <a:prstClr val="white"/>
            </a:duotone>
            <a:extLst>
              <a:ext uri="{837473B0-CC2E-450A-ABE3-18F120FF3D39}">
                <a1611:picAttrSrcUrl xmlns:a1611="http://schemas.microsoft.com/office/drawing/2016/11/main" r:id="rId4"/>
              </a:ext>
            </a:extLst>
          </a:blip>
          <a:stretch>
            <a:fillRect/>
          </a:stretch>
        </p:blipFill>
        <p:spPr>
          <a:xfrm>
            <a:off x="71120" y="-48440"/>
            <a:ext cx="12120880" cy="2206171"/>
          </a:xfrm>
          <a:prstGeom prst="rect">
            <a:avLst/>
          </a:prstGeom>
          <a:effectLst>
            <a:glow rad="101600">
              <a:schemeClr val="accent3">
                <a:satMod val="175000"/>
                <a:alpha val="40000"/>
              </a:schemeClr>
            </a:glow>
          </a:effectLst>
        </p:spPr>
      </p:pic>
    </p:spTree>
    <p:extLst>
      <p:ext uri="{BB962C8B-B14F-4D97-AF65-F5344CB8AC3E}">
        <p14:creationId xmlns:p14="http://schemas.microsoft.com/office/powerpoint/2010/main" val="19845361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3011">
                                            <p:txEl>
                                              <p:pRg st="2" end="2"/>
                                            </p:txEl>
                                          </p:spTgt>
                                        </p:tgtEl>
                                        <p:attrNameLst>
                                          <p:attrName>style.visibility</p:attrName>
                                        </p:attrNameLst>
                                      </p:cBhvr>
                                      <p:to>
                                        <p:strVal val="visible"/>
                                      </p:to>
                                    </p:set>
                                    <p:animEffect transition="in" filter="fade">
                                      <p:cBhvr>
                                        <p:cTn id="7" dur="1000"/>
                                        <p:tgtEl>
                                          <p:spTgt spid="43011">
                                            <p:txEl>
                                              <p:pRg st="2" end="2"/>
                                            </p:txEl>
                                          </p:spTgt>
                                        </p:tgtEl>
                                      </p:cBhvr>
                                    </p:animEffect>
                                    <p:anim calcmode="lin" valueType="num">
                                      <p:cBhvr>
                                        <p:cTn id="8" dur="1000" fill="hold"/>
                                        <p:tgtEl>
                                          <p:spTgt spid="43011">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43011">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3011">
                                            <p:txEl>
                                              <p:pRg st="3" end="3"/>
                                            </p:txEl>
                                          </p:spTgt>
                                        </p:tgtEl>
                                        <p:attrNameLst>
                                          <p:attrName>style.visibility</p:attrName>
                                        </p:attrNameLst>
                                      </p:cBhvr>
                                      <p:to>
                                        <p:strVal val="visible"/>
                                      </p:to>
                                    </p:set>
                                    <p:animEffect transition="in" filter="fade">
                                      <p:cBhvr>
                                        <p:cTn id="12" dur="1000"/>
                                        <p:tgtEl>
                                          <p:spTgt spid="43011">
                                            <p:txEl>
                                              <p:pRg st="3" end="3"/>
                                            </p:txEl>
                                          </p:spTgt>
                                        </p:tgtEl>
                                      </p:cBhvr>
                                    </p:animEffect>
                                    <p:anim calcmode="lin" valueType="num">
                                      <p:cBhvr>
                                        <p:cTn id="13" dur="1000" fill="hold"/>
                                        <p:tgtEl>
                                          <p:spTgt spid="43011">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4301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3011">
                                            <p:txEl>
                                              <p:pRg st="5" end="5"/>
                                            </p:txEl>
                                          </p:spTgt>
                                        </p:tgtEl>
                                        <p:attrNameLst>
                                          <p:attrName>style.visibility</p:attrName>
                                        </p:attrNameLst>
                                      </p:cBhvr>
                                      <p:to>
                                        <p:strVal val="visible"/>
                                      </p:to>
                                    </p:set>
                                    <p:animEffect transition="in" filter="fade">
                                      <p:cBhvr>
                                        <p:cTn id="19" dur="1000"/>
                                        <p:tgtEl>
                                          <p:spTgt spid="43011">
                                            <p:txEl>
                                              <p:pRg st="5" end="5"/>
                                            </p:txEl>
                                          </p:spTgt>
                                        </p:tgtEl>
                                      </p:cBhvr>
                                    </p:animEffect>
                                    <p:anim calcmode="lin" valueType="num">
                                      <p:cBhvr>
                                        <p:cTn id="20" dur="1000" fill="hold"/>
                                        <p:tgtEl>
                                          <p:spTgt spid="43011">
                                            <p:txEl>
                                              <p:pRg st="5" end="5"/>
                                            </p:txEl>
                                          </p:spTgt>
                                        </p:tgtEl>
                                        <p:attrNameLst>
                                          <p:attrName>ppt_x</p:attrName>
                                        </p:attrNameLst>
                                      </p:cBhvr>
                                      <p:tavLst>
                                        <p:tav tm="0">
                                          <p:val>
                                            <p:strVal val="#ppt_x"/>
                                          </p:val>
                                        </p:tav>
                                        <p:tav tm="100000">
                                          <p:val>
                                            <p:strVal val="#ppt_x"/>
                                          </p:val>
                                        </p:tav>
                                      </p:tavLst>
                                    </p:anim>
                                    <p:anim calcmode="lin" valueType="num">
                                      <p:cBhvr>
                                        <p:cTn id="21" dur="1000" fill="hold"/>
                                        <p:tgtEl>
                                          <p:spTgt spid="43011">
                                            <p:txEl>
                                              <p:pRg st="5" end="5"/>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43011">
                                            <p:txEl>
                                              <p:pRg st="6" end="6"/>
                                            </p:txEl>
                                          </p:spTgt>
                                        </p:tgtEl>
                                        <p:attrNameLst>
                                          <p:attrName>style.visibility</p:attrName>
                                        </p:attrNameLst>
                                      </p:cBhvr>
                                      <p:to>
                                        <p:strVal val="visible"/>
                                      </p:to>
                                    </p:set>
                                    <p:animEffect transition="in" filter="fade">
                                      <p:cBhvr>
                                        <p:cTn id="24" dur="1000"/>
                                        <p:tgtEl>
                                          <p:spTgt spid="43011">
                                            <p:txEl>
                                              <p:pRg st="6" end="6"/>
                                            </p:txEl>
                                          </p:spTgt>
                                        </p:tgtEl>
                                      </p:cBhvr>
                                    </p:animEffect>
                                    <p:anim calcmode="lin" valueType="num">
                                      <p:cBhvr>
                                        <p:cTn id="25" dur="1000" fill="hold"/>
                                        <p:tgtEl>
                                          <p:spTgt spid="43011">
                                            <p:txEl>
                                              <p:pRg st="6" end="6"/>
                                            </p:txEl>
                                          </p:spTgt>
                                        </p:tgtEl>
                                        <p:attrNameLst>
                                          <p:attrName>ppt_x</p:attrName>
                                        </p:attrNameLst>
                                      </p:cBhvr>
                                      <p:tavLst>
                                        <p:tav tm="0">
                                          <p:val>
                                            <p:strVal val="#ppt_x"/>
                                          </p:val>
                                        </p:tav>
                                        <p:tav tm="100000">
                                          <p:val>
                                            <p:strVal val="#ppt_x"/>
                                          </p:val>
                                        </p:tav>
                                      </p:tavLst>
                                    </p:anim>
                                    <p:anim calcmode="lin" valueType="num">
                                      <p:cBhvr>
                                        <p:cTn id="26" dur="1000" fill="hold"/>
                                        <p:tgtEl>
                                          <p:spTgt spid="43011">
                                            <p:txEl>
                                              <p:pRg st="6" end="6"/>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43011">
                                            <p:txEl>
                                              <p:pRg st="7" end="7"/>
                                            </p:txEl>
                                          </p:spTgt>
                                        </p:tgtEl>
                                        <p:attrNameLst>
                                          <p:attrName>style.visibility</p:attrName>
                                        </p:attrNameLst>
                                      </p:cBhvr>
                                      <p:to>
                                        <p:strVal val="visible"/>
                                      </p:to>
                                    </p:set>
                                    <p:animEffect transition="in" filter="fade">
                                      <p:cBhvr>
                                        <p:cTn id="29" dur="1000"/>
                                        <p:tgtEl>
                                          <p:spTgt spid="43011">
                                            <p:txEl>
                                              <p:pRg st="7" end="7"/>
                                            </p:txEl>
                                          </p:spTgt>
                                        </p:tgtEl>
                                      </p:cBhvr>
                                    </p:animEffect>
                                    <p:anim calcmode="lin" valueType="num">
                                      <p:cBhvr>
                                        <p:cTn id="30" dur="1000" fill="hold"/>
                                        <p:tgtEl>
                                          <p:spTgt spid="43011">
                                            <p:txEl>
                                              <p:pRg st="7" end="7"/>
                                            </p:txEl>
                                          </p:spTgt>
                                        </p:tgtEl>
                                        <p:attrNameLst>
                                          <p:attrName>ppt_x</p:attrName>
                                        </p:attrNameLst>
                                      </p:cBhvr>
                                      <p:tavLst>
                                        <p:tav tm="0">
                                          <p:val>
                                            <p:strVal val="#ppt_x"/>
                                          </p:val>
                                        </p:tav>
                                        <p:tav tm="100000">
                                          <p:val>
                                            <p:strVal val="#ppt_x"/>
                                          </p:val>
                                        </p:tav>
                                      </p:tavLst>
                                    </p:anim>
                                    <p:anim calcmode="lin" valueType="num">
                                      <p:cBhvr>
                                        <p:cTn id="31" dur="1000" fill="hold"/>
                                        <p:tgtEl>
                                          <p:spTgt spid="43011">
                                            <p:txEl>
                                              <p:pRg st="7" end="7"/>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43011">
                                            <p:txEl>
                                              <p:pRg st="8" end="8"/>
                                            </p:txEl>
                                          </p:spTgt>
                                        </p:tgtEl>
                                        <p:attrNameLst>
                                          <p:attrName>style.visibility</p:attrName>
                                        </p:attrNameLst>
                                      </p:cBhvr>
                                      <p:to>
                                        <p:strVal val="visible"/>
                                      </p:to>
                                    </p:set>
                                    <p:animEffect transition="in" filter="fade">
                                      <p:cBhvr>
                                        <p:cTn id="34" dur="1000"/>
                                        <p:tgtEl>
                                          <p:spTgt spid="43011">
                                            <p:txEl>
                                              <p:pRg st="8" end="8"/>
                                            </p:txEl>
                                          </p:spTgt>
                                        </p:tgtEl>
                                      </p:cBhvr>
                                    </p:animEffect>
                                    <p:anim calcmode="lin" valueType="num">
                                      <p:cBhvr>
                                        <p:cTn id="35" dur="1000" fill="hold"/>
                                        <p:tgtEl>
                                          <p:spTgt spid="43011">
                                            <p:txEl>
                                              <p:pRg st="8" end="8"/>
                                            </p:txEl>
                                          </p:spTgt>
                                        </p:tgtEl>
                                        <p:attrNameLst>
                                          <p:attrName>ppt_x</p:attrName>
                                        </p:attrNameLst>
                                      </p:cBhvr>
                                      <p:tavLst>
                                        <p:tav tm="0">
                                          <p:val>
                                            <p:strVal val="#ppt_x"/>
                                          </p:val>
                                        </p:tav>
                                        <p:tav tm="100000">
                                          <p:val>
                                            <p:strVal val="#ppt_x"/>
                                          </p:val>
                                        </p:tav>
                                      </p:tavLst>
                                    </p:anim>
                                    <p:anim calcmode="lin" valueType="num">
                                      <p:cBhvr>
                                        <p:cTn id="36" dur="1000" fill="hold"/>
                                        <p:tgtEl>
                                          <p:spTgt spid="43011">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1143000"/>
          </a:xfrm>
        </p:spPr>
        <p:txBody>
          <a:bodyPr/>
          <a:lstStyle/>
          <a:p>
            <a:pPr algn="ctr" eaLnBrk="1" hangingPunct="1">
              <a:defRPr/>
            </a:pPr>
            <a:r>
              <a:rPr lang="en-US" dirty="0"/>
              <a:t>Mind-Body</a:t>
            </a:r>
          </a:p>
        </p:txBody>
      </p:sp>
      <p:pic>
        <p:nvPicPr>
          <p:cNvPr id="5" name="Picture 4">
            <a:extLst>
              <a:ext uri="{FF2B5EF4-FFF2-40B4-BE49-F238E27FC236}">
                <a16:creationId xmlns:a16="http://schemas.microsoft.com/office/drawing/2014/main" id="{155385CA-5BE0-4D94-A9D6-43ADEA8410ED}"/>
              </a:ext>
            </a:extLst>
          </p:cNvPr>
          <p:cNvPicPr>
            <a:picLocks noChangeAspect="1"/>
          </p:cNvPicPr>
          <p:nvPr/>
        </p:nvPicPr>
        <p:blipFill>
          <a:blip r:embed="rId2">
            <a:extLst>
              <a:ext uri="{BEBA8EAE-BF5A-486C-A8C5-ECC9F3942E4B}">
                <a14:imgProps xmlns:a14="http://schemas.microsoft.com/office/drawing/2010/main">
                  <a14:imgLayer r:embed="rId3">
                    <a14:imgEffect>
                      <a14:saturation sat="66000"/>
                    </a14:imgEffect>
                  </a14:imgLayer>
                </a14:imgProps>
              </a:ext>
              <a:ext uri="{837473B0-CC2E-450A-ABE3-18F120FF3D39}">
                <a1611:picAttrSrcUrl xmlns:a1611="http://schemas.microsoft.com/office/drawing/2016/11/main" r:id="rId4"/>
              </a:ext>
            </a:extLst>
          </a:blip>
          <a:stretch>
            <a:fillRect/>
          </a:stretch>
        </p:blipFill>
        <p:spPr>
          <a:xfrm>
            <a:off x="36286" y="909347"/>
            <a:ext cx="12257314" cy="5648907"/>
          </a:xfrm>
          <a:prstGeom prst="rect">
            <a:avLst/>
          </a:prstGeom>
          <a:effectLst>
            <a:softEdge rad="317500"/>
          </a:effectLst>
        </p:spPr>
      </p:pic>
      <p:sp>
        <p:nvSpPr>
          <p:cNvPr id="3" name="Content Placeholder 2"/>
          <p:cNvSpPr>
            <a:spLocks noGrp="1"/>
          </p:cNvSpPr>
          <p:nvPr>
            <p:ph idx="1"/>
          </p:nvPr>
        </p:nvSpPr>
        <p:spPr>
          <a:xfrm>
            <a:off x="2057400" y="1066800"/>
            <a:ext cx="8229600" cy="5257800"/>
          </a:xfrm>
        </p:spPr>
        <p:txBody>
          <a:bodyPr>
            <a:normAutofit/>
          </a:bodyPr>
          <a:lstStyle/>
          <a:p>
            <a:pPr eaLnBrk="1" hangingPunct="1">
              <a:lnSpc>
                <a:spcPct val="80000"/>
              </a:lnSpc>
              <a:defRPr/>
            </a:pPr>
            <a:r>
              <a:rPr lang="en-US" sz="2400" b="1" dirty="0"/>
              <a:t>Meditation</a:t>
            </a:r>
          </a:p>
          <a:p>
            <a:pPr lvl="1" eaLnBrk="1" hangingPunct="1">
              <a:lnSpc>
                <a:spcPct val="80000"/>
              </a:lnSpc>
              <a:defRPr/>
            </a:pPr>
            <a:r>
              <a:rPr lang="en-US" sz="2400" b="1" dirty="0"/>
              <a:t>Stress relief/ reduce anxiety</a:t>
            </a:r>
          </a:p>
          <a:p>
            <a:pPr lvl="1" eaLnBrk="1" hangingPunct="1">
              <a:lnSpc>
                <a:spcPct val="80000"/>
              </a:lnSpc>
              <a:defRPr/>
            </a:pPr>
            <a:r>
              <a:rPr lang="en-US" sz="2400" b="1" dirty="0"/>
              <a:t>Relaxation</a:t>
            </a:r>
          </a:p>
          <a:p>
            <a:pPr lvl="1" eaLnBrk="1" hangingPunct="1">
              <a:lnSpc>
                <a:spcPct val="80000"/>
              </a:lnSpc>
              <a:defRPr/>
            </a:pPr>
            <a:r>
              <a:rPr lang="en-US" sz="2400" b="1" dirty="0"/>
              <a:t>Reduced levels of lactic acid</a:t>
            </a:r>
          </a:p>
          <a:p>
            <a:pPr lvl="1" eaLnBrk="1" hangingPunct="1">
              <a:lnSpc>
                <a:spcPct val="80000"/>
              </a:lnSpc>
              <a:defRPr/>
            </a:pPr>
            <a:r>
              <a:rPr lang="en-US" sz="2400" b="1" dirty="0"/>
              <a:t>Decreased oxygen consumption</a:t>
            </a:r>
          </a:p>
          <a:p>
            <a:pPr lvl="1" eaLnBrk="1" hangingPunct="1">
              <a:lnSpc>
                <a:spcPct val="80000"/>
              </a:lnSpc>
              <a:defRPr/>
            </a:pPr>
            <a:r>
              <a:rPr lang="en-US" sz="2400" b="1" dirty="0"/>
              <a:t>Slowed heart rate</a:t>
            </a:r>
          </a:p>
          <a:p>
            <a:pPr lvl="1" eaLnBrk="1" hangingPunct="1">
              <a:lnSpc>
                <a:spcPct val="80000"/>
              </a:lnSpc>
              <a:defRPr/>
            </a:pPr>
            <a:r>
              <a:rPr lang="en-US" sz="2400" b="1" dirty="0"/>
              <a:t>Decreased blood pressure</a:t>
            </a:r>
          </a:p>
          <a:p>
            <a:pPr lvl="1" eaLnBrk="1" hangingPunct="1">
              <a:lnSpc>
                <a:spcPct val="80000"/>
              </a:lnSpc>
              <a:defRPr/>
            </a:pPr>
            <a:r>
              <a:rPr lang="en-US" sz="2400" b="1" dirty="0"/>
              <a:t>Improved function of immune system</a:t>
            </a:r>
          </a:p>
          <a:p>
            <a:pPr lvl="1" eaLnBrk="1" hangingPunct="1">
              <a:lnSpc>
                <a:spcPct val="80000"/>
              </a:lnSpc>
              <a:defRPr/>
            </a:pPr>
            <a:r>
              <a:rPr lang="en-US" sz="2400" b="1" dirty="0"/>
              <a:t>Reduce pain</a:t>
            </a:r>
          </a:p>
          <a:p>
            <a:pPr lvl="1" eaLnBrk="1" hangingPunct="1">
              <a:lnSpc>
                <a:spcPct val="80000"/>
              </a:lnSpc>
              <a:defRPr/>
            </a:pPr>
            <a:r>
              <a:rPr lang="en-US" sz="2400" b="1" dirty="0"/>
              <a:t>Relieve symptoms of psoriasis</a:t>
            </a:r>
          </a:p>
          <a:p>
            <a:pPr lvl="1" eaLnBrk="1" hangingPunct="1">
              <a:lnSpc>
                <a:spcPct val="80000"/>
              </a:lnSpc>
              <a:defRPr/>
            </a:pPr>
            <a:r>
              <a:rPr lang="en-US" sz="2400" dirty="0"/>
              <a:t>Improve health</a:t>
            </a:r>
          </a:p>
          <a:p>
            <a:pPr lvl="2">
              <a:lnSpc>
                <a:spcPct val="80000"/>
              </a:lnSpc>
              <a:defRPr/>
            </a:pPr>
            <a:r>
              <a:rPr lang="en-US" sz="2400" dirty="0"/>
              <a:t>(</a:t>
            </a:r>
            <a:r>
              <a:rPr lang="en-GB" sz="2400" dirty="0">
                <a:hlinkClick r:id="rId5"/>
              </a:rPr>
              <a:t>https://www.healthline.com/nutrition/12-benefits-of-meditation</a:t>
            </a:r>
            <a:endParaRPr lang="en-US" sz="2400" dirty="0">
              <a:solidFill>
                <a:schemeClr val="bg1"/>
              </a:solidFill>
            </a:endParaRPr>
          </a:p>
          <a:p>
            <a:pPr lvl="1" eaLnBrk="1" hangingPunct="1">
              <a:lnSpc>
                <a:spcPct val="80000"/>
              </a:lnSpc>
              <a:buFontTx/>
              <a:buNone/>
              <a:defRPr/>
            </a:pPr>
            <a:r>
              <a:rPr lang="en-US" sz="2400" dirty="0"/>
              <a:t>		</a:t>
            </a:r>
          </a:p>
          <a:p>
            <a:pPr eaLnBrk="1" hangingPunct="1">
              <a:lnSpc>
                <a:spcPct val="80000"/>
              </a:lnSpc>
              <a:buFont typeface="Wingdings" panose="05000000000000000000" pitchFamily="2" charset="2"/>
              <a:buNone/>
              <a:defRPr/>
            </a:pPr>
            <a:endParaRPr lang="en-US" sz="2700" dirty="0">
              <a:solidFill>
                <a:schemeClr val="tx2"/>
              </a:solidFill>
            </a:endParaRPr>
          </a:p>
          <a:p>
            <a:pPr eaLnBrk="1" hangingPunct="1">
              <a:lnSpc>
                <a:spcPct val="80000"/>
              </a:lnSpc>
              <a:buFont typeface="Wingdings" panose="05000000000000000000" pitchFamily="2" charset="2"/>
              <a:buNone/>
              <a:defRPr/>
            </a:pPr>
            <a:endParaRPr lang="en-US" sz="2700" dirty="0"/>
          </a:p>
        </p:txBody>
      </p:sp>
    </p:spTree>
    <p:extLst>
      <p:ext uri="{BB962C8B-B14F-4D97-AF65-F5344CB8AC3E}">
        <p14:creationId xmlns:p14="http://schemas.microsoft.com/office/powerpoint/2010/main" val="3593242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3">
                                            <p:txEl>
                                              <p:pRg st="9" end="9"/>
                                            </p:txEl>
                                          </p:spTgt>
                                        </p:tgtEl>
                                        <p:attrNameLst>
                                          <p:attrName>style.visibility</p:attrName>
                                        </p:attrNameLst>
                                      </p:cBhvr>
                                      <p:to>
                                        <p:strVal val="visible"/>
                                      </p:to>
                                    </p:set>
                                    <p:animEffect transition="in" filter="fade">
                                      <p:cBhvr>
                                        <p:cTn id="63" dur="1000"/>
                                        <p:tgtEl>
                                          <p:spTgt spid="3">
                                            <p:txEl>
                                              <p:pRg st="9" end="9"/>
                                            </p:txEl>
                                          </p:spTgt>
                                        </p:tgtEl>
                                      </p:cBhvr>
                                    </p:animEffect>
                                    <p:anim calcmode="lin" valueType="num">
                                      <p:cBhvr>
                                        <p:cTn id="64"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990600"/>
          </a:xfrm>
        </p:spPr>
        <p:txBody>
          <a:bodyPr/>
          <a:lstStyle/>
          <a:p>
            <a:pPr algn="ctr" eaLnBrk="1" hangingPunct="1">
              <a:defRPr/>
            </a:pPr>
            <a:r>
              <a:rPr lang="en-US" dirty="0"/>
              <a:t>Guided Imagery </a:t>
            </a:r>
          </a:p>
        </p:txBody>
      </p:sp>
      <p:sp>
        <p:nvSpPr>
          <p:cNvPr id="3" name="Content Placeholder 2"/>
          <p:cNvSpPr>
            <a:spLocks noGrp="1"/>
          </p:cNvSpPr>
          <p:nvPr>
            <p:ph idx="1"/>
          </p:nvPr>
        </p:nvSpPr>
        <p:spPr>
          <a:xfrm>
            <a:off x="354434" y="897622"/>
            <a:ext cx="9192237" cy="5334000"/>
          </a:xfrm>
          <a:noFill/>
        </p:spPr>
        <p:txBody>
          <a:bodyPr>
            <a:normAutofit lnSpcReduction="10000"/>
          </a:bodyPr>
          <a:lstStyle/>
          <a:p>
            <a:pPr lvl="1" eaLnBrk="1" hangingPunct="1">
              <a:defRPr/>
            </a:pPr>
            <a:endParaRPr lang="en-US" dirty="0">
              <a:solidFill>
                <a:schemeClr val="tx2"/>
              </a:solidFill>
            </a:endParaRPr>
          </a:p>
          <a:p>
            <a:pPr lvl="1" eaLnBrk="1" hangingPunct="1">
              <a:defRPr/>
            </a:pPr>
            <a:endParaRPr lang="en-US" dirty="0">
              <a:solidFill>
                <a:schemeClr val="tx2"/>
              </a:solidFill>
            </a:endParaRPr>
          </a:p>
          <a:p>
            <a:pPr lvl="1" eaLnBrk="1" hangingPunct="1">
              <a:lnSpc>
                <a:spcPct val="150000"/>
              </a:lnSpc>
              <a:defRPr/>
            </a:pPr>
            <a:r>
              <a:rPr lang="en-US" dirty="0">
                <a:solidFill>
                  <a:schemeClr val="tx2"/>
                </a:solidFill>
              </a:rPr>
              <a:t>Distraction when confronting pain, discomfort or fear.</a:t>
            </a:r>
          </a:p>
          <a:p>
            <a:pPr lvl="1" eaLnBrk="1" hangingPunct="1">
              <a:lnSpc>
                <a:spcPct val="150000"/>
              </a:lnSpc>
              <a:defRPr/>
            </a:pPr>
            <a:r>
              <a:rPr lang="en-US" dirty="0">
                <a:solidFill>
                  <a:schemeClr val="tx2"/>
                </a:solidFill>
              </a:rPr>
              <a:t>Making decisions and altering behavior.</a:t>
            </a:r>
          </a:p>
          <a:p>
            <a:pPr lvl="1" eaLnBrk="1" hangingPunct="1">
              <a:lnSpc>
                <a:spcPct val="150000"/>
              </a:lnSpc>
              <a:defRPr/>
            </a:pPr>
            <a:r>
              <a:rPr lang="en-US" b="1" dirty="0">
                <a:solidFill>
                  <a:schemeClr val="tx2"/>
                </a:solidFill>
              </a:rPr>
              <a:t>Caution: not recommended for emotionally unstable or cognitively impaired client.</a:t>
            </a:r>
          </a:p>
          <a:p>
            <a:pPr lvl="1" eaLnBrk="1" hangingPunct="1">
              <a:lnSpc>
                <a:spcPct val="150000"/>
              </a:lnSpc>
              <a:defRPr/>
            </a:pPr>
            <a:r>
              <a:rPr lang="en-US" dirty="0">
                <a:solidFill>
                  <a:schemeClr val="tx2"/>
                </a:solidFill>
              </a:rPr>
              <a:t>Helps reduce pain.</a:t>
            </a:r>
          </a:p>
          <a:p>
            <a:pPr lvl="1" eaLnBrk="1" hangingPunct="1">
              <a:lnSpc>
                <a:spcPct val="150000"/>
              </a:lnSpc>
              <a:defRPr/>
            </a:pPr>
            <a:r>
              <a:rPr lang="en-US" dirty="0">
                <a:solidFill>
                  <a:schemeClr val="tx2"/>
                </a:solidFill>
              </a:rPr>
              <a:t>Reduction of nausea &amp; vomiting.</a:t>
            </a:r>
          </a:p>
          <a:p>
            <a:pPr lvl="1" eaLnBrk="1" hangingPunct="1">
              <a:lnSpc>
                <a:spcPct val="150000"/>
              </a:lnSpc>
              <a:defRPr/>
            </a:pPr>
            <a:r>
              <a:rPr lang="en-US" dirty="0">
                <a:solidFill>
                  <a:schemeClr val="tx2"/>
                </a:solidFill>
              </a:rPr>
              <a:t>Decreasing anxiety.</a:t>
            </a:r>
          </a:p>
          <a:p>
            <a:pPr lvl="1" eaLnBrk="1" hangingPunct="1">
              <a:lnSpc>
                <a:spcPct val="150000"/>
              </a:lnSpc>
              <a:defRPr/>
            </a:pPr>
            <a:r>
              <a:rPr lang="en-US" dirty="0">
                <a:solidFill>
                  <a:schemeClr val="tx2"/>
                </a:solidFill>
              </a:rPr>
              <a:t>Promoting comfort during cancer treatment.</a:t>
            </a:r>
          </a:p>
        </p:txBody>
      </p:sp>
    </p:spTree>
    <p:extLst>
      <p:ext uri="{BB962C8B-B14F-4D97-AF65-F5344CB8AC3E}">
        <p14:creationId xmlns:p14="http://schemas.microsoft.com/office/powerpoint/2010/main" val="3085597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fade">
                                      <p:cBhvr>
                                        <p:cTn id="49" dur="1000"/>
                                        <p:tgtEl>
                                          <p:spTgt spid="3">
                                            <p:txEl>
                                              <p:pRg st="8" end="8"/>
                                            </p:txEl>
                                          </p:spTgt>
                                        </p:tgtEl>
                                      </p:cBhvr>
                                    </p:animEffect>
                                    <p:anim calcmode="lin" valueType="num">
                                      <p:cBhvr>
                                        <p:cTn id="5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Australia's best beaches: 10 places with superb sand 'n' surf ...">
            <a:extLst>
              <a:ext uri="{FF2B5EF4-FFF2-40B4-BE49-F238E27FC236}">
                <a16:creationId xmlns:a16="http://schemas.microsoft.com/office/drawing/2014/main" id="{50BC0F86-F7C3-4142-9132-08321BAA79B5}"/>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657224" y="499533"/>
            <a:ext cx="10772775" cy="1658198"/>
          </a:xfrm>
        </p:spPr>
        <p:txBody>
          <a:bodyPr>
            <a:normAutofit/>
          </a:bodyPr>
          <a:lstStyle/>
          <a:p>
            <a:pPr eaLnBrk="1" hangingPunct="1">
              <a:defRPr/>
            </a:pPr>
            <a:r>
              <a:rPr lang="en-US" dirty="0">
                <a:solidFill>
                  <a:schemeClr val="tx1"/>
                </a:solidFill>
              </a:rPr>
              <a:t>Guided Imagery </a:t>
            </a:r>
          </a:p>
        </p:txBody>
      </p:sp>
      <p:sp>
        <p:nvSpPr>
          <p:cNvPr id="3" name="Content Placeholder 2"/>
          <p:cNvSpPr>
            <a:spLocks noGrp="1"/>
          </p:cNvSpPr>
          <p:nvPr>
            <p:ph idx="1"/>
          </p:nvPr>
        </p:nvSpPr>
        <p:spPr>
          <a:xfrm>
            <a:off x="676656" y="2011680"/>
            <a:ext cx="10753725" cy="3766185"/>
          </a:xfrm>
        </p:spPr>
        <p:txBody>
          <a:bodyPr>
            <a:normAutofit/>
          </a:bodyPr>
          <a:lstStyle/>
          <a:p>
            <a:pPr lvl="1" eaLnBrk="1" hangingPunct="1">
              <a:defRPr/>
            </a:pPr>
            <a:endParaRPr lang="en-US" dirty="0">
              <a:solidFill>
                <a:schemeClr val="tx1"/>
              </a:solidFill>
            </a:endParaRPr>
          </a:p>
          <a:p>
            <a:pPr lvl="1" eaLnBrk="1" hangingPunct="1">
              <a:defRPr/>
            </a:pPr>
            <a:endParaRPr lang="en-US" dirty="0">
              <a:solidFill>
                <a:schemeClr val="tx1"/>
              </a:solidFill>
            </a:endParaRPr>
          </a:p>
          <a:p>
            <a:pPr lvl="1">
              <a:defRPr/>
            </a:pPr>
            <a:r>
              <a:rPr lang="en-US" dirty="0">
                <a:solidFill>
                  <a:schemeClr val="tx1"/>
                </a:solidFill>
              </a:rPr>
              <a:t>Anyway let’s all go for a walk together… </a:t>
            </a:r>
          </a:p>
          <a:p>
            <a:pPr lvl="1">
              <a:defRPr/>
            </a:pPr>
            <a:r>
              <a:rPr lang="en-US" dirty="0">
                <a:solidFill>
                  <a:schemeClr val="tx1"/>
                </a:solidFill>
              </a:rPr>
              <a:t>(only if you feel comfortable </a:t>
            </a:r>
            <a:r>
              <a:rPr lang="en-US" dirty="0" err="1">
                <a:solidFill>
                  <a:schemeClr val="tx1"/>
                </a:solidFill>
              </a:rPr>
              <a:t>i.e</a:t>
            </a:r>
            <a:r>
              <a:rPr lang="en-US" dirty="0">
                <a:solidFill>
                  <a:schemeClr val="tx1"/>
                </a:solidFill>
              </a:rPr>
              <a:t> caution: not recommended for emotionally unstable or cognitively impaired client – take 10 min if you don’t)</a:t>
            </a:r>
          </a:p>
          <a:p>
            <a:pPr lvl="1" eaLnBrk="1" hangingPunct="1">
              <a:defRPr/>
            </a:pPr>
            <a:endParaRPr lang="en-US" dirty="0">
              <a:solidFill>
                <a:schemeClr val="tx1"/>
              </a:solidFill>
            </a:endParaRPr>
          </a:p>
          <a:p>
            <a:pPr lvl="1">
              <a:defRPr/>
            </a:pPr>
            <a:r>
              <a:rPr lang="en-GB" dirty="0">
                <a:solidFill>
                  <a:schemeClr val="tx1"/>
                </a:solidFill>
                <a:hlinkClick r:id="rId3"/>
              </a:rPr>
              <a:t>https://www.youtube.com/watch?v=ar_W4jSzOlM</a:t>
            </a:r>
            <a:endParaRPr lang="en-GB" dirty="0">
              <a:solidFill>
                <a:schemeClr val="tx1"/>
              </a:solidFill>
            </a:endParaRPr>
          </a:p>
          <a:p>
            <a:pPr lvl="1">
              <a:defRPr/>
            </a:pPr>
            <a:endParaRPr lang="en-GB" dirty="0">
              <a:solidFill>
                <a:schemeClr val="tx1"/>
              </a:solidFill>
            </a:endParaRPr>
          </a:p>
          <a:p>
            <a:pPr lvl="1">
              <a:defRPr/>
            </a:pPr>
            <a:endParaRPr lang="en-US" dirty="0">
              <a:solidFill>
                <a:schemeClr val="tx1"/>
              </a:solidFill>
            </a:endParaRPr>
          </a:p>
        </p:txBody>
      </p:sp>
      <p:sp>
        <p:nvSpPr>
          <p:cNvPr id="5" name="Content Placeholder 2">
            <a:extLst>
              <a:ext uri="{FF2B5EF4-FFF2-40B4-BE49-F238E27FC236}">
                <a16:creationId xmlns:a16="http://schemas.microsoft.com/office/drawing/2014/main" id="{F76CB30E-8ADB-4AAE-83D0-9376DD18C23E}"/>
              </a:ext>
            </a:extLst>
          </p:cNvPr>
          <p:cNvSpPr txBox="1">
            <a:spLocks/>
          </p:cNvSpPr>
          <p:nvPr/>
        </p:nvSpPr>
        <p:spPr>
          <a:xfrm>
            <a:off x="695706" y="2011680"/>
            <a:ext cx="10753725" cy="3766185"/>
          </a:xfrm>
          <a:prstGeom prst="rect">
            <a:avLst/>
          </a:prstGeom>
        </p:spPr>
        <p:txBody>
          <a:bodyPr vert="horz" lIns="91440" tIns="45720" rIns="91440" bIns="45720" rtlCol="0">
            <a:normAutofit/>
          </a:bodyPr>
          <a:lst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a:lstStyle>
          <a:p>
            <a:pPr lvl="1">
              <a:defRPr/>
            </a:pPr>
            <a:endParaRPr lang="en-US" dirty="0">
              <a:solidFill>
                <a:schemeClr val="tx1"/>
              </a:solidFill>
            </a:endParaRPr>
          </a:p>
          <a:p>
            <a:pPr lvl="1">
              <a:defRPr/>
            </a:pPr>
            <a:endParaRPr lang="en-US" dirty="0">
              <a:solidFill>
                <a:schemeClr val="tx1"/>
              </a:solidFill>
            </a:endParaRPr>
          </a:p>
          <a:p>
            <a:pPr lvl="1">
              <a:defRPr/>
            </a:pPr>
            <a:r>
              <a:rPr lang="en-US" dirty="0">
                <a:solidFill>
                  <a:schemeClr val="tx1"/>
                </a:solidFill>
              </a:rPr>
              <a:t>Anyway let’s all go for a walk together… </a:t>
            </a:r>
          </a:p>
          <a:p>
            <a:pPr lvl="1">
              <a:defRPr/>
            </a:pPr>
            <a:r>
              <a:rPr lang="en-US" dirty="0">
                <a:solidFill>
                  <a:schemeClr val="tx1"/>
                </a:solidFill>
              </a:rPr>
              <a:t>(only if you feel comfortable </a:t>
            </a:r>
            <a:r>
              <a:rPr lang="en-US" dirty="0" err="1">
                <a:solidFill>
                  <a:schemeClr val="tx1"/>
                </a:solidFill>
              </a:rPr>
              <a:t>i.e</a:t>
            </a:r>
            <a:r>
              <a:rPr lang="en-US" dirty="0">
                <a:solidFill>
                  <a:schemeClr val="tx1"/>
                </a:solidFill>
              </a:rPr>
              <a:t> caution: not recommended for emotionally unstable or cognitively impaired client – take 10 min if you don’t)</a:t>
            </a:r>
          </a:p>
          <a:p>
            <a:pPr lvl="1">
              <a:defRPr/>
            </a:pPr>
            <a:endParaRPr lang="en-US" dirty="0">
              <a:solidFill>
                <a:schemeClr val="tx1"/>
              </a:solidFill>
            </a:endParaRPr>
          </a:p>
          <a:p>
            <a:pPr lvl="1">
              <a:defRPr/>
            </a:pPr>
            <a:r>
              <a:rPr lang="en-GB" dirty="0">
                <a:solidFill>
                  <a:schemeClr val="tx1"/>
                </a:solidFill>
                <a:hlinkClick r:id="rId3"/>
              </a:rPr>
              <a:t>https://www.youtube.com/watch?v=ar_W4jSzOlM</a:t>
            </a:r>
            <a:endParaRPr lang="en-GB" dirty="0">
              <a:solidFill>
                <a:schemeClr val="tx1"/>
              </a:solidFill>
            </a:endParaRPr>
          </a:p>
          <a:p>
            <a:pPr lvl="1">
              <a:defRPr/>
            </a:pPr>
            <a:endParaRPr lang="en-GB" dirty="0">
              <a:solidFill>
                <a:schemeClr val="tx1"/>
              </a:solidFill>
            </a:endParaRPr>
          </a:p>
          <a:p>
            <a:pPr lvl="1">
              <a:defRPr/>
            </a:pPr>
            <a:endParaRPr lang="en-US" dirty="0">
              <a:solidFill>
                <a:schemeClr val="tx1"/>
              </a:solidFill>
            </a:endParaRPr>
          </a:p>
        </p:txBody>
      </p:sp>
    </p:spTree>
    <p:extLst>
      <p:ext uri="{BB962C8B-B14F-4D97-AF65-F5344CB8AC3E}">
        <p14:creationId xmlns:p14="http://schemas.microsoft.com/office/powerpoint/2010/main" val="3947978606"/>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6" name="Rectangle 135">
            <a:extLst>
              <a:ext uri="{FF2B5EF4-FFF2-40B4-BE49-F238E27FC236}">
                <a16:creationId xmlns:a16="http://schemas.microsoft.com/office/drawing/2014/main" id="{B5C3FE1E-0A7F-41BE-A568-1BF85E2E8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0840" y="0"/>
            <a:ext cx="5471160" cy="6858000"/>
          </a:xfrm>
          <a:prstGeom prst="rect">
            <a:avLst/>
          </a:prstGeom>
          <a:solidFill>
            <a:schemeClr val="bg1">
              <a:lumMod val="8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6" name="Rectangle 2"/>
          <p:cNvSpPr>
            <a:spLocks noGrp="1" noChangeArrowheads="1"/>
          </p:cNvSpPr>
          <p:nvPr>
            <p:ph type="title"/>
          </p:nvPr>
        </p:nvSpPr>
        <p:spPr>
          <a:xfrm>
            <a:off x="7197213" y="499533"/>
            <a:ext cx="4345858" cy="1658198"/>
          </a:xfrm>
        </p:spPr>
        <p:txBody>
          <a:bodyPr>
            <a:normAutofit/>
          </a:bodyPr>
          <a:lstStyle/>
          <a:p>
            <a:r>
              <a:rPr lang="en-US" altLang="en-US" sz="4800"/>
              <a:t>Mind - Body</a:t>
            </a:r>
          </a:p>
        </p:txBody>
      </p:sp>
      <p:pic>
        <p:nvPicPr>
          <p:cNvPr id="28679" name="Picture 7" descr="C:\Users\matthewc\AppData\Local\Microsoft\Windows\Temporary Internet Files\Content.IE5\MJB91WTK\MC900437990[1].wm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192" y="661680"/>
            <a:ext cx="5451627" cy="52145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7" name="Rectangle 3"/>
          <p:cNvSpPr>
            <a:spLocks noGrp="1" noChangeArrowheads="1"/>
          </p:cNvSpPr>
          <p:nvPr>
            <p:ph idx="1"/>
          </p:nvPr>
        </p:nvSpPr>
        <p:spPr>
          <a:xfrm>
            <a:off x="7197213" y="2011680"/>
            <a:ext cx="4345858" cy="3864732"/>
          </a:xfrm>
        </p:spPr>
        <p:txBody>
          <a:bodyPr>
            <a:normAutofit lnSpcReduction="10000"/>
          </a:bodyPr>
          <a:lstStyle/>
          <a:p>
            <a:pPr marL="0" indent="0">
              <a:buNone/>
            </a:pPr>
            <a:r>
              <a:rPr lang="en-US" sz="2200" b="1" dirty="0"/>
              <a:t>Biofeedback</a:t>
            </a:r>
          </a:p>
          <a:p>
            <a:pPr marL="0" indent="0">
              <a:buNone/>
            </a:pPr>
            <a:r>
              <a:rPr lang="en-US" sz="2200" b="1" dirty="0"/>
              <a:t>Journaling</a:t>
            </a:r>
          </a:p>
          <a:p>
            <a:pPr lvl="1"/>
            <a:r>
              <a:rPr lang="en-US" sz="2200" dirty="0"/>
              <a:t>Provides a vehicle for expressing feelings</a:t>
            </a:r>
          </a:p>
          <a:p>
            <a:pPr marL="0" indent="0">
              <a:buNone/>
            </a:pPr>
            <a:r>
              <a:rPr lang="en-US" sz="2200" b="1" dirty="0"/>
              <a:t>Hypnosis</a:t>
            </a:r>
          </a:p>
          <a:p>
            <a:pPr lvl="1"/>
            <a:r>
              <a:rPr lang="en-US" sz="2200" dirty="0"/>
              <a:t>Advanced training is NECESSARY </a:t>
            </a:r>
          </a:p>
          <a:p>
            <a:pPr marL="0" indent="0">
              <a:buNone/>
            </a:pPr>
            <a:r>
              <a:rPr lang="en-US" sz="2200" b="1" dirty="0"/>
              <a:t>Humor</a:t>
            </a:r>
          </a:p>
          <a:p>
            <a:pPr lvl="1"/>
            <a:r>
              <a:rPr lang="en-US" sz="2200" dirty="0"/>
              <a:t>Biochemical Responses?</a:t>
            </a:r>
          </a:p>
          <a:p>
            <a:pPr lvl="1"/>
            <a:r>
              <a:rPr lang="en-US" sz="2200" dirty="0"/>
              <a:t>Physiologic Responses?</a:t>
            </a:r>
          </a:p>
          <a:p>
            <a:r>
              <a:rPr lang="en-GB" sz="2000" dirty="0">
                <a:hlinkClick r:id="rId3"/>
              </a:rPr>
              <a:t>https://www.youtube.com/watch?v=4Sin4QR4cwo</a:t>
            </a:r>
            <a:endParaRPr lang="en-US" sz="2200" dirty="0"/>
          </a:p>
        </p:txBody>
      </p:sp>
      <p:sp>
        <p:nvSpPr>
          <p:cNvPr id="2" name="Rectangle 1">
            <a:extLst>
              <a:ext uri="{FF2B5EF4-FFF2-40B4-BE49-F238E27FC236}">
                <a16:creationId xmlns:a16="http://schemas.microsoft.com/office/drawing/2014/main" id="{69878D4E-5F04-4936-9BFD-A20E5757B292}"/>
              </a:ext>
            </a:extLst>
          </p:cNvPr>
          <p:cNvSpPr/>
          <p:nvPr/>
        </p:nvSpPr>
        <p:spPr>
          <a:xfrm>
            <a:off x="7096761" y="6064464"/>
            <a:ext cx="5243021" cy="646331"/>
          </a:xfrm>
          <a:prstGeom prst="rect">
            <a:avLst/>
          </a:prstGeom>
        </p:spPr>
        <p:txBody>
          <a:bodyPr wrap="square">
            <a:spAutoFit/>
          </a:bodyPr>
          <a:lstStyle/>
          <a:p>
            <a:r>
              <a:rPr lang="en-GB" dirty="0">
                <a:hlinkClick r:id="rId4"/>
              </a:rPr>
              <a:t>https://www.webmd.com/pain-management/biofeedback-therapy-uses-benefits#1</a:t>
            </a:r>
            <a:endParaRPr lang="en-GB" dirty="0"/>
          </a:p>
        </p:txBody>
      </p:sp>
    </p:spTree>
    <p:extLst>
      <p:ext uri="{BB962C8B-B14F-4D97-AF65-F5344CB8AC3E}">
        <p14:creationId xmlns:p14="http://schemas.microsoft.com/office/powerpoint/2010/main" val="3614561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Effect transition="in" filter="fade">
                                      <p:cBhvr>
                                        <p:cTn id="7" dur="1000"/>
                                        <p:tgtEl>
                                          <p:spTgt spid="41987">
                                            <p:txEl>
                                              <p:pRg st="0" end="0"/>
                                            </p:txEl>
                                          </p:spTgt>
                                        </p:tgtEl>
                                      </p:cBhvr>
                                    </p:animEffect>
                                    <p:anim calcmode="lin" valueType="num">
                                      <p:cBhvr>
                                        <p:cTn id="8" dur="1000" fill="hold"/>
                                        <p:tgtEl>
                                          <p:spTgt spid="4198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198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0" end="0"/>
                                            </p:txEl>
                                          </p:spTgt>
                                        </p:tgtEl>
                                        <p:attrNameLst>
                                          <p:attrName>style.visibility</p:attrName>
                                        </p:attrNameLst>
                                      </p:cBhvr>
                                      <p:to>
                                        <p:strVal val="visible"/>
                                      </p:to>
                                    </p:set>
                                    <p:animEffect transition="in" filter="fade">
                                      <p:cBhvr>
                                        <p:cTn id="14" dur="1000"/>
                                        <p:tgtEl>
                                          <p:spTgt spid="2">
                                            <p:txEl>
                                              <p:pRg st="0" end="0"/>
                                            </p:txEl>
                                          </p:spTgt>
                                        </p:tgtEl>
                                      </p:cBhvr>
                                    </p:animEffect>
                                    <p:anim calcmode="lin" valueType="num">
                                      <p:cBhvr>
                                        <p:cTn id="15"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1987">
                                            <p:txEl>
                                              <p:pRg st="1" end="1"/>
                                            </p:txEl>
                                          </p:spTgt>
                                        </p:tgtEl>
                                        <p:attrNameLst>
                                          <p:attrName>style.visibility</p:attrName>
                                        </p:attrNameLst>
                                      </p:cBhvr>
                                      <p:to>
                                        <p:strVal val="visible"/>
                                      </p:to>
                                    </p:set>
                                    <p:animEffect transition="in" filter="fade">
                                      <p:cBhvr>
                                        <p:cTn id="21" dur="1000"/>
                                        <p:tgtEl>
                                          <p:spTgt spid="41987">
                                            <p:txEl>
                                              <p:pRg st="1" end="1"/>
                                            </p:txEl>
                                          </p:spTgt>
                                        </p:tgtEl>
                                      </p:cBhvr>
                                    </p:animEffect>
                                    <p:anim calcmode="lin" valueType="num">
                                      <p:cBhvr>
                                        <p:cTn id="22" dur="1000" fill="hold"/>
                                        <p:tgtEl>
                                          <p:spTgt spid="41987">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41987">
                                            <p:txEl>
                                              <p:pRg st="1" end="1"/>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41987">
                                            <p:txEl>
                                              <p:pRg st="2" end="2"/>
                                            </p:txEl>
                                          </p:spTgt>
                                        </p:tgtEl>
                                        <p:attrNameLst>
                                          <p:attrName>style.visibility</p:attrName>
                                        </p:attrNameLst>
                                      </p:cBhvr>
                                      <p:to>
                                        <p:strVal val="visible"/>
                                      </p:to>
                                    </p:set>
                                    <p:animEffect transition="in" filter="fade">
                                      <p:cBhvr>
                                        <p:cTn id="26" dur="1000"/>
                                        <p:tgtEl>
                                          <p:spTgt spid="41987">
                                            <p:txEl>
                                              <p:pRg st="2" end="2"/>
                                            </p:txEl>
                                          </p:spTgt>
                                        </p:tgtEl>
                                      </p:cBhvr>
                                    </p:animEffect>
                                    <p:anim calcmode="lin" valueType="num">
                                      <p:cBhvr>
                                        <p:cTn id="27" dur="1000" fill="hold"/>
                                        <p:tgtEl>
                                          <p:spTgt spid="41987">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4198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41987">
                                            <p:txEl>
                                              <p:pRg st="3" end="3"/>
                                            </p:txEl>
                                          </p:spTgt>
                                        </p:tgtEl>
                                        <p:attrNameLst>
                                          <p:attrName>style.visibility</p:attrName>
                                        </p:attrNameLst>
                                      </p:cBhvr>
                                      <p:to>
                                        <p:strVal val="visible"/>
                                      </p:to>
                                    </p:set>
                                    <p:animEffect transition="in" filter="fade">
                                      <p:cBhvr>
                                        <p:cTn id="33" dur="1000"/>
                                        <p:tgtEl>
                                          <p:spTgt spid="41987">
                                            <p:txEl>
                                              <p:pRg st="3" end="3"/>
                                            </p:txEl>
                                          </p:spTgt>
                                        </p:tgtEl>
                                      </p:cBhvr>
                                    </p:animEffect>
                                    <p:anim calcmode="lin" valueType="num">
                                      <p:cBhvr>
                                        <p:cTn id="34" dur="1000" fill="hold"/>
                                        <p:tgtEl>
                                          <p:spTgt spid="41987">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41987">
                                            <p:txEl>
                                              <p:pRg st="3" end="3"/>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41987">
                                            <p:txEl>
                                              <p:pRg st="4" end="4"/>
                                            </p:txEl>
                                          </p:spTgt>
                                        </p:tgtEl>
                                        <p:attrNameLst>
                                          <p:attrName>style.visibility</p:attrName>
                                        </p:attrNameLst>
                                      </p:cBhvr>
                                      <p:to>
                                        <p:strVal val="visible"/>
                                      </p:to>
                                    </p:set>
                                    <p:animEffect transition="in" filter="fade">
                                      <p:cBhvr>
                                        <p:cTn id="38" dur="1000"/>
                                        <p:tgtEl>
                                          <p:spTgt spid="41987">
                                            <p:txEl>
                                              <p:pRg st="4" end="4"/>
                                            </p:txEl>
                                          </p:spTgt>
                                        </p:tgtEl>
                                      </p:cBhvr>
                                    </p:animEffect>
                                    <p:anim calcmode="lin" valueType="num">
                                      <p:cBhvr>
                                        <p:cTn id="39" dur="1000" fill="hold"/>
                                        <p:tgtEl>
                                          <p:spTgt spid="41987">
                                            <p:txEl>
                                              <p:pRg st="4" end="4"/>
                                            </p:txEl>
                                          </p:spTgt>
                                        </p:tgtEl>
                                        <p:attrNameLst>
                                          <p:attrName>ppt_x</p:attrName>
                                        </p:attrNameLst>
                                      </p:cBhvr>
                                      <p:tavLst>
                                        <p:tav tm="0">
                                          <p:val>
                                            <p:strVal val="#ppt_x"/>
                                          </p:val>
                                        </p:tav>
                                        <p:tav tm="100000">
                                          <p:val>
                                            <p:strVal val="#ppt_x"/>
                                          </p:val>
                                        </p:tav>
                                      </p:tavLst>
                                    </p:anim>
                                    <p:anim calcmode="lin" valueType="num">
                                      <p:cBhvr>
                                        <p:cTn id="40" dur="1000" fill="hold"/>
                                        <p:tgtEl>
                                          <p:spTgt spid="4198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41987">
                                            <p:txEl>
                                              <p:pRg st="5" end="5"/>
                                            </p:txEl>
                                          </p:spTgt>
                                        </p:tgtEl>
                                        <p:attrNameLst>
                                          <p:attrName>style.visibility</p:attrName>
                                        </p:attrNameLst>
                                      </p:cBhvr>
                                      <p:to>
                                        <p:strVal val="visible"/>
                                      </p:to>
                                    </p:set>
                                    <p:animEffect transition="in" filter="fade">
                                      <p:cBhvr>
                                        <p:cTn id="45" dur="1000"/>
                                        <p:tgtEl>
                                          <p:spTgt spid="41987">
                                            <p:txEl>
                                              <p:pRg st="5" end="5"/>
                                            </p:txEl>
                                          </p:spTgt>
                                        </p:tgtEl>
                                      </p:cBhvr>
                                    </p:animEffect>
                                    <p:anim calcmode="lin" valueType="num">
                                      <p:cBhvr>
                                        <p:cTn id="46" dur="1000" fill="hold"/>
                                        <p:tgtEl>
                                          <p:spTgt spid="41987">
                                            <p:txEl>
                                              <p:pRg st="5" end="5"/>
                                            </p:txEl>
                                          </p:spTgt>
                                        </p:tgtEl>
                                        <p:attrNameLst>
                                          <p:attrName>ppt_x</p:attrName>
                                        </p:attrNameLst>
                                      </p:cBhvr>
                                      <p:tavLst>
                                        <p:tav tm="0">
                                          <p:val>
                                            <p:strVal val="#ppt_x"/>
                                          </p:val>
                                        </p:tav>
                                        <p:tav tm="100000">
                                          <p:val>
                                            <p:strVal val="#ppt_x"/>
                                          </p:val>
                                        </p:tav>
                                      </p:tavLst>
                                    </p:anim>
                                    <p:anim calcmode="lin" valueType="num">
                                      <p:cBhvr>
                                        <p:cTn id="47" dur="1000" fill="hold"/>
                                        <p:tgtEl>
                                          <p:spTgt spid="41987">
                                            <p:txEl>
                                              <p:pRg st="5" end="5"/>
                                            </p:txEl>
                                          </p:spTgt>
                                        </p:tgtEl>
                                        <p:attrNameLst>
                                          <p:attrName>ppt_y</p:attrName>
                                        </p:attrNameLst>
                                      </p:cBhvr>
                                      <p:tavLst>
                                        <p:tav tm="0">
                                          <p:val>
                                            <p:strVal val="#ppt_y+.1"/>
                                          </p:val>
                                        </p:tav>
                                        <p:tav tm="100000">
                                          <p:val>
                                            <p:strVal val="#ppt_y"/>
                                          </p:val>
                                        </p:tav>
                                      </p:tavLst>
                                    </p:anim>
                                  </p:childTnLst>
                                </p:cTn>
                              </p:par>
                              <p:par>
                                <p:cTn id="48" presetID="42" presetClass="entr" presetSubtype="0" fill="hold" nodeType="withEffect">
                                  <p:stCondLst>
                                    <p:cond delay="0"/>
                                  </p:stCondLst>
                                  <p:childTnLst>
                                    <p:set>
                                      <p:cBhvr>
                                        <p:cTn id="49" dur="1" fill="hold">
                                          <p:stCondLst>
                                            <p:cond delay="0"/>
                                          </p:stCondLst>
                                        </p:cTn>
                                        <p:tgtEl>
                                          <p:spTgt spid="41987">
                                            <p:txEl>
                                              <p:pRg st="6" end="6"/>
                                            </p:txEl>
                                          </p:spTgt>
                                        </p:tgtEl>
                                        <p:attrNameLst>
                                          <p:attrName>style.visibility</p:attrName>
                                        </p:attrNameLst>
                                      </p:cBhvr>
                                      <p:to>
                                        <p:strVal val="visible"/>
                                      </p:to>
                                    </p:set>
                                    <p:animEffect transition="in" filter="fade">
                                      <p:cBhvr>
                                        <p:cTn id="50" dur="1000"/>
                                        <p:tgtEl>
                                          <p:spTgt spid="41987">
                                            <p:txEl>
                                              <p:pRg st="6" end="6"/>
                                            </p:txEl>
                                          </p:spTgt>
                                        </p:tgtEl>
                                      </p:cBhvr>
                                    </p:animEffect>
                                    <p:anim calcmode="lin" valueType="num">
                                      <p:cBhvr>
                                        <p:cTn id="51" dur="1000" fill="hold"/>
                                        <p:tgtEl>
                                          <p:spTgt spid="41987">
                                            <p:txEl>
                                              <p:pRg st="6" end="6"/>
                                            </p:txEl>
                                          </p:spTgt>
                                        </p:tgtEl>
                                        <p:attrNameLst>
                                          <p:attrName>ppt_x</p:attrName>
                                        </p:attrNameLst>
                                      </p:cBhvr>
                                      <p:tavLst>
                                        <p:tav tm="0">
                                          <p:val>
                                            <p:strVal val="#ppt_x"/>
                                          </p:val>
                                        </p:tav>
                                        <p:tav tm="100000">
                                          <p:val>
                                            <p:strVal val="#ppt_x"/>
                                          </p:val>
                                        </p:tav>
                                      </p:tavLst>
                                    </p:anim>
                                    <p:anim calcmode="lin" valueType="num">
                                      <p:cBhvr>
                                        <p:cTn id="52" dur="1000" fill="hold"/>
                                        <p:tgtEl>
                                          <p:spTgt spid="41987">
                                            <p:txEl>
                                              <p:pRg st="6" end="6"/>
                                            </p:txEl>
                                          </p:spTgt>
                                        </p:tgtEl>
                                        <p:attrNameLst>
                                          <p:attrName>ppt_y</p:attrName>
                                        </p:attrNameLst>
                                      </p:cBhvr>
                                      <p:tavLst>
                                        <p:tav tm="0">
                                          <p:val>
                                            <p:strVal val="#ppt_y+.1"/>
                                          </p:val>
                                        </p:tav>
                                        <p:tav tm="100000">
                                          <p:val>
                                            <p:strVal val="#ppt_y"/>
                                          </p:val>
                                        </p:tav>
                                      </p:tavLst>
                                    </p:anim>
                                  </p:childTnLst>
                                </p:cTn>
                              </p:par>
                              <p:par>
                                <p:cTn id="53" presetID="42" presetClass="entr" presetSubtype="0" fill="hold" nodeType="withEffect">
                                  <p:stCondLst>
                                    <p:cond delay="0"/>
                                  </p:stCondLst>
                                  <p:childTnLst>
                                    <p:set>
                                      <p:cBhvr>
                                        <p:cTn id="54" dur="1" fill="hold">
                                          <p:stCondLst>
                                            <p:cond delay="0"/>
                                          </p:stCondLst>
                                        </p:cTn>
                                        <p:tgtEl>
                                          <p:spTgt spid="41987">
                                            <p:txEl>
                                              <p:pRg st="7" end="7"/>
                                            </p:txEl>
                                          </p:spTgt>
                                        </p:tgtEl>
                                        <p:attrNameLst>
                                          <p:attrName>style.visibility</p:attrName>
                                        </p:attrNameLst>
                                      </p:cBhvr>
                                      <p:to>
                                        <p:strVal val="visible"/>
                                      </p:to>
                                    </p:set>
                                    <p:animEffect transition="in" filter="fade">
                                      <p:cBhvr>
                                        <p:cTn id="55" dur="1000"/>
                                        <p:tgtEl>
                                          <p:spTgt spid="41987">
                                            <p:txEl>
                                              <p:pRg st="7" end="7"/>
                                            </p:txEl>
                                          </p:spTgt>
                                        </p:tgtEl>
                                      </p:cBhvr>
                                    </p:animEffect>
                                    <p:anim calcmode="lin" valueType="num">
                                      <p:cBhvr>
                                        <p:cTn id="56" dur="1000" fill="hold"/>
                                        <p:tgtEl>
                                          <p:spTgt spid="41987">
                                            <p:txEl>
                                              <p:pRg st="7" end="7"/>
                                            </p:txEl>
                                          </p:spTgt>
                                        </p:tgtEl>
                                        <p:attrNameLst>
                                          <p:attrName>ppt_x</p:attrName>
                                        </p:attrNameLst>
                                      </p:cBhvr>
                                      <p:tavLst>
                                        <p:tav tm="0">
                                          <p:val>
                                            <p:strVal val="#ppt_x"/>
                                          </p:val>
                                        </p:tav>
                                        <p:tav tm="100000">
                                          <p:val>
                                            <p:strVal val="#ppt_x"/>
                                          </p:val>
                                        </p:tav>
                                      </p:tavLst>
                                    </p:anim>
                                    <p:anim calcmode="lin" valueType="num">
                                      <p:cBhvr>
                                        <p:cTn id="57" dur="1000" fill="hold"/>
                                        <p:tgtEl>
                                          <p:spTgt spid="41987">
                                            <p:txEl>
                                              <p:pRg st="7" end="7"/>
                                            </p:txEl>
                                          </p:spTgt>
                                        </p:tgtEl>
                                        <p:attrNameLst>
                                          <p:attrName>ppt_y</p:attrName>
                                        </p:attrNameLst>
                                      </p:cBhvr>
                                      <p:tavLst>
                                        <p:tav tm="0">
                                          <p:val>
                                            <p:strVal val="#ppt_y+.1"/>
                                          </p:val>
                                        </p:tav>
                                        <p:tav tm="100000">
                                          <p:val>
                                            <p:strVal val="#ppt_y"/>
                                          </p:val>
                                        </p:tav>
                                      </p:tavLst>
                                    </p:anim>
                                  </p:childTnLst>
                                </p:cTn>
                              </p:par>
                              <p:par>
                                <p:cTn id="58" presetID="42" presetClass="entr" presetSubtype="0" fill="hold" nodeType="withEffect">
                                  <p:stCondLst>
                                    <p:cond delay="0"/>
                                  </p:stCondLst>
                                  <p:childTnLst>
                                    <p:set>
                                      <p:cBhvr>
                                        <p:cTn id="59" dur="1" fill="hold">
                                          <p:stCondLst>
                                            <p:cond delay="0"/>
                                          </p:stCondLst>
                                        </p:cTn>
                                        <p:tgtEl>
                                          <p:spTgt spid="41987">
                                            <p:txEl>
                                              <p:pRg st="8" end="8"/>
                                            </p:txEl>
                                          </p:spTgt>
                                        </p:tgtEl>
                                        <p:attrNameLst>
                                          <p:attrName>style.visibility</p:attrName>
                                        </p:attrNameLst>
                                      </p:cBhvr>
                                      <p:to>
                                        <p:strVal val="visible"/>
                                      </p:to>
                                    </p:set>
                                    <p:animEffect transition="in" filter="fade">
                                      <p:cBhvr>
                                        <p:cTn id="60" dur="1000"/>
                                        <p:tgtEl>
                                          <p:spTgt spid="41987">
                                            <p:txEl>
                                              <p:pRg st="8" end="8"/>
                                            </p:txEl>
                                          </p:spTgt>
                                        </p:tgtEl>
                                      </p:cBhvr>
                                    </p:animEffect>
                                    <p:anim calcmode="lin" valueType="num">
                                      <p:cBhvr>
                                        <p:cTn id="61" dur="1000" fill="hold"/>
                                        <p:tgtEl>
                                          <p:spTgt spid="41987">
                                            <p:txEl>
                                              <p:pRg st="8" end="8"/>
                                            </p:txEl>
                                          </p:spTgt>
                                        </p:tgtEl>
                                        <p:attrNameLst>
                                          <p:attrName>ppt_x</p:attrName>
                                        </p:attrNameLst>
                                      </p:cBhvr>
                                      <p:tavLst>
                                        <p:tav tm="0">
                                          <p:val>
                                            <p:strVal val="#ppt_x"/>
                                          </p:val>
                                        </p:tav>
                                        <p:tav tm="100000">
                                          <p:val>
                                            <p:strVal val="#ppt_x"/>
                                          </p:val>
                                        </p:tav>
                                      </p:tavLst>
                                    </p:anim>
                                    <p:anim calcmode="lin" valueType="num">
                                      <p:cBhvr>
                                        <p:cTn id="62" dur="1000" fill="hold"/>
                                        <p:tgtEl>
                                          <p:spTgt spid="41987">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254452"/>
          </a:xfrm>
        </p:spPr>
        <p:txBody>
          <a:bodyPr/>
          <a:lstStyle/>
          <a:p>
            <a:pPr algn="ctr">
              <a:defRPr/>
            </a:pPr>
            <a:r>
              <a:rPr lang="en-US" dirty="0"/>
              <a:t>Spiritual </a:t>
            </a:r>
          </a:p>
        </p:txBody>
      </p:sp>
      <p:sp>
        <p:nvSpPr>
          <p:cNvPr id="3" name="Content Placeholder 2"/>
          <p:cNvSpPr>
            <a:spLocks noGrp="1"/>
          </p:cNvSpPr>
          <p:nvPr>
            <p:ph idx="1"/>
          </p:nvPr>
        </p:nvSpPr>
        <p:spPr/>
        <p:txBody>
          <a:bodyPr/>
          <a:lstStyle/>
          <a:p>
            <a:pPr algn="ctr">
              <a:defRPr/>
            </a:pPr>
            <a:r>
              <a:rPr lang="en-US" dirty="0">
                <a:solidFill>
                  <a:schemeClr val="tx2"/>
                </a:solidFill>
                <a:effectLst/>
              </a:rPr>
              <a:t>Life force beliefs found in most cultures</a:t>
            </a:r>
            <a:endParaRPr lang="en-US" dirty="0"/>
          </a:p>
        </p:txBody>
      </p:sp>
      <p:pic>
        <p:nvPicPr>
          <p:cNvPr id="29703" name="Picture 3" descr="C:\Users\matthewc\AppData\Local\Microsoft\Windows\Temporary Internet Files\Content.IE5\3JJ6L5YI\MC900048045[1].wmf"/>
          <p:cNvPicPr>
            <a:picLocks noChangeAspect="1" noChangeArrowheads="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696201" y="2824164"/>
            <a:ext cx="1858963" cy="2033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nvSpPr>
        <p:spPr>
          <a:xfrm rot="10800000" flipV="1">
            <a:off x="1508976" y="2901693"/>
            <a:ext cx="4715391" cy="3083921"/>
          </a:xfrm>
          <a:prstGeom prst="rect">
            <a:avLst/>
          </a:prstGeom>
          <a:ln>
            <a:solidFill>
              <a:schemeClr val="bg2">
                <a:lumMod val="50000"/>
              </a:schemeClr>
            </a:solidFill>
          </a:ln>
        </p:spPr>
        <p:txBody>
          <a:bodyPr wrap="square">
            <a:spAutoFit/>
          </a:bodyPr>
          <a:lstStyle/>
          <a:p>
            <a:pPr algn="ctr">
              <a:lnSpc>
                <a:spcPct val="150000"/>
              </a:lnSpc>
              <a:defRPr/>
            </a:pPr>
            <a:r>
              <a:rPr lang="en-US" dirty="0">
                <a:solidFill>
                  <a:schemeClr val="tx2"/>
                </a:solidFill>
              </a:rPr>
              <a:t>We should expect to work in collaboration with others, particularly ministers, pastors and chaplains, to meet the complex spiritual needs of all patients. </a:t>
            </a:r>
          </a:p>
          <a:p>
            <a:pPr algn="ctr">
              <a:lnSpc>
                <a:spcPct val="150000"/>
              </a:lnSpc>
              <a:defRPr/>
            </a:pPr>
            <a:r>
              <a:rPr lang="en-US" dirty="0">
                <a:solidFill>
                  <a:schemeClr val="tx2"/>
                </a:solidFill>
              </a:rPr>
              <a:t>This is in line with Maslow’s hierarchy of needs. (Clifford, 2012)</a:t>
            </a:r>
          </a:p>
          <a:p>
            <a:pPr>
              <a:lnSpc>
                <a:spcPct val="90000"/>
              </a:lnSpc>
              <a:defRPr/>
            </a:pPr>
            <a:endParaRPr lang="en-US" dirty="0">
              <a:solidFill>
                <a:schemeClr val="tx2"/>
              </a:solidFill>
            </a:endParaRPr>
          </a:p>
          <a:p>
            <a:pPr>
              <a:lnSpc>
                <a:spcPct val="90000"/>
              </a:lnSpc>
              <a:defRPr/>
            </a:pPr>
            <a:endParaRPr lang="en-US" dirty="0">
              <a:solidFill>
                <a:schemeClr val="tx2"/>
              </a:solidFill>
            </a:endParaRPr>
          </a:p>
        </p:txBody>
      </p:sp>
    </p:spTree>
    <p:extLst>
      <p:ext uri="{BB962C8B-B14F-4D97-AF65-F5344CB8AC3E}">
        <p14:creationId xmlns:p14="http://schemas.microsoft.com/office/powerpoint/2010/main" val="9738658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6" name="Rectangle 2"/>
          <p:cNvSpPr>
            <a:spLocks noGrp="1" noChangeArrowheads="1"/>
          </p:cNvSpPr>
          <p:nvPr>
            <p:ph type="title"/>
          </p:nvPr>
        </p:nvSpPr>
        <p:spPr>
          <a:xfrm>
            <a:off x="1981200" y="0"/>
            <a:ext cx="8229600" cy="1143000"/>
          </a:xfrm>
          <a:noFill/>
          <a:extLst>
            <a:ext uri="{909E8E84-426E-40DD-AFC4-6F175D3DCCD1}">
              <a14:hiddenFill xmlns:a14="http://schemas.microsoft.com/office/drawing/2010/main">
                <a:solidFill>
                  <a:srgbClr val="FFFFFF"/>
                </a:solidFill>
              </a14:hiddenFill>
            </a:ext>
          </a:extLst>
        </p:spPr>
        <p:txBody>
          <a:bodyPr/>
          <a:lstStyle/>
          <a:p>
            <a:pPr algn="ctr"/>
            <a:r>
              <a:rPr lang="en-US" altLang="en-US" dirty="0">
                <a:effectLst/>
              </a:rPr>
              <a:t>Spiritual</a:t>
            </a:r>
          </a:p>
        </p:txBody>
      </p:sp>
      <p:sp>
        <p:nvSpPr>
          <p:cNvPr id="57347" name="Rectangle 3"/>
          <p:cNvSpPr>
            <a:spLocks noGrp="1" noChangeArrowheads="1"/>
          </p:cNvSpPr>
          <p:nvPr>
            <p:ph idx="1"/>
          </p:nvPr>
        </p:nvSpPr>
        <p:spPr>
          <a:xfrm>
            <a:off x="1981200" y="1143000"/>
            <a:ext cx="8229600" cy="5257800"/>
          </a:xfrm>
        </p:spPr>
        <p:txBody>
          <a:bodyPr/>
          <a:lstStyle/>
          <a:p>
            <a:pPr eaLnBrk="1" hangingPunct="1">
              <a:lnSpc>
                <a:spcPct val="90000"/>
              </a:lnSpc>
              <a:defRPr/>
            </a:pPr>
            <a:endParaRPr lang="en-US" sz="1600" dirty="0">
              <a:solidFill>
                <a:schemeClr val="tx2"/>
              </a:solidFill>
            </a:endParaRPr>
          </a:p>
          <a:p>
            <a:pPr eaLnBrk="1" hangingPunct="1">
              <a:lnSpc>
                <a:spcPct val="90000"/>
              </a:lnSpc>
              <a:defRPr/>
            </a:pPr>
            <a:r>
              <a:rPr lang="en-US" sz="3100" dirty="0">
                <a:solidFill>
                  <a:schemeClr val="tx2"/>
                </a:solidFill>
              </a:rPr>
              <a:t>Potential problem: </a:t>
            </a:r>
          </a:p>
          <a:p>
            <a:pPr marL="0" indent="0" eaLnBrk="1" hangingPunct="1">
              <a:lnSpc>
                <a:spcPct val="90000"/>
              </a:lnSpc>
              <a:buNone/>
              <a:defRPr/>
            </a:pPr>
            <a:endParaRPr lang="en-US" sz="3100" dirty="0">
              <a:solidFill>
                <a:schemeClr val="tx2"/>
              </a:solidFill>
            </a:endParaRPr>
          </a:p>
          <a:p>
            <a:pPr marL="0" indent="0" eaLnBrk="1" hangingPunct="1">
              <a:lnSpc>
                <a:spcPct val="90000"/>
              </a:lnSpc>
              <a:buNone/>
              <a:defRPr/>
            </a:pPr>
            <a:r>
              <a:rPr lang="en-US" dirty="0">
                <a:solidFill>
                  <a:schemeClr val="tx2"/>
                </a:solidFill>
              </a:rPr>
              <a:t>The Healthcare Practitioner and patient have </a:t>
            </a:r>
            <a:r>
              <a:rPr lang="en-US" b="1" dirty="0">
                <a:solidFill>
                  <a:schemeClr val="tx2"/>
                </a:solidFill>
              </a:rPr>
              <a:t>different views </a:t>
            </a:r>
            <a:r>
              <a:rPr lang="en-US" dirty="0">
                <a:solidFill>
                  <a:schemeClr val="tx2"/>
                </a:solidFill>
              </a:rPr>
              <a:t>of spirituality and the patient wishes to practice their spiritual belief, what should you do about this?</a:t>
            </a:r>
          </a:p>
          <a:p>
            <a:pPr lvl="1" eaLnBrk="1" hangingPunct="1">
              <a:lnSpc>
                <a:spcPct val="90000"/>
              </a:lnSpc>
              <a:defRPr/>
            </a:pPr>
            <a:endParaRPr lang="en-US" dirty="0">
              <a:solidFill>
                <a:schemeClr val="tx2"/>
              </a:solidFill>
            </a:endParaRPr>
          </a:p>
          <a:p>
            <a:pPr marL="4572" lvl="1" indent="0" eaLnBrk="1" hangingPunct="1">
              <a:lnSpc>
                <a:spcPct val="90000"/>
              </a:lnSpc>
              <a:buNone/>
              <a:defRPr/>
            </a:pPr>
            <a:endParaRPr lang="en-US" dirty="0">
              <a:solidFill>
                <a:schemeClr val="tx2"/>
              </a:solidFill>
            </a:endParaRPr>
          </a:p>
        </p:txBody>
      </p:sp>
    </p:spTree>
    <p:extLst>
      <p:ext uri="{BB962C8B-B14F-4D97-AF65-F5344CB8AC3E}">
        <p14:creationId xmlns:p14="http://schemas.microsoft.com/office/powerpoint/2010/main" val="1247612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7347">
                                            <p:txEl>
                                              <p:pRg st="3" end="3"/>
                                            </p:txEl>
                                          </p:spTgt>
                                        </p:tgtEl>
                                        <p:attrNameLst>
                                          <p:attrName>style.visibility</p:attrName>
                                        </p:attrNameLst>
                                      </p:cBhvr>
                                      <p:to>
                                        <p:strVal val="visible"/>
                                      </p:to>
                                    </p:set>
                                    <p:animEffect transition="in" filter="fade">
                                      <p:cBhvr>
                                        <p:cTn id="7" dur="1000"/>
                                        <p:tgtEl>
                                          <p:spTgt spid="57347">
                                            <p:txEl>
                                              <p:pRg st="3" end="3"/>
                                            </p:txEl>
                                          </p:spTgt>
                                        </p:tgtEl>
                                      </p:cBhvr>
                                    </p:animEffect>
                                    <p:anim calcmode="lin" valueType="num">
                                      <p:cBhvr>
                                        <p:cTn id="8" dur="1000" fill="hold"/>
                                        <p:tgtEl>
                                          <p:spTgt spid="57347">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5734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a:bodyPr>
          <a:lstStyle/>
          <a:p>
            <a:pPr algn="ctr"/>
            <a:r>
              <a:rPr lang="en-US" sz="4800" dirty="0"/>
              <a:t>Prayer</a:t>
            </a:r>
          </a:p>
        </p:txBody>
      </p:sp>
      <p:sp>
        <p:nvSpPr>
          <p:cNvPr id="20483" name="Text Placeholder 2"/>
          <p:cNvSpPr>
            <a:spLocks noGrp="1"/>
          </p:cNvSpPr>
          <p:nvPr>
            <p:ph type="body" idx="1"/>
          </p:nvPr>
        </p:nvSpPr>
        <p:spPr/>
        <p:txBody>
          <a:bodyPr>
            <a:noAutofit/>
          </a:bodyPr>
          <a:lstStyle/>
          <a:p>
            <a:pPr>
              <a:lnSpc>
                <a:spcPct val="150000"/>
              </a:lnSpc>
            </a:pPr>
            <a:r>
              <a:rPr lang="en-US" dirty="0"/>
              <a:t>Most Widely Used CAM (NCCAM, 2004)</a:t>
            </a:r>
          </a:p>
          <a:p>
            <a:pPr>
              <a:lnSpc>
                <a:spcPct val="150000"/>
              </a:lnSpc>
            </a:pPr>
            <a:r>
              <a:rPr lang="en-US" b="1" dirty="0"/>
              <a:t>C.A.M. interventions Prayer</a:t>
            </a:r>
          </a:p>
          <a:p>
            <a:pPr lvl="1">
              <a:lnSpc>
                <a:spcPct val="150000"/>
              </a:lnSpc>
            </a:pPr>
            <a:r>
              <a:rPr lang="en-US" dirty="0"/>
              <a:t>For Self</a:t>
            </a:r>
          </a:p>
          <a:p>
            <a:pPr lvl="1">
              <a:lnSpc>
                <a:spcPct val="150000"/>
              </a:lnSpc>
            </a:pPr>
            <a:r>
              <a:rPr lang="en-US" dirty="0"/>
              <a:t>For Others</a:t>
            </a:r>
          </a:p>
          <a:p>
            <a:pPr lvl="1">
              <a:lnSpc>
                <a:spcPct val="150000"/>
              </a:lnSpc>
            </a:pPr>
            <a:r>
              <a:rPr lang="en-US" dirty="0"/>
              <a:t>Healing Prayer Services</a:t>
            </a:r>
          </a:p>
          <a:p>
            <a:pPr lvl="1">
              <a:lnSpc>
                <a:spcPct val="150000"/>
              </a:lnSpc>
            </a:pPr>
            <a:r>
              <a:rPr lang="en-US" dirty="0"/>
              <a:t>Prayer Groups</a:t>
            </a:r>
          </a:p>
        </p:txBody>
      </p:sp>
      <p:pic>
        <p:nvPicPr>
          <p:cNvPr id="3" name="Picture 2">
            <a:extLst>
              <a:ext uri="{FF2B5EF4-FFF2-40B4-BE49-F238E27FC236}">
                <a16:creationId xmlns:a16="http://schemas.microsoft.com/office/drawing/2014/main" id="{17D6B54D-8B5C-4325-BF6A-E1236470D92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345714" y="478970"/>
            <a:ext cx="3309257" cy="6379029"/>
          </a:xfrm>
          <a:prstGeom prst="rect">
            <a:avLst/>
          </a:prstGeom>
          <a:effectLst>
            <a:softEdge rad="317500"/>
          </a:effectLst>
        </p:spPr>
      </p:pic>
    </p:spTree>
    <p:custDataLst>
      <p:tags r:id="rId1"/>
    </p:custDataLst>
    <p:extLst>
      <p:ext uri="{BB962C8B-B14F-4D97-AF65-F5344CB8AC3E}">
        <p14:creationId xmlns:p14="http://schemas.microsoft.com/office/powerpoint/2010/main" val="1814048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0483">
                                            <p:txEl>
                                              <p:pRg st="2" end="2"/>
                                            </p:txEl>
                                          </p:spTgt>
                                        </p:tgtEl>
                                        <p:attrNameLst>
                                          <p:attrName>style.visibility</p:attrName>
                                        </p:attrNameLst>
                                      </p:cBhvr>
                                      <p:to>
                                        <p:strVal val="visible"/>
                                      </p:to>
                                    </p:set>
                                    <p:animEffect transition="in" filter="fade">
                                      <p:cBhvr>
                                        <p:cTn id="7" dur="1000"/>
                                        <p:tgtEl>
                                          <p:spTgt spid="20483">
                                            <p:txEl>
                                              <p:pRg st="2" end="2"/>
                                            </p:txEl>
                                          </p:spTgt>
                                        </p:tgtEl>
                                      </p:cBhvr>
                                    </p:animEffect>
                                    <p:anim calcmode="lin" valueType="num">
                                      <p:cBhvr>
                                        <p:cTn id="8" dur="1000" fill="hold"/>
                                        <p:tgtEl>
                                          <p:spTgt spid="2048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2048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0483">
                                            <p:txEl>
                                              <p:pRg st="3" end="3"/>
                                            </p:txEl>
                                          </p:spTgt>
                                        </p:tgtEl>
                                        <p:attrNameLst>
                                          <p:attrName>style.visibility</p:attrName>
                                        </p:attrNameLst>
                                      </p:cBhvr>
                                      <p:to>
                                        <p:strVal val="visible"/>
                                      </p:to>
                                    </p:set>
                                    <p:animEffect transition="in" filter="fade">
                                      <p:cBhvr>
                                        <p:cTn id="14" dur="1000"/>
                                        <p:tgtEl>
                                          <p:spTgt spid="20483">
                                            <p:txEl>
                                              <p:pRg st="3" end="3"/>
                                            </p:txEl>
                                          </p:spTgt>
                                        </p:tgtEl>
                                      </p:cBhvr>
                                    </p:animEffect>
                                    <p:anim calcmode="lin" valueType="num">
                                      <p:cBhvr>
                                        <p:cTn id="15" dur="1000" fill="hold"/>
                                        <p:tgtEl>
                                          <p:spTgt spid="2048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2048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0483">
                                            <p:txEl>
                                              <p:pRg st="4" end="4"/>
                                            </p:txEl>
                                          </p:spTgt>
                                        </p:tgtEl>
                                        <p:attrNameLst>
                                          <p:attrName>style.visibility</p:attrName>
                                        </p:attrNameLst>
                                      </p:cBhvr>
                                      <p:to>
                                        <p:strVal val="visible"/>
                                      </p:to>
                                    </p:set>
                                    <p:animEffect transition="in" filter="fade">
                                      <p:cBhvr>
                                        <p:cTn id="21" dur="1000"/>
                                        <p:tgtEl>
                                          <p:spTgt spid="20483">
                                            <p:txEl>
                                              <p:pRg st="4" end="4"/>
                                            </p:txEl>
                                          </p:spTgt>
                                        </p:tgtEl>
                                      </p:cBhvr>
                                    </p:animEffect>
                                    <p:anim calcmode="lin" valueType="num">
                                      <p:cBhvr>
                                        <p:cTn id="22" dur="1000" fill="hold"/>
                                        <p:tgtEl>
                                          <p:spTgt spid="2048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2048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0483">
                                            <p:txEl>
                                              <p:pRg st="5" end="5"/>
                                            </p:txEl>
                                          </p:spTgt>
                                        </p:tgtEl>
                                        <p:attrNameLst>
                                          <p:attrName>style.visibility</p:attrName>
                                        </p:attrNameLst>
                                      </p:cBhvr>
                                      <p:to>
                                        <p:strVal val="visible"/>
                                      </p:to>
                                    </p:set>
                                    <p:animEffect transition="in" filter="fade">
                                      <p:cBhvr>
                                        <p:cTn id="28" dur="1000"/>
                                        <p:tgtEl>
                                          <p:spTgt spid="20483">
                                            <p:txEl>
                                              <p:pRg st="5" end="5"/>
                                            </p:txEl>
                                          </p:spTgt>
                                        </p:tgtEl>
                                      </p:cBhvr>
                                    </p:animEffect>
                                    <p:anim calcmode="lin" valueType="num">
                                      <p:cBhvr>
                                        <p:cTn id="29" dur="1000" fill="hold"/>
                                        <p:tgtEl>
                                          <p:spTgt spid="2048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2048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2"/>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US" altLang="en-US" dirty="0">
                <a:effectLst/>
              </a:rPr>
              <a:t>Spiritual </a:t>
            </a:r>
          </a:p>
        </p:txBody>
      </p:sp>
      <p:pic>
        <p:nvPicPr>
          <p:cNvPr id="3" name="Picture 2">
            <a:extLst>
              <a:ext uri="{FF2B5EF4-FFF2-40B4-BE49-F238E27FC236}">
                <a16:creationId xmlns:a16="http://schemas.microsoft.com/office/drawing/2014/main" id="{1B595FC1-DC53-4B36-A6F5-4D8D6D0F6A48}"/>
              </a:ext>
            </a:extLst>
          </p:cNvPr>
          <p:cNvPicPr>
            <a:picLocks noChangeAspect="1"/>
          </p:cNvPicPr>
          <p:nvPr/>
        </p:nvPicPr>
        <p:blipFill>
          <a:blip r:embed="rId2">
            <a:extLst>
              <a:ext uri="{BEBA8EAE-BF5A-486C-A8C5-ECC9F3942E4B}">
                <a14:imgProps xmlns:a14="http://schemas.microsoft.com/office/drawing/2010/main">
                  <a14:imgLayer r:embed="rId3">
                    <a14:imgEffect>
                      <a14:saturation sat="66000"/>
                    </a14:imgEffect>
                  </a14:imgLayer>
                </a14:imgProps>
              </a:ext>
              <a:ext uri="{837473B0-CC2E-450A-ABE3-18F120FF3D39}">
                <a1611:picAttrSrcUrl xmlns:a1611="http://schemas.microsoft.com/office/drawing/2016/11/main" r:id="rId4"/>
              </a:ext>
            </a:extLst>
          </a:blip>
          <a:stretch>
            <a:fillRect/>
          </a:stretch>
        </p:blipFill>
        <p:spPr>
          <a:xfrm>
            <a:off x="0" y="-130629"/>
            <a:ext cx="12119428" cy="6858000"/>
          </a:xfrm>
          <a:prstGeom prst="rect">
            <a:avLst/>
          </a:prstGeom>
          <a:effectLst>
            <a:softEdge rad="635000"/>
          </a:effectLst>
        </p:spPr>
      </p:pic>
      <p:sp>
        <p:nvSpPr>
          <p:cNvPr id="60419" name="Rectangle 3"/>
          <p:cNvSpPr>
            <a:spLocks noGrp="1" noChangeArrowheads="1"/>
          </p:cNvSpPr>
          <p:nvPr>
            <p:ph idx="1"/>
          </p:nvPr>
        </p:nvSpPr>
        <p:spPr>
          <a:xfrm>
            <a:off x="676656" y="1378858"/>
            <a:ext cx="10753725" cy="4399008"/>
          </a:xfrm>
        </p:spPr>
        <p:txBody>
          <a:bodyPr>
            <a:normAutofit/>
          </a:bodyPr>
          <a:lstStyle/>
          <a:p>
            <a:pPr eaLnBrk="1" hangingPunct="1">
              <a:lnSpc>
                <a:spcPct val="90000"/>
              </a:lnSpc>
              <a:defRPr/>
            </a:pPr>
            <a:r>
              <a:rPr lang="en-US" sz="3500" b="1" dirty="0"/>
              <a:t>Intercessory prayer</a:t>
            </a:r>
          </a:p>
          <a:p>
            <a:pPr lvl="1" eaLnBrk="1" hangingPunct="1">
              <a:lnSpc>
                <a:spcPct val="90000"/>
              </a:lnSpc>
              <a:defRPr/>
            </a:pPr>
            <a:r>
              <a:rPr lang="en-US" sz="2800" dirty="0"/>
              <a:t>An organized and regular form of prayer in which someone communicates with his or her higher power on behalf of another who is in need. </a:t>
            </a:r>
          </a:p>
          <a:p>
            <a:pPr lvl="1" eaLnBrk="1" hangingPunct="1">
              <a:lnSpc>
                <a:spcPct val="90000"/>
              </a:lnSpc>
              <a:defRPr/>
            </a:pPr>
            <a:endParaRPr lang="en-US" sz="2800" dirty="0"/>
          </a:p>
          <a:p>
            <a:pPr eaLnBrk="1" hangingPunct="1">
              <a:lnSpc>
                <a:spcPct val="90000"/>
              </a:lnSpc>
              <a:defRPr/>
            </a:pPr>
            <a:r>
              <a:rPr lang="en-US" sz="3500" b="1" dirty="0"/>
              <a:t>Healing prayer</a:t>
            </a:r>
          </a:p>
          <a:p>
            <a:pPr marL="4572" lvl="1" indent="0">
              <a:lnSpc>
                <a:spcPct val="90000"/>
              </a:lnSpc>
              <a:buNone/>
              <a:defRPr/>
            </a:pPr>
            <a:r>
              <a:rPr lang="en-US" sz="2800" dirty="0"/>
              <a:t>  Studies showing evidence of improvemen</a:t>
            </a:r>
            <a:r>
              <a:rPr lang="en-US" sz="2800" dirty="0">
                <a:solidFill>
                  <a:schemeClr val="tx2"/>
                </a:solidFill>
              </a:rPr>
              <a:t>t (</a:t>
            </a:r>
            <a:r>
              <a:rPr lang="en-GB" dirty="0"/>
              <a:t>Andrade, 2009).</a:t>
            </a:r>
            <a:endParaRPr lang="en-US" sz="2800" dirty="0">
              <a:solidFill>
                <a:schemeClr val="tx2"/>
              </a:solidFill>
            </a:endParaRPr>
          </a:p>
          <a:p>
            <a:pPr>
              <a:defRPr/>
            </a:pPr>
            <a:endParaRPr lang="en-US" dirty="0">
              <a:effectLst/>
            </a:endParaRPr>
          </a:p>
        </p:txBody>
      </p:sp>
      <p:sp>
        <p:nvSpPr>
          <p:cNvPr id="2" name="Rectangle 1">
            <a:extLst>
              <a:ext uri="{FF2B5EF4-FFF2-40B4-BE49-F238E27FC236}">
                <a16:creationId xmlns:a16="http://schemas.microsoft.com/office/drawing/2014/main" id="{C23DA5E6-A3C3-43F3-A5C5-2E095552DE59}"/>
              </a:ext>
            </a:extLst>
          </p:cNvPr>
          <p:cNvSpPr/>
          <p:nvPr/>
        </p:nvSpPr>
        <p:spPr>
          <a:xfrm>
            <a:off x="6172720" y="6173801"/>
            <a:ext cx="5601405" cy="369332"/>
          </a:xfrm>
          <a:prstGeom prst="rect">
            <a:avLst/>
          </a:prstGeom>
        </p:spPr>
        <p:txBody>
          <a:bodyPr wrap="none">
            <a:spAutoFit/>
          </a:bodyPr>
          <a:lstStyle/>
          <a:p>
            <a:r>
              <a:rPr lang="en-GB" dirty="0">
                <a:hlinkClick r:id="rId5"/>
              </a:rPr>
              <a:t>https://www.ncbi.nlm.nih.gov/pmc/articles/PMC2802370/</a:t>
            </a:r>
            <a:endParaRPr lang="en-GB" dirty="0"/>
          </a:p>
        </p:txBody>
      </p:sp>
    </p:spTree>
    <p:extLst>
      <p:ext uri="{BB962C8B-B14F-4D97-AF65-F5344CB8AC3E}">
        <p14:creationId xmlns:p14="http://schemas.microsoft.com/office/powerpoint/2010/main" val="2027011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0419">
                                            <p:txEl>
                                              <p:pRg st="0" end="0"/>
                                            </p:txEl>
                                          </p:spTgt>
                                        </p:tgtEl>
                                        <p:attrNameLst>
                                          <p:attrName>style.visibility</p:attrName>
                                        </p:attrNameLst>
                                      </p:cBhvr>
                                      <p:to>
                                        <p:strVal val="visible"/>
                                      </p:to>
                                    </p:set>
                                    <p:animEffect transition="in" filter="fade">
                                      <p:cBhvr>
                                        <p:cTn id="7" dur="1000"/>
                                        <p:tgtEl>
                                          <p:spTgt spid="60419">
                                            <p:txEl>
                                              <p:pRg st="0" end="0"/>
                                            </p:txEl>
                                          </p:spTgt>
                                        </p:tgtEl>
                                      </p:cBhvr>
                                    </p:animEffect>
                                    <p:anim calcmode="lin" valueType="num">
                                      <p:cBhvr>
                                        <p:cTn id="8" dur="1000" fill="hold"/>
                                        <p:tgtEl>
                                          <p:spTgt spid="6041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0419">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0419">
                                            <p:txEl>
                                              <p:pRg st="1" end="1"/>
                                            </p:txEl>
                                          </p:spTgt>
                                        </p:tgtEl>
                                        <p:attrNameLst>
                                          <p:attrName>style.visibility</p:attrName>
                                        </p:attrNameLst>
                                      </p:cBhvr>
                                      <p:to>
                                        <p:strVal val="visible"/>
                                      </p:to>
                                    </p:set>
                                    <p:animEffect transition="in" filter="fade">
                                      <p:cBhvr>
                                        <p:cTn id="12" dur="1000"/>
                                        <p:tgtEl>
                                          <p:spTgt spid="60419">
                                            <p:txEl>
                                              <p:pRg st="1" end="1"/>
                                            </p:txEl>
                                          </p:spTgt>
                                        </p:tgtEl>
                                      </p:cBhvr>
                                    </p:animEffect>
                                    <p:anim calcmode="lin" valueType="num">
                                      <p:cBhvr>
                                        <p:cTn id="13" dur="1000" fill="hold"/>
                                        <p:tgtEl>
                                          <p:spTgt spid="60419">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041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0419">
                                            <p:txEl>
                                              <p:pRg st="3" end="3"/>
                                            </p:txEl>
                                          </p:spTgt>
                                        </p:tgtEl>
                                        <p:attrNameLst>
                                          <p:attrName>style.visibility</p:attrName>
                                        </p:attrNameLst>
                                      </p:cBhvr>
                                      <p:to>
                                        <p:strVal val="visible"/>
                                      </p:to>
                                    </p:set>
                                    <p:animEffect transition="in" filter="fade">
                                      <p:cBhvr>
                                        <p:cTn id="19" dur="1000"/>
                                        <p:tgtEl>
                                          <p:spTgt spid="60419">
                                            <p:txEl>
                                              <p:pRg st="3" end="3"/>
                                            </p:txEl>
                                          </p:spTgt>
                                        </p:tgtEl>
                                      </p:cBhvr>
                                    </p:animEffect>
                                    <p:anim calcmode="lin" valueType="num">
                                      <p:cBhvr>
                                        <p:cTn id="20" dur="1000" fill="hold"/>
                                        <p:tgtEl>
                                          <p:spTgt spid="60419">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60419">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0419">
                                            <p:txEl>
                                              <p:pRg st="4" end="4"/>
                                            </p:txEl>
                                          </p:spTgt>
                                        </p:tgtEl>
                                        <p:attrNameLst>
                                          <p:attrName>style.visibility</p:attrName>
                                        </p:attrNameLst>
                                      </p:cBhvr>
                                      <p:to>
                                        <p:strVal val="visible"/>
                                      </p:to>
                                    </p:set>
                                    <p:animEffect transition="in" filter="fade">
                                      <p:cBhvr>
                                        <p:cTn id="24" dur="1000"/>
                                        <p:tgtEl>
                                          <p:spTgt spid="60419">
                                            <p:txEl>
                                              <p:pRg st="4" end="4"/>
                                            </p:txEl>
                                          </p:spTgt>
                                        </p:tgtEl>
                                      </p:cBhvr>
                                    </p:animEffect>
                                    <p:anim calcmode="lin" valueType="num">
                                      <p:cBhvr>
                                        <p:cTn id="25" dur="1000" fill="hold"/>
                                        <p:tgtEl>
                                          <p:spTgt spid="60419">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6041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5D053-DB84-445C-AA33-E11AE76D80BE}"/>
              </a:ext>
            </a:extLst>
          </p:cNvPr>
          <p:cNvSpPr>
            <a:spLocks noGrp="1"/>
          </p:cNvSpPr>
          <p:nvPr>
            <p:ph type="title"/>
          </p:nvPr>
        </p:nvSpPr>
        <p:spPr/>
        <p:txBody>
          <a:bodyPr/>
          <a:lstStyle/>
          <a:p>
            <a:pPr algn="ctr"/>
            <a:r>
              <a:rPr lang="en-GB" dirty="0"/>
              <a:t>Manual healing</a:t>
            </a:r>
          </a:p>
        </p:txBody>
      </p:sp>
      <p:pic>
        <p:nvPicPr>
          <p:cNvPr id="5" name="Picture 4">
            <a:extLst>
              <a:ext uri="{FF2B5EF4-FFF2-40B4-BE49-F238E27FC236}">
                <a16:creationId xmlns:a16="http://schemas.microsoft.com/office/drawing/2014/main" id="{2ABA9E63-BC31-409A-AAAB-A913B1D1A4D2}"/>
              </a:ext>
            </a:extLst>
          </p:cNvPr>
          <p:cNvPicPr>
            <a:picLocks noChangeAspect="1"/>
          </p:cNvPicPr>
          <p:nvPr/>
        </p:nvPicPr>
        <p:blipFill>
          <a:blip r:embed="rId2">
            <a:duotone>
              <a:schemeClr val="accent1">
                <a:shade val="45000"/>
                <a:satMod val="135000"/>
              </a:schemeClr>
              <a:prstClr val="white"/>
            </a:duotone>
            <a:extLst>
              <a:ext uri="{837473B0-CC2E-450A-ABE3-18F120FF3D39}">
                <a1611:picAttrSrcUrl xmlns:a1611="http://schemas.microsoft.com/office/drawing/2016/11/main" r:id="rId3"/>
              </a:ext>
            </a:extLst>
          </a:blip>
          <a:stretch>
            <a:fillRect/>
          </a:stretch>
        </p:blipFill>
        <p:spPr>
          <a:xfrm>
            <a:off x="0" y="64104"/>
            <a:ext cx="12714515" cy="6858000"/>
          </a:xfrm>
          <a:prstGeom prst="rect">
            <a:avLst/>
          </a:prstGeom>
        </p:spPr>
      </p:pic>
      <p:sp>
        <p:nvSpPr>
          <p:cNvPr id="3" name="Content Placeholder 2">
            <a:extLst>
              <a:ext uri="{FF2B5EF4-FFF2-40B4-BE49-F238E27FC236}">
                <a16:creationId xmlns:a16="http://schemas.microsoft.com/office/drawing/2014/main" id="{6C232ECB-0D67-43DD-9EAA-4B29A7231766}"/>
              </a:ext>
            </a:extLst>
          </p:cNvPr>
          <p:cNvSpPr>
            <a:spLocks noGrp="1"/>
          </p:cNvSpPr>
          <p:nvPr>
            <p:ph idx="1"/>
          </p:nvPr>
        </p:nvSpPr>
        <p:spPr>
          <a:xfrm>
            <a:off x="676656" y="1277258"/>
            <a:ext cx="10753725" cy="4500608"/>
          </a:xfrm>
          <a:effectLst>
            <a:softEdge rad="317500"/>
          </a:effectLst>
        </p:spPr>
        <p:txBody>
          <a:bodyPr/>
          <a:lstStyle/>
          <a:p>
            <a:r>
              <a:rPr lang="en-GB" dirty="0"/>
              <a:t> </a:t>
            </a:r>
            <a:r>
              <a:rPr lang="en-GB" sz="2800" b="1" dirty="0"/>
              <a:t>Manual healing:</a:t>
            </a:r>
          </a:p>
          <a:p>
            <a:pPr>
              <a:buFont typeface="Wingdings" panose="05000000000000000000" pitchFamily="2" charset="2"/>
              <a:buChar char="§"/>
            </a:pPr>
            <a:r>
              <a:rPr lang="en-GB" sz="2800" dirty="0"/>
              <a:t> Massage therapies</a:t>
            </a:r>
          </a:p>
          <a:p>
            <a:pPr>
              <a:buFont typeface="Wingdings" panose="05000000000000000000" pitchFamily="2" charset="2"/>
              <a:buChar char="§"/>
            </a:pPr>
            <a:r>
              <a:rPr lang="en-GB" sz="2800" dirty="0"/>
              <a:t> Therapeutic touch</a:t>
            </a:r>
          </a:p>
          <a:p>
            <a:pPr>
              <a:buFont typeface="Wingdings" panose="05000000000000000000" pitchFamily="2" charset="2"/>
              <a:buChar char="§"/>
            </a:pPr>
            <a:r>
              <a:rPr lang="en-GB" sz="2800" dirty="0"/>
              <a:t> Physical therapy</a:t>
            </a:r>
          </a:p>
        </p:txBody>
      </p:sp>
    </p:spTree>
    <p:extLst>
      <p:ext uri="{BB962C8B-B14F-4D97-AF65-F5344CB8AC3E}">
        <p14:creationId xmlns:p14="http://schemas.microsoft.com/office/powerpoint/2010/main" val="3802865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a:xfrm>
            <a:off x="657224" y="1"/>
            <a:ext cx="10772775" cy="750497"/>
          </a:xfrm>
        </p:spPr>
        <p:txBody>
          <a:bodyPr/>
          <a:lstStyle/>
          <a:p>
            <a:pPr algn="ctr" eaLnBrk="1" hangingPunct="1">
              <a:buClr>
                <a:srgbClr val="FFC000"/>
              </a:buClr>
              <a:defRPr/>
            </a:pPr>
            <a:r>
              <a:rPr lang="en-US" sz="3200" dirty="0"/>
              <a:t>Massage</a:t>
            </a:r>
          </a:p>
        </p:txBody>
      </p:sp>
      <p:pic>
        <p:nvPicPr>
          <p:cNvPr id="6" name="Picture 5">
            <a:extLst>
              <a:ext uri="{FF2B5EF4-FFF2-40B4-BE49-F238E27FC236}">
                <a16:creationId xmlns:a16="http://schemas.microsoft.com/office/drawing/2014/main" id="{680BDAFB-4DC8-4292-A769-D1CE10172E2D}"/>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4700"/>
                    </a14:imgEffect>
                    <a14:imgEffect>
                      <a14:saturation sat="33000"/>
                    </a14:imgEffect>
                  </a14:imgLayer>
                </a14:imgProps>
              </a:ext>
              <a:ext uri="{837473B0-CC2E-450A-ABE3-18F120FF3D39}">
                <a1611:picAttrSrcUrl xmlns:a1611="http://schemas.microsoft.com/office/drawing/2016/11/main" r:id="rId5"/>
              </a:ext>
            </a:extLst>
          </a:blip>
          <a:stretch>
            <a:fillRect/>
          </a:stretch>
        </p:blipFill>
        <p:spPr>
          <a:xfrm>
            <a:off x="-1" y="829163"/>
            <a:ext cx="12192001" cy="6028837"/>
          </a:xfrm>
          <a:prstGeom prst="rect">
            <a:avLst/>
          </a:prstGeom>
        </p:spPr>
      </p:pic>
      <p:sp>
        <p:nvSpPr>
          <p:cNvPr id="48131" name="Text Placeholder 2"/>
          <p:cNvSpPr>
            <a:spLocks noGrp="1"/>
          </p:cNvSpPr>
          <p:nvPr>
            <p:ph type="body" idx="1"/>
          </p:nvPr>
        </p:nvSpPr>
        <p:spPr>
          <a:xfrm>
            <a:off x="1981200" y="1130060"/>
            <a:ext cx="8229600" cy="4584940"/>
          </a:xfrm>
        </p:spPr>
        <p:txBody>
          <a:bodyPr/>
          <a:lstStyle/>
          <a:p>
            <a:pPr marL="4572" lvl="1" indent="0" eaLnBrk="1" hangingPunct="1">
              <a:buNone/>
              <a:defRPr/>
            </a:pPr>
            <a:r>
              <a:rPr lang="en-US" dirty="0"/>
              <a:t>                                                                        </a:t>
            </a:r>
            <a:r>
              <a:rPr lang="en-US" b="1" dirty="0"/>
              <a:t>Muscles &amp; Soft Tissues</a:t>
            </a:r>
          </a:p>
          <a:p>
            <a:pPr lvl="1" eaLnBrk="1" hangingPunct="1">
              <a:defRPr/>
            </a:pPr>
            <a:endParaRPr lang="en-US" b="1" dirty="0"/>
          </a:p>
          <a:p>
            <a:pPr marL="4572" lvl="1" indent="0" eaLnBrk="1" hangingPunct="1">
              <a:buNone/>
              <a:defRPr/>
            </a:pPr>
            <a:r>
              <a:rPr lang="en-US" b="1" dirty="0"/>
              <a:t>                                                                             Benefits of Massage</a:t>
            </a:r>
          </a:p>
          <a:p>
            <a:pPr lvl="1" eaLnBrk="1" hangingPunct="1">
              <a:defRPr/>
            </a:pPr>
            <a:endParaRPr lang="en-US" b="1" dirty="0"/>
          </a:p>
          <a:p>
            <a:pPr marL="4572" lvl="1" indent="0" eaLnBrk="1" hangingPunct="1">
              <a:buNone/>
              <a:defRPr/>
            </a:pPr>
            <a:r>
              <a:rPr lang="en-US" b="1" dirty="0"/>
              <a:t>                                                               Contraindications for Massage</a:t>
            </a:r>
          </a:p>
        </p:txBody>
      </p:sp>
    </p:spTree>
    <p:custDataLst>
      <p:tags r:id="rId1"/>
    </p:custDataLst>
    <p:extLst>
      <p:ext uri="{BB962C8B-B14F-4D97-AF65-F5344CB8AC3E}">
        <p14:creationId xmlns:p14="http://schemas.microsoft.com/office/powerpoint/2010/main" val="2318825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animEffect transition="in" filter="fade">
                                      <p:cBhvr>
                                        <p:cTn id="7" dur="1000"/>
                                        <p:tgtEl>
                                          <p:spTgt spid="48131">
                                            <p:txEl>
                                              <p:pRg st="0" end="0"/>
                                            </p:txEl>
                                          </p:spTgt>
                                        </p:tgtEl>
                                      </p:cBhvr>
                                    </p:animEffect>
                                    <p:anim calcmode="lin" valueType="num">
                                      <p:cBhvr>
                                        <p:cTn id="8" dur="1000" fill="hold"/>
                                        <p:tgtEl>
                                          <p:spTgt spid="481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813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8131">
                                            <p:txEl>
                                              <p:pRg st="2" end="2"/>
                                            </p:txEl>
                                          </p:spTgt>
                                        </p:tgtEl>
                                        <p:attrNameLst>
                                          <p:attrName>style.visibility</p:attrName>
                                        </p:attrNameLst>
                                      </p:cBhvr>
                                      <p:to>
                                        <p:strVal val="visible"/>
                                      </p:to>
                                    </p:set>
                                    <p:animEffect transition="in" filter="fade">
                                      <p:cBhvr>
                                        <p:cTn id="14" dur="1000"/>
                                        <p:tgtEl>
                                          <p:spTgt spid="48131">
                                            <p:txEl>
                                              <p:pRg st="2" end="2"/>
                                            </p:txEl>
                                          </p:spTgt>
                                        </p:tgtEl>
                                      </p:cBhvr>
                                    </p:animEffect>
                                    <p:anim calcmode="lin" valueType="num">
                                      <p:cBhvr>
                                        <p:cTn id="15" dur="1000" fill="hold"/>
                                        <p:tgtEl>
                                          <p:spTgt spid="48131">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813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8131">
                                            <p:txEl>
                                              <p:pRg st="4" end="4"/>
                                            </p:txEl>
                                          </p:spTgt>
                                        </p:tgtEl>
                                        <p:attrNameLst>
                                          <p:attrName>style.visibility</p:attrName>
                                        </p:attrNameLst>
                                      </p:cBhvr>
                                      <p:to>
                                        <p:strVal val="visible"/>
                                      </p:to>
                                    </p:set>
                                    <p:animEffect transition="in" filter="fade">
                                      <p:cBhvr>
                                        <p:cTn id="21" dur="1000"/>
                                        <p:tgtEl>
                                          <p:spTgt spid="48131">
                                            <p:txEl>
                                              <p:pRg st="4" end="4"/>
                                            </p:txEl>
                                          </p:spTgt>
                                        </p:tgtEl>
                                      </p:cBhvr>
                                    </p:animEffect>
                                    <p:anim calcmode="lin" valueType="num">
                                      <p:cBhvr>
                                        <p:cTn id="22" dur="1000" fill="hold"/>
                                        <p:tgtEl>
                                          <p:spTgt spid="48131">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813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274638"/>
            <a:ext cx="9144000" cy="1143000"/>
          </a:xfrm>
        </p:spPr>
        <p:txBody>
          <a:bodyPr>
            <a:normAutofit fontScale="90000"/>
          </a:bodyPr>
          <a:lstStyle/>
          <a:p>
            <a:pPr algn="ctr" eaLnBrk="1" hangingPunct="1">
              <a:defRPr/>
            </a:pPr>
            <a:br>
              <a:rPr lang="en-US" dirty="0"/>
            </a:br>
            <a:r>
              <a:rPr lang="en-US" sz="5300" dirty="0"/>
              <a:t>Manipulative and body-based methods</a:t>
            </a:r>
            <a:br>
              <a:rPr lang="en-US" sz="5300" dirty="0"/>
            </a:br>
            <a:endParaRPr lang="en-US" sz="5300" dirty="0"/>
          </a:p>
        </p:txBody>
      </p:sp>
      <p:sp>
        <p:nvSpPr>
          <p:cNvPr id="3" name="Content Placeholder 2"/>
          <p:cNvSpPr>
            <a:spLocks noGrp="1"/>
          </p:cNvSpPr>
          <p:nvPr>
            <p:ph idx="1"/>
          </p:nvPr>
        </p:nvSpPr>
        <p:spPr/>
        <p:txBody>
          <a:bodyPr>
            <a:normAutofit/>
          </a:bodyPr>
          <a:lstStyle/>
          <a:p>
            <a:pPr eaLnBrk="1" hangingPunct="1">
              <a:lnSpc>
                <a:spcPct val="90000"/>
              </a:lnSpc>
              <a:defRPr/>
            </a:pPr>
            <a:r>
              <a:rPr lang="en-US" sz="3400" dirty="0">
                <a:solidFill>
                  <a:schemeClr val="tx2"/>
                </a:solidFill>
              </a:rPr>
              <a:t>Movement &amp; exercise</a:t>
            </a:r>
          </a:p>
          <a:p>
            <a:pPr lvl="1" eaLnBrk="1" hangingPunct="1">
              <a:lnSpc>
                <a:spcPct val="90000"/>
              </a:lnSpc>
              <a:buFont typeface="Wingdings" panose="05000000000000000000" pitchFamily="2" charset="2"/>
              <a:buChar char="§"/>
              <a:defRPr/>
            </a:pPr>
            <a:r>
              <a:rPr lang="en-US" sz="3000" dirty="0">
                <a:solidFill>
                  <a:schemeClr val="tx2"/>
                </a:solidFill>
              </a:rPr>
              <a:t>Strengthens circulatory &amp; respiratory function</a:t>
            </a:r>
          </a:p>
          <a:p>
            <a:pPr lvl="1" eaLnBrk="1" hangingPunct="1">
              <a:lnSpc>
                <a:spcPct val="90000"/>
              </a:lnSpc>
              <a:buFont typeface="Wingdings" panose="05000000000000000000" pitchFamily="2" charset="2"/>
              <a:buChar char="§"/>
              <a:defRPr/>
            </a:pPr>
            <a:r>
              <a:rPr lang="en-US" sz="3000" dirty="0">
                <a:solidFill>
                  <a:schemeClr val="tx2"/>
                </a:solidFill>
              </a:rPr>
              <a:t>Produce Endorphins</a:t>
            </a:r>
          </a:p>
          <a:p>
            <a:pPr lvl="1" eaLnBrk="1" hangingPunct="1">
              <a:lnSpc>
                <a:spcPct val="90000"/>
              </a:lnSpc>
              <a:buFont typeface="Wingdings" panose="05000000000000000000" pitchFamily="2" charset="2"/>
              <a:buChar char="§"/>
              <a:defRPr/>
            </a:pPr>
            <a:r>
              <a:rPr lang="en-US" sz="3000" dirty="0">
                <a:solidFill>
                  <a:schemeClr val="tx2"/>
                </a:solidFill>
              </a:rPr>
              <a:t>Helps regulate metabolism</a:t>
            </a:r>
          </a:p>
          <a:p>
            <a:pPr lvl="1" eaLnBrk="1" hangingPunct="1">
              <a:lnSpc>
                <a:spcPct val="90000"/>
              </a:lnSpc>
              <a:buFont typeface="Wingdings" panose="05000000000000000000" pitchFamily="2" charset="2"/>
              <a:buChar char="§"/>
              <a:defRPr/>
            </a:pPr>
            <a:r>
              <a:rPr lang="en-US" sz="3000" dirty="0">
                <a:solidFill>
                  <a:schemeClr val="tx2"/>
                </a:solidFill>
              </a:rPr>
              <a:t>Enhances Immune system</a:t>
            </a:r>
          </a:p>
          <a:p>
            <a:pPr lvl="1" eaLnBrk="1" hangingPunct="1">
              <a:lnSpc>
                <a:spcPct val="90000"/>
              </a:lnSpc>
              <a:buFont typeface="Wingdings" panose="05000000000000000000" pitchFamily="2" charset="2"/>
              <a:buChar char="§"/>
              <a:defRPr/>
            </a:pPr>
            <a:r>
              <a:rPr lang="en-US" sz="3000" dirty="0">
                <a:solidFill>
                  <a:schemeClr val="tx2"/>
                </a:solidFill>
              </a:rPr>
              <a:t>Help loosen tight painful muscles</a:t>
            </a:r>
          </a:p>
          <a:p>
            <a:pPr lvl="1" eaLnBrk="1" hangingPunct="1">
              <a:lnSpc>
                <a:spcPct val="90000"/>
              </a:lnSpc>
              <a:buFontTx/>
              <a:buNone/>
              <a:defRPr/>
            </a:pPr>
            <a:endParaRPr lang="en-US" sz="2600" dirty="0">
              <a:solidFill>
                <a:schemeClr val="tx2"/>
              </a:solidFill>
            </a:endParaRPr>
          </a:p>
        </p:txBody>
      </p:sp>
    </p:spTree>
    <p:extLst>
      <p:ext uri="{BB962C8B-B14F-4D97-AF65-F5344CB8AC3E}">
        <p14:creationId xmlns:p14="http://schemas.microsoft.com/office/powerpoint/2010/main" val="1117759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2"/>
          <p:cNvSpPr>
            <a:spLocks noGrp="1" noChangeArrowheads="1"/>
          </p:cNvSpPr>
          <p:nvPr>
            <p:ph type="title"/>
          </p:nvPr>
        </p:nvSpPr>
        <p:spPr>
          <a:xfrm>
            <a:off x="1524000" y="152401"/>
            <a:ext cx="9144000" cy="944563"/>
          </a:xfrm>
          <a:noFill/>
          <a:extLst>
            <a:ext uri="{909E8E84-426E-40DD-AFC4-6F175D3DCCD1}">
              <a14:hiddenFill xmlns:a14="http://schemas.microsoft.com/office/drawing/2010/main">
                <a:solidFill>
                  <a:srgbClr val="FFFFFF"/>
                </a:solidFill>
              </a14:hiddenFill>
            </a:ext>
          </a:extLst>
        </p:spPr>
        <p:txBody>
          <a:bodyPr>
            <a:normAutofit fontScale="90000"/>
          </a:bodyPr>
          <a:lstStyle/>
          <a:p>
            <a:br>
              <a:rPr lang="en-US" altLang="en-US" sz="4000"/>
            </a:br>
            <a:r>
              <a:rPr lang="en-US" altLang="en-US" sz="4000"/>
              <a:t>Manipulative and Body-based Therapies</a:t>
            </a:r>
            <a:br>
              <a:rPr lang="en-US" altLang="en-US" sz="4000"/>
            </a:br>
            <a:endParaRPr lang="en-US" altLang="en-US" sz="4000"/>
          </a:p>
        </p:txBody>
      </p:sp>
      <p:sp>
        <p:nvSpPr>
          <p:cNvPr id="35845" name="Rectangle 3"/>
          <p:cNvSpPr>
            <a:spLocks noGrp="1" noChangeArrowheads="1"/>
          </p:cNvSpPr>
          <p:nvPr>
            <p:ph idx="1"/>
          </p:nvPr>
        </p:nvSpPr>
        <p:spPr>
          <a:xfrm>
            <a:off x="1905000" y="1143000"/>
            <a:ext cx="8229600" cy="5257800"/>
          </a:xfrm>
          <a:noFill/>
          <a:extLst>
            <a:ext uri="{909E8E84-426E-40DD-AFC4-6F175D3DCCD1}">
              <a14:hiddenFill xmlns:a14="http://schemas.microsoft.com/office/drawing/2010/main">
                <a:solidFill>
                  <a:srgbClr val="FFFFFF"/>
                </a:solidFill>
              </a14:hiddenFill>
            </a:ext>
          </a:extLst>
        </p:spPr>
        <p:txBody>
          <a:bodyPr/>
          <a:lstStyle/>
          <a:p>
            <a:pPr eaLnBrk="1" hangingPunct="1">
              <a:lnSpc>
                <a:spcPct val="90000"/>
              </a:lnSpc>
            </a:pPr>
            <a:r>
              <a:rPr lang="en-US" altLang="en-US" sz="2800" b="1" dirty="0">
                <a:solidFill>
                  <a:schemeClr val="tx2"/>
                </a:solidFill>
              </a:rPr>
              <a:t>Yoga </a:t>
            </a:r>
            <a:r>
              <a:rPr lang="en-US" altLang="en-US" sz="2800" dirty="0">
                <a:solidFill>
                  <a:schemeClr val="tx2"/>
                </a:solidFill>
              </a:rPr>
              <a:t> </a:t>
            </a:r>
          </a:p>
          <a:p>
            <a:pPr lvl="1" eaLnBrk="1" hangingPunct="1">
              <a:lnSpc>
                <a:spcPct val="90000"/>
              </a:lnSpc>
            </a:pPr>
            <a:r>
              <a:rPr lang="en-US" altLang="en-US" sz="2800" dirty="0">
                <a:solidFill>
                  <a:schemeClr val="tx2"/>
                </a:solidFill>
              </a:rPr>
              <a:t>“life forces in correct balance and flow</a:t>
            </a:r>
          </a:p>
          <a:p>
            <a:pPr lvl="1" eaLnBrk="1" hangingPunct="1">
              <a:lnSpc>
                <a:spcPct val="90000"/>
              </a:lnSpc>
            </a:pPr>
            <a:r>
              <a:rPr lang="en-US" altLang="en-US" sz="2800" dirty="0">
                <a:solidFill>
                  <a:schemeClr val="tx2"/>
                </a:solidFill>
              </a:rPr>
              <a:t>Concentration, strength, flexibility, symbolic movements</a:t>
            </a:r>
          </a:p>
          <a:p>
            <a:pPr lvl="1" eaLnBrk="1" hangingPunct="1">
              <a:lnSpc>
                <a:spcPct val="90000"/>
              </a:lnSpc>
            </a:pPr>
            <a:r>
              <a:rPr lang="en-US" altLang="en-US" sz="2800" dirty="0">
                <a:solidFill>
                  <a:schemeClr val="tx2"/>
                </a:solidFill>
              </a:rPr>
              <a:t>Breathing, movement &amp; posture</a:t>
            </a:r>
          </a:p>
          <a:p>
            <a:pPr eaLnBrk="1" hangingPunct="1">
              <a:lnSpc>
                <a:spcPct val="90000"/>
              </a:lnSpc>
            </a:pPr>
            <a:r>
              <a:rPr lang="en-US" altLang="en-US" sz="2800" b="1" dirty="0">
                <a:solidFill>
                  <a:schemeClr val="tx2"/>
                </a:solidFill>
              </a:rPr>
              <a:t>Tai Chi</a:t>
            </a:r>
          </a:p>
          <a:p>
            <a:pPr lvl="1" eaLnBrk="1" hangingPunct="1">
              <a:lnSpc>
                <a:spcPct val="90000"/>
              </a:lnSpc>
            </a:pPr>
            <a:r>
              <a:rPr lang="en-US" altLang="en-US" sz="2800" dirty="0">
                <a:solidFill>
                  <a:schemeClr val="tx2"/>
                </a:solidFill>
              </a:rPr>
              <a:t>Promotes the flow of </a:t>
            </a:r>
            <a:r>
              <a:rPr lang="en-US" altLang="en-US" sz="2800" i="1" dirty="0">
                <a:solidFill>
                  <a:schemeClr val="tx2"/>
                </a:solidFill>
              </a:rPr>
              <a:t>qi </a:t>
            </a:r>
            <a:r>
              <a:rPr lang="en-US" altLang="en-US" sz="2800" dirty="0">
                <a:solidFill>
                  <a:schemeClr val="tx2"/>
                </a:solidFill>
              </a:rPr>
              <a:t>or energy throughout the body</a:t>
            </a:r>
          </a:p>
          <a:p>
            <a:pPr lvl="1" eaLnBrk="1" hangingPunct="1">
              <a:lnSpc>
                <a:spcPct val="90000"/>
              </a:lnSpc>
            </a:pPr>
            <a:r>
              <a:rPr lang="en-US" altLang="en-US" sz="2800" dirty="0">
                <a:solidFill>
                  <a:schemeClr val="tx2"/>
                </a:solidFill>
              </a:rPr>
              <a:t>Reduces </a:t>
            </a:r>
            <a:r>
              <a:rPr lang="en-US" altLang="en-US" sz="2800" dirty="0" err="1">
                <a:solidFill>
                  <a:schemeClr val="tx2"/>
                </a:solidFill>
              </a:rPr>
              <a:t>sx</a:t>
            </a:r>
            <a:r>
              <a:rPr lang="en-US" altLang="en-US" sz="2800" dirty="0">
                <a:solidFill>
                  <a:schemeClr val="tx2"/>
                </a:solidFill>
              </a:rPr>
              <a:t>. of fibromyalgia</a:t>
            </a:r>
          </a:p>
          <a:p>
            <a:pPr lvl="1" eaLnBrk="1" hangingPunct="1">
              <a:lnSpc>
                <a:spcPct val="90000"/>
              </a:lnSpc>
            </a:pPr>
            <a:r>
              <a:rPr lang="en-US" altLang="en-US" sz="2800" dirty="0">
                <a:solidFill>
                  <a:schemeClr val="tx2"/>
                </a:solidFill>
              </a:rPr>
              <a:t>Used in cardiac rehab programs, can lower BP</a:t>
            </a:r>
          </a:p>
          <a:p>
            <a:endParaRPr lang="en-US" altLang="en-US" dirty="0">
              <a:effectLst/>
            </a:endParaRPr>
          </a:p>
        </p:txBody>
      </p:sp>
      <p:pic>
        <p:nvPicPr>
          <p:cNvPr id="35846" name="Picture 4" descr="MCj042460800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86800" y="1828800"/>
            <a:ext cx="1860550" cy="177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48557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animEffect transition="in" filter="fade">
                                      <p:cBhvr>
                                        <p:cTn id="7" dur="1000"/>
                                        <p:tgtEl>
                                          <p:spTgt spid="35845">
                                            <p:txEl>
                                              <p:pRg st="0" end="0"/>
                                            </p:txEl>
                                          </p:spTgt>
                                        </p:tgtEl>
                                      </p:cBhvr>
                                    </p:animEffect>
                                    <p:anim calcmode="lin" valueType="num">
                                      <p:cBhvr>
                                        <p:cTn id="8" dur="1000" fill="hold"/>
                                        <p:tgtEl>
                                          <p:spTgt spid="3584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584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5845">
                                            <p:txEl>
                                              <p:pRg st="1" end="1"/>
                                            </p:txEl>
                                          </p:spTgt>
                                        </p:tgtEl>
                                        <p:attrNameLst>
                                          <p:attrName>style.visibility</p:attrName>
                                        </p:attrNameLst>
                                      </p:cBhvr>
                                      <p:to>
                                        <p:strVal val="visible"/>
                                      </p:to>
                                    </p:set>
                                    <p:animEffect transition="in" filter="fade">
                                      <p:cBhvr>
                                        <p:cTn id="14" dur="1000"/>
                                        <p:tgtEl>
                                          <p:spTgt spid="35845">
                                            <p:txEl>
                                              <p:pRg st="1" end="1"/>
                                            </p:txEl>
                                          </p:spTgt>
                                        </p:tgtEl>
                                      </p:cBhvr>
                                    </p:animEffect>
                                    <p:anim calcmode="lin" valueType="num">
                                      <p:cBhvr>
                                        <p:cTn id="15" dur="1000" fill="hold"/>
                                        <p:tgtEl>
                                          <p:spTgt spid="3584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5845">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5845">
                                            <p:txEl>
                                              <p:pRg st="2" end="2"/>
                                            </p:txEl>
                                          </p:spTgt>
                                        </p:tgtEl>
                                        <p:attrNameLst>
                                          <p:attrName>style.visibility</p:attrName>
                                        </p:attrNameLst>
                                      </p:cBhvr>
                                      <p:to>
                                        <p:strVal val="visible"/>
                                      </p:to>
                                    </p:set>
                                    <p:animEffect transition="in" filter="fade">
                                      <p:cBhvr>
                                        <p:cTn id="19" dur="1000"/>
                                        <p:tgtEl>
                                          <p:spTgt spid="35845">
                                            <p:txEl>
                                              <p:pRg st="2" end="2"/>
                                            </p:txEl>
                                          </p:spTgt>
                                        </p:tgtEl>
                                      </p:cBhvr>
                                    </p:animEffect>
                                    <p:anim calcmode="lin" valueType="num">
                                      <p:cBhvr>
                                        <p:cTn id="20" dur="1000" fill="hold"/>
                                        <p:tgtEl>
                                          <p:spTgt spid="3584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5845">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5845">
                                            <p:txEl>
                                              <p:pRg st="3" end="3"/>
                                            </p:txEl>
                                          </p:spTgt>
                                        </p:tgtEl>
                                        <p:attrNameLst>
                                          <p:attrName>style.visibility</p:attrName>
                                        </p:attrNameLst>
                                      </p:cBhvr>
                                      <p:to>
                                        <p:strVal val="visible"/>
                                      </p:to>
                                    </p:set>
                                    <p:animEffect transition="in" filter="fade">
                                      <p:cBhvr>
                                        <p:cTn id="24" dur="1000"/>
                                        <p:tgtEl>
                                          <p:spTgt spid="35845">
                                            <p:txEl>
                                              <p:pRg st="3" end="3"/>
                                            </p:txEl>
                                          </p:spTgt>
                                        </p:tgtEl>
                                      </p:cBhvr>
                                    </p:animEffect>
                                    <p:anim calcmode="lin" valueType="num">
                                      <p:cBhvr>
                                        <p:cTn id="25" dur="1000" fill="hold"/>
                                        <p:tgtEl>
                                          <p:spTgt spid="35845">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584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5845">
                                            <p:txEl>
                                              <p:pRg st="4" end="4"/>
                                            </p:txEl>
                                          </p:spTgt>
                                        </p:tgtEl>
                                        <p:attrNameLst>
                                          <p:attrName>style.visibility</p:attrName>
                                        </p:attrNameLst>
                                      </p:cBhvr>
                                      <p:to>
                                        <p:strVal val="visible"/>
                                      </p:to>
                                    </p:set>
                                    <p:animEffect transition="in" filter="fade">
                                      <p:cBhvr>
                                        <p:cTn id="31" dur="1000"/>
                                        <p:tgtEl>
                                          <p:spTgt spid="35845">
                                            <p:txEl>
                                              <p:pRg st="4" end="4"/>
                                            </p:txEl>
                                          </p:spTgt>
                                        </p:tgtEl>
                                      </p:cBhvr>
                                    </p:animEffect>
                                    <p:anim calcmode="lin" valueType="num">
                                      <p:cBhvr>
                                        <p:cTn id="32" dur="1000" fill="hold"/>
                                        <p:tgtEl>
                                          <p:spTgt spid="3584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584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35845">
                                            <p:txEl>
                                              <p:pRg st="5" end="5"/>
                                            </p:txEl>
                                          </p:spTgt>
                                        </p:tgtEl>
                                        <p:attrNameLst>
                                          <p:attrName>style.visibility</p:attrName>
                                        </p:attrNameLst>
                                      </p:cBhvr>
                                      <p:to>
                                        <p:strVal val="visible"/>
                                      </p:to>
                                    </p:set>
                                    <p:animEffect transition="in" filter="fade">
                                      <p:cBhvr>
                                        <p:cTn id="38" dur="1000"/>
                                        <p:tgtEl>
                                          <p:spTgt spid="35845">
                                            <p:txEl>
                                              <p:pRg st="5" end="5"/>
                                            </p:txEl>
                                          </p:spTgt>
                                        </p:tgtEl>
                                      </p:cBhvr>
                                    </p:animEffect>
                                    <p:anim calcmode="lin" valueType="num">
                                      <p:cBhvr>
                                        <p:cTn id="39" dur="1000" fill="hold"/>
                                        <p:tgtEl>
                                          <p:spTgt spid="35845">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3584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35845">
                                            <p:txEl>
                                              <p:pRg st="6" end="6"/>
                                            </p:txEl>
                                          </p:spTgt>
                                        </p:tgtEl>
                                        <p:attrNameLst>
                                          <p:attrName>style.visibility</p:attrName>
                                        </p:attrNameLst>
                                      </p:cBhvr>
                                      <p:to>
                                        <p:strVal val="visible"/>
                                      </p:to>
                                    </p:set>
                                    <p:animEffect transition="in" filter="fade">
                                      <p:cBhvr>
                                        <p:cTn id="45" dur="1000"/>
                                        <p:tgtEl>
                                          <p:spTgt spid="35845">
                                            <p:txEl>
                                              <p:pRg st="6" end="6"/>
                                            </p:txEl>
                                          </p:spTgt>
                                        </p:tgtEl>
                                      </p:cBhvr>
                                    </p:animEffect>
                                    <p:anim calcmode="lin" valueType="num">
                                      <p:cBhvr>
                                        <p:cTn id="46" dur="1000" fill="hold"/>
                                        <p:tgtEl>
                                          <p:spTgt spid="35845">
                                            <p:txEl>
                                              <p:pRg st="6" end="6"/>
                                            </p:txEl>
                                          </p:spTgt>
                                        </p:tgtEl>
                                        <p:attrNameLst>
                                          <p:attrName>ppt_x</p:attrName>
                                        </p:attrNameLst>
                                      </p:cBhvr>
                                      <p:tavLst>
                                        <p:tav tm="0">
                                          <p:val>
                                            <p:strVal val="#ppt_x"/>
                                          </p:val>
                                        </p:tav>
                                        <p:tav tm="100000">
                                          <p:val>
                                            <p:strVal val="#ppt_x"/>
                                          </p:val>
                                        </p:tav>
                                      </p:tavLst>
                                    </p:anim>
                                    <p:anim calcmode="lin" valueType="num">
                                      <p:cBhvr>
                                        <p:cTn id="47" dur="1000" fill="hold"/>
                                        <p:tgtEl>
                                          <p:spTgt spid="3584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nodeType="clickEffect">
                                  <p:stCondLst>
                                    <p:cond delay="0"/>
                                  </p:stCondLst>
                                  <p:childTnLst>
                                    <p:set>
                                      <p:cBhvr>
                                        <p:cTn id="51" dur="1" fill="hold">
                                          <p:stCondLst>
                                            <p:cond delay="0"/>
                                          </p:stCondLst>
                                        </p:cTn>
                                        <p:tgtEl>
                                          <p:spTgt spid="35845">
                                            <p:txEl>
                                              <p:pRg st="7" end="7"/>
                                            </p:txEl>
                                          </p:spTgt>
                                        </p:tgtEl>
                                        <p:attrNameLst>
                                          <p:attrName>style.visibility</p:attrName>
                                        </p:attrNameLst>
                                      </p:cBhvr>
                                      <p:to>
                                        <p:strVal val="visible"/>
                                      </p:to>
                                    </p:set>
                                    <p:animEffect transition="in" filter="fade">
                                      <p:cBhvr>
                                        <p:cTn id="52" dur="1000"/>
                                        <p:tgtEl>
                                          <p:spTgt spid="35845">
                                            <p:txEl>
                                              <p:pRg st="7" end="7"/>
                                            </p:txEl>
                                          </p:spTgt>
                                        </p:tgtEl>
                                      </p:cBhvr>
                                    </p:animEffect>
                                    <p:anim calcmode="lin" valueType="num">
                                      <p:cBhvr>
                                        <p:cTn id="53" dur="1000" fill="hold"/>
                                        <p:tgtEl>
                                          <p:spTgt spid="35845">
                                            <p:txEl>
                                              <p:pRg st="7" end="7"/>
                                            </p:txEl>
                                          </p:spTgt>
                                        </p:tgtEl>
                                        <p:attrNameLst>
                                          <p:attrName>ppt_x</p:attrName>
                                        </p:attrNameLst>
                                      </p:cBhvr>
                                      <p:tavLst>
                                        <p:tav tm="0">
                                          <p:val>
                                            <p:strVal val="#ppt_x"/>
                                          </p:val>
                                        </p:tav>
                                        <p:tav tm="100000">
                                          <p:val>
                                            <p:strVal val="#ppt_x"/>
                                          </p:val>
                                        </p:tav>
                                      </p:tavLst>
                                    </p:anim>
                                    <p:anim calcmode="lin" valueType="num">
                                      <p:cBhvr>
                                        <p:cTn id="54" dur="1000" fill="hold"/>
                                        <p:tgtEl>
                                          <p:spTgt spid="3584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normAutofit/>
          </a:bodyPr>
          <a:lstStyle/>
          <a:p>
            <a:pPr algn="ctr" eaLnBrk="1" hangingPunct="1">
              <a:defRPr/>
            </a:pPr>
            <a:r>
              <a:rPr lang="en-US" sz="4800" dirty="0"/>
              <a:t>Chiropractic and Osteopathy</a:t>
            </a:r>
          </a:p>
        </p:txBody>
      </p:sp>
      <p:sp>
        <p:nvSpPr>
          <p:cNvPr id="47107" name="Text Placeholder 2"/>
          <p:cNvSpPr>
            <a:spLocks noGrp="1"/>
          </p:cNvSpPr>
          <p:nvPr>
            <p:ph type="body" idx="1"/>
          </p:nvPr>
        </p:nvSpPr>
        <p:spPr>
          <a:xfrm>
            <a:off x="676656" y="2157731"/>
            <a:ext cx="10753725" cy="3620134"/>
          </a:xfrm>
        </p:spPr>
        <p:txBody>
          <a:bodyPr>
            <a:normAutofit lnSpcReduction="10000"/>
          </a:bodyPr>
          <a:lstStyle/>
          <a:p>
            <a:pPr eaLnBrk="1" hangingPunct="1">
              <a:buFont typeface="Arial" panose="020B0604020202020204" pitchFamily="34" charset="0"/>
              <a:buChar char="•"/>
              <a:defRPr/>
            </a:pPr>
            <a:r>
              <a:rPr lang="en-US" dirty="0"/>
              <a:t> Chiropractic is a treatment where a practitioner uses  their hands to help relieve problems with the bones, muscles and joints. </a:t>
            </a:r>
          </a:p>
          <a:p>
            <a:pPr marL="4572" lvl="1" indent="0" eaLnBrk="1" hangingPunct="1">
              <a:buNone/>
              <a:defRPr/>
            </a:pPr>
            <a:r>
              <a:rPr lang="en-US" dirty="0"/>
              <a:t> Relationship between Body Structure and Function.</a:t>
            </a:r>
          </a:p>
          <a:p>
            <a:pPr marL="4572" lvl="1" indent="0" eaLnBrk="1" hangingPunct="1">
              <a:buNone/>
              <a:defRPr/>
            </a:pPr>
            <a:r>
              <a:rPr lang="en-US" dirty="0"/>
              <a:t> Subluxation &amp; Adjustment.</a:t>
            </a:r>
          </a:p>
          <a:p>
            <a:pPr marL="4572" lvl="1" indent="0">
              <a:buNone/>
              <a:defRPr/>
            </a:pPr>
            <a:r>
              <a:rPr lang="en-GB" dirty="0">
                <a:hlinkClick r:id="rId3"/>
              </a:rPr>
              <a:t>https://www.webmd.com/pain-management/guide/chiropractic-pain-relief#1</a:t>
            </a:r>
            <a:endParaRPr lang="en-US" dirty="0"/>
          </a:p>
          <a:p>
            <a:pPr eaLnBrk="1" hangingPunct="1">
              <a:buFont typeface="Arial" panose="020B0604020202020204" pitchFamily="34" charset="0"/>
              <a:buChar char="•"/>
              <a:defRPr/>
            </a:pPr>
            <a:r>
              <a:rPr lang="en-US" dirty="0"/>
              <a:t> Osteopaths D.O.</a:t>
            </a:r>
          </a:p>
          <a:p>
            <a:pPr marL="4572" lvl="1" indent="0" eaLnBrk="1" hangingPunct="1">
              <a:buNone/>
              <a:defRPr/>
            </a:pPr>
            <a:r>
              <a:rPr lang="en-US" dirty="0"/>
              <a:t>Includes Osteopathic Manipulation.</a:t>
            </a:r>
          </a:p>
          <a:p>
            <a:pPr marL="4572" lvl="1" indent="0" eaLnBrk="1" hangingPunct="1">
              <a:buNone/>
              <a:defRPr/>
            </a:pPr>
            <a:r>
              <a:rPr lang="en-US" dirty="0"/>
              <a:t>Well being depends on bones, muscles, ligaments and connective tissue.</a:t>
            </a:r>
          </a:p>
          <a:p>
            <a:pPr marL="4572" lvl="1" indent="0" eaLnBrk="1" hangingPunct="1">
              <a:buNone/>
              <a:defRPr/>
            </a:pPr>
            <a:r>
              <a:rPr lang="en-US" dirty="0"/>
              <a:t>Functioning smoothly together.</a:t>
            </a:r>
          </a:p>
          <a:p>
            <a:pPr marL="4572" lvl="1" indent="0">
              <a:buNone/>
              <a:defRPr/>
            </a:pPr>
            <a:r>
              <a:rPr lang="en-US" dirty="0"/>
              <a:t> </a:t>
            </a:r>
            <a:r>
              <a:rPr lang="en-GB" dirty="0">
                <a:hlinkClick r:id="rId4"/>
              </a:rPr>
              <a:t>https://www.youtube.com/watch?v=0TCFL3kgirQ</a:t>
            </a:r>
            <a:endParaRPr lang="en-US" dirty="0"/>
          </a:p>
          <a:p>
            <a:pPr lvl="1" eaLnBrk="1" hangingPunct="1">
              <a:defRPr/>
            </a:pPr>
            <a:endParaRPr lang="en-US" dirty="0"/>
          </a:p>
          <a:p>
            <a:pPr eaLnBrk="1" hangingPunct="1">
              <a:buFont typeface="Arial" charset="0"/>
              <a:buNone/>
              <a:defRPr/>
            </a:pPr>
            <a:endParaRPr lang="en-US" dirty="0"/>
          </a:p>
        </p:txBody>
      </p:sp>
      <p:pic>
        <p:nvPicPr>
          <p:cNvPr id="37892" name="Picture 4" descr="C:\Documents and Settings\James\Local Settings\Temporary Internet Files\Content.IE5\6MD4K91Q\MCSO02952_0000[1].wm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249949" y="3429000"/>
            <a:ext cx="1779864" cy="3114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extLst>
      <p:ext uri="{BB962C8B-B14F-4D97-AF65-F5344CB8AC3E}">
        <p14:creationId xmlns:p14="http://schemas.microsoft.com/office/powerpoint/2010/main" val="1472510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animEffect transition="in" filter="fade">
                                      <p:cBhvr>
                                        <p:cTn id="7" dur="1000"/>
                                        <p:tgtEl>
                                          <p:spTgt spid="47107">
                                            <p:txEl>
                                              <p:pRg st="0" end="0"/>
                                            </p:txEl>
                                          </p:spTgt>
                                        </p:tgtEl>
                                      </p:cBhvr>
                                    </p:animEffect>
                                    <p:anim calcmode="lin" valueType="num">
                                      <p:cBhvr>
                                        <p:cTn id="8" dur="1000" fill="hold"/>
                                        <p:tgtEl>
                                          <p:spTgt spid="4710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710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7107">
                                            <p:txEl>
                                              <p:pRg st="1" end="1"/>
                                            </p:txEl>
                                          </p:spTgt>
                                        </p:tgtEl>
                                        <p:attrNameLst>
                                          <p:attrName>style.visibility</p:attrName>
                                        </p:attrNameLst>
                                      </p:cBhvr>
                                      <p:to>
                                        <p:strVal val="visible"/>
                                      </p:to>
                                    </p:set>
                                    <p:animEffect transition="in" filter="fade">
                                      <p:cBhvr>
                                        <p:cTn id="12" dur="1000"/>
                                        <p:tgtEl>
                                          <p:spTgt spid="47107">
                                            <p:txEl>
                                              <p:pRg st="1" end="1"/>
                                            </p:txEl>
                                          </p:spTgt>
                                        </p:tgtEl>
                                      </p:cBhvr>
                                    </p:animEffect>
                                    <p:anim calcmode="lin" valueType="num">
                                      <p:cBhvr>
                                        <p:cTn id="13" dur="1000" fill="hold"/>
                                        <p:tgtEl>
                                          <p:spTgt spid="4710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7107">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7107">
                                            <p:txEl>
                                              <p:pRg st="2" end="2"/>
                                            </p:txEl>
                                          </p:spTgt>
                                        </p:tgtEl>
                                        <p:attrNameLst>
                                          <p:attrName>style.visibility</p:attrName>
                                        </p:attrNameLst>
                                      </p:cBhvr>
                                      <p:to>
                                        <p:strVal val="visible"/>
                                      </p:to>
                                    </p:set>
                                    <p:animEffect transition="in" filter="fade">
                                      <p:cBhvr>
                                        <p:cTn id="17" dur="1000"/>
                                        <p:tgtEl>
                                          <p:spTgt spid="47107">
                                            <p:txEl>
                                              <p:pRg st="2" end="2"/>
                                            </p:txEl>
                                          </p:spTgt>
                                        </p:tgtEl>
                                      </p:cBhvr>
                                    </p:animEffect>
                                    <p:anim calcmode="lin" valueType="num">
                                      <p:cBhvr>
                                        <p:cTn id="18" dur="1000" fill="hold"/>
                                        <p:tgtEl>
                                          <p:spTgt spid="47107">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7107">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7107">
                                            <p:txEl>
                                              <p:pRg st="3" end="3"/>
                                            </p:txEl>
                                          </p:spTgt>
                                        </p:tgtEl>
                                        <p:attrNameLst>
                                          <p:attrName>style.visibility</p:attrName>
                                        </p:attrNameLst>
                                      </p:cBhvr>
                                      <p:to>
                                        <p:strVal val="visible"/>
                                      </p:to>
                                    </p:set>
                                    <p:animEffect transition="in" filter="fade">
                                      <p:cBhvr>
                                        <p:cTn id="22" dur="1000"/>
                                        <p:tgtEl>
                                          <p:spTgt spid="47107">
                                            <p:txEl>
                                              <p:pRg st="3" end="3"/>
                                            </p:txEl>
                                          </p:spTgt>
                                        </p:tgtEl>
                                      </p:cBhvr>
                                    </p:animEffect>
                                    <p:anim calcmode="lin" valueType="num">
                                      <p:cBhvr>
                                        <p:cTn id="23" dur="1000" fill="hold"/>
                                        <p:tgtEl>
                                          <p:spTgt spid="47107">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710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47107">
                                            <p:txEl>
                                              <p:pRg st="4" end="4"/>
                                            </p:txEl>
                                          </p:spTgt>
                                        </p:tgtEl>
                                        <p:attrNameLst>
                                          <p:attrName>style.visibility</p:attrName>
                                        </p:attrNameLst>
                                      </p:cBhvr>
                                      <p:to>
                                        <p:strVal val="visible"/>
                                      </p:to>
                                    </p:set>
                                    <p:animEffect transition="in" filter="fade">
                                      <p:cBhvr>
                                        <p:cTn id="29" dur="1000"/>
                                        <p:tgtEl>
                                          <p:spTgt spid="47107">
                                            <p:txEl>
                                              <p:pRg st="4" end="4"/>
                                            </p:txEl>
                                          </p:spTgt>
                                        </p:tgtEl>
                                      </p:cBhvr>
                                    </p:animEffect>
                                    <p:anim calcmode="lin" valueType="num">
                                      <p:cBhvr>
                                        <p:cTn id="30" dur="1000" fill="hold"/>
                                        <p:tgtEl>
                                          <p:spTgt spid="47107">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47107">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47107">
                                            <p:txEl>
                                              <p:pRg st="5" end="5"/>
                                            </p:txEl>
                                          </p:spTgt>
                                        </p:tgtEl>
                                        <p:attrNameLst>
                                          <p:attrName>style.visibility</p:attrName>
                                        </p:attrNameLst>
                                      </p:cBhvr>
                                      <p:to>
                                        <p:strVal val="visible"/>
                                      </p:to>
                                    </p:set>
                                    <p:animEffect transition="in" filter="fade">
                                      <p:cBhvr>
                                        <p:cTn id="34" dur="1000"/>
                                        <p:tgtEl>
                                          <p:spTgt spid="47107">
                                            <p:txEl>
                                              <p:pRg st="5" end="5"/>
                                            </p:txEl>
                                          </p:spTgt>
                                        </p:tgtEl>
                                      </p:cBhvr>
                                    </p:animEffect>
                                    <p:anim calcmode="lin" valueType="num">
                                      <p:cBhvr>
                                        <p:cTn id="35" dur="1000" fill="hold"/>
                                        <p:tgtEl>
                                          <p:spTgt spid="47107">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47107">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47107">
                                            <p:txEl>
                                              <p:pRg st="6" end="6"/>
                                            </p:txEl>
                                          </p:spTgt>
                                        </p:tgtEl>
                                        <p:attrNameLst>
                                          <p:attrName>style.visibility</p:attrName>
                                        </p:attrNameLst>
                                      </p:cBhvr>
                                      <p:to>
                                        <p:strVal val="visible"/>
                                      </p:to>
                                    </p:set>
                                    <p:animEffect transition="in" filter="fade">
                                      <p:cBhvr>
                                        <p:cTn id="39" dur="1000"/>
                                        <p:tgtEl>
                                          <p:spTgt spid="47107">
                                            <p:txEl>
                                              <p:pRg st="6" end="6"/>
                                            </p:txEl>
                                          </p:spTgt>
                                        </p:tgtEl>
                                      </p:cBhvr>
                                    </p:animEffect>
                                    <p:anim calcmode="lin" valueType="num">
                                      <p:cBhvr>
                                        <p:cTn id="40" dur="1000" fill="hold"/>
                                        <p:tgtEl>
                                          <p:spTgt spid="47107">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47107">
                                            <p:txEl>
                                              <p:pRg st="6" end="6"/>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47107">
                                            <p:txEl>
                                              <p:pRg st="7" end="7"/>
                                            </p:txEl>
                                          </p:spTgt>
                                        </p:tgtEl>
                                        <p:attrNameLst>
                                          <p:attrName>style.visibility</p:attrName>
                                        </p:attrNameLst>
                                      </p:cBhvr>
                                      <p:to>
                                        <p:strVal val="visible"/>
                                      </p:to>
                                    </p:set>
                                    <p:animEffect transition="in" filter="fade">
                                      <p:cBhvr>
                                        <p:cTn id="44" dur="1000"/>
                                        <p:tgtEl>
                                          <p:spTgt spid="47107">
                                            <p:txEl>
                                              <p:pRg st="7" end="7"/>
                                            </p:txEl>
                                          </p:spTgt>
                                        </p:tgtEl>
                                      </p:cBhvr>
                                    </p:animEffect>
                                    <p:anim calcmode="lin" valueType="num">
                                      <p:cBhvr>
                                        <p:cTn id="45" dur="1000" fill="hold"/>
                                        <p:tgtEl>
                                          <p:spTgt spid="47107">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47107">
                                            <p:txEl>
                                              <p:pRg st="7" end="7"/>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47107">
                                            <p:txEl>
                                              <p:pRg st="8" end="8"/>
                                            </p:txEl>
                                          </p:spTgt>
                                        </p:tgtEl>
                                        <p:attrNameLst>
                                          <p:attrName>style.visibility</p:attrName>
                                        </p:attrNameLst>
                                      </p:cBhvr>
                                      <p:to>
                                        <p:strVal val="visible"/>
                                      </p:to>
                                    </p:set>
                                    <p:animEffect transition="in" filter="fade">
                                      <p:cBhvr>
                                        <p:cTn id="49" dur="1000"/>
                                        <p:tgtEl>
                                          <p:spTgt spid="47107">
                                            <p:txEl>
                                              <p:pRg st="8" end="8"/>
                                            </p:txEl>
                                          </p:spTgt>
                                        </p:tgtEl>
                                      </p:cBhvr>
                                    </p:animEffect>
                                    <p:anim calcmode="lin" valueType="num">
                                      <p:cBhvr>
                                        <p:cTn id="50" dur="1000" fill="hold"/>
                                        <p:tgtEl>
                                          <p:spTgt spid="47107">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47107">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a:t>Energy – Based Therapies</a:t>
            </a:r>
            <a:br>
              <a:rPr lang="en-US" dirty="0"/>
            </a:br>
            <a:endParaRPr lang="en-US" dirty="0"/>
          </a:p>
        </p:txBody>
      </p:sp>
      <p:sp>
        <p:nvSpPr>
          <p:cNvPr id="39941" name="Content Placeholder 2"/>
          <p:cNvSpPr>
            <a:spLocks noGrp="1"/>
          </p:cNvSpPr>
          <p:nvPr>
            <p:ph idx="1"/>
          </p:nvPr>
        </p:nvSpPr>
        <p:spPr>
          <a:xfrm>
            <a:off x="762001" y="1371600"/>
            <a:ext cx="5943599" cy="4572000"/>
          </a:xfrm>
          <a:solidFill>
            <a:schemeClr val="bg1"/>
          </a:solidFill>
        </p:spPr>
        <p:txBody>
          <a:bodyPr/>
          <a:lstStyle/>
          <a:p>
            <a:pPr eaLnBrk="1" hangingPunct="1"/>
            <a:endParaRPr lang="en-US" altLang="en-US" sz="3000" dirty="0"/>
          </a:p>
          <a:p>
            <a:pPr eaLnBrk="1" hangingPunct="1"/>
            <a:endParaRPr lang="en-US" altLang="en-US" sz="3000" dirty="0"/>
          </a:p>
          <a:p>
            <a:r>
              <a:rPr lang="en-US" altLang="en-US" sz="3000" dirty="0"/>
              <a:t>“</a:t>
            </a:r>
            <a:r>
              <a:rPr lang="en-US" altLang="en-US" sz="3000" b="1" dirty="0">
                <a:solidFill>
                  <a:schemeClr val="tx2"/>
                </a:solidFill>
              </a:rPr>
              <a:t>A group of techniques that work with the body’s energy field by the use of the hands to direct or redirect the energy to enhance balance within the field”</a:t>
            </a:r>
            <a:r>
              <a:rPr lang="en-GB" altLang="en-US" b="1" dirty="0"/>
              <a:t>(</a:t>
            </a:r>
            <a:r>
              <a:rPr lang="en-GB" b="1" dirty="0" err="1"/>
              <a:t>F.atally</a:t>
            </a:r>
            <a:r>
              <a:rPr lang="en-GB" b="1" dirty="0"/>
              <a:t>, 2018)</a:t>
            </a:r>
            <a:endParaRPr lang="en-US" altLang="en-US" sz="2600" b="1" dirty="0">
              <a:solidFill>
                <a:schemeClr val="tx2"/>
              </a:solidFill>
            </a:endParaRPr>
          </a:p>
        </p:txBody>
      </p:sp>
      <p:pic>
        <p:nvPicPr>
          <p:cNvPr id="39942" name="Picture 6" descr="aura">
            <a:hlinkClick r:id="" action="ppaction://noaction"/>
          </p:cNvPr>
          <p:cNvPicPr>
            <a:picLocks noChangeAspect="1" noChangeArrowheads="1"/>
          </p:cNvPicPr>
          <p:nvPr/>
        </p:nvPicPr>
        <p:blipFill>
          <a:blip r:embed="rId2">
            <a:extLst>
              <a:ext uri="{BEBA8EAE-BF5A-486C-A8C5-ECC9F3942E4B}">
                <a14:imgProps xmlns:a14="http://schemas.microsoft.com/office/drawing/2010/main">
                  <a14:imgLayer r:embed="rId3">
                    <a14:imgEffect>
                      <a14:saturation sat="66000"/>
                    </a14:imgEffect>
                  </a14:imgLayer>
                </a14:imgProps>
              </a:ext>
              <a:ext uri="{28A0092B-C50C-407E-A947-70E740481C1C}">
                <a14:useLocalDpi xmlns:a14="http://schemas.microsoft.com/office/drawing/2010/main" val="0"/>
              </a:ext>
            </a:extLst>
          </a:blip>
          <a:srcRect/>
          <a:stretch>
            <a:fillRect/>
          </a:stretch>
        </p:blipFill>
        <p:spPr bwMode="auto">
          <a:xfrm>
            <a:off x="6799263" y="1204686"/>
            <a:ext cx="4630736" cy="5500914"/>
          </a:xfrm>
          <a:prstGeom prst="rect">
            <a:avLst/>
          </a:prstGeom>
          <a:noFill/>
          <a:ln>
            <a:noFill/>
          </a:ln>
          <a:effectLst>
            <a:glow rad="139700">
              <a:schemeClr val="accent4">
                <a:satMod val="175000"/>
                <a:alpha val="40000"/>
              </a:schemeClr>
            </a:glow>
            <a:softEdge rad="6350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1">
            <a:extLst>
              <a:ext uri="{FF2B5EF4-FFF2-40B4-BE49-F238E27FC236}">
                <a16:creationId xmlns:a16="http://schemas.microsoft.com/office/drawing/2014/main" id="{CA6663B4-7559-487B-B5D7-A7BA957681E2}"/>
              </a:ext>
            </a:extLst>
          </p:cNvPr>
          <p:cNvSpPr>
            <a:spLocks noChangeArrowheads="1"/>
          </p:cNvSpPr>
          <p:nvPr/>
        </p:nvSpPr>
        <p:spPr bwMode="auto">
          <a:xfrm>
            <a:off x="0" y="0"/>
            <a:ext cx="12192000" cy="457200"/>
          </a:xfrm>
          <a:prstGeom prst="rect">
            <a:avLst/>
          </a:prstGeom>
          <a:solidFill>
            <a:srgbClr val="F5F5F5"/>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6348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rgbClr val="333333"/>
                </a:solidFill>
                <a:effectLst/>
                <a:latin typeface="Monaco"/>
              </a:rPr>
              <a:t>DeLaune</a:t>
            </a:r>
            <a:r>
              <a:rPr kumimoji="0" lang="en-US" altLang="en-US" sz="800" b="0" i="0" u="none" strike="noStrike" cap="none" normalizeH="0" baseline="0">
                <a:ln>
                  <a:noFill/>
                </a:ln>
                <a:solidFill>
                  <a:schemeClr val="tx1"/>
                </a:solidFill>
                <a:effectLst/>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9295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67187-04C8-4DBC-A50E-6039A4441F7D}"/>
              </a:ext>
            </a:extLst>
          </p:cNvPr>
          <p:cNvSpPr>
            <a:spLocks noGrp="1"/>
          </p:cNvSpPr>
          <p:nvPr>
            <p:ph type="title"/>
          </p:nvPr>
        </p:nvSpPr>
        <p:spPr/>
        <p:txBody>
          <a:bodyPr/>
          <a:lstStyle/>
          <a:p>
            <a:pPr algn="ctr"/>
            <a:r>
              <a:rPr lang="en-GB" dirty="0"/>
              <a:t>Energy based theories </a:t>
            </a:r>
          </a:p>
        </p:txBody>
      </p:sp>
      <p:sp>
        <p:nvSpPr>
          <p:cNvPr id="3" name="Content Placeholder 2">
            <a:extLst>
              <a:ext uri="{FF2B5EF4-FFF2-40B4-BE49-F238E27FC236}">
                <a16:creationId xmlns:a16="http://schemas.microsoft.com/office/drawing/2014/main" id="{49BCFE1B-2F45-40D6-BC3A-17FFEC72F458}"/>
              </a:ext>
            </a:extLst>
          </p:cNvPr>
          <p:cNvSpPr>
            <a:spLocks noGrp="1"/>
          </p:cNvSpPr>
          <p:nvPr>
            <p:ph idx="1"/>
          </p:nvPr>
        </p:nvSpPr>
        <p:spPr>
          <a:xfrm>
            <a:off x="719137" y="2414589"/>
            <a:ext cx="10753725" cy="3766185"/>
          </a:xfrm>
        </p:spPr>
        <p:txBody>
          <a:bodyPr>
            <a:normAutofit/>
          </a:bodyPr>
          <a:lstStyle/>
          <a:p>
            <a:pPr>
              <a:buFont typeface="Wingdings" panose="05000000000000000000" pitchFamily="2" charset="2"/>
              <a:buChar char="§"/>
            </a:pPr>
            <a:r>
              <a:rPr lang="en-GB" sz="2600" b="1" dirty="0"/>
              <a:t> Reiki</a:t>
            </a:r>
          </a:p>
          <a:p>
            <a:pPr>
              <a:buFont typeface="Wingdings" panose="05000000000000000000" pitchFamily="2" charset="2"/>
              <a:buChar char="§"/>
            </a:pPr>
            <a:r>
              <a:rPr lang="en-GB" sz="2600" b="1" dirty="0"/>
              <a:t> Healing touch</a:t>
            </a:r>
          </a:p>
          <a:p>
            <a:pPr>
              <a:buFont typeface="Wingdings" panose="05000000000000000000" pitchFamily="2" charset="2"/>
              <a:buChar char="§"/>
            </a:pPr>
            <a:r>
              <a:rPr lang="en-GB" sz="2600" b="1" dirty="0"/>
              <a:t> Chakra cleansing</a:t>
            </a:r>
          </a:p>
          <a:p>
            <a:pPr>
              <a:buFont typeface="Wingdings" panose="05000000000000000000" pitchFamily="2" charset="2"/>
              <a:buChar char="§"/>
            </a:pPr>
            <a:r>
              <a:rPr lang="en-GB" sz="2600" b="1" dirty="0"/>
              <a:t> Crystal therapy</a:t>
            </a:r>
          </a:p>
          <a:p>
            <a:pPr>
              <a:buFont typeface="Wingdings" panose="05000000000000000000" pitchFamily="2" charset="2"/>
              <a:buChar char="§"/>
            </a:pPr>
            <a:r>
              <a:rPr lang="en-GB" sz="2600" b="1" dirty="0"/>
              <a:t> Healing</a:t>
            </a:r>
          </a:p>
          <a:p>
            <a:pPr>
              <a:buFont typeface="Wingdings" panose="05000000000000000000" pitchFamily="2" charset="2"/>
              <a:buChar char="§"/>
            </a:pPr>
            <a:r>
              <a:rPr lang="en-GB" sz="2600" b="1" dirty="0"/>
              <a:t> Acupressure</a:t>
            </a:r>
          </a:p>
          <a:p>
            <a:pPr>
              <a:buFont typeface="Wingdings" panose="05000000000000000000" pitchFamily="2" charset="2"/>
              <a:buChar char="§"/>
            </a:pPr>
            <a:r>
              <a:rPr lang="en-GB" sz="2600" b="1" dirty="0"/>
              <a:t> Reflexology</a:t>
            </a:r>
            <a:endParaRPr lang="en-GB" sz="2800" b="1" dirty="0"/>
          </a:p>
          <a:p>
            <a:pPr>
              <a:buFont typeface="Wingdings" panose="05000000000000000000" pitchFamily="2" charset="2"/>
              <a:buChar char="§"/>
            </a:pPr>
            <a:endParaRPr lang="en-GB" sz="2800" b="1" dirty="0"/>
          </a:p>
          <a:p>
            <a:endParaRPr lang="en-GB" dirty="0"/>
          </a:p>
        </p:txBody>
      </p:sp>
      <p:pic>
        <p:nvPicPr>
          <p:cNvPr id="5" name="Picture 4">
            <a:extLst>
              <a:ext uri="{FF2B5EF4-FFF2-40B4-BE49-F238E27FC236}">
                <a16:creationId xmlns:a16="http://schemas.microsoft.com/office/drawing/2014/main" id="{ECDCF28C-801B-41DC-AB61-C0A63EC985C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939314" y="1553029"/>
            <a:ext cx="4136570" cy="5196114"/>
          </a:xfrm>
          <a:prstGeom prst="rect">
            <a:avLst/>
          </a:prstGeom>
          <a:effectLst>
            <a:softEdge rad="635000"/>
          </a:effectLst>
        </p:spPr>
      </p:pic>
    </p:spTree>
    <p:extLst>
      <p:ext uri="{BB962C8B-B14F-4D97-AF65-F5344CB8AC3E}">
        <p14:creationId xmlns:p14="http://schemas.microsoft.com/office/powerpoint/2010/main" val="2437078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a:xfrm>
            <a:off x="657224" y="499533"/>
            <a:ext cx="10772775" cy="897467"/>
          </a:xfrm>
        </p:spPr>
        <p:txBody>
          <a:bodyPr/>
          <a:lstStyle/>
          <a:p>
            <a:pPr algn="ctr"/>
            <a:r>
              <a:rPr lang="en-US" dirty="0"/>
              <a:t>Reiki</a:t>
            </a:r>
          </a:p>
        </p:txBody>
      </p:sp>
      <p:sp>
        <p:nvSpPr>
          <p:cNvPr id="53251" name="Text Placeholder 2"/>
          <p:cNvSpPr>
            <a:spLocks noGrp="1"/>
          </p:cNvSpPr>
          <p:nvPr>
            <p:ph type="body" idx="1"/>
          </p:nvPr>
        </p:nvSpPr>
        <p:spPr/>
        <p:txBody>
          <a:bodyPr/>
          <a:lstStyle/>
          <a:p>
            <a:r>
              <a:rPr lang="en-US" dirty="0"/>
              <a:t>Create Energy Balance</a:t>
            </a:r>
          </a:p>
          <a:p>
            <a:r>
              <a:rPr lang="en-US" dirty="0"/>
              <a:t>Patient draws Energy</a:t>
            </a:r>
          </a:p>
          <a:p>
            <a:r>
              <a:rPr lang="en-US" dirty="0"/>
              <a:t>Reiki Masters &amp; Training</a:t>
            </a:r>
          </a:p>
        </p:txBody>
      </p:sp>
      <p:sp>
        <p:nvSpPr>
          <p:cNvPr id="44040" name="Rectangle 8"/>
          <p:cNvSpPr>
            <a:spLocks noChangeArrowheads="1"/>
          </p:cNvSpPr>
          <p:nvPr/>
        </p:nvSpPr>
        <p:spPr bwMode="auto">
          <a:xfrm>
            <a:off x="4586514" y="2011680"/>
            <a:ext cx="6429828"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dirty="0">
                <a:ln>
                  <a:solidFill>
                    <a:schemeClr val="accent1">
                      <a:lumMod val="75000"/>
                    </a:schemeClr>
                  </a:solidFill>
                </a:ln>
              </a:rPr>
              <a:t>“</a:t>
            </a:r>
            <a:r>
              <a:rPr lang="en-US" altLang="en-US" sz="2400" dirty="0">
                <a:ln>
                  <a:solidFill>
                    <a:schemeClr val="accent1">
                      <a:lumMod val="75000"/>
                    </a:schemeClr>
                  </a:solidFill>
                </a:ln>
              </a:rPr>
              <a:t>Reiki is a Japanese technique for stress reduction and relaxation that also promotes healing. It is administered by "laying on hands" and is based on the idea that an unseen "life force energy" flows through us and is what causes us to be alive.”</a:t>
            </a:r>
          </a:p>
          <a:p>
            <a:endParaRPr lang="en-US" altLang="en-US" dirty="0">
              <a:ln>
                <a:solidFill>
                  <a:schemeClr val="accent1">
                    <a:lumMod val="75000"/>
                  </a:schemeClr>
                </a:solidFill>
              </a:ln>
            </a:endParaRPr>
          </a:p>
          <a:p>
            <a:endParaRPr lang="en-US" altLang="en-US" dirty="0">
              <a:ln>
                <a:solidFill>
                  <a:schemeClr val="accent1">
                    <a:lumMod val="75000"/>
                  </a:schemeClr>
                </a:solidFill>
              </a:ln>
            </a:endParaRPr>
          </a:p>
        </p:txBody>
      </p:sp>
      <p:pic>
        <p:nvPicPr>
          <p:cNvPr id="44041" name="Picture 10" descr="Stock Photography - a woman in a kimono &#10;lying down while &#10;another massages &#10;her neck,  full. &#10;fotosearch - search &#10;stock photos, &#10;pictures, images, &#10;and photo clipa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0659" y="3917659"/>
            <a:ext cx="1525505" cy="2440808"/>
          </a:xfrm>
          <a:prstGeom prst="rect">
            <a:avLst/>
          </a:prstGeom>
          <a:noFill/>
          <a:ln>
            <a:noFill/>
          </a:ln>
          <a:effectLst>
            <a:softEdge rad="1270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74016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4040">
                                            <p:txEl>
                                              <p:pRg st="0" end="0"/>
                                            </p:txEl>
                                          </p:spTgt>
                                        </p:tgtEl>
                                        <p:attrNameLst>
                                          <p:attrName>style.visibility</p:attrName>
                                        </p:attrNameLst>
                                      </p:cBhvr>
                                      <p:to>
                                        <p:strVal val="visible"/>
                                      </p:to>
                                    </p:set>
                                    <p:animEffect transition="in" filter="wheel(1)">
                                      <p:cBhvr>
                                        <p:cTn id="7" dur="2000"/>
                                        <p:tgtEl>
                                          <p:spTgt spid="4404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3251">
                                            <p:txEl>
                                              <p:pRg st="0" end="0"/>
                                            </p:txEl>
                                          </p:spTgt>
                                        </p:tgtEl>
                                        <p:attrNameLst>
                                          <p:attrName>style.visibility</p:attrName>
                                        </p:attrNameLst>
                                      </p:cBhvr>
                                      <p:to>
                                        <p:strVal val="visible"/>
                                      </p:to>
                                    </p:set>
                                    <p:animEffect transition="in" filter="fade">
                                      <p:cBhvr>
                                        <p:cTn id="12" dur="1000"/>
                                        <p:tgtEl>
                                          <p:spTgt spid="53251">
                                            <p:txEl>
                                              <p:pRg st="0" end="0"/>
                                            </p:txEl>
                                          </p:spTgt>
                                        </p:tgtEl>
                                      </p:cBhvr>
                                    </p:animEffect>
                                    <p:anim calcmode="lin" valueType="num">
                                      <p:cBhvr>
                                        <p:cTn id="13" dur="1000" fill="hold"/>
                                        <p:tgtEl>
                                          <p:spTgt spid="53251">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5325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53251">
                                            <p:txEl>
                                              <p:pRg st="1" end="1"/>
                                            </p:txEl>
                                          </p:spTgt>
                                        </p:tgtEl>
                                        <p:attrNameLst>
                                          <p:attrName>style.visibility</p:attrName>
                                        </p:attrNameLst>
                                      </p:cBhvr>
                                      <p:to>
                                        <p:strVal val="visible"/>
                                      </p:to>
                                    </p:set>
                                    <p:animEffect transition="in" filter="fade">
                                      <p:cBhvr>
                                        <p:cTn id="19" dur="1000"/>
                                        <p:tgtEl>
                                          <p:spTgt spid="53251">
                                            <p:txEl>
                                              <p:pRg st="1" end="1"/>
                                            </p:txEl>
                                          </p:spTgt>
                                        </p:tgtEl>
                                      </p:cBhvr>
                                    </p:animEffect>
                                    <p:anim calcmode="lin" valueType="num">
                                      <p:cBhvr>
                                        <p:cTn id="20" dur="1000" fill="hold"/>
                                        <p:tgtEl>
                                          <p:spTgt spid="53251">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5325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53251">
                                            <p:txEl>
                                              <p:pRg st="2" end="2"/>
                                            </p:txEl>
                                          </p:spTgt>
                                        </p:tgtEl>
                                        <p:attrNameLst>
                                          <p:attrName>style.visibility</p:attrName>
                                        </p:attrNameLst>
                                      </p:cBhvr>
                                      <p:to>
                                        <p:strVal val="visible"/>
                                      </p:to>
                                    </p:set>
                                    <p:animEffect transition="in" filter="fade">
                                      <p:cBhvr>
                                        <p:cTn id="26" dur="1000"/>
                                        <p:tgtEl>
                                          <p:spTgt spid="53251">
                                            <p:txEl>
                                              <p:pRg st="2" end="2"/>
                                            </p:txEl>
                                          </p:spTgt>
                                        </p:tgtEl>
                                      </p:cBhvr>
                                    </p:animEffect>
                                    <p:anim calcmode="lin" valueType="num">
                                      <p:cBhvr>
                                        <p:cTn id="27" dur="1000" fill="hold"/>
                                        <p:tgtEl>
                                          <p:spTgt spid="53251">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5325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nodeType="clickEffect">
                                  <p:stCondLst>
                                    <p:cond delay="0"/>
                                  </p:stCondLst>
                                  <p:childTnLst>
                                    <p:set>
                                      <p:cBhvr>
                                        <p:cTn id="32" dur="1" fill="hold">
                                          <p:stCondLst>
                                            <p:cond delay="0"/>
                                          </p:stCondLst>
                                        </p:cTn>
                                        <p:tgtEl>
                                          <p:spTgt spid="44041"/>
                                        </p:tgtEl>
                                        <p:attrNameLst>
                                          <p:attrName>style.visibility</p:attrName>
                                        </p:attrNameLst>
                                      </p:cBhvr>
                                      <p:to>
                                        <p:strVal val="visible"/>
                                      </p:to>
                                    </p:set>
                                    <p:animEffect transition="in" filter="wipe(down)">
                                      <p:cBhvr>
                                        <p:cTn id="33" dur="500"/>
                                        <p:tgtEl>
                                          <p:spTgt spid="440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normAutofit/>
          </a:bodyPr>
          <a:lstStyle/>
          <a:p>
            <a:pPr algn="ctr"/>
            <a:r>
              <a:rPr lang="en-US" sz="4800" dirty="0"/>
              <a:t>Acupuncture    </a:t>
            </a:r>
          </a:p>
        </p:txBody>
      </p:sp>
      <p:sp>
        <p:nvSpPr>
          <p:cNvPr id="14339" name="Content Placeholder 2"/>
          <p:cNvSpPr>
            <a:spLocks noGrp="1"/>
          </p:cNvSpPr>
          <p:nvPr>
            <p:ph idx="1"/>
          </p:nvPr>
        </p:nvSpPr>
        <p:spPr/>
        <p:txBody>
          <a:bodyPr/>
          <a:lstStyle/>
          <a:p>
            <a:endParaRPr lang="en-US" dirty="0"/>
          </a:p>
          <a:p>
            <a:pPr marL="0" indent="0">
              <a:buNone/>
            </a:pPr>
            <a:r>
              <a:rPr lang="en-US" dirty="0"/>
              <a:t>Derived from traditional Chinese medicine </a:t>
            </a:r>
          </a:p>
          <a:p>
            <a:r>
              <a:rPr lang="en-US" dirty="0"/>
              <a:t>Qi (chi) Energy travels through 72 Meridians in the body</a:t>
            </a:r>
          </a:p>
          <a:p>
            <a:r>
              <a:rPr lang="en-US" dirty="0"/>
              <a:t>Fine Needles are applied to Acupoints on the Meridians to restore the flow of qi</a:t>
            </a:r>
          </a:p>
          <a:p>
            <a:r>
              <a:rPr lang="en-US" dirty="0"/>
              <a:t>Stimulates sensory nerves under the skin and muscles</a:t>
            </a:r>
          </a:p>
          <a:p>
            <a:r>
              <a:rPr lang="en-US" dirty="0"/>
              <a:t>This results in the body producing natural pain-relieving endorphins</a:t>
            </a:r>
          </a:p>
          <a:p>
            <a:r>
              <a:rPr lang="en-US" dirty="0"/>
              <a:t>Used to treat chronic pain</a:t>
            </a:r>
          </a:p>
          <a:p>
            <a:r>
              <a:rPr lang="en-US" dirty="0"/>
              <a:t>Migraines. </a:t>
            </a:r>
          </a:p>
          <a:p>
            <a:endParaRPr lang="en-US" dirty="0"/>
          </a:p>
        </p:txBody>
      </p:sp>
      <p:pic>
        <p:nvPicPr>
          <p:cNvPr id="14" name="Picture 13">
            <a:extLst>
              <a:ext uri="{FF2B5EF4-FFF2-40B4-BE49-F238E27FC236}">
                <a16:creationId xmlns:a16="http://schemas.microsoft.com/office/drawing/2014/main" id="{78223F73-9FBF-4359-9D87-73B330066AE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21040" y="205477"/>
            <a:ext cx="3535680" cy="2365003"/>
          </a:xfrm>
          <a:prstGeom prst="rect">
            <a:avLst/>
          </a:prstGeom>
        </p:spPr>
      </p:pic>
    </p:spTree>
    <p:extLst>
      <p:ext uri="{BB962C8B-B14F-4D97-AF65-F5344CB8AC3E}">
        <p14:creationId xmlns:p14="http://schemas.microsoft.com/office/powerpoint/2010/main" val="1475645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4339">
                                            <p:txEl>
                                              <p:pRg st="1" end="1"/>
                                            </p:txEl>
                                          </p:spTgt>
                                        </p:tgtEl>
                                        <p:attrNameLst>
                                          <p:attrName>style.visibility</p:attrName>
                                        </p:attrNameLst>
                                      </p:cBhvr>
                                      <p:to>
                                        <p:strVal val="visible"/>
                                      </p:to>
                                    </p:set>
                                    <p:animEffect transition="in" filter="fade">
                                      <p:cBhvr>
                                        <p:cTn id="7" dur="1000"/>
                                        <p:tgtEl>
                                          <p:spTgt spid="14339">
                                            <p:txEl>
                                              <p:pRg st="1" end="1"/>
                                            </p:txEl>
                                          </p:spTgt>
                                        </p:tgtEl>
                                      </p:cBhvr>
                                    </p:animEffect>
                                    <p:anim calcmode="lin" valueType="num">
                                      <p:cBhvr>
                                        <p:cTn id="8" dur="1000" fill="hold"/>
                                        <p:tgtEl>
                                          <p:spTgt spid="14339">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1433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339">
                                            <p:txEl>
                                              <p:pRg st="2" end="2"/>
                                            </p:txEl>
                                          </p:spTgt>
                                        </p:tgtEl>
                                        <p:attrNameLst>
                                          <p:attrName>style.visibility</p:attrName>
                                        </p:attrNameLst>
                                      </p:cBhvr>
                                      <p:to>
                                        <p:strVal val="visible"/>
                                      </p:to>
                                    </p:set>
                                    <p:animEffect transition="in" filter="fade">
                                      <p:cBhvr>
                                        <p:cTn id="14" dur="1000"/>
                                        <p:tgtEl>
                                          <p:spTgt spid="14339">
                                            <p:txEl>
                                              <p:pRg st="2" end="2"/>
                                            </p:txEl>
                                          </p:spTgt>
                                        </p:tgtEl>
                                      </p:cBhvr>
                                    </p:animEffect>
                                    <p:anim calcmode="lin" valueType="num">
                                      <p:cBhvr>
                                        <p:cTn id="15" dur="1000" fill="hold"/>
                                        <p:tgtEl>
                                          <p:spTgt spid="14339">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433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4339">
                                            <p:txEl>
                                              <p:pRg st="3" end="3"/>
                                            </p:txEl>
                                          </p:spTgt>
                                        </p:tgtEl>
                                        <p:attrNameLst>
                                          <p:attrName>style.visibility</p:attrName>
                                        </p:attrNameLst>
                                      </p:cBhvr>
                                      <p:to>
                                        <p:strVal val="visible"/>
                                      </p:to>
                                    </p:set>
                                    <p:animEffect transition="in" filter="fade">
                                      <p:cBhvr>
                                        <p:cTn id="21" dur="1000"/>
                                        <p:tgtEl>
                                          <p:spTgt spid="14339">
                                            <p:txEl>
                                              <p:pRg st="3" end="3"/>
                                            </p:txEl>
                                          </p:spTgt>
                                        </p:tgtEl>
                                      </p:cBhvr>
                                    </p:animEffect>
                                    <p:anim calcmode="lin" valueType="num">
                                      <p:cBhvr>
                                        <p:cTn id="22" dur="1000" fill="hold"/>
                                        <p:tgtEl>
                                          <p:spTgt spid="14339">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1433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4339">
                                            <p:txEl>
                                              <p:pRg st="4" end="4"/>
                                            </p:txEl>
                                          </p:spTgt>
                                        </p:tgtEl>
                                        <p:attrNameLst>
                                          <p:attrName>style.visibility</p:attrName>
                                        </p:attrNameLst>
                                      </p:cBhvr>
                                      <p:to>
                                        <p:strVal val="visible"/>
                                      </p:to>
                                    </p:set>
                                    <p:animEffect transition="in" filter="fade">
                                      <p:cBhvr>
                                        <p:cTn id="28" dur="1000"/>
                                        <p:tgtEl>
                                          <p:spTgt spid="14339">
                                            <p:txEl>
                                              <p:pRg st="4" end="4"/>
                                            </p:txEl>
                                          </p:spTgt>
                                        </p:tgtEl>
                                      </p:cBhvr>
                                    </p:animEffect>
                                    <p:anim calcmode="lin" valueType="num">
                                      <p:cBhvr>
                                        <p:cTn id="29" dur="1000" fill="hold"/>
                                        <p:tgtEl>
                                          <p:spTgt spid="14339">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1433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4339">
                                            <p:txEl>
                                              <p:pRg st="5" end="5"/>
                                            </p:txEl>
                                          </p:spTgt>
                                        </p:tgtEl>
                                        <p:attrNameLst>
                                          <p:attrName>style.visibility</p:attrName>
                                        </p:attrNameLst>
                                      </p:cBhvr>
                                      <p:to>
                                        <p:strVal val="visible"/>
                                      </p:to>
                                    </p:set>
                                    <p:animEffect transition="in" filter="fade">
                                      <p:cBhvr>
                                        <p:cTn id="35" dur="1000"/>
                                        <p:tgtEl>
                                          <p:spTgt spid="14339">
                                            <p:txEl>
                                              <p:pRg st="5" end="5"/>
                                            </p:txEl>
                                          </p:spTgt>
                                        </p:tgtEl>
                                      </p:cBhvr>
                                    </p:animEffect>
                                    <p:anim calcmode="lin" valueType="num">
                                      <p:cBhvr>
                                        <p:cTn id="36" dur="1000" fill="hold"/>
                                        <p:tgtEl>
                                          <p:spTgt spid="14339">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14339">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4339">
                                            <p:txEl>
                                              <p:pRg st="6" end="6"/>
                                            </p:txEl>
                                          </p:spTgt>
                                        </p:tgtEl>
                                        <p:attrNameLst>
                                          <p:attrName>style.visibility</p:attrName>
                                        </p:attrNameLst>
                                      </p:cBhvr>
                                      <p:to>
                                        <p:strVal val="visible"/>
                                      </p:to>
                                    </p:set>
                                    <p:animEffect transition="in" filter="fade">
                                      <p:cBhvr>
                                        <p:cTn id="42" dur="1000"/>
                                        <p:tgtEl>
                                          <p:spTgt spid="14339">
                                            <p:txEl>
                                              <p:pRg st="6" end="6"/>
                                            </p:txEl>
                                          </p:spTgt>
                                        </p:tgtEl>
                                      </p:cBhvr>
                                    </p:animEffect>
                                    <p:anim calcmode="lin" valueType="num">
                                      <p:cBhvr>
                                        <p:cTn id="43" dur="1000" fill="hold"/>
                                        <p:tgtEl>
                                          <p:spTgt spid="14339">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14339">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14339">
                                            <p:txEl>
                                              <p:pRg st="7" end="7"/>
                                            </p:txEl>
                                          </p:spTgt>
                                        </p:tgtEl>
                                        <p:attrNameLst>
                                          <p:attrName>style.visibility</p:attrName>
                                        </p:attrNameLst>
                                      </p:cBhvr>
                                      <p:to>
                                        <p:strVal val="visible"/>
                                      </p:to>
                                    </p:set>
                                    <p:animEffect transition="in" filter="fade">
                                      <p:cBhvr>
                                        <p:cTn id="49" dur="1000"/>
                                        <p:tgtEl>
                                          <p:spTgt spid="14339">
                                            <p:txEl>
                                              <p:pRg st="7" end="7"/>
                                            </p:txEl>
                                          </p:spTgt>
                                        </p:tgtEl>
                                      </p:cBhvr>
                                    </p:animEffect>
                                    <p:anim calcmode="lin" valueType="num">
                                      <p:cBhvr>
                                        <p:cTn id="50" dur="1000" fill="hold"/>
                                        <p:tgtEl>
                                          <p:spTgt spid="14339">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14339">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8A4-7EF8-43F9-9041-EBAA1E6809B6}"/>
              </a:ext>
            </a:extLst>
          </p:cNvPr>
          <p:cNvSpPr>
            <a:spLocks noGrp="1"/>
          </p:cNvSpPr>
          <p:nvPr>
            <p:ph type="title"/>
          </p:nvPr>
        </p:nvSpPr>
        <p:spPr/>
        <p:txBody>
          <a:bodyPr>
            <a:normAutofit/>
          </a:bodyPr>
          <a:lstStyle/>
          <a:p>
            <a:pPr algn="ctr"/>
            <a:r>
              <a:rPr lang="en-GB" sz="4800" dirty="0"/>
              <a:t>Shiatsu Hand Massage</a:t>
            </a:r>
          </a:p>
        </p:txBody>
      </p:sp>
      <p:sp>
        <p:nvSpPr>
          <p:cNvPr id="3" name="Content Placeholder 2">
            <a:extLst>
              <a:ext uri="{FF2B5EF4-FFF2-40B4-BE49-F238E27FC236}">
                <a16:creationId xmlns:a16="http://schemas.microsoft.com/office/drawing/2014/main" id="{71873EFA-8389-4BD1-93CC-1B817E9ADC67}"/>
              </a:ext>
            </a:extLst>
          </p:cNvPr>
          <p:cNvSpPr>
            <a:spLocks noGrp="1"/>
          </p:cNvSpPr>
          <p:nvPr>
            <p:ph idx="1"/>
          </p:nvPr>
        </p:nvSpPr>
        <p:spPr/>
        <p:txBody>
          <a:bodyPr/>
          <a:lstStyle/>
          <a:p>
            <a:endParaRPr lang="en-GB" dirty="0"/>
          </a:p>
          <a:p>
            <a:pPr algn="ctr"/>
            <a:r>
              <a:rPr lang="en-GB" dirty="0"/>
              <a:t>Hand massage for relaxation. </a:t>
            </a:r>
          </a:p>
        </p:txBody>
      </p:sp>
      <p:sp>
        <p:nvSpPr>
          <p:cNvPr id="4" name="Rectangle 3">
            <a:extLst>
              <a:ext uri="{FF2B5EF4-FFF2-40B4-BE49-F238E27FC236}">
                <a16:creationId xmlns:a16="http://schemas.microsoft.com/office/drawing/2014/main" id="{E3E5E94B-2E0B-456F-BBD5-745C096CC614}"/>
              </a:ext>
            </a:extLst>
          </p:cNvPr>
          <p:cNvSpPr/>
          <p:nvPr/>
        </p:nvSpPr>
        <p:spPr>
          <a:xfrm>
            <a:off x="4592639" y="3244334"/>
            <a:ext cx="3006721" cy="369332"/>
          </a:xfrm>
          <a:prstGeom prst="rect">
            <a:avLst/>
          </a:prstGeom>
        </p:spPr>
        <p:txBody>
          <a:bodyPr wrap="none">
            <a:spAutoFit/>
          </a:bodyPr>
          <a:lstStyle/>
          <a:p>
            <a:r>
              <a:rPr lang="en-GB" dirty="0"/>
              <a:t>https://youtu.be/JzqDCQAav-0</a:t>
            </a:r>
          </a:p>
        </p:txBody>
      </p:sp>
      <p:pic>
        <p:nvPicPr>
          <p:cNvPr id="5" name="Online Media 4" title="How to Give a Hand Massage | Shiatsu Massage">
            <a:hlinkClick r:id="" action="ppaction://media"/>
            <a:extLst>
              <a:ext uri="{FF2B5EF4-FFF2-40B4-BE49-F238E27FC236}">
                <a16:creationId xmlns:a16="http://schemas.microsoft.com/office/drawing/2014/main" id="{60ECBE2B-877A-4E6C-9A62-5CD351716691}"/>
              </a:ext>
            </a:extLst>
          </p:cNvPr>
          <p:cNvPicPr>
            <a:picLocks noRot="1" noChangeAspect="1"/>
          </p:cNvPicPr>
          <p:nvPr>
            <a:videoFile r:link="rId1"/>
          </p:nvPr>
        </p:nvPicPr>
        <p:blipFill>
          <a:blip r:embed="rId3"/>
          <a:stretch>
            <a:fillRect/>
          </a:stretch>
        </p:blipFill>
        <p:spPr>
          <a:xfrm>
            <a:off x="3048000" y="1714500"/>
            <a:ext cx="6096000" cy="3429000"/>
          </a:xfrm>
          <a:prstGeom prst="rect">
            <a:avLst/>
          </a:prstGeom>
        </p:spPr>
      </p:pic>
    </p:spTree>
    <p:extLst>
      <p:ext uri="{BB962C8B-B14F-4D97-AF65-F5344CB8AC3E}">
        <p14:creationId xmlns:p14="http://schemas.microsoft.com/office/powerpoint/2010/main" val="3671312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1"/>
            <a:ext cx="10772775" cy="1335314"/>
          </a:xfrm>
        </p:spPr>
        <p:txBody>
          <a:bodyPr/>
          <a:lstStyle/>
          <a:p>
            <a:pPr algn="ctr">
              <a:defRPr/>
            </a:pPr>
            <a:r>
              <a:rPr lang="en-US" dirty="0"/>
              <a:t>Aromatherapy</a:t>
            </a:r>
          </a:p>
        </p:txBody>
      </p:sp>
      <p:pic>
        <p:nvPicPr>
          <p:cNvPr id="5" name="Picture 4">
            <a:extLst>
              <a:ext uri="{FF2B5EF4-FFF2-40B4-BE49-F238E27FC236}">
                <a16:creationId xmlns:a16="http://schemas.microsoft.com/office/drawing/2014/main" id="{99453107-5423-472C-A9F8-DF27D246E7AA}"/>
              </a:ext>
            </a:extLst>
          </p:cNvPr>
          <p:cNvPicPr>
            <a:picLocks noChangeAspect="1"/>
          </p:cNvPicPr>
          <p:nvPr/>
        </p:nvPicPr>
        <p:blipFill>
          <a:blip r:embed="rId2">
            <a:extLst>
              <a:ext uri="{BEBA8EAE-BF5A-486C-A8C5-ECC9F3942E4B}">
                <a14:imgProps xmlns:a14="http://schemas.microsoft.com/office/drawing/2010/main">
                  <a14:imgLayer r:embed="rId3">
                    <a14:imgEffect>
                      <a14:saturation sat="66000"/>
                    </a14:imgEffect>
                  </a14:imgLayer>
                </a14:imgProps>
              </a:ext>
              <a:ext uri="{837473B0-CC2E-450A-ABE3-18F120FF3D39}">
                <a1611:picAttrSrcUrl xmlns:a1611="http://schemas.microsoft.com/office/drawing/2016/11/main" r:id="rId4"/>
              </a:ext>
            </a:extLst>
          </a:blip>
          <a:stretch>
            <a:fillRect/>
          </a:stretch>
        </p:blipFill>
        <p:spPr>
          <a:xfrm>
            <a:off x="0" y="1712685"/>
            <a:ext cx="12192000" cy="5467747"/>
          </a:xfrm>
          <a:prstGeom prst="rect">
            <a:avLst/>
          </a:prstGeom>
          <a:effectLst>
            <a:softEdge rad="635000"/>
          </a:effectLst>
        </p:spPr>
      </p:pic>
      <p:sp>
        <p:nvSpPr>
          <p:cNvPr id="3" name="Content Placeholder 2"/>
          <p:cNvSpPr>
            <a:spLocks noGrp="1"/>
          </p:cNvSpPr>
          <p:nvPr>
            <p:ph idx="1"/>
          </p:nvPr>
        </p:nvSpPr>
        <p:spPr>
          <a:xfrm>
            <a:off x="676656" y="1335316"/>
            <a:ext cx="10753725" cy="4442550"/>
          </a:xfrm>
        </p:spPr>
        <p:txBody>
          <a:bodyPr/>
          <a:lstStyle/>
          <a:p>
            <a:pPr marL="0" indent="0">
              <a:buNone/>
              <a:defRPr/>
            </a:pPr>
            <a:r>
              <a:rPr lang="en-US" sz="2800" b="1" dirty="0">
                <a:solidFill>
                  <a:schemeClr val="tx2"/>
                </a:solidFill>
                <a:effectLst/>
              </a:rPr>
              <a:t>Can be used for sense of smell, but also as compresses, baths or topical</a:t>
            </a:r>
          </a:p>
          <a:p>
            <a:pPr>
              <a:defRPr/>
            </a:pPr>
            <a:endParaRPr lang="en-US" dirty="0"/>
          </a:p>
        </p:txBody>
      </p:sp>
    </p:spTree>
    <p:extLst>
      <p:ext uri="{BB962C8B-B14F-4D97-AF65-F5344CB8AC3E}">
        <p14:creationId xmlns:p14="http://schemas.microsoft.com/office/powerpoint/2010/main" val="23531741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eaLnBrk="1" hangingPunct="1">
              <a:defRPr/>
            </a:pPr>
            <a:r>
              <a:rPr lang="en-US" sz="4800" dirty="0"/>
              <a:t>Aromatherapy </a:t>
            </a:r>
            <a:br>
              <a:rPr lang="en-US" sz="4800" dirty="0"/>
            </a:br>
            <a:endParaRPr lang="en-US" sz="4800" dirty="0"/>
          </a:p>
        </p:txBody>
      </p:sp>
      <p:pic>
        <p:nvPicPr>
          <p:cNvPr id="5" name="Picture 4">
            <a:extLst>
              <a:ext uri="{FF2B5EF4-FFF2-40B4-BE49-F238E27FC236}">
                <a16:creationId xmlns:a16="http://schemas.microsoft.com/office/drawing/2014/main" id="{931AB717-C726-4960-8616-3A529F90AF6C}"/>
              </a:ext>
            </a:extLst>
          </p:cNvPr>
          <p:cNvPicPr>
            <a:picLocks noChangeAspect="1"/>
          </p:cNvPicPr>
          <p:nvPr/>
        </p:nvPicPr>
        <p:blipFill>
          <a:blip r:embed="rId2">
            <a:lum bright="70000" contrast="-70000"/>
            <a:extLst>
              <a:ext uri="{837473B0-CC2E-450A-ABE3-18F120FF3D39}">
                <a1611:picAttrSrcUrl xmlns:a1611="http://schemas.microsoft.com/office/drawing/2016/11/main" r:id="rId3"/>
              </a:ext>
            </a:extLst>
          </a:blip>
          <a:stretch>
            <a:fillRect/>
          </a:stretch>
        </p:blipFill>
        <p:spPr>
          <a:xfrm>
            <a:off x="1" y="1712686"/>
            <a:ext cx="11916228" cy="5145314"/>
          </a:xfrm>
          <a:prstGeom prst="rect">
            <a:avLst/>
          </a:prstGeom>
        </p:spPr>
      </p:pic>
      <p:sp>
        <p:nvSpPr>
          <p:cNvPr id="3" name="Content Placeholder 2"/>
          <p:cNvSpPr>
            <a:spLocks noGrp="1"/>
          </p:cNvSpPr>
          <p:nvPr>
            <p:ph idx="1"/>
          </p:nvPr>
        </p:nvSpPr>
        <p:spPr>
          <a:xfrm>
            <a:off x="676656" y="1572060"/>
            <a:ext cx="10753725" cy="4205805"/>
          </a:xfrm>
          <a:effectLst>
            <a:softEdge rad="317500"/>
          </a:effectLst>
        </p:spPr>
        <p:txBody>
          <a:bodyPr/>
          <a:lstStyle/>
          <a:p>
            <a:pPr eaLnBrk="1" hangingPunct="1">
              <a:defRPr/>
            </a:pPr>
            <a:endParaRPr lang="en-US" dirty="0">
              <a:solidFill>
                <a:schemeClr val="tx2"/>
              </a:solidFill>
            </a:endParaRPr>
          </a:p>
          <a:p>
            <a:pPr eaLnBrk="1" hangingPunct="1">
              <a:defRPr/>
            </a:pPr>
            <a:r>
              <a:rPr lang="en-US" sz="2800" b="1" dirty="0">
                <a:solidFill>
                  <a:schemeClr val="tx2"/>
                </a:solidFill>
              </a:rPr>
              <a:t>Essences from oils extracted from plants &amp; flowers.</a:t>
            </a:r>
          </a:p>
          <a:p>
            <a:pPr eaLnBrk="1" hangingPunct="1">
              <a:defRPr/>
            </a:pPr>
            <a:r>
              <a:rPr lang="en-US" sz="2800" b="1" dirty="0">
                <a:solidFill>
                  <a:schemeClr val="tx2"/>
                </a:solidFill>
              </a:rPr>
              <a:t>Conditions responsive to aromatherapy</a:t>
            </a:r>
            <a:r>
              <a:rPr lang="en-US" dirty="0">
                <a:solidFill>
                  <a:schemeClr val="tx2"/>
                </a:solidFill>
              </a:rPr>
              <a:t>:</a:t>
            </a:r>
          </a:p>
          <a:p>
            <a:pPr lvl="1" eaLnBrk="1" hangingPunct="1">
              <a:defRPr/>
            </a:pPr>
            <a:endParaRPr lang="en-US" dirty="0">
              <a:solidFill>
                <a:schemeClr val="tx2"/>
              </a:solidFill>
            </a:endParaRPr>
          </a:p>
          <a:p>
            <a:pPr lvl="1" eaLnBrk="1" hangingPunct="1">
              <a:buFont typeface="Wingdings" panose="05000000000000000000" pitchFamily="2" charset="2"/>
              <a:buChar char="§"/>
              <a:defRPr/>
            </a:pPr>
            <a:r>
              <a:rPr lang="en-US" sz="2800" b="1" dirty="0">
                <a:solidFill>
                  <a:schemeClr val="tx2"/>
                </a:solidFill>
              </a:rPr>
              <a:t>Stress and anxiety</a:t>
            </a:r>
          </a:p>
          <a:p>
            <a:pPr lvl="1" eaLnBrk="1" hangingPunct="1">
              <a:buFont typeface="Wingdings" panose="05000000000000000000" pitchFamily="2" charset="2"/>
              <a:buChar char="§"/>
              <a:defRPr/>
            </a:pPr>
            <a:r>
              <a:rPr lang="en-US" sz="2800" b="1" dirty="0">
                <a:solidFill>
                  <a:schemeClr val="tx2"/>
                </a:solidFill>
              </a:rPr>
              <a:t>Muscular and rheumatic pains</a:t>
            </a:r>
          </a:p>
          <a:p>
            <a:pPr lvl="1" eaLnBrk="1" hangingPunct="1">
              <a:buFont typeface="Wingdings" panose="05000000000000000000" pitchFamily="2" charset="2"/>
              <a:buChar char="§"/>
              <a:defRPr/>
            </a:pPr>
            <a:r>
              <a:rPr lang="en-US" sz="2800" b="1" dirty="0">
                <a:solidFill>
                  <a:schemeClr val="tx2"/>
                </a:solidFill>
              </a:rPr>
              <a:t>Digestive disorders</a:t>
            </a:r>
          </a:p>
          <a:p>
            <a:pPr lvl="1" eaLnBrk="1" hangingPunct="1">
              <a:buFont typeface="Wingdings" panose="05000000000000000000" pitchFamily="2" charset="2"/>
              <a:buChar char="§"/>
              <a:defRPr/>
            </a:pPr>
            <a:r>
              <a:rPr lang="en-US" sz="2800" b="1" dirty="0">
                <a:solidFill>
                  <a:schemeClr val="tx2"/>
                </a:solidFill>
              </a:rPr>
              <a:t>Skin conditions</a:t>
            </a:r>
          </a:p>
        </p:txBody>
      </p:sp>
    </p:spTree>
    <p:extLst>
      <p:ext uri="{BB962C8B-B14F-4D97-AF65-F5344CB8AC3E}">
        <p14:creationId xmlns:p14="http://schemas.microsoft.com/office/powerpoint/2010/main" val="1915914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5" end="5"/>
                                            </p:txEl>
                                          </p:spTgt>
                                        </p:tgtEl>
                                        <p:attrNameLst>
                                          <p:attrName>style.visibility</p:attrName>
                                        </p:attrNameLst>
                                      </p:cBhvr>
                                      <p:to>
                                        <p:strVal val="visible"/>
                                      </p:to>
                                    </p:set>
                                    <p:animEffect transition="in" filter="fade">
                                      <p:cBhvr>
                                        <p:cTn id="14" dur="1000"/>
                                        <p:tgtEl>
                                          <p:spTgt spid="3">
                                            <p:txEl>
                                              <p:pRg st="5" end="5"/>
                                            </p:txEl>
                                          </p:spTgt>
                                        </p:tgtEl>
                                      </p:cBhvr>
                                    </p:animEffect>
                                    <p:anim calcmode="lin" valueType="num">
                                      <p:cBhvr>
                                        <p:cTn id="1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1000"/>
                                        <p:tgtEl>
                                          <p:spTgt spid="3">
                                            <p:txEl>
                                              <p:pRg st="7" end="7"/>
                                            </p:txEl>
                                          </p:spTgt>
                                        </p:tgtEl>
                                      </p:cBhvr>
                                    </p:animEffect>
                                    <p:anim calcmode="lin" valueType="num">
                                      <p:cBhvr>
                                        <p:cTn id="2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Rectangle 2"/>
          <p:cNvSpPr>
            <a:spLocks noGrp="1" noChangeArrowheads="1"/>
          </p:cNvSpPr>
          <p:nvPr>
            <p:ph type="title"/>
          </p:nvPr>
        </p:nvSpPr>
        <p:spPr>
          <a:xfrm>
            <a:off x="1981200" y="0"/>
            <a:ext cx="8229600" cy="1143000"/>
          </a:xfrm>
          <a:noFill/>
          <a:extLst>
            <a:ext uri="{909E8E84-426E-40DD-AFC4-6F175D3DCCD1}">
              <a14:hiddenFill xmlns:a14="http://schemas.microsoft.com/office/drawing/2010/main">
                <a:solidFill>
                  <a:srgbClr val="FFFFFF"/>
                </a:solidFill>
              </a14:hiddenFill>
            </a:ext>
          </a:extLst>
        </p:spPr>
        <p:txBody>
          <a:bodyPr/>
          <a:lstStyle/>
          <a:p>
            <a:pPr algn="l"/>
            <a:r>
              <a:rPr lang="en-US" altLang="en-US" sz="4800" dirty="0"/>
              <a:t>Aromatherapy</a:t>
            </a:r>
            <a:br>
              <a:rPr lang="en-US" altLang="en-US" dirty="0">
                <a:effectLst/>
              </a:rPr>
            </a:br>
            <a:endParaRPr lang="en-US" altLang="en-US" sz="2000" dirty="0"/>
          </a:p>
        </p:txBody>
      </p:sp>
      <p:pic>
        <p:nvPicPr>
          <p:cNvPr id="3" name="Picture 2">
            <a:extLst>
              <a:ext uri="{FF2B5EF4-FFF2-40B4-BE49-F238E27FC236}">
                <a16:creationId xmlns:a16="http://schemas.microsoft.com/office/drawing/2014/main" id="{82AF26E7-632A-4619-9E71-428CF3792BA5}"/>
              </a:ext>
            </a:extLst>
          </p:cNvPr>
          <p:cNvPicPr>
            <a:picLocks noChangeAspect="1"/>
          </p:cNvPicPr>
          <p:nvPr/>
        </p:nvPicPr>
        <p:blipFill>
          <a:blip r:embed="rId2">
            <a:lum bright="70000" contrast="-70000"/>
            <a:extLst>
              <a:ext uri="{837473B0-CC2E-450A-ABE3-18F120FF3D39}">
                <a1611:picAttrSrcUrl xmlns:a1611="http://schemas.microsoft.com/office/drawing/2016/11/main" r:id="rId3"/>
              </a:ext>
            </a:extLst>
          </a:blip>
          <a:stretch>
            <a:fillRect/>
          </a:stretch>
        </p:blipFill>
        <p:spPr>
          <a:xfrm>
            <a:off x="-61546" y="729760"/>
            <a:ext cx="12192000" cy="6749143"/>
          </a:xfrm>
          <a:prstGeom prst="rect">
            <a:avLst/>
          </a:prstGeom>
        </p:spPr>
      </p:pic>
      <p:sp>
        <p:nvSpPr>
          <p:cNvPr id="54277" name="Rectangle 3"/>
          <p:cNvSpPr>
            <a:spLocks noGrp="1" noChangeArrowheads="1"/>
          </p:cNvSpPr>
          <p:nvPr>
            <p:ph idx="1"/>
          </p:nvPr>
        </p:nvSpPr>
        <p:spPr>
          <a:xfrm>
            <a:off x="1981200" y="1143000"/>
            <a:ext cx="8229600" cy="4114800"/>
          </a:xfrm>
          <a:noFill/>
          <a:extLst>
            <a:ext uri="{909E8E84-426E-40DD-AFC4-6F175D3DCCD1}">
              <a14:hiddenFill xmlns:a14="http://schemas.microsoft.com/office/drawing/2010/main">
                <a:solidFill>
                  <a:srgbClr val="FFFFFF"/>
                </a:solidFill>
              </a14:hiddenFill>
            </a:ext>
          </a:extLst>
        </p:spPr>
        <p:txBody>
          <a:bodyPr/>
          <a:lstStyle/>
          <a:p>
            <a:r>
              <a:rPr lang="en-US" altLang="en-US" b="1" dirty="0">
                <a:solidFill>
                  <a:schemeClr val="tx2"/>
                </a:solidFill>
                <a:effectLst/>
              </a:rPr>
              <a:t>Lavender</a:t>
            </a:r>
            <a:r>
              <a:rPr lang="en-US" altLang="en-US" dirty="0">
                <a:solidFill>
                  <a:schemeClr val="tx2"/>
                </a:solidFill>
                <a:effectLst/>
              </a:rPr>
              <a:t> – promotes relaxation &amp; sleep</a:t>
            </a:r>
          </a:p>
          <a:p>
            <a:r>
              <a:rPr lang="en-US" altLang="en-US" b="1" dirty="0">
                <a:solidFill>
                  <a:schemeClr val="tx2"/>
                </a:solidFill>
                <a:effectLst/>
              </a:rPr>
              <a:t>Peppermint</a:t>
            </a:r>
            <a:r>
              <a:rPr lang="en-US" altLang="en-US" dirty="0">
                <a:solidFill>
                  <a:schemeClr val="tx2"/>
                </a:solidFill>
                <a:effectLst/>
              </a:rPr>
              <a:t> – stimulation, concentration - indigestion</a:t>
            </a:r>
          </a:p>
          <a:p>
            <a:r>
              <a:rPr lang="en-US" altLang="en-US" b="1" dirty="0">
                <a:solidFill>
                  <a:schemeClr val="tx2"/>
                </a:solidFill>
                <a:effectLst/>
              </a:rPr>
              <a:t>Sandalwood</a:t>
            </a:r>
            <a:r>
              <a:rPr lang="en-US" altLang="en-US" dirty="0">
                <a:solidFill>
                  <a:schemeClr val="tx2"/>
                </a:solidFill>
                <a:effectLst/>
              </a:rPr>
              <a:t> – ease depression – common cold – digestive </a:t>
            </a:r>
          </a:p>
          <a:p>
            <a:r>
              <a:rPr lang="en-US" altLang="en-US" b="1" dirty="0">
                <a:solidFill>
                  <a:schemeClr val="tx2"/>
                </a:solidFill>
                <a:effectLst/>
              </a:rPr>
              <a:t>Tea tree </a:t>
            </a:r>
            <a:r>
              <a:rPr lang="en-US" altLang="en-US" dirty="0">
                <a:solidFill>
                  <a:schemeClr val="tx2"/>
                </a:solidFill>
                <a:effectLst/>
              </a:rPr>
              <a:t>– treating MRSA – antiseptic </a:t>
            </a:r>
          </a:p>
          <a:p>
            <a:r>
              <a:rPr lang="en-US" altLang="en-US" b="1" dirty="0">
                <a:solidFill>
                  <a:schemeClr val="tx2"/>
                </a:solidFill>
                <a:effectLst/>
              </a:rPr>
              <a:t>Chamomile </a:t>
            </a:r>
            <a:r>
              <a:rPr lang="en-US" altLang="en-US" dirty="0">
                <a:solidFill>
                  <a:schemeClr val="tx2"/>
                </a:solidFill>
                <a:effectLst/>
              </a:rPr>
              <a:t>– relaxation</a:t>
            </a:r>
          </a:p>
          <a:p>
            <a:r>
              <a:rPr lang="en-US" altLang="en-US" b="1" dirty="0">
                <a:solidFill>
                  <a:schemeClr val="tx2"/>
                </a:solidFill>
                <a:effectLst/>
              </a:rPr>
              <a:t>Lemon</a:t>
            </a:r>
            <a:r>
              <a:rPr lang="en-US" altLang="en-US" dirty="0">
                <a:solidFill>
                  <a:schemeClr val="tx2"/>
                </a:solidFill>
                <a:effectLst/>
              </a:rPr>
              <a:t> – promotes sleep/  for insomnia and/or digestive disorders</a:t>
            </a:r>
          </a:p>
          <a:p>
            <a:r>
              <a:rPr lang="en-US" altLang="en-US" b="1" dirty="0">
                <a:solidFill>
                  <a:schemeClr val="tx2"/>
                </a:solidFill>
              </a:rPr>
              <a:t>Geranium</a:t>
            </a:r>
            <a:r>
              <a:rPr lang="en-US" altLang="en-US" dirty="0">
                <a:solidFill>
                  <a:schemeClr val="tx2"/>
                </a:solidFill>
              </a:rPr>
              <a:t> – balance and beauty- sore throats </a:t>
            </a:r>
            <a:endParaRPr lang="en-US" altLang="en-US" dirty="0">
              <a:solidFill>
                <a:schemeClr val="tx2"/>
              </a:solidFill>
              <a:effectLst/>
            </a:endParaRPr>
          </a:p>
          <a:p>
            <a:pPr>
              <a:buFont typeface="Wingdings" panose="05000000000000000000" pitchFamily="2" charset="2"/>
              <a:buNone/>
            </a:pPr>
            <a:endParaRPr lang="en-US" altLang="en-US" dirty="0">
              <a:solidFill>
                <a:schemeClr val="tx2"/>
              </a:solidFill>
              <a:effectLst/>
            </a:endParaRPr>
          </a:p>
          <a:p>
            <a:pPr>
              <a:buFont typeface="Wingdings" panose="05000000000000000000" pitchFamily="2" charset="2"/>
              <a:buNone/>
            </a:pPr>
            <a:endParaRPr lang="en-US" altLang="en-US" dirty="0">
              <a:effectLst/>
            </a:endParaRPr>
          </a:p>
        </p:txBody>
      </p:sp>
    </p:spTree>
    <p:extLst>
      <p:ext uri="{BB962C8B-B14F-4D97-AF65-F5344CB8AC3E}">
        <p14:creationId xmlns:p14="http://schemas.microsoft.com/office/powerpoint/2010/main" val="4258353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4277">
                                            <p:txEl>
                                              <p:pRg st="0" end="0"/>
                                            </p:txEl>
                                          </p:spTgt>
                                        </p:tgtEl>
                                        <p:attrNameLst>
                                          <p:attrName>style.visibility</p:attrName>
                                        </p:attrNameLst>
                                      </p:cBhvr>
                                      <p:to>
                                        <p:strVal val="visible"/>
                                      </p:to>
                                    </p:set>
                                    <p:animEffect transition="in" filter="fade">
                                      <p:cBhvr>
                                        <p:cTn id="7" dur="1000"/>
                                        <p:tgtEl>
                                          <p:spTgt spid="54277">
                                            <p:txEl>
                                              <p:pRg st="0" end="0"/>
                                            </p:txEl>
                                          </p:spTgt>
                                        </p:tgtEl>
                                      </p:cBhvr>
                                    </p:animEffect>
                                    <p:anim calcmode="lin" valueType="num">
                                      <p:cBhvr>
                                        <p:cTn id="8" dur="1000" fill="hold"/>
                                        <p:tgtEl>
                                          <p:spTgt spid="5427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427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4277">
                                            <p:txEl>
                                              <p:pRg st="1" end="1"/>
                                            </p:txEl>
                                          </p:spTgt>
                                        </p:tgtEl>
                                        <p:attrNameLst>
                                          <p:attrName>style.visibility</p:attrName>
                                        </p:attrNameLst>
                                      </p:cBhvr>
                                      <p:to>
                                        <p:strVal val="visible"/>
                                      </p:to>
                                    </p:set>
                                    <p:animEffect transition="in" filter="fade">
                                      <p:cBhvr>
                                        <p:cTn id="14" dur="1000"/>
                                        <p:tgtEl>
                                          <p:spTgt spid="54277">
                                            <p:txEl>
                                              <p:pRg st="1" end="1"/>
                                            </p:txEl>
                                          </p:spTgt>
                                        </p:tgtEl>
                                      </p:cBhvr>
                                    </p:animEffect>
                                    <p:anim calcmode="lin" valueType="num">
                                      <p:cBhvr>
                                        <p:cTn id="15" dur="1000" fill="hold"/>
                                        <p:tgtEl>
                                          <p:spTgt spid="5427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427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4277">
                                            <p:txEl>
                                              <p:pRg st="2" end="2"/>
                                            </p:txEl>
                                          </p:spTgt>
                                        </p:tgtEl>
                                        <p:attrNameLst>
                                          <p:attrName>style.visibility</p:attrName>
                                        </p:attrNameLst>
                                      </p:cBhvr>
                                      <p:to>
                                        <p:strVal val="visible"/>
                                      </p:to>
                                    </p:set>
                                    <p:animEffect transition="in" filter="fade">
                                      <p:cBhvr>
                                        <p:cTn id="21" dur="1000"/>
                                        <p:tgtEl>
                                          <p:spTgt spid="54277">
                                            <p:txEl>
                                              <p:pRg st="2" end="2"/>
                                            </p:txEl>
                                          </p:spTgt>
                                        </p:tgtEl>
                                      </p:cBhvr>
                                    </p:animEffect>
                                    <p:anim calcmode="lin" valueType="num">
                                      <p:cBhvr>
                                        <p:cTn id="22" dur="1000" fill="hold"/>
                                        <p:tgtEl>
                                          <p:spTgt spid="5427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427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4277">
                                            <p:txEl>
                                              <p:pRg st="3" end="3"/>
                                            </p:txEl>
                                          </p:spTgt>
                                        </p:tgtEl>
                                        <p:attrNameLst>
                                          <p:attrName>style.visibility</p:attrName>
                                        </p:attrNameLst>
                                      </p:cBhvr>
                                      <p:to>
                                        <p:strVal val="visible"/>
                                      </p:to>
                                    </p:set>
                                    <p:animEffect transition="in" filter="fade">
                                      <p:cBhvr>
                                        <p:cTn id="28" dur="1000"/>
                                        <p:tgtEl>
                                          <p:spTgt spid="54277">
                                            <p:txEl>
                                              <p:pRg st="3" end="3"/>
                                            </p:txEl>
                                          </p:spTgt>
                                        </p:tgtEl>
                                      </p:cBhvr>
                                    </p:animEffect>
                                    <p:anim calcmode="lin" valueType="num">
                                      <p:cBhvr>
                                        <p:cTn id="29" dur="1000" fill="hold"/>
                                        <p:tgtEl>
                                          <p:spTgt spid="54277">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427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4277">
                                            <p:txEl>
                                              <p:pRg st="4" end="4"/>
                                            </p:txEl>
                                          </p:spTgt>
                                        </p:tgtEl>
                                        <p:attrNameLst>
                                          <p:attrName>style.visibility</p:attrName>
                                        </p:attrNameLst>
                                      </p:cBhvr>
                                      <p:to>
                                        <p:strVal val="visible"/>
                                      </p:to>
                                    </p:set>
                                    <p:animEffect transition="in" filter="fade">
                                      <p:cBhvr>
                                        <p:cTn id="35" dur="1000"/>
                                        <p:tgtEl>
                                          <p:spTgt spid="54277">
                                            <p:txEl>
                                              <p:pRg st="4" end="4"/>
                                            </p:txEl>
                                          </p:spTgt>
                                        </p:tgtEl>
                                      </p:cBhvr>
                                    </p:animEffect>
                                    <p:anim calcmode="lin" valueType="num">
                                      <p:cBhvr>
                                        <p:cTn id="36" dur="1000" fill="hold"/>
                                        <p:tgtEl>
                                          <p:spTgt spid="54277">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427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54277">
                                            <p:txEl>
                                              <p:pRg st="5" end="5"/>
                                            </p:txEl>
                                          </p:spTgt>
                                        </p:tgtEl>
                                        <p:attrNameLst>
                                          <p:attrName>style.visibility</p:attrName>
                                        </p:attrNameLst>
                                      </p:cBhvr>
                                      <p:to>
                                        <p:strVal val="visible"/>
                                      </p:to>
                                    </p:set>
                                    <p:animEffect transition="in" filter="fade">
                                      <p:cBhvr>
                                        <p:cTn id="42" dur="1000"/>
                                        <p:tgtEl>
                                          <p:spTgt spid="54277">
                                            <p:txEl>
                                              <p:pRg st="5" end="5"/>
                                            </p:txEl>
                                          </p:spTgt>
                                        </p:tgtEl>
                                      </p:cBhvr>
                                    </p:animEffect>
                                    <p:anim calcmode="lin" valueType="num">
                                      <p:cBhvr>
                                        <p:cTn id="43" dur="1000" fill="hold"/>
                                        <p:tgtEl>
                                          <p:spTgt spid="54277">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427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54277">
                                            <p:txEl>
                                              <p:pRg st="6" end="6"/>
                                            </p:txEl>
                                          </p:spTgt>
                                        </p:tgtEl>
                                        <p:attrNameLst>
                                          <p:attrName>style.visibility</p:attrName>
                                        </p:attrNameLst>
                                      </p:cBhvr>
                                      <p:to>
                                        <p:strVal val="visible"/>
                                      </p:to>
                                    </p:set>
                                    <p:animEffect transition="in" filter="fade">
                                      <p:cBhvr>
                                        <p:cTn id="49" dur="1000"/>
                                        <p:tgtEl>
                                          <p:spTgt spid="54277">
                                            <p:txEl>
                                              <p:pRg st="6" end="6"/>
                                            </p:txEl>
                                          </p:spTgt>
                                        </p:tgtEl>
                                      </p:cBhvr>
                                    </p:animEffect>
                                    <p:anim calcmode="lin" valueType="num">
                                      <p:cBhvr>
                                        <p:cTn id="50" dur="1000" fill="hold"/>
                                        <p:tgtEl>
                                          <p:spTgt spid="54277">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54277">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defRPr/>
            </a:pPr>
            <a:r>
              <a:rPr lang="en-US"/>
              <a:t>Biologically Based Therapies</a:t>
            </a:r>
          </a:p>
        </p:txBody>
      </p:sp>
      <p:sp>
        <p:nvSpPr>
          <p:cNvPr id="30723" name="Text Placeholder 2"/>
          <p:cNvSpPr>
            <a:spLocks noGrp="1"/>
          </p:cNvSpPr>
          <p:nvPr>
            <p:ph type="body" idx="1"/>
          </p:nvPr>
        </p:nvSpPr>
        <p:spPr/>
        <p:txBody>
          <a:bodyPr/>
          <a:lstStyle/>
          <a:p>
            <a:pPr eaLnBrk="1" hangingPunct="1">
              <a:defRPr/>
            </a:pPr>
            <a:r>
              <a:rPr lang="en-US" dirty="0"/>
              <a:t>Dietary Therapies</a:t>
            </a:r>
          </a:p>
          <a:p>
            <a:pPr eaLnBrk="1" hangingPunct="1">
              <a:defRPr/>
            </a:pPr>
            <a:r>
              <a:rPr lang="en-US" dirty="0"/>
              <a:t>Herbs</a:t>
            </a:r>
          </a:p>
          <a:p>
            <a:pPr eaLnBrk="1" hangingPunct="1">
              <a:defRPr/>
            </a:pPr>
            <a:r>
              <a:rPr lang="en-US" dirty="0"/>
              <a:t>Vitamins</a:t>
            </a:r>
          </a:p>
          <a:p>
            <a:pPr eaLnBrk="1" hangingPunct="1">
              <a:defRPr/>
            </a:pPr>
            <a:r>
              <a:rPr lang="en-US" dirty="0"/>
              <a:t>Aromatherapy</a:t>
            </a:r>
          </a:p>
        </p:txBody>
      </p:sp>
      <p:pic>
        <p:nvPicPr>
          <p:cNvPr id="49156" name="Picture 2" descr="C:\Documents and Settings\EliasM\Local Settings\Temporary Internet Files\Content.IE5\CDU3WPY7\MCj03981830000[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5290" y="3776246"/>
            <a:ext cx="2662238" cy="200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60" name="Picture 8" descr="Capture.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577138" y="1562883"/>
            <a:ext cx="3276600" cy="44267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extLst>
      <p:ext uri="{BB962C8B-B14F-4D97-AF65-F5344CB8AC3E}">
        <p14:creationId xmlns:p14="http://schemas.microsoft.com/office/powerpoint/2010/main" val="1878592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Effect transition="in" filter="fade">
                                      <p:cBhvr>
                                        <p:cTn id="7" dur="1000"/>
                                        <p:tgtEl>
                                          <p:spTgt spid="30723">
                                            <p:txEl>
                                              <p:pRg st="0" end="0"/>
                                            </p:txEl>
                                          </p:spTgt>
                                        </p:tgtEl>
                                      </p:cBhvr>
                                    </p:animEffect>
                                    <p:anim calcmode="lin" valueType="num">
                                      <p:cBhvr>
                                        <p:cTn id="8" dur="1000" fill="hold"/>
                                        <p:tgtEl>
                                          <p:spTgt spid="3072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072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0723">
                                            <p:txEl>
                                              <p:pRg st="1" end="1"/>
                                            </p:txEl>
                                          </p:spTgt>
                                        </p:tgtEl>
                                        <p:attrNameLst>
                                          <p:attrName>style.visibility</p:attrName>
                                        </p:attrNameLst>
                                      </p:cBhvr>
                                      <p:to>
                                        <p:strVal val="visible"/>
                                      </p:to>
                                    </p:set>
                                    <p:animEffect transition="in" filter="fade">
                                      <p:cBhvr>
                                        <p:cTn id="14" dur="1000"/>
                                        <p:tgtEl>
                                          <p:spTgt spid="30723">
                                            <p:txEl>
                                              <p:pRg st="1" end="1"/>
                                            </p:txEl>
                                          </p:spTgt>
                                        </p:tgtEl>
                                      </p:cBhvr>
                                    </p:animEffect>
                                    <p:anim calcmode="lin" valueType="num">
                                      <p:cBhvr>
                                        <p:cTn id="15" dur="1000" fill="hold"/>
                                        <p:tgtEl>
                                          <p:spTgt spid="3072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072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0723">
                                            <p:txEl>
                                              <p:pRg st="2" end="2"/>
                                            </p:txEl>
                                          </p:spTgt>
                                        </p:tgtEl>
                                        <p:attrNameLst>
                                          <p:attrName>style.visibility</p:attrName>
                                        </p:attrNameLst>
                                      </p:cBhvr>
                                      <p:to>
                                        <p:strVal val="visible"/>
                                      </p:to>
                                    </p:set>
                                    <p:animEffect transition="in" filter="fade">
                                      <p:cBhvr>
                                        <p:cTn id="21" dur="1000"/>
                                        <p:tgtEl>
                                          <p:spTgt spid="30723">
                                            <p:txEl>
                                              <p:pRg st="2" end="2"/>
                                            </p:txEl>
                                          </p:spTgt>
                                        </p:tgtEl>
                                      </p:cBhvr>
                                    </p:animEffect>
                                    <p:anim calcmode="lin" valueType="num">
                                      <p:cBhvr>
                                        <p:cTn id="22" dur="1000" fill="hold"/>
                                        <p:tgtEl>
                                          <p:spTgt spid="3072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072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0723">
                                            <p:txEl>
                                              <p:pRg st="3" end="3"/>
                                            </p:txEl>
                                          </p:spTgt>
                                        </p:tgtEl>
                                        <p:attrNameLst>
                                          <p:attrName>style.visibility</p:attrName>
                                        </p:attrNameLst>
                                      </p:cBhvr>
                                      <p:to>
                                        <p:strVal val="visible"/>
                                      </p:to>
                                    </p:set>
                                    <p:animEffect transition="in" filter="fade">
                                      <p:cBhvr>
                                        <p:cTn id="28" dur="1000"/>
                                        <p:tgtEl>
                                          <p:spTgt spid="30723">
                                            <p:txEl>
                                              <p:pRg st="3" end="3"/>
                                            </p:txEl>
                                          </p:spTgt>
                                        </p:tgtEl>
                                      </p:cBhvr>
                                    </p:animEffect>
                                    <p:anim calcmode="lin" valueType="num">
                                      <p:cBhvr>
                                        <p:cTn id="29" dur="1000" fill="hold"/>
                                        <p:tgtEl>
                                          <p:spTgt spid="3072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072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944562"/>
          </a:xfrm>
        </p:spPr>
        <p:txBody>
          <a:bodyPr/>
          <a:lstStyle/>
          <a:p>
            <a:pPr eaLnBrk="1" hangingPunct="1">
              <a:defRPr/>
            </a:pPr>
            <a:r>
              <a:rPr lang="en-US" dirty="0"/>
              <a:t>Dietary Therapies</a:t>
            </a:r>
            <a:endParaRPr lang="en-US" sz="3200" dirty="0"/>
          </a:p>
        </p:txBody>
      </p:sp>
      <p:sp>
        <p:nvSpPr>
          <p:cNvPr id="3" name="Content Placeholder 2"/>
          <p:cNvSpPr>
            <a:spLocks noGrp="1"/>
          </p:cNvSpPr>
          <p:nvPr>
            <p:ph idx="1"/>
          </p:nvPr>
        </p:nvSpPr>
        <p:spPr>
          <a:xfrm>
            <a:off x="2057400" y="1295400"/>
            <a:ext cx="8229600" cy="4876800"/>
          </a:xfrm>
        </p:spPr>
        <p:txBody>
          <a:bodyPr>
            <a:normAutofit/>
          </a:bodyPr>
          <a:lstStyle/>
          <a:p>
            <a:pPr algn="just" eaLnBrk="1" hangingPunct="1">
              <a:lnSpc>
                <a:spcPct val="90000"/>
              </a:lnSpc>
              <a:defRPr/>
            </a:pPr>
            <a:r>
              <a:rPr lang="en-US" sz="3000" dirty="0">
                <a:solidFill>
                  <a:schemeClr val="tx2"/>
                </a:solidFill>
              </a:rPr>
              <a:t>Nutraceuticals and phytonutrients.</a:t>
            </a:r>
          </a:p>
          <a:p>
            <a:pPr algn="just" eaLnBrk="1" hangingPunct="1">
              <a:lnSpc>
                <a:spcPct val="90000"/>
              </a:lnSpc>
              <a:defRPr/>
            </a:pPr>
            <a:r>
              <a:rPr lang="en-US" sz="3000" dirty="0">
                <a:solidFill>
                  <a:schemeClr val="tx2"/>
                </a:solidFill>
              </a:rPr>
              <a:t>Protective or healing agents found in plant and animal foods.</a:t>
            </a:r>
          </a:p>
          <a:p>
            <a:pPr algn="just" eaLnBrk="1" hangingPunct="1">
              <a:lnSpc>
                <a:spcPct val="90000"/>
              </a:lnSpc>
              <a:defRPr/>
            </a:pPr>
            <a:r>
              <a:rPr lang="en-US" sz="3000" dirty="0">
                <a:solidFill>
                  <a:schemeClr val="tx2"/>
                </a:solidFill>
              </a:rPr>
              <a:t>Free radicals: unstable molecules that alter genetic codes and trigger the development of cancer growth in cells.</a:t>
            </a:r>
          </a:p>
          <a:p>
            <a:pPr algn="just" eaLnBrk="1" hangingPunct="1">
              <a:lnSpc>
                <a:spcPct val="90000"/>
              </a:lnSpc>
              <a:defRPr/>
            </a:pPr>
            <a:r>
              <a:rPr lang="en-US" sz="3000" dirty="0">
                <a:solidFill>
                  <a:schemeClr val="tx2"/>
                </a:solidFill>
              </a:rPr>
              <a:t>Antioxidants: react with free radicals, preventing their damaging effects.</a:t>
            </a:r>
          </a:p>
          <a:p>
            <a:pPr marL="4572" lvl="1" indent="0" algn="just" eaLnBrk="1" hangingPunct="1">
              <a:lnSpc>
                <a:spcPct val="90000"/>
              </a:lnSpc>
              <a:buNone/>
              <a:defRPr/>
            </a:pPr>
            <a:r>
              <a:rPr lang="en-US" sz="2600" dirty="0">
                <a:solidFill>
                  <a:schemeClr val="tx2"/>
                </a:solidFill>
              </a:rPr>
              <a:t>Sources of antioxidants: vitamin C, beta-carotene, vitamin E.</a:t>
            </a:r>
          </a:p>
          <a:p>
            <a:pPr lvl="1" eaLnBrk="1" hangingPunct="1">
              <a:lnSpc>
                <a:spcPct val="90000"/>
              </a:lnSpc>
              <a:buFontTx/>
              <a:buNone/>
              <a:defRPr/>
            </a:pPr>
            <a:endParaRPr lang="en-US" sz="2600" dirty="0">
              <a:solidFill>
                <a:schemeClr val="tx2"/>
              </a:solidFill>
            </a:endParaRPr>
          </a:p>
        </p:txBody>
      </p:sp>
    </p:spTree>
    <p:extLst>
      <p:ext uri="{BB962C8B-B14F-4D97-AF65-F5344CB8AC3E}">
        <p14:creationId xmlns:p14="http://schemas.microsoft.com/office/powerpoint/2010/main" val="2529868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300" name="Rectangle 2"/>
          <p:cNvSpPr>
            <a:spLocks noGrp="1" noChangeArrowheads="1"/>
          </p:cNvSpPr>
          <p:nvPr>
            <p:ph type="title"/>
          </p:nvPr>
        </p:nvSpPr>
        <p:spPr>
          <a:xfrm>
            <a:off x="1981200" y="274638"/>
            <a:ext cx="8229600" cy="868362"/>
          </a:xfrm>
          <a:noFill/>
          <a:extLst>
            <a:ext uri="{909E8E84-426E-40DD-AFC4-6F175D3DCCD1}">
              <a14:hiddenFill xmlns:a14="http://schemas.microsoft.com/office/drawing/2010/main">
                <a:solidFill>
                  <a:srgbClr val="FFFFFF"/>
                </a:solidFill>
              </a14:hiddenFill>
            </a:ext>
          </a:extLst>
        </p:spPr>
        <p:txBody>
          <a:bodyPr/>
          <a:lstStyle/>
          <a:p>
            <a:r>
              <a:rPr lang="en-US" altLang="en-US">
                <a:effectLst/>
              </a:rPr>
              <a:t>Herbals</a:t>
            </a:r>
          </a:p>
        </p:txBody>
      </p:sp>
      <p:sp>
        <p:nvSpPr>
          <p:cNvPr id="55301" name="Rectangle 3"/>
          <p:cNvSpPr>
            <a:spLocks noGrp="1" noChangeArrowheads="1"/>
          </p:cNvSpPr>
          <p:nvPr>
            <p:ph idx="1"/>
          </p:nvPr>
        </p:nvSpPr>
        <p:spPr>
          <a:xfrm>
            <a:off x="1981200" y="1143000"/>
            <a:ext cx="8229600" cy="4800600"/>
          </a:xfrm>
          <a:solidFill>
            <a:schemeClr val="accent4">
              <a:lumMod val="40000"/>
              <a:lumOff val="60000"/>
            </a:schemeClr>
          </a:solidFill>
        </p:spPr>
        <p:txBody>
          <a:bodyPr/>
          <a:lstStyle/>
          <a:p>
            <a:pPr>
              <a:buFont typeface="Wingdings" panose="05000000000000000000" pitchFamily="2" charset="2"/>
              <a:buNone/>
            </a:pPr>
            <a:endParaRPr lang="en-US" altLang="en-US" dirty="0">
              <a:effectLst/>
            </a:endParaRPr>
          </a:p>
          <a:p>
            <a:pPr>
              <a:buFont typeface="Wingdings" panose="05000000000000000000" pitchFamily="2" charset="2"/>
              <a:buNone/>
            </a:pPr>
            <a:endParaRPr lang="en-US" altLang="en-US" dirty="0"/>
          </a:p>
          <a:p>
            <a:pPr>
              <a:buFont typeface="Wingdings" panose="05000000000000000000" pitchFamily="2" charset="2"/>
              <a:buNone/>
            </a:pPr>
            <a:r>
              <a:rPr lang="en-US" altLang="en-US" b="1" dirty="0">
                <a:effectLst/>
              </a:rPr>
              <a:t>Cherokee story</a:t>
            </a:r>
          </a:p>
          <a:p>
            <a:r>
              <a:rPr lang="en-US" altLang="en-US" dirty="0">
                <a:effectLst/>
              </a:rPr>
              <a:t>“…humans were without diseases until the animals created them in retribution for the lack of respect humans had shown them.  The plants, however, felt that the animals were much too harsh and volunteered themselves to provide a cure for every disease the animals had created.”</a:t>
            </a:r>
          </a:p>
        </p:txBody>
      </p:sp>
    </p:spTree>
    <p:extLst>
      <p:ext uri="{BB962C8B-B14F-4D97-AF65-F5344CB8AC3E}">
        <p14:creationId xmlns:p14="http://schemas.microsoft.com/office/powerpoint/2010/main" val="10785996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a:defRPr/>
            </a:pPr>
            <a:r>
              <a:rPr lang="en-US" sz="4000" dirty="0"/>
              <a:t>HERBALS – what you need to know</a:t>
            </a:r>
          </a:p>
        </p:txBody>
      </p:sp>
      <p:sp>
        <p:nvSpPr>
          <p:cNvPr id="57349" name="Rectangle 3"/>
          <p:cNvSpPr>
            <a:spLocks noGrp="1" noChangeArrowheads="1"/>
          </p:cNvSpPr>
          <p:nvPr>
            <p:ph idx="1"/>
          </p:nvPr>
        </p:nvSpPr>
        <p:spPr>
          <a:xfrm>
            <a:off x="1330036" y="1423554"/>
            <a:ext cx="8880764" cy="4520045"/>
          </a:xfrm>
          <a:noFill/>
          <a:extLst>
            <a:ext uri="{909E8E84-426E-40DD-AFC4-6F175D3DCCD1}">
              <a14:hiddenFill xmlns:a14="http://schemas.microsoft.com/office/drawing/2010/main">
                <a:solidFill>
                  <a:srgbClr val="FFFFFF"/>
                </a:solidFill>
              </a14:hiddenFill>
            </a:ext>
          </a:extLst>
        </p:spPr>
        <p:txBody>
          <a:bodyPr>
            <a:normAutofit lnSpcReduction="10000"/>
          </a:bodyPr>
          <a:lstStyle/>
          <a:p>
            <a:pPr>
              <a:lnSpc>
                <a:spcPct val="80000"/>
              </a:lnSpc>
            </a:pPr>
            <a:endParaRPr lang="en-US" altLang="en-US" sz="2800" dirty="0">
              <a:solidFill>
                <a:schemeClr val="tx2"/>
              </a:solidFill>
            </a:endParaRPr>
          </a:p>
          <a:p>
            <a:pPr algn="just">
              <a:lnSpc>
                <a:spcPct val="80000"/>
              </a:lnSpc>
            </a:pPr>
            <a:r>
              <a:rPr lang="en-US" altLang="en-US" sz="2800" dirty="0">
                <a:solidFill>
                  <a:schemeClr val="tx2"/>
                </a:solidFill>
              </a:rPr>
              <a:t>FDA categorized herbals as </a:t>
            </a:r>
            <a:r>
              <a:rPr lang="en-US" altLang="en-US" sz="2800" dirty="0">
                <a:solidFill>
                  <a:srgbClr val="FFC000"/>
                </a:solidFill>
              </a:rPr>
              <a:t>food and nutritional supplements </a:t>
            </a:r>
            <a:r>
              <a:rPr lang="en-US" altLang="en-US" sz="2800" i="1" dirty="0">
                <a:solidFill>
                  <a:schemeClr val="tx2"/>
                </a:solidFill>
              </a:rPr>
              <a:t>not</a:t>
            </a:r>
            <a:r>
              <a:rPr lang="en-US" altLang="en-US" sz="2800" dirty="0">
                <a:solidFill>
                  <a:schemeClr val="tx2"/>
                </a:solidFill>
              </a:rPr>
              <a:t> as drugs.</a:t>
            </a:r>
          </a:p>
          <a:p>
            <a:pPr algn="just">
              <a:lnSpc>
                <a:spcPct val="80000"/>
              </a:lnSpc>
            </a:pPr>
            <a:r>
              <a:rPr lang="en-US" altLang="en-US" sz="2800" dirty="0">
                <a:solidFill>
                  <a:schemeClr val="tx2"/>
                </a:solidFill>
              </a:rPr>
              <a:t>The Dietary Supplement Health &amp; Education Act (DSHEA) of 1994 allowed herbs to be sold as dietary supplements as long as there are no health claims written on labels.</a:t>
            </a:r>
          </a:p>
          <a:p>
            <a:pPr algn="just">
              <a:lnSpc>
                <a:spcPct val="80000"/>
              </a:lnSpc>
            </a:pPr>
            <a:r>
              <a:rPr lang="en-US" altLang="en-US" sz="2800" dirty="0">
                <a:solidFill>
                  <a:schemeClr val="tx2"/>
                </a:solidFill>
              </a:rPr>
              <a:t>DSHEA requires no proof of safety or efficacy and </a:t>
            </a:r>
            <a:r>
              <a:rPr lang="en-US" altLang="en-US" sz="2800" dirty="0">
                <a:solidFill>
                  <a:srgbClr val="FFC000"/>
                </a:solidFill>
              </a:rPr>
              <a:t>sets no standards </a:t>
            </a:r>
            <a:r>
              <a:rPr lang="en-US" altLang="en-US" sz="2800" dirty="0">
                <a:solidFill>
                  <a:schemeClr val="tx2"/>
                </a:solidFill>
              </a:rPr>
              <a:t>for products labeled as supplements, i.e. no guarantee the herb is properly prepared.</a:t>
            </a:r>
          </a:p>
          <a:p>
            <a:pPr algn="ctr">
              <a:lnSpc>
                <a:spcPct val="80000"/>
              </a:lnSpc>
            </a:pPr>
            <a:r>
              <a:rPr lang="en-US" altLang="en-US" sz="2800" b="1" dirty="0">
                <a:solidFill>
                  <a:schemeClr val="tx2"/>
                </a:solidFill>
              </a:rPr>
              <a:t>Excellent source of information and evidence </a:t>
            </a:r>
          </a:p>
          <a:p>
            <a:pPr algn="ctr">
              <a:lnSpc>
                <a:spcPct val="80000"/>
              </a:lnSpc>
            </a:pPr>
            <a:r>
              <a:rPr lang="en-GB" sz="2800" b="1" dirty="0">
                <a:hlinkClick r:id="rId2"/>
              </a:rPr>
              <a:t>https://www.nccih.nih.gov/</a:t>
            </a:r>
            <a:endParaRPr lang="en-US" altLang="en-US" sz="2800" b="1" dirty="0">
              <a:solidFill>
                <a:schemeClr val="tx2"/>
              </a:solidFill>
            </a:endParaRPr>
          </a:p>
          <a:p>
            <a:pPr>
              <a:lnSpc>
                <a:spcPct val="80000"/>
              </a:lnSpc>
            </a:pPr>
            <a:endParaRPr lang="en-US" altLang="en-US" sz="2800" dirty="0">
              <a:solidFill>
                <a:schemeClr val="tx2"/>
              </a:solidFill>
            </a:endParaRPr>
          </a:p>
          <a:p>
            <a:pPr>
              <a:lnSpc>
                <a:spcPct val="80000"/>
              </a:lnSpc>
            </a:pPr>
            <a:endParaRPr lang="en-US" altLang="en-US" sz="2800" dirty="0"/>
          </a:p>
        </p:txBody>
      </p:sp>
    </p:spTree>
    <p:extLst>
      <p:ext uri="{BB962C8B-B14F-4D97-AF65-F5344CB8AC3E}">
        <p14:creationId xmlns:p14="http://schemas.microsoft.com/office/powerpoint/2010/main" val="313490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7349">
                                            <p:txEl>
                                              <p:pRg st="1" end="1"/>
                                            </p:txEl>
                                          </p:spTgt>
                                        </p:tgtEl>
                                        <p:attrNameLst>
                                          <p:attrName>style.visibility</p:attrName>
                                        </p:attrNameLst>
                                      </p:cBhvr>
                                      <p:to>
                                        <p:strVal val="visible"/>
                                      </p:to>
                                    </p:set>
                                    <p:animEffect transition="in" filter="fade">
                                      <p:cBhvr>
                                        <p:cTn id="7" dur="1000"/>
                                        <p:tgtEl>
                                          <p:spTgt spid="57349">
                                            <p:txEl>
                                              <p:pRg st="1" end="1"/>
                                            </p:txEl>
                                          </p:spTgt>
                                        </p:tgtEl>
                                      </p:cBhvr>
                                    </p:animEffect>
                                    <p:anim calcmode="lin" valueType="num">
                                      <p:cBhvr>
                                        <p:cTn id="8" dur="1000" fill="hold"/>
                                        <p:tgtEl>
                                          <p:spTgt spid="57349">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734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7349">
                                            <p:txEl>
                                              <p:pRg st="2" end="2"/>
                                            </p:txEl>
                                          </p:spTgt>
                                        </p:tgtEl>
                                        <p:attrNameLst>
                                          <p:attrName>style.visibility</p:attrName>
                                        </p:attrNameLst>
                                      </p:cBhvr>
                                      <p:to>
                                        <p:strVal val="visible"/>
                                      </p:to>
                                    </p:set>
                                    <p:animEffect transition="in" filter="fade">
                                      <p:cBhvr>
                                        <p:cTn id="14" dur="1000"/>
                                        <p:tgtEl>
                                          <p:spTgt spid="57349">
                                            <p:txEl>
                                              <p:pRg st="2" end="2"/>
                                            </p:txEl>
                                          </p:spTgt>
                                        </p:tgtEl>
                                      </p:cBhvr>
                                    </p:animEffect>
                                    <p:anim calcmode="lin" valueType="num">
                                      <p:cBhvr>
                                        <p:cTn id="15" dur="1000" fill="hold"/>
                                        <p:tgtEl>
                                          <p:spTgt spid="57349">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734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7349">
                                            <p:txEl>
                                              <p:pRg st="3" end="3"/>
                                            </p:txEl>
                                          </p:spTgt>
                                        </p:tgtEl>
                                        <p:attrNameLst>
                                          <p:attrName>style.visibility</p:attrName>
                                        </p:attrNameLst>
                                      </p:cBhvr>
                                      <p:to>
                                        <p:strVal val="visible"/>
                                      </p:to>
                                    </p:set>
                                    <p:animEffect transition="in" filter="fade">
                                      <p:cBhvr>
                                        <p:cTn id="21" dur="1000"/>
                                        <p:tgtEl>
                                          <p:spTgt spid="57349">
                                            <p:txEl>
                                              <p:pRg st="3" end="3"/>
                                            </p:txEl>
                                          </p:spTgt>
                                        </p:tgtEl>
                                      </p:cBhvr>
                                    </p:animEffect>
                                    <p:anim calcmode="lin" valueType="num">
                                      <p:cBhvr>
                                        <p:cTn id="22" dur="1000" fill="hold"/>
                                        <p:tgtEl>
                                          <p:spTgt spid="57349">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5734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7349">
                                            <p:txEl>
                                              <p:pRg st="4" end="4"/>
                                            </p:txEl>
                                          </p:spTgt>
                                        </p:tgtEl>
                                        <p:attrNameLst>
                                          <p:attrName>style.visibility</p:attrName>
                                        </p:attrNameLst>
                                      </p:cBhvr>
                                      <p:to>
                                        <p:strVal val="visible"/>
                                      </p:to>
                                    </p:set>
                                    <p:animEffect transition="in" filter="fade">
                                      <p:cBhvr>
                                        <p:cTn id="28" dur="1000"/>
                                        <p:tgtEl>
                                          <p:spTgt spid="57349">
                                            <p:txEl>
                                              <p:pRg st="4" end="4"/>
                                            </p:txEl>
                                          </p:spTgt>
                                        </p:tgtEl>
                                      </p:cBhvr>
                                    </p:animEffect>
                                    <p:anim calcmode="lin" valueType="num">
                                      <p:cBhvr>
                                        <p:cTn id="29" dur="1000" fill="hold"/>
                                        <p:tgtEl>
                                          <p:spTgt spid="57349">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57349">
                                            <p:txEl>
                                              <p:pRg st="4" end="4"/>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57349">
                                            <p:txEl>
                                              <p:pRg st="5" end="5"/>
                                            </p:txEl>
                                          </p:spTgt>
                                        </p:tgtEl>
                                        <p:attrNameLst>
                                          <p:attrName>style.visibility</p:attrName>
                                        </p:attrNameLst>
                                      </p:cBhvr>
                                      <p:to>
                                        <p:strVal val="visible"/>
                                      </p:to>
                                    </p:set>
                                    <p:animEffect transition="in" filter="fade">
                                      <p:cBhvr>
                                        <p:cTn id="33" dur="1000"/>
                                        <p:tgtEl>
                                          <p:spTgt spid="57349">
                                            <p:txEl>
                                              <p:pRg st="5" end="5"/>
                                            </p:txEl>
                                          </p:spTgt>
                                        </p:tgtEl>
                                      </p:cBhvr>
                                    </p:animEffect>
                                    <p:anim calcmode="lin" valueType="num">
                                      <p:cBhvr>
                                        <p:cTn id="34" dur="1000" fill="hold"/>
                                        <p:tgtEl>
                                          <p:spTgt spid="57349">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57349">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2" name="Rectangle 2"/>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US" altLang="en-US" sz="4000"/>
              <a:t>Commonly used Herbals</a:t>
            </a:r>
            <a:br>
              <a:rPr lang="en-US" altLang="en-US" sz="4000"/>
            </a:br>
            <a:endParaRPr lang="en-US" altLang="en-US" sz="3200" dirty="0"/>
          </a:p>
        </p:txBody>
      </p:sp>
      <p:sp>
        <p:nvSpPr>
          <p:cNvPr id="58373" name="Rectangle 3"/>
          <p:cNvSpPr>
            <a:spLocks noGrp="1" noChangeArrowheads="1"/>
          </p:cNvSpPr>
          <p:nvPr>
            <p:ph idx="1"/>
          </p:nvPr>
        </p:nvSpPr>
        <p:spPr>
          <a:xfrm>
            <a:off x="1242869" y="1839216"/>
            <a:ext cx="11464353" cy="3774099"/>
          </a:xfrm>
          <a:noFill/>
          <a:extLst>
            <a:ext uri="{909E8E84-426E-40DD-AFC4-6F175D3DCCD1}">
              <a14:hiddenFill xmlns:a14="http://schemas.microsoft.com/office/drawing/2010/main">
                <a:solidFill>
                  <a:srgbClr val="FFFFFF"/>
                </a:solidFill>
              </a14:hiddenFill>
            </a:ext>
          </a:extLst>
        </p:spPr>
        <p:txBody>
          <a:bodyPr/>
          <a:lstStyle/>
          <a:p>
            <a:pPr lvl="1"/>
            <a:r>
              <a:rPr lang="en-US" altLang="en-US" dirty="0">
                <a:solidFill>
                  <a:schemeClr val="tx2"/>
                </a:solidFill>
                <a:effectLst/>
              </a:rPr>
              <a:t>What does each one of these help?</a:t>
            </a:r>
          </a:p>
          <a:p>
            <a:pPr lvl="1"/>
            <a:endParaRPr lang="en-US" altLang="en-US" dirty="0">
              <a:solidFill>
                <a:schemeClr val="tx2"/>
              </a:solidFill>
            </a:endParaRPr>
          </a:p>
          <a:p>
            <a:pPr lvl="1"/>
            <a:r>
              <a:rPr lang="en-US" altLang="en-US" dirty="0">
                <a:solidFill>
                  <a:schemeClr val="tx2"/>
                </a:solidFill>
                <a:effectLst/>
              </a:rPr>
              <a:t>Gingko </a:t>
            </a:r>
            <a:r>
              <a:rPr lang="en-US" altLang="en-US" dirty="0" err="1">
                <a:solidFill>
                  <a:schemeClr val="tx2"/>
                </a:solidFill>
                <a:effectLst/>
              </a:rPr>
              <a:t>bilboa</a:t>
            </a:r>
            <a:endParaRPr lang="en-US" altLang="en-US" dirty="0">
              <a:solidFill>
                <a:schemeClr val="tx2"/>
              </a:solidFill>
              <a:effectLst/>
            </a:endParaRPr>
          </a:p>
          <a:p>
            <a:pPr lvl="1"/>
            <a:r>
              <a:rPr lang="en-US" altLang="en-US" dirty="0">
                <a:solidFill>
                  <a:schemeClr val="tx2"/>
                </a:solidFill>
                <a:effectLst/>
              </a:rPr>
              <a:t>Garlic</a:t>
            </a:r>
          </a:p>
          <a:p>
            <a:pPr lvl="1"/>
            <a:r>
              <a:rPr lang="en-US" altLang="en-US" dirty="0">
                <a:solidFill>
                  <a:schemeClr val="tx2"/>
                </a:solidFill>
                <a:effectLst/>
              </a:rPr>
              <a:t>Echinacea</a:t>
            </a:r>
          </a:p>
          <a:p>
            <a:pPr lvl="1"/>
            <a:r>
              <a:rPr lang="en-US" altLang="en-US" dirty="0">
                <a:solidFill>
                  <a:schemeClr val="tx2"/>
                </a:solidFill>
                <a:effectLst/>
              </a:rPr>
              <a:t>Ginseng</a:t>
            </a:r>
          </a:p>
          <a:p>
            <a:pPr lvl="1"/>
            <a:r>
              <a:rPr lang="en-US" altLang="en-US" dirty="0">
                <a:solidFill>
                  <a:schemeClr val="tx2"/>
                </a:solidFill>
                <a:effectLst/>
              </a:rPr>
              <a:t>St. John’s Wort</a:t>
            </a:r>
          </a:p>
        </p:txBody>
      </p:sp>
      <p:pic>
        <p:nvPicPr>
          <p:cNvPr id="2050" name="Picture 2" descr="Strawberry &amp; Herb Patio Planter — Haxnicks Gardening Products">
            <a:extLst>
              <a:ext uri="{FF2B5EF4-FFF2-40B4-BE49-F238E27FC236}">
                <a16:creationId xmlns:a16="http://schemas.microsoft.com/office/drawing/2014/main" id="{92398489-17A4-4129-B2B9-35A05085DC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60505" y="793839"/>
            <a:ext cx="4569494" cy="55646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7366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8373">
                                            <p:txEl>
                                              <p:pRg st="2" end="2"/>
                                            </p:txEl>
                                          </p:spTgt>
                                        </p:tgtEl>
                                        <p:attrNameLst>
                                          <p:attrName>style.visibility</p:attrName>
                                        </p:attrNameLst>
                                      </p:cBhvr>
                                      <p:to>
                                        <p:strVal val="visible"/>
                                      </p:to>
                                    </p:set>
                                    <p:animEffect transition="in" filter="fade">
                                      <p:cBhvr>
                                        <p:cTn id="7" dur="1000"/>
                                        <p:tgtEl>
                                          <p:spTgt spid="58373">
                                            <p:txEl>
                                              <p:pRg st="2" end="2"/>
                                            </p:txEl>
                                          </p:spTgt>
                                        </p:tgtEl>
                                      </p:cBhvr>
                                    </p:animEffect>
                                    <p:anim calcmode="lin" valueType="num">
                                      <p:cBhvr>
                                        <p:cTn id="8" dur="1000" fill="hold"/>
                                        <p:tgtEl>
                                          <p:spTgt spid="5837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5837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8373">
                                            <p:txEl>
                                              <p:pRg st="3" end="3"/>
                                            </p:txEl>
                                          </p:spTgt>
                                        </p:tgtEl>
                                        <p:attrNameLst>
                                          <p:attrName>style.visibility</p:attrName>
                                        </p:attrNameLst>
                                      </p:cBhvr>
                                      <p:to>
                                        <p:strVal val="visible"/>
                                      </p:to>
                                    </p:set>
                                    <p:animEffect transition="in" filter="fade">
                                      <p:cBhvr>
                                        <p:cTn id="14" dur="1000"/>
                                        <p:tgtEl>
                                          <p:spTgt spid="58373">
                                            <p:txEl>
                                              <p:pRg st="3" end="3"/>
                                            </p:txEl>
                                          </p:spTgt>
                                        </p:tgtEl>
                                      </p:cBhvr>
                                    </p:animEffect>
                                    <p:anim calcmode="lin" valueType="num">
                                      <p:cBhvr>
                                        <p:cTn id="15" dur="1000" fill="hold"/>
                                        <p:tgtEl>
                                          <p:spTgt spid="5837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5837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8373">
                                            <p:txEl>
                                              <p:pRg st="4" end="4"/>
                                            </p:txEl>
                                          </p:spTgt>
                                        </p:tgtEl>
                                        <p:attrNameLst>
                                          <p:attrName>style.visibility</p:attrName>
                                        </p:attrNameLst>
                                      </p:cBhvr>
                                      <p:to>
                                        <p:strVal val="visible"/>
                                      </p:to>
                                    </p:set>
                                    <p:animEffect transition="in" filter="fade">
                                      <p:cBhvr>
                                        <p:cTn id="21" dur="1000"/>
                                        <p:tgtEl>
                                          <p:spTgt spid="58373">
                                            <p:txEl>
                                              <p:pRg st="4" end="4"/>
                                            </p:txEl>
                                          </p:spTgt>
                                        </p:tgtEl>
                                      </p:cBhvr>
                                    </p:animEffect>
                                    <p:anim calcmode="lin" valueType="num">
                                      <p:cBhvr>
                                        <p:cTn id="22" dur="1000" fill="hold"/>
                                        <p:tgtEl>
                                          <p:spTgt spid="5837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5837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8373">
                                            <p:txEl>
                                              <p:pRg st="5" end="5"/>
                                            </p:txEl>
                                          </p:spTgt>
                                        </p:tgtEl>
                                        <p:attrNameLst>
                                          <p:attrName>style.visibility</p:attrName>
                                        </p:attrNameLst>
                                      </p:cBhvr>
                                      <p:to>
                                        <p:strVal val="visible"/>
                                      </p:to>
                                    </p:set>
                                    <p:animEffect transition="in" filter="fade">
                                      <p:cBhvr>
                                        <p:cTn id="28" dur="1000"/>
                                        <p:tgtEl>
                                          <p:spTgt spid="58373">
                                            <p:txEl>
                                              <p:pRg st="5" end="5"/>
                                            </p:txEl>
                                          </p:spTgt>
                                        </p:tgtEl>
                                      </p:cBhvr>
                                    </p:animEffect>
                                    <p:anim calcmode="lin" valueType="num">
                                      <p:cBhvr>
                                        <p:cTn id="29" dur="1000" fill="hold"/>
                                        <p:tgtEl>
                                          <p:spTgt spid="5837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5837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8373">
                                            <p:txEl>
                                              <p:pRg st="6" end="6"/>
                                            </p:txEl>
                                          </p:spTgt>
                                        </p:tgtEl>
                                        <p:attrNameLst>
                                          <p:attrName>style.visibility</p:attrName>
                                        </p:attrNameLst>
                                      </p:cBhvr>
                                      <p:to>
                                        <p:strVal val="visible"/>
                                      </p:to>
                                    </p:set>
                                    <p:animEffect transition="in" filter="fade">
                                      <p:cBhvr>
                                        <p:cTn id="35" dur="1000"/>
                                        <p:tgtEl>
                                          <p:spTgt spid="58373">
                                            <p:txEl>
                                              <p:pRg st="6" end="6"/>
                                            </p:txEl>
                                          </p:spTgt>
                                        </p:tgtEl>
                                      </p:cBhvr>
                                    </p:animEffect>
                                    <p:anim calcmode="lin" valueType="num">
                                      <p:cBhvr>
                                        <p:cTn id="36" dur="1000" fill="hold"/>
                                        <p:tgtEl>
                                          <p:spTgt spid="5837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5837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1981200" y="0"/>
            <a:ext cx="8229600" cy="1143000"/>
          </a:xfrm>
        </p:spPr>
        <p:txBody>
          <a:bodyPr/>
          <a:lstStyle/>
          <a:p>
            <a:pPr>
              <a:defRPr/>
            </a:pPr>
            <a:r>
              <a:rPr lang="en-US"/>
              <a:t>Ginkgo Biloba</a:t>
            </a:r>
            <a:endParaRPr lang="en-US" dirty="0"/>
          </a:p>
        </p:txBody>
      </p:sp>
      <p:sp>
        <p:nvSpPr>
          <p:cNvPr id="34819" name="Text Placeholder 2"/>
          <p:cNvSpPr>
            <a:spLocks noGrp="1"/>
          </p:cNvSpPr>
          <p:nvPr>
            <p:ph type="body" idx="1"/>
          </p:nvPr>
        </p:nvSpPr>
        <p:spPr>
          <a:xfrm>
            <a:off x="1981200" y="1219200"/>
            <a:ext cx="8229600" cy="4495800"/>
          </a:xfrm>
        </p:spPr>
        <p:txBody>
          <a:bodyPr/>
          <a:lstStyle/>
          <a:p>
            <a:pPr>
              <a:defRPr/>
            </a:pPr>
            <a:r>
              <a:rPr lang="en-US"/>
              <a:t>Reduce Memory Problems, Dementia, Peripheral Vascular Disease</a:t>
            </a:r>
          </a:p>
          <a:p>
            <a:pPr>
              <a:defRPr/>
            </a:pPr>
            <a:r>
              <a:rPr lang="en-US"/>
              <a:t>Antioxidant &amp; Vasodilatory Properties</a:t>
            </a:r>
          </a:p>
          <a:p>
            <a:pPr>
              <a:defRPr/>
            </a:pPr>
            <a:r>
              <a:rPr lang="en-US" b="1"/>
              <a:t>BUT </a:t>
            </a:r>
            <a:r>
              <a:rPr lang="en-US"/>
              <a:t>can cause </a:t>
            </a:r>
            <a:r>
              <a:rPr lang="en-US" b="1"/>
              <a:t>BLEEDING</a:t>
            </a:r>
            <a:r>
              <a:rPr lang="en-US"/>
              <a:t> when used with Anticoagulants</a:t>
            </a:r>
          </a:p>
          <a:p>
            <a:pPr>
              <a:defRPr/>
            </a:pPr>
            <a:r>
              <a:rPr lang="en-US" b="1"/>
              <a:t>Avoid</a:t>
            </a:r>
            <a:r>
              <a:rPr lang="en-US"/>
              <a:t> before surgery</a:t>
            </a:r>
          </a:p>
          <a:p>
            <a:pPr>
              <a:defRPr/>
            </a:pPr>
            <a:r>
              <a:rPr lang="en-US"/>
              <a:t>Also causes Headaches and GI Upsets</a:t>
            </a:r>
          </a:p>
          <a:p>
            <a:pPr>
              <a:defRPr/>
            </a:pPr>
            <a:endParaRPr lang="en-US" dirty="0"/>
          </a:p>
        </p:txBody>
      </p:sp>
      <p:sp>
        <p:nvSpPr>
          <p:cNvPr id="2" name="Rectangle 1">
            <a:extLst>
              <a:ext uri="{FF2B5EF4-FFF2-40B4-BE49-F238E27FC236}">
                <a16:creationId xmlns:a16="http://schemas.microsoft.com/office/drawing/2014/main" id="{BFD5BF69-6F5D-4A78-AD37-BEDD63F27D0E}"/>
              </a:ext>
            </a:extLst>
          </p:cNvPr>
          <p:cNvSpPr/>
          <p:nvPr/>
        </p:nvSpPr>
        <p:spPr>
          <a:xfrm>
            <a:off x="288022" y="5286810"/>
            <a:ext cx="6096000" cy="1200329"/>
          </a:xfrm>
          <a:prstGeom prst="rect">
            <a:avLst/>
          </a:prstGeom>
        </p:spPr>
        <p:txBody>
          <a:bodyPr>
            <a:spAutoFit/>
          </a:bodyPr>
          <a:lstStyle/>
          <a:p>
            <a:pPr algn="just"/>
            <a:r>
              <a:rPr lang="en-US" dirty="0">
                <a:solidFill>
                  <a:srgbClr val="212529"/>
                </a:solidFill>
                <a:latin typeface="Neue Helvetica W01"/>
              </a:rPr>
              <a:t>Brinkley TE, Lovato JF, Arnold AM, et al. </a:t>
            </a:r>
            <a:r>
              <a:rPr lang="en-US" dirty="0">
                <a:solidFill>
                  <a:srgbClr val="336699"/>
                </a:solidFill>
                <a:latin typeface="Neue Helvetica W01"/>
                <a:hlinkClick r:id="rId2"/>
              </a:rPr>
              <a:t>Effect of </a:t>
            </a:r>
            <a:r>
              <a:rPr lang="en-US" i="1" dirty="0">
                <a:solidFill>
                  <a:srgbClr val="336699"/>
                </a:solidFill>
                <a:latin typeface="Neue Helvetica W01"/>
                <a:hlinkClick r:id="rId2"/>
              </a:rPr>
              <a:t>Ginkgo biloba</a:t>
            </a:r>
            <a:r>
              <a:rPr lang="en-US" dirty="0">
                <a:solidFill>
                  <a:srgbClr val="336699"/>
                </a:solidFill>
                <a:latin typeface="Neue Helvetica W01"/>
                <a:hlinkClick r:id="rId2"/>
              </a:rPr>
              <a:t> on blood pressure and incidence of hypertension in elderly men and women</a:t>
            </a:r>
            <a:r>
              <a:rPr lang="en-US" dirty="0">
                <a:solidFill>
                  <a:srgbClr val="212529"/>
                </a:solidFill>
                <a:latin typeface="Neue Helvetica W01"/>
              </a:rPr>
              <a:t>. </a:t>
            </a:r>
            <a:r>
              <a:rPr lang="en-US" i="1" dirty="0">
                <a:solidFill>
                  <a:srgbClr val="212529"/>
                </a:solidFill>
                <a:latin typeface="Neue Helvetica W01"/>
              </a:rPr>
              <a:t>American Journal of Hypertension.</a:t>
            </a:r>
            <a:r>
              <a:rPr lang="en-US" dirty="0">
                <a:solidFill>
                  <a:srgbClr val="212529"/>
                </a:solidFill>
                <a:latin typeface="Neue Helvetica W01"/>
              </a:rPr>
              <a:t> 2010;23(5):528-533.</a:t>
            </a:r>
            <a:endParaRPr lang="en-GB" dirty="0"/>
          </a:p>
        </p:txBody>
      </p:sp>
      <p:pic>
        <p:nvPicPr>
          <p:cNvPr id="4098" name="Picture 2" descr="Ginkgo biloba leaves">
            <a:extLst>
              <a:ext uri="{FF2B5EF4-FFF2-40B4-BE49-F238E27FC236}">
                <a16:creationId xmlns:a16="http://schemas.microsoft.com/office/drawing/2014/main" id="{8453D71D-47D3-43F0-942D-66EC02B3CA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80581" y="3299691"/>
            <a:ext cx="3429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0194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animEffect transition="in" filter="fade">
                                      <p:cBhvr>
                                        <p:cTn id="7" dur="1000"/>
                                        <p:tgtEl>
                                          <p:spTgt spid="34819">
                                            <p:txEl>
                                              <p:pRg st="0" end="0"/>
                                            </p:txEl>
                                          </p:spTgt>
                                        </p:tgtEl>
                                      </p:cBhvr>
                                    </p:animEffect>
                                    <p:anim calcmode="lin" valueType="num">
                                      <p:cBhvr>
                                        <p:cTn id="8" dur="1000" fill="hold"/>
                                        <p:tgtEl>
                                          <p:spTgt spid="3481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481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4819">
                                            <p:txEl>
                                              <p:pRg st="1" end="1"/>
                                            </p:txEl>
                                          </p:spTgt>
                                        </p:tgtEl>
                                        <p:attrNameLst>
                                          <p:attrName>style.visibility</p:attrName>
                                        </p:attrNameLst>
                                      </p:cBhvr>
                                      <p:to>
                                        <p:strVal val="visible"/>
                                      </p:to>
                                    </p:set>
                                    <p:animEffect transition="in" filter="fade">
                                      <p:cBhvr>
                                        <p:cTn id="14" dur="1000"/>
                                        <p:tgtEl>
                                          <p:spTgt spid="34819">
                                            <p:txEl>
                                              <p:pRg st="1" end="1"/>
                                            </p:txEl>
                                          </p:spTgt>
                                        </p:tgtEl>
                                      </p:cBhvr>
                                    </p:animEffect>
                                    <p:anim calcmode="lin" valueType="num">
                                      <p:cBhvr>
                                        <p:cTn id="15" dur="1000" fill="hold"/>
                                        <p:tgtEl>
                                          <p:spTgt spid="3481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481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4819">
                                            <p:txEl>
                                              <p:pRg st="2" end="2"/>
                                            </p:txEl>
                                          </p:spTgt>
                                        </p:tgtEl>
                                        <p:attrNameLst>
                                          <p:attrName>style.visibility</p:attrName>
                                        </p:attrNameLst>
                                      </p:cBhvr>
                                      <p:to>
                                        <p:strVal val="visible"/>
                                      </p:to>
                                    </p:set>
                                    <p:animEffect transition="in" filter="fade">
                                      <p:cBhvr>
                                        <p:cTn id="21" dur="1000"/>
                                        <p:tgtEl>
                                          <p:spTgt spid="34819">
                                            <p:txEl>
                                              <p:pRg st="2" end="2"/>
                                            </p:txEl>
                                          </p:spTgt>
                                        </p:tgtEl>
                                      </p:cBhvr>
                                    </p:animEffect>
                                    <p:anim calcmode="lin" valueType="num">
                                      <p:cBhvr>
                                        <p:cTn id="22" dur="1000" fill="hold"/>
                                        <p:tgtEl>
                                          <p:spTgt spid="3481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481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4819">
                                            <p:txEl>
                                              <p:pRg st="3" end="3"/>
                                            </p:txEl>
                                          </p:spTgt>
                                        </p:tgtEl>
                                        <p:attrNameLst>
                                          <p:attrName>style.visibility</p:attrName>
                                        </p:attrNameLst>
                                      </p:cBhvr>
                                      <p:to>
                                        <p:strVal val="visible"/>
                                      </p:to>
                                    </p:set>
                                    <p:animEffect transition="in" filter="fade">
                                      <p:cBhvr>
                                        <p:cTn id="28" dur="1000"/>
                                        <p:tgtEl>
                                          <p:spTgt spid="34819">
                                            <p:txEl>
                                              <p:pRg st="3" end="3"/>
                                            </p:txEl>
                                          </p:spTgt>
                                        </p:tgtEl>
                                      </p:cBhvr>
                                    </p:animEffect>
                                    <p:anim calcmode="lin" valueType="num">
                                      <p:cBhvr>
                                        <p:cTn id="29" dur="1000" fill="hold"/>
                                        <p:tgtEl>
                                          <p:spTgt spid="34819">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481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4819">
                                            <p:txEl>
                                              <p:pRg st="4" end="4"/>
                                            </p:txEl>
                                          </p:spTgt>
                                        </p:tgtEl>
                                        <p:attrNameLst>
                                          <p:attrName>style.visibility</p:attrName>
                                        </p:attrNameLst>
                                      </p:cBhvr>
                                      <p:to>
                                        <p:strVal val="visible"/>
                                      </p:to>
                                    </p:set>
                                    <p:animEffect transition="in" filter="fade">
                                      <p:cBhvr>
                                        <p:cTn id="35" dur="1000"/>
                                        <p:tgtEl>
                                          <p:spTgt spid="34819">
                                            <p:txEl>
                                              <p:pRg st="4" end="4"/>
                                            </p:txEl>
                                          </p:spTgt>
                                        </p:tgtEl>
                                      </p:cBhvr>
                                    </p:animEffect>
                                    <p:anim calcmode="lin" valueType="num">
                                      <p:cBhvr>
                                        <p:cTn id="36" dur="1000" fill="hold"/>
                                        <p:tgtEl>
                                          <p:spTgt spid="34819">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481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1981200" y="152400"/>
            <a:ext cx="8229600" cy="1143000"/>
          </a:xfrm>
        </p:spPr>
        <p:txBody>
          <a:bodyPr/>
          <a:lstStyle/>
          <a:p>
            <a:pPr>
              <a:defRPr/>
            </a:pPr>
            <a:r>
              <a:rPr lang="en-US" dirty="0"/>
              <a:t>Garlic</a:t>
            </a:r>
          </a:p>
        </p:txBody>
      </p:sp>
      <p:sp>
        <p:nvSpPr>
          <p:cNvPr id="35843" name="Text Placeholder 2"/>
          <p:cNvSpPr>
            <a:spLocks noGrp="1"/>
          </p:cNvSpPr>
          <p:nvPr>
            <p:ph type="body" idx="1"/>
          </p:nvPr>
        </p:nvSpPr>
        <p:spPr>
          <a:xfrm>
            <a:off x="1981200" y="1219200"/>
            <a:ext cx="8229600" cy="4495800"/>
          </a:xfrm>
        </p:spPr>
        <p:txBody>
          <a:bodyPr/>
          <a:lstStyle/>
          <a:p>
            <a:pPr>
              <a:defRPr/>
            </a:pPr>
            <a:r>
              <a:rPr lang="en-US" dirty="0"/>
              <a:t>Lowers Cholesterol, Lowers BP, Natural Antibiotic, </a:t>
            </a:r>
          </a:p>
          <a:p>
            <a:pPr>
              <a:defRPr/>
            </a:pPr>
            <a:r>
              <a:rPr lang="en-US" dirty="0"/>
              <a:t>Natural Anti-platelet Agent</a:t>
            </a:r>
          </a:p>
          <a:p>
            <a:pPr>
              <a:defRPr/>
            </a:pPr>
            <a:r>
              <a:rPr lang="en-US" b="1" dirty="0"/>
              <a:t>BUT</a:t>
            </a:r>
            <a:r>
              <a:rPr lang="en-US" dirty="0"/>
              <a:t> Causes </a:t>
            </a:r>
            <a:r>
              <a:rPr lang="en-US" b="1" dirty="0"/>
              <a:t>BLEEDING</a:t>
            </a:r>
            <a:r>
              <a:rPr lang="en-US" dirty="0"/>
              <a:t> with other Anti-platelet Drugs</a:t>
            </a:r>
          </a:p>
          <a:p>
            <a:pPr>
              <a:defRPr/>
            </a:pPr>
            <a:r>
              <a:rPr lang="en-US" b="1" dirty="0"/>
              <a:t>Potentiates </a:t>
            </a:r>
            <a:r>
              <a:rPr lang="en-US" dirty="0"/>
              <a:t>Anti-diabetic Drugs</a:t>
            </a:r>
          </a:p>
          <a:p>
            <a:pPr>
              <a:defRPr/>
            </a:pPr>
            <a:r>
              <a:rPr lang="en-US" b="1" dirty="0"/>
              <a:t>Avoid </a:t>
            </a:r>
            <a:r>
              <a:rPr lang="en-US" dirty="0"/>
              <a:t>before Surgery (can increase bleeding)</a:t>
            </a:r>
            <a:endParaRPr lang="en-US" b="1" dirty="0"/>
          </a:p>
        </p:txBody>
      </p:sp>
      <p:pic>
        <p:nvPicPr>
          <p:cNvPr id="60420" name="Picture 2" descr="C:\Documents and Settings\James\Local Settings\Temporary Internet Files\Content.IE5\C8HZURSM\MCj02395750000[1].wm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2575" y="3986874"/>
            <a:ext cx="3504334" cy="2447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D90F499E-8A19-47BF-8440-1FAC08FCC352}"/>
              </a:ext>
            </a:extLst>
          </p:cNvPr>
          <p:cNvSpPr/>
          <p:nvPr/>
        </p:nvSpPr>
        <p:spPr>
          <a:xfrm>
            <a:off x="189345" y="5510808"/>
            <a:ext cx="7162800" cy="923330"/>
          </a:xfrm>
          <a:prstGeom prst="rect">
            <a:avLst/>
          </a:prstGeom>
        </p:spPr>
        <p:txBody>
          <a:bodyPr wrap="square">
            <a:spAutoFit/>
          </a:bodyPr>
          <a:lstStyle/>
          <a:p>
            <a:pPr algn="just"/>
            <a:r>
              <a:rPr lang="en-GB" dirty="0">
                <a:solidFill>
                  <a:srgbClr val="212529"/>
                </a:solidFill>
                <a:latin typeface="Neue Helvetica W01"/>
              </a:rPr>
              <a:t>Milner JA. Garlic. In: Coates PM, Betz JM, Blackman MR, et al., eds. </a:t>
            </a:r>
            <a:r>
              <a:rPr lang="en-GB" i="1" dirty="0" err="1">
                <a:solidFill>
                  <a:srgbClr val="212529"/>
                </a:solidFill>
                <a:latin typeface="Neue Helvetica W01"/>
              </a:rPr>
              <a:t>Encyclopedia</a:t>
            </a:r>
            <a:r>
              <a:rPr lang="en-GB" i="1" dirty="0">
                <a:solidFill>
                  <a:srgbClr val="212529"/>
                </a:solidFill>
                <a:latin typeface="Neue Helvetica W01"/>
              </a:rPr>
              <a:t> of Dietary Supplements. </a:t>
            </a:r>
            <a:r>
              <a:rPr lang="en-GB" dirty="0">
                <a:solidFill>
                  <a:srgbClr val="212529"/>
                </a:solidFill>
                <a:latin typeface="Neue Helvetica W01"/>
              </a:rPr>
              <a:t>2nd ed. New York, NY: Informa Healthcare; 2010:314-324.</a:t>
            </a:r>
            <a:endParaRPr lang="en-GB" dirty="0"/>
          </a:p>
        </p:txBody>
      </p:sp>
    </p:spTree>
    <p:extLst>
      <p:ext uri="{BB962C8B-B14F-4D97-AF65-F5344CB8AC3E}">
        <p14:creationId xmlns:p14="http://schemas.microsoft.com/office/powerpoint/2010/main" val="874603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animEffect transition="in" filter="fade">
                                      <p:cBhvr>
                                        <p:cTn id="7" dur="1000"/>
                                        <p:tgtEl>
                                          <p:spTgt spid="35843">
                                            <p:txEl>
                                              <p:pRg st="0" end="0"/>
                                            </p:txEl>
                                          </p:spTgt>
                                        </p:tgtEl>
                                      </p:cBhvr>
                                    </p:animEffect>
                                    <p:anim calcmode="lin" valueType="num">
                                      <p:cBhvr>
                                        <p:cTn id="8" dur="1000" fill="hold"/>
                                        <p:tgtEl>
                                          <p:spTgt spid="3584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584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5843">
                                            <p:txEl>
                                              <p:pRg st="1" end="1"/>
                                            </p:txEl>
                                          </p:spTgt>
                                        </p:tgtEl>
                                        <p:attrNameLst>
                                          <p:attrName>style.visibility</p:attrName>
                                        </p:attrNameLst>
                                      </p:cBhvr>
                                      <p:to>
                                        <p:strVal val="visible"/>
                                      </p:to>
                                    </p:set>
                                    <p:animEffect transition="in" filter="fade">
                                      <p:cBhvr>
                                        <p:cTn id="14" dur="1000"/>
                                        <p:tgtEl>
                                          <p:spTgt spid="35843">
                                            <p:txEl>
                                              <p:pRg st="1" end="1"/>
                                            </p:txEl>
                                          </p:spTgt>
                                        </p:tgtEl>
                                      </p:cBhvr>
                                    </p:animEffect>
                                    <p:anim calcmode="lin" valueType="num">
                                      <p:cBhvr>
                                        <p:cTn id="15" dur="1000" fill="hold"/>
                                        <p:tgtEl>
                                          <p:spTgt spid="3584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584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5843">
                                            <p:txEl>
                                              <p:pRg st="2" end="2"/>
                                            </p:txEl>
                                          </p:spTgt>
                                        </p:tgtEl>
                                        <p:attrNameLst>
                                          <p:attrName>style.visibility</p:attrName>
                                        </p:attrNameLst>
                                      </p:cBhvr>
                                      <p:to>
                                        <p:strVal val="visible"/>
                                      </p:to>
                                    </p:set>
                                    <p:animEffect transition="in" filter="fade">
                                      <p:cBhvr>
                                        <p:cTn id="21" dur="1000"/>
                                        <p:tgtEl>
                                          <p:spTgt spid="35843">
                                            <p:txEl>
                                              <p:pRg st="2" end="2"/>
                                            </p:txEl>
                                          </p:spTgt>
                                        </p:tgtEl>
                                      </p:cBhvr>
                                    </p:animEffect>
                                    <p:anim calcmode="lin" valueType="num">
                                      <p:cBhvr>
                                        <p:cTn id="22" dur="1000" fill="hold"/>
                                        <p:tgtEl>
                                          <p:spTgt spid="3584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584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5843">
                                            <p:txEl>
                                              <p:pRg st="3" end="3"/>
                                            </p:txEl>
                                          </p:spTgt>
                                        </p:tgtEl>
                                        <p:attrNameLst>
                                          <p:attrName>style.visibility</p:attrName>
                                        </p:attrNameLst>
                                      </p:cBhvr>
                                      <p:to>
                                        <p:strVal val="visible"/>
                                      </p:to>
                                    </p:set>
                                    <p:animEffect transition="in" filter="fade">
                                      <p:cBhvr>
                                        <p:cTn id="28" dur="1000"/>
                                        <p:tgtEl>
                                          <p:spTgt spid="35843">
                                            <p:txEl>
                                              <p:pRg st="3" end="3"/>
                                            </p:txEl>
                                          </p:spTgt>
                                        </p:tgtEl>
                                      </p:cBhvr>
                                    </p:animEffect>
                                    <p:anim calcmode="lin" valueType="num">
                                      <p:cBhvr>
                                        <p:cTn id="29" dur="1000" fill="hold"/>
                                        <p:tgtEl>
                                          <p:spTgt spid="3584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584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5843">
                                            <p:txEl>
                                              <p:pRg st="4" end="4"/>
                                            </p:txEl>
                                          </p:spTgt>
                                        </p:tgtEl>
                                        <p:attrNameLst>
                                          <p:attrName>style.visibility</p:attrName>
                                        </p:attrNameLst>
                                      </p:cBhvr>
                                      <p:to>
                                        <p:strVal val="visible"/>
                                      </p:to>
                                    </p:set>
                                    <p:animEffect transition="in" filter="fade">
                                      <p:cBhvr>
                                        <p:cTn id="35" dur="1000"/>
                                        <p:tgtEl>
                                          <p:spTgt spid="35843">
                                            <p:txEl>
                                              <p:pRg st="4" end="4"/>
                                            </p:txEl>
                                          </p:spTgt>
                                        </p:tgtEl>
                                      </p:cBhvr>
                                    </p:animEffect>
                                    <p:anim calcmode="lin" valueType="num">
                                      <p:cBhvr>
                                        <p:cTn id="36" dur="1000" fill="hold"/>
                                        <p:tgtEl>
                                          <p:spTgt spid="3584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584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a:defRPr/>
            </a:pPr>
            <a:r>
              <a:rPr lang="en-US" dirty="0"/>
              <a:t>Echinacea</a:t>
            </a:r>
          </a:p>
        </p:txBody>
      </p:sp>
      <p:sp>
        <p:nvSpPr>
          <p:cNvPr id="36867" name="Text Placeholder 2"/>
          <p:cNvSpPr>
            <a:spLocks noGrp="1"/>
          </p:cNvSpPr>
          <p:nvPr>
            <p:ph type="body" idx="1"/>
          </p:nvPr>
        </p:nvSpPr>
        <p:spPr>
          <a:xfrm>
            <a:off x="676657" y="2011680"/>
            <a:ext cx="6789545" cy="3256606"/>
          </a:xfrm>
        </p:spPr>
        <p:txBody>
          <a:bodyPr>
            <a:normAutofit/>
          </a:bodyPr>
          <a:lstStyle/>
          <a:p>
            <a:pPr algn="just">
              <a:defRPr/>
            </a:pPr>
            <a:r>
              <a:rPr lang="en-US" dirty="0"/>
              <a:t>Builds Immunity, Helps Wound Healing</a:t>
            </a:r>
          </a:p>
          <a:p>
            <a:pPr algn="just">
              <a:defRPr/>
            </a:pPr>
            <a:endParaRPr lang="en-US" dirty="0"/>
          </a:p>
          <a:p>
            <a:pPr algn="just">
              <a:defRPr/>
            </a:pPr>
            <a:r>
              <a:rPr lang="en-US" dirty="0"/>
              <a:t>Use </a:t>
            </a:r>
            <a:r>
              <a:rPr lang="en-US" b="1" dirty="0"/>
              <a:t>&gt; 8 Weeks </a:t>
            </a:r>
            <a:r>
              <a:rPr lang="en-US" dirty="0"/>
              <a:t>&amp; Possible </a:t>
            </a:r>
            <a:r>
              <a:rPr lang="en-US" b="1" dirty="0"/>
              <a:t>Immune Function Suppression </a:t>
            </a:r>
          </a:p>
          <a:p>
            <a:pPr algn="just">
              <a:defRPr/>
            </a:pPr>
            <a:endParaRPr lang="en-US" b="1" dirty="0"/>
          </a:p>
          <a:p>
            <a:pPr algn="just">
              <a:defRPr/>
            </a:pPr>
            <a:r>
              <a:rPr lang="en-US" b="1" dirty="0"/>
              <a:t>NOT </a:t>
            </a:r>
            <a:r>
              <a:rPr lang="en-US" dirty="0"/>
              <a:t>Recommended for People with Immune Diseases</a:t>
            </a:r>
            <a:endParaRPr lang="en-US" b="1" dirty="0"/>
          </a:p>
        </p:txBody>
      </p:sp>
      <p:pic>
        <p:nvPicPr>
          <p:cNvPr id="3074" name="Picture 2" descr="Echinacea Purpurea (Mother Tincture) Organic - Flowering Top">
            <a:extLst>
              <a:ext uri="{FF2B5EF4-FFF2-40B4-BE49-F238E27FC236}">
                <a16:creationId xmlns:a16="http://schemas.microsoft.com/office/drawing/2014/main" id="{37E187E1-13AC-4DF3-915F-F770CD0C6B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10413" y="1728132"/>
            <a:ext cx="4171229" cy="4171229"/>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7A80AE45-B41E-4D55-AE68-E969C4537DA3}"/>
              </a:ext>
            </a:extLst>
          </p:cNvPr>
          <p:cNvSpPr/>
          <p:nvPr/>
        </p:nvSpPr>
        <p:spPr>
          <a:xfrm>
            <a:off x="439024" y="5462979"/>
            <a:ext cx="6096000" cy="1200329"/>
          </a:xfrm>
          <a:prstGeom prst="rect">
            <a:avLst/>
          </a:prstGeom>
        </p:spPr>
        <p:txBody>
          <a:bodyPr>
            <a:spAutoFit/>
          </a:bodyPr>
          <a:lstStyle/>
          <a:p>
            <a:pPr algn="just"/>
            <a:r>
              <a:rPr lang="en-GB" dirty="0">
                <a:solidFill>
                  <a:srgbClr val="212529"/>
                </a:solidFill>
                <a:latin typeface="Neue Helvetica W01"/>
              </a:rPr>
              <a:t>Bauer R, </a:t>
            </a:r>
            <a:r>
              <a:rPr lang="en-GB" dirty="0" err="1">
                <a:solidFill>
                  <a:srgbClr val="212529"/>
                </a:solidFill>
                <a:latin typeface="Neue Helvetica W01"/>
              </a:rPr>
              <a:t>Woelkart</a:t>
            </a:r>
            <a:r>
              <a:rPr lang="en-GB" dirty="0">
                <a:solidFill>
                  <a:srgbClr val="212529"/>
                </a:solidFill>
                <a:latin typeface="Neue Helvetica W01"/>
              </a:rPr>
              <a:t> K. Echinacea species. In: Coates PM, Betz JM, Blackman MR, et al., eds. </a:t>
            </a:r>
            <a:r>
              <a:rPr lang="en-GB" i="1" dirty="0" err="1">
                <a:solidFill>
                  <a:srgbClr val="212529"/>
                </a:solidFill>
                <a:latin typeface="Neue Helvetica W01"/>
              </a:rPr>
              <a:t>Encyclopedia</a:t>
            </a:r>
            <a:r>
              <a:rPr lang="en-GB" i="1" dirty="0">
                <a:solidFill>
                  <a:srgbClr val="212529"/>
                </a:solidFill>
                <a:latin typeface="Neue Helvetica W01"/>
              </a:rPr>
              <a:t> of Dietary Supplements.</a:t>
            </a:r>
            <a:r>
              <a:rPr lang="en-GB" dirty="0">
                <a:solidFill>
                  <a:srgbClr val="212529"/>
                </a:solidFill>
                <a:latin typeface="Neue Helvetica W01"/>
              </a:rPr>
              <a:t> 2nd ed. New York, NY: Informa Healthcare; 2010:226-234.</a:t>
            </a:r>
            <a:endParaRPr lang="en-GB" dirty="0"/>
          </a:p>
        </p:txBody>
      </p:sp>
    </p:spTree>
    <p:extLst>
      <p:ext uri="{BB962C8B-B14F-4D97-AF65-F5344CB8AC3E}">
        <p14:creationId xmlns:p14="http://schemas.microsoft.com/office/powerpoint/2010/main" val="3980694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animEffect transition="in" filter="fade">
                                      <p:cBhvr>
                                        <p:cTn id="7" dur="1000"/>
                                        <p:tgtEl>
                                          <p:spTgt spid="36867">
                                            <p:txEl>
                                              <p:pRg st="0" end="0"/>
                                            </p:txEl>
                                          </p:spTgt>
                                        </p:tgtEl>
                                      </p:cBhvr>
                                    </p:animEffect>
                                    <p:anim calcmode="lin" valueType="num">
                                      <p:cBhvr>
                                        <p:cTn id="8" dur="1000" fill="hold"/>
                                        <p:tgtEl>
                                          <p:spTgt spid="3686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686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6867">
                                            <p:txEl>
                                              <p:pRg st="2" end="2"/>
                                            </p:txEl>
                                          </p:spTgt>
                                        </p:tgtEl>
                                        <p:attrNameLst>
                                          <p:attrName>style.visibility</p:attrName>
                                        </p:attrNameLst>
                                      </p:cBhvr>
                                      <p:to>
                                        <p:strVal val="visible"/>
                                      </p:to>
                                    </p:set>
                                    <p:animEffect transition="in" filter="fade">
                                      <p:cBhvr>
                                        <p:cTn id="14" dur="1000"/>
                                        <p:tgtEl>
                                          <p:spTgt spid="36867">
                                            <p:txEl>
                                              <p:pRg st="2" end="2"/>
                                            </p:txEl>
                                          </p:spTgt>
                                        </p:tgtEl>
                                      </p:cBhvr>
                                    </p:animEffect>
                                    <p:anim calcmode="lin" valueType="num">
                                      <p:cBhvr>
                                        <p:cTn id="15" dur="1000" fill="hold"/>
                                        <p:tgtEl>
                                          <p:spTgt spid="36867">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686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6867">
                                            <p:txEl>
                                              <p:pRg st="4" end="4"/>
                                            </p:txEl>
                                          </p:spTgt>
                                        </p:tgtEl>
                                        <p:attrNameLst>
                                          <p:attrName>style.visibility</p:attrName>
                                        </p:attrNameLst>
                                      </p:cBhvr>
                                      <p:to>
                                        <p:strVal val="visible"/>
                                      </p:to>
                                    </p:set>
                                    <p:animEffect transition="in" filter="fade">
                                      <p:cBhvr>
                                        <p:cTn id="21" dur="1000"/>
                                        <p:tgtEl>
                                          <p:spTgt spid="36867">
                                            <p:txEl>
                                              <p:pRg st="4" end="4"/>
                                            </p:txEl>
                                          </p:spTgt>
                                        </p:tgtEl>
                                      </p:cBhvr>
                                    </p:animEffect>
                                    <p:anim calcmode="lin" valueType="num">
                                      <p:cBhvr>
                                        <p:cTn id="22" dur="1000" fill="hold"/>
                                        <p:tgtEl>
                                          <p:spTgt spid="36867">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6867">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1981200" y="152401"/>
            <a:ext cx="8229600" cy="868363"/>
          </a:xfrm>
        </p:spPr>
        <p:txBody>
          <a:bodyPr/>
          <a:lstStyle/>
          <a:p>
            <a:pPr>
              <a:defRPr/>
            </a:pPr>
            <a:r>
              <a:rPr lang="en-US" dirty="0"/>
              <a:t>Ginseng </a:t>
            </a:r>
          </a:p>
        </p:txBody>
      </p:sp>
      <p:sp>
        <p:nvSpPr>
          <p:cNvPr id="37891" name="Text Placeholder 2"/>
          <p:cNvSpPr>
            <a:spLocks noGrp="1"/>
          </p:cNvSpPr>
          <p:nvPr>
            <p:ph type="body" idx="1"/>
          </p:nvPr>
        </p:nvSpPr>
        <p:spPr>
          <a:xfrm>
            <a:off x="1981200" y="990600"/>
            <a:ext cx="8229600" cy="4495800"/>
          </a:xfrm>
        </p:spPr>
        <p:txBody>
          <a:bodyPr/>
          <a:lstStyle/>
          <a:p>
            <a:pPr>
              <a:defRPr/>
            </a:pPr>
            <a:r>
              <a:rPr lang="en-US" b="1" dirty="0"/>
              <a:t>Asian Ginseng-</a:t>
            </a:r>
            <a:r>
              <a:rPr lang="en-US" dirty="0"/>
              <a:t> Diabetes, Erectile Dysfunction, “Unclear” Thinking</a:t>
            </a:r>
          </a:p>
          <a:p>
            <a:pPr>
              <a:defRPr/>
            </a:pPr>
            <a:r>
              <a:rPr lang="en-US" b="1" dirty="0"/>
              <a:t>American Ginseng-</a:t>
            </a:r>
            <a:r>
              <a:rPr lang="en-US" dirty="0"/>
              <a:t> Diabetes, Prevention of Colds &amp; Flu</a:t>
            </a:r>
          </a:p>
          <a:p>
            <a:pPr>
              <a:defRPr/>
            </a:pPr>
            <a:r>
              <a:rPr lang="en-US" b="1" dirty="0"/>
              <a:t>Siberian Ginseng-</a:t>
            </a:r>
            <a:r>
              <a:rPr lang="en-US" dirty="0"/>
              <a:t> Prevent Colds &amp; Flu, reduce Severity of Herpes Simplex type 2 Infections</a:t>
            </a:r>
          </a:p>
          <a:p>
            <a:pPr>
              <a:defRPr/>
            </a:pPr>
            <a:r>
              <a:rPr lang="en-US" b="1" dirty="0"/>
              <a:t>BUT, BUT, BUT, BUT…</a:t>
            </a:r>
          </a:p>
        </p:txBody>
      </p:sp>
      <p:sp>
        <p:nvSpPr>
          <p:cNvPr id="2" name="Rectangle 1">
            <a:extLst>
              <a:ext uri="{FF2B5EF4-FFF2-40B4-BE49-F238E27FC236}">
                <a16:creationId xmlns:a16="http://schemas.microsoft.com/office/drawing/2014/main" id="{E10C2C00-4EA7-4577-B334-31A5B7096A72}"/>
              </a:ext>
            </a:extLst>
          </p:cNvPr>
          <p:cNvSpPr/>
          <p:nvPr/>
        </p:nvSpPr>
        <p:spPr>
          <a:xfrm>
            <a:off x="447413" y="5124270"/>
            <a:ext cx="6096000" cy="923330"/>
          </a:xfrm>
          <a:prstGeom prst="rect">
            <a:avLst/>
          </a:prstGeom>
        </p:spPr>
        <p:txBody>
          <a:bodyPr>
            <a:spAutoFit/>
          </a:bodyPr>
          <a:lstStyle/>
          <a:p>
            <a:pPr algn="just"/>
            <a:r>
              <a:rPr lang="en-GB" dirty="0" err="1">
                <a:solidFill>
                  <a:srgbClr val="212529"/>
                </a:solidFill>
                <a:latin typeface="Neue Helvetica W01"/>
              </a:rPr>
              <a:t>Geng</a:t>
            </a:r>
            <a:r>
              <a:rPr lang="en-GB" dirty="0">
                <a:solidFill>
                  <a:srgbClr val="212529"/>
                </a:solidFill>
                <a:latin typeface="Neue Helvetica W01"/>
              </a:rPr>
              <a:t> J, Dong J, Ni H, et al. Ginseng for cognition. </a:t>
            </a:r>
            <a:r>
              <a:rPr lang="en-GB" i="1" dirty="0">
                <a:solidFill>
                  <a:srgbClr val="212529"/>
                </a:solidFill>
                <a:latin typeface="Neue Helvetica W01"/>
              </a:rPr>
              <a:t>Cochrane Database of Systematic Reviews.</a:t>
            </a:r>
            <a:r>
              <a:rPr lang="en-GB" dirty="0">
                <a:solidFill>
                  <a:srgbClr val="212529"/>
                </a:solidFill>
                <a:latin typeface="Neue Helvetica W01"/>
              </a:rPr>
              <a:t> 2010;(12):CD007769. Accessed at </a:t>
            </a:r>
            <a:r>
              <a:rPr lang="en-GB" dirty="0">
                <a:solidFill>
                  <a:srgbClr val="336699"/>
                </a:solidFill>
                <a:latin typeface="Neue Helvetica W01"/>
                <a:hlinkClick r:id="rId2"/>
              </a:rPr>
              <a:t>http://www.thecochranelibrary.com</a:t>
            </a:r>
            <a:endParaRPr lang="en-GB" dirty="0"/>
          </a:p>
        </p:txBody>
      </p:sp>
      <p:pic>
        <p:nvPicPr>
          <p:cNvPr id="5122" name="Picture 2" descr="Asian Ginseng">
            <a:extLst>
              <a:ext uri="{FF2B5EF4-FFF2-40B4-BE49-F238E27FC236}">
                <a16:creationId xmlns:a16="http://schemas.microsoft.com/office/drawing/2014/main" id="{1C029858-317D-4054-9052-790E2E5C74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27291" y="3098799"/>
            <a:ext cx="3606800" cy="360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6465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animEffect transition="in" filter="fade">
                                      <p:cBhvr>
                                        <p:cTn id="7" dur="1000"/>
                                        <p:tgtEl>
                                          <p:spTgt spid="37891">
                                            <p:txEl>
                                              <p:pRg st="0" end="0"/>
                                            </p:txEl>
                                          </p:spTgt>
                                        </p:tgtEl>
                                      </p:cBhvr>
                                    </p:animEffect>
                                    <p:anim calcmode="lin" valueType="num">
                                      <p:cBhvr>
                                        <p:cTn id="8" dur="1000" fill="hold"/>
                                        <p:tgtEl>
                                          <p:spTgt spid="3789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789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7891">
                                            <p:txEl>
                                              <p:pRg st="1" end="1"/>
                                            </p:txEl>
                                          </p:spTgt>
                                        </p:tgtEl>
                                        <p:attrNameLst>
                                          <p:attrName>style.visibility</p:attrName>
                                        </p:attrNameLst>
                                      </p:cBhvr>
                                      <p:to>
                                        <p:strVal val="visible"/>
                                      </p:to>
                                    </p:set>
                                    <p:animEffect transition="in" filter="fade">
                                      <p:cBhvr>
                                        <p:cTn id="14" dur="1000"/>
                                        <p:tgtEl>
                                          <p:spTgt spid="37891">
                                            <p:txEl>
                                              <p:pRg st="1" end="1"/>
                                            </p:txEl>
                                          </p:spTgt>
                                        </p:tgtEl>
                                      </p:cBhvr>
                                    </p:animEffect>
                                    <p:anim calcmode="lin" valueType="num">
                                      <p:cBhvr>
                                        <p:cTn id="15" dur="1000" fill="hold"/>
                                        <p:tgtEl>
                                          <p:spTgt spid="3789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789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7891">
                                            <p:txEl>
                                              <p:pRg st="2" end="2"/>
                                            </p:txEl>
                                          </p:spTgt>
                                        </p:tgtEl>
                                        <p:attrNameLst>
                                          <p:attrName>style.visibility</p:attrName>
                                        </p:attrNameLst>
                                      </p:cBhvr>
                                      <p:to>
                                        <p:strVal val="visible"/>
                                      </p:to>
                                    </p:set>
                                    <p:animEffect transition="in" filter="fade">
                                      <p:cBhvr>
                                        <p:cTn id="21" dur="1000"/>
                                        <p:tgtEl>
                                          <p:spTgt spid="37891">
                                            <p:txEl>
                                              <p:pRg st="2" end="2"/>
                                            </p:txEl>
                                          </p:spTgt>
                                        </p:tgtEl>
                                      </p:cBhvr>
                                    </p:animEffect>
                                    <p:anim calcmode="lin" valueType="num">
                                      <p:cBhvr>
                                        <p:cTn id="22" dur="1000" fill="hold"/>
                                        <p:tgtEl>
                                          <p:spTgt spid="3789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789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7891">
                                            <p:txEl>
                                              <p:pRg st="3" end="3"/>
                                            </p:txEl>
                                          </p:spTgt>
                                        </p:tgtEl>
                                        <p:attrNameLst>
                                          <p:attrName>style.visibility</p:attrName>
                                        </p:attrNameLst>
                                      </p:cBhvr>
                                      <p:to>
                                        <p:strVal val="visible"/>
                                      </p:to>
                                    </p:set>
                                    <p:animEffect transition="in" filter="fade">
                                      <p:cBhvr>
                                        <p:cTn id="28" dur="1000"/>
                                        <p:tgtEl>
                                          <p:spTgt spid="37891">
                                            <p:txEl>
                                              <p:pRg st="3" end="3"/>
                                            </p:txEl>
                                          </p:spTgt>
                                        </p:tgtEl>
                                      </p:cBhvr>
                                    </p:animEffect>
                                    <p:anim calcmode="lin" valueType="num">
                                      <p:cBhvr>
                                        <p:cTn id="29" dur="1000" fill="hold"/>
                                        <p:tgtEl>
                                          <p:spTgt spid="37891">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7891">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1981200" y="274638"/>
            <a:ext cx="8229600" cy="868362"/>
          </a:xfrm>
        </p:spPr>
        <p:txBody>
          <a:bodyPr/>
          <a:lstStyle/>
          <a:p>
            <a:pPr>
              <a:defRPr/>
            </a:pPr>
            <a:r>
              <a:rPr lang="en-US" dirty="0"/>
              <a:t>Ginseng &amp; The BIG </a:t>
            </a:r>
            <a:r>
              <a:rPr lang="en-US" b="1" dirty="0"/>
              <a:t>BUTS</a:t>
            </a:r>
          </a:p>
        </p:txBody>
      </p:sp>
      <p:sp>
        <p:nvSpPr>
          <p:cNvPr id="38915" name="Text Placeholder 2"/>
          <p:cNvSpPr>
            <a:spLocks noGrp="1"/>
          </p:cNvSpPr>
          <p:nvPr>
            <p:ph type="body" idx="1"/>
          </p:nvPr>
        </p:nvSpPr>
        <p:spPr>
          <a:xfrm>
            <a:off x="1981200" y="1066800"/>
            <a:ext cx="8229600" cy="5486400"/>
          </a:xfrm>
        </p:spPr>
        <p:txBody>
          <a:bodyPr/>
          <a:lstStyle/>
          <a:p>
            <a:pPr>
              <a:defRPr/>
            </a:pPr>
            <a:endParaRPr lang="en-US" dirty="0"/>
          </a:p>
          <a:p>
            <a:pPr>
              <a:lnSpc>
                <a:spcPct val="150000"/>
              </a:lnSpc>
              <a:defRPr/>
            </a:pPr>
            <a:r>
              <a:rPr lang="en-US" dirty="0"/>
              <a:t>Insomnia, Headache, Agitation, GI Upset, Unusual Menstrual Bleeding, Breast Pain, Dizziness, Increase or Decrease BP, Hypoglycemia, </a:t>
            </a:r>
            <a:r>
              <a:rPr lang="en-US" b="1" dirty="0"/>
              <a:t>Fast/Pounding/Irregular Heartbeat;</a:t>
            </a:r>
          </a:p>
          <a:p>
            <a:pPr>
              <a:lnSpc>
                <a:spcPct val="150000"/>
              </a:lnSpc>
              <a:buFont typeface="Arial" charset="0"/>
              <a:buNone/>
              <a:defRPr/>
            </a:pPr>
            <a:r>
              <a:rPr lang="en-US" b="1" dirty="0"/>
              <a:t>  Severe Allergic Reaction</a:t>
            </a:r>
          </a:p>
          <a:p>
            <a:pPr>
              <a:lnSpc>
                <a:spcPct val="150000"/>
              </a:lnSpc>
              <a:defRPr/>
            </a:pPr>
            <a:r>
              <a:rPr lang="en-US" b="1" dirty="0"/>
              <a:t>Not </a:t>
            </a:r>
            <a:r>
              <a:rPr lang="en-US" dirty="0"/>
              <a:t>with Immune System Disorders, Schizophrenia, Endometriosis, Fibroids</a:t>
            </a:r>
          </a:p>
          <a:p>
            <a:pPr>
              <a:lnSpc>
                <a:spcPct val="150000"/>
              </a:lnSpc>
              <a:defRPr/>
            </a:pPr>
            <a:r>
              <a:rPr lang="en-US" b="1" dirty="0"/>
              <a:t>NOT FOR Long-term Use</a:t>
            </a:r>
          </a:p>
        </p:txBody>
      </p:sp>
      <p:sp>
        <p:nvSpPr>
          <p:cNvPr id="2" name="Rectangle 1">
            <a:extLst>
              <a:ext uri="{FF2B5EF4-FFF2-40B4-BE49-F238E27FC236}">
                <a16:creationId xmlns:a16="http://schemas.microsoft.com/office/drawing/2014/main" id="{CA0843E8-0464-43FF-B3B0-3A71CF401C78}"/>
              </a:ext>
            </a:extLst>
          </p:cNvPr>
          <p:cNvSpPr/>
          <p:nvPr/>
        </p:nvSpPr>
        <p:spPr>
          <a:xfrm>
            <a:off x="7460609" y="5243119"/>
            <a:ext cx="4627927" cy="1477328"/>
          </a:xfrm>
          <a:prstGeom prst="rect">
            <a:avLst/>
          </a:prstGeom>
        </p:spPr>
        <p:txBody>
          <a:bodyPr wrap="square">
            <a:spAutoFit/>
          </a:bodyPr>
          <a:lstStyle/>
          <a:p>
            <a:pPr algn="just"/>
            <a:r>
              <a:rPr lang="en-GB" dirty="0">
                <a:solidFill>
                  <a:srgbClr val="212529"/>
                </a:solidFill>
                <a:latin typeface="Neue Helvetica W01"/>
              </a:rPr>
              <a:t>Gurley BJ, Fifer EK, Gardner Z. </a:t>
            </a:r>
            <a:r>
              <a:rPr lang="en-GB" dirty="0">
                <a:solidFill>
                  <a:srgbClr val="336699"/>
                </a:solidFill>
                <a:latin typeface="Neue Helvetica W01"/>
                <a:hlinkClick r:id="rId2"/>
              </a:rPr>
              <a:t>Pharmacokinetic herb-drug interactions (part 2): drug interactions involving popular botanical dietary supplements and their clinical relevance. </a:t>
            </a:r>
            <a:r>
              <a:rPr lang="en-GB" i="1" dirty="0">
                <a:solidFill>
                  <a:srgbClr val="212529"/>
                </a:solidFill>
                <a:latin typeface="Neue Helvetica W01"/>
              </a:rPr>
              <a:t>Planta Medica.</a:t>
            </a:r>
            <a:r>
              <a:rPr lang="en-GB" dirty="0">
                <a:solidFill>
                  <a:srgbClr val="212529"/>
                </a:solidFill>
                <a:latin typeface="Neue Helvetica W01"/>
              </a:rPr>
              <a:t> 2012;78(13):1490-1514.</a:t>
            </a:r>
            <a:endParaRPr lang="en-GB" dirty="0"/>
          </a:p>
        </p:txBody>
      </p:sp>
    </p:spTree>
    <p:extLst>
      <p:ext uri="{BB962C8B-B14F-4D97-AF65-F5344CB8AC3E}">
        <p14:creationId xmlns:p14="http://schemas.microsoft.com/office/powerpoint/2010/main" val="2321428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8915">
                                            <p:txEl>
                                              <p:pRg st="1" end="1"/>
                                            </p:txEl>
                                          </p:spTgt>
                                        </p:tgtEl>
                                        <p:attrNameLst>
                                          <p:attrName>style.visibility</p:attrName>
                                        </p:attrNameLst>
                                      </p:cBhvr>
                                      <p:to>
                                        <p:strVal val="visible"/>
                                      </p:to>
                                    </p:set>
                                    <p:animEffect transition="in" filter="fade">
                                      <p:cBhvr>
                                        <p:cTn id="7" dur="1000"/>
                                        <p:tgtEl>
                                          <p:spTgt spid="38915">
                                            <p:txEl>
                                              <p:pRg st="1" end="1"/>
                                            </p:txEl>
                                          </p:spTgt>
                                        </p:tgtEl>
                                      </p:cBhvr>
                                    </p:animEffect>
                                    <p:anim calcmode="lin" valueType="num">
                                      <p:cBhvr>
                                        <p:cTn id="8" dur="1000" fill="hold"/>
                                        <p:tgtEl>
                                          <p:spTgt spid="3891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89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8915">
                                            <p:txEl>
                                              <p:pRg st="2" end="2"/>
                                            </p:txEl>
                                          </p:spTgt>
                                        </p:tgtEl>
                                        <p:attrNameLst>
                                          <p:attrName>style.visibility</p:attrName>
                                        </p:attrNameLst>
                                      </p:cBhvr>
                                      <p:to>
                                        <p:strVal val="visible"/>
                                      </p:to>
                                    </p:set>
                                    <p:animEffect transition="in" filter="fade">
                                      <p:cBhvr>
                                        <p:cTn id="14" dur="1000"/>
                                        <p:tgtEl>
                                          <p:spTgt spid="38915">
                                            <p:txEl>
                                              <p:pRg st="2" end="2"/>
                                            </p:txEl>
                                          </p:spTgt>
                                        </p:tgtEl>
                                      </p:cBhvr>
                                    </p:animEffect>
                                    <p:anim calcmode="lin" valueType="num">
                                      <p:cBhvr>
                                        <p:cTn id="15" dur="1000" fill="hold"/>
                                        <p:tgtEl>
                                          <p:spTgt spid="3891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89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8915">
                                            <p:txEl>
                                              <p:pRg st="3" end="3"/>
                                            </p:txEl>
                                          </p:spTgt>
                                        </p:tgtEl>
                                        <p:attrNameLst>
                                          <p:attrName>style.visibility</p:attrName>
                                        </p:attrNameLst>
                                      </p:cBhvr>
                                      <p:to>
                                        <p:strVal val="visible"/>
                                      </p:to>
                                    </p:set>
                                    <p:animEffect transition="in" filter="fade">
                                      <p:cBhvr>
                                        <p:cTn id="21" dur="1000"/>
                                        <p:tgtEl>
                                          <p:spTgt spid="38915">
                                            <p:txEl>
                                              <p:pRg st="3" end="3"/>
                                            </p:txEl>
                                          </p:spTgt>
                                        </p:tgtEl>
                                      </p:cBhvr>
                                    </p:animEffect>
                                    <p:anim calcmode="lin" valueType="num">
                                      <p:cBhvr>
                                        <p:cTn id="22" dur="1000" fill="hold"/>
                                        <p:tgtEl>
                                          <p:spTgt spid="38915">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8915">
                                            <p:txEl>
                                              <p:pRg st="3" end="3"/>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8915">
                                            <p:txEl>
                                              <p:pRg st="4" end="4"/>
                                            </p:txEl>
                                          </p:spTgt>
                                        </p:tgtEl>
                                        <p:attrNameLst>
                                          <p:attrName>style.visibility</p:attrName>
                                        </p:attrNameLst>
                                      </p:cBhvr>
                                      <p:to>
                                        <p:strVal val="visible"/>
                                      </p:to>
                                    </p:set>
                                    <p:animEffect transition="in" filter="fade">
                                      <p:cBhvr>
                                        <p:cTn id="26" dur="1000"/>
                                        <p:tgtEl>
                                          <p:spTgt spid="38915">
                                            <p:txEl>
                                              <p:pRg st="4" end="4"/>
                                            </p:txEl>
                                          </p:spTgt>
                                        </p:tgtEl>
                                      </p:cBhvr>
                                    </p:animEffect>
                                    <p:anim calcmode="lin" valueType="num">
                                      <p:cBhvr>
                                        <p:cTn id="27" dur="1000" fill="hold"/>
                                        <p:tgtEl>
                                          <p:spTgt spid="38915">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891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a:defRPr/>
            </a:pPr>
            <a:r>
              <a:rPr lang="en-US" dirty="0"/>
              <a:t>St. John’s Wort</a:t>
            </a:r>
          </a:p>
        </p:txBody>
      </p:sp>
      <p:sp>
        <p:nvSpPr>
          <p:cNvPr id="39939" name="Text Placeholder 2"/>
          <p:cNvSpPr>
            <a:spLocks noGrp="1"/>
          </p:cNvSpPr>
          <p:nvPr>
            <p:ph type="body" idx="1"/>
          </p:nvPr>
        </p:nvSpPr>
        <p:spPr>
          <a:xfrm>
            <a:off x="676656" y="2011680"/>
            <a:ext cx="5648643" cy="3766185"/>
          </a:xfrm>
        </p:spPr>
        <p:txBody>
          <a:bodyPr/>
          <a:lstStyle/>
          <a:p>
            <a:pPr>
              <a:defRPr/>
            </a:pPr>
            <a:r>
              <a:rPr lang="en-US" dirty="0"/>
              <a:t>Ease Mild to Moderate Depression</a:t>
            </a:r>
          </a:p>
          <a:p>
            <a:pPr>
              <a:defRPr/>
            </a:pPr>
            <a:r>
              <a:rPr lang="en-US" b="1" dirty="0"/>
              <a:t>BUT </a:t>
            </a:r>
            <a:r>
              <a:rPr lang="en-US" dirty="0"/>
              <a:t>causes Photosensitivity</a:t>
            </a:r>
          </a:p>
          <a:p>
            <a:pPr>
              <a:defRPr/>
            </a:pPr>
            <a:r>
              <a:rPr lang="en-US" b="1" dirty="0"/>
              <a:t>DO NOT </a:t>
            </a:r>
            <a:r>
              <a:rPr lang="en-US" dirty="0"/>
              <a:t>use in Major Depression</a:t>
            </a:r>
          </a:p>
          <a:p>
            <a:pPr>
              <a:defRPr/>
            </a:pPr>
            <a:r>
              <a:rPr lang="en-US" b="1" dirty="0"/>
              <a:t>DO NOT </a:t>
            </a:r>
            <a:r>
              <a:rPr lang="en-US" dirty="0"/>
              <a:t>use with Other Antidepressants </a:t>
            </a:r>
            <a:endParaRPr lang="en-US" b="1" dirty="0"/>
          </a:p>
        </p:txBody>
      </p:sp>
      <p:pic>
        <p:nvPicPr>
          <p:cNvPr id="6146" name="Picture 2" descr="St. John's Wort">
            <a:extLst>
              <a:ext uri="{FF2B5EF4-FFF2-40B4-BE49-F238E27FC236}">
                <a16:creationId xmlns:a16="http://schemas.microsoft.com/office/drawing/2014/main" id="{37B4EE83-DC70-4343-8362-E5B1C04F1E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76309" y="2549236"/>
            <a:ext cx="3930073" cy="393007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21EF1A74-873E-4678-A222-11237DA4C0B3}"/>
              </a:ext>
            </a:extLst>
          </p:cNvPr>
          <p:cNvSpPr/>
          <p:nvPr/>
        </p:nvSpPr>
        <p:spPr>
          <a:xfrm>
            <a:off x="385618" y="5158138"/>
            <a:ext cx="6096000" cy="1200329"/>
          </a:xfrm>
          <a:prstGeom prst="rect">
            <a:avLst/>
          </a:prstGeom>
        </p:spPr>
        <p:txBody>
          <a:bodyPr>
            <a:spAutoFit/>
          </a:bodyPr>
          <a:lstStyle/>
          <a:p>
            <a:pPr algn="just"/>
            <a:r>
              <a:rPr lang="en-US" dirty="0">
                <a:solidFill>
                  <a:srgbClr val="212529"/>
                </a:solidFill>
                <a:latin typeface="Neue Helvetica W01"/>
              </a:rPr>
              <a:t>Linde K, Berner MM, </a:t>
            </a:r>
            <a:r>
              <a:rPr lang="en-US" dirty="0" err="1">
                <a:solidFill>
                  <a:srgbClr val="212529"/>
                </a:solidFill>
                <a:latin typeface="Neue Helvetica W01"/>
              </a:rPr>
              <a:t>Kriston</a:t>
            </a:r>
            <a:r>
              <a:rPr lang="en-US" dirty="0">
                <a:solidFill>
                  <a:srgbClr val="212529"/>
                </a:solidFill>
                <a:latin typeface="Neue Helvetica W01"/>
              </a:rPr>
              <a:t> L. St. John’s wort for major depression. </a:t>
            </a:r>
            <a:r>
              <a:rPr lang="en-US" i="1" dirty="0">
                <a:solidFill>
                  <a:srgbClr val="212529"/>
                </a:solidFill>
                <a:latin typeface="Neue Helvetica W01"/>
              </a:rPr>
              <a:t>Cochrane Database of Systematic Reviews.</a:t>
            </a:r>
            <a:r>
              <a:rPr lang="en-US" dirty="0">
                <a:solidFill>
                  <a:srgbClr val="212529"/>
                </a:solidFill>
                <a:latin typeface="Neue Helvetica W01"/>
              </a:rPr>
              <a:t> 2008;(4):CD000448 [edited 2009]. Accessed at </a:t>
            </a:r>
            <a:r>
              <a:rPr lang="en-US" dirty="0">
                <a:solidFill>
                  <a:srgbClr val="336699"/>
                </a:solidFill>
                <a:latin typeface="Neue Helvetica W01"/>
                <a:hlinkClick r:id="rId3"/>
              </a:rPr>
              <a:t>http://www.thecochranelibrary.com</a:t>
            </a:r>
            <a:r>
              <a:rPr lang="en-US" dirty="0">
                <a:solidFill>
                  <a:srgbClr val="212529"/>
                </a:solidFill>
                <a:latin typeface="Neue Helvetica W01"/>
              </a:rPr>
              <a:t>.</a:t>
            </a:r>
            <a:endParaRPr lang="en-GB" dirty="0"/>
          </a:p>
        </p:txBody>
      </p:sp>
    </p:spTree>
    <p:extLst>
      <p:ext uri="{BB962C8B-B14F-4D97-AF65-F5344CB8AC3E}">
        <p14:creationId xmlns:p14="http://schemas.microsoft.com/office/powerpoint/2010/main" val="271272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animEffect transition="in" filter="fade">
                                      <p:cBhvr>
                                        <p:cTn id="7" dur="1000"/>
                                        <p:tgtEl>
                                          <p:spTgt spid="39939">
                                            <p:txEl>
                                              <p:pRg st="0" end="0"/>
                                            </p:txEl>
                                          </p:spTgt>
                                        </p:tgtEl>
                                      </p:cBhvr>
                                    </p:animEffect>
                                    <p:anim calcmode="lin" valueType="num">
                                      <p:cBhvr>
                                        <p:cTn id="8" dur="1000" fill="hold"/>
                                        <p:tgtEl>
                                          <p:spTgt spid="3993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993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9939">
                                            <p:txEl>
                                              <p:pRg st="1" end="1"/>
                                            </p:txEl>
                                          </p:spTgt>
                                        </p:tgtEl>
                                        <p:attrNameLst>
                                          <p:attrName>style.visibility</p:attrName>
                                        </p:attrNameLst>
                                      </p:cBhvr>
                                      <p:to>
                                        <p:strVal val="visible"/>
                                      </p:to>
                                    </p:set>
                                    <p:animEffect transition="in" filter="fade">
                                      <p:cBhvr>
                                        <p:cTn id="14" dur="1000"/>
                                        <p:tgtEl>
                                          <p:spTgt spid="39939">
                                            <p:txEl>
                                              <p:pRg st="1" end="1"/>
                                            </p:txEl>
                                          </p:spTgt>
                                        </p:tgtEl>
                                      </p:cBhvr>
                                    </p:animEffect>
                                    <p:anim calcmode="lin" valueType="num">
                                      <p:cBhvr>
                                        <p:cTn id="15" dur="1000" fill="hold"/>
                                        <p:tgtEl>
                                          <p:spTgt spid="3993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993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9939">
                                            <p:txEl>
                                              <p:pRg st="2" end="2"/>
                                            </p:txEl>
                                          </p:spTgt>
                                        </p:tgtEl>
                                        <p:attrNameLst>
                                          <p:attrName>style.visibility</p:attrName>
                                        </p:attrNameLst>
                                      </p:cBhvr>
                                      <p:to>
                                        <p:strVal val="visible"/>
                                      </p:to>
                                    </p:set>
                                    <p:animEffect transition="in" filter="fade">
                                      <p:cBhvr>
                                        <p:cTn id="21" dur="1000"/>
                                        <p:tgtEl>
                                          <p:spTgt spid="39939">
                                            <p:txEl>
                                              <p:pRg st="2" end="2"/>
                                            </p:txEl>
                                          </p:spTgt>
                                        </p:tgtEl>
                                      </p:cBhvr>
                                    </p:animEffect>
                                    <p:anim calcmode="lin" valueType="num">
                                      <p:cBhvr>
                                        <p:cTn id="22" dur="1000" fill="hold"/>
                                        <p:tgtEl>
                                          <p:spTgt spid="3993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993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9939">
                                            <p:txEl>
                                              <p:pRg st="3" end="3"/>
                                            </p:txEl>
                                          </p:spTgt>
                                        </p:tgtEl>
                                        <p:attrNameLst>
                                          <p:attrName>style.visibility</p:attrName>
                                        </p:attrNameLst>
                                      </p:cBhvr>
                                      <p:to>
                                        <p:strVal val="visible"/>
                                      </p:to>
                                    </p:set>
                                    <p:animEffect transition="in" filter="fade">
                                      <p:cBhvr>
                                        <p:cTn id="28" dur="1000"/>
                                        <p:tgtEl>
                                          <p:spTgt spid="39939">
                                            <p:txEl>
                                              <p:pRg st="3" end="3"/>
                                            </p:txEl>
                                          </p:spTgt>
                                        </p:tgtEl>
                                      </p:cBhvr>
                                    </p:animEffect>
                                    <p:anim calcmode="lin" valueType="num">
                                      <p:cBhvr>
                                        <p:cTn id="29" dur="1000" fill="hold"/>
                                        <p:tgtEl>
                                          <p:spTgt spid="39939">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993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1981200" y="274638"/>
            <a:ext cx="8229600" cy="868362"/>
          </a:xfrm>
        </p:spPr>
        <p:txBody>
          <a:bodyPr/>
          <a:lstStyle/>
          <a:p>
            <a:pPr eaLnBrk="1" hangingPunct="1">
              <a:defRPr/>
            </a:pPr>
            <a:r>
              <a:rPr lang="en-US" dirty="0"/>
              <a:t>Herbals</a:t>
            </a:r>
          </a:p>
        </p:txBody>
      </p:sp>
      <p:sp>
        <p:nvSpPr>
          <p:cNvPr id="66565" name="Rectangle 3"/>
          <p:cNvSpPr>
            <a:spLocks noGrp="1" noChangeArrowheads="1"/>
          </p:cNvSpPr>
          <p:nvPr>
            <p:ph idx="1"/>
          </p:nvPr>
        </p:nvSpPr>
        <p:spPr>
          <a:xfrm>
            <a:off x="2057400" y="1219200"/>
            <a:ext cx="8229600" cy="4495800"/>
          </a:xfrm>
        </p:spPr>
        <p:txBody>
          <a:bodyPr/>
          <a:lstStyle/>
          <a:p>
            <a:pPr eaLnBrk="1" hangingPunct="1"/>
            <a:r>
              <a:rPr lang="en-US" altLang="en-US" dirty="0">
                <a:solidFill>
                  <a:srgbClr val="FF0000"/>
                </a:solidFill>
                <a:effectLst/>
              </a:rPr>
              <a:t>Alert: </a:t>
            </a:r>
            <a:r>
              <a:rPr lang="en-US" altLang="en-US" dirty="0">
                <a:solidFill>
                  <a:schemeClr val="tx2"/>
                </a:solidFill>
                <a:effectLst/>
              </a:rPr>
              <a:t>“Natural” does not always mean harmless.  </a:t>
            </a:r>
          </a:p>
          <a:p>
            <a:pPr eaLnBrk="1" hangingPunct="1"/>
            <a:r>
              <a:rPr lang="en-US" altLang="en-US" dirty="0">
                <a:solidFill>
                  <a:schemeClr val="tx2"/>
                </a:solidFill>
                <a:effectLst/>
              </a:rPr>
              <a:t>Plants used improperly can be </a:t>
            </a:r>
            <a:r>
              <a:rPr lang="en-US" altLang="en-US" dirty="0">
                <a:solidFill>
                  <a:srgbClr val="FF0000"/>
                </a:solidFill>
                <a:effectLst/>
              </a:rPr>
              <a:t>poisonous</a:t>
            </a:r>
            <a:r>
              <a:rPr lang="en-US" altLang="en-US" dirty="0">
                <a:solidFill>
                  <a:schemeClr val="tx2"/>
                </a:solidFill>
                <a:effectLst/>
              </a:rPr>
              <a:t>.</a:t>
            </a:r>
          </a:p>
          <a:p>
            <a:pPr eaLnBrk="1" hangingPunct="1"/>
            <a:r>
              <a:rPr lang="en-US" altLang="en-US" dirty="0">
                <a:solidFill>
                  <a:schemeClr val="tx2"/>
                </a:solidFill>
                <a:effectLst/>
              </a:rPr>
              <a:t>Chemicals within herbs can strengthen the immune system, alter blood chemistry, or protect specific organs against disease. </a:t>
            </a:r>
            <a:endParaRPr lang="en-US" altLang="en-US" dirty="0">
              <a:solidFill>
                <a:schemeClr val="tx2"/>
              </a:solidFill>
            </a:endParaRPr>
          </a:p>
          <a:p>
            <a:pPr eaLnBrk="1" hangingPunct="1"/>
            <a:r>
              <a:rPr lang="en-US" altLang="en-US" i="1" dirty="0">
                <a:solidFill>
                  <a:srgbClr val="FF0000"/>
                </a:solidFill>
                <a:effectLst/>
              </a:rPr>
              <a:t>Caution:</a:t>
            </a:r>
            <a:r>
              <a:rPr lang="en-US" altLang="en-US" dirty="0">
                <a:solidFill>
                  <a:srgbClr val="FF0000"/>
                </a:solidFill>
                <a:effectLst/>
              </a:rPr>
              <a:t> </a:t>
            </a:r>
            <a:r>
              <a:rPr lang="en-US" altLang="en-US" dirty="0">
                <a:solidFill>
                  <a:schemeClr val="tx2"/>
                </a:solidFill>
                <a:effectLst/>
              </a:rPr>
              <a:t>some individuals may have </a:t>
            </a:r>
            <a:r>
              <a:rPr lang="en-US" altLang="en-US" dirty="0">
                <a:solidFill>
                  <a:srgbClr val="CC9900"/>
                </a:solidFill>
                <a:effectLst/>
              </a:rPr>
              <a:t>allergies.</a:t>
            </a:r>
          </a:p>
        </p:txBody>
      </p:sp>
      <p:pic>
        <p:nvPicPr>
          <p:cNvPr id="7170" name="Picture 2" descr="Extracts: Avoid Dangerous Herbs | John Douillard's LifeSpa">
            <a:extLst>
              <a:ext uri="{FF2B5EF4-FFF2-40B4-BE49-F238E27FC236}">
                <a16:creationId xmlns:a16="http://schemas.microsoft.com/office/drawing/2014/main" id="{6B48476B-DE1A-47E1-BF46-436FF0DE1B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96855" y="3953163"/>
            <a:ext cx="4950690" cy="27847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9153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6565">
                                            <p:txEl>
                                              <p:pRg st="0" end="0"/>
                                            </p:txEl>
                                          </p:spTgt>
                                        </p:tgtEl>
                                        <p:attrNameLst>
                                          <p:attrName>style.visibility</p:attrName>
                                        </p:attrNameLst>
                                      </p:cBhvr>
                                      <p:to>
                                        <p:strVal val="visible"/>
                                      </p:to>
                                    </p:set>
                                    <p:animEffect transition="in" filter="fade">
                                      <p:cBhvr>
                                        <p:cTn id="7" dur="1000"/>
                                        <p:tgtEl>
                                          <p:spTgt spid="66565">
                                            <p:txEl>
                                              <p:pRg st="0" end="0"/>
                                            </p:txEl>
                                          </p:spTgt>
                                        </p:tgtEl>
                                      </p:cBhvr>
                                    </p:animEffect>
                                    <p:anim calcmode="lin" valueType="num">
                                      <p:cBhvr>
                                        <p:cTn id="8" dur="1000" fill="hold"/>
                                        <p:tgtEl>
                                          <p:spTgt spid="6656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656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6565">
                                            <p:txEl>
                                              <p:pRg st="1" end="1"/>
                                            </p:txEl>
                                          </p:spTgt>
                                        </p:tgtEl>
                                        <p:attrNameLst>
                                          <p:attrName>style.visibility</p:attrName>
                                        </p:attrNameLst>
                                      </p:cBhvr>
                                      <p:to>
                                        <p:strVal val="visible"/>
                                      </p:to>
                                    </p:set>
                                    <p:animEffect transition="in" filter="fade">
                                      <p:cBhvr>
                                        <p:cTn id="14" dur="1000"/>
                                        <p:tgtEl>
                                          <p:spTgt spid="66565">
                                            <p:txEl>
                                              <p:pRg st="1" end="1"/>
                                            </p:txEl>
                                          </p:spTgt>
                                        </p:tgtEl>
                                      </p:cBhvr>
                                    </p:animEffect>
                                    <p:anim calcmode="lin" valueType="num">
                                      <p:cBhvr>
                                        <p:cTn id="15" dur="1000" fill="hold"/>
                                        <p:tgtEl>
                                          <p:spTgt spid="6656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656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6565">
                                            <p:txEl>
                                              <p:pRg st="2" end="2"/>
                                            </p:txEl>
                                          </p:spTgt>
                                        </p:tgtEl>
                                        <p:attrNameLst>
                                          <p:attrName>style.visibility</p:attrName>
                                        </p:attrNameLst>
                                      </p:cBhvr>
                                      <p:to>
                                        <p:strVal val="visible"/>
                                      </p:to>
                                    </p:set>
                                    <p:animEffect transition="in" filter="fade">
                                      <p:cBhvr>
                                        <p:cTn id="21" dur="1000"/>
                                        <p:tgtEl>
                                          <p:spTgt spid="66565">
                                            <p:txEl>
                                              <p:pRg st="2" end="2"/>
                                            </p:txEl>
                                          </p:spTgt>
                                        </p:tgtEl>
                                      </p:cBhvr>
                                    </p:animEffect>
                                    <p:anim calcmode="lin" valueType="num">
                                      <p:cBhvr>
                                        <p:cTn id="22" dur="1000" fill="hold"/>
                                        <p:tgtEl>
                                          <p:spTgt spid="6656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656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6565">
                                            <p:txEl>
                                              <p:pRg st="3" end="3"/>
                                            </p:txEl>
                                          </p:spTgt>
                                        </p:tgtEl>
                                        <p:attrNameLst>
                                          <p:attrName>style.visibility</p:attrName>
                                        </p:attrNameLst>
                                      </p:cBhvr>
                                      <p:to>
                                        <p:strVal val="visible"/>
                                      </p:to>
                                    </p:set>
                                    <p:animEffect transition="in" filter="fade">
                                      <p:cBhvr>
                                        <p:cTn id="28" dur="1000"/>
                                        <p:tgtEl>
                                          <p:spTgt spid="66565">
                                            <p:txEl>
                                              <p:pRg st="3" end="3"/>
                                            </p:txEl>
                                          </p:spTgt>
                                        </p:tgtEl>
                                      </p:cBhvr>
                                    </p:animEffect>
                                    <p:anim calcmode="lin" valueType="num">
                                      <p:cBhvr>
                                        <p:cTn id="29" dur="1000" fill="hold"/>
                                        <p:tgtEl>
                                          <p:spTgt spid="6656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656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nodeType="clickEffect">
                                  <p:stCondLst>
                                    <p:cond delay="0"/>
                                  </p:stCondLst>
                                  <p:childTnLst>
                                    <p:set>
                                      <p:cBhvr>
                                        <p:cTn id="34" dur="1" fill="hold">
                                          <p:stCondLst>
                                            <p:cond delay="0"/>
                                          </p:stCondLst>
                                        </p:cTn>
                                        <p:tgtEl>
                                          <p:spTgt spid="7170"/>
                                        </p:tgtEl>
                                        <p:attrNameLst>
                                          <p:attrName>style.visibility</p:attrName>
                                        </p:attrNameLst>
                                      </p:cBhvr>
                                      <p:to>
                                        <p:strVal val="visible"/>
                                      </p:to>
                                    </p:set>
                                    <p:animEffect transition="in" filter="barn(inVertical)">
                                      <p:cBhvr>
                                        <p:cTn id="35" dur="500"/>
                                        <p:tgtEl>
                                          <p:spTgt spid="71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8" name="Rectangle 2"/>
          <p:cNvSpPr>
            <a:spLocks noGrp="1" noChangeArrowheads="1"/>
          </p:cNvSpPr>
          <p:nvPr>
            <p:ph type="title"/>
          </p:nvPr>
        </p:nvSpPr>
        <p:spPr>
          <a:xfrm>
            <a:off x="1905000" y="152401"/>
            <a:ext cx="8229600" cy="792163"/>
          </a:xfrm>
          <a:noFill/>
          <a:extLst>
            <a:ext uri="{909E8E84-426E-40DD-AFC4-6F175D3DCCD1}">
              <a14:hiddenFill xmlns:a14="http://schemas.microsoft.com/office/drawing/2010/main">
                <a:solidFill>
                  <a:srgbClr val="FFFFFF"/>
                </a:solidFill>
              </a14:hiddenFill>
            </a:ext>
          </a:extLst>
        </p:spPr>
        <p:txBody>
          <a:bodyPr>
            <a:normAutofit fontScale="90000"/>
          </a:bodyPr>
          <a:lstStyle/>
          <a:p>
            <a:r>
              <a:rPr lang="en-US" altLang="en-US">
                <a:effectLst/>
              </a:rPr>
              <a:t>Herbals </a:t>
            </a:r>
          </a:p>
        </p:txBody>
      </p:sp>
      <p:sp>
        <p:nvSpPr>
          <p:cNvPr id="67589" name="Rectangle 3"/>
          <p:cNvSpPr>
            <a:spLocks noGrp="1" noChangeArrowheads="1"/>
          </p:cNvSpPr>
          <p:nvPr>
            <p:ph idx="1"/>
          </p:nvPr>
        </p:nvSpPr>
        <p:spPr>
          <a:xfrm>
            <a:off x="1905000" y="990600"/>
            <a:ext cx="8229600" cy="4953000"/>
          </a:xfrm>
          <a:noFill/>
          <a:extLst>
            <a:ext uri="{909E8E84-426E-40DD-AFC4-6F175D3DCCD1}">
              <a14:hiddenFill xmlns:a14="http://schemas.microsoft.com/office/drawing/2010/main">
                <a:solidFill>
                  <a:srgbClr val="FFFFFF"/>
                </a:solidFill>
              </a14:hiddenFill>
            </a:ext>
          </a:extLst>
        </p:spPr>
        <p:txBody>
          <a:bodyPr/>
          <a:lstStyle/>
          <a:p>
            <a:r>
              <a:rPr lang="en-US" altLang="en-US" dirty="0">
                <a:solidFill>
                  <a:schemeClr val="tx2"/>
                </a:solidFill>
                <a:effectLst/>
              </a:rPr>
              <a:t>Special </a:t>
            </a:r>
            <a:r>
              <a:rPr lang="en-US" altLang="en-US" i="1" dirty="0">
                <a:solidFill>
                  <a:srgbClr val="FF0000"/>
                </a:solidFill>
                <a:effectLst/>
              </a:rPr>
              <a:t>precaution</a:t>
            </a:r>
            <a:r>
              <a:rPr lang="en-US" altLang="en-US" dirty="0">
                <a:solidFill>
                  <a:schemeClr val="tx2"/>
                </a:solidFill>
                <a:effectLst/>
              </a:rPr>
              <a:t> with pregnant or lactating women and children – should not use without physician’s knowledge</a:t>
            </a:r>
          </a:p>
        </p:txBody>
      </p:sp>
      <p:pic>
        <p:nvPicPr>
          <p:cNvPr id="67590" name="Picture 4" descr="hm00483_"/>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20200" y="457200"/>
            <a:ext cx="9906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5" name="Rectangle 5"/>
          <p:cNvSpPr>
            <a:spLocks noChangeArrowheads="1"/>
          </p:cNvSpPr>
          <p:nvPr/>
        </p:nvSpPr>
        <p:spPr bwMode="auto">
          <a:xfrm>
            <a:off x="1975607" y="1828800"/>
            <a:ext cx="7848600" cy="3733800"/>
          </a:xfrm>
          <a:prstGeom prst="rect">
            <a:avLst/>
          </a:prstGeom>
          <a:solidFill>
            <a:schemeClr val="bg1"/>
          </a:solidFill>
          <a:ln w="9525">
            <a:solidFill>
              <a:schemeClr val="tx1"/>
            </a:solidFill>
            <a:miter lim="800000"/>
            <a:headEnd/>
            <a:tailEnd/>
          </a:ln>
        </p:spPr>
        <p:txBody>
          <a:bodyPr wrap="none" anchor="ctr"/>
          <a:lstStyle>
            <a:lvl1pPr>
              <a:defRPr>
                <a:solidFill>
                  <a:schemeClr val="tx1"/>
                </a:solidFill>
                <a:latin typeface="Tahoma" panose="020B0604030504040204" pitchFamily="34" charset="0"/>
              </a:defRPr>
            </a:lvl1pPr>
            <a:lvl2pPr>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lvl="1"/>
            <a:r>
              <a:rPr lang="en-US" altLang="en-US" sz="2800" i="1" dirty="0">
                <a:solidFill>
                  <a:schemeClr val="tx2"/>
                </a:solidFill>
              </a:rPr>
              <a:t>Rationale:</a:t>
            </a:r>
          </a:p>
          <a:p>
            <a:pPr lvl="1"/>
            <a:r>
              <a:rPr lang="en-US" altLang="en-US" sz="2800" dirty="0">
                <a:solidFill>
                  <a:schemeClr val="tx2"/>
                </a:solidFill>
              </a:rPr>
              <a:t>Unpredictable biologic effects</a:t>
            </a:r>
          </a:p>
          <a:p>
            <a:pPr lvl="1"/>
            <a:r>
              <a:rPr lang="en-US" altLang="en-US" sz="2800" dirty="0">
                <a:solidFill>
                  <a:schemeClr val="tx2"/>
                </a:solidFill>
              </a:rPr>
              <a:t>Possible allergies</a:t>
            </a:r>
          </a:p>
          <a:p>
            <a:pPr lvl="1"/>
            <a:r>
              <a:rPr lang="en-US" altLang="en-US" sz="2800" dirty="0">
                <a:solidFill>
                  <a:schemeClr val="tx2"/>
                </a:solidFill>
              </a:rPr>
              <a:t>Side effects</a:t>
            </a:r>
          </a:p>
          <a:p>
            <a:pPr lvl="1"/>
            <a:r>
              <a:rPr lang="en-US" altLang="en-US" sz="2800" dirty="0">
                <a:solidFill>
                  <a:schemeClr val="tx2"/>
                </a:solidFill>
              </a:rPr>
              <a:t>Herbs have chemical composition</a:t>
            </a:r>
          </a:p>
          <a:p>
            <a:pPr lvl="1"/>
            <a:r>
              <a:rPr lang="en-US" altLang="en-US" sz="2800" dirty="0">
                <a:solidFill>
                  <a:schemeClr val="tx2"/>
                </a:solidFill>
              </a:rPr>
              <a:t>Little or no regulation of production / quality</a:t>
            </a:r>
          </a:p>
          <a:p>
            <a:pPr lvl="1"/>
            <a:r>
              <a:rPr lang="en-US" altLang="en-US" sz="2800" dirty="0">
                <a:solidFill>
                  <a:schemeClr val="tx2"/>
                </a:solidFill>
              </a:rPr>
              <a:t>Possible herb/drug or herb/herb interaction</a:t>
            </a:r>
          </a:p>
          <a:p>
            <a:pPr lvl="1"/>
            <a:r>
              <a:rPr lang="en-US" altLang="en-US" sz="2800" dirty="0">
                <a:solidFill>
                  <a:schemeClr val="tx2"/>
                </a:solidFill>
              </a:rPr>
              <a:t>Possible delay of treatment is dangerous</a:t>
            </a:r>
          </a:p>
          <a:p>
            <a:endParaRPr lang="en-US" altLang="en-US" dirty="0"/>
          </a:p>
        </p:txBody>
      </p:sp>
      <p:sp>
        <p:nvSpPr>
          <p:cNvPr id="2" name="Rectangle 1">
            <a:extLst>
              <a:ext uri="{FF2B5EF4-FFF2-40B4-BE49-F238E27FC236}">
                <a16:creationId xmlns:a16="http://schemas.microsoft.com/office/drawing/2014/main" id="{52CE5B5F-E2BB-4AA0-BFEF-0E1E67ECAC6F}"/>
              </a:ext>
            </a:extLst>
          </p:cNvPr>
          <p:cNvSpPr/>
          <p:nvPr/>
        </p:nvSpPr>
        <p:spPr>
          <a:xfrm>
            <a:off x="69908" y="6135469"/>
            <a:ext cx="6096000" cy="646331"/>
          </a:xfrm>
          <a:prstGeom prst="rect">
            <a:avLst/>
          </a:prstGeom>
        </p:spPr>
        <p:txBody>
          <a:bodyPr>
            <a:spAutoFit/>
          </a:bodyPr>
          <a:lstStyle/>
          <a:p>
            <a:r>
              <a:rPr lang="en-GB" sz="1200" dirty="0">
                <a:solidFill>
                  <a:srgbClr val="212529"/>
                </a:solidFill>
                <a:latin typeface="Neue Helvetica W01"/>
              </a:rPr>
              <a:t>Matthews A, Haas DM, </a:t>
            </a:r>
            <a:r>
              <a:rPr lang="en-GB" sz="1200" dirty="0" err="1">
                <a:solidFill>
                  <a:srgbClr val="212529"/>
                </a:solidFill>
                <a:latin typeface="Neue Helvetica W01"/>
              </a:rPr>
              <a:t>O’Mathúna</a:t>
            </a:r>
            <a:r>
              <a:rPr lang="en-GB" sz="1200" dirty="0">
                <a:solidFill>
                  <a:srgbClr val="212529"/>
                </a:solidFill>
                <a:latin typeface="Neue Helvetica W01"/>
              </a:rPr>
              <a:t> DP, et al. Interventions for nausea and vomiting in early pregnancy. </a:t>
            </a:r>
            <a:r>
              <a:rPr lang="en-GB" sz="1200" i="1" dirty="0">
                <a:solidFill>
                  <a:srgbClr val="212529"/>
                </a:solidFill>
                <a:latin typeface="Neue Helvetica W01"/>
              </a:rPr>
              <a:t>Cochrane Database of Systematic Reviews.</a:t>
            </a:r>
            <a:r>
              <a:rPr lang="en-GB" sz="1200" dirty="0">
                <a:solidFill>
                  <a:srgbClr val="212529"/>
                </a:solidFill>
                <a:latin typeface="Neue Helvetica W01"/>
              </a:rPr>
              <a:t> 2014;(3):CD007575. Accessed at </a:t>
            </a:r>
            <a:r>
              <a:rPr lang="en-GB" sz="1200" dirty="0">
                <a:solidFill>
                  <a:srgbClr val="336699"/>
                </a:solidFill>
                <a:latin typeface="Neue Helvetica W01"/>
                <a:hlinkClick r:id="rId3"/>
              </a:rPr>
              <a:t>http://www.thecochranelibrary.com</a:t>
            </a:r>
            <a:endParaRPr lang="en-GB" sz="1200" dirty="0"/>
          </a:p>
        </p:txBody>
      </p:sp>
    </p:spTree>
    <p:extLst>
      <p:ext uri="{BB962C8B-B14F-4D97-AF65-F5344CB8AC3E}">
        <p14:creationId xmlns:p14="http://schemas.microsoft.com/office/powerpoint/2010/main" val="2622455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7589">
                                            <p:txEl>
                                              <p:pRg st="0" end="0"/>
                                            </p:txEl>
                                          </p:spTgt>
                                        </p:tgtEl>
                                        <p:attrNameLst>
                                          <p:attrName>style.visibility</p:attrName>
                                        </p:attrNameLst>
                                      </p:cBhvr>
                                      <p:to>
                                        <p:strVal val="visible"/>
                                      </p:to>
                                    </p:set>
                                    <p:animEffect transition="in" filter="fade">
                                      <p:cBhvr>
                                        <p:cTn id="7" dur="1000"/>
                                        <p:tgtEl>
                                          <p:spTgt spid="67589">
                                            <p:txEl>
                                              <p:pRg st="0" end="0"/>
                                            </p:txEl>
                                          </p:spTgt>
                                        </p:tgtEl>
                                      </p:cBhvr>
                                    </p:animEffect>
                                    <p:anim calcmode="lin" valueType="num">
                                      <p:cBhvr>
                                        <p:cTn id="8" dur="1000" fill="hold"/>
                                        <p:tgtEl>
                                          <p:spTgt spid="6758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758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1205">
                                            <p:txEl>
                                              <p:pRg st="0" end="0"/>
                                            </p:txEl>
                                          </p:spTgt>
                                        </p:tgtEl>
                                        <p:attrNameLst>
                                          <p:attrName>style.visibility</p:attrName>
                                        </p:attrNameLst>
                                      </p:cBhvr>
                                      <p:to>
                                        <p:strVal val="visible"/>
                                      </p:to>
                                    </p:set>
                                    <p:animEffect transition="in" filter="fade">
                                      <p:cBhvr>
                                        <p:cTn id="14" dur="1000"/>
                                        <p:tgtEl>
                                          <p:spTgt spid="51205">
                                            <p:txEl>
                                              <p:pRg st="0" end="0"/>
                                            </p:txEl>
                                          </p:spTgt>
                                        </p:tgtEl>
                                      </p:cBhvr>
                                    </p:animEffect>
                                    <p:anim calcmode="lin" valueType="num">
                                      <p:cBhvr>
                                        <p:cTn id="15" dur="1000" fill="hold"/>
                                        <p:tgtEl>
                                          <p:spTgt spid="5120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120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1205">
                                            <p:txEl>
                                              <p:pRg st="1" end="1"/>
                                            </p:txEl>
                                          </p:spTgt>
                                        </p:tgtEl>
                                        <p:attrNameLst>
                                          <p:attrName>style.visibility</p:attrName>
                                        </p:attrNameLst>
                                      </p:cBhvr>
                                      <p:to>
                                        <p:strVal val="visible"/>
                                      </p:to>
                                    </p:set>
                                    <p:animEffect transition="in" filter="fade">
                                      <p:cBhvr>
                                        <p:cTn id="21" dur="1000"/>
                                        <p:tgtEl>
                                          <p:spTgt spid="51205">
                                            <p:txEl>
                                              <p:pRg st="1" end="1"/>
                                            </p:txEl>
                                          </p:spTgt>
                                        </p:tgtEl>
                                      </p:cBhvr>
                                    </p:animEffect>
                                    <p:anim calcmode="lin" valueType="num">
                                      <p:cBhvr>
                                        <p:cTn id="22" dur="1000" fill="hold"/>
                                        <p:tgtEl>
                                          <p:spTgt spid="51205">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5120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1205">
                                            <p:txEl>
                                              <p:pRg st="2" end="2"/>
                                            </p:txEl>
                                          </p:spTgt>
                                        </p:tgtEl>
                                        <p:attrNameLst>
                                          <p:attrName>style.visibility</p:attrName>
                                        </p:attrNameLst>
                                      </p:cBhvr>
                                      <p:to>
                                        <p:strVal val="visible"/>
                                      </p:to>
                                    </p:set>
                                    <p:animEffect transition="in" filter="fade">
                                      <p:cBhvr>
                                        <p:cTn id="28" dur="1000"/>
                                        <p:tgtEl>
                                          <p:spTgt spid="51205">
                                            <p:txEl>
                                              <p:pRg st="2" end="2"/>
                                            </p:txEl>
                                          </p:spTgt>
                                        </p:tgtEl>
                                      </p:cBhvr>
                                    </p:animEffect>
                                    <p:anim calcmode="lin" valueType="num">
                                      <p:cBhvr>
                                        <p:cTn id="29" dur="1000" fill="hold"/>
                                        <p:tgtEl>
                                          <p:spTgt spid="51205">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5120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1205">
                                            <p:txEl>
                                              <p:pRg st="3" end="3"/>
                                            </p:txEl>
                                          </p:spTgt>
                                        </p:tgtEl>
                                        <p:attrNameLst>
                                          <p:attrName>style.visibility</p:attrName>
                                        </p:attrNameLst>
                                      </p:cBhvr>
                                      <p:to>
                                        <p:strVal val="visible"/>
                                      </p:to>
                                    </p:set>
                                    <p:animEffect transition="in" filter="fade">
                                      <p:cBhvr>
                                        <p:cTn id="35" dur="1000"/>
                                        <p:tgtEl>
                                          <p:spTgt spid="51205">
                                            <p:txEl>
                                              <p:pRg st="3" end="3"/>
                                            </p:txEl>
                                          </p:spTgt>
                                        </p:tgtEl>
                                      </p:cBhvr>
                                    </p:animEffect>
                                    <p:anim calcmode="lin" valueType="num">
                                      <p:cBhvr>
                                        <p:cTn id="36" dur="1000" fill="hold"/>
                                        <p:tgtEl>
                                          <p:spTgt spid="51205">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5120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51205">
                                            <p:txEl>
                                              <p:pRg st="4" end="4"/>
                                            </p:txEl>
                                          </p:spTgt>
                                        </p:tgtEl>
                                        <p:attrNameLst>
                                          <p:attrName>style.visibility</p:attrName>
                                        </p:attrNameLst>
                                      </p:cBhvr>
                                      <p:to>
                                        <p:strVal val="visible"/>
                                      </p:to>
                                    </p:set>
                                    <p:animEffect transition="in" filter="fade">
                                      <p:cBhvr>
                                        <p:cTn id="42" dur="1000"/>
                                        <p:tgtEl>
                                          <p:spTgt spid="51205">
                                            <p:txEl>
                                              <p:pRg st="4" end="4"/>
                                            </p:txEl>
                                          </p:spTgt>
                                        </p:tgtEl>
                                      </p:cBhvr>
                                    </p:animEffect>
                                    <p:anim calcmode="lin" valueType="num">
                                      <p:cBhvr>
                                        <p:cTn id="43" dur="1000" fill="hold"/>
                                        <p:tgtEl>
                                          <p:spTgt spid="51205">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5120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51205">
                                            <p:txEl>
                                              <p:pRg st="5" end="5"/>
                                            </p:txEl>
                                          </p:spTgt>
                                        </p:tgtEl>
                                        <p:attrNameLst>
                                          <p:attrName>style.visibility</p:attrName>
                                        </p:attrNameLst>
                                      </p:cBhvr>
                                      <p:to>
                                        <p:strVal val="visible"/>
                                      </p:to>
                                    </p:set>
                                    <p:animEffect transition="in" filter="fade">
                                      <p:cBhvr>
                                        <p:cTn id="49" dur="1000"/>
                                        <p:tgtEl>
                                          <p:spTgt spid="51205">
                                            <p:txEl>
                                              <p:pRg st="5" end="5"/>
                                            </p:txEl>
                                          </p:spTgt>
                                        </p:tgtEl>
                                      </p:cBhvr>
                                    </p:animEffect>
                                    <p:anim calcmode="lin" valueType="num">
                                      <p:cBhvr>
                                        <p:cTn id="50" dur="1000" fill="hold"/>
                                        <p:tgtEl>
                                          <p:spTgt spid="51205">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5120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51205">
                                            <p:txEl>
                                              <p:pRg st="6" end="6"/>
                                            </p:txEl>
                                          </p:spTgt>
                                        </p:tgtEl>
                                        <p:attrNameLst>
                                          <p:attrName>style.visibility</p:attrName>
                                        </p:attrNameLst>
                                      </p:cBhvr>
                                      <p:to>
                                        <p:strVal val="visible"/>
                                      </p:to>
                                    </p:set>
                                    <p:animEffect transition="in" filter="fade">
                                      <p:cBhvr>
                                        <p:cTn id="56" dur="1000"/>
                                        <p:tgtEl>
                                          <p:spTgt spid="51205">
                                            <p:txEl>
                                              <p:pRg st="6" end="6"/>
                                            </p:txEl>
                                          </p:spTgt>
                                        </p:tgtEl>
                                      </p:cBhvr>
                                    </p:animEffect>
                                    <p:anim calcmode="lin" valueType="num">
                                      <p:cBhvr>
                                        <p:cTn id="57" dur="1000" fill="hold"/>
                                        <p:tgtEl>
                                          <p:spTgt spid="51205">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5120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51205">
                                            <p:txEl>
                                              <p:pRg st="7" end="7"/>
                                            </p:txEl>
                                          </p:spTgt>
                                        </p:tgtEl>
                                        <p:attrNameLst>
                                          <p:attrName>style.visibility</p:attrName>
                                        </p:attrNameLst>
                                      </p:cBhvr>
                                      <p:to>
                                        <p:strVal val="visible"/>
                                      </p:to>
                                    </p:set>
                                    <p:animEffect transition="in" filter="fade">
                                      <p:cBhvr>
                                        <p:cTn id="63" dur="1000"/>
                                        <p:tgtEl>
                                          <p:spTgt spid="51205">
                                            <p:txEl>
                                              <p:pRg st="7" end="7"/>
                                            </p:txEl>
                                          </p:spTgt>
                                        </p:tgtEl>
                                      </p:cBhvr>
                                    </p:animEffect>
                                    <p:anim calcmode="lin" valueType="num">
                                      <p:cBhvr>
                                        <p:cTn id="64" dur="1000" fill="hold"/>
                                        <p:tgtEl>
                                          <p:spTgt spid="51205">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5120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6" name="Rectangle 2"/>
          <p:cNvSpPr>
            <a:spLocks noGrp="1" noChangeArrowheads="1"/>
          </p:cNvSpPr>
          <p:nvPr>
            <p:ph type="title"/>
          </p:nvPr>
        </p:nvSpPr>
        <p:spPr>
          <a:xfrm>
            <a:off x="1981200" y="588628"/>
            <a:ext cx="8229600" cy="715963"/>
          </a:xfrm>
          <a:noFill/>
          <a:extLst>
            <a:ext uri="{909E8E84-426E-40DD-AFC4-6F175D3DCCD1}">
              <a14:hiddenFill xmlns:a14="http://schemas.microsoft.com/office/drawing/2010/main">
                <a:solidFill>
                  <a:srgbClr val="FFFFFF"/>
                </a:solidFill>
              </a14:hiddenFill>
            </a:ext>
          </a:extLst>
        </p:spPr>
        <p:txBody>
          <a:bodyPr>
            <a:normAutofit fontScale="90000"/>
          </a:bodyPr>
          <a:lstStyle/>
          <a:p>
            <a:r>
              <a:rPr lang="en-US" altLang="en-US" dirty="0">
                <a:effectLst/>
              </a:rPr>
              <a:t>Herbals – your responsibility (as H&amp;SC practitioner)</a:t>
            </a:r>
          </a:p>
        </p:txBody>
      </p:sp>
      <p:sp>
        <p:nvSpPr>
          <p:cNvPr id="61443" name="Rectangle 3"/>
          <p:cNvSpPr>
            <a:spLocks noGrp="1" noChangeArrowheads="1"/>
          </p:cNvSpPr>
          <p:nvPr>
            <p:ph idx="1"/>
          </p:nvPr>
        </p:nvSpPr>
        <p:spPr>
          <a:xfrm>
            <a:off x="1823907" y="1878435"/>
            <a:ext cx="8229600" cy="3532465"/>
          </a:xfrm>
        </p:spPr>
        <p:txBody>
          <a:bodyPr/>
          <a:lstStyle/>
          <a:p>
            <a:pPr algn="just" eaLnBrk="1" hangingPunct="1">
              <a:lnSpc>
                <a:spcPct val="90000"/>
              </a:lnSpc>
              <a:defRPr/>
            </a:pPr>
            <a:r>
              <a:rPr lang="en-US" dirty="0">
                <a:solidFill>
                  <a:srgbClr val="FFC000"/>
                </a:solidFill>
              </a:rPr>
              <a:t>Always</a:t>
            </a:r>
            <a:r>
              <a:rPr lang="en-US" dirty="0">
                <a:solidFill>
                  <a:schemeClr val="tx2"/>
                </a:solidFill>
              </a:rPr>
              <a:t> ask about use of herbals when getting medication history</a:t>
            </a:r>
          </a:p>
          <a:p>
            <a:pPr algn="just" eaLnBrk="1" hangingPunct="1">
              <a:lnSpc>
                <a:spcPct val="90000"/>
              </a:lnSpc>
              <a:buFont typeface="Wingdings" panose="05000000000000000000" pitchFamily="2" charset="2"/>
              <a:buNone/>
              <a:defRPr/>
            </a:pPr>
            <a:endParaRPr lang="en-US" dirty="0">
              <a:solidFill>
                <a:schemeClr val="tx2"/>
              </a:solidFill>
            </a:endParaRPr>
          </a:p>
          <a:p>
            <a:pPr algn="just" eaLnBrk="1" hangingPunct="1">
              <a:lnSpc>
                <a:spcPct val="90000"/>
              </a:lnSpc>
              <a:defRPr/>
            </a:pPr>
            <a:r>
              <a:rPr lang="en-US" dirty="0">
                <a:solidFill>
                  <a:schemeClr val="tx2"/>
                </a:solidFill>
              </a:rPr>
              <a:t>“What is the story of why the patient is using the plant medicine or therapy?”</a:t>
            </a:r>
          </a:p>
          <a:p>
            <a:pPr lvl="3" algn="just" eaLnBrk="1" hangingPunct="1">
              <a:lnSpc>
                <a:spcPct val="90000"/>
              </a:lnSpc>
              <a:buFontTx/>
              <a:buNone/>
              <a:defRPr/>
            </a:pPr>
            <a:endParaRPr lang="en-US" dirty="0">
              <a:solidFill>
                <a:schemeClr val="tx2"/>
              </a:solidFill>
            </a:endParaRPr>
          </a:p>
          <a:p>
            <a:pPr algn="just" eaLnBrk="1" hangingPunct="1">
              <a:lnSpc>
                <a:spcPct val="90000"/>
              </a:lnSpc>
              <a:defRPr/>
            </a:pPr>
            <a:r>
              <a:rPr lang="en-US" i="1" dirty="0">
                <a:solidFill>
                  <a:schemeClr val="tx2"/>
                </a:solidFill>
              </a:rPr>
              <a:t>Teach</a:t>
            </a:r>
            <a:r>
              <a:rPr lang="en-US" dirty="0">
                <a:solidFill>
                  <a:schemeClr val="tx2"/>
                </a:solidFill>
              </a:rPr>
              <a:t> clients to look for products labeled  </a:t>
            </a:r>
            <a:r>
              <a:rPr lang="en-US" i="1" dirty="0">
                <a:solidFill>
                  <a:schemeClr val="tx2"/>
                </a:solidFill>
              </a:rPr>
              <a:t>‘</a:t>
            </a:r>
            <a:r>
              <a:rPr lang="en-US" i="1" dirty="0">
                <a:solidFill>
                  <a:srgbClr val="FFC000"/>
                </a:solidFill>
              </a:rPr>
              <a:t>standardized</a:t>
            </a:r>
            <a:r>
              <a:rPr lang="en-US" i="1" dirty="0">
                <a:solidFill>
                  <a:schemeClr val="tx1"/>
                </a:solidFill>
              </a:rPr>
              <a:t>’</a:t>
            </a:r>
            <a:r>
              <a:rPr lang="en-US" dirty="0">
                <a:solidFill>
                  <a:srgbClr val="FFC000"/>
                </a:solidFill>
              </a:rPr>
              <a:t> </a:t>
            </a:r>
            <a:r>
              <a:rPr lang="en-US" dirty="0"/>
              <a:t>– </a:t>
            </a:r>
            <a:r>
              <a:rPr lang="en-US" dirty="0">
                <a:solidFill>
                  <a:schemeClr val="tx2"/>
                </a:solidFill>
              </a:rPr>
              <a:t>these more likely to have accurate amounts of herb and less likely to have contamination.</a:t>
            </a:r>
          </a:p>
        </p:txBody>
      </p:sp>
      <p:pic>
        <p:nvPicPr>
          <p:cNvPr id="8194" name="Picture 2" descr="Why Patient-Centered Care Is So Important">
            <a:extLst>
              <a:ext uri="{FF2B5EF4-FFF2-40B4-BE49-F238E27FC236}">
                <a16:creationId xmlns:a16="http://schemas.microsoft.com/office/drawing/2014/main" id="{F249A2D1-88EC-4468-BC14-C1215CC556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00083" y="4930609"/>
            <a:ext cx="2536019" cy="16890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9696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animEffect transition="in" filter="fade">
                                      <p:cBhvr>
                                        <p:cTn id="7" dur="1000"/>
                                        <p:tgtEl>
                                          <p:spTgt spid="61443">
                                            <p:txEl>
                                              <p:pRg st="0" end="0"/>
                                            </p:txEl>
                                          </p:spTgt>
                                        </p:tgtEl>
                                      </p:cBhvr>
                                    </p:animEffect>
                                    <p:anim calcmode="lin" valueType="num">
                                      <p:cBhvr>
                                        <p:cTn id="8" dur="1000" fill="hold"/>
                                        <p:tgtEl>
                                          <p:spTgt spid="6144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144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1443">
                                            <p:txEl>
                                              <p:pRg st="2" end="2"/>
                                            </p:txEl>
                                          </p:spTgt>
                                        </p:tgtEl>
                                        <p:attrNameLst>
                                          <p:attrName>style.visibility</p:attrName>
                                        </p:attrNameLst>
                                      </p:cBhvr>
                                      <p:to>
                                        <p:strVal val="visible"/>
                                      </p:to>
                                    </p:set>
                                    <p:animEffect transition="in" filter="fade">
                                      <p:cBhvr>
                                        <p:cTn id="14" dur="1000"/>
                                        <p:tgtEl>
                                          <p:spTgt spid="61443">
                                            <p:txEl>
                                              <p:pRg st="2" end="2"/>
                                            </p:txEl>
                                          </p:spTgt>
                                        </p:tgtEl>
                                      </p:cBhvr>
                                    </p:animEffect>
                                    <p:anim calcmode="lin" valueType="num">
                                      <p:cBhvr>
                                        <p:cTn id="15" dur="1000" fill="hold"/>
                                        <p:tgtEl>
                                          <p:spTgt spid="6144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144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1443">
                                            <p:txEl>
                                              <p:pRg st="4" end="4"/>
                                            </p:txEl>
                                          </p:spTgt>
                                        </p:tgtEl>
                                        <p:attrNameLst>
                                          <p:attrName>style.visibility</p:attrName>
                                        </p:attrNameLst>
                                      </p:cBhvr>
                                      <p:to>
                                        <p:strVal val="visible"/>
                                      </p:to>
                                    </p:set>
                                    <p:animEffect transition="in" filter="fade">
                                      <p:cBhvr>
                                        <p:cTn id="21" dur="1000"/>
                                        <p:tgtEl>
                                          <p:spTgt spid="61443">
                                            <p:txEl>
                                              <p:pRg st="4" end="4"/>
                                            </p:txEl>
                                          </p:spTgt>
                                        </p:tgtEl>
                                      </p:cBhvr>
                                    </p:animEffect>
                                    <p:anim calcmode="lin" valueType="num">
                                      <p:cBhvr>
                                        <p:cTn id="22" dur="1000" fill="hold"/>
                                        <p:tgtEl>
                                          <p:spTgt spid="6144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6144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8" name="Rectangle 2"/>
          <p:cNvSpPr>
            <a:spLocks noGrp="1" noChangeArrowheads="1"/>
          </p:cNvSpPr>
          <p:nvPr>
            <p:ph type="title"/>
          </p:nvPr>
        </p:nvSpPr>
        <p:spPr>
          <a:xfrm>
            <a:off x="4955458" y="499533"/>
            <a:ext cx="6587613" cy="1658198"/>
          </a:xfrm>
          <a:extLst>
            <a:ext uri="{909E8E84-426E-40DD-AFC4-6F175D3DCCD1}">
              <a14:hiddenFill xmlns:a14="http://schemas.microsoft.com/office/drawing/2010/main">
                <a:solidFill>
                  <a:srgbClr val="FFFFFF"/>
                </a:solidFill>
              </a14:hiddenFill>
            </a:ext>
          </a:extLst>
        </p:spPr>
        <p:txBody>
          <a:bodyPr>
            <a:normAutofit/>
          </a:bodyPr>
          <a:lstStyle/>
          <a:p>
            <a:r>
              <a:rPr lang="en-US" altLang="en-US">
                <a:solidFill>
                  <a:srgbClr val="353767"/>
                </a:solidFill>
                <a:effectLst/>
              </a:rPr>
              <a:t>Folk Medicine</a:t>
            </a:r>
            <a:br>
              <a:rPr lang="en-US" altLang="en-US">
                <a:solidFill>
                  <a:srgbClr val="353767"/>
                </a:solidFill>
                <a:effectLst/>
              </a:rPr>
            </a:br>
            <a:endParaRPr lang="en-US" altLang="en-US">
              <a:solidFill>
                <a:srgbClr val="353767"/>
              </a:solidFill>
            </a:endParaRPr>
          </a:p>
        </p:txBody>
      </p:sp>
      <p:pic>
        <p:nvPicPr>
          <p:cNvPr id="4" name="Picture 4" descr="http://i23.ebayimg.com/01/s/07/95/16/58_2.JPG">
            <a:extLst>
              <a:ext uri="{FF2B5EF4-FFF2-40B4-BE49-F238E27FC236}">
                <a16:creationId xmlns:a16="http://schemas.microsoft.com/office/drawing/2014/main" id="{2E2D07D7-B5F2-4796-9993-4CA82BDCFD5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741" r="-1" b="4576"/>
          <a:stretch/>
        </p:blipFill>
        <p:spPr bwMode="auto">
          <a:xfrm>
            <a:off x="633999" y="640080"/>
            <a:ext cx="4001315" cy="558810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709" name="Rectangle 3"/>
          <p:cNvSpPr>
            <a:spLocks noGrp="1" noChangeArrowheads="1"/>
          </p:cNvSpPr>
          <p:nvPr>
            <p:ph idx="1"/>
          </p:nvPr>
        </p:nvSpPr>
        <p:spPr>
          <a:xfrm>
            <a:off x="4955458" y="2011680"/>
            <a:ext cx="6587613" cy="3864732"/>
          </a:xfrm>
          <a:extLst>
            <a:ext uri="{909E8E84-426E-40DD-AFC4-6F175D3DCCD1}">
              <a14:hiddenFill xmlns:a14="http://schemas.microsoft.com/office/drawing/2010/main">
                <a:solidFill>
                  <a:srgbClr val="FFFFFF"/>
                </a:solidFill>
              </a14:hiddenFill>
            </a:ext>
          </a:extLst>
        </p:spPr>
        <p:txBody>
          <a:bodyPr>
            <a:normAutofit/>
          </a:bodyPr>
          <a:lstStyle/>
          <a:p>
            <a:r>
              <a:rPr lang="en-US" altLang="en-US" dirty="0">
                <a:effectLst/>
              </a:rPr>
              <a:t>Learned from experience</a:t>
            </a:r>
          </a:p>
          <a:p>
            <a:r>
              <a:rPr lang="en-US" altLang="en-US" dirty="0">
                <a:effectLst/>
              </a:rPr>
              <a:t>Passed from generation to generation</a:t>
            </a:r>
          </a:p>
          <a:p>
            <a:r>
              <a:rPr lang="en-US" altLang="en-US" dirty="0">
                <a:effectLst/>
              </a:rPr>
              <a:t>Preservation of heritage / culture</a:t>
            </a:r>
          </a:p>
          <a:p>
            <a:r>
              <a:rPr lang="en-US" altLang="en-US" dirty="0">
                <a:effectLst/>
              </a:rPr>
              <a:t>Some have been scientifically proven (ex. Garlic)</a:t>
            </a:r>
          </a:p>
          <a:p>
            <a:r>
              <a:rPr lang="en-US" altLang="en-US" dirty="0">
                <a:effectLst/>
              </a:rPr>
              <a:t>Plants/herbs</a:t>
            </a:r>
          </a:p>
          <a:p>
            <a:r>
              <a:rPr lang="en-US" altLang="en-US" dirty="0">
                <a:effectLst/>
              </a:rPr>
              <a:t>Hot/cold</a:t>
            </a:r>
          </a:p>
          <a:p>
            <a:r>
              <a:rPr lang="en-US" altLang="en-US" dirty="0">
                <a:effectLst/>
              </a:rPr>
              <a:t>“Evil Eye”</a:t>
            </a:r>
          </a:p>
        </p:txBody>
      </p:sp>
    </p:spTree>
    <p:extLst>
      <p:ext uri="{BB962C8B-B14F-4D97-AF65-F5344CB8AC3E}">
        <p14:creationId xmlns:p14="http://schemas.microsoft.com/office/powerpoint/2010/main" val="1080807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2709">
                                            <p:txEl>
                                              <p:pRg st="0" end="0"/>
                                            </p:txEl>
                                          </p:spTgt>
                                        </p:tgtEl>
                                        <p:attrNameLst>
                                          <p:attrName>style.visibility</p:attrName>
                                        </p:attrNameLst>
                                      </p:cBhvr>
                                      <p:to>
                                        <p:strVal val="visible"/>
                                      </p:to>
                                    </p:set>
                                    <p:animEffect transition="in" filter="fade">
                                      <p:cBhvr>
                                        <p:cTn id="7" dur="1000"/>
                                        <p:tgtEl>
                                          <p:spTgt spid="72709">
                                            <p:txEl>
                                              <p:pRg st="0" end="0"/>
                                            </p:txEl>
                                          </p:spTgt>
                                        </p:tgtEl>
                                      </p:cBhvr>
                                    </p:animEffect>
                                    <p:anim calcmode="lin" valueType="num">
                                      <p:cBhvr>
                                        <p:cTn id="8" dur="1000" fill="hold"/>
                                        <p:tgtEl>
                                          <p:spTgt spid="7270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270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2709">
                                            <p:txEl>
                                              <p:pRg st="1" end="1"/>
                                            </p:txEl>
                                          </p:spTgt>
                                        </p:tgtEl>
                                        <p:attrNameLst>
                                          <p:attrName>style.visibility</p:attrName>
                                        </p:attrNameLst>
                                      </p:cBhvr>
                                      <p:to>
                                        <p:strVal val="visible"/>
                                      </p:to>
                                    </p:set>
                                    <p:animEffect transition="in" filter="fade">
                                      <p:cBhvr>
                                        <p:cTn id="14" dur="1000"/>
                                        <p:tgtEl>
                                          <p:spTgt spid="72709">
                                            <p:txEl>
                                              <p:pRg st="1" end="1"/>
                                            </p:txEl>
                                          </p:spTgt>
                                        </p:tgtEl>
                                      </p:cBhvr>
                                    </p:animEffect>
                                    <p:anim calcmode="lin" valueType="num">
                                      <p:cBhvr>
                                        <p:cTn id="15" dur="1000" fill="hold"/>
                                        <p:tgtEl>
                                          <p:spTgt spid="7270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270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2709">
                                            <p:txEl>
                                              <p:pRg st="2" end="2"/>
                                            </p:txEl>
                                          </p:spTgt>
                                        </p:tgtEl>
                                        <p:attrNameLst>
                                          <p:attrName>style.visibility</p:attrName>
                                        </p:attrNameLst>
                                      </p:cBhvr>
                                      <p:to>
                                        <p:strVal val="visible"/>
                                      </p:to>
                                    </p:set>
                                    <p:animEffect transition="in" filter="fade">
                                      <p:cBhvr>
                                        <p:cTn id="21" dur="1000"/>
                                        <p:tgtEl>
                                          <p:spTgt spid="72709">
                                            <p:txEl>
                                              <p:pRg st="2" end="2"/>
                                            </p:txEl>
                                          </p:spTgt>
                                        </p:tgtEl>
                                      </p:cBhvr>
                                    </p:animEffect>
                                    <p:anim calcmode="lin" valueType="num">
                                      <p:cBhvr>
                                        <p:cTn id="22" dur="1000" fill="hold"/>
                                        <p:tgtEl>
                                          <p:spTgt spid="7270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270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2709">
                                            <p:txEl>
                                              <p:pRg st="3" end="3"/>
                                            </p:txEl>
                                          </p:spTgt>
                                        </p:tgtEl>
                                        <p:attrNameLst>
                                          <p:attrName>style.visibility</p:attrName>
                                        </p:attrNameLst>
                                      </p:cBhvr>
                                      <p:to>
                                        <p:strVal val="visible"/>
                                      </p:to>
                                    </p:set>
                                    <p:animEffect transition="in" filter="fade">
                                      <p:cBhvr>
                                        <p:cTn id="28" dur="1000"/>
                                        <p:tgtEl>
                                          <p:spTgt spid="72709">
                                            <p:txEl>
                                              <p:pRg st="3" end="3"/>
                                            </p:txEl>
                                          </p:spTgt>
                                        </p:tgtEl>
                                      </p:cBhvr>
                                    </p:animEffect>
                                    <p:anim calcmode="lin" valueType="num">
                                      <p:cBhvr>
                                        <p:cTn id="29" dur="1000" fill="hold"/>
                                        <p:tgtEl>
                                          <p:spTgt spid="72709">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270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2709">
                                            <p:txEl>
                                              <p:pRg st="4" end="4"/>
                                            </p:txEl>
                                          </p:spTgt>
                                        </p:tgtEl>
                                        <p:attrNameLst>
                                          <p:attrName>style.visibility</p:attrName>
                                        </p:attrNameLst>
                                      </p:cBhvr>
                                      <p:to>
                                        <p:strVal val="visible"/>
                                      </p:to>
                                    </p:set>
                                    <p:animEffect transition="in" filter="fade">
                                      <p:cBhvr>
                                        <p:cTn id="35" dur="1000"/>
                                        <p:tgtEl>
                                          <p:spTgt spid="72709">
                                            <p:txEl>
                                              <p:pRg st="4" end="4"/>
                                            </p:txEl>
                                          </p:spTgt>
                                        </p:tgtEl>
                                      </p:cBhvr>
                                    </p:animEffect>
                                    <p:anim calcmode="lin" valueType="num">
                                      <p:cBhvr>
                                        <p:cTn id="36" dur="1000" fill="hold"/>
                                        <p:tgtEl>
                                          <p:spTgt spid="72709">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270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2709">
                                            <p:txEl>
                                              <p:pRg st="5" end="5"/>
                                            </p:txEl>
                                          </p:spTgt>
                                        </p:tgtEl>
                                        <p:attrNameLst>
                                          <p:attrName>style.visibility</p:attrName>
                                        </p:attrNameLst>
                                      </p:cBhvr>
                                      <p:to>
                                        <p:strVal val="visible"/>
                                      </p:to>
                                    </p:set>
                                    <p:animEffect transition="in" filter="fade">
                                      <p:cBhvr>
                                        <p:cTn id="42" dur="1000"/>
                                        <p:tgtEl>
                                          <p:spTgt spid="72709">
                                            <p:txEl>
                                              <p:pRg st="5" end="5"/>
                                            </p:txEl>
                                          </p:spTgt>
                                        </p:tgtEl>
                                      </p:cBhvr>
                                    </p:animEffect>
                                    <p:anim calcmode="lin" valueType="num">
                                      <p:cBhvr>
                                        <p:cTn id="43" dur="1000" fill="hold"/>
                                        <p:tgtEl>
                                          <p:spTgt spid="72709">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2709">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2709">
                                            <p:txEl>
                                              <p:pRg st="6" end="6"/>
                                            </p:txEl>
                                          </p:spTgt>
                                        </p:tgtEl>
                                        <p:attrNameLst>
                                          <p:attrName>style.visibility</p:attrName>
                                        </p:attrNameLst>
                                      </p:cBhvr>
                                      <p:to>
                                        <p:strVal val="visible"/>
                                      </p:to>
                                    </p:set>
                                    <p:animEffect transition="in" filter="fade">
                                      <p:cBhvr>
                                        <p:cTn id="49" dur="1000"/>
                                        <p:tgtEl>
                                          <p:spTgt spid="72709">
                                            <p:txEl>
                                              <p:pRg st="6" end="6"/>
                                            </p:txEl>
                                          </p:spTgt>
                                        </p:tgtEl>
                                      </p:cBhvr>
                                    </p:animEffect>
                                    <p:anim calcmode="lin" valueType="num">
                                      <p:cBhvr>
                                        <p:cTn id="50" dur="1000" fill="hold"/>
                                        <p:tgtEl>
                                          <p:spTgt spid="72709">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2709">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6" presetClass="entr" presetSubtype="16" fill="hold" nodeType="clickEffect">
                                  <p:stCondLst>
                                    <p:cond delay="0"/>
                                  </p:stCondLst>
                                  <p:childTnLst>
                                    <p:set>
                                      <p:cBhvr>
                                        <p:cTn id="55" dur="1" fill="hold">
                                          <p:stCondLst>
                                            <p:cond delay="0"/>
                                          </p:stCondLst>
                                        </p:cTn>
                                        <p:tgtEl>
                                          <p:spTgt spid="4"/>
                                        </p:tgtEl>
                                        <p:attrNameLst>
                                          <p:attrName>style.visibility</p:attrName>
                                        </p:attrNameLst>
                                      </p:cBhvr>
                                      <p:to>
                                        <p:strVal val="visible"/>
                                      </p:to>
                                    </p:set>
                                    <p:animEffect transition="in" filter="circle(in)">
                                      <p:cBhvr>
                                        <p:cTn id="56"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6" name="Rectangle 2"/>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US" altLang="en-US" dirty="0">
                <a:effectLst/>
              </a:rPr>
              <a:t>Folk Medicine - </a:t>
            </a:r>
            <a:r>
              <a:rPr lang="en-US" altLang="en-US" dirty="0"/>
              <a:t>Own terminology:</a:t>
            </a:r>
            <a:br>
              <a:rPr lang="en-US" altLang="en-US" dirty="0">
                <a:solidFill>
                  <a:schemeClr val="tx2"/>
                </a:solidFill>
              </a:rPr>
            </a:br>
            <a:endParaRPr lang="en-US" altLang="en-US" dirty="0">
              <a:effectLst/>
            </a:endParaRPr>
          </a:p>
        </p:txBody>
      </p:sp>
      <p:sp>
        <p:nvSpPr>
          <p:cNvPr id="74757" name="Rectangle 3"/>
          <p:cNvSpPr>
            <a:spLocks noGrp="1" noChangeArrowheads="1"/>
          </p:cNvSpPr>
          <p:nvPr>
            <p:ph idx="1"/>
          </p:nvPr>
        </p:nvSpPr>
        <p:spPr>
          <a:xfrm>
            <a:off x="676656" y="2011681"/>
            <a:ext cx="10753725" cy="3390830"/>
          </a:xfrm>
          <a:noFill/>
          <a:extLst>
            <a:ext uri="{909E8E84-426E-40DD-AFC4-6F175D3DCCD1}">
              <a14:hiddenFill xmlns:a14="http://schemas.microsoft.com/office/drawing/2010/main">
                <a:solidFill>
                  <a:srgbClr val="FFFFFF"/>
                </a:solidFill>
              </a14:hiddenFill>
            </a:ext>
          </a:extLst>
        </p:spPr>
        <p:txBody>
          <a:bodyPr>
            <a:normAutofit/>
          </a:bodyPr>
          <a:lstStyle/>
          <a:p>
            <a:pPr algn="ctr"/>
            <a:r>
              <a:rPr lang="en-US" altLang="en-US" sz="2800" dirty="0">
                <a:solidFill>
                  <a:schemeClr val="tx2"/>
                </a:solidFill>
              </a:rPr>
              <a:t> </a:t>
            </a:r>
            <a:r>
              <a:rPr lang="en-US" altLang="en-US" sz="2400" dirty="0">
                <a:solidFill>
                  <a:schemeClr val="tx2"/>
                </a:solidFill>
              </a:rPr>
              <a:t>“high blood”		“low blood”		“thin blood”</a:t>
            </a:r>
          </a:p>
          <a:p>
            <a:pPr lvl="1" algn="ctr"/>
            <a:r>
              <a:rPr lang="en-US" altLang="en-US" sz="2400" dirty="0">
                <a:solidFill>
                  <a:schemeClr val="tx2"/>
                </a:solidFill>
              </a:rPr>
              <a:t>“Thick blood”		conjure		water</a:t>
            </a:r>
          </a:p>
          <a:p>
            <a:pPr lvl="1" algn="ctr"/>
            <a:r>
              <a:rPr lang="en-US" altLang="en-US" sz="2400" dirty="0">
                <a:solidFill>
                  <a:schemeClr val="tx2"/>
                </a:solidFill>
              </a:rPr>
              <a:t>“fall out”		gimpy			dropsy</a:t>
            </a:r>
          </a:p>
          <a:p>
            <a:pPr marL="4572" lvl="1" indent="0" algn="ctr">
              <a:buNone/>
            </a:pPr>
            <a:r>
              <a:rPr lang="en-US" altLang="en-US" sz="2400" dirty="0" err="1">
                <a:solidFill>
                  <a:schemeClr val="tx2"/>
                </a:solidFill>
              </a:rPr>
              <a:t>risin</a:t>
            </a:r>
            <a:r>
              <a:rPr lang="en-US" altLang="en-US" sz="2400" dirty="0">
                <a:solidFill>
                  <a:schemeClr val="tx2"/>
                </a:solidFill>
              </a:rPr>
              <a:t>’ 			sugar		       cut pain	</a:t>
            </a:r>
          </a:p>
          <a:p>
            <a:pPr lvl="1" algn="ctr"/>
            <a:r>
              <a:rPr lang="en-US" altLang="en-US" sz="2400" dirty="0">
                <a:solidFill>
                  <a:schemeClr val="tx2"/>
                </a:solidFill>
              </a:rPr>
              <a:t>Weeded breasts	</a:t>
            </a:r>
          </a:p>
          <a:p>
            <a:pPr lvl="1" algn="ctr"/>
            <a:r>
              <a:rPr lang="en-US" altLang="en-US" sz="2400" dirty="0">
                <a:solidFill>
                  <a:schemeClr val="tx2"/>
                </a:solidFill>
              </a:rPr>
              <a:t>“snuffing the mother”</a:t>
            </a:r>
          </a:p>
          <a:p>
            <a:pPr lvl="1" algn="ctr"/>
            <a:r>
              <a:rPr lang="en-US" altLang="en-US" sz="2400" dirty="0">
                <a:solidFill>
                  <a:schemeClr val="tx2"/>
                </a:solidFill>
              </a:rPr>
              <a:t>“the itch”</a:t>
            </a:r>
          </a:p>
          <a:p>
            <a:endParaRPr lang="en-US" altLang="en-US" sz="2800" dirty="0"/>
          </a:p>
        </p:txBody>
      </p:sp>
      <p:sp>
        <p:nvSpPr>
          <p:cNvPr id="2" name="Rectangle 1">
            <a:extLst>
              <a:ext uri="{FF2B5EF4-FFF2-40B4-BE49-F238E27FC236}">
                <a16:creationId xmlns:a16="http://schemas.microsoft.com/office/drawing/2014/main" id="{AF311952-1A43-4411-AABB-677C61E25F6F}"/>
              </a:ext>
            </a:extLst>
          </p:cNvPr>
          <p:cNvSpPr/>
          <p:nvPr/>
        </p:nvSpPr>
        <p:spPr>
          <a:xfrm>
            <a:off x="564858" y="5651812"/>
            <a:ext cx="6096000" cy="923330"/>
          </a:xfrm>
          <a:prstGeom prst="rect">
            <a:avLst/>
          </a:prstGeom>
        </p:spPr>
        <p:txBody>
          <a:bodyPr>
            <a:spAutoFit/>
          </a:bodyPr>
          <a:lstStyle/>
          <a:p>
            <a:r>
              <a:rPr lang="en-GB" dirty="0">
                <a:hlinkClick r:id="rId2"/>
              </a:rPr>
              <a:t>https://abc.herbalgram.org/site/SPageServer/;jsessionid=00000000.app20116a?NONCE_TOKEN=3B6FA5D5CA39FA0D61112A1DA6E6D960&amp;pagename=Terminology</a:t>
            </a:r>
            <a:endParaRPr lang="en-GB" dirty="0"/>
          </a:p>
        </p:txBody>
      </p:sp>
    </p:spTree>
    <p:extLst>
      <p:ext uri="{BB962C8B-B14F-4D97-AF65-F5344CB8AC3E}">
        <p14:creationId xmlns:p14="http://schemas.microsoft.com/office/powerpoint/2010/main" val="468306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74757">
                                            <p:txEl>
                                              <p:pRg st="0" end="0"/>
                                            </p:txEl>
                                          </p:spTgt>
                                        </p:tgtEl>
                                        <p:attrNameLst>
                                          <p:attrName>style.visibility</p:attrName>
                                        </p:attrNameLst>
                                      </p:cBhvr>
                                      <p:to>
                                        <p:strVal val="visible"/>
                                      </p:to>
                                    </p:set>
                                    <p:animEffect transition="in" filter="wipe(down)">
                                      <p:cBhvr>
                                        <p:cTn id="7" dur="580">
                                          <p:stCondLst>
                                            <p:cond delay="0"/>
                                          </p:stCondLst>
                                        </p:cTn>
                                        <p:tgtEl>
                                          <p:spTgt spid="74757">
                                            <p:txEl>
                                              <p:pRg st="0" end="0"/>
                                            </p:txEl>
                                          </p:spTgt>
                                        </p:tgtEl>
                                      </p:cBhvr>
                                    </p:animEffect>
                                    <p:anim calcmode="lin" valueType="num">
                                      <p:cBhvr>
                                        <p:cTn id="8" dur="1822" tmFilter="0,0; 0.14,0.36; 0.43,0.73; 0.71,0.91; 1.0,1.0">
                                          <p:stCondLst>
                                            <p:cond delay="0"/>
                                          </p:stCondLst>
                                        </p:cTn>
                                        <p:tgtEl>
                                          <p:spTgt spid="74757">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4757">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4757">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4757">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4757">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74757">
                                            <p:txEl>
                                              <p:pRg st="0" end="0"/>
                                            </p:txEl>
                                          </p:spTgt>
                                        </p:tgtEl>
                                      </p:cBhvr>
                                      <p:to x="100000" y="60000"/>
                                    </p:animScale>
                                    <p:animScale>
                                      <p:cBhvr>
                                        <p:cTn id="14" dur="166" decel="50000">
                                          <p:stCondLst>
                                            <p:cond delay="676"/>
                                          </p:stCondLst>
                                        </p:cTn>
                                        <p:tgtEl>
                                          <p:spTgt spid="74757">
                                            <p:txEl>
                                              <p:pRg st="0" end="0"/>
                                            </p:txEl>
                                          </p:spTgt>
                                        </p:tgtEl>
                                      </p:cBhvr>
                                      <p:to x="100000" y="100000"/>
                                    </p:animScale>
                                    <p:animScale>
                                      <p:cBhvr>
                                        <p:cTn id="15" dur="26">
                                          <p:stCondLst>
                                            <p:cond delay="1312"/>
                                          </p:stCondLst>
                                        </p:cTn>
                                        <p:tgtEl>
                                          <p:spTgt spid="74757">
                                            <p:txEl>
                                              <p:pRg st="0" end="0"/>
                                            </p:txEl>
                                          </p:spTgt>
                                        </p:tgtEl>
                                      </p:cBhvr>
                                      <p:to x="100000" y="80000"/>
                                    </p:animScale>
                                    <p:animScale>
                                      <p:cBhvr>
                                        <p:cTn id="16" dur="166" decel="50000">
                                          <p:stCondLst>
                                            <p:cond delay="1338"/>
                                          </p:stCondLst>
                                        </p:cTn>
                                        <p:tgtEl>
                                          <p:spTgt spid="74757">
                                            <p:txEl>
                                              <p:pRg st="0" end="0"/>
                                            </p:txEl>
                                          </p:spTgt>
                                        </p:tgtEl>
                                      </p:cBhvr>
                                      <p:to x="100000" y="100000"/>
                                    </p:animScale>
                                    <p:animScale>
                                      <p:cBhvr>
                                        <p:cTn id="17" dur="26">
                                          <p:stCondLst>
                                            <p:cond delay="1642"/>
                                          </p:stCondLst>
                                        </p:cTn>
                                        <p:tgtEl>
                                          <p:spTgt spid="74757">
                                            <p:txEl>
                                              <p:pRg st="0" end="0"/>
                                            </p:txEl>
                                          </p:spTgt>
                                        </p:tgtEl>
                                      </p:cBhvr>
                                      <p:to x="100000" y="90000"/>
                                    </p:animScale>
                                    <p:animScale>
                                      <p:cBhvr>
                                        <p:cTn id="18" dur="166" decel="50000">
                                          <p:stCondLst>
                                            <p:cond delay="1668"/>
                                          </p:stCondLst>
                                        </p:cTn>
                                        <p:tgtEl>
                                          <p:spTgt spid="74757">
                                            <p:txEl>
                                              <p:pRg st="0" end="0"/>
                                            </p:txEl>
                                          </p:spTgt>
                                        </p:tgtEl>
                                      </p:cBhvr>
                                      <p:to x="100000" y="100000"/>
                                    </p:animScale>
                                    <p:animScale>
                                      <p:cBhvr>
                                        <p:cTn id="19" dur="26">
                                          <p:stCondLst>
                                            <p:cond delay="1808"/>
                                          </p:stCondLst>
                                        </p:cTn>
                                        <p:tgtEl>
                                          <p:spTgt spid="74757">
                                            <p:txEl>
                                              <p:pRg st="0" end="0"/>
                                            </p:txEl>
                                          </p:spTgt>
                                        </p:tgtEl>
                                      </p:cBhvr>
                                      <p:to x="100000" y="95000"/>
                                    </p:animScale>
                                    <p:animScale>
                                      <p:cBhvr>
                                        <p:cTn id="20" dur="166" decel="50000">
                                          <p:stCondLst>
                                            <p:cond delay="1834"/>
                                          </p:stCondLst>
                                        </p:cTn>
                                        <p:tgtEl>
                                          <p:spTgt spid="74757">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74757">
                                            <p:txEl>
                                              <p:pRg st="1" end="1"/>
                                            </p:txEl>
                                          </p:spTgt>
                                        </p:tgtEl>
                                        <p:attrNameLst>
                                          <p:attrName>style.visibility</p:attrName>
                                        </p:attrNameLst>
                                      </p:cBhvr>
                                      <p:to>
                                        <p:strVal val="visible"/>
                                      </p:to>
                                    </p:set>
                                    <p:animEffect transition="in" filter="wipe(down)">
                                      <p:cBhvr>
                                        <p:cTn id="23" dur="580">
                                          <p:stCondLst>
                                            <p:cond delay="0"/>
                                          </p:stCondLst>
                                        </p:cTn>
                                        <p:tgtEl>
                                          <p:spTgt spid="74757">
                                            <p:txEl>
                                              <p:pRg st="1" end="1"/>
                                            </p:txEl>
                                          </p:spTgt>
                                        </p:tgtEl>
                                      </p:cBhvr>
                                    </p:animEffect>
                                    <p:anim calcmode="lin" valueType="num">
                                      <p:cBhvr>
                                        <p:cTn id="24" dur="1822" tmFilter="0,0; 0.14,0.36; 0.43,0.73; 0.71,0.91; 1.0,1.0">
                                          <p:stCondLst>
                                            <p:cond delay="0"/>
                                          </p:stCondLst>
                                        </p:cTn>
                                        <p:tgtEl>
                                          <p:spTgt spid="74757">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74757">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74757">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74757">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74757">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74757">
                                            <p:txEl>
                                              <p:pRg st="1" end="1"/>
                                            </p:txEl>
                                          </p:spTgt>
                                        </p:tgtEl>
                                      </p:cBhvr>
                                      <p:to x="100000" y="60000"/>
                                    </p:animScale>
                                    <p:animScale>
                                      <p:cBhvr>
                                        <p:cTn id="30" dur="166" decel="50000">
                                          <p:stCondLst>
                                            <p:cond delay="676"/>
                                          </p:stCondLst>
                                        </p:cTn>
                                        <p:tgtEl>
                                          <p:spTgt spid="74757">
                                            <p:txEl>
                                              <p:pRg st="1" end="1"/>
                                            </p:txEl>
                                          </p:spTgt>
                                        </p:tgtEl>
                                      </p:cBhvr>
                                      <p:to x="100000" y="100000"/>
                                    </p:animScale>
                                    <p:animScale>
                                      <p:cBhvr>
                                        <p:cTn id="31" dur="26">
                                          <p:stCondLst>
                                            <p:cond delay="1312"/>
                                          </p:stCondLst>
                                        </p:cTn>
                                        <p:tgtEl>
                                          <p:spTgt spid="74757">
                                            <p:txEl>
                                              <p:pRg st="1" end="1"/>
                                            </p:txEl>
                                          </p:spTgt>
                                        </p:tgtEl>
                                      </p:cBhvr>
                                      <p:to x="100000" y="80000"/>
                                    </p:animScale>
                                    <p:animScale>
                                      <p:cBhvr>
                                        <p:cTn id="32" dur="166" decel="50000">
                                          <p:stCondLst>
                                            <p:cond delay="1338"/>
                                          </p:stCondLst>
                                        </p:cTn>
                                        <p:tgtEl>
                                          <p:spTgt spid="74757">
                                            <p:txEl>
                                              <p:pRg st="1" end="1"/>
                                            </p:txEl>
                                          </p:spTgt>
                                        </p:tgtEl>
                                      </p:cBhvr>
                                      <p:to x="100000" y="100000"/>
                                    </p:animScale>
                                    <p:animScale>
                                      <p:cBhvr>
                                        <p:cTn id="33" dur="26">
                                          <p:stCondLst>
                                            <p:cond delay="1642"/>
                                          </p:stCondLst>
                                        </p:cTn>
                                        <p:tgtEl>
                                          <p:spTgt spid="74757">
                                            <p:txEl>
                                              <p:pRg st="1" end="1"/>
                                            </p:txEl>
                                          </p:spTgt>
                                        </p:tgtEl>
                                      </p:cBhvr>
                                      <p:to x="100000" y="90000"/>
                                    </p:animScale>
                                    <p:animScale>
                                      <p:cBhvr>
                                        <p:cTn id="34" dur="166" decel="50000">
                                          <p:stCondLst>
                                            <p:cond delay="1668"/>
                                          </p:stCondLst>
                                        </p:cTn>
                                        <p:tgtEl>
                                          <p:spTgt spid="74757">
                                            <p:txEl>
                                              <p:pRg st="1" end="1"/>
                                            </p:txEl>
                                          </p:spTgt>
                                        </p:tgtEl>
                                      </p:cBhvr>
                                      <p:to x="100000" y="100000"/>
                                    </p:animScale>
                                    <p:animScale>
                                      <p:cBhvr>
                                        <p:cTn id="35" dur="26">
                                          <p:stCondLst>
                                            <p:cond delay="1808"/>
                                          </p:stCondLst>
                                        </p:cTn>
                                        <p:tgtEl>
                                          <p:spTgt spid="74757">
                                            <p:txEl>
                                              <p:pRg st="1" end="1"/>
                                            </p:txEl>
                                          </p:spTgt>
                                        </p:tgtEl>
                                      </p:cBhvr>
                                      <p:to x="100000" y="95000"/>
                                    </p:animScale>
                                    <p:animScale>
                                      <p:cBhvr>
                                        <p:cTn id="36" dur="166" decel="50000">
                                          <p:stCondLst>
                                            <p:cond delay="1834"/>
                                          </p:stCondLst>
                                        </p:cTn>
                                        <p:tgtEl>
                                          <p:spTgt spid="74757">
                                            <p:txEl>
                                              <p:pRg st="1" end="1"/>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74757">
                                            <p:txEl>
                                              <p:pRg st="2" end="2"/>
                                            </p:txEl>
                                          </p:spTgt>
                                        </p:tgtEl>
                                        <p:attrNameLst>
                                          <p:attrName>style.visibility</p:attrName>
                                        </p:attrNameLst>
                                      </p:cBhvr>
                                      <p:to>
                                        <p:strVal val="visible"/>
                                      </p:to>
                                    </p:set>
                                    <p:animEffect transition="in" filter="wipe(down)">
                                      <p:cBhvr>
                                        <p:cTn id="39" dur="580">
                                          <p:stCondLst>
                                            <p:cond delay="0"/>
                                          </p:stCondLst>
                                        </p:cTn>
                                        <p:tgtEl>
                                          <p:spTgt spid="74757">
                                            <p:txEl>
                                              <p:pRg st="2" end="2"/>
                                            </p:txEl>
                                          </p:spTgt>
                                        </p:tgtEl>
                                      </p:cBhvr>
                                    </p:animEffect>
                                    <p:anim calcmode="lin" valueType="num">
                                      <p:cBhvr>
                                        <p:cTn id="40" dur="1822" tmFilter="0,0; 0.14,0.36; 0.43,0.73; 0.71,0.91; 1.0,1.0">
                                          <p:stCondLst>
                                            <p:cond delay="0"/>
                                          </p:stCondLst>
                                        </p:cTn>
                                        <p:tgtEl>
                                          <p:spTgt spid="74757">
                                            <p:txEl>
                                              <p:pRg st="2" end="2"/>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74757">
                                            <p:txEl>
                                              <p:pRg st="2" end="2"/>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74757">
                                            <p:txEl>
                                              <p:pRg st="2" end="2"/>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74757">
                                            <p:txEl>
                                              <p:pRg st="2" end="2"/>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74757">
                                            <p:txEl>
                                              <p:pRg st="2" end="2"/>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74757">
                                            <p:txEl>
                                              <p:pRg st="2" end="2"/>
                                            </p:txEl>
                                          </p:spTgt>
                                        </p:tgtEl>
                                      </p:cBhvr>
                                      <p:to x="100000" y="60000"/>
                                    </p:animScale>
                                    <p:animScale>
                                      <p:cBhvr>
                                        <p:cTn id="46" dur="166" decel="50000">
                                          <p:stCondLst>
                                            <p:cond delay="676"/>
                                          </p:stCondLst>
                                        </p:cTn>
                                        <p:tgtEl>
                                          <p:spTgt spid="74757">
                                            <p:txEl>
                                              <p:pRg st="2" end="2"/>
                                            </p:txEl>
                                          </p:spTgt>
                                        </p:tgtEl>
                                      </p:cBhvr>
                                      <p:to x="100000" y="100000"/>
                                    </p:animScale>
                                    <p:animScale>
                                      <p:cBhvr>
                                        <p:cTn id="47" dur="26">
                                          <p:stCondLst>
                                            <p:cond delay="1312"/>
                                          </p:stCondLst>
                                        </p:cTn>
                                        <p:tgtEl>
                                          <p:spTgt spid="74757">
                                            <p:txEl>
                                              <p:pRg st="2" end="2"/>
                                            </p:txEl>
                                          </p:spTgt>
                                        </p:tgtEl>
                                      </p:cBhvr>
                                      <p:to x="100000" y="80000"/>
                                    </p:animScale>
                                    <p:animScale>
                                      <p:cBhvr>
                                        <p:cTn id="48" dur="166" decel="50000">
                                          <p:stCondLst>
                                            <p:cond delay="1338"/>
                                          </p:stCondLst>
                                        </p:cTn>
                                        <p:tgtEl>
                                          <p:spTgt spid="74757">
                                            <p:txEl>
                                              <p:pRg st="2" end="2"/>
                                            </p:txEl>
                                          </p:spTgt>
                                        </p:tgtEl>
                                      </p:cBhvr>
                                      <p:to x="100000" y="100000"/>
                                    </p:animScale>
                                    <p:animScale>
                                      <p:cBhvr>
                                        <p:cTn id="49" dur="26">
                                          <p:stCondLst>
                                            <p:cond delay="1642"/>
                                          </p:stCondLst>
                                        </p:cTn>
                                        <p:tgtEl>
                                          <p:spTgt spid="74757">
                                            <p:txEl>
                                              <p:pRg st="2" end="2"/>
                                            </p:txEl>
                                          </p:spTgt>
                                        </p:tgtEl>
                                      </p:cBhvr>
                                      <p:to x="100000" y="90000"/>
                                    </p:animScale>
                                    <p:animScale>
                                      <p:cBhvr>
                                        <p:cTn id="50" dur="166" decel="50000">
                                          <p:stCondLst>
                                            <p:cond delay="1668"/>
                                          </p:stCondLst>
                                        </p:cTn>
                                        <p:tgtEl>
                                          <p:spTgt spid="74757">
                                            <p:txEl>
                                              <p:pRg st="2" end="2"/>
                                            </p:txEl>
                                          </p:spTgt>
                                        </p:tgtEl>
                                      </p:cBhvr>
                                      <p:to x="100000" y="100000"/>
                                    </p:animScale>
                                    <p:animScale>
                                      <p:cBhvr>
                                        <p:cTn id="51" dur="26">
                                          <p:stCondLst>
                                            <p:cond delay="1808"/>
                                          </p:stCondLst>
                                        </p:cTn>
                                        <p:tgtEl>
                                          <p:spTgt spid="74757">
                                            <p:txEl>
                                              <p:pRg st="2" end="2"/>
                                            </p:txEl>
                                          </p:spTgt>
                                        </p:tgtEl>
                                      </p:cBhvr>
                                      <p:to x="100000" y="95000"/>
                                    </p:animScale>
                                    <p:animScale>
                                      <p:cBhvr>
                                        <p:cTn id="52" dur="166" decel="50000">
                                          <p:stCondLst>
                                            <p:cond delay="1834"/>
                                          </p:stCondLst>
                                        </p:cTn>
                                        <p:tgtEl>
                                          <p:spTgt spid="74757">
                                            <p:txEl>
                                              <p:pRg st="2" end="2"/>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74757">
                                            <p:txEl>
                                              <p:pRg st="3" end="3"/>
                                            </p:txEl>
                                          </p:spTgt>
                                        </p:tgtEl>
                                        <p:attrNameLst>
                                          <p:attrName>style.visibility</p:attrName>
                                        </p:attrNameLst>
                                      </p:cBhvr>
                                      <p:to>
                                        <p:strVal val="visible"/>
                                      </p:to>
                                    </p:set>
                                    <p:animEffect transition="in" filter="wipe(down)">
                                      <p:cBhvr>
                                        <p:cTn id="55" dur="580">
                                          <p:stCondLst>
                                            <p:cond delay="0"/>
                                          </p:stCondLst>
                                        </p:cTn>
                                        <p:tgtEl>
                                          <p:spTgt spid="74757">
                                            <p:txEl>
                                              <p:pRg st="3" end="3"/>
                                            </p:txEl>
                                          </p:spTgt>
                                        </p:tgtEl>
                                      </p:cBhvr>
                                    </p:animEffect>
                                    <p:anim calcmode="lin" valueType="num">
                                      <p:cBhvr>
                                        <p:cTn id="56" dur="1822" tmFilter="0,0; 0.14,0.36; 0.43,0.73; 0.71,0.91; 1.0,1.0">
                                          <p:stCondLst>
                                            <p:cond delay="0"/>
                                          </p:stCondLst>
                                        </p:cTn>
                                        <p:tgtEl>
                                          <p:spTgt spid="74757">
                                            <p:txEl>
                                              <p:pRg st="3" end="3"/>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74757">
                                            <p:txEl>
                                              <p:pRg st="3" end="3"/>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74757">
                                            <p:txEl>
                                              <p:pRg st="3" end="3"/>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74757">
                                            <p:txEl>
                                              <p:pRg st="3" end="3"/>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74757">
                                            <p:txEl>
                                              <p:pRg st="3" end="3"/>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74757">
                                            <p:txEl>
                                              <p:pRg st="3" end="3"/>
                                            </p:txEl>
                                          </p:spTgt>
                                        </p:tgtEl>
                                      </p:cBhvr>
                                      <p:to x="100000" y="60000"/>
                                    </p:animScale>
                                    <p:animScale>
                                      <p:cBhvr>
                                        <p:cTn id="62" dur="166" decel="50000">
                                          <p:stCondLst>
                                            <p:cond delay="676"/>
                                          </p:stCondLst>
                                        </p:cTn>
                                        <p:tgtEl>
                                          <p:spTgt spid="74757">
                                            <p:txEl>
                                              <p:pRg st="3" end="3"/>
                                            </p:txEl>
                                          </p:spTgt>
                                        </p:tgtEl>
                                      </p:cBhvr>
                                      <p:to x="100000" y="100000"/>
                                    </p:animScale>
                                    <p:animScale>
                                      <p:cBhvr>
                                        <p:cTn id="63" dur="26">
                                          <p:stCondLst>
                                            <p:cond delay="1312"/>
                                          </p:stCondLst>
                                        </p:cTn>
                                        <p:tgtEl>
                                          <p:spTgt spid="74757">
                                            <p:txEl>
                                              <p:pRg st="3" end="3"/>
                                            </p:txEl>
                                          </p:spTgt>
                                        </p:tgtEl>
                                      </p:cBhvr>
                                      <p:to x="100000" y="80000"/>
                                    </p:animScale>
                                    <p:animScale>
                                      <p:cBhvr>
                                        <p:cTn id="64" dur="166" decel="50000">
                                          <p:stCondLst>
                                            <p:cond delay="1338"/>
                                          </p:stCondLst>
                                        </p:cTn>
                                        <p:tgtEl>
                                          <p:spTgt spid="74757">
                                            <p:txEl>
                                              <p:pRg st="3" end="3"/>
                                            </p:txEl>
                                          </p:spTgt>
                                        </p:tgtEl>
                                      </p:cBhvr>
                                      <p:to x="100000" y="100000"/>
                                    </p:animScale>
                                    <p:animScale>
                                      <p:cBhvr>
                                        <p:cTn id="65" dur="26">
                                          <p:stCondLst>
                                            <p:cond delay="1642"/>
                                          </p:stCondLst>
                                        </p:cTn>
                                        <p:tgtEl>
                                          <p:spTgt spid="74757">
                                            <p:txEl>
                                              <p:pRg st="3" end="3"/>
                                            </p:txEl>
                                          </p:spTgt>
                                        </p:tgtEl>
                                      </p:cBhvr>
                                      <p:to x="100000" y="90000"/>
                                    </p:animScale>
                                    <p:animScale>
                                      <p:cBhvr>
                                        <p:cTn id="66" dur="166" decel="50000">
                                          <p:stCondLst>
                                            <p:cond delay="1668"/>
                                          </p:stCondLst>
                                        </p:cTn>
                                        <p:tgtEl>
                                          <p:spTgt spid="74757">
                                            <p:txEl>
                                              <p:pRg st="3" end="3"/>
                                            </p:txEl>
                                          </p:spTgt>
                                        </p:tgtEl>
                                      </p:cBhvr>
                                      <p:to x="100000" y="100000"/>
                                    </p:animScale>
                                    <p:animScale>
                                      <p:cBhvr>
                                        <p:cTn id="67" dur="26">
                                          <p:stCondLst>
                                            <p:cond delay="1808"/>
                                          </p:stCondLst>
                                        </p:cTn>
                                        <p:tgtEl>
                                          <p:spTgt spid="74757">
                                            <p:txEl>
                                              <p:pRg st="3" end="3"/>
                                            </p:txEl>
                                          </p:spTgt>
                                        </p:tgtEl>
                                      </p:cBhvr>
                                      <p:to x="100000" y="95000"/>
                                    </p:animScale>
                                    <p:animScale>
                                      <p:cBhvr>
                                        <p:cTn id="68" dur="166" decel="50000">
                                          <p:stCondLst>
                                            <p:cond delay="1834"/>
                                          </p:stCondLst>
                                        </p:cTn>
                                        <p:tgtEl>
                                          <p:spTgt spid="74757">
                                            <p:txEl>
                                              <p:pRg st="3" end="3"/>
                                            </p:txEl>
                                          </p:spTgt>
                                        </p:tgtEl>
                                      </p:cBhvr>
                                      <p:to x="100000" y="100000"/>
                                    </p:animScale>
                                  </p:childTnLst>
                                </p:cTn>
                              </p:par>
                              <p:par>
                                <p:cTn id="69" presetID="26" presetClass="entr" presetSubtype="0" fill="hold" nodeType="withEffect">
                                  <p:stCondLst>
                                    <p:cond delay="0"/>
                                  </p:stCondLst>
                                  <p:childTnLst>
                                    <p:set>
                                      <p:cBhvr>
                                        <p:cTn id="70" dur="1" fill="hold">
                                          <p:stCondLst>
                                            <p:cond delay="0"/>
                                          </p:stCondLst>
                                        </p:cTn>
                                        <p:tgtEl>
                                          <p:spTgt spid="74757">
                                            <p:txEl>
                                              <p:pRg st="4" end="4"/>
                                            </p:txEl>
                                          </p:spTgt>
                                        </p:tgtEl>
                                        <p:attrNameLst>
                                          <p:attrName>style.visibility</p:attrName>
                                        </p:attrNameLst>
                                      </p:cBhvr>
                                      <p:to>
                                        <p:strVal val="visible"/>
                                      </p:to>
                                    </p:set>
                                    <p:animEffect transition="in" filter="wipe(down)">
                                      <p:cBhvr>
                                        <p:cTn id="71" dur="580">
                                          <p:stCondLst>
                                            <p:cond delay="0"/>
                                          </p:stCondLst>
                                        </p:cTn>
                                        <p:tgtEl>
                                          <p:spTgt spid="74757">
                                            <p:txEl>
                                              <p:pRg st="4" end="4"/>
                                            </p:txEl>
                                          </p:spTgt>
                                        </p:tgtEl>
                                      </p:cBhvr>
                                    </p:animEffect>
                                    <p:anim calcmode="lin" valueType="num">
                                      <p:cBhvr>
                                        <p:cTn id="72" dur="1822" tmFilter="0,0; 0.14,0.36; 0.43,0.73; 0.71,0.91; 1.0,1.0">
                                          <p:stCondLst>
                                            <p:cond delay="0"/>
                                          </p:stCondLst>
                                        </p:cTn>
                                        <p:tgtEl>
                                          <p:spTgt spid="74757">
                                            <p:txEl>
                                              <p:pRg st="4" end="4"/>
                                            </p:txEl>
                                          </p:spTgt>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74757">
                                            <p:txEl>
                                              <p:pRg st="4" end="4"/>
                                            </p:txEl>
                                          </p:spTgt>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74757">
                                            <p:txEl>
                                              <p:pRg st="4" end="4"/>
                                            </p:txEl>
                                          </p:spTgt>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74757">
                                            <p:txEl>
                                              <p:pRg st="4" end="4"/>
                                            </p:txEl>
                                          </p:spTgt>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74757">
                                            <p:txEl>
                                              <p:pRg st="4" end="4"/>
                                            </p:txEl>
                                          </p:spTgt>
                                        </p:tgtEl>
                                        <p:attrNameLst>
                                          <p:attrName>ppt_y</p:attrName>
                                        </p:attrNameLst>
                                      </p:cBhvr>
                                      <p:tavLst>
                                        <p:tav tm="0" fmla="#ppt_y-sin(pi*$)/81">
                                          <p:val>
                                            <p:fltVal val="0"/>
                                          </p:val>
                                        </p:tav>
                                        <p:tav tm="100000">
                                          <p:val>
                                            <p:fltVal val="1"/>
                                          </p:val>
                                        </p:tav>
                                      </p:tavLst>
                                    </p:anim>
                                    <p:animScale>
                                      <p:cBhvr>
                                        <p:cTn id="77" dur="26">
                                          <p:stCondLst>
                                            <p:cond delay="650"/>
                                          </p:stCondLst>
                                        </p:cTn>
                                        <p:tgtEl>
                                          <p:spTgt spid="74757">
                                            <p:txEl>
                                              <p:pRg st="4" end="4"/>
                                            </p:txEl>
                                          </p:spTgt>
                                        </p:tgtEl>
                                      </p:cBhvr>
                                      <p:to x="100000" y="60000"/>
                                    </p:animScale>
                                    <p:animScale>
                                      <p:cBhvr>
                                        <p:cTn id="78" dur="166" decel="50000">
                                          <p:stCondLst>
                                            <p:cond delay="676"/>
                                          </p:stCondLst>
                                        </p:cTn>
                                        <p:tgtEl>
                                          <p:spTgt spid="74757">
                                            <p:txEl>
                                              <p:pRg st="4" end="4"/>
                                            </p:txEl>
                                          </p:spTgt>
                                        </p:tgtEl>
                                      </p:cBhvr>
                                      <p:to x="100000" y="100000"/>
                                    </p:animScale>
                                    <p:animScale>
                                      <p:cBhvr>
                                        <p:cTn id="79" dur="26">
                                          <p:stCondLst>
                                            <p:cond delay="1312"/>
                                          </p:stCondLst>
                                        </p:cTn>
                                        <p:tgtEl>
                                          <p:spTgt spid="74757">
                                            <p:txEl>
                                              <p:pRg st="4" end="4"/>
                                            </p:txEl>
                                          </p:spTgt>
                                        </p:tgtEl>
                                      </p:cBhvr>
                                      <p:to x="100000" y="80000"/>
                                    </p:animScale>
                                    <p:animScale>
                                      <p:cBhvr>
                                        <p:cTn id="80" dur="166" decel="50000">
                                          <p:stCondLst>
                                            <p:cond delay="1338"/>
                                          </p:stCondLst>
                                        </p:cTn>
                                        <p:tgtEl>
                                          <p:spTgt spid="74757">
                                            <p:txEl>
                                              <p:pRg st="4" end="4"/>
                                            </p:txEl>
                                          </p:spTgt>
                                        </p:tgtEl>
                                      </p:cBhvr>
                                      <p:to x="100000" y="100000"/>
                                    </p:animScale>
                                    <p:animScale>
                                      <p:cBhvr>
                                        <p:cTn id="81" dur="26">
                                          <p:stCondLst>
                                            <p:cond delay="1642"/>
                                          </p:stCondLst>
                                        </p:cTn>
                                        <p:tgtEl>
                                          <p:spTgt spid="74757">
                                            <p:txEl>
                                              <p:pRg st="4" end="4"/>
                                            </p:txEl>
                                          </p:spTgt>
                                        </p:tgtEl>
                                      </p:cBhvr>
                                      <p:to x="100000" y="90000"/>
                                    </p:animScale>
                                    <p:animScale>
                                      <p:cBhvr>
                                        <p:cTn id="82" dur="166" decel="50000">
                                          <p:stCondLst>
                                            <p:cond delay="1668"/>
                                          </p:stCondLst>
                                        </p:cTn>
                                        <p:tgtEl>
                                          <p:spTgt spid="74757">
                                            <p:txEl>
                                              <p:pRg st="4" end="4"/>
                                            </p:txEl>
                                          </p:spTgt>
                                        </p:tgtEl>
                                      </p:cBhvr>
                                      <p:to x="100000" y="100000"/>
                                    </p:animScale>
                                    <p:animScale>
                                      <p:cBhvr>
                                        <p:cTn id="83" dur="26">
                                          <p:stCondLst>
                                            <p:cond delay="1808"/>
                                          </p:stCondLst>
                                        </p:cTn>
                                        <p:tgtEl>
                                          <p:spTgt spid="74757">
                                            <p:txEl>
                                              <p:pRg st="4" end="4"/>
                                            </p:txEl>
                                          </p:spTgt>
                                        </p:tgtEl>
                                      </p:cBhvr>
                                      <p:to x="100000" y="95000"/>
                                    </p:animScale>
                                    <p:animScale>
                                      <p:cBhvr>
                                        <p:cTn id="84" dur="166" decel="50000">
                                          <p:stCondLst>
                                            <p:cond delay="1834"/>
                                          </p:stCondLst>
                                        </p:cTn>
                                        <p:tgtEl>
                                          <p:spTgt spid="74757">
                                            <p:txEl>
                                              <p:pRg st="4" end="4"/>
                                            </p:txEl>
                                          </p:spTgt>
                                        </p:tgtEl>
                                      </p:cBhvr>
                                      <p:to x="100000" y="100000"/>
                                    </p:animScale>
                                  </p:childTnLst>
                                </p:cTn>
                              </p:par>
                              <p:par>
                                <p:cTn id="85" presetID="26" presetClass="entr" presetSubtype="0" fill="hold" nodeType="withEffect">
                                  <p:stCondLst>
                                    <p:cond delay="0"/>
                                  </p:stCondLst>
                                  <p:childTnLst>
                                    <p:set>
                                      <p:cBhvr>
                                        <p:cTn id="86" dur="1" fill="hold">
                                          <p:stCondLst>
                                            <p:cond delay="0"/>
                                          </p:stCondLst>
                                        </p:cTn>
                                        <p:tgtEl>
                                          <p:spTgt spid="74757">
                                            <p:txEl>
                                              <p:pRg st="5" end="5"/>
                                            </p:txEl>
                                          </p:spTgt>
                                        </p:tgtEl>
                                        <p:attrNameLst>
                                          <p:attrName>style.visibility</p:attrName>
                                        </p:attrNameLst>
                                      </p:cBhvr>
                                      <p:to>
                                        <p:strVal val="visible"/>
                                      </p:to>
                                    </p:set>
                                    <p:animEffect transition="in" filter="wipe(down)">
                                      <p:cBhvr>
                                        <p:cTn id="87" dur="580">
                                          <p:stCondLst>
                                            <p:cond delay="0"/>
                                          </p:stCondLst>
                                        </p:cTn>
                                        <p:tgtEl>
                                          <p:spTgt spid="74757">
                                            <p:txEl>
                                              <p:pRg st="5" end="5"/>
                                            </p:txEl>
                                          </p:spTgt>
                                        </p:tgtEl>
                                      </p:cBhvr>
                                    </p:animEffect>
                                    <p:anim calcmode="lin" valueType="num">
                                      <p:cBhvr>
                                        <p:cTn id="88" dur="1822" tmFilter="0,0; 0.14,0.36; 0.43,0.73; 0.71,0.91; 1.0,1.0">
                                          <p:stCondLst>
                                            <p:cond delay="0"/>
                                          </p:stCondLst>
                                        </p:cTn>
                                        <p:tgtEl>
                                          <p:spTgt spid="74757">
                                            <p:txEl>
                                              <p:pRg st="5" end="5"/>
                                            </p:txEl>
                                          </p:spTgt>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74757">
                                            <p:txEl>
                                              <p:pRg st="5" end="5"/>
                                            </p:txEl>
                                          </p:spTgt>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74757">
                                            <p:txEl>
                                              <p:pRg st="5" end="5"/>
                                            </p:txEl>
                                          </p:spTgt>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74757">
                                            <p:txEl>
                                              <p:pRg st="5" end="5"/>
                                            </p:txEl>
                                          </p:spTgt>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74757">
                                            <p:txEl>
                                              <p:pRg st="5" end="5"/>
                                            </p:txEl>
                                          </p:spTgt>
                                        </p:tgtEl>
                                        <p:attrNameLst>
                                          <p:attrName>ppt_y</p:attrName>
                                        </p:attrNameLst>
                                      </p:cBhvr>
                                      <p:tavLst>
                                        <p:tav tm="0" fmla="#ppt_y-sin(pi*$)/81">
                                          <p:val>
                                            <p:fltVal val="0"/>
                                          </p:val>
                                        </p:tav>
                                        <p:tav tm="100000">
                                          <p:val>
                                            <p:fltVal val="1"/>
                                          </p:val>
                                        </p:tav>
                                      </p:tavLst>
                                    </p:anim>
                                    <p:animScale>
                                      <p:cBhvr>
                                        <p:cTn id="93" dur="26">
                                          <p:stCondLst>
                                            <p:cond delay="650"/>
                                          </p:stCondLst>
                                        </p:cTn>
                                        <p:tgtEl>
                                          <p:spTgt spid="74757">
                                            <p:txEl>
                                              <p:pRg st="5" end="5"/>
                                            </p:txEl>
                                          </p:spTgt>
                                        </p:tgtEl>
                                      </p:cBhvr>
                                      <p:to x="100000" y="60000"/>
                                    </p:animScale>
                                    <p:animScale>
                                      <p:cBhvr>
                                        <p:cTn id="94" dur="166" decel="50000">
                                          <p:stCondLst>
                                            <p:cond delay="676"/>
                                          </p:stCondLst>
                                        </p:cTn>
                                        <p:tgtEl>
                                          <p:spTgt spid="74757">
                                            <p:txEl>
                                              <p:pRg st="5" end="5"/>
                                            </p:txEl>
                                          </p:spTgt>
                                        </p:tgtEl>
                                      </p:cBhvr>
                                      <p:to x="100000" y="100000"/>
                                    </p:animScale>
                                    <p:animScale>
                                      <p:cBhvr>
                                        <p:cTn id="95" dur="26">
                                          <p:stCondLst>
                                            <p:cond delay="1312"/>
                                          </p:stCondLst>
                                        </p:cTn>
                                        <p:tgtEl>
                                          <p:spTgt spid="74757">
                                            <p:txEl>
                                              <p:pRg st="5" end="5"/>
                                            </p:txEl>
                                          </p:spTgt>
                                        </p:tgtEl>
                                      </p:cBhvr>
                                      <p:to x="100000" y="80000"/>
                                    </p:animScale>
                                    <p:animScale>
                                      <p:cBhvr>
                                        <p:cTn id="96" dur="166" decel="50000">
                                          <p:stCondLst>
                                            <p:cond delay="1338"/>
                                          </p:stCondLst>
                                        </p:cTn>
                                        <p:tgtEl>
                                          <p:spTgt spid="74757">
                                            <p:txEl>
                                              <p:pRg st="5" end="5"/>
                                            </p:txEl>
                                          </p:spTgt>
                                        </p:tgtEl>
                                      </p:cBhvr>
                                      <p:to x="100000" y="100000"/>
                                    </p:animScale>
                                    <p:animScale>
                                      <p:cBhvr>
                                        <p:cTn id="97" dur="26">
                                          <p:stCondLst>
                                            <p:cond delay="1642"/>
                                          </p:stCondLst>
                                        </p:cTn>
                                        <p:tgtEl>
                                          <p:spTgt spid="74757">
                                            <p:txEl>
                                              <p:pRg st="5" end="5"/>
                                            </p:txEl>
                                          </p:spTgt>
                                        </p:tgtEl>
                                      </p:cBhvr>
                                      <p:to x="100000" y="90000"/>
                                    </p:animScale>
                                    <p:animScale>
                                      <p:cBhvr>
                                        <p:cTn id="98" dur="166" decel="50000">
                                          <p:stCondLst>
                                            <p:cond delay="1668"/>
                                          </p:stCondLst>
                                        </p:cTn>
                                        <p:tgtEl>
                                          <p:spTgt spid="74757">
                                            <p:txEl>
                                              <p:pRg st="5" end="5"/>
                                            </p:txEl>
                                          </p:spTgt>
                                        </p:tgtEl>
                                      </p:cBhvr>
                                      <p:to x="100000" y="100000"/>
                                    </p:animScale>
                                    <p:animScale>
                                      <p:cBhvr>
                                        <p:cTn id="99" dur="26">
                                          <p:stCondLst>
                                            <p:cond delay="1808"/>
                                          </p:stCondLst>
                                        </p:cTn>
                                        <p:tgtEl>
                                          <p:spTgt spid="74757">
                                            <p:txEl>
                                              <p:pRg st="5" end="5"/>
                                            </p:txEl>
                                          </p:spTgt>
                                        </p:tgtEl>
                                      </p:cBhvr>
                                      <p:to x="100000" y="95000"/>
                                    </p:animScale>
                                    <p:animScale>
                                      <p:cBhvr>
                                        <p:cTn id="100" dur="166" decel="50000">
                                          <p:stCondLst>
                                            <p:cond delay="1834"/>
                                          </p:stCondLst>
                                        </p:cTn>
                                        <p:tgtEl>
                                          <p:spTgt spid="74757">
                                            <p:txEl>
                                              <p:pRg st="5" end="5"/>
                                            </p:txEl>
                                          </p:spTgt>
                                        </p:tgtEl>
                                      </p:cBhvr>
                                      <p:to x="100000" y="100000"/>
                                    </p:animScale>
                                  </p:childTnLst>
                                </p:cTn>
                              </p:par>
                              <p:par>
                                <p:cTn id="101" presetID="26" presetClass="entr" presetSubtype="0" fill="hold" nodeType="withEffect">
                                  <p:stCondLst>
                                    <p:cond delay="0"/>
                                  </p:stCondLst>
                                  <p:childTnLst>
                                    <p:set>
                                      <p:cBhvr>
                                        <p:cTn id="102" dur="1" fill="hold">
                                          <p:stCondLst>
                                            <p:cond delay="0"/>
                                          </p:stCondLst>
                                        </p:cTn>
                                        <p:tgtEl>
                                          <p:spTgt spid="74757">
                                            <p:txEl>
                                              <p:pRg st="6" end="6"/>
                                            </p:txEl>
                                          </p:spTgt>
                                        </p:tgtEl>
                                        <p:attrNameLst>
                                          <p:attrName>style.visibility</p:attrName>
                                        </p:attrNameLst>
                                      </p:cBhvr>
                                      <p:to>
                                        <p:strVal val="visible"/>
                                      </p:to>
                                    </p:set>
                                    <p:animEffect transition="in" filter="wipe(down)">
                                      <p:cBhvr>
                                        <p:cTn id="103" dur="580">
                                          <p:stCondLst>
                                            <p:cond delay="0"/>
                                          </p:stCondLst>
                                        </p:cTn>
                                        <p:tgtEl>
                                          <p:spTgt spid="74757">
                                            <p:txEl>
                                              <p:pRg st="6" end="6"/>
                                            </p:txEl>
                                          </p:spTgt>
                                        </p:tgtEl>
                                      </p:cBhvr>
                                    </p:animEffect>
                                    <p:anim calcmode="lin" valueType="num">
                                      <p:cBhvr>
                                        <p:cTn id="104" dur="1822" tmFilter="0,0; 0.14,0.36; 0.43,0.73; 0.71,0.91; 1.0,1.0">
                                          <p:stCondLst>
                                            <p:cond delay="0"/>
                                          </p:stCondLst>
                                        </p:cTn>
                                        <p:tgtEl>
                                          <p:spTgt spid="74757">
                                            <p:txEl>
                                              <p:pRg st="6" end="6"/>
                                            </p:txEl>
                                          </p:spTgt>
                                        </p:tgtEl>
                                        <p:attrNameLst>
                                          <p:attrName>ppt_x</p:attrName>
                                        </p:attrNameLst>
                                      </p:cBhvr>
                                      <p:tavLst>
                                        <p:tav tm="0">
                                          <p:val>
                                            <p:strVal val="#ppt_x-0.25"/>
                                          </p:val>
                                        </p:tav>
                                        <p:tav tm="100000">
                                          <p:val>
                                            <p:strVal val="#ppt_x"/>
                                          </p:val>
                                        </p:tav>
                                      </p:tavLst>
                                    </p:anim>
                                    <p:anim calcmode="lin" valueType="num">
                                      <p:cBhvr>
                                        <p:cTn id="105" dur="664" tmFilter="0.0,0.0; 0.25,0.07; 0.50,0.2; 0.75,0.467; 1.0,1.0">
                                          <p:stCondLst>
                                            <p:cond delay="0"/>
                                          </p:stCondLst>
                                        </p:cTn>
                                        <p:tgtEl>
                                          <p:spTgt spid="74757">
                                            <p:txEl>
                                              <p:pRg st="6" end="6"/>
                                            </p:txEl>
                                          </p:spTgt>
                                        </p:tgtEl>
                                        <p:attrNameLst>
                                          <p:attrName>ppt_y</p:attrName>
                                        </p:attrNameLst>
                                      </p:cBhvr>
                                      <p:tavLst>
                                        <p:tav tm="0" fmla="#ppt_y-sin(pi*$)/3">
                                          <p:val>
                                            <p:fltVal val="0.5"/>
                                          </p:val>
                                        </p:tav>
                                        <p:tav tm="100000">
                                          <p:val>
                                            <p:fltVal val="1"/>
                                          </p:val>
                                        </p:tav>
                                      </p:tavLst>
                                    </p:anim>
                                    <p:anim calcmode="lin" valueType="num">
                                      <p:cBhvr>
                                        <p:cTn id="106" dur="664" tmFilter="0, 0; 0.125,0.2665; 0.25,0.4; 0.375,0.465; 0.5,0.5;  0.625,0.535; 0.75,0.6; 0.875,0.7335; 1,1">
                                          <p:stCondLst>
                                            <p:cond delay="664"/>
                                          </p:stCondLst>
                                        </p:cTn>
                                        <p:tgtEl>
                                          <p:spTgt spid="74757">
                                            <p:txEl>
                                              <p:pRg st="6" end="6"/>
                                            </p:txEl>
                                          </p:spTgt>
                                        </p:tgtEl>
                                        <p:attrNameLst>
                                          <p:attrName>ppt_y</p:attrName>
                                        </p:attrNameLst>
                                      </p:cBhvr>
                                      <p:tavLst>
                                        <p:tav tm="0" fmla="#ppt_y-sin(pi*$)/9">
                                          <p:val>
                                            <p:fltVal val="0"/>
                                          </p:val>
                                        </p:tav>
                                        <p:tav tm="100000">
                                          <p:val>
                                            <p:fltVal val="1"/>
                                          </p:val>
                                        </p:tav>
                                      </p:tavLst>
                                    </p:anim>
                                    <p:anim calcmode="lin" valueType="num">
                                      <p:cBhvr>
                                        <p:cTn id="107" dur="332" tmFilter="0, 0; 0.125,0.2665; 0.25,0.4; 0.375,0.465; 0.5,0.5;  0.625,0.535; 0.75,0.6; 0.875,0.7335; 1,1">
                                          <p:stCondLst>
                                            <p:cond delay="1324"/>
                                          </p:stCondLst>
                                        </p:cTn>
                                        <p:tgtEl>
                                          <p:spTgt spid="74757">
                                            <p:txEl>
                                              <p:pRg st="6" end="6"/>
                                            </p:txEl>
                                          </p:spTgt>
                                        </p:tgtEl>
                                        <p:attrNameLst>
                                          <p:attrName>ppt_y</p:attrName>
                                        </p:attrNameLst>
                                      </p:cBhvr>
                                      <p:tavLst>
                                        <p:tav tm="0" fmla="#ppt_y-sin(pi*$)/27">
                                          <p:val>
                                            <p:fltVal val="0"/>
                                          </p:val>
                                        </p:tav>
                                        <p:tav tm="100000">
                                          <p:val>
                                            <p:fltVal val="1"/>
                                          </p:val>
                                        </p:tav>
                                      </p:tavLst>
                                    </p:anim>
                                    <p:anim calcmode="lin" valueType="num">
                                      <p:cBhvr>
                                        <p:cTn id="108" dur="164" tmFilter="0, 0; 0.125,0.2665; 0.25,0.4; 0.375,0.465; 0.5,0.5;  0.625,0.535; 0.75,0.6; 0.875,0.7335; 1,1">
                                          <p:stCondLst>
                                            <p:cond delay="1656"/>
                                          </p:stCondLst>
                                        </p:cTn>
                                        <p:tgtEl>
                                          <p:spTgt spid="74757">
                                            <p:txEl>
                                              <p:pRg st="6" end="6"/>
                                            </p:txEl>
                                          </p:spTgt>
                                        </p:tgtEl>
                                        <p:attrNameLst>
                                          <p:attrName>ppt_y</p:attrName>
                                        </p:attrNameLst>
                                      </p:cBhvr>
                                      <p:tavLst>
                                        <p:tav tm="0" fmla="#ppt_y-sin(pi*$)/81">
                                          <p:val>
                                            <p:fltVal val="0"/>
                                          </p:val>
                                        </p:tav>
                                        <p:tav tm="100000">
                                          <p:val>
                                            <p:fltVal val="1"/>
                                          </p:val>
                                        </p:tav>
                                      </p:tavLst>
                                    </p:anim>
                                    <p:animScale>
                                      <p:cBhvr>
                                        <p:cTn id="109" dur="26">
                                          <p:stCondLst>
                                            <p:cond delay="650"/>
                                          </p:stCondLst>
                                        </p:cTn>
                                        <p:tgtEl>
                                          <p:spTgt spid="74757">
                                            <p:txEl>
                                              <p:pRg st="6" end="6"/>
                                            </p:txEl>
                                          </p:spTgt>
                                        </p:tgtEl>
                                      </p:cBhvr>
                                      <p:to x="100000" y="60000"/>
                                    </p:animScale>
                                    <p:animScale>
                                      <p:cBhvr>
                                        <p:cTn id="110" dur="166" decel="50000">
                                          <p:stCondLst>
                                            <p:cond delay="676"/>
                                          </p:stCondLst>
                                        </p:cTn>
                                        <p:tgtEl>
                                          <p:spTgt spid="74757">
                                            <p:txEl>
                                              <p:pRg st="6" end="6"/>
                                            </p:txEl>
                                          </p:spTgt>
                                        </p:tgtEl>
                                      </p:cBhvr>
                                      <p:to x="100000" y="100000"/>
                                    </p:animScale>
                                    <p:animScale>
                                      <p:cBhvr>
                                        <p:cTn id="111" dur="26">
                                          <p:stCondLst>
                                            <p:cond delay="1312"/>
                                          </p:stCondLst>
                                        </p:cTn>
                                        <p:tgtEl>
                                          <p:spTgt spid="74757">
                                            <p:txEl>
                                              <p:pRg st="6" end="6"/>
                                            </p:txEl>
                                          </p:spTgt>
                                        </p:tgtEl>
                                      </p:cBhvr>
                                      <p:to x="100000" y="80000"/>
                                    </p:animScale>
                                    <p:animScale>
                                      <p:cBhvr>
                                        <p:cTn id="112" dur="166" decel="50000">
                                          <p:stCondLst>
                                            <p:cond delay="1338"/>
                                          </p:stCondLst>
                                        </p:cTn>
                                        <p:tgtEl>
                                          <p:spTgt spid="74757">
                                            <p:txEl>
                                              <p:pRg st="6" end="6"/>
                                            </p:txEl>
                                          </p:spTgt>
                                        </p:tgtEl>
                                      </p:cBhvr>
                                      <p:to x="100000" y="100000"/>
                                    </p:animScale>
                                    <p:animScale>
                                      <p:cBhvr>
                                        <p:cTn id="113" dur="26">
                                          <p:stCondLst>
                                            <p:cond delay="1642"/>
                                          </p:stCondLst>
                                        </p:cTn>
                                        <p:tgtEl>
                                          <p:spTgt spid="74757">
                                            <p:txEl>
                                              <p:pRg st="6" end="6"/>
                                            </p:txEl>
                                          </p:spTgt>
                                        </p:tgtEl>
                                      </p:cBhvr>
                                      <p:to x="100000" y="90000"/>
                                    </p:animScale>
                                    <p:animScale>
                                      <p:cBhvr>
                                        <p:cTn id="114" dur="166" decel="50000">
                                          <p:stCondLst>
                                            <p:cond delay="1668"/>
                                          </p:stCondLst>
                                        </p:cTn>
                                        <p:tgtEl>
                                          <p:spTgt spid="74757">
                                            <p:txEl>
                                              <p:pRg st="6" end="6"/>
                                            </p:txEl>
                                          </p:spTgt>
                                        </p:tgtEl>
                                      </p:cBhvr>
                                      <p:to x="100000" y="100000"/>
                                    </p:animScale>
                                    <p:animScale>
                                      <p:cBhvr>
                                        <p:cTn id="115" dur="26">
                                          <p:stCondLst>
                                            <p:cond delay="1808"/>
                                          </p:stCondLst>
                                        </p:cTn>
                                        <p:tgtEl>
                                          <p:spTgt spid="74757">
                                            <p:txEl>
                                              <p:pRg st="6" end="6"/>
                                            </p:txEl>
                                          </p:spTgt>
                                        </p:tgtEl>
                                      </p:cBhvr>
                                      <p:to x="100000" y="95000"/>
                                    </p:animScale>
                                    <p:animScale>
                                      <p:cBhvr>
                                        <p:cTn id="116" dur="166" decel="50000">
                                          <p:stCondLst>
                                            <p:cond delay="1834"/>
                                          </p:stCondLst>
                                        </p:cTn>
                                        <p:tgtEl>
                                          <p:spTgt spid="74757">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defRPr/>
            </a:pPr>
            <a:r>
              <a:rPr lang="en-US" dirty="0"/>
              <a:t>What is Quackery?</a:t>
            </a:r>
          </a:p>
        </p:txBody>
      </p:sp>
      <p:sp>
        <p:nvSpPr>
          <p:cNvPr id="55299" name="Rectangle 3"/>
          <p:cNvSpPr>
            <a:spLocks noGrp="1" noChangeArrowheads="1"/>
          </p:cNvSpPr>
          <p:nvPr>
            <p:ph idx="1"/>
          </p:nvPr>
        </p:nvSpPr>
        <p:spPr>
          <a:xfrm>
            <a:off x="676657" y="2011680"/>
            <a:ext cx="5206908" cy="3766185"/>
          </a:xfrm>
          <a:solidFill>
            <a:schemeClr val="bg1"/>
          </a:solidFill>
        </p:spPr>
        <p:txBody>
          <a:bodyPr/>
          <a:lstStyle/>
          <a:p>
            <a:pPr eaLnBrk="1" hangingPunct="1">
              <a:defRPr/>
            </a:pPr>
            <a:r>
              <a:rPr lang="en-US">
                <a:solidFill>
                  <a:schemeClr val="tx2"/>
                </a:solidFill>
              </a:rPr>
              <a:t>A pretender</a:t>
            </a:r>
          </a:p>
          <a:p>
            <a:pPr eaLnBrk="1" hangingPunct="1">
              <a:defRPr/>
            </a:pPr>
            <a:r>
              <a:rPr lang="en-US">
                <a:solidFill>
                  <a:schemeClr val="tx2"/>
                </a:solidFill>
              </a:rPr>
              <a:t>Questionable products &amp; services</a:t>
            </a:r>
          </a:p>
          <a:p>
            <a:pPr eaLnBrk="1" hangingPunct="1">
              <a:defRPr/>
            </a:pPr>
            <a:r>
              <a:rPr lang="en-US">
                <a:solidFill>
                  <a:schemeClr val="tx2"/>
                </a:solidFill>
              </a:rPr>
              <a:t>Overpromotion vs fraud</a:t>
            </a:r>
          </a:p>
          <a:p>
            <a:pPr eaLnBrk="1" hangingPunct="1">
              <a:defRPr/>
            </a:pPr>
            <a:r>
              <a:rPr lang="en-US">
                <a:solidFill>
                  <a:schemeClr val="tx2"/>
                </a:solidFill>
              </a:rPr>
              <a:t>Misinformation</a:t>
            </a:r>
          </a:p>
          <a:p>
            <a:pPr eaLnBrk="1" hangingPunct="1">
              <a:defRPr/>
            </a:pPr>
            <a:r>
              <a:rPr lang="en-US">
                <a:solidFill>
                  <a:schemeClr val="tx2"/>
                </a:solidFill>
              </a:rPr>
              <a:t>Useful for some purposes, not others</a:t>
            </a:r>
          </a:p>
          <a:p>
            <a:pPr eaLnBrk="1" hangingPunct="1">
              <a:defRPr/>
            </a:pPr>
            <a:endParaRPr lang="en-US" dirty="0"/>
          </a:p>
        </p:txBody>
      </p:sp>
      <p:pic>
        <p:nvPicPr>
          <p:cNvPr id="9222" name="Picture 6" descr="Quackery Detector (@QuackDetector) | Twitter">
            <a:extLst>
              <a:ext uri="{FF2B5EF4-FFF2-40B4-BE49-F238E27FC236}">
                <a16:creationId xmlns:a16="http://schemas.microsoft.com/office/drawing/2014/main" id="{D962B1A7-9AE5-493F-9A58-5A3C897469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52999" y="1328632"/>
            <a:ext cx="3800475" cy="3800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5574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5299">
                                            <p:txEl>
                                              <p:pRg st="0" end="0"/>
                                            </p:txEl>
                                          </p:spTgt>
                                        </p:tgtEl>
                                        <p:attrNameLst>
                                          <p:attrName>style.visibility</p:attrName>
                                        </p:attrNameLst>
                                      </p:cBhvr>
                                      <p:to>
                                        <p:strVal val="visible"/>
                                      </p:to>
                                    </p:set>
                                    <p:animEffect transition="in" filter="fade">
                                      <p:cBhvr>
                                        <p:cTn id="7" dur="1000"/>
                                        <p:tgtEl>
                                          <p:spTgt spid="55299">
                                            <p:txEl>
                                              <p:pRg st="0" end="0"/>
                                            </p:txEl>
                                          </p:spTgt>
                                        </p:tgtEl>
                                      </p:cBhvr>
                                    </p:animEffect>
                                    <p:anim calcmode="lin" valueType="num">
                                      <p:cBhvr>
                                        <p:cTn id="8" dur="1000" fill="hold"/>
                                        <p:tgtEl>
                                          <p:spTgt spid="5529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529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5299">
                                            <p:txEl>
                                              <p:pRg st="1" end="1"/>
                                            </p:txEl>
                                          </p:spTgt>
                                        </p:tgtEl>
                                        <p:attrNameLst>
                                          <p:attrName>style.visibility</p:attrName>
                                        </p:attrNameLst>
                                      </p:cBhvr>
                                      <p:to>
                                        <p:strVal val="visible"/>
                                      </p:to>
                                    </p:set>
                                    <p:animEffect transition="in" filter="fade">
                                      <p:cBhvr>
                                        <p:cTn id="14" dur="1000"/>
                                        <p:tgtEl>
                                          <p:spTgt spid="55299">
                                            <p:txEl>
                                              <p:pRg st="1" end="1"/>
                                            </p:txEl>
                                          </p:spTgt>
                                        </p:tgtEl>
                                      </p:cBhvr>
                                    </p:animEffect>
                                    <p:anim calcmode="lin" valueType="num">
                                      <p:cBhvr>
                                        <p:cTn id="15" dur="1000" fill="hold"/>
                                        <p:tgtEl>
                                          <p:spTgt spid="5529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529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5299">
                                            <p:txEl>
                                              <p:pRg st="2" end="2"/>
                                            </p:txEl>
                                          </p:spTgt>
                                        </p:tgtEl>
                                        <p:attrNameLst>
                                          <p:attrName>style.visibility</p:attrName>
                                        </p:attrNameLst>
                                      </p:cBhvr>
                                      <p:to>
                                        <p:strVal val="visible"/>
                                      </p:to>
                                    </p:set>
                                    <p:animEffect transition="in" filter="fade">
                                      <p:cBhvr>
                                        <p:cTn id="21" dur="1000"/>
                                        <p:tgtEl>
                                          <p:spTgt spid="55299">
                                            <p:txEl>
                                              <p:pRg st="2" end="2"/>
                                            </p:txEl>
                                          </p:spTgt>
                                        </p:tgtEl>
                                      </p:cBhvr>
                                    </p:animEffect>
                                    <p:anim calcmode="lin" valueType="num">
                                      <p:cBhvr>
                                        <p:cTn id="22" dur="1000" fill="hold"/>
                                        <p:tgtEl>
                                          <p:spTgt spid="5529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529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5299">
                                            <p:txEl>
                                              <p:pRg st="3" end="3"/>
                                            </p:txEl>
                                          </p:spTgt>
                                        </p:tgtEl>
                                        <p:attrNameLst>
                                          <p:attrName>style.visibility</p:attrName>
                                        </p:attrNameLst>
                                      </p:cBhvr>
                                      <p:to>
                                        <p:strVal val="visible"/>
                                      </p:to>
                                    </p:set>
                                    <p:animEffect transition="in" filter="fade">
                                      <p:cBhvr>
                                        <p:cTn id="28" dur="1000"/>
                                        <p:tgtEl>
                                          <p:spTgt spid="55299">
                                            <p:txEl>
                                              <p:pRg st="3" end="3"/>
                                            </p:txEl>
                                          </p:spTgt>
                                        </p:tgtEl>
                                      </p:cBhvr>
                                    </p:animEffect>
                                    <p:anim calcmode="lin" valueType="num">
                                      <p:cBhvr>
                                        <p:cTn id="29" dur="1000" fill="hold"/>
                                        <p:tgtEl>
                                          <p:spTgt spid="55299">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529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5299">
                                            <p:txEl>
                                              <p:pRg st="4" end="4"/>
                                            </p:txEl>
                                          </p:spTgt>
                                        </p:tgtEl>
                                        <p:attrNameLst>
                                          <p:attrName>style.visibility</p:attrName>
                                        </p:attrNameLst>
                                      </p:cBhvr>
                                      <p:to>
                                        <p:strVal val="visible"/>
                                      </p:to>
                                    </p:set>
                                    <p:animEffect transition="in" filter="fade">
                                      <p:cBhvr>
                                        <p:cTn id="35" dur="1000"/>
                                        <p:tgtEl>
                                          <p:spTgt spid="55299">
                                            <p:txEl>
                                              <p:pRg st="4" end="4"/>
                                            </p:txEl>
                                          </p:spTgt>
                                        </p:tgtEl>
                                      </p:cBhvr>
                                    </p:animEffect>
                                    <p:anim calcmode="lin" valueType="num">
                                      <p:cBhvr>
                                        <p:cTn id="36" dur="1000" fill="hold"/>
                                        <p:tgtEl>
                                          <p:spTgt spid="55299">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529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4" name="Picture 4">
            <a:extLst>
              <a:ext uri="{FF2B5EF4-FFF2-40B4-BE49-F238E27FC236}">
                <a16:creationId xmlns:a16="http://schemas.microsoft.com/office/drawing/2014/main" id="{F49EADF5-3F00-4937-9569-6B5B254C7A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523" y="1946246"/>
            <a:ext cx="7141564" cy="378719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ED5F7D3A-B62B-4E3C-AA6C-4297D648FE02}"/>
              </a:ext>
            </a:extLst>
          </p:cNvPr>
          <p:cNvSpPr/>
          <p:nvPr/>
        </p:nvSpPr>
        <p:spPr>
          <a:xfrm>
            <a:off x="757812" y="583282"/>
            <a:ext cx="4222095" cy="646331"/>
          </a:xfrm>
          <a:prstGeom prst="rect">
            <a:avLst/>
          </a:prstGeom>
        </p:spPr>
        <p:txBody>
          <a:bodyPr wrap="square">
            <a:spAutoFit/>
          </a:bodyPr>
          <a:lstStyle/>
          <a:p>
            <a:r>
              <a:rPr lang="en-US" sz="3600" b="1" dirty="0">
                <a:solidFill>
                  <a:schemeClr val="accent1"/>
                </a:solidFill>
              </a:rPr>
              <a:t>What is Quackery?</a:t>
            </a:r>
            <a:endParaRPr lang="en-GB" sz="3600" b="1" dirty="0">
              <a:solidFill>
                <a:schemeClr val="accent1"/>
              </a:solidFill>
            </a:endParaRPr>
          </a:p>
        </p:txBody>
      </p:sp>
    </p:spTree>
    <p:extLst>
      <p:ext uri="{BB962C8B-B14F-4D97-AF65-F5344CB8AC3E}">
        <p14:creationId xmlns:p14="http://schemas.microsoft.com/office/powerpoint/2010/main" val="696478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0244"/>
                                        </p:tgtEl>
                                        <p:attrNameLst>
                                          <p:attrName>style.visibility</p:attrName>
                                        </p:attrNameLst>
                                      </p:cBhvr>
                                      <p:to>
                                        <p:strVal val="visible"/>
                                      </p:to>
                                    </p:set>
                                    <p:animEffect transition="in" filter="wheel(1)">
                                      <p:cBhvr>
                                        <p:cTn id="7" dur="2000"/>
                                        <p:tgtEl>
                                          <p:spTgt spid="102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1981200" y="152401"/>
            <a:ext cx="8229600" cy="639763"/>
          </a:xfrm>
        </p:spPr>
        <p:txBody>
          <a:bodyPr>
            <a:normAutofit fontScale="90000"/>
          </a:bodyPr>
          <a:lstStyle/>
          <a:p>
            <a:pPr eaLnBrk="1" hangingPunct="1">
              <a:defRPr/>
            </a:pPr>
            <a:r>
              <a:rPr lang="en-US" dirty="0"/>
              <a:t>How to spot Quackery</a:t>
            </a:r>
          </a:p>
        </p:txBody>
      </p:sp>
      <p:sp>
        <p:nvSpPr>
          <p:cNvPr id="56323" name="Rectangle 3"/>
          <p:cNvSpPr>
            <a:spLocks noGrp="1" noChangeArrowheads="1"/>
          </p:cNvSpPr>
          <p:nvPr>
            <p:ph idx="1"/>
          </p:nvPr>
        </p:nvSpPr>
        <p:spPr>
          <a:xfrm>
            <a:off x="2057400" y="914400"/>
            <a:ext cx="6227618" cy="4876800"/>
          </a:xfrm>
        </p:spPr>
        <p:txBody>
          <a:bodyPr>
            <a:normAutofit fontScale="92500" lnSpcReduction="10000"/>
          </a:bodyPr>
          <a:lstStyle/>
          <a:p>
            <a:pPr eaLnBrk="1" hangingPunct="1">
              <a:lnSpc>
                <a:spcPct val="80000"/>
              </a:lnSpc>
              <a:defRPr/>
            </a:pPr>
            <a:r>
              <a:rPr lang="en-US" sz="2800" dirty="0">
                <a:solidFill>
                  <a:schemeClr val="tx2"/>
                </a:solidFill>
              </a:rPr>
              <a:t>Tell only part of the story</a:t>
            </a:r>
          </a:p>
          <a:p>
            <a:pPr eaLnBrk="1" hangingPunct="1">
              <a:lnSpc>
                <a:spcPct val="80000"/>
              </a:lnSpc>
              <a:defRPr/>
            </a:pPr>
            <a:r>
              <a:rPr lang="en-US" sz="2800" dirty="0" err="1">
                <a:solidFill>
                  <a:schemeClr val="tx2"/>
                </a:solidFill>
              </a:rPr>
              <a:t>Overpromotes</a:t>
            </a:r>
            <a:r>
              <a:rPr lang="en-US" sz="2800" dirty="0">
                <a:solidFill>
                  <a:schemeClr val="tx2"/>
                </a:solidFill>
              </a:rPr>
              <a:t> nutritional insurance</a:t>
            </a:r>
          </a:p>
          <a:p>
            <a:pPr eaLnBrk="1" hangingPunct="1">
              <a:lnSpc>
                <a:spcPct val="80000"/>
              </a:lnSpc>
              <a:defRPr/>
            </a:pPr>
            <a:r>
              <a:rPr lang="en-US" sz="2800" dirty="0">
                <a:solidFill>
                  <a:schemeClr val="tx2"/>
                </a:solidFill>
              </a:rPr>
              <a:t>Play on fears about chemicals</a:t>
            </a:r>
          </a:p>
          <a:p>
            <a:pPr eaLnBrk="1" hangingPunct="1">
              <a:lnSpc>
                <a:spcPct val="80000"/>
              </a:lnSpc>
              <a:defRPr/>
            </a:pPr>
            <a:r>
              <a:rPr lang="en-US" sz="2800" u="sng" dirty="0">
                <a:solidFill>
                  <a:schemeClr val="tx2"/>
                </a:solidFill>
              </a:rPr>
              <a:t>‘Everyone</a:t>
            </a:r>
            <a:r>
              <a:rPr lang="en-US" sz="2800" dirty="0">
                <a:solidFill>
                  <a:schemeClr val="tx2"/>
                </a:solidFill>
              </a:rPr>
              <a:t> needs supplements’</a:t>
            </a:r>
          </a:p>
          <a:p>
            <a:pPr eaLnBrk="1" hangingPunct="1">
              <a:lnSpc>
                <a:spcPct val="80000"/>
              </a:lnSpc>
              <a:defRPr/>
            </a:pPr>
            <a:r>
              <a:rPr lang="en-US" sz="2800" dirty="0">
                <a:solidFill>
                  <a:schemeClr val="tx2"/>
                </a:solidFill>
              </a:rPr>
              <a:t>Promise quick, dramatic, miraculous results</a:t>
            </a:r>
          </a:p>
          <a:p>
            <a:pPr eaLnBrk="1" hangingPunct="1">
              <a:lnSpc>
                <a:spcPct val="80000"/>
              </a:lnSpc>
              <a:defRPr/>
            </a:pPr>
            <a:r>
              <a:rPr lang="en-US" sz="2800" dirty="0">
                <a:solidFill>
                  <a:schemeClr val="tx2"/>
                </a:solidFill>
              </a:rPr>
              <a:t>Anecdotes &amp; testimonials</a:t>
            </a:r>
          </a:p>
          <a:p>
            <a:pPr eaLnBrk="1" hangingPunct="1">
              <a:lnSpc>
                <a:spcPct val="80000"/>
              </a:lnSpc>
              <a:defRPr/>
            </a:pPr>
            <a:r>
              <a:rPr lang="en-US" sz="2800" dirty="0">
                <a:solidFill>
                  <a:schemeClr val="tx2"/>
                </a:solidFill>
              </a:rPr>
              <a:t>Questionable credentials</a:t>
            </a:r>
          </a:p>
          <a:p>
            <a:pPr eaLnBrk="1" hangingPunct="1">
              <a:lnSpc>
                <a:spcPct val="80000"/>
              </a:lnSpc>
              <a:defRPr/>
            </a:pPr>
            <a:r>
              <a:rPr lang="en-US" sz="2800" dirty="0">
                <a:solidFill>
                  <a:schemeClr val="tx2"/>
                </a:solidFill>
              </a:rPr>
              <a:t>Claim persecution</a:t>
            </a:r>
          </a:p>
          <a:p>
            <a:pPr eaLnBrk="1" hangingPunct="1">
              <a:lnSpc>
                <a:spcPct val="80000"/>
              </a:lnSpc>
              <a:defRPr/>
            </a:pPr>
            <a:r>
              <a:rPr lang="en-US" sz="2800" dirty="0">
                <a:solidFill>
                  <a:schemeClr val="tx2"/>
                </a:solidFill>
              </a:rPr>
              <a:t>Promote distrust</a:t>
            </a:r>
          </a:p>
          <a:p>
            <a:pPr eaLnBrk="1" hangingPunct="1">
              <a:lnSpc>
                <a:spcPct val="80000"/>
              </a:lnSpc>
              <a:defRPr/>
            </a:pPr>
            <a:r>
              <a:rPr lang="en-US" sz="2800" dirty="0">
                <a:solidFill>
                  <a:schemeClr val="tx2"/>
                </a:solidFill>
              </a:rPr>
              <a:t>Take claims directly to the media, not peers</a:t>
            </a:r>
          </a:p>
          <a:p>
            <a:pPr eaLnBrk="1" hangingPunct="1">
              <a:lnSpc>
                <a:spcPct val="80000"/>
              </a:lnSpc>
              <a:defRPr/>
            </a:pPr>
            <a:r>
              <a:rPr lang="en-US" sz="2800" dirty="0">
                <a:solidFill>
                  <a:schemeClr val="tx2"/>
                </a:solidFill>
              </a:rPr>
              <a:t>Resist peer review</a:t>
            </a:r>
          </a:p>
          <a:p>
            <a:pPr eaLnBrk="1" hangingPunct="1">
              <a:lnSpc>
                <a:spcPct val="80000"/>
              </a:lnSpc>
              <a:buFont typeface="Wingdings" panose="05000000000000000000" pitchFamily="2" charset="2"/>
              <a:buNone/>
              <a:defRPr/>
            </a:pPr>
            <a:endParaRPr lang="en-US" sz="2800" dirty="0">
              <a:solidFill>
                <a:schemeClr val="tx2"/>
              </a:solidFill>
            </a:endParaRPr>
          </a:p>
        </p:txBody>
      </p:sp>
      <p:pic>
        <p:nvPicPr>
          <p:cNvPr id="11266" name="Picture 2" descr="How to spot a medical quack – Top 10 Signs – Off-Grid Healthcare">
            <a:extLst>
              <a:ext uri="{FF2B5EF4-FFF2-40B4-BE49-F238E27FC236}">
                <a16:creationId xmlns:a16="http://schemas.microsoft.com/office/drawing/2014/main" id="{C92F548C-3F2F-4D86-BE47-71589265A9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07926" y="3262889"/>
            <a:ext cx="4064001"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2751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6323">
                                            <p:txEl>
                                              <p:pRg st="0" end="0"/>
                                            </p:txEl>
                                          </p:spTgt>
                                        </p:tgtEl>
                                        <p:attrNameLst>
                                          <p:attrName>style.visibility</p:attrName>
                                        </p:attrNameLst>
                                      </p:cBhvr>
                                      <p:to>
                                        <p:strVal val="visible"/>
                                      </p:to>
                                    </p:set>
                                    <p:animEffect transition="in" filter="fade">
                                      <p:cBhvr>
                                        <p:cTn id="7" dur="1000"/>
                                        <p:tgtEl>
                                          <p:spTgt spid="56323">
                                            <p:txEl>
                                              <p:pRg st="0" end="0"/>
                                            </p:txEl>
                                          </p:spTgt>
                                        </p:tgtEl>
                                      </p:cBhvr>
                                    </p:animEffect>
                                    <p:anim calcmode="lin" valueType="num">
                                      <p:cBhvr>
                                        <p:cTn id="8" dur="1000" fill="hold"/>
                                        <p:tgtEl>
                                          <p:spTgt spid="5632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632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6323">
                                            <p:txEl>
                                              <p:pRg st="1" end="1"/>
                                            </p:txEl>
                                          </p:spTgt>
                                        </p:tgtEl>
                                        <p:attrNameLst>
                                          <p:attrName>style.visibility</p:attrName>
                                        </p:attrNameLst>
                                      </p:cBhvr>
                                      <p:to>
                                        <p:strVal val="visible"/>
                                      </p:to>
                                    </p:set>
                                    <p:animEffect transition="in" filter="fade">
                                      <p:cBhvr>
                                        <p:cTn id="14" dur="1000"/>
                                        <p:tgtEl>
                                          <p:spTgt spid="56323">
                                            <p:txEl>
                                              <p:pRg st="1" end="1"/>
                                            </p:txEl>
                                          </p:spTgt>
                                        </p:tgtEl>
                                      </p:cBhvr>
                                    </p:animEffect>
                                    <p:anim calcmode="lin" valueType="num">
                                      <p:cBhvr>
                                        <p:cTn id="15" dur="1000" fill="hold"/>
                                        <p:tgtEl>
                                          <p:spTgt spid="5632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632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6323">
                                            <p:txEl>
                                              <p:pRg st="2" end="2"/>
                                            </p:txEl>
                                          </p:spTgt>
                                        </p:tgtEl>
                                        <p:attrNameLst>
                                          <p:attrName>style.visibility</p:attrName>
                                        </p:attrNameLst>
                                      </p:cBhvr>
                                      <p:to>
                                        <p:strVal val="visible"/>
                                      </p:to>
                                    </p:set>
                                    <p:animEffect transition="in" filter="fade">
                                      <p:cBhvr>
                                        <p:cTn id="21" dur="1000"/>
                                        <p:tgtEl>
                                          <p:spTgt spid="56323">
                                            <p:txEl>
                                              <p:pRg st="2" end="2"/>
                                            </p:txEl>
                                          </p:spTgt>
                                        </p:tgtEl>
                                      </p:cBhvr>
                                    </p:animEffect>
                                    <p:anim calcmode="lin" valueType="num">
                                      <p:cBhvr>
                                        <p:cTn id="22" dur="1000" fill="hold"/>
                                        <p:tgtEl>
                                          <p:spTgt spid="5632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632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6323">
                                            <p:txEl>
                                              <p:pRg st="3" end="3"/>
                                            </p:txEl>
                                          </p:spTgt>
                                        </p:tgtEl>
                                        <p:attrNameLst>
                                          <p:attrName>style.visibility</p:attrName>
                                        </p:attrNameLst>
                                      </p:cBhvr>
                                      <p:to>
                                        <p:strVal val="visible"/>
                                      </p:to>
                                    </p:set>
                                    <p:animEffect transition="in" filter="fade">
                                      <p:cBhvr>
                                        <p:cTn id="28" dur="1000"/>
                                        <p:tgtEl>
                                          <p:spTgt spid="56323">
                                            <p:txEl>
                                              <p:pRg st="3" end="3"/>
                                            </p:txEl>
                                          </p:spTgt>
                                        </p:tgtEl>
                                      </p:cBhvr>
                                    </p:animEffect>
                                    <p:anim calcmode="lin" valueType="num">
                                      <p:cBhvr>
                                        <p:cTn id="29" dur="1000" fill="hold"/>
                                        <p:tgtEl>
                                          <p:spTgt spid="5632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632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6323">
                                            <p:txEl>
                                              <p:pRg st="4" end="4"/>
                                            </p:txEl>
                                          </p:spTgt>
                                        </p:tgtEl>
                                        <p:attrNameLst>
                                          <p:attrName>style.visibility</p:attrName>
                                        </p:attrNameLst>
                                      </p:cBhvr>
                                      <p:to>
                                        <p:strVal val="visible"/>
                                      </p:to>
                                    </p:set>
                                    <p:animEffect transition="in" filter="fade">
                                      <p:cBhvr>
                                        <p:cTn id="35" dur="1000"/>
                                        <p:tgtEl>
                                          <p:spTgt spid="56323">
                                            <p:txEl>
                                              <p:pRg st="4" end="4"/>
                                            </p:txEl>
                                          </p:spTgt>
                                        </p:tgtEl>
                                      </p:cBhvr>
                                    </p:animEffect>
                                    <p:anim calcmode="lin" valueType="num">
                                      <p:cBhvr>
                                        <p:cTn id="36" dur="1000" fill="hold"/>
                                        <p:tgtEl>
                                          <p:spTgt spid="5632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632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56323">
                                            <p:txEl>
                                              <p:pRg st="5" end="5"/>
                                            </p:txEl>
                                          </p:spTgt>
                                        </p:tgtEl>
                                        <p:attrNameLst>
                                          <p:attrName>style.visibility</p:attrName>
                                        </p:attrNameLst>
                                      </p:cBhvr>
                                      <p:to>
                                        <p:strVal val="visible"/>
                                      </p:to>
                                    </p:set>
                                    <p:animEffect transition="in" filter="fade">
                                      <p:cBhvr>
                                        <p:cTn id="42" dur="1000"/>
                                        <p:tgtEl>
                                          <p:spTgt spid="56323">
                                            <p:txEl>
                                              <p:pRg st="5" end="5"/>
                                            </p:txEl>
                                          </p:spTgt>
                                        </p:tgtEl>
                                      </p:cBhvr>
                                    </p:animEffect>
                                    <p:anim calcmode="lin" valueType="num">
                                      <p:cBhvr>
                                        <p:cTn id="43" dur="1000" fill="hold"/>
                                        <p:tgtEl>
                                          <p:spTgt spid="5632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632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56323">
                                            <p:txEl>
                                              <p:pRg st="6" end="6"/>
                                            </p:txEl>
                                          </p:spTgt>
                                        </p:tgtEl>
                                        <p:attrNameLst>
                                          <p:attrName>style.visibility</p:attrName>
                                        </p:attrNameLst>
                                      </p:cBhvr>
                                      <p:to>
                                        <p:strVal val="visible"/>
                                      </p:to>
                                    </p:set>
                                    <p:animEffect transition="in" filter="fade">
                                      <p:cBhvr>
                                        <p:cTn id="49" dur="1000"/>
                                        <p:tgtEl>
                                          <p:spTgt spid="56323">
                                            <p:txEl>
                                              <p:pRg st="6" end="6"/>
                                            </p:txEl>
                                          </p:spTgt>
                                        </p:tgtEl>
                                      </p:cBhvr>
                                    </p:animEffect>
                                    <p:anim calcmode="lin" valueType="num">
                                      <p:cBhvr>
                                        <p:cTn id="50" dur="1000" fill="hold"/>
                                        <p:tgtEl>
                                          <p:spTgt spid="5632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5632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56323">
                                            <p:txEl>
                                              <p:pRg st="7" end="7"/>
                                            </p:txEl>
                                          </p:spTgt>
                                        </p:tgtEl>
                                        <p:attrNameLst>
                                          <p:attrName>style.visibility</p:attrName>
                                        </p:attrNameLst>
                                      </p:cBhvr>
                                      <p:to>
                                        <p:strVal val="visible"/>
                                      </p:to>
                                    </p:set>
                                    <p:animEffect transition="in" filter="fade">
                                      <p:cBhvr>
                                        <p:cTn id="56" dur="1000"/>
                                        <p:tgtEl>
                                          <p:spTgt spid="56323">
                                            <p:txEl>
                                              <p:pRg st="7" end="7"/>
                                            </p:txEl>
                                          </p:spTgt>
                                        </p:tgtEl>
                                      </p:cBhvr>
                                    </p:animEffect>
                                    <p:anim calcmode="lin" valueType="num">
                                      <p:cBhvr>
                                        <p:cTn id="57" dur="1000" fill="hold"/>
                                        <p:tgtEl>
                                          <p:spTgt spid="5632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5632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56323">
                                            <p:txEl>
                                              <p:pRg st="8" end="8"/>
                                            </p:txEl>
                                          </p:spTgt>
                                        </p:tgtEl>
                                        <p:attrNameLst>
                                          <p:attrName>style.visibility</p:attrName>
                                        </p:attrNameLst>
                                      </p:cBhvr>
                                      <p:to>
                                        <p:strVal val="visible"/>
                                      </p:to>
                                    </p:set>
                                    <p:animEffect transition="in" filter="fade">
                                      <p:cBhvr>
                                        <p:cTn id="63" dur="1000"/>
                                        <p:tgtEl>
                                          <p:spTgt spid="56323">
                                            <p:txEl>
                                              <p:pRg st="8" end="8"/>
                                            </p:txEl>
                                          </p:spTgt>
                                        </p:tgtEl>
                                      </p:cBhvr>
                                    </p:animEffect>
                                    <p:anim calcmode="lin" valueType="num">
                                      <p:cBhvr>
                                        <p:cTn id="64" dur="1000" fill="hold"/>
                                        <p:tgtEl>
                                          <p:spTgt spid="5632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5632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56323">
                                            <p:txEl>
                                              <p:pRg st="9" end="9"/>
                                            </p:txEl>
                                          </p:spTgt>
                                        </p:tgtEl>
                                        <p:attrNameLst>
                                          <p:attrName>style.visibility</p:attrName>
                                        </p:attrNameLst>
                                      </p:cBhvr>
                                      <p:to>
                                        <p:strVal val="visible"/>
                                      </p:to>
                                    </p:set>
                                    <p:animEffect transition="in" filter="fade">
                                      <p:cBhvr>
                                        <p:cTn id="70" dur="1000"/>
                                        <p:tgtEl>
                                          <p:spTgt spid="56323">
                                            <p:txEl>
                                              <p:pRg st="9" end="9"/>
                                            </p:txEl>
                                          </p:spTgt>
                                        </p:tgtEl>
                                      </p:cBhvr>
                                    </p:animEffect>
                                    <p:anim calcmode="lin" valueType="num">
                                      <p:cBhvr>
                                        <p:cTn id="71" dur="1000" fill="hold"/>
                                        <p:tgtEl>
                                          <p:spTgt spid="56323">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5632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56323">
                                            <p:txEl>
                                              <p:pRg st="10" end="10"/>
                                            </p:txEl>
                                          </p:spTgt>
                                        </p:tgtEl>
                                        <p:attrNameLst>
                                          <p:attrName>style.visibility</p:attrName>
                                        </p:attrNameLst>
                                      </p:cBhvr>
                                      <p:to>
                                        <p:strVal val="visible"/>
                                      </p:to>
                                    </p:set>
                                    <p:animEffect transition="in" filter="fade">
                                      <p:cBhvr>
                                        <p:cTn id="77" dur="1000"/>
                                        <p:tgtEl>
                                          <p:spTgt spid="56323">
                                            <p:txEl>
                                              <p:pRg st="10" end="10"/>
                                            </p:txEl>
                                          </p:spTgt>
                                        </p:tgtEl>
                                      </p:cBhvr>
                                    </p:animEffect>
                                    <p:anim calcmode="lin" valueType="num">
                                      <p:cBhvr>
                                        <p:cTn id="78" dur="1000" fill="hold"/>
                                        <p:tgtEl>
                                          <p:spTgt spid="56323">
                                            <p:txEl>
                                              <p:pRg st="10" end="10"/>
                                            </p:txEl>
                                          </p:spTgt>
                                        </p:tgtEl>
                                        <p:attrNameLst>
                                          <p:attrName>ppt_x</p:attrName>
                                        </p:attrNameLst>
                                      </p:cBhvr>
                                      <p:tavLst>
                                        <p:tav tm="0">
                                          <p:val>
                                            <p:strVal val="#ppt_x"/>
                                          </p:val>
                                        </p:tav>
                                        <p:tav tm="100000">
                                          <p:val>
                                            <p:strVal val="#ppt_x"/>
                                          </p:val>
                                        </p:tav>
                                      </p:tavLst>
                                    </p:anim>
                                    <p:anim calcmode="lin" valueType="num">
                                      <p:cBhvr>
                                        <p:cTn id="79" dur="1000" fill="hold"/>
                                        <p:tgtEl>
                                          <p:spTgt spid="5632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2" name="Rectangle 2"/>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US" altLang="en-US" dirty="0">
                <a:effectLst/>
              </a:rPr>
              <a:t>Educate the </a:t>
            </a:r>
            <a:r>
              <a:rPr lang="en-US" altLang="en-US" dirty="0"/>
              <a:t>Public - your responsibility (as H&amp;SC practitioner)</a:t>
            </a:r>
            <a:endParaRPr lang="en-US" altLang="en-US" dirty="0">
              <a:effectLst/>
            </a:endParaRPr>
          </a:p>
        </p:txBody>
      </p:sp>
      <p:sp>
        <p:nvSpPr>
          <p:cNvPr id="78853" name="Rectangle 3"/>
          <p:cNvSpPr>
            <a:spLocks noGrp="1" noChangeArrowheads="1"/>
          </p:cNvSpPr>
          <p:nvPr>
            <p:ph idx="1"/>
          </p:nvPr>
        </p:nvSpPr>
        <p:spPr>
          <a:xfrm>
            <a:off x="657224" y="2167467"/>
            <a:ext cx="8229600" cy="4191000"/>
          </a:xfrm>
          <a:noFill/>
          <a:extLst>
            <a:ext uri="{909E8E84-426E-40DD-AFC4-6F175D3DCCD1}">
              <a14:hiddenFill xmlns:a14="http://schemas.microsoft.com/office/drawing/2010/main">
                <a:solidFill>
                  <a:srgbClr val="FFFFFF"/>
                </a:solidFill>
              </a14:hiddenFill>
            </a:ext>
          </a:extLst>
        </p:spPr>
        <p:txBody>
          <a:bodyPr/>
          <a:lstStyle/>
          <a:p>
            <a:endParaRPr lang="en-US" altLang="en-US" dirty="0">
              <a:solidFill>
                <a:schemeClr val="tx2"/>
              </a:solidFill>
              <a:effectLst/>
            </a:endParaRPr>
          </a:p>
          <a:p>
            <a:r>
              <a:rPr lang="en-US" altLang="en-US" dirty="0">
                <a:solidFill>
                  <a:schemeClr val="tx2"/>
                </a:solidFill>
                <a:effectLst/>
              </a:rPr>
              <a:t>Teach signals of fraudulent practice</a:t>
            </a:r>
            <a:r>
              <a:rPr lang="en-US" altLang="en-US" dirty="0">
                <a:solidFill>
                  <a:schemeClr val="tx2"/>
                </a:solidFill>
              </a:rPr>
              <a:t> - a</a:t>
            </a:r>
            <a:r>
              <a:rPr lang="en-US" altLang="en-US" dirty="0">
                <a:solidFill>
                  <a:schemeClr val="tx2"/>
                </a:solidFill>
                <a:effectLst/>
              </a:rPr>
              <a:t>void ‘healers’ who:</a:t>
            </a:r>
          </a:p>
          <a:p>
            <a:pPr lvl="1"/>
            <a:r>
              <a:rPr lang="en-US" altLang="en-US" dirty="0">
                <a:solidFill>
                  <a:schemeClr val="tx2"/>
                </a:solidFill>
                <a:effectLst/>
              </a:rPr>
              <a:t>Promise immediate relief or success</a:t>
            </a:r>
          </a:p>
          <a:p>
            <a:pPr lvl="1"/>
            <a:r>
              <a:rPr lang="en-US" altLang="en-US" dirty="0">
                <a:solidFill>
                  <a:schemeClr val="tx2"/>
                </a:solidFill>
                <a:effectLst/>
              </a:rPr>
              <a:t>State that their way is the only sure therapy</a:t>
            </a:r>
          </a:p>
          <a:p>
            <a:pPr lvl="1"/>
            <a:r>
              <a:rPr lang="en-US" altLang="en-US" dirty="0">
                <a:solidFill>
                  <a:schemeClr val="tx2"/>
                </a:solidFill>
                <a:effectLst/>
              </a:rPr>
              <a:t>Refuse to work with other health care providers</a:t>
            </a:r>
          </a:p>
          <a:p>
            <a:pPr lvl="1"/>
            <a:r>
              <a:rPr lang="en-US" altLang="en-US" dirty="0">
                <a:solidFill>
                  <a:schemeClr val="tx2"/>
                </a:solidFill>
                <a:effectLst/>
              </a:rPr>
              <a:t>Claim to have all the answers</a:t>
            </a:r>
          </a:p>
          <a:p>
            <a:pPr lvl="1"/>
            <a:r>
              <a:rPr lang="en-US" altLang="en-US" dirty="0">
                <a:solidFill>
                  <a:schemeClr val="tx2"/>
                </a:solidFill>
                <a:effectLst/>
              </a:rPr>
              <a:t>Use testimonials that claim amazing results</a:t>
            </a:r>
          </a:p>
        </p:txBody>
      </p:sp>
      <p:pic>
        <p:nvPicPr>
          <p:cNvPr id="4" name="Picture 2" descr="Why Patient-Centered Care Is So Important">
            <a:extLst>
              <a:ext uri="{FF2B5EF4-FFF2-40B4-BE49-F238E27FC236}">
                <a16:creationId xmlns:a16="http://schemas.microsoft.com/office/drawing/2014/main" id="{C83CC5D6-F75F-4579-85F9-1A64E8C8FE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38021" y="4700270"/>
            <a:ext cx="2536019" cy="16890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5128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8853">
                                            <p:txEl>
                                              <p:pRg st="2" end="2"/>
                                            </p:txEl>
                                          </p:spTgt>
                                        </p:tgtEl>
                                        <p:attrNameLst>
                                          <p:attrName>style.visibility</p:attrName>
                                        </p:attrNameLst>
                                      </p:cBhvr>
                                      <p:to>
                                        <p:strVal val="visible"/>
                                      </p:to>
                                    </p:set>
                                    <p:animEffect transition="in" filter="fade">
                                      <p:cBhvr>
                                        <p:cTn id="7" dur="1000"/>
                                        <p:tgtEl>
                                          <p:spTgt spid="78853">
                                            <p:txEl>
                                              <p:pRg st="2" end="2"/>
                                            </p:txEl>
                                          </p:spTgt>
                                        </p:tgtEl>
                                      </p:cBhvr>
                                    </p:animEffect>
                                    <p:anim calcmode="lin" valueType="num">
                                      <p:cBhvr>
                                        <p:cTn id="8" dur="1000" fill="hold"/>
                                        <p:tgtEl>
                                          <p:spTgt spid="7885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7885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8853">
                                            <p:txEl>
                                              <p:pRg st="3" end="3"/>
                                            </p:txEl>
                                          </p:spTgt>
                                        </p:tgtEl>
                                        <p:attrNameLst>
                                          <p:attrName>style.visibility</p:attrName>
                                        </p:attrNameLst>
                                      </p:cBhvr>
                                      <p:to>
                                        <p:strVal val="visible"/>
                                      </p:to>
                                    </p:set>
                                    <p:animEffect transition="in" filter="fade">
                                      <p:cBhvr>
                                        <p:cTn id="14" dur="1000"/>
                                        <p:tgtEl>
                                          <p:spTgt spid="78853">
                                            <p:txEl>
                                              <p:pRg st="3" end="3"/>
                                            </p:txEl>
                                          </p:spTgt>
                                        </p:tgtEl>
                                      </p:cBhvr>
                                    </p:animEffect>
                                    <p:anim calcmode="lin" valueType="num">
                                      <p:cBhvr>
                                        <p:cTn id="15" dur="1000" fill="hold"/>
                                        <p:tgtEl>
                                          <p:spTgt spid="7885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7885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8853">
                                            <p:txEl>
                                              <p:pRg st="4" end="4"/>
                                            </p:txEl>
                                          </p:spTgt>
                                        </p:tgtEl>
                                        <p:attrNameLst>
                                          <p:attrName>style.visibility</p:attrName>
                                        </p:attrNameLst>
                                      </p:cBhvr>
                                      <p:to>
                                        <p:strVal val="visible"/>
                                      </p:to>
                                    </p:set>
                                    <p:animEffect transition="in" filter="fade">
                                      <p:cBhvr>
                                        <p:cTn id="21" dur="1000"/>
                                        <p:tgtEl>
                                          <p:spTgt spid="78853">
                                            <p:txEl>
                                              <p:pRg st="4" end="4"/>
                                            </p:txEl>
                                          </p:spTgt>
                                        </p:tgtEl>
                                      </p:cBhvr>
                                    </p:animEffect>
                                    <p:anim calcmode="lin" valueType="num">
                                      <p:cBhvr>
                                        <p:cTn id="22" dur="1000" fill="hold"/>
                                        <p:tgtEl>
                                          <p:spTgt spid="7885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7885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8853">
                                            <p:txEl>
                                              <p:pRg st="5" end="5"/>
                                            </p:txEl>
                                          </p:spTgt>
                                        </p:tgtEl>
                                        <p:attrNameLst>
                                          <p:attrName>style.visibility</p:attrName>
                                        </p:attrNameLst>
                                      </p:cBhvr>
                                      <p:to>
                                        <p:strVal val="visible"/>
                                      </p:to>
                                    </p:set>
                                    <p:animEffect transition="in" filter="fade">
                                      <p:cBhvr>
                                        <p:cTn id="28" dur="1000"/>
                                        <p:tgtEl>
                                          <p:spTgt spid="78853">
                                            <p:txEl>
                                              <p:pRg st="5" end="5"/>
                                            </p:txEl>
                                          </p:spTgt>
                                        </p:tgtEl>
                                      </p:cBhvr>
                                    </p:animEffect>
                                    <p:anim calcmode="lin" valueType="num">
                                      <p:cBhvr>
                                        <p:cTn id="29" dur="1000" fill="hold"/>
                                        <p:tgtEl>
                                          <p:spTgt spid="7885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7885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8853">
                                            <p:txEl>
                                              <p:pRg st="6" end="6"/>
                                            </p:txEl>
                                          </p:spTgt>
                                        </p:tgtEl>
                                        <p:attrNameLst>
                                          <p:attrName>style.visibility</p:attrName>
                                        </p:attrNameLst>
                                      </p:cBhvr>
                                      <p:to>
                                        <p:strVal val="visible"/>
                                      </p:to>
                                    </p:set>
                                    <p:animEffect transition="in" filter="fade">
                                      <p:cBhvr>
                                        <p:cTn id="35" dur="1000"/>
                                        <p:tgtEl>
                                          <p:spTgt spid="78853">
                                            <p:txEl>
                                              <p:pRg st="6" end="6"/>
                                            </p:txEl>
                                          </p:spTgt>
                                        </p:tgtEl>
                                      </p:cBhvr>
                                    </p:animEffect>
                                    <p:anim calcmode="lin" valueType="num">
                                      <p:cBhvr>
                                        <p:cTn id="36" dur="1000" fill="hold"/>
                                        <p:tgtEl>
                                          <p:spTgt spid="7885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7885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Rectangle 2"/>
          <p:cNvSpPr>
            <a:spLocks noGrp="1" noChangeArrowheads="1"/>
          </p:cNvSpPr>
          <p:nvPr>
            <p:ph type="title"/>
          </p:nvPr>
        </p:nvSpPr>
        <p:spPr>
          <a:xfrm>
            <a:off x="657224" y="499533"/>
            <a:ext cx="10772775" cy="1410547"/>
          </a:xfrm>
        </p:spPr>
        <p:txBody>
          <a:bodyPr>
            <a:normAutofit/>
          </a:bodyPr>
          <a:lstStyle/>
          <a:p>
            <a:pPr algn="ctr"/>
            <a:r>
              <a:rPr lang="en-US" altLang="en-US" sz="4000" dirty="0"/>
              <a:t>How should we approach alternative approaches?</a:t>
            </a:r>
          </a:p>
        </p:txBody>
      </p:sp>
      <p:sp>
        <p:nvSpPr>
          <p:cNvPr id="21509" name="Rectangle 3"/>
          <p:cNvSpPr>
            <a:spLocks noGrp="1" noChangeArrowheads="1"/>
          </p:cNvSpPr>
          <p:nvPr>
            <p:ph idx="1"/>
          </p:nvPr>
        </p:nvSpPr>
        <p:spPr/>
        <p:txBody>
          <a:bodyPr>
            <a:normAutofit/>
          </a:bodyPr>
          <a:lstStyle/>
          <a:p>
            <a:endParaRPr lang="en-US" altLang="en-US" dirty="0"/>
          </a:p>
          <a:p>
            <a:pPr>
              <a:lnSpc>
                <a:spcPct val="150000"/>
              </a:lnSpc>
            </a:pPr>
            <a:r>
              <a:rPr lang="en-US" altLang="en-US" dirty="0"/>
              <a:t>1</a:t>
            </a:r>
            <a:r>
              <a:rPr lang="en-US" altLang="en-US" sz="2200" dirty="0"/>
              <a:t>.Be </a:t>
            </a:r>
            <a:r>
              <a:rPr lang="en-US" altLang="en-US" sz="2200" b="1" dirty="0">
                <a:solidFill>
                  <a:schemeClr val="tx1"/>
                </a:solidFill>
              </a:rPr>
              <a:t>non-judgmental</a:t>
            </a:r>
            <a:r>
              <a:rPr lang="en-US" altLang="en-US" sz="2200" b="1" dirty="0"/>
              <a:t> </a:t>
            </a:r>
            <a:r>
              <a:rPr lang="en-US" altLang="en-US" sz="2200" dirty="0"/>
              <a:t>despite personal opinions</a:t>
            </a:r>
          </a:p>
          <a:p>
            <a:pPr marL="0" indent="0">
              <a:lnSpc>
                <a:spcPct val="150000"/>
              </a:lnSpc>
              <a:buNone/>
            </a:pPr>
            <a:r>
              <a:rPr lang="en-US" altLang="en-US" sz="2200" dirty="0"/>
              <a:t>2. Build rapport by showing client </a:t>
            </a:r>
            <a:r>
              <a:rPr lang="en-US" altLang="en-US" sz="2200" b="1" dirty="0"/>
              <a:t>respect</a:t>
            </a:r>
            <a:r>
              <a:rPr lang="en-US" altLang="en-US" sz="2200" dirty="0"/>
              <a:t> – if not, he may be afraid to tell about CAM use</a:t>
            </a:r>
          </a:p>
          <a:p>
            <a:pPr>
              <a:lnSpc>
                <a:spcPct val="150000"/>
              </a:lnSpc>
            </a:pPr>
            <a:r>
              <a:rPr lang="en-US" altLang="en-US" sz="2200" dirty="0"/>
              <a:t>3. Understand that C.A.M. can be </a:t>
            </a:r>
            <a:r>
              <a:rPr lang="en-US" altLang="en-US" sz="2200" b="1" dirty="0"/>
              <a:t>beneficial</a:t>
            </a:r>
            <a:r>
              <a:rPr lang="en-US" altLang="en-US" sz="2200" dirty="0"/>
              <a:t>, when used correctly</a:t>
            </a:r>
          </a:p>
          <a:p>
            <a:pPr>
              <a:lnSpc>
                <a:spcPct val="150000"/>
              </a:lnSpc>
            </a:pPr>
            <a:r>
              <a:rPr lang="en-US" altLang="en-US" sz="2200" dirty="0"/>
              <a:t>4. Be aware that C.A.M. can be </a:t>
            </a:r>
            <a:r>
              <a:rPr lang="en-US" altLang="en-US" sz="2200" b="1" dirty="0"/>
              <a:t>dangerous</a:t>
            </a:r>
            <a:r>
              <a:rPr lang="en-US" altLang="en-US" sz="2200" dirty="0"/>
              <a:t> if it interacts or interferes with conventional treatment</a:t>
            </a:r>
          </a:p>
          <a:p>
            <a:endParaRPr lang="en-US" altLang="en-US" dirty="0"/>
          </a:p>
        </p:txBody>
      </p:sp>
    </p:spTree>
    <p:extLst>
      <p:ext uri="{BB962C8B-B14F-4D97-AF65-F5344CB8AC3E}">
        <p14:creationId xmlns:p14="http://schemas.microsoft.com/office/powerpoint/2010/main" val="3487068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1509">
                                            <p:txEl>
                                              <p:pRg st="1" end="1"/>
                                            </p:txEl>
                                          </p:spTgt>
                                        </p:tgtEl>
                                        <p:attrNameLst>
                                          <p:attrName>style.visibility</p:attrName>
                                        </p:attrNameLst>
                                      </p:cBhvr>
                                      <p:to>
                                        <p:strVal val="visible"/>
                                      </p:to>
                                    </p:set>
                                    <p:animEffect transition="in" filter="fade">
                                      <p:cBhvr>
                                        <p:cTn id="7" dur="1000"/>
                                        <p:tgtEl>
                                          <p:spTgt spid="21509">
                                            <p:txEl>
                                              <p:pRg st="1" end="1"/>
                                            </p:txEl>
                                          </p:spTgt>
                                        </p:tgtEl>
                                      </p:cBhvr>
                                    </p:animEffect>
                                    <p:anim calcmode="lin" valueType="num">
                                      <p:cBhvr>
                                        <p:cTn id="8" dur="1000" fill="hold"/>
                                        <p:tgtEl>
                                          <p:spTgt spid="21509">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150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1509">
                                            <p:txEl>
                                              <p:pRg st="2" end="2"/>
                                            </p:txEl>
                                          </p:spTgt>
                                        </p:tgtEl>
                                        <p:attrNameLst>
                                          <p:attrName>style.visibility</p:attrName>
                                        </p:attrNameLst>
                                      </p:cBhvr>
                                      <p:to>
                                        <p:strVal val="visible"/>
                                      </p:to>
                                    </p:set>
                                    <p:animEffect transition="in" filter="fade">
                                      <p:cBhvr>
                                        <p:cTn id="14" dur="1000"/>
                                        <p:tgtEl>
                                          <p:spTgt spid="21509">
                                            <p:txEl>
                                              <p:pRg st="2" end="2"/>
                                            </p:txEl>
                                          </p:spTgt>
                                        </p:tgtEl>
                                      </p:cBhvr>
                                    </p:animEffect>
                                    <p:anim calcmode="lin" valueType="num">
                                      <p:cBhvr>
                                        <p:cTn id="15" dur="1000" fill="hold"/>
                                        <p:tgtEl>
                                          <p:spTgt spid="21509">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150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1509">
                                            <p:txEl>
                                              <p:pRg st="3" end="3"/>
                                            </p:txEl>
                                          </p:spTgt>
                                        </p:tgtEl>
                                        <p:attrNameLst>
                                          <p:attrName>style.visibility</p:attrName>
                                        </p:attrNameLst>
                                      </p:cBhvr>
                                      <p:to>
                                        <p:strVal val="visible"/>
                                      </p:to>
                                    </p:set>
                                    <p:animEffect transition="in" filter="fade">
                                      <p:cBhvr>
                                        <p:cTn id="21" dur="1000"/>
                                        <p:tgtEl>
                                          <p:spTgt spid="21509">
                                            <p:txEl>
                                              <p:pRg st="3" end="3"/>
                                            </p:txEl>
                                          </p:spTgt>
                                        </p:tgtEl>
                                      </p:cBhvr>
                                    </p:animEffect>
                                    <p:anim calcmode="lin" valueType="num">
                                      <p:cBhvr>
                                        <p:cTn id="22" dur="1000" fill="hold"/>
                                        <p:tgtEl>
                                          <p:spTgt spid="21509">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2150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1509">
                                            <p:txEl>
                                              <p:pRg st="4" end="4"/>
                                            </p:txEl>
                                          </p:spTgt>
                                        </p:tgtEl>
                                        <p:attrNameLst>
                                          <p:attrName>style.visibility</p:attrName>
                                        </p:attrNameLst>
                                      </p:cBhvr>
                                      <p:to>
                                        <p:strVal val="visible"/>
                                      </p:to>
                                    </p:set>
                                    <p:animEffect transition="in" filter="fade">
                                      <p:cBhvr>
                                        <p:cTn id="28" dur="1000"/>
                                        <p:tgtEl>
                                          <p:spTgt spid="21509">
                                            <p:txEl>
                                              <p:pRg st="4" end="4"/>
                                            </p:txEl>
                                          </p:spTgt>
                                        </p:tgtEl>
                                      </p:cBhvr>
                                    </p:animEffect>
                                    <p:anim calcmode="lin" valueType="num">
                                      <p:cBhvr>
                                        <p:cTn id="29" dur="1000" fill="hold"/>
                                        <p:tgtEl>
                                          <p:spTgt spid="21509">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2150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2"/>
          <p:cNvSpPr>
            <a:spLocks noGrp="1" noChangeArrowheads="1"/>
          </p:cNvSpPr>
          <p:nvPr>
            <p:ph type="title"/>
          </p:nvPr>
        </p:nvSpPr>
        <p:spPr>
          <a:xfrm>
            <a:off x="657224" y="499533"/>
            <a:ext cx="10772775" cy="1207347"/>
          </a:xfrm>
        </p:spPr>
        <p:txBody>
          <a:bodyPr>
            <a:normAutofit/>
          </a:bodyPr>
          <a:lstStyle/>
          <a:p>
            <a:pPr algn="ctr"/>
            <a:r>
              <a:rPr lang="en-US" altLang="en-US" sz="4800" dirty="0"/>
              <a:t>We must:</a:t>
            </a:r>
          </a:p>
        </p:txBody>
      </p:sp>
      <p:sp>
        <p:nvSpPr>
          <p:cNvPr id="22533" name="Rectangle 3"/>
          <p:cNvSpPr>
            <a:spLocks noGrp="1" noChangeArrowheads="1"/>
          </p:cNvSpPr>
          <p:nvPr>
            <p:ph idx="1"/>
          </p:nvPr>
        </p:nvSpPr>
        <p:spPr/>
        <p:txBody>
          <a:bodyPr>
            <a:normAutofit fontScale="92500"/>
          </a:bodyPr>
          <a:lstStyle/>
          <a:p>
            <a:endParaRPr lang="en-US" altLang="en-US" dirty="0"/>
          </a:p>
          <a:p>
            <a:pPr>
              <a:lnSpc>
                <a:spcPct val="150000"/>
              </a:lnSpc>
            </a:pPr>
            <a:r>
              <a:rPr lang="en-US" altLang="en-US" dirty="0"/>
              <a:t>5. Be willing to teach the public about the </a:t>
            </a:r>
            <a:r>
              <a:rPr lang="en-US" altLang="en-US" b="1" dirty="0"/>
              <a:t>positive</a:t>
            </a:r>
            <a:r>
              <a:rPr lang="en-US" altLang="en-US" dirty="0"/>
              <a:t> and </a:t>
            </a:r>
            <a:r>
              <a:rPr lang="en-US" altLang="en-US" b="1" dirty="0"/>
              <a:t>negative </a:t>
            </a:r>
            <a:r>
              <a:rPr lang="en-US" altLang="en-US" dirty="0"/>
              <a:t>information regarding C.A.M.</a:t>
            </a:r>
          </a:p>
          <a:p>
            <a:pPr>
              <a:lnSpc>
                <a:spcPct val="150000"/>
              </a:lnSpc>
            </a:pPr>
            <a:r>
              <a:rPr lang="en-US" altLang="en-US" dirty="0"/>
              <a:t>6. Be aware that use of C.A.M. is popular and increasing and must be included in the history &amp; physical</a:t>
            </a:r>
          </a:p>
          <a:p>
            <a:pPr>
              <a:lnSpc>
                <a:spcPct val="150000"/>
              </a:lnSpc>
            </a:pPr>
            <a:r>
              <a:rPr lang="en-US" altLang="en-US" dirty="0"/>
              <a:t>7. Know that </a:t>
            </a:r>
            <a:r>
              <a:rPr lang="en-US" altLang="en-US" b="1" dirty="0"/>
              <a:t>Herbals</a:t>
            </a:r>
            <a:r>
              <a:rPr lang="en-US" altLang="en-US" dirty="0"/>
              <a:t>, in particular, can have significant effect on prescription drugs and body function</a:t>
            </a:r>
          </a:p>
          <a:p>
            <a:endParaRPr lang="en-US" altLang="en-US" dirty="0"/>
          </a:p>
          <a:p>
            <a:endParaRPr lang="en-US" altLang="en-US" dirty="0"/>
          </a:p>
        </p:txBody>
      </p:sp>
    </p:spTree>
    <p:extLst>
      <p:ext uri="{BB962C8B-B14F-4D97-AF65-F5344CB8AC3E}">
        <p14:creationId xmlns:p14="http://schemas.microsoft.com/office/powerpoint/2010/main" val="1944226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2533">
                                            <p:txEl>
                                              <p:pRg st="1" end="1"/>
                                            </p:txEl>
                                          </p:spTgt>
                                        </p:tgtEl>
                                        <p:attrNameLst>
                                          <p:attrName>style.visibility</p:attrName>
                                        </p:attrNameLst>
                                      </p:cBhvr>
                                      <p:to>
                                        <p:strVal val="visible"/>
                                      </p:to>
                                    </p:set>
                                    <p:animEffect transition="in" filter="fade">
                                      <p:cBhvr>
                                        <p:cTn id="7" dur="1000"/>
                                        <p:tgtEl>
                                          <p:spTgt spid="22533">
                                            <p:txEl>
                                              <p:pRg st="1" end="1"/>
                                            </p:txEl>
                                          </p:spTgt>
                                        </p:tgtEl>
                                      </p:cBhvr>
                                    </p:animEffect>
                                    <p:anim calcmode="lin" valueType="num">
                                      <p:cBhvr>
                                        <p:cTn id="8" dur="1000" fill="hold"/>
                                        <p:tgtEl>
                                          <p:spTgt spid="2253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253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2533">
                                            <p:txEl>
                                              <p:pRg st="2" end="2"/>
                                            </p:txEl>
                                          </p:spTgt>
                                        </p:tgtEl>
                                        <p:attrNameLst>
                                          <p:attrName>style.visibility</p:attrName>
                                        </p:attrNameLst>
                                      </p:cBhvr>
                                      <p:to>
                                        <p:strVal val="visible"/>
                                      </p:to>
                                    </p:set>
                                    <p:animEffect transition="in" filter="fade">
                                      <p:cBhvr>
                                        <p:cTn id="14" dur="1000"/>
                                        <p:tgtEl>
                                          <p:spTgt spid="22533">
                                            <p:txEl>
                                              <p:pRg st="2" end="2"/>
                                            </p:txEl>
                                          </p:spTgt>
                                        </p:tgtEl>
                                      </p:cBhvr>
                                    </p:animEffect>
                                    <p:anim calcmode="lin" valueType="num">
                                      <p:cBhvr>
                                        <p:cTn id="15" dur="1000" fill="hold"/>
                                        <p:tgtEl>
                                          <p:spTgt spid="2253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253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2533">
                                            <p:txEl>
                                              <p:pRg st="3" end="3"/>
                                            </p:txEl>
                                          </p:spTgt>
                                        </p:tgtEl>
                                        <p:attrNameLst>
                                          <p:attrName>style.visibility</p:attrName>
                                        </p:attrNameLst>
                                      </p:cBhvr>
                                      <p:to>
                                        <p:strVal val="visible"/>
                                      </p:to>
                                    </p:set>
                                    <p:animEffect transition="in" filter="fade">
                                      <p:cBhvr>
                                        <p:cTn id="21" dur="1000"/>
                                        <p:tgtEl>
                                          <p:spTgt spid="22533">
                                            <p:txEl>
                                              <p:pRg st="3" end="3"/>
                                            </p:txEl>
                                          </p:spTgt>
                                        </p:tgtEl>
                                      </p:cBhvr>
                                    </p:animEffect>
                                    <p:anim calcmode="lin" valueType="num">
                                      <p:cBhvr>
                                        <p:cTn id="22" dur="1000" fill="hold"/>
                                        <p:tgtEl>
                                          <p:spTgt spid="2253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2253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a:xfrm>
            <a:off x="1981200" y="1"/>
            <a:ext cx="8229600" cy="792163"/>
          </a:xfrm>
        </p:spPr>
        <p:txBody>
          <a:bodyPr>
            <a:normAutofit fontScale="90000"/>
          </a:bodyPr>
          <a:lstStyle/>
          <a:p>
            <a:pPr eaLnBrk="1" hangingPunct="1">
              <a:defRPr/>
            </a:pPr>
            <a:r>
              <a:rPr lang="en-US" b="1" dirty="0"/>
              <a:t>Five Minute Paper</a:t>
            </a:r>
          </a:p>
        </p:txBody>
      </p:sp>
      <p:sp>
        <p:nvSpPr>
          <p:cNvPr id="3" name="Content Placeholder 2"/>
          <p:cNvSpPr>
            <a:spLocks noGrp="1"/>
          </p:cNvSpPr>
          <p:nvPr>
            <p:ph idx="1"/>
          </p:nvPr>
        </p:nvSpPr>
        <p:spPr>
          <a:xfrm>
            <a:off x="1981200" y="990600"/>
            <a:ext cx="8229600" cy="4495800"/>
          </a:xfrm>
          <a:solidFill>
            <a:srgbClr val="CC6600"/>
          </a:solidFill>
        </p:spPr>
        <p:txBody>
          <a:bodyPr rtlCol="0">
            <a:normAutofit/>
          </a:bodyPr>
          <a:lstStyle/>
          <a:p>
            <a:pPr>
              <a:buNone/>
              <a:defRPr/>
            </a:pPr>
            <a:r>
              <a:rPr lang="en-US" b="1" dirty="0"/>
              <a:t>Now</a:t>
            </a:r>
            <a:r>
              <a:rPr lang="en-US" dirty="0"/>
              <a:t> is the time to write </a:t>
            </a:r>
            <a:r>
              <a:rPr lang="en-US" b="1" dirty="0"/>
              <a:t>short answers </a:t>
            </a:r>
            <a:r>
              <a:rPr lang="en-US" dirty="0"/>
              <a:t>to:</a:t>
            </a:r>
          </a:p>
          <a:p>
            <a:pPr marL="514350" indent="-514350">
              <a:buFont typeface="Arial" pitchFamily="34" charset="0"/>
              <a:buAutoNum type="arabicPeriod"/>
              <a:defRPr/>
            </a:pPr>
            <a:r>
              <a:rPr lang="en-US" dirty="0"/>
              <a:t>What is something you heard today that is </a:t>
            </a:r>
            <a:r>
              <a:rPr lang="en-US" b="1" dirty="0"/>
              <a:t>new</a:t>
            </a:r>
            <a:r>
              <a:rPr lang="en-US" dirty="0"/>
              <a:t> to you?</a:t>
            </a:r>
          </a:p>
          <a:p>
            <a:pPr marL="514350" indent="-514350">
              <a:buFont typeface="Arial" pitchFamily="34" charset="0"/>
              <a:buAutoNum type="arabicPeriod"/>
              <a:defRPr/>
            </a:pPr>
            <a:r>
              <a:rPr lang="en-US" dirty="0"/>
              <a:t>How would you </a:t>
            </a:r>
            <a:r>
              <a:rPr lang="en-US" b="1" dirty="0"/>
              <a:t>approach</a:t>
            </a:r>
            <a:r>
              <a:rPr lang="en-US" dirty="0"/>
              <a:t> your clients about CAM?</a:t>
            </a:r>
          </a:p>
          <a:p>
            <a:pPr marL="514350" indent="-514350">
              <a:buFont typeface="Arial" pitchFamily="34" charset="0"/>
              <a:buAutoNum type="arabicPeriod"/>
              <a:defRPr/>
            </a:pPr>
            <a:r>
              <a:rPr lang="en-US" dirty="0"/>
              <a:t>List one thing that </a:t>
            </a:r>
            <a:r>
              <a:rPr lang="en-US" b="1" dirty="0"/>
              <a:t>surprised</a:t>
            </a:r>
            <a:r>
              <a:rPr lang="en-US" dirty="0"/>
              <a:t> you.</a:t>
            </a:r>
          </a:p>
          <a:p>
            <a:pPr marL="514350" indent="-514350">
              <a:buFont typeface="Arial" pitchFamily="34" charset="0"/>
              <a:buAutoNum type="arabicPeriod"/>
              <a:defRPr/>
            </a:pPr>
            <a:r>
              <a:rPr lang="en-US" dirty="0"/>
              <a:t>List one thing that </a:t>
            </a:r>
            <a:r>
              <a:rPr lang="en-US" b="1" dirty="0"/>
              <a:t>reinforced</a:t>
            </a:r>
            <a:r>
              <a:rPr lang="en-US" dirty="0"/>
              <a:t> something you already believed.</a:t>
            </a:r>
          </a:p>
          <a:p>
            <a:pPr marL="514350" indent="-514350">
              <a:buFont typeface="Arial" pitchFamily="34" charset="0"/>
              <a:buAutoNum type="arabicPeriod"/>
              <a:defRPr/>
            </a:pPr>
            <a:r>
              <a:rPr lang="en-US" dirty="0"/>
              <a:t>What is the </a:t>
            </a:r>
            <a:r>
              <a:rPr lang="en-US" b="1" dirty="0"/>
              <a:t>main take away </a:t>
            </a:r>
            <a:r>
              <a:rPr lang="en-US" dirty="0"/>
              <a:t>from your chosen medical year (from the activity)</a:t>
            </a:r>
          </a:p>
        </p:txBody>
      </p:sp>
    </p:spTree>
    <p:custDataLst>
      <p:tags r:id="rId1"/>
    </p:custDataLst>
    <p:extLst>
      <p:ext uri="{BB962C8B-B14F-4D97-AF65-F5344CB8AC3E}">
        <p14:creationId xmlns:p14="http://schemas.microsoft.com/office/powerpoint/2010/main" val="242513174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70992-4199-4948-80B1-4D3CAFA2EE79}"/>
              </a:ext>
            </a:extLst>
          </p:cNvPr>
          <p:cNvSpPr>
            <a:spLocks noGrp="1"/>
          </p:cNvSpPr>
          <p:nvPr>
            <p:ph type="title"/>
          </p:nvPr>
        </p:nvSpPr>
        <p:spPr/>
        <p:txBody>
          <a:bodyPr/>
          <a:lstStyle/>
          <a:p>
            <a:r>
              <a:rPr lang="en-GB" dirty="0"/>
              <a:t>Take away reading</a:t>
            </a:r>
          </a:p>
        </p:txBody>
      </p:sp>
      <p:sp>
        <p:nvSpPr>
          <p:cNvPr id="3" name="Content Placeholder 2">
            <a:extLst>
              <a:ext uri="{FF2B5EF4-FFF2-40B4-BE49-F238E27FC236}">
                <a16:creationId xmlns:a16="http://schemas.microsoft.com/office/drawing/2014/main" id="{A51DB94A-8079-4483-AA7E-0DAFF06C8026}"/>
              </a:ext>
            </a:extLst>
          </p:cNvPr>
          <p:cNvSpPr>
            <a:spLocks noGrp="1"/>
          </p:cNvSpPr>
          <p:nvPr>
            <p:ph idx="1"/>
          </p:nvPr>
        </p:nvSpPr>
        <p:spPr/>
        <p:txBody>
          <a:bodyPr/>
          <a:lstStyle/>
          <a:p>
            <a:r>
              <a:rPr lang="en-GB" dirty="0"/>
              <a:t>Please read the following article and be prepared to feedback next week:</a:t>
            </a:r>
          </a:p>
          <a:p>
            <a:r>
              <a:rPr lang="en-US" dirty="0"/>
              <a:t>Stuttaford, M., Al </a:t>
            </a:r>
            <a:r>
              <a:rPr lang="en-US" dirty="0" err="1"/>
              <a:t>Makhamreh</a:t>
            </a:r>
            <a:r>
              <a:rPr lang="en-US" dirty="0"/>
              <a:t>, S., </a:t>
            </a:r>
            <a:r>
              <a:rPr lang="en-US" dirty="0" err="1"/>
              <a:t>Coomans</a:t>
            </a:r>
            <a:r>
              <a:rPr lang="en-US" dirty="0"/>
              <a:t>, F., Harrington, J., </a:t>
            </a:r>
            <a:r>
              <a:rPr lang="en-US" dirty="0" err="1"/>
              <a:t>Himonga</a:t>
            </a:r>
            <a:r>
              <a:rPr lang="en-US" dirty="0"/>
              <a:t>, C. and </a:t>
            </a:r>
            <a:r>
              <a:rPr lang="en-US" dirty="0" err="1"/>
              <a:t>Hundt</a:t>
            </a:r>
            <a:r>
              <a:rPr lang="en-US" dirty="0"/>
              <a:t>, G. L. (2014) The right to traditional, complementary, and alternative health care, </a:t>
            </a:r>
            <a:r>
              <a:rPr lang="en-US" i="1" dirty="0"/>
              <a:t>Global health action</a:t>
            </a:r>
            <a:r>
              <a:rPr lang="en-US" dirty="0"/>
              <a:t>, Vol. 7, No. 1, p.24121.</a:t>
            </a:r>
          </a:p>
          <a:p>
            <a:endParaRPr lang="en-GB" dirty="0"/>
          </a:p>
          <a:p>
            <a:r>
              <a:rPr lang="en-GB" dirty="0"/>
              <a:t>This article can be found on the university online library search.</a:t>
            </a:r>
          </a:p>
          <a:p>
            <a:endParaRPr lang="en-GB" dirty="0"/>
          </a:p>
        </p:txBody>
      </p:sp>
    </p:spTree>
    <p:extLst>
      <p:ext uri="{BB962C8B-B14F-4D97-AF65-F5344CB8AC3E}">
        <p14:creationId xmlns:p14="http://schemas.microsoft.com/office/powerpoint/2010/main" val="397586525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13DCD-75CF-43A1-AB18-5ECA0A1F6805}"/>
              </a:ext>
            </a:extLst>
          </p:cNvPr>
          <p:cNvSpPr>
            <a:spLocks noGrp="1"/>
          </p:cNvSpPr>
          <p:nvPr>
            <p:ph type="title"/>
          </p:nvPr>
        </p:nvSpPr>
        <p:spPr/>
        <p:txBody>
          <a:bodyPr/>
          <a:lstStyle/>
          <a:p>
            <a:r>
              <a:rPr lang="en-GB" dirty="0"/>
              <a:t>Group time:</a:t>
            </a:r>
          </a:p>
        </p:txBody>
      </p:sp>
      <p:sp>
        <p:nvSpPr>
          <p:cNvPr id="3" name="Content Placeholder 2">
            <a:extLst>
              <a:ext uri="{FF2B5EF4-FFF2-40B4-BE49-F238E27FC236}">
                <a16:creationId xmlns:a16="http://schemas.microsoft.com/office/drawing/2014/main" id="{CB9B42F1-A2EB-4474-A767-AA2A570E0ABC}"/>
              </a:ext>
            </a:extLst>
          </p:cNvPr>
          <p:cNvSpPr>
            <a:spLocks noGrp="1"/>
          </p:cNvSpPr>
          <p:nvPr>
            <p:ph idx="1"/>
          </p:nvPr>
        </p:nvSpPr>
        <p:spPr/>
        <p:txBody>
          <a:bodyPr>
            <a:normAutofit/>
          </a:bodyPr>
          <a:lstStyle/>
          <a:p>
            <a:r>
              <a:rPr lang="en-GB" dirty="0"/>
              <a:t>5 students per group – assessed teaching groups:</a:t>
            </a:r>
          </a:p>
          <a:p>
            <a:r>
              <a:rPr lang="en-GB" dirty="0"/>
              <a:t>Group 1. </a:t>
            </a:r>
            <a:r>
              <a:rPr lang="en-GB" altLang="en-US" dirty="0"/>
              <a:t>Acupuncture</a:t>
            </a:r>
          </a:p>
          <a:p>
            <a:r>
              <a:rPr lang="en-GB" altLang="en-US" dirty="0"/>
              <a:t>Group 2. Counselling </a:t>
            </a:r>
          </a:p>
          <a:p>
            <a:r>
              <a:rPr lang="en-GB" altLang="en-US" dirty="0"/>
              <a:t>Group 3. Crystal Therapy</a:t>
            </a:r>
          </a:p>
          <a:p>
            <a:r>
              <a:rPr lang="en-GB" altLang="en-US" dirty="0"/>
              <a:t>Group 4. Homeopathy</a:t>
            </a:r>
          </a:p>
          <a:p>
            <a:r>
              <a:rPr lang="en-GB" altLang="en-US" dirty="0"/>
              <a:t>Group 5. Hypnotherapy</a:t>
            </a:r>
          </a:p>
          <a:p>
            <a:r>
              <a:rPr lang="en-GB" altLang="en-US" dirty="0"/>
              <a:t>Group 6. </a:t>
            </a:r>
            <a:r>
              <a:rPr lang="en-GB" altLang="en-US" dirty="0" err="1"/>
              <a:t>Aromotherapy</a:t>
            </a:r>
            <a:endParaRPr lang="en-GB" altLang="en-US" dirty="0"/>
          </a:p>
          <a:p>
            <a:endParaRPr lang="en-GB" altLang="en-US" dirty="0"/>
          </a:p>
          <a:p>
            <a:endParaRPr lang="en-GB" altLang="en-US" dirty="0"/>
          </a:p>
          <a:p>
            <a:endParaRPr lang="en-GB" altLang="en-US" dirty="0"/>
          </a:p>
          <a:p>
            <a:endParaRPr lang="en-GB" dirty="0"/>
          </a:p>
        </p:txBody>
      </p:sp>
    </p:spTree>
    <p:extLst>
      <p:ext uri="{BB962C8B-B14F-4D97-AF65-F5344CB8AC3E}">
        <p14:creationId xmlns:p14="http://schemas.microsoft.com/office/powerpoint/2010/main" val="407059789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pPr eaLnBrk="1" hangingPunct="1">
              <a:defRPr/>
            </a:pPr>
            <a:r>
              <a:rPr lang="en-US"/>
              <a:t>References</a:t>
            </a:r>
          </a:p>
        </p:txBody>
      </p:sp>
      <p:sp>
        <p:nvSpPr>
          <p:cNvPr id="60419" name="Rectangle 3"/>
          <p:cNvSpPr>
            <a:spLocks noGrp="1" noChangeArrowheads="1"/>
          </p:cNvSpPr>
          <p:nvPr>
            <p:ph idx="1"/>
          </p:nvPr>
        </p:nvSpPr>
        <p:spPr/>
        <p:txBody>
          <a:bodyPr>
            <a:normAutofit/>
          </a:bodyPr>
          <a:lstStyle/>
          <a:p>
            <a:pPr eaLnBrk="1" hangingPunct="1">
              <a:defRPr/>
            </a:pPr>
            <a:r>
              <a:rPr lang="en-US" dirty="0" err="1">
                <a:solidFill>
                  <a:schemeClr val="tx2"/>
                </a:solidFill>
              </a:rPr>
              <a:t>Cavender</a:t>
            </a:r>
            <a:r>
              <a:rPr lang="en-US" dirty="0">
                <a:solidFill>
                  <a:schemeClr val="tx2"/>
                </a:solidFill>
              </a:rPr>
              <a:t>, A.(2003) </a:t>
            </a:r>
            <a:r>
              <a:rPr lang="en-US" i="1" dirty="0">
                <a:solidFill>
                  <a:schemeClr val="tx2"/>
                </a:solidFill>
              </a:rPr>
              <a:t>Folk Medicine in Southern Appalachia.</a:t>
            </a:r>
            <a:r>
              <a:rPr lang="en-US" dirty="0">
                <a:solidFill>
                  <a:schemeClr val="tx2"/>
                </a:solidFill>
              </a:rPr>
              <a:t> The University of North Carolina Press, Chapel Hill, N.C.</a:t>
            </a:r>
          </a:p>
          <a:p>
            <a:pPr eaLnBrk="1" hangingPunct="1">
              <a:defRPr/>
            </a:pPr>
            <a:r>
              <a:rPr lang="en-US" dirty="0" err="1">
                <a:solidFill>
                  <a:schemeClr val="tx2"/>
                </a:solidFill>
              </a:rPr>
              <a:t>Ignatavicius</a:t>
            </a:r>
            <a:r>
              <a:rPr lang="en-US" dirty="0">
                <a:solidFill>
                  <a:schemeClr val="tx2"/>
                </a:solidFill>
              </a:rPr>
              <a:t>, D.D. &amp; Workman, M.L. (2010) </a:t>
            </a:r>
            <a:r>
              <a:rPr lang="en-US" i="1" dirty="0">
                <a:solidFill>
                  <a:schemeClr val="tx2"/>
                </a:solidFill>
              </a:rPr>
              <a:t>Medical-Surgical Nursing.</a:t>
            </a:r>
            <a:r>
              <a:rPr lang="en-US" dirty="0">
                <a:solidFill>
                  <a:schemeClr val="tx2"/>
                </a:solidFill>
              </a:rPr>
              <a:t> 6</a:t>
            </a:r>
            <a:r>
              <a:rPr lang="en-US" baseline="30000" dirty="0">
                <a:solidFill>
                  <a:schemeClr val="tx2"/>
                </a:solidFill>
              </a:rPr>
              <a:t>th</a:t>
            </a:r>
            <a:r>
              <a:rPr lang="en-US" dirty="0">
                <a:solidFill>
                  <a:schemeClr val="tx2"/>
                </a:solidFill>
              </a:rPr>
              <a:t> ed. Elsevier Saunders, St. Louis, Missouri.</a:t>
            </a:r>
          </a:p>
          <a:p>
            <a:pPr eaLnBrk="1" hangingPunct="1">
              <a:defRPr/>
            </a:pPr>
            <a:r>
              <a:rPr lang="en-US" dirty="0" err="1">
                <a:solidFill>
                  <a:schemeClr val="tx2"/>
                </a:solidFill>
              </a:rPr>
              <a:t>Libster</a:t>
            </a:r>
            <a:r>
              <a:rPr lang="en-US" dirty="0">
                <a:solidFill>
                  <a:schemeClr val="tx2"/>
                </a:solidFill>
              </a:rPr>
              <a:t>, M.L. (2002) </a:t>
            </a:r>
            <a:r>
              <a:rPr lang="en-US" i="1" dirty="0">
                <a:solidFill>
                  <a:schemeClr val="tx2"/>
                </a:solidFill>
              </a:rPr>
              <a:t>Delmar’s Integrative Herb Guide for Nurses.</a:t>
            </a:r>
            <a:r>
              <a:rPr lang="en-US" dirty="0">
                <a:solidFill>
                  <a:schemeClr val="tx2"/>
                </a:solidFill>
              </a:rPr>
              <a:t> Delmar Thomson Learning. United States. </a:t>
            </a:r>
          </a:p>
          <a:p>
            <a:pPr eaLnBrk="1" hangingPunct="1">
              <a:defRPr/>
            </a:pPr>
            <a:r>
              <a:rPr lang="en-US" dirty="0">
                <a:solidFill>
                  <a:schemeClr val="tx2"/>
                </a:solidFill>
              </a:rPr>
              <a:t>Wilkinson, J.M. &amp; </a:t>
            </a:r>
            <a:r>
              <a:rPr lang="en-US" dirty="0" err="1">
                <a:solidFill>
                  <a:schemeClr val="tx2"/>
                </a:solidFill>
              </a:rPr>
              <a:t>Treas</a:t>
            </a:r>
            <a:r>
              <a:rPr lang="en-US" dirty="0">
                <a:solidFill>
                  <a:schemeClr val="tx2"/>
                </a:solidFill>
              </a:rPr>
              <a:t>, L.S. (2011) </a:t>
            </a:r>
            <a:r>
              <a:rPr lang="en-US" i="1" dirty="0">
                <a:solidFill>
                  <a:schemeClr val="tx2"/>
                </a:solidFill>
              </a:rPr>
              <a:t>Fundamentals of nursing, </a:t>
            </a:r>
            <a:r>
              <a:rPr lang="en-US" dirty="0">
                <a:solidFill>
                  <a:schemeClr val="tx2"/>
                </a:solidFill>
              </a:rPr>
              <a:t>2</a:t>
            </a:r>
            <a:r>
              <a:rPr lang="en-US" baseline="30000" dirty="0">
                <a:solidFill>
                  <a:schemeClr val="tx2"/>
                </a:solidFill>
              </a:rPr>
              <a:t>nd</a:t>
            </a:r>
            <a:r>
              <a:rPr lang="en-US" dirty="0">
                <a:solidFill>
                  <a:schemeClr val="tx2"/>
                </a:solidFill>
              </a:rPr>
              <a:t> ed</a:t>
            </a:r>
            <a:r>
              <a:rPr lang="en-US" i="1" dirty="0">
                <a:solidFill>
                  <a:schemeClr val="tx2"/>
                </a:solidFill>
              </a:rPr>
              <a:t>.</a:t>
            </a:r>
            <a:r>
              <a:rPr lang="en-US" dirty="0">
                <a:solidFill>
                  <a:schemeClr val="tx2"/>
                </a:solidFill>
              </a:rPr>
              <a:t> FA Davis Company, Philadelphia, PA.</a:t>
            </a:r>
            <a:r>
              <a:rPr lang="en-US" sz="2800" dirty="0">
                <a:solidFill>
                  <a:schemeClr val="tx2"/>
                </a:solidFill>
              </a:rPr>
              <a:t> </a:t>
            </a:r>
            <a:endParaRPr lang="en-US" dirty="0"/>
          </a:p>
        </p:txBody>
      </p:sp>
    </p:spTree>
    <p:extLst>
      <p:ext uri="{BB962C8B-B14F-4D97-AF65-F5344CB8AC3E}">
        <p14:creationId xmlns:p14="http://schemas.microsoft.com/office/powerpoint/2010/main" val="6533334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DELIMITERS" val="3.1"/>
</p:tagLst>
</file>

<file path=ppt/tags/tag3.xml><?xml version="1.0" encoding="utf-8"?>
<p:tagLst xmlns:a="http://schemas.openxmlformats.org/drawingml/2006/main" xmlns:r="http://schemas.openxmlformats.org/officeDocument/2006/relationships" xmlns:p="http://schemas.openxmlformats.org/presentationml/2006/main">
  <p:tag name="DELIMITERS" val="3.1"/>
</p:tagLst>
</file>

<file path=ppt/tags/tag4.xml><?xml version="1.0" encoding="utf-8"?>
<p:tagLst xmlns:a="http://schemas.openxmlformats.org/drawingml/2006/main" xmlns:r="http://schemas.openxmlformats.org/officeDocument/2006/relationships" xmlns:p="http://schemas.openxmlformats.org/presentationml/2006/main">
  <p:tag name="DELIMITERS" val="3.1"/>
</p:tagLst>
</file>

<file path=ppt/tags/tag5.xml><?xml version="1.0" encoding="utf-8"?>
<p:tagLst xmlns:a="http://schemas.openxmlformats.org/drawingml/2006/main" xmlns:r="http://schemas.openxmlformats.org/officeDocument/2006/relationships" xmlns:p="http://schemas.openxmlformats.org/presentationml/2006/main">
  <p:tag name="DELIMITERS" val="3.1"/>
</p:tagLst>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282</TotalTime>
  <Words>3222</Words>
  <Application>Microsoft Office PowerPoint</Application>
  <PresentationFormat>Widescreen</PresentationFormat>
  <Paragraphs>461</Paragraphs>
  <Slides>63</Slides>
  <Notes>1</Notes>
  <HiddenSlides>0</HiddenSlides>
  <MMClips>2</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63</vt:i4>
      </vt:variant>
    </vt:vector>
  </HeadingPairs>
  <TitlesOfParts>
    <vt:vector size="76" baseType="lpstr">
      <vt:lpstr>Abadi</vt:lpstr>
      <vt:lpstr>Aharoni</vt:lpstr>
      <vt:lpstr>Arial</vt:lpstr>
      <vt:lpstr>Calibri</vt:lpstr>
      <vt:lpstr>Calibri Light</vt:lpstr>
      <vt:lpstr>Lucida Fax</vt:lpstr>
      <vt:lpstr>Lucida Sans</vt:lpstr>
      <vt:lpstr>Mercurius Script MT Bold</vt:lpstr>
      <vt:lpstr>Monaco</vt:lpstr>
      <vt:lpstr>Neue Helvetica W01</vt:lpstr>
      <vt:lpstr>Tahoma</vt:lpstr>
      <vt:lpstr>Wingdings</vt:lpstr>
      <vt:lpstr>Metropolitan</vt:lpstr>
      <vt:lpstr>Feedback from last weeks takeaway activity:</vt:lpstr>
      <vt:lpstr>Complementary and Alternative Therapy</vt:lpstr>
      <vt:lpstr>  CONTENT FOR ALTERNATIVE THERAPIES   </vt:lpstr>
      <vt:lpstr>CONTENT FOR ALTERNATIVE THERAPIES</vt:lpstr>
      <vt:lpstr>PowerPoint Presentation</vt:lpstr>
      <vt:lpstr>History of Western Medicine: Ancient Greece &amp; Rome</vt:lpstr>
      <vt:lpstr>History of Western Medicine</vt:lpstr>
      <vt:lpstr>History of Western Medicine</vt:lpstr>
      <vt:lpstr>History of Western Medicine</vt:lpstr>
      <vt:lpstr>History of Western Medicine</vt:lpstr>
      <vt:lpstr>History of Western Medicine</vt:lpstr>
      <vt:lpstr>A reminder - So what is CAMs?</vt:lpstr>
      <vt:lpstr>Integrative Health Care is:</vt:lpstr>
      <vt:lpstr>Activity </vt:lpstr>
      <vt:lpstr>National Center for Complementary and Alternative Medicine</vt:lpstr>
      <vt:lpstr>Relaxation </vt:lpstr>
      <vt:lpstr>Mind-Body</vt:lpstr>
      <vt:lpstr>Guided Imagery </vt:lpstr>
      <vt:lpstr>Guided Imagery </vt:lpstr>
      <vt:lpstr>Mind - Body</vt:lpstr>
      <vt:lpstr>Spiritual </vt:lpstr>
      <vt:lpstr>Spiritual</vt:lpstr>
      <vt:lpstr>Prayer</vt:lpstr>
      <vt:lpstr>Spiritual </vt:lpstr>
      <vt:lpstr>Manual healing</vt:lpstr>
      <vt:lpstr>Massage</vt:lpstr>
      <vt:lpstr> Manipulative and body-based methods </vt:lpstr>
      <vt:lpstr> Manipulative and Body-based Therapies </vt:lpstr>
      <vt:lpstr>Chiropractic and Osteopathy</vt:lpstr>
      <vt:lpstr>Energy – Based Therapies </vt:lpstr>
      <vt:lpstr>Energy based theories </vt:lpstr>
      <vt:lpstr>Reiki</vt:lpstr>
      <vt:lpstr>Acupuncture    </vt:lpstr>
      <vt:lpstr>Shiatsu Hand Massage</vt:lpstr>
      <vt:lpstr>Aromatherapy</vt:lpstr>
      <vt:lpstr>Aromatherapy  </vt:lpstr>
      <vt:lpstr>Aromatherapy </vt:lpstr>
      <vt:lpstr>Biologically Based Therapies</vt:lpstr>
      <vt:lpstr>Dietary Therapies</vt:lpstr>
      <vt:lpstr>Herbals</vt:lpstr>
      <vt:lpstr>HERBALS – what you need to know</vt:lpstr>
      <vt:lpstr>Commonly used Herbals </vt:lpstr>
      <vt:lpstr>Ginkgo Biloba</vt:lpstr>
      <vt:lpstr>Garlic</vt:lpstr>
      <vt:lpstr>Echinacea</vt:lpstr>
      <vt:lpstr>Ginseng </vt:lpstr>
      <vt:lpstr>Ginseng &amp; The BIG BUTS</vt:lpstr>
      <vt:lpstr>St. John’s Wort</vt:lpstr>
      <vt:lpstr>Herbals</vt:lpstr>
      <vt:lpstr>Herbals </vt:lpstr>
      <vt:lpstr>Herbals – your responsibility (as H&amp;SC practitioner)</vt:lpstr>
      <vt:lpstr>Folk Medicine </vt:lpstr>
      <vt:lpstr>Folk Medicine - Own terminology: </vt:lpstr>
      <vt:lpstr>What is Quackery?</vt:lpstr>
      <vt:lpstr>PowerPoint Presentation</vt:lpstr>
      <vt:lpstr>How to spot Quackery</vt:lpstr>
      <vt:lpstr>Educate the Public - your responsibility (as H&amp;SC practitioner)</vt:lpstr>
      <vt:lpstr>How should we approach alternative approaches?</vt:lpstr>
      <vt:lpstr>We must:</vt:lpstr>
      <vt:lpstr>Five Minute Paper</vt:lpstr>
      <vt:lpstr>Take away reading</vt:lpstr>
      <vt:lpstr>Group time: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Complementary and Alternative Therapy</dc:title>
  <dc:creator>Mark Gallagher-Read</dc:creator>
  <cp:lastModifiedBy>Mark Gallagher-Read</cp:lastModifiedBy>
  <cp:revision>9</cp:revision>
  <dcterms:created xsi:type="dcterms:W3CDTF">2020-05-17T10:30:31Z</dcterms:created>
  <dcterms:modified xsi:type="dcterms:W3CDTF">2021-01-19T12:28:48Z</dcterms:modified>
</cp:coreProperties>
</file>