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4"/>
  </p:sldMasterIdLst>
  <p:notesMasterIdLst>
    <p:notesMasterId r:id="rId38"/>
  </p:notesMasterIdLst>
  <p:handoutMasterIdLst>
    <p:handoutMasterId r:id="rId39"/>
  </p:handoutMasterIdLst>
  <p:sldIdLst>
    <p:sldId id="306" r:id="rId5"/>
    <p:sldId id="322" r:id="rId6"/>
    <p:sldId id="308" r:id="rId7"/>
    <p:sldId id="318" r:id="rId8"/>
    <p:sldId id="316" r:id="rId9"/>
    <p:sldId id="321" r:id="rId10"/>
    <p:sldId id="331" r:id="rId11"/>
    <p:sldId id="309" r:id="rId12"/>
    <p:sldId id="324" r:id="rId13"/>
    <p:sldId id="326" r:id="rId14"/>
    <p:sldId id="314" r:id="rId15"/>
    <p:sldId id="328" r:id="rId16"/>
    <p:sldId id="315" r:id="rId17"/>
    <p:sldId id="329" r:id="rId18"/>
    <p:sldId id="317" r:id="rId19"/>
    <p:sldId id="332" r:id="rId20"/>
    <p:sldId id="333" r:id="rId21"/>
    <p:sldId id="334" r:id="rId22"/>
    <p:sldId id="345" r:id="rId23"/>
    <p:sldId id="335" r:id="rId24"/>
    <p:sldId id="336" r:id="rId25"/>
    <p:sldId id="337" r:id="rId26"/>
    <p:sldId id="338" r:id="rId27"/>
    <p:sldId id="340" r:id="rId28"/>
    <p:sldId id="341" r:id="rId29"/>
    <p:sldId id="343" r:id="rId30"/>
    <p:sldId id="342" r:id="rId31"/>
    <p:sldId id="305" r:id="rId32"/>
    <p:sldId id="327" r:id="rId33"/>
    <p:sldId id="330" r:id="rId34"/>
    <p:sldId id="263" r:id="rId35"/>
    <p:sldId id="344" r:id="rId36"/>
    <p:sldId id="346" r:id="rId3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1DA621EA-57E6-9EE3-46ED-1C2A13E6E7AA}" name="Jose Felix Garcia Sarmiento (2007193)" initials="JFGS(" userId="S::2007193@student.uwtsd.ac.uk::bbab4c4f-3147-45d9-9429-e8bee9fe06b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06" autoAdjust="0"/>
    <p:restoredTop sz="84967" autoAdjust="0"/>
  </p:normalViewPr>
  <p:slideViewPr>
    <p:cSldViewPr snapToGrid="0">
      <p:cViewPr varScale="1">
        <p:scale>
          <a:sx n="136" d="100"/>
          <a:sy n="136" d="100"/>
        </p:scale>
        <p:origin x="1044" y="100"/>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26/06/2023</a:t>
            </a:fld>
            <a:endParaRPr lang="en-GB" dirty="0"/>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26/06/2023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a:t>
            </a:fld>
            <a:endParaRPr lang="en-GB"/>
          </a:p>
        </p:txBody>
      </p:sp>
    </p:spTree>
    <p:extLst>
      <p:ext uri="{BB962C8B-B14F-4D97-AF65-F5344CB8AC3E}">
        <p14:creationId xmlns:p14="http://schemas.microsoft.com/office/powerpoint/2010/main" val="68627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5939589-3E79-4C82-AA4A-FE78234FA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2536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3</a:t>
            </a:fld>
            <a:endParaRPr lang="en-GB"/>
          </a:p>
        </p:txBody>
      </p:sp>
    </p:spTree>
    <p:extLst>
      <p:ext uri="{BB962C8B-B14F-4D97-AF65-F5344CB8AC3E}">
        <p14:creationId xmlns:p14="http://schemas.microsoft.com/office/powerpoint/2010/main" val="493016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7</a:t>
            </a:fld>
            <a:endParaRPr lang="en-GB"/>
          </a:p>
        </p:txBody>
      </p:sp>
    </p:spTree>
    <p:extLst>
      <p:ext uri="{BB962C8B-B14F-4D97-AF65-F5344CB8AC3E}">
        <p14:creationId xmlns:p14="http://schemas.microsoft.com/office/powerpoint/2010/main" val="1463514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9</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10</a:t>
            </a:fld>
            <a:endParaRPr lang="en-GB"/>
          </a:p>
        </p:txBody>
      </p:sp>
    </p:spTree>
    <p:extLst>
      <p:ext uri="{BB962C8B-B14F-4D97-AF65-F5344CB8AC3E}">
        <p14:creationId xmlns:p14="http://schemas.microsoft.com/office/powerpoint/2010/main" val="2530090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11</a:t>
            </a:fld>
            <a:endParaRPr lang="en-GB"/>
          </a:p>
        </p:txBody>
      </p:sp>
    </p:spTree>
    <p:extLst>
      <p:ext uri="{BB962C8B-B14F-4D97-AF65-F5344CB8AC3E}">
        <p14:creationId xmlns:p14="http://schemas.microsoft.com/office/powerpoint/2010/main" val="60425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13</a:t>
            </a:fld>
            <a:endParaRPr lang="en-GB"/>
          </a:p>
        </p:txBody>
      </p:sp>
    </p:spTree>
    <p:extLst>
      <p:ext uri="{BB962C8B-B14F-4D97-AF65-F5344CB8AC3E}">
        <p14:creationId xmlns:p14="http://schemas.microsoft.com/office/powerpoint/2010/main" val="3442309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14</a:t>
            </a:fld>
            <a:endParaRPr lang="en-GB"/>
          </a:p>
        </p:txBody>
      </p:sp>
    </p:spTree>
    <p:extLst>
      <p:ext uri="{BB962C8B-B14F-4D97-AF65-F5344CB8AC3E}">
        <p14:creationId xmlns:p14="http://schemas.microsoft.com/office/powerpoint/2010/main" val="22237636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15</a:t>
            </a:fld>
            <a:endParaRPr lang="en-GB"/>
          </a:p>
        </p:txBody>
      </p:sp>
    </p:spTree>
    <p:extLst>
      <p:ext uri="{BB962C8B-B14F-4D97-AF65-F5344CB8AC3E}">
        <p14:creationId xmlns:p14="http://schemas.microsoft.com/office/powerpoint/2010/main" val="34817523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Slide Intro</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Hello, My name is Jose Felix Sarmiento and I would like to talk to you about Amazon customers’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Amazon, a global online business, has revolutionized the way we shop and has become a household name in e-commerce. By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analyzing</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the factors that influence customer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we can gain valuable insights into Amazon's strengths and weaknesses.</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Amazon's strengths rest in a wide range of online businesses with a global presence. Operating in more than 25 countries across all five continents, Amazon has firmly established itself as a leader in the e-commerce industry. Its diverse offerings, which include retail goods, digital content, and web services, make it the ideal destination for customers seeking convenience and satisfaction in all their needs.</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Another strength is the high level of trust customers place in Amazon.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Around 80% of online buyers find Amazon trustworthy, which is crucial for building customer loyalty and driving repeat purchases.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Trust is a vital currency in the digital domain, and Amazon has managed to establish a solid foundation of trust among its customers.</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22</a:t>
            </a:fld>
            <a:endParaRPr lang="en-GB" noProof="0"/>
          </a:p>
        </p:txBody>
      </p:sp>
    </p:spTree>
    <p:extLst>
      <p:ext uri="{BB962C8B-B14F-4D97-AF65-F5344CB8AC3E}">
        <p14:creationId xmlns:p14="http://schemas.microsoft.com/office/powerpoint/2010/main" val="32742306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Slide 1</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However, alongside its strengths, Amazon also encounters certain challenges. Factors such as political and social situations worldwide, global market segmentation, and demographics directly impact the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of Amazon's customers. Intense competition, including companies like eBay, Alibaba, and Walmart, poses a significant threat, therefore Amazon needs continuous innovation to sustain profit margins.</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Furthermore, there is a risk of recommendation bias, wherein customers may be influenced by biased recommendations from top brands, fashion trends, and social media. To maintain trust, Amazon must ensure transparent and customer-centric recommendations.</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Economic factors also impact customer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Inflation, customer budget limitations, and purchasing power can all influence purchasing decisions. Unsteady customer incomes may lead to increased credit shopping, affecting customer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Furthermore, price competition is a crucial consideration for Amazon, especially when compared to platforms like AliExpress that involve third-party resellers as well.</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23</a:t>
            </a:fld>
            <a:endParaRPr lang="en-GB" noProof="0"/>
          </a:p>
        </p:txBody>
      </p:sp>
    </p:spTree>
    <p:extLst>
      <p:ext uri="{BB962C8B-B14F-4D97-AF65-F5344CB8AC3E}">
        <p14:creationId xmlns:p14="http://schemas.microsoft.com/office/powerpoint/2010/main" val="39437272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Slide 2</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Amazon's inventory, stock, and delivery options provide a wide range of choices for customers, influencing their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The company recognizes the importance of recommendation bias and customer empathy, proactively interacting to improve retail experiences. Despite a drop in revenue, Amazon heavily invests in new ventures, expanding its portfolio and staying ahead in the market. Overall, these factors shape customer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and contribute to Amazon's success in attracting and retaining customers.</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24</a:t>
            </a:fld>
            <a:endParaRPr lang="en-GB" noProof="0"/>
          </a:p>
        </p:txBody>
      </p:sp>
    </p:spTree>
    <p:extLst>
      <p:ext uri="{BB962C8B-B14F-4D97-AF65-F5344CB8AC3E}">
        <p14:creationId xmlns:p14="http://schemas.microsoft.com/office/powerpoint/2010/main" val="6438708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Slide 3</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Now, let's get into the main reasons why customers choose Amazon.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First, Amazon offers a wide range of products, providing diverse customer needs.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Additionally, the readiness of free shipping is a significant incentive for customers to choose Amazon.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Fast delivery is another crucial factor, as Amazon's efficient delivery system ensures quick order completion.</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Also, customers value the warranty provided by Amazon, ensuring product quality and support.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And finally, Amazon's excellent customer service and hassle-free returns policy improve customer satisfaction.</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25</a:t>
            </a:fld>
            <a:endParaRPr lang="en-GB" noProof="0"/>
          </a:p>
        </p:txBody>
      </p:sp>
    </p:spTree>
    <p:extLst>
      <p:ext uri="{BB962C8B-B14F-4D97-AF65-F5344CB8AC3E}">
        <p14:creationId xmlns:p14="http://schemas.microsoft.com/office/powerpoint/2010/main" val="41034259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Slide 4</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To further enhance customer </a:t>
            </a:r>
            <a:r>
              <a:rPr lang="en-GB" sz="1800" kern="100" dirty="0" err="1">
                <a:effectLst/>
                <a:latin typeface="Calibri" panose="020F0502020204030204" pitchFamily="34" charset="0"/>
                <a:ea typeface="Yu Mincho" panose="02020400000000000000" pitchFamily="18" charset="-128"/>
                <a:cs typeface="Times New Roman" panose="02020603050405020304" pitchFamily="18" charset="0"/>
              </a:rPr>
              <a:t>behavior</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several recommendations can be made to Amazon.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First, the implementation of the latest technology can significantly improve the online shopping experience. Features like quick search using QR and bar codes augmented reality and 3D product visualization, and voice search and purchasing can all enhance convenience and engagement.</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Rewarding customer loyalty is also crucial. By developing Amazon Prime membership options and offering more customer benefits, Amazon can foster loyalty and increase customer retention. Embracing social commerce and leveraging influencers through platforms like YouTube, Instagram, and TikTok can also boost customer engagement and reach.</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And finally, implementing popular e-commerce payment methods such as Apple Pay, Google Wallet, and PayPal can offer customers more flexibility and convenience in making purchases.</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In conclusion, Amazon's strengths rest in its global presence, trust, convenience, and diverse offerings. However, challenges like competition, recommendation bias, and economic factors exist. By addressing these challenges and implementing the recommended strategies, Amazon can continue to provide a compelling online shopping experience and maintain its position as a market leader.</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Thank you.</a:t>
            </a:r>
          </a:p>
          <a:p>
            <a:endParaRPr lang="en-GB" dirty="0"/>
          </a:p>
        </p:txBody>
      </p:sp>
      <p:sp>
        <p:nvSpPr>
          <p:cNvPr id="4" name="Slide Number Placeholder 3"/>
          <p:cNvSpPr>
            <a:spLocks noGrp="1"/>
          </p:cNvSpPr>
          <p:nvPr>
            <p:ph type="sldNum" sz="quarter" idx="5"/>
          </p:nvPr>
        </p:nvSpPr>
        <p:spPr/>
        <p:txBody>
          <a:bodyPr/>
          <a:lstStyle/>
          <a:p>
            <a:pPr rtl="0"/>
            <a:fld id="{D5939589-3E79-4C82-AA4A-FE78234FAA59}" type="slidenum">
              <a:rPr lang="en-GB" noProof="0" smtClean="0"/>
              <a:t>26</a:t>
            </a:fld>
            <a:endParaRPr lang="en-GB" noProof="0"/>
          </a:p>
        </p:txBody>
      </p:sp>
    </p:spTree>
    <p:extLst>
      <p:ext uri="{BB962C8B-B14F-4D97-AF65-F5344CB8AC3E}">
        <p14:creationId xmlns:p14="http://schemas.microsoft.com/office/powerpoint/2010/main" val="38251162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28</a:t>
            </a:fld>
            <a:endParaRPr lang="en-GB"/>
          </a:p>
        </p:txBody>
      </p:sp>
    </p:spTree>
    <p:extLst>
      <p:ext uri="{BB962C8B-B14F-4D97-AF65-F5344CB8AC3E}">
        <p14:creationId xmlns:p14="http://schemas.microsoft.com/office/powerpoint/2010/main" val="885126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rtlCol="0" anchor="b"/>
          <a:lstStyle>
            <a:lvl1pPr algn="l">
              <a:defRPr sz="6000" b="1" i="0" cap="all"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rtlCol="0"/>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780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Slide">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298448" y="594360"/>
            <a:ext cx="6272784" cy="2843784"/>
          </a:xfrm>
        </p:spPr>
        <p:txBody>
          <a:bodyPr rtlCol="0" anchor="b"/>
          <a:lstStyle>
            <a:lvl1pPr algn="l">
              <a:defRPr sz="54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5641848" y="4700016"/>
            <a:ext cx="5093208" cy="1197864"/>
          </a:xfrm>
        </p:spPr>
        <p:txBody>
          <a:bodyPr rtlCol="0">
            <a:normAutofit/>
          </a:bodyPr>
          <a:lstStyle>
            <a:lvl1pPr marL="0" indent="0" algn="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cxnSp>
        <p:nvCxnSpPr>
          <p:cNvPr id="9" name="Straight Connector 8">
            <a:extLst>
              <a:ext uri="{FF2B5EF4-FFF2-40B4-BE49-F238E27FC236}">
                <a16:creationId xmlns:a16="http://schemas.microsoft.com/office/drawing/2014/main" id="{8E825845-66DD-4B77-A729-CD97D156FE6C}"/>
              </a:ext>
            </a:extLst>
          </p:cNvPr>
          <p:cNvCxnSpPr>
            <a:cxnSpLocks/>
          </p:cNvCxnSpPr>
          <p:nvPr userDrawn="1"/>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9" name="Graphic 12">
            <a:extLst>
              <a:ext uri="{FF2B5EF4-FFF2-40B4-BE49-F238E27FC236}">
                <a16:creationId xmlns:a16="http://schemas.microsoft.com/office/drawing/2014/main" id="{818B4386-1FCF-4ACE-BE25-AF9CC5E2256F}"/>
              </a:ext>
            </a:extLst>
          </p:cNvPr>
          <p:cNvSpPr/>
          <p:nvPr userDrawn="1"/>
        </p:nvSpPr>
        <p:spPr>
          <a:xfrm>
            <a:off x="8217780" y="29738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21" name="Graphic 13">
            <a:extLst>
              <a:ext uri="{FF2B5EF4-FFF2-40B4-BE49-F238E27FC236}">
                <a16:creationId xmlns:a16="http://schemas.microsoft.com/office/drawing/2014/main" id="{19319560-50ED-4963-A2CF-74663239D426}"/>
              </a:ext>
            </a:extLst>
          </p:cNvPr>
          <p:cNvSpPr/>
          <p:nvPr userDrawn="1"/>
        </p:nvSpPr>
        <p:spPr>
          <a:xfrm>
            <a:off x="7859002" y="27445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pPr rtl="0"/>
            <a:endParaRPr lang="en-GB" noProof="0"/>
          </a:p>
        </p:txBody>
      </p:sp>
      <p:sp>
        <p:nvSpPr>
          <p:cNvPr id="23" name="Graphic 15">
            <a:extLst>
              <a:ext uri="{FF2B5EF4-FFF2-40B4-BE49-F238E27FC236}">
                <a16:creationId xmlns:a16="http://schemas.microsoft.com/office/drawing/2014/main" id="{E5ABBDAD-943D-48F3-9C80-B29C48966C79}"/>
              </a:ext>
            </a:extLst>
          </p:cNvPr>
          <p:cNvSpPr/>
          <p:nvPr userDrawn="1"/>
        </p:nvSpPr>
        <p:spPr>
          <a:xfrm>
            <a:off x="7843462" y="31982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13790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US" noProof="0"/>
              <a:t>Omica Charles 1/4</a:t>
            </a:r>
            <a:endParaRPr lang="en-GB" noProof="0"/>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rtl="0"/>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US"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US" noProof="0"/>
              <a:t>Omica Charles 1/4</a:t>
            </a:r>
            <a:endParaRPr lang="en-GB" noProof="0"/>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rtl="0"/>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897111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Header">
    <p:bg>
      <p:bgPr>
        <a:gradFill>
          <a:gsLst>
            <a:gs pos="100000">
              <a:schemeClr val="accent4"/>
            </a:gs>
            <a:gs pos="0">
              <a:schemeClr val="accent2"/>
            </a:gs>
          </a:gsLst>
          <a:lin ang="27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463040"/>
            <a:ext cx="9144000" cy="2340864"/>
          </a:xfrm>
        </p:spPr>
        <p:txBody>
          <a:bodyPr rtlCol="0" anchor="b">
            <a:normAutofit/>
          </a:bodyPr>
          <a:lstStyle>
            <a:lvl1pPr algn="ctr">
              <a:defRPr sz="6000" b="1" i="0" cap="all" baseline="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7048" y="3858768"/>
            <a:ext cx="9144000" cy="1325880"/>
          </a:xfrm>
        </p:spPr>
        <p:txBody>
          <a:bodyPr rtlCol="0">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Graphic 12">
            <a:extLst>
              <a:ext uri="{FF2B5EF4-FFF2-40B4-BE49-F238E27FC236}">
                <a16:creationId xmlns:a16="http://schemas.microsoft.com/office/drawing/2014/main" id="{8A41917E-4B97-447C-98AB-970D625F1DE6}"/>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5" name="Graphic 13">
            <a:extLst>
              <a:ext uri="{FF2B5EF4-FFF2-40B4-BE49-F238E27FC236}">
                <a16:creationId xmlns:a16="http://schemas.microsoft.com/office/drawing/2014/main" id="{3B3FD238-4561-4AF8-A1F1-185B0CAFE2AC}"/>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6" name="Graphic 15">
            <a:extLst>
              <a:ext uri="{FF2B5EF4-FFF2-40B4-BE49-F238E27FC236}">
                <a16:creationId xmlns:a16="http://schemas.microsoft.com/office/drawing/2014/main" id="{BAB9414C-AE69-4648-873E-9CE6B2DF8A71}"/>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7" name="Graphic 22">
            <a:extLst>
              <a:ext uri="{FF2B5EF4-FFF2-40B4-BE49-F238E27FC236}">
                <a16:creationId xmlns:a16="http://schemas.microsoft.com/office/drawing/2014/main" id="{3BF75235-4E6E-4184-82A5-EE6FE7993BBC}"/>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E66FE37C-2F4B-42DA-BFF6-92DD00BDC49B}"/>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3" name="Graphic 23">
            <a:extLst>
              <a:ext uri="{FF2B5EF4-FFF2-40B4-BE49-F238E27FC236}">
                <a16:creationId xmlns:a16="http://schemas.microsoft.com/office/drawing/2014/main" id="{DDD38822-731A-48DA-A8A0-FBBAF7A6D65D}"/>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344248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rtlCol="0"/>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1745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rtlCol="0" anchor="b"/>
          <a:lstStyle>
            <a:lvl1pPr algn="l">
              <a:lnSpc>
                <a:spcPct val="110000"/>
              </a:lnSpc>
              <a:spcBef>
                <a:spcPts val="1000"/>
              </a:spcBef>
              <a:defRPr sz="3600" b="0" i="0" cap="none"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rtlCol="0"/>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rtl="0"/>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99048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3_Title and Content">
    <p:bg>
      <p:bgPr>
        <a:gradFill>
          <a:gsLst>
            <a:gs pos="100000">
              <a:schemeClr val="accent4"/>
            </a:gs>
            <a:gs pos="0">
              <a:schemeClr val="accent2"/>
            </a:gs>
          </a:gsLst>
          <a:lin ang="189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hasCustomPrompt="1"/>
          </p:nvPr>
        </p:nvSpPr>
        <p:spPr>
          <a:xfrm>
            <a:off x="576072" y="365125"/>
            <a:ext cx="10771632" cy="1325563"/>
          </a:xfrm>
        </p:spPr>
        <p:txBody>
          <a:bodyPr rtlCol="0"/>
          <a:lstStyle>
            <a:lvl1pPr>
              <a:defRPr sz="5400" b="1" cap="all" baseline="0">
                <a:solidFill>
                  <a:schemeClr val="bg1"/>
                </a:solidFill>
              </a:defRPr>
            </a:lvl1pPr>
          </a:lstStyle>
          <a:p>
            <a:pPr rtl="0"/>
            <a:r>
              <a:rPr lang="en-GB" noProof="0"/>
              <a:t>Title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576072" y="1825625"/>
            <a:ext cx="10771632" cy="435133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a:xfrm>
            <a:off x="658368" y="6356350"/>
            <a:ext cx="2743200" cy="365125"/>
          </a:xfrm>
        </p:spPr>
        <p:txBody>
          <a:bodyPr rtlCol="0"/>
          <a:lstStyle>
            <a:lvl1pPr>
              <a:defRPr>
                <a:solidFill>
                  <a:schemeClr val="bg1"/>
                </a:solidFill>
              </a:defRPr>
            </a:lvl1pPr>
          </a:lstStyle>
          <a:p>
            <a:pPr rtl="0"/>
            <a:r>
              <a:rPr lang="en-US" noProof="0"/>
              <a:t>Omica Charles 1/4</a:t>
            </a:r>
            <a:endParaRPr lang="en-GB" noProof="0"/>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8503920" y="841248"/>
            <a:ext cx="3630168" cy="365125"/>
          </a:xfrm>
        </p:spPr>
        <p:txBody>
          <a:bodyPr rtlCol="0"/>
          <a:lstStyle>
            <a:lvl1pPr>
              <a:defRPr>
                <a:solidFill>
                  <a:schemeClr val="bg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bg1"/>
                </a:solidFill>
              </a:defRPr>
            </a:lvl1pPr>
          </a:lstStyle>
          <a:p>
            <a:pPr rtl="0"/>
            <a:fld id="{D8DA9DAA-006C-4F4B-980E-E3DF019B24E2}" type="slidenum">
              <a:rPr lang="en-GB" noProof="0" smtClean="0"/>
              <a:pPr rtl="0"/>
              <a:t>‹#›</a:t>
            </a:fld>
            <a:endParaRPr lang="en-GB" noProof="0"/>
          </a:p>
        </p:txBody>
      </p:sp>
      <p:sp>
        <p:nvSpPr>
          <p:cNvPr id="9" name="Graphic 22">
            <a:extLst>
              <a:ext uri="{FF2B5EF4-FFF2-40B4-BE49-F238E27FC236}">
                <a16:creationId xmlns:a16="http://schemas.microsoft.com/office/drawing/2014/main" id="{4EADA2ED-8A8C-4D17-8798-F26BF3B4CE25}"/>
              </a:ext>
            </a:extLst>
          </p:cNvPr>
          <p:cNvSpPr/>
          <p:nvPr userDrawn="1"/>
        </p:nvSpPr>
        <p:spPr>
          <a:xfrm>
            <a:off x="11202264" y="344083"/>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3">
            <a:extLst>
              <a:ext uri="{FF2B5EF4-FFF2-40B4-BE49-F238E27FC236}">
                <a16:creationId xmlns:a16="http://schemas.microsoft.com/office/drawing/2014/main" id="{54AB3A25-6605-4446-9E53-ACEECD25E27B}"/>
              </a:ext>
            </a:extLst>
          </p:cNvPr>
          <p:cNvSpPr/>
          <p:nvPr userDrawn="1"/>
        </p:nvSpPr>
        <p:spPr>
          <a:xfrm>
            <a:off x="11563141" y="59091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2263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1444752"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784848" y="1825625"/>
            <a:ext cx="4553712" cy="435133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Graphic 15">
            <a:extLst>
              <a:ext uri="{FF2B5EF4-FFF2-40B4-BE49-F238E27FC236}">
                <a16:creationId xmlns:a16="http://schemas.microsoft.com/office/drawing/2014/main" id="{D8685329-C6A1-4CB4-8AAE-150D0341F6A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2" name="Graphic 16">
            <a:extLst>
              <a:ext uri="{FF2B5EF4-FFF2-40B4-BE49-F238E27FC236}">
                <a16:creationId xmlns:a16="http://schemas.microsoft.com/office/drawing/2014/main" id="{83CE1DAA-30A3-41AE-8AE1-A7EE5C48A6F3}"/>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4" name="Graphic 14">
            <a:extLst>
              <a:ext uri="{FF2B5EF4-FFF2-40B4-BE49-F238E27FC236}">
                <a16:creationId xmlns:a16="http://schemas.microsoft.com/office/drawing/2014/main" id="{065162DD-7ACB-4F9C-90DD-24C743035892}"/>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05288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784848" y="1681163"/>
            <a:ext cx="4553712"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784848" y="2505075"/>
            <a:ext cx="4553712"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937595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1444752"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1444752"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4983480" y="1681163"/>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4983480" y="2505075"/>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5">
            <a:extLst>
              <a:ext uri="{FF2B5EF4-FFF2-40B4-BE49-F238E27FC236}">
                <a16:creationId xmlns:a16="http://schemas.microsoft.com/office/drawing/2014/main" id="{A9475260-301F-4744-B1DA-7B00F6FB4342}"/>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4" name="Graphic 16">
            <a:extLst>
              <a:ext uri="{FF2B5EF4-FFF2-40B4-BE49-F238E27FC236}">
                <a16:creationId xmlns:a16="http://schemas.microsoft.com/office/drawing/2014/main" id="{9BBD3F4B-0836-48C5-AC68-747456D1DD50}"/>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6" name="Graphic 14">
            <a:extLst>
              <a:ext uri="{FF2B5EF4-FFF2-40B4-BE49-F238E27FC236}">
                <a16:creationId xmlns:a16="http://schemas.microsoft.com/office/drawing/2014/main" id="{9B4398D5-99F4-4F83-AA77-9B4177648CAF}"/>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5" name="Text Placeholder 4">
            <a:extLst>
              <a:ext uri="{FF2B5EF4-FFF2-40B4-BE49-F238E27FC236}">
                <a16:creationId xmlns:a16="http://schemas.microsoft.com/office/drawing/2014/main" id="{2D693B15-7265-4478-9579-62FCD5222D04}"/>
              </a:ext>
            </a:extLst>
          </p:cNvPr>
          <p:cNvSpPr>
            <a:spLocks noGrp="1"/>
          </p:cNvSpPr>
          <p:nvPr>
            <p:ph type="body" sz="quarter" idx="13"/>
          </p:nvPr>
        </p:nvSpPr>
        <p:spPr>
          <a:xfrm>
            <a:off x="8531352" y="1769269"/>
            <a:ext cx="28346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7" name="Content Placeholder 5">
            <a:extLst>
              <a:ext uri="{FF2B5EF4-FFF2-40B4-BE49-F238E27FC236}">
                <a16:creationId xmlns:a16="http://schemas.microsoft.com/office/drawing/2014/main" id="{48F9E92F-BB16-4896-A47F-6497C3D705B9}"/>
              </a:ext>
            </a:extLst>
          </p:cNvPr>
          <p:cNvSpPr>
            <a:spLocks noGrp="1"/>
          </p:cNvSpPr>
          <p:nvPr>
            <p:ph sz="quarter" idx="14"/>
          </p:nvPr>
        </p:nvSpPr>
        <p:spPr>
          <a:xfrm>
            <a:off x="8531352" y="2593181"/>
            <a:ext cx="28346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2373079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rtlCol="0" anchor="b"/>
          <a:lstStyle>
            <a:lvl1pPr algn="l">
              <a:defRPr sz="5400" b="0" i="0" cap="none" baseline="0"/>
            </a:lvl1pPr>
          </a:lstStyle>
          <a:p>
            <a:pPr rtl="0"/>
            <a:r>
              <a:rPr lang="en-GB" noProof="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rtlCol="0">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rtl="0"/>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5789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800">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rtlCol="0" anchor="b"/>
          <a:lstStyle>
            <a:lvl1pPr algn="r">
              <a:defRPr sz="4800" b="1" cap="all" spc="400" baseline="0">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US" noProof="0"/>
              <a:t>Omica Charles 1/4</a:t>
            </a:r>
            <a:endParaRPr lang="en-GB" noProof="0"/>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rtl="0"/>
              <a:t>‹#›</a:t>
            </a:fld>
            <a:endParaRPr lang="en-GB" noProof="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rtlCol="0"/>
          <a:lstStyle>
            <a:lvl1pPr marL="0" indent="0" algn="r">
              <a:buNone/>
              <a:defRPr sz="1800">
                <a:solidFill>
                  <a:schemeClr val="bg1"/>
                </a:solidFill>
              </a:defRPr>
            </a:lvl1pPr>
          </a:lstStyle>
          <a:p>
            <a:pPr lvl="0" rtl="0"/>
            <a:r>
              <a:rPr lang="en-US" noProof="0"/>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rtlCol="0"/>
          <a:lstStyle/>
          <a:p>
            <a:pPr rtl="0"/>
            <a:r>
              <a:rPr lang="en-US" noProof="0"/>
              <a:t>Omica Charles 1/4</a:t>
            </a:r>
            <a:endParaRPr lang="en-GB" noProof="0"/>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3291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rtlCol="0"/>
          <a:lstStyle/>
          <a:p>
            <a:pPr rtl="0"/>
            <a:r>
              <a:rPr lang="en-US" noProof="0"/>
              <a:t>Omica Charles 1/4</a:t>
            </a:r>
            <a:endParaRPr lang="en-GB" noProof="0"/>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867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rtlCol="0"/>
          <a:lstStyle/>
          <a:p>
            <a:pPr rtl="0"/>
            <a:r>
              <a:rPr lang="en-US" noProof="0"/>
              <a:t>Omica Charles 1/4</a:t>
            </a:r>
            <a:endParaRPr lang="en-GB" noProof="0"/>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6805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rtlCol="0"/>
          <a:lstStyle/>
          <a:p>
            <a:pPr rtl="0"/>
            <a:r>
              <a:rPr lang="en-US" noProof="0"/>
              <a:t>Omica Charles 1/4</a:t>
            </a:r>
            <a:endParaRPr lang="en-GB" noProof="0"/>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rtlCol="0"/>
          <a:lstStyle/>
          <a:p>
            <a:pPr rtl="0"/>
            <a:fld id="{D8DA9DAA-006C-4F4B-980E-E3DF019B24E2}" type="slidenum">
              <a:rPr lang="en-GB" noProof="0" smtClean="0"/>
              <a:t>‹#›</a:t>
            </a:fld>
            <a:endParaRPr lang="en-GB" noProof="0"/>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775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pPr rtl="0"/>
            <a:r>
              <a:rPr lang="en-US" noProof="0"/>
              <a:t>Omica Charles 1/4</a:t>
            </a:r>
            <a:endParaRPr lang="en-GB" noProof="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999713800"/>
      </p:ext>
    </p:extLst>
  </p:cSld>
  <p:clrMap bg1="lt1" tx1="dk1" bg2="lt2" tx2="dk2" accent1="accent1" accent2="accent2" accent3="accent3" accent4="accent4" accent5="accent5" accent6="accent6" hlink="hlink" folHlink="folHlink"/>
  <p:sldLayoutIdLst>
    <p:sldLayoutId id="2147483697" r:id="rId1"/>
    <p:sldLayoutId id="2147483708" r:id="rId2"/>
    <p:sldLayoutId id="2147483717" r:id="rId3"/>
    <p:sldLayoutId id="2147483710" r:id="rId4"/>
    <p:sldLayoutId id="2147483709" r:id="rId5"/>
    <p:sldLayoutId id="2147483698" r:id="rId6"/>
    <p:sldLayoutId id="2147483713" r:id="rId7"/>
    <p:sldLayoutId id="2147483712" r:id="rId8"/>
    <p:sldLayoutId id="2147483700" r:id="rId9"/>
    <p:sldLayoutId id="2147483701" r:id="rId10"/>
    <p:sldLayoutId id="2147483716" r:id="rId11"/>
    <p:sldLayoutId id="2147483714" r:id="rId12"/>
    <p:sldLayoutId id="2147483715" r:id="rId13"/>
    <p:sldLayoutId id="2147483702" r:id="rId14"/>
    <p:sldLayoutId id="2147483703" r:id="rId15"/>
    <p:sldLayoutId id="2147483704" r:id="rId16"/>
    <p:sldLayoutId id="2147483705" r:id="rId17"/>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1.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hyperlink" Target="https://ecommercenews.eu/otto-partners-with-ai-startup-covariant" TargetMode="Externa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hyperlink" Target="https://medium.com/@the_manifest/amazons-user-experience-a-case-study-fb567f79b51f" TargetMode="External"/><Relationship Id="rId2" Type="http://schemas.openxmlformats.org/officeDocument/2006/relationships/hyperlink" Target="https://www.amazon.com/gp/help/customer/display.html?nodeId=G3UA5WC5S5UUKB5G" TargetMode="Externa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hyperlink" Target="https://feedvisor.com/resources/e-commerce-strategies/the-2022-amazon-consumer-behavior-report/" TargetMode="Externa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p:txBody>
          <a:bodyPr rtlCol="0">
            <a:normAutofit/>
          </a:bodyPr>
          <a:lstStyle/>
          <a:p>
            <a:pPr rtl="0"/>
            <a:r>
              <a:rPr lang="en-GB" sz="4800" b="1" dirty="0">
                <a:effectLst/>
                <a:latin typeface="Calibri" panose="020F0502020204030204" pitchFamily="34" charset="0"/>
                <a:ea typeface="Yu Mincho" panose="02020400000000000000" pitchFamily="18" charset="-128"/>
              </a:rPr>
              <a:t>Factors affecting consumer behaviour in Amazon</a:t>
            </a:r>
            <a:endParaRPr lang="en-GB" sz="4800" dirty="0"/>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a:xfrm>
            <a:off x="1432455" y="4952264"/>
            <a:ext cx="6550655" cy="1197864"/>
          </a:xfrm>
        </p:spPr>
        <p:txBody>
          <a:bodyPr rtlCol="0">
            <a:normAutofit/>
          </a:bodyPr>
          <a:lstStyle/>
          <a:p>
            <a:pPr algn="l"/>
            <a:r>
              <a:rPr lang="en-GB" dirty="0"/>
              <a:t>UWTSD University of Wales Trinity Sain David</a:t>
            </a:r>
          </a:p>
          <a:p>
            <a:pPr algn="l"/>
            <a:r>
              <a:rPr lang="en-GB" dirty="0"/>
              <a:t>MBA, Marketing Management (BMMB7012)</a:t>
            </a:r>
          </a:p>
          <a:p>
            <a:pPr algn="l"/>
            <a:r>
              <a:rPr lang="en-GB" dirty="0"/>
              <a:t>Lecturer: Gwyneth Jones</a:t>
            </a:r>
          </a:p>
          <a:p>
            <a:endParaRPr lang="en-GB" dirty="0"/>
          </a:p>
        </p:txBody>
      </p:sp>
      <p:sp>
        <p:nvSpPr>
          <p:cNvPr id="4" name="Subtitle 2">
            <a:extLst>
              <a:ext uri="{FF2B5EF4-FFF2-40B4-BE49-F238E27FC236}">
                <a16:creationId xmlns:a16="http://schemas.microsoft.com/office/drawing/2014/main" id="{984E4B51-EBA7-B9EF-6DEF-7517789AB2DF}"/>
              </a:ext>
            </a:extLst>
          </p:cNvPr>
          <p:cNvSpPr txBox="1">
            <a:spLocks/>
          </p:cNvSpPr>
          <p:nvPr/>
        </p:nvSpPr>
        <p:spPr>
          <a:xfrm>
            <a:off x="5400109" y="4146330"/>
            <a:ext cx="6392497" cy="2270235"/>
          </a:xfrm>
          <a:prstGeom prst="rect">
            <a:avLst/>
          </a:prstGeom>
        </p:spPr>
        <p:txBody>
          <a:bodyPr vert="horz" lIns="91440" tIns="45720" rIns="91440" bIns="45720" rtlCol="0">
            <a:normAutofit lnSpcReduction="10000"/>
          </a:bodyPr>
          <a:lstStyle>
            <a:lvl1pPr marL="0" indent="0" algn="r" defTabSz="914400" rtl="0" eaLnBrk="1" latinLnBrk="0" hangingPunct="1">
              <a:lnSpc>
                <a:spcPct val="90000"/>
              </a:lnSpc>
              <a:spcBef>
                <a:spcPts val="1000"/>
              </a:spcBef>
              <a:buFont typeface="Arial" panose="020B0604020202020204" pitchFamily="34" charset="0"/>
              <a:buNone/>
              <a:defRPr sz="20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Group Members: </a:t>
            </a:r>
          </a:p>
          <a:p>
            <a:r>
              <a:rPr lang="en-GB" dirty="0"/>
              <a:t>Jose Felix Garcia Sarmiento</a:t>
            </a:r>
          </a:p>
          <a:p>
            <a:r>
              <a:rPr lang="en-GB" dirty="0"/>
              <a:t>Omica Charles</a:t>
            </a:r>
          </a:p>
          <a:p>
            <a:r>
              <a:rPr lang="en-GB" dirty="0"/>
              <a:t>Conghui He</a:t>
            </a:r>
          </a:p>
          <a:p>
            <a:r>
              <a:rPr lang="en-GB" dirty="0"/>
              <a:t>Xi Li</a:t>
            </a:r>
          </a:p>
          <a:p>
            <a:r>
              <a:rPr lang="en-GB" dirty="0"/>
              <a:t>Zhaowei LI</a:t>
            </a:r>
          </a:p>
        </p:txBody>
      </p:sp>
      <p:sp>
        <p:nvSpPr>
          <p:cNvPr id="5" name="Slide Number Placeholder 10">
            <a:extLst>
              <a:ext uri="{FF2B5EF4-FFF2-40B4-BE49-F238E27FC236}">
                <a16:creationId xmlns:a16="http://schemas.microsoft.com/office/drawing/2014/main" id="{4F030B4E-094B-4F10-AC96-D0557964FEE6}"/>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smtClean="0">
                <a:solidFill>
                  <a:schemeClr val="tx1">
                    <a:lumMod val="50000"/>
                    <a:lumOff val="50000"/>
                  </a:schemeClr>
                </a:solidFill>
              </a:rPr>
              <a:pPr algn="r">
                <a:spcAft>
                  <a:spcPts val="600"/>
                </a:spcAft>
              </a:pPr>
              <a:t>1</a:t>
            </a:fld>
            <a:endParaRPr lang="en-GB" sz="1200" dirty="0">
              <a:solidFill>
                <a:schemeClr val="tx1">
                  <a:lumMod val="50000"/>
                  <a:lumOff val="50000"/>
                </a:schemeClr>
              </a:solidFill>
            </a:endParaRPr>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287FE-1EFA-4C15-BFDD-1EE3F2D37BF1}"/>
              </a:ext>
            </a:extLst>
          </p:cNvPr>
          <p:cNvSpPr>
            <a:spLocks noGrp="1"/>
          </p:cNvSpPr>
          <p:nvPr>
            <p:ph type="title"/>
          </p:nvPr>
        </p:nvSpPr>
        <p:spPr/>
        <p:txBody>
          <a:bodyPr rtlCol="0"/>
          <a:lstStyle/>
          <a:p>
            <a:pPr rtl="0"/>
            <a:r>
              <a:rPr lang="en-GB" dirty="0"/>
              <a:t>Meet the Team</a:t>
            </a:r>
          </a:p>
        </p:txBody>
      </p:sp>
      <p:grpSp>
        <p:nvGrpSpPr>
          <p:cNvPr id="3" name="Group 2" descr="Team SmartArt graphic">
            <a:extLst>
              <a:ext uri="{FF2B5EF4-FFF2-40B4-BE49-F238E27FC236}">
                <a16:creationId xmlns:a16="http://schemas.microsoft.com/office/drawing/2014/main" id="{7C2143C4-9659-03D2-F123-3AF58E384CBB}"/>
              </a:ext>
            </a:extLst>
          </p:cNvPr>
          <p:cNvGrpSpPr/>
          <p:nvPr/>
        </p:nvGrpSpPr>
        <p:grpSpPr>
          <a:xfrm>
            <a:off x="519252" y="4255578"/>
            <a:ext cx="11266871" cy="1590105"/>
            <a:chOff x="519252" y="4255578"/>
            <a:chExt cx="11266871" cy="1590105"/>
          </a:xfrm>
        </p:grpSpPr>
        <p:sp>
          <p:nvSpPr>
            <p:cNvPr id="9" name="Freeform: Shape 8">
              <a:extLst>
                <a:ext uri="{FF2B5EF4-FFF2-40B4-BE49-F238E27FC236}">
                  <a16:creationId xmlns:a16="http://schemas.microsoft.com/office/drawing/2014/main" id="{C03474E2-0211-B63D-A65A-35C2A55F8B2F}"/>
                </a:ext>
              </a:extLst>
            </p:cNvPr>
            <p:cNvSpPr/>
            <p:nvPr/>
          </p:nvSpPr>
          <p:spPr>
            <a:xfrm>
              <a:off x="519252" y="4487593"/>
              <a:ext cx="2379213" cy="487349"/>
            </a:xfrm>
            <a:custGeom>
              <a:avLst/>
              <a:gdLst>
                <a:gd name="connsiteX0" fmla="*/ 0 w 2379213"/>
                <a:gd name="connsiteY0" fmla="*/ 0 h 487349"/>
                <a:gd name="connsiteX1" fmla="*/ 2379213 w 2379213"/>
                <a:gd name="connsiteY1" fmla="*/ 0 h 487349"/>
                <a:gd name="connsiteX2" fmla="*/ 2379213 w 2379213"/>
                <a:gd name="connsiteY2" fmla="*/ 487349 h 487349"/>
                <a:gd name="connsiteX3" fmla="*/ 0 w 2379213"/>
                <a:gd name="connsiteY3" fmla="*/ 487349 h 487349"/>
                <a:gd name="connsiteX4" fmla="*/ 0 w 2379213"/>
                <a:gd name="connsiteY4" fmla="*/ 0 h 487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213" h="487349">
                  <a:moveTo>
                    <a:pt x="0" y="0"/>
                  </a:moveTo>
                  <a:lnTo>
                    <a:pt x="2379213" y="0"/>
                  </a:lnTo>
                  <a:lnTo>
                    <a:pt x="2379213" y="487349"/>
                  </a:lnTo>
                  <a:lnTo>
                    <a:pt x="0" y="4873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rtlCol="0" anchor="t" anchorCtr="0">
              <a:noAutofit/>
            </a:bodyPr>
            <a:lstStyle/>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Jose Felix</a:t>
              </a:r>
            </a:p>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 Sarmiento</a:t>
              </a:r>
            </a:p>
            <a:p>
              <a:pPr marL="0" lvl="0" indent="0" algn="ctr" defTabSz="666750">
                <a:lnSpc>
                  <a:spcPct val="100000"/>
                </a:lnSpc>
                <a:spcBef>
                  <a:spcPct val="0"/>
                </a:spcBef>
                <a:spcAft>
                  <a:spcPct val="35000"/>
                </a:spcAft>
                <a:buNone/>
                <a:defRPr b="1" spc="20">
                  <a:latin typeface="+mj-lt"/>
                </a:defRPr>
              </a:pPr>
              <a:r>
                <a:rPr lang="en-GB" sz="1500" dirty="0">
                  <a:solidFill>
                    <a:schemeClr val="bg1"/>
                  </a:solidFill>
                </a:rPr>
                <a:t>2007193@student</a:t>
              </a:r>
              <a:endParaRPr lang="en-GB" sz="1500" kern="1200" noProof="0" dirty="0">
                <a:solidFill>
                  <a:schemeClr val="bg1"/>
                </a:solidFill>
              </a:endParaRPr>
            </a:p>
          </p:txBody>
        </p:sp>
        <p:sp>
          <p:nvSpPr>
            <p:cNvPr id="10" name="Rectangle 9">
              <a:extLst>
                <a:ext uri="{FF2B5EF4-FFF2-40B4-BE49-F238E27FC236}">
                  <a16:creationId xmlns:a16="http://schemas.microsoft.com/office/drawing/2014/main" id="{3879FEBB-A961-661C-6B67-28668D849A5F}"/>
                </a:ext>
              </a:extLst>
            </p:cNvPr>
            <p:cNvSpPr/>
            <p:nvPr/>
          </p:nvSpPr>
          <p:spPr>
            <a:xfrm>
              <a:off x="578887" y="5241935"/>
              <a:ext cx="2379213" cy="60374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3E9D2961-31A0-651E-1FA9-77E63AD018B5}"/>
                </a:ext>
              </a:extLst>
            </p:cNvPr>
            <p:cNvSpPr/>
            <p:nvPr/>
          </p:nvSpPr>
          <p:spPr>
            <a:xfrm>
              <a:off x="2670740" y="4255578"/>
              <a:ext cx="2379213" cy="487349"/>
            </a:xfrm>
            <a:custGeom>
              <a:avLst/>
              <a:gdLst>
                <a:gd name="connsiteX0" fmla="*/ 0 w 2379213"/>
                <a:gd name="connsiteY0" fmla="*/ 0 h 487349"/>
                <a:gd name="connsiteX1" fmla="*/ 2379213 w 2379213"/>
                <a:gd name="connsiteY1" fmla="*/ 0 h 487349"/>
                <a:gd name="connsiteX2" fmla="*/ 2379213 w 2379213"/>
                <a:gd name="connsiteY2" fmla="*/ 487349 h 487349"/>
                <a:gd name="connsiteX3" fmla="*/ 0 w 2379213"/>
                <a:gd name="connsiteY3" fmla="*/ 487349 h 487349"/>
                <a:gd name="connsiteX4" fmla="*/ 0 w 2379213"/>
                <a:gd name="connsiteY4" fmla="*/ 0 h 487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213" h="487349">
                  <a:moveTo>
                    <a:pt x="0" y="0"/>
                  </a:moveTo>
                  <a:lnTo>
                    <a:pt x="2379213" y="0"/>
                  </a:lnTo>
                  <a:lnTo>
                    <a:pt x="2379213" y="487349"/>
                  </a:lnTo>
                  <a:lnTo>
                    <a:pt x="0" y="4873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rtlCol="0" anchor="t" anchorCtr="0">
              <a:noAutofit/>
            </a:bodyPr>
            <a:lstStyle/>
            <a:p>
              <a:pPr marL="0" lvl="0" indent="0" algn="ctr" defTabSz="666750">
                <a:lnSpc>
                  <a:spcPct val="100000"/>
                </a:lnSpc>
                <a:spcBef>
                  <a:spcPct val="0"/>
                </a:spcBef>
                <a:spcAft>
                  <a:spcPct val="35000"/>
                </a:spcAft>
                <a:buNone/>
                <a:defRPr b="1" spc="20">
                  <a:latin typeface="+mj-lt"/>
                </a:defRPr>
              </a:pPr>
              <a:br>
                <a:rPr lang="en-GB" sz="1500" kern="1200" noProof="0" dirty="0">
                  <a:solidFill>
                    <a:schemeClr val="bg1"/>
                  </a:solidFill>
                </a:rPr>
              </a:br>
              <a:r>
                <a:rPr lang="en-GB" sz="1500" kern="1200" noProof="0" dirty="0">
                  <a:solidFill>
                    <a:schemeClr val="bg1"/>
                  </a:solidFill>
                </a:rPr>
                <a:t>Omica Charles</a:t>
              </a:r>
            </a:p>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2113120@student</a:t>
              </a:r>
            </a:p>
          </p:txBody>
        </p:sp>
        <p:sp>
          <p:nvSpPr>
            <p:cNvPr id="13" name="Rectangle 12">
              <a:extLst>
                <a:ext uri="{FF2B5EF4-FFF2-40B4-BE49-F238E27FC236}">
                  <a16:creationId xmlns:a16="http://schemas.microsoft.com/office/drawing/2014/main" id="{9AADF362-2E39-38B9-3FC3-9A73E84E0E58}"/>
                </a:ext>
              </a:extLst>
            </p:cNvPr>
            <p:cNvSpPr/>
            <p:nvPr/>
          </p:nvSpPr>
          <p:spPr>
            <a:xfrm>
              <a:off x="3374462" y="5241935"/>
              <a:ext cx="2379213" cy="60374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9C1FACED-45BA-A078-8A47-6487C7EDD668}"/>
                </a:ext>
              </a:extLst>
            </p:cNvPr>
            <p:cNvSpPr/>
            <p:nvPr/>
          </p:nvSpPr>
          <p:spPr>
            <a:xfrm>
              <a:off x="4980430" y="4487592"/>
              <a:ext cx="2379213" cy="487349"/>
            </a:xfrm>
            <a:custGeom>
              <a:avLst/>
              <a:gdLst>
                <a:gd name="connsiteX0" fmla="*/ 0 w 2379213"/>
                <a:gd name="connsiteY0" fmla="*/ 0 h 487349"/>
                <a:gd name="connsiteX1" fmla="*/ 2379213 w 2379213"/>
                <a:gd name="connsiteY1" fmla="*/ 0 h 487349"/>
                <a:gd name="connsiteX2" fmla="*/ 2379213 w 2379213"/>
                <a:gd name="connsiteY2" fmla="*/ 487349 h 487349"/>
                <a:gd name="connsiteX3" fmla="*/ 0 w 2379213"/>
                <a:gd name="connsiteY3" fmla="*/ 487349 h 487349"/>
                <a:gd name="connsiteX4" fmla="*/ 0 w 2379213"/>
                <a:gd name="connsiteY4" fmla="*/ 0 h 487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213" h="487349">
                  <a:moveTo>
                    <a:pt x="0" y="0"/>
                  </a:moveTo>
                  <a:lnTo>
                    <a:pt x="2379213" y="0"/>
                  </a:lnTo>
                  <a:lnTo>
                    <a:pt x="2379213" y="487349"/>
                  </a:lnTo>
                  <a:lnTo>
                    <a:pt x="0" y="4873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rtlCol="0" anchor="t" anchorCtr="0">
              <a:noAutofit/>
            </a:bodyPr>
            <a:lstStyle/>
            <a:p>
              <a:pPr marL="0" lvl="0" indent="0" algn="ctr" defTabSz="666750">
                <a:lnSpc>
                  <a:spcPct val="100000"/>
                </a:lnSpc>
                <a:spcBef>
                  <a:spcPct val="0"/>
                </a:spcBef>
                <a:spcAft>
                  <a:spcPct val="35000"/>
                </a:spcAft>
                <a:buNone/>
                <a:defRPr b="1" spc="20">
                  <a:latin typeface="+mj-lt"/>
                </a:defRPr>
              </a:pPr>
              <a:r>
                <a:rPr lang="en-GB" sz="1500" dirty="0">
                  <a:solidFill>
                    <a:schemeClr val="bg1"/>
                  </a:solidFill>
                </a:rPr>
                <a:t>Conghui He</a:t>
              </a:r>
            </a:p>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2234026@student</a:t>
              </a:r>
            </a:p>
          </p:txBody>
        </p:sp>
        <p:sp>
          <p:nvSpPr>
            <p:cNvPr id="16" name="Rectangle 15">
              <a:extLst>
                <a:ext uri="{FF2B5EF4-FFF2-40B4-BE49-F238E27FC236}">
                  <a16:creationId xmlns:a16="http://schemas.microsoft.com/office/drawing/2014/main" id="{8C3419F8-1292-EF56-3BE5-FA08CBB6416C}"/>
                </a:ext>
              </a:extLst>
            </p:cNvPr>
            <p:cNvSpPr/>
            <p:nvPr/>
          </p:nvSpPr>
          <p:spPr>
            <a:xfrm>
              <a:off x="6170037" y="5241935"/>
              <a:ext cx="2379213" cy="60374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Freeform: Shape 17">
              <a:extLst>
                <a:ext uri="{FF2B5EF4-FFF2-40B4-BE49-F238E27FC236}">
                  <a16:creationId xmlns:a16="http://schemas.microsoft.com/office/drawing/2014/main" id="{70510AEA-5954-90C6-9B13-06ECD925CD75}"/>
                </a:ext>
              </a:extLst>
            </p:cNvPr>
            <p:cNvSpPr/>
            <p:nvPr/>
          </p:nvSpPr>
          <p:spPr>
            <a:xfrm>
              <a:off x="9406910" y="4345800"/>
              <a:ext cx="2379213" cy="487349"/>
            </a:xfrm>
            <a:custGeom>
              <a:avLst/>
              <a:gdLst>
                <a:gd name="connsiteX0" fmla="*/ 0 w 2379213"/>
                <a:gd name="connsiteY0" fmla="*/ 0 h 487349"/>
                <a:gd name="connsiteX1" fmla="*/ 2379213 w 2379213"/>
                <a:gd name="connsiteY1" fmla="*/ 0 h 487349"/>
                <a:gd name="connsiteX2" fmla="*/ 2379213 w 2379213"/>
                <a:gd name="connsiteY2" fmla="*/ 487349 h 487349"/>
                <a:gd name="connsiteX3" fmla="*/ 0 w 2379213"/>
                <a:gd name="connsiteY3" fmla="*/ 487349 h 487349"/>
                <a:gd name="connsiteX4" fmla="*/ 0 w 2379213"/>
                <a:gd name="connsiteY4" fmla="*/ 0 h 487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213" h="487349">
                  <a:moveTo>
                    <a:pt x="0" y="0"/>
                  </a:moveTo>
                  <a:lnTo>
                    <a:pt x="2379213" y="0"/>
                  </a:lnTo>
                  <a:lnTo>
                    <a:pt x="2379213" y="487349"/>
                  </a:lnTo>
                  <a:lnTo>
                    <a:pt x="0" y="4873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rtlCol="0" anchor="t" anchorCtr="0">
              <a:noAutofit/>
            </a:bodyPr>
            <a:lstStyle/>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Zhaowei Li</a:t>
              </a:r>
            </a:p>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2233733@student</a:t>
              </a:r>
            </a:p>
          </p:txBody>
        </p:sp>
        <p:sp>
          <p:nvSpPr>
            <p:cNvPr id="19" name="Rectangle 18">
              <a:extLst>
                <a:ext uri="{FF2B5EF4-FFF2-40B4-BE49-F238E27FC236}">
                  <a16:creationId xmlns:a16="http://schemas.microsoft.com/office/drawing/2014/main" id="{D36592E0-F901-5E4C-62EF-8B54A0296490}"/>
                </a:ext>
              </a:extLst>
            </p:cNvPr>
            <p:cNvSpPr/>
            <p:nvPr/>
          </p:nvSpPr>
          <p:spPr>
            <a:xfrm>
              <a:off x="8965612" y="5241935"/>
              <a:ext cx="2379213" cy="603748"/>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grpSp>
      <p:sp>
        <p:nvSpPr>
          <p:cNvPr id="6" name="Slide Number Placeholder 5">
            <a:extLst>
              <a:ext uri="{FF2B5EF4-FFF2-40B4-BE49-F238E27FC236}">
                <a16:creationId xmlns:a16="http://schemas.microsoft.com/office/drawing/2014/main" id="{8DE31DF2-0419-4016-924C-21929AC1EBFC}"/>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8DA9DAA-006C-4F4B-980E-E3DF019B24E2}" type="slidenum">
              <a:rPr kumimoji="0" lang="en-GB" sz="1200" b="1" i="0" u="none" strike="noStrike" kern="1200" cap="all" spc="100" normalizeH="0" baseline="0" noProof="0" smtClean="0">
                <a:ln>
                  <a:noFill/>
                </a:ln>
                <a:solidFill>
                  <a:schemeClr val="tx1">
                    <a:lumMod val="50000"/>
                    <a:lumOff val="50000"/>
                  </a:schemeClr>
                </a:solidFill>
                <a:effectLst/>
                <a:uLnTx/>
                <a:uFillTx/>
                <a:latin typeface="Univer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1" i="0" u="none" strike="noStrike" kern="1200" cap="all" spc="100" normalizeH="0" baseline="0" noProof="0" dirty="0">
              <a:ln>
                <a:noFill/>
              </a:ln>
              <a:solidFill>
                <a:schemeClr val="tx1">
                  <a:lumMod val="50000"/>
                  <a:lumOff val="50000"/>
                </a:schemeClr>
              </a:solidFill>
              <a:effectLst/>
              <a:uLnTx/>
              <a:uFillTx/>
              <a:latin typeface="Univers"/>
              <a:ea typeface="+mn-ea"/>
              <a:cs typeface="+mn-cs"/>
            </a:endParaRPr>
          </a:p>
        </p:txBody>
      </p:sp>
      <p:sp>
        <p:nvSpPr>
          <p:cNvPr id="24" name="Freeform: Shape 23">
            <a:extLst>
              <a:ext uri="{FF2B5EF4-FFF2-40B4-BE49-F238E27FC236}">
                <a16:creationId xmlns:a16="http://schemas.microsoft.com/office/drawing/2014/main" id="{5AD760B6-C7A2-47D8-D6D1-0353B3919205}"/>
              </a:ext>
            </a:extLst>
          </p:cNvPr>
          <p:cNvSpPr/>
          <p:nvPr/>
        </p:nvSpPr>
        <p:spPr>
          <a:xfrm>
            <a:off x="7145752" y="4455792"/>
            <a:ext cx="2379213" cy="487349"/>
          </a:xfrm>
          <a:custGeom>
            <a:avLst/>
            <a:gdLst>
              <a:gd name="connsiteX0" fmla="*/ 0 w 2379213"/>
              <a:gd name="connsiteY0" fmla="*/ 0 h 487349"/>
              <a:gd name="connsiteX1" fmla="*/ 2379213 w 2379213"/>
              <a:gd name="connsiteY1" fmla="*/ 0 h 487349"/>
              <a:gd name="connsiteX2" fmla="*/ 2379213 w 2379213"/>
              <a:gd name="connsiteY2" fmla="*/ 487349 h 487349"/>
              <a:gd name="connsiteX3" fmla="*/ 0 w 2379213"/>
              <a:gd name="connsiteY3" fmla="*/ 487349 h 487349"/>
              <a:gd name="connsiteX4" fmla="*/ 0 w 2379213"/>
              <a:gd name="connsiteY4" fmla="*/ 0 h 4873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9213" h="487349">
                <a:moveTo>
                  <a:pt x="0" y="0"/>
                </a:moveTo>
                <a:lnTo>
                  <a:pt x="2379213" y="0"/>
                </a:lnTo>
                <a:lnTo>
                  <a:pt x="2379213" y="487349"/>
                </a:lnTo>
                <a:lnTo>
                  <a:pt x="0" y="4873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rtlCol="0" anchor="t" anchorCtr="0">
            <a:noAutofit/>
          </a:bodyPr>
          <a:lstStyle/>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Xi Li</a:t>
            </a:r>
          </a:p>
          <a:p>
            <a:pPr marL="0" lvl="0" indent="0" algn="ctr" defTabSz="666750">
              <a:lnSpc>
                <a:spcPct val="100000"/>
              </a:lnSpc>
              <a:spcBef>
                <a:spcPct val="0"/>
              </a:spcBef>
              <a:spcAft>
                <a:spcPct val="35000"/>
              </a:spcAft>
              <a:buNone/>
              <a:defRPr b="1" spc="20">
                <a:latin typeface="+mj-lt"/>
              </a:defRPr>
            </a:pPr>
            <a:r>
              <a:rPr lang="en-GB" sz="1500" kern="1200" noProof="0" dirty="0">
                <a:solidFill>
                  <a:schemeClr val="bg1"/>
                </a:solidFill>
              </a:rPr>
              <a:t>2234007@student</a:t>
            </a:r>
          </a:p>
        </p:txBody>
      </p:sp>
      <p:pic>
        <p:nvPicPr>
          <p:cNvPr id="27" name="Picture 26" descr="A person taking a selfie&#10;&#10;Description automatically generated">
            <a:extLst>
              <a:ext uri="{FF2B5EF4-FFF2-40B4-BE49-F238E27FC236}">
                <a16:creationId xmlns:a16="http://schemas.microsoft.com/office/drawing/2014/main" id="{55EA600A-0F44-8862-4537-7D66C0187A60}"/>
              </a:ext>
            </a:extLst>
          </p:cNvPr>
          <p:cNvPicPr>
            <a:picLocks noChangeAspect="1"/>
          </p:cNvPicPr>
          <p:nvPr/>
        </p:nvPicPr>
        <p:blipFill>
          <a:blip r:embed="rId3"/>
          <a:stretch>
            <a:fillRect/>
          </a:stretch>
        </p:blipFill>
        <p:spPr>
          <a:xfrm>
            <a:off x="5169117" y="2674841"/>
            <a:ext cx="1981250" cy="1762125"/>
          </a:xfrm>
          <a:prstGeom prst="rect">
            <a:avLst/>
          </a:prstGeom>
          <a:ln>
            <a:noFill/>
          </a:ln>
          <a:effectLst>
            <a:softEdge rad="112500"/>
          </a:effectLst>
        </p:spPr>
      </p:pic>
      <p:pic>
        <p:nvPicPr>
          <p:cNvPr id="7" name="Picture 6" descr="A person wearing glasses and a grey jacket&#10;&#10;Description automatically generated with low confidence">
            <a:extLst>
              <a:ext uri="{FF2B5EF4-FFF2-40B4-BE49-F238E27FC236}">
                <a16:creationId xmlns:a16="http://schemas.microsoft.com/office/drawing/2014/main" id="{D2D22AA1-F9E2-AFC2-357A-D2E713C978AE}"/>
              </a:ext>
            </a:extLst>
          </p:cNvPr>
          <p:cNvPicPr>
            <a:picLocks noChangeAspect="1"/>
          </p:cNvPicPr>
          <p:nvPr/>
        </p:nvPicPr>
        <p:blipFill>
          <a:blip r:embed="rId4"/>
          <a:stretch>
            <a:fillRect/>
          </a:stretch>
        </p:blipFill>
        <p:spPr>
          <a:xfrm>
            <a:off x="1105608" y="2674840"/>
            <a:ext cx="1363457" cy="1780951"/>
          </a:xfrm>
          <a:prstGeom prst="rect">
            <a:avLst/>
          </a:prstGeom>
          <a:ln>
            <a:noFill/>
          </a:ln>
          <a:effectLst>
            <a:softEdge rad="112500"/>
          </a:effectLst>
        </p:spPr>
      </p:pic>
      <p:pic>
        <p:nvPicPr>
          <p:cNvPr id="14" name="Picture 13" descr="A person wearing glasses and a black shirt&#10;&#10;Description automatically generated with low confidence">
            <a:extLst>
              <a:ext uri="{FF2B5EF4-FFF2-40B4-BE49-F238E27FC236}">
                <a16:creationId xmlns:a16="http://schemas.microsoft.com/office/drawing/2014/main" id="{98277E59-1B21-F930-6043-8D9A5900748F}"/>
              </a:ext>
            </a:extLst>
          </p:cNvPr>
          <p:cNvPicPr>
            <a:picLocks noChangeAspect="1"/>
          </p:cNvPicPr>
          <p:nvPr/>
        </p:nvPicPr>
        <p:blipFill>
          <a:blip r:embed="rId5"/>
          <a:stretch>
            <a:fillRect/>
          </a:stretch>
        </p:blipFill>
        <p:spPr>
          <a:xfrm>
            <a:off x="7574775" y="2505652"/>
            <a:ext cx="1526352" cy="1898414"/>
          </a:xfrm>
          <a:prstGeom prst="rect">
            <a:avLst/>
          </a:prstGeom>
          <a:ln>
            <a:noFill/>
          </a:ln>
          <a:effectLst>
            <a:softEdge rad="112500"/>
          </a:effectLst>
        </p:spPr>
      </p:pic>
      <p:pic>
        <p:nvPicPr>
          <p:cNvPr id="8" name="Picture 7" descr="A person smiling at the camera&#10;&#10;Description automatically generated with low confidence">
            <a:extLst>
              <a:ext uri="{FF2B5EF4-FFF2-40B4-BE49-F238E27FC236}">
                <a16:creationId xmlns:a16="http://schemas.microsoft.com/office/drawing/2014/main" id="{AF823DE9-D2C2-D65B-FAAD-770359BEC30B}"/>
              </a:ext>
            </a:extLst>
          </p:cNvPr>
          <p:cNvPicPr>
            <a:picLocks noChangeAspect="1"/>
          </p:cNvPicPr>
          <p:nvPr/>
        </p:nvPicPr>
        <p:blipFill rotWithShape="1">
          <a:blip r:embed="rId6"/>
          <a:srcRect l="-981" r="2941"/>
          <a:stretch/>
        </p:blipFill>
        <p:spPr>
          <a:xfrm>
            <a:off x="2893473" y="2641941"/>
            <a:ext cx="1800000" cy="1762125"/>
          </a:xfrm>
          <a:prstGeom prst="rect">
            <a:avLst/>
          </a:prstGeom>
          <a:ln>
            <a:noFill/>
          </a:ln>
          <a:effectLst>
            <a:softEdge rad="112500"/>
          </a:effectLst>
        </p:spPr>
      </p:pic>
      <p:pic>
        <p:nvPicPr>
          <p:cNvPr id="17" name="Picture 16" descr="A person in a black shirt&#10;&#10;Description automatically generated with medium confidence">
            <a:extLst>
              <a:ext uri="{FF2B5EF4-FFF2-40B4-BE49-F238E27FC236}">
                <a16:creationId xmlns:a16="http://schemas.microsoft.com/office/drawing/2014/main" id="{B099FB3B-0257-C8B8-74B3-4E106B6AA5B4}"/>
              </a:ext>
            </a:extLst>
          </p:cNvPr>
          <p:cNvPicPr>
            <a:picLocks noChangeAspect="1"/>
          </p:cNvPicPr>
          <p:nvPr/>
        </p:nvPicPr>
        <p:blipFill>
          <a:blip r:embed="rId7"/>
          <a:stretch>
            <a:fillRect/>
          </a:stretch>
        </p:blipFill>
        <p:spPr>
          <a:xfrm>
            <a:off x="9962632" y="2497805"/>
            <a:ext cx="1346480" cy="1862389"/>
          </a:xfrm>
          <a:prstGeom prst="rect">
            <a:avLst/>
          </a:prstGeom>
          <a:ln>
            <a:noFill/>
          </a:ln>
          <a:effectLst>
            <a:softEdge rad="112500"/>
          </a:effectLst>
        </p:spPr>
      </p:pic>
      <p:sp>
        <p:nvSpPr>
          <p:cNvPr id="4" name="Date Placeholder 3">
            <a:extLst>
              <a:ext uri="{FF2B5EF4-FFF2-40B4-BE49-F238E27FC236}">
                <a16:creationId xmlns:a16="http://schemas.microsoft.com/office/drawing/2014/main" id="{26D26743-68BD-3A0F-ABAE-2BECF1ED77DB}"/>
              </a:ext>
            </a:extLst>
          </p:cNvPr>
          <p:cNvSpPr>
            <a:spLocks noGrp="1"/>
          </p:cNvSpPr>
          <p:nvPr>
            <p:ph type="dt" sz="half" idx="10"/>
          </p:nvPr>
        </p:nvSpPr>
        <p:spPr/>
        <p:txBody>
          <a:bodyPr/>
          <a:lstStyle/>
          <a:p>
            <a:pPr rtl="0"/>
            <a:r>
              <a:rPr lang="en-US" noProof="0" dirty="0"/>
              <a:t>Omica Charles</a:t>
            </a:r>
            <a:endParaRPr lang="en-GB" noProof="0" dirty="0"/>
          </a:p>
        </p:txBody>
      </p:sp>
    </p:spTree>
    <p:extLst>
      <p:ext uri="{BB962C8B-B14F-4D97-AF65-F5344CB8AC3E}">
        <p14:creationId xmlns:p14="http://schemas.microsoft.com/office/powerpoint/2010/main" val="1855156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a:xfrm>
            <a:off x="839788" y="457200"/>
            <a:ext cx="6158717" cy="662152"/>
          </a:xfrm>
        </p:spPr>
        <p:txBody>
          <a:bodyPr rtlCol="0" anchor="b">
            <a:normAutofit/>
          </a:bodyPr>
          <a:lstStyle/>
          <a:p>
            <a:pPr rtl="0"/>
            <a:r>
              <a:rPr lang="en-GB" dirty="0">
                <a:solidFill>
                  <a:schemeClr val="bg2">
                    <a:lumMod val="50000"/>
                  </a:schemeClr>
                </a:solidFill>
              </a:rPr>
              <a:t>Amazon Intro </a:t>
            </a:r>
            <a:r>
              <a:rPr lang="en-GB" sz="2000" dirty="0">
                <a:solidFill>
                  <a:schemeClr val="bg2">
                    <a:lumMod val="50000"/>
                  </a:schemeClr>
                </a:solidFill>
                <a:latin typeface="+mn-lt"/>
              </a:rPr>
              <a:t>by Omica Charles </a:t>
            </a:r>
          </a:p>
        </p:txBody>
      </p:sp>
      <p:pic>
        <p:nvPicPr>
          <p:cNvPr id="2050" name="Picture 2" descr="Amazon.com: Amazon eGift Card - Amazon For All Occasions: Gift Cards">
            <a:extLst>
              <a:ext uri="{FF2B5EF4-FFF2-40B4-BE49-F238E27FC236}">
                <a16:creationId xmlns:a16="http://schemas.microsoft.com/office/drawing/2014/main" id="{F872494C-ABA6-AE40-992D-CA1FFEFA981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93117" y="1525099"/>
            <a:ext cx="3157962" cy="200022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Content Placeholder 3">
            <a:extLst>
              <a:ext uri="{FF2B5EF4-FFF2-40B4-BE49-F238E27FC236}">
                <a16:creationId xmlns:a16="http://schemas.microsoft.com/office/drawing/2014/main" id="{B0881FA9-F3B0-4912-B0E1-352094195C30}"/>
              </a:ext>
            </a:extLst>
          </p:cNvPr>
          <p:cNvSpPr>
            <a:spLocks noGrp="1"/>
          </p:cNvSpPr>
          <p:nvPr>
            <p:ph type="body" sz="half" idx="2"/>
          </p:nvPr>
        </p:nvSpPr>
        <p:spPr>
          <a:xfrm>
            <a:off x="839788" y="1119352"/>
            <a:ext cx="6964143" cy="5281448"/>
          </a:xfrm>
        </p:spPr>
        <p:txBody>
          <a:bodyPr rtlCol="0">
            <a:normAutofit/>
          </a:bodyPr>
          <a:lstStyle/>
          <a:p>
            <a:r>
              <a:rPr lang="en-GB" sz="2200" dirty="0">
                <a:latin typeface="Times New Roman" panose="02020603050405020304" pitchFamily="18" charset="0"/>
                <a:cs typeface="Times New Roman" panose="02020603050405020304" pitchFamily="18" charset="0"/>
              </a:rPr>
              <a:t>According to A&amp;E Television Networks (2015) </a:t>
            </a:r>
          </a:p>
          <a:p>
            <a:pPr marL="285750" indent="-285750">
              <a:buFont typeface="Wingdings" panose="05000000000000000000" pitchFamily="2" charset="2"/>
              <a:buChar char="v"/>
            </a:pPr>
            <a:r>
              <a:rPr lang="en-US" sz="2200" kern="100" dirty="0">
                <a:effectLst/>
                <a:latin typeface="Times New Roman" panose="02020603050405020304" pitchFamily="18" charset="0"/>
                <a:cs typeface="Times New Roman" panose="02020603050405020304" pitchFamily="18" charset="0"/>
              </a:rPr>
              <a:t>Jeff Bezos created Amazon as a website for e-commerce in the year 1994. </a:t>
            </a:r>
          </a:p>
          <a:p>
            <a:pPr marL="285750" indent="-285750">
              <a:buFont typeface="Wingdings" panose="05000000000000000000" pitchFamily="2" charset="2"/>
              <a:buChar char="v"/>
            </a:pPr>
            <a:r>
              <a:rPr lang="en-US" sz="2200" kern="100" dirty="0">
                <a:effectLst/>
                <a:latin typeface="Times New Roman" panose="02020603050405020304" pitchFamily="18" charset="0"/>
                <a:cs typeface="Times New Roman" panose="02020603050405020304" pitchFamily="18" charset="0"/>
              </a:rPr>
              <a:t>It serves more than 300 million current consumer accounts worldwide.</a:t>
            </a:r>
          </a:p>
          <a:p>
            <a:pPr marL="285750" indent="-285750">
              <a:buFont typeface="Wingdings" panose="05000000000000000000" pitchFamily="2" charset="2"/>
              <a:buChar char="v"/>
            </a:pPr>
            <a:r>
              <a:rPr lang="en-US" sz="2200" kern="100" dirty="0">
                <a:effectLst/>
                <a:latin typeface="Times New Roman" panose="02020603050405020304" pitchFamily="18" charset="0"/>
                <a:cs typeface="Times New Roman" panose="02020603050405020304" pitchFamily="18" charset="0"/>
              </a:rPr>
              <a:t>Amazon.com continually ranks among the leading 15 most frequently accessed internet sites in the world. </a:t>
            </a:r>
          </a:p>
          <a:p>
            <a:pPr marL="285750" indent="-285750">
              <a:buFont typeface="Wingdings" panose="05000000000000000000" pitchFamily="2" charset="2"/>
              <a:buChar char="v"/>
            </a:pPr>
            <a:r>
              <a:rPr lang="en-US" sz="2200" kern="100" dirty="0">
                <a:effectLst/>
                <a:latin typeface="Times New Roman" panose="02020603050405020304" pitchFamily="18" charset="0"/>
                <a:cs typeface="Times New Roman" panose="02020603050405020304" pitchFamily="18" charset="0"/>
              </a:rPr>
              <a:t>The business offers an extensive variety of tangible goods for consumers on its online store, such as publications, movies on DVD, electronics, apparel, skincare goods, as well as food. Such items can be sold through Amazon either directly or by third-party sellers on Amazon's sales platform.  As well as assisting the change of how individuals’ shop.</a:t>
            </a:r>
          </a:p>
          <a:p>
            <a:pPr rtl="0"/>
            <a:endParaRPr lang="en-GB" sz="1200" dirty="0"/>
          </a:p>
        </p:txBody>
      </p:sp>
      <p:sp>
        <p:nvSpPr>
          <p:cNvPr id="9" name="Date Placeholder 8">
            <a:extLst>
              <a:ext uri="{FF2B5EF4-FFF2-40B4-BE49-F238E27FC236}">
                <a16:creationId xmlns:a16="http://schemas.microsoft.com/office/drawing/2014/main" id="{D45C472E-4078-40A0-83A2-652E8356EDCB}"/>
              </a:ext>
            </a:extLst>
          </p:cNvPr>
          <p:cNvSpPr>
            <a:spLocks noGrp="1"/>
          </p:cNvSpPr>
          <p:nvPr>
            <p:ph type="dt" sz="half" idx="10"/>
          </p:nvPr>
        </p:nvSpPr>
        <p:spPr>
          <a:xfrm>
            <a:off x="838200" y="6356350"/>
            <a:ext cx="2743200" cy="365125"/>
          </a:xfrm>
        </p:spPr>
        <p:txBody>
          <a:bodyPr rtlCol="0" anchor="ctr">
            <a:normAutofit/>
          </a:bodyPr>
          <a:lstStyle/>
          <a:p>
            <a:pPr rtl="0">
              <a:spcAft>
                <a:spcPts val="600"/>
              </a:spcAft>
            </a:pPr>
            <a:r>
              <a:rPr lang="en-US">
                <a:solidFill>
                  <a:schemeClr val="bg2">
                    <a:lumMod val="50000"/>
                  </a:schemeClr>
                </a:solidFill>
              </a:rPr>
              <a:t>Omica Charles 1/4</a:t>
            </a:r>
            <a:endParaRPr lang="en-GB" dirty="0">
              <a:solidFill>
                <a:schemeClr val="bg2">
                  <a:lumMod val="50000"/>
                </a:schemeClr>
              </a:solidFill>
            </a:endParaRP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a:xfrm>
            <a:off x="8610600" y="6356350"/>
            <a:ext cx="2743200" cy="365125"/>
          </a:xfrm>
        </p:spPr>
        <p:txBody>
          <a:bodyPr rtlCol="0" anchor="ctr">
            <a:normAutofit/>
          </a:bodyPr>
          <a:lstStyle/>
          <a:p>
            <a:pPr rtl="0">
              <a:spcAft>
                <a:spcPts val="600"/>
              </a:spcAft>
            </a:pPr>
            <a:fld id="{D8DA9DAA-006C-4F4B-980E-E3DF019B24E2}" type="slidenum">
              <a:rPr lang="en-GB" smtClean="0">
                <a:solidFill>
                  <a:schemeClr val="tx1">
                    <a:lumMod val="50000"/>
                    <a:lumOff val="50000"/>
                  </a:schemeClr>
                </a:solidFill>
              </a:rPr>
              <a:pPr rtl="0">
                <a:spcAft>
                  <a:spcPts val="600"/>
                </a:spcAft>
              </a:pPr>
              <a:t>3</a:t>
            </a:fld>
            <a:endParaRPr lang="en-GB" dirty="0">
              <a:solidFill>
                <a:schemeClr val="tx1">
                  <a:lumMod val="50000"/>
                  <a:lumOff val="50000"/>
                </a:schemeClr>
              </a:solidFill>
            </a:endParaRPr>
          </a:p>
        </p:txBody>
      </p:sp>
    </p:spTree>
    <p:extLst>
      <p:ext uri="{BB962C8B-B14F-4D97-AF65-F5344CB8AC3E}">
        <p14:creationId xmlns:p14="http://schemas.microsoft.com/office/powerpoint/2010/main" val="365334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a:extLst>
              <a:ext uri="{FF2B5EF4-FFF2-40B4-BE49-F238E27FC236}">
                <a16:creationId xmlns:a16="http://schemas.microsoft.com/office/drawing/2014/main" id="{4C73924B-F5E7-28BC-08D9-A1C6CA966B7E}"/>
              </a:ext>
            </a:extLst>
          </p:cNvPr>
          <p:cNvSpPr>
            <a:spLocks noGrp="1"/>
          </p:cNvSpPr>
          <p:nvPr>
            <p:ph type="subTitle" idx="1"/>
          </p:nvPr>
        </p:nvSpPr>
        <p:spPr>
          <a:xfrm>
            <a:off x="1524000" y="756745"/>
            <a:ext cx="9144000" cy="5738648"/>
          </a:xfrm>
        </p:spPr>
        <p:txBody>
          <a:bodyPr>
            <a:normAutofit/>
          </a:bodyPr>
          <a:lstStyle/>
          <a:p>
            <a:r>
              <a:rPr lang="en-US" dirty="0"/>
              <a:t>This research aims to gain insight into factors that affects consumer behavior in Amazon and how it can be addressed. </a:t>
            </a:r>
          </a:p>
          <a:p>
            <a:endParaRPr lang="en-US" dirty="0"/>
          </a:p>
          <a:p>
            <a:r>
              <a:rPr lang="en-US" dirty="0"/>
              <a:t>Online shopping has grown in popularity in the past few years, with a growing percentage of customers choosing to make purchases online rather than in stores.</a:t>
            </a:r>
          </a:p>
          <a:p>
            <a:endParaRPr lang="en-US" dirty="0"/>
          </a:p>
          <a:p>
            <a:pPr marL="342900" indent="-342900">
              <a:buFont typeface="Wingdings" panose="05000000000000000000" pitchFamily="2" charset="2"/>
              <a:buChar char="v"/>
            </a:pPr>
            <a:r>
              <a:rPr lang="en-US" dirty="0"/>
              <a:t>Convenience: anywhere, anytime </a:t>
            </a:r>
          </a:p>
          <a:p>
            <a:pPr marL="342900" indent="-342900">
              <a:buFont typeface="Wingdings" panose="05000000000000000000" pitchFamily="2" charset="2"/>
              <a:buChar char="v"/>
            </a:pPr>
            <a:r>
              <a:rPr lang="en-US" dirty="0"/>
              <a:t>Price comparison: purchasing decisions </a:t>
            </a:r>
          </a:p>
          <a:p>
            <a:pPr marL="342900" indent="-342900">
              <a:buFont typeface="Wingdings" panose="05000000000000000000" pitchFamily="2" charset="2"/>
              <a:buChar char="v"/>
            </a:pPr>
            <a:endParaRPr lang="en-US" dirty="0"/>
          </a:p>
          <a:p>
            <a:r>
              <a:rPr lang="en-US" dirty="0"/>
              <a:t>Amazon have a significant impact on consumer behaviour which shapes how consumers shop on its platform.</a:t>
            </a:r>
          </a:p>
        </p:txBody>
      </p:sp>
      <p:sp>
        <p:nvSpPr>
          <p:cNvPr id="2" name="Date Placeholder 8">
            <a:extLst>
              <a:ext uri="{FF2B5EF4-FFF2-40B4-BE49-F238E27FC236}">
                <a16:creationId xmlns:a16="http://schemas.microsoft.com/office/drawing/2014/main" id="{E4E95CA7-F53E-4FF5-B5E9-15607582076A}"/>
              </a:ext>
            </a:extLst>
          </p:cNvPr>
          <p:cNvSpPr txBox="1">
            <a:spLocks/>
          </p:cNvSpPr>
          <p:nvPr/>
        </p:nvSpPr>
        <p:spPr>
          <a:xfrm>
            <a:off x="838200" y="6356350"/>
            <a:ext cx="2743200" cy="365125"/>
          </a:xfrm>
          <a:prstGeom prst="rect">
            <a:avLst/>
          </a:prstGeom>
        </p:spPr>
        <p:txBody>
          <a:bodyPr rtlCol="0" anchor="ctr">
            <a:normAutofit lnSpcReduction="10000"/>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b="1" dirty="0">
                <a:solidFill>
                  <a:schemeClr val="bg2">
                    <a:lumMod val="50000"/>
                  </a:schemeClr>
                </a:solidFill>
              </a:rPr>
              <a:t>Omica Charles 2/4</a:t>
            </a:r>
          </a:p>
        </p:txBody>
      </p:sp>
      <p:sp>
        <p:nvSpPr>
          <p:cNvPr id="4" name="Slide Number Placeholder 10">
            <a:extLst>
              <a:ext uri="{FF2B5EF4-FFF2-40B4-BE49-F238E27FC236}">
                <a16:creationId xmlns:a16="http://schemas.microsoft.com/office/drawing/2014/main" id="{BE07E35A-E298-753D-147E-0BC57820C339}"/>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4</a:t>
            </a:fld>
            <a:endParaRPr lang="en-GB" sz="1200" b="1" dirty="0">
              <a:solidFill>
                <a:schemeClr val="tx1">
                  <a:lumMod val="50000"/>
                  <a:lumOff val="50000"/>
                </a:schemeClr>
              </a:solidFill>
            </a:endParaRPr>
          </a:p>
        </p:txBody>
      </p:sp>
    </p:spTree>
    <p:extLst>
      <p:ext uri="{BB962C8B-B14F-4D97-AF65-F5344CB8AC3E}">
        <p14:creationId xmlns:p14="http://schemas.microsoft.com/office/powerpoint/2010/main" val="3241946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a:extLst>
              <a:ext uri="{FF2B5EF4-FFF2-40B4-BE49-F238E27FC236}">
                <a16:creationId xmlns:a16="http://schemas.microsoft.com/office/drawing/2014/main" id="{3A8D4DA4-E0BC-A456-44C6-69FC5036CCB3}"/>
              </a:ext>
            </a:extLst>
          </p:cNvPr>
          <p:cNvSpPr>
            <a:spLocks noGrp="1"/>
          </p:cNvSpPr>
          <p:nvPr>
            <p:ph type="subTitle" idx="1"/>
          </p:nvPr>
        </p:nvSpPr>
        <p:spPr>
          <a:xfrm>
            <a:off x="762662" y="3524487"/>
            <a:ext cx="11072854" cy="1953964"/>
          </a:xfrm>
        </p:spPr>
        <p:txBody>
          <a:bodyPr>
            <a:normAutofit/>
          </a:bodyPr>
          <a:lstStyle/>
          <a:p>
            <a:pPr lvl="1" algn="l"/>
            <a:r>
              <a:rPr lang="en-US" sz="2400" kern="100" dirty="0">
                <a:effectLst/>
                <a:latin typeface="Arial" panose="020B0604020202020204" pitchFamily="34" charset="0"/>
                <a:ea typeface="Calibri" panose="020F0502020204030204" pitchFamily="34" charset="0"/>
                <a:cs typeface="Times New Roman" panose="02020603050405020304" pitchFamily="18" charset="0"/>
              </a:rPr>
              <a:t>According to Stallworth (2008) defines consumer buying behavior as a series of actions involving the acquisition and utilization of products and services as a result of the consumers' psychological and emotional demands and reactions to them. While  </a:t>
            </a:r>
            <a:r>
              <a:rPr lang="en-US" sz="2400" kern="100" dirty="0" err="1">
                <a:effectLst/>
                <a:latin typeface="Arial" panose="020B0604020202020204" pitchFamily="34" charset="0"/>
                <a:ea typeface="Calibri" panose="020F0502020204030204" pitchFamily="34" charset="0"/>
                <a:cs typeface="Times New Roman" panose="02020603050405020304" pitchFamily="18" charset="0"/>
              </a:rPr>
              <a:t>Gabbot</a:t>
            </a:r>
            <a:r>
              <a:rPr lang="en-US" sz="2400" kern="100" dirty="0">
                <a:effectLst/>
                <a:latin typeface="Arial" panose="020B0604020202020204" pitchFamily="34" charset="0"/>
                <a:ea typeface="Calibri" panose="020F0502020204030204" pitchFamily="34" charset="0"/>
                <a:cs typeface="Times New Roman" panose="02020603050405020304" pitchFamily="18" charset="0"/>
              </a:rPr>
              <a:t> and Hogg (1998) go on to say that the method could entail multiple tasks as well as phases.</a:t>
            </a:r>
            <a:endParaRPr lang="en-US"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Imagen 3">
            <a:extLst>
              <a:ext uri="{FF2B5EF4-FFF2-40B4-BE49-F238E27FC236}">
                <a16:creationId xmlns:a16="http://schemas.microsoft.com/office/drawing/2014/main" id="{9309CC1D-4DF3-BF25-3A22-2B4951184504}"/>
              </a:ext>
            </a:extLst>
          </p:cNvPr>
          <p:cNvPicPr>
            <a:picLocks noChangeAspect="1"/>
          </p:cNvPicPr>
          <p:nvPr/>
        </p:nvPicPr>
        <p:blipFill>
          <a:blip r:embed="rId2"/>
          <a:stretch>
            <a:fillRect/>
          </a:stretch>
        </p:blipFill>
        <p:spPr>
          <a:xfrm>
            <a:off x="5319423" y="283794"/>
            <a:ext cx="6307624" cy="2994060"/>
          </a:xfrm>
          <a:prstGeom prst="rect">
            <a:avLst/>
          </a:prstGeom>
          <a:ln>
            <a:noFill/>
          </a:ln>
          <a:effectLst>
            <a:softEdge rad="112500"/>
          </a:effectLst>
        </p:spPr>
      </p:pic>
      <p:sp>
        <p:nvSpPr>
          <p:cNvPr id="2" name="Date Placeholder 8">
            <a:extLst>
              <a:ext uri="{FF2B5EF4-FFF2-40B4-BE49-F238E27FC236}">
                <a16:creationId xmlns:a16="http://schemas.microsoft.com/office/drawing/2014/main" id="{9673F6FD-4BCC-6DDF-925A-91C8E2F163EB}"/>
              </a:ext>
            </a:extLst>
          </p:cNvPr>
          <p:cNvSpPr txBox="1">
            <a:spLocks/>
          </p:cNvSpPr>
          <p:nvPr/>
        </p:nvSpPr>
        <p:spPr>
          <a:xfrm>
            <a:off x="838200" y="6356350"/>
            <a:ext cx="2743200" cy="365125"/>
          </a:xfrm>
          <a:prstGeom prst="rect">
            <a:avLst/>
          </a:prstGeom>
        </p:spPr>
        <p:txBody>
          <a:bodyPr rtlCol="0" anchor="ctr">
            <a:normAutofit lnSpcReduction="10000"/>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b="1" dirty="0">
                <a:solidFill>
                  <a:schemeClr val="bg2">
                    <a:lumMod val="50000"/>
                  </a:schemeClr>
                </a:solidFill>
              </a:rPr>
              <a:t>Omica Charles 3/4</a:t>
            </a:r>
          </a:p>
        </p:txBody>
      </p:sp>
      <p:sp>
        <p:nvSpPr>
          <p:cNvPr id="5" name="Slide Number Placeholder 10">
            <a:extLst>
              <a:ext uri="{FF2B5EF4-FFF2-40B4-BE49-F238E27FC236}">
                <a16:creationId xmlns:a16="http://schemas.microsoft.com/office/drawing/2014/main" id="{A988B5FB-09D2-C0B9-E724-0177EAC78974}"/>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r>
              <a:rPr lang="en-GB" sz="1200" b="1" dirty="0">
                <a:solidFill>
                  <a:schemeClr val="tx1">
                    <a:lumMod val="50000"/>
                    <a:lumOff val="50000"/>
                  </a:schemeClr>
                </a:solidFill>
              </a:rPr>
              <a:t>5</a:t>
            </a:r>
          </a:p>
        </p:txBody>
      </p:sp>
    </p:spTree>
    <p:extLst>
      <p:ext uri="{BB962C8B-B14F-4D97-AF65-F5344CB8AC3E}">
        <p14:creationId xmlns:p14="http://schemas.microsoft.com/office/powerpoint/2010/main" val="1367640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6835B89-BE8A-8035-F1F4-3D852948737C}"/>
              </a:ext>
            </a:extLst>
          </p:cNvPr>
          <p:cNvSpPr>
            <a:spLocks noGrp="1"/>
          </p:cNvSpPr>
          <p:nvPr>
            <p:ph type="ctrTitle"/>
          </p:nvPr>
        </p:nvSpPr>
        <p:spPr>
          <a:xfrm>
            <a:off x="1040921" y="1600200"/>
            <a:ext cx="10466717" cy="730728"/>
          </a:xfrm>
        </p:spPr>
        <p:txBody>
          <a:bodyPr>
            <a:normAutofit/>
          </a:bodyPr>
          <a:lstStyle/>
          <a:p>
            <a:r>
              <a:rPr lang="en-GB" sz="3200" dirty="0"/>
              <a:t>Factors that affects consumer behaviour </a:t>
            </a:r>
            <a:endParaRPr lang="en-US" sz="3200" dirty="0"/>
          </a:p>
        </p:txBody>
      </p:sp>
      <p:sp>
        <p:nvSpPr>
          <p:cNvPr id="3" name="Subtítulo 2">
            <a:extLst>
              <a:ext uri="{FF2B5EF4-FFF2-40B4-BE49-F238E27FC236}">
                <a16:creationId xmlns:a16="http://schemas.microsoft.com/office/drawing/2014/main" id="{1651BDA4-1B61-2045-BFAF-F3646FF70621}"/>
              </a:ext>
            </a:extLst>
          </p:cNvPr>
          <p:cNvSpPr>
            <a:spLocks noGrp="1"/>
          </p:cNvSpPr>
          <p:nvPr>
            <p:ph type="subTitle" idx="1"/>
          </p:nvPr>
        </p:nvSpPr>
        <p:spPr>
          <a:xfrm>
            <a:off x="1524000" y="2548267"/>
            <a:ext cx="9144000" cy="2709533"/>
          </a:xfrm>
        </p:spPr>
        <p:txBody>
          <a:bodyPr>
            <a:normAutofit/>
          </a:bodyPr>
          <a:lstStyle/>
          <a:p>
            <a:pPr marL="285750" indent="-285750">
              <a:buFont typeface="Wingdings" panose="05000000000000000000" pitchFamily="2" charset="2"/>
              <a:buChar char="v"/>
            </a:pPr>
            <a:endParaRPr lang="en-US" i="1" kern="1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v"/>
            </a:pPr>
            <a:r>
              <a:rPr lang="en-US" i="1" kern="100" dirty="0">
                <a:latin typeface="Arial" panose="020B0604020202020204" pitchFamily="34" charset="0"/>
                <a:ea typeface="Calibri" panose="020F0502020204030204" pitchFamily="34" charset="0"/>
                <a:cs typeface="Times New Roman" panose="02020603050405020304" pitchFamily="18" charset="0"/>
              </a:rPr>
              <a:t>P</a:t>
            </a:r>
            <a:r>
              <a:rPr lang="en-US" i="1" kern="100" dirty="0">
                <a:effectLst/>
                <a:latin typeface="Arial" panose="020B0604020202020204" pitchFamily="34" charset="0"/>
                <a:ea typeface="Calibri" panose="020F0502020204030204" pitchFamily="34" charset="0"/>
                <a:cs typeface="Times New Roman" panose="02020603050405020304" pitchFamily="18" charset="0"/>
              </a:rPr>
              <a:t>urchasing expectations for the customer.</a:t>
            </a:r>
          </a:p>
          <a:p>
            <a:pPr marL="285750" indent="-285750">
              <a:buFont typeface="Wingdings" panose="05000000000000000000" pitchFamily="2" charset="2"/>
              <a:buChar char="v"/>
            </a:pPr>
            <a:r>
              <a:rPr lang="en-US" i="1" dirty="0">
                <a:latin typeface="Arial" panose="020B0604020202020204" pitchFamily="34" charset="0"/>
                <a:cs typeface="Arial" panose="020B0604020202020204" pitchFamily="34" charset="0"/>
              </a:rPr>
              <a:t>Dependency on customers assessments.</a:t>
            </a:r>
          </a:p>
          <a:p>
            <a:pPr marL="285750" indent="-285750">
              <a:buFont typeface="Wingdings" panose="05000000000000000000" pitchFamily="2" charset="2"/>
              <a:buChar char="v"/>
            </a:pPr>
            <a:r>
              <a:rPr lang="en-US"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Level of trust </a:t>
            </a:r>
            <a:endParaRPr lang="en-US" kern="1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Wingdings" panose="05000000000000000000" pitchFamily="2" charset="2"/>
              <a:buChar char="v"/>
            </a:pPr>
            <a:r>
              <a:rPr lang="en-US" i="1" dirty="0">
                <a:latin typeface="Arial" panose="020B0604020202020204" pitchFamily="34" charset="0"/>
                <a:cs typeface="Arial" panose="020B0604020202020204" pitchFamily="34" charset="0"/>
              </a:rPr>
              <a:t>Risk of online store </a:t>
            </a:r>
          </a:p>
          <a:p>
            <a:endParaRPr lang="en-US" dirty="0"/>
          </a:p>
        </p:txBody>
      </p:sp>
      <p:sp>
        <p:nvSpPr>
          <p:cNvPr id="4" name="Date Placeholder 8">
            <a:extLst>
              <a:ext uri="{FF2B5EF4-FFF2-40B4-BE49-F238E27FC236}">
                <a16:creationId xmlns:a16="http://schemas.microsoft.com/office/drawing/2014/main" id="{F07B3CB9-CDF2-7D96-4590-29C9C6EFDFD9}"/>
              </a:ext>
            </a:extLst>
          </p:cNvPr>
          <p:cNvSpPr txBox="1">
            <a:spLocks/>
          </p:cNvSpPr>
          <p:nvPr/>
        </p:nvSpPr>
        <p:spPr>
          <a:xfrm>
            <a:off x="838200" y="6356350"/>
            <a:ext cx="2743200" cy="365125"/>
          </a:xfrm>
          <a:prstGeom prst="rect">
            <a:avLst/>
          </a:prstGeom>
        </p:spPr>
        <p:txBody>
          <a:bodyPr rtlCol="0" anchor="ctr">
            <a:normAutofit lnSpcReduction="10000"/>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b="1" dirty="0">
                <a:solidFill>
                  <a:schemeClr val="bg2">
                    <a:lumMod val="50000"/>
                  </a:schemeClr>
                </a:solidFill>
              </a:rPr>
              <a:t>Omica Charles 4/4</a:t>
            </a:r>
          </a:p>
        </p:txBody>
      </p:sp>
      <p:pic>
        <p:nvPicPr>
          <p:cNvPr id="6" name="Picture Placeholder 8" descr="mountains at sunset">
            <a:extLst>
              <a:ext uri="{FF2B5EF4-FFF2-40B4-BE49-F238E27FC236}">
                <a16:creationId xmlns:a16="http://schemas.microsoft.com/office/drawing/2014/main" id="{C11EBE48-2284-355F-D8DB-20AD050D1EE9}"/>
              </a:ext>
            </a:extLst>
          </p:cNvPr>
          <p:cNvPicPr>
            <a:picLocks noChangeAspect="1"/>
          </p:cNvPicPr>
          <p:nvPr/>
        </p:nvPicPr>
        <p:blipFill rotWithShape="1">
          <a:blip r:embed="rId2"/>
          <a:srcRect t="41" b="41"/>
          <a:stretch>
            <a:fillRect/>
          </a:stretch>
        </p:blipFill>
        <p:spPr>
          <a:xfrm>
            <a:off x="8485685" y="3013030"/>
            <a:ext cx="2942085" cy="2942085"/>
          </a:xfrm>
          <a:prstGeom prst="ellipse">
            <a:avLst/>
          </a:prstGeom>
          <a:ln>
            <a:noFill/>
          </a:ln>
          <a:effectLst>
            <a:softEdge rad="112500"/>
          </a:effectLst>
        </p:spPr>
      </p:pic>
      <p:sp>
        <p:nvSpPr>
          <p:cNvPr id="7" name="Slide Number Placeholder 10">
            <a:extLst>
              <a:ext uri="{FF2B5EF4-FFF2-40B4-BE49-F238E27FC236}">
                <a16:creationId xmlns:a16="http://schemas.microsoft.com/office/drawing/2014/main" id="{DAAA80B7-DA32-2CB0-47F5-2C4495E7A7C2}"/>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6</a:t>
            </a:fld>
            <a:endParaRPr lang="en-GB" sz="1200" b="1" dirty="0">
              <a:solidFill>
                <a:schemeClr val="tx1">
                  <a:lumMod val="50000"/>
                  <a:lumOff val="50000"/>
                </a:schemeClr>
              </a:solidFill>
            </a:endParaRPr>
          </a:p>
        </p:txBody>
      </p:sp>
    </p:spTree>
    <p:extLst>
      <p:ext uri="{BB962C8B-B14F-4D97-AF65-F5344CB8AC3E}">
        <p14:creationId xmlns:p14="http://schemas.microsoft.com/office/powerpoint/2010/main" val="2241442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C92396D2-DCCB-5DD8-1D6D-08BF96350254}"/>
              </a:ext>
            </a:extLst>
          </p:cNvPr>
          <p:cNvSpPr txBox="1">
            <a:spLocks/>
          </p:cNvSpPr>
          <p:nvPr/>
        </p:nvSpPr>
        <p:spPr>
          <a:xfrm>
            <a:off x="1463074" y="572303"/>
            <a:ext cx="6190488" cy="117957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400" b="1" i="0" kern="1200" cap="all" baseline="0">
                <a:solidFill>
                  <a:schemeClr val="bg1"/>
                </a:solidFill>
                <a:latin typeface="+mj-lt"/>
                <a:ea typeface="+mj-ea"/>
                <a:cs typeface="+mj-cs"/>
              </a:defRPr>
            </a:lvl1pPr>
          </a:lstStyle>
          <a:p>
            <a:r>
              <a:rPr lang="en-GB" sz="4000" dirty="0"/>
              <a:t>Conghui He - Intro</a:t>
            </a:r>
          </a:p>
        </p:txBody>
      </p:sp>
      <p:pic>
        <p:nvPicPr>
          <p:cNvPr id="7" name="Picture Placeholder 7" descr="mountains under the night sky just before dawn">
            <a:extLst>
              <a:ext uri="{FF2B5EF4-FFF2-40B4-BE49-F238E27FC236}">
                <a16:creationId xmlns:a16="http://schemas.microsoft.com/office/drawing/2014/main" id="{8F088E64-95D4-89EC-1270-8E0D0CEC35C1}"/>
              </a:ext>
            </a:extLst>
          </p:cNvPr>
          <p:cNvPicPr>
            <a:picLocks noChangeAspect="1"/>
          </p:cNvPicPr>
          <p:nvPr/>
        </p:nvPicPr>
        <p:blipFill rotWithShape="1">
          <a:blip r:embed="rId3"/>
          <a:srcRect l="71" r="71"/>
          <a:stretch>
            <a:fillRect/>
          </a:stretch>
        </p:blipFill>
        <p:spPr>
          <a:xfrm>
            <a:off x="8467218" y="711136"/>
            <a:ext cx="3195723" cy="3195729"/>
          </a:xfrm>
          <a:prstGeom prst="ellipse">
            <a:avLst/>
          </a:prstGeom>
          <a:ln>
            <a:noFill/>
          </a:ln>
          <a:effectLst>
            <a:softEdge rad="112500"/>
          </a:effectLst>
        </p:spPr>
      </p:pic>
      <p:sp>
        <p:nvSpPr>
          <p:cNvPr id="8" name="Content Placeholder 3">
            <a:extLst>
              <a:ext uri="{FF2B5EF4-FFF2-40B4-BE49-F238E27FC236}">
                <a16:creationId xmlns:a16="http://schemas.microsoft.com/office/drawing/2014/main" id="{81CBD8CA-BD9D-CA51-051D-411E572A6FD8}"/>
              </a:ext>
            </a:extLst>
          </p:cNvPr>
          <p:cNvSpPr txBox="1">
            <a:spLocks/>
          </p:cNvSpPr>
          <p:nvPr/>
        </p:nvSpPr>
        <p:spPr>
          <a:xfrm>
            <a:off x="1463074" y="3406175"/>
            <a:ext cx="9059480" cy="3346450"/>
          </a:xfrm>
          <a:prstGeom prst="rect">
            <a:avLst/>
          </a:prstGeom>
        </p:spPr>
        <p:txBody>
          <a:bodyPr vert="horz" lIns="91440" tIns="45720" rIns="91440" bIns="45720" rtlCol="0">
            <a:normAutofit/>
          </a:bodyPr>
          <a:lstStyle>
            <a:lvl1pPr marL="0" indent="0" algn="r" defTabSz="914400" rtl="0" eaLnBrk="1" latinLnBrk="0" hangingPunct="1">
              <a:lnSpc>
                <a:spcPct val="90000"/>
              </a:lnSpc>
              <a:spcBef>
                <a:spcPts val="1000"/>
              </a:spcBef>
              <a:buFont typeface="Arial" panose="020B0604020202020204" pitchFamily="34" charset="0"/>
              <a:buNone/>
              <a:defRPr sz="20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400" dirty="0">
                <a:latin typeface="Arial" panose="020B0604020202020204" pitchFamily="34" charset="0"/>
                <a:cs typeface="Arial" panose="020B0604020202020204" pitchFamily="34" charset="0"/>
              </a:rPr>
              <a:t>Online shopping is a common, globally found activity</a:t>
            </a:r>
            <a:r>
              <a:rPr lang="en-US" altLang="en-GB" sz="2400" dirty="0">
                <a:latin typeface="Arial" panose="020B0604020202020204" pitchFamily="34" charset="0"/>
                <a:cs typeface="Arial" panose="020B0604020202020204" pitchFamily="34" charset="0"/>
              </a:rPr>
              <a:t>.</a:t>
            </a:r>
          </a:p>
          <a:p>
            <a:pPr algn="l"/>
            <a:r>
              <a:rPr lang="en-US" altLang="en-GB" sz="2400" i="1" dirty="0">
                <a:latin typeface="Arial" panose="020B0604020202020204" pitchFamily="34" charset="0"/>
                <a:ea typeface="宋体" panose="02010600030101010101" pitchFamily="2" charset="-122"/>
                <a:cs typeface="Arial" panose="020B0604020202020204" pitchFamily="34" charset="0"/>
              </a:rPr>
              <a:t>(Erjavec and </a:t>
            </a:r>
            <a:r>
              <a:rPr lang="en-US" altLang="en-GB" sz="2400" i="1" dirty="0" err="1">
                <a:latin typeface="Arial" panose="020B0604020202020204" pitchFamily="34" charset="0"/>
                <a:ea typeface="宋体" panose="02010600030101010101" pitchFamily="2" charset="-122"/>
                <a:cs typeface="Arial" panose="020B0604020202020204" pitchFamily="34" charset="0"/>
              </a:rPr>
              <a:t>Manfreda</a:t>
            </a:r>
            <a:r>
              <a:rPr lang="en-US" altLang="en-GB" sz="2400" i="1" dirty="0">
                <a:latin typeface="Arial" panose="020B0604020202020204" pitchFamily="34" charset="0"/>
                <a:ea typeface="宋体" panose="02010600030101010101" pitchFamily="2" charset="-122"/>
                <a:cs typeface="Arial" panose="020B0604020202020204" pitchFamily="34" charset="0"/>
              </a:rPr>
              <a:t>, 2021; Shao et al., 2022)</a:t>
            </a:r>
          </a:p>
          <a:p>
            <a:pPr algn="l"/>
            <a:endParaRPr lang="en-US" altLang="en-GB" sz="2400" i="1" dirty="0">
              <a:latin typeface="Arial" panose="020B0604020202020204" pitchFamily="34" charset="0"/>
              <a:ea typeface="宋体" panose="02010600030101010101" pitchFamily="2" charset="-122"/>
              <a:cs typeface="Arial" panose="020B0604020202020204" pitchFamily="34" charset="0"/>
            </a:endParaRPr>
          </a:p>
          <a:p>
            <a:pPr algn="l"/>
            <a:r>
              <a:rPr lang="en-US" altLang="en-GB" sz="2400" dirty="0">
                <a:latin typeface="Arial" panose="020B0604020202020204" pitchFamily="34" charset="0"/>
                <a:ea typeface="宋体" panose="02010600030101010101" pitchFamily="2" charset="-122"/>
                <a:cs typeface="Arial" panose="020B0604020202020204" pitchFamily="34" charset="0"/>
              </a:rPr>
              <a:t>Due to unique features of offerings to the customer, consumer behavior towards online shopping becomes totally different than traditional marketing.</a:t>
            </a:r>
          </a:p>
          <a:p>
            <a:pPr algn="l"/>
            <a:r>
              <a:rPr lang="en-US" altLang="en-GB" sz="2400" i="1" dirty="0">
                <a:latin typeface="Arial" panose="020B0604020202020204" pitchFamily="34" charset="0"/>
                <a:ea typeface="宋体" panose="02010600030101010101" pitchFamily="2" charset="-122"/>
                <a:cs typeface="Arial" panose="020B0604020202020204" pitchFamily="34" charset="0"/>
              </a:rPr>
              <a:t>（Jigar J.N,2021)</a:t>
            </a:r>
          </a:p>
          <a:p>
            <a:endParaRPr lang="en-US" altLang="en-GB" sz="1400" dirty="0">
              <a:latin typeface="Arial" panose="020B0604020202020204" pitchFamily="34" charset="0"/>
              <a:ea typeface="宋体" panose="02010600030101010101" pitchFamily="2" charset="-122"/>
              <a:cs typeface="Arial" panose="020B0604020202020204" pitchFamily="34" charset="0"/>
            </a:endParaRPr>
          </a:p>
          <a:p>
            <a:endParaRPr lang="en-US" altLang="en-GB" sz="1400" dirty="0">
              <a:latin typeface="Arial" panose="020B0604020202020204" pitchFamily="34" charset="0"/>
              <a:ea typeface="宋体" panose="02010600030101010101" pitchFamily="2" charset="-122"/>
              <a:cs typeface="Arial" panose="020B0604020202020204" pitchFamily="34" charset="0"/>
            </a:endParaRPr>
          </a:p>
        </p:txBody>
      </p:sp>
      <p:sp>
        <p:nvSpPr>
          <p:cNvPr id="9" name="Footer Placeholder 9">
            <a:extLst>
              <a:ext uri="{FF2B5EF4-FFF2-40B4-BE49-F238E27FC236}">
                <a16:creationId xmlns:a16="http://schemas.microsoft.com/office/drawing/2014/main" id="{53078B85-5452-0ACC-18B3-2249C58D3D6E}"/>
              </a:ext>
            </a:extLst>
          </p:cNvPr>
          <p:cNvSpPr txBox="1">
            <a:spLocks/>
          </p:cNvSpPr>
          <p:nvPr/>
        </p:nvSpPr>
        <p:spPr>
          <a:xfrm>
            <a:off x="1513322" y="1827999"/>
            <a:ext cx="4866661" cy="365125"/>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600" b="1" dirty="0">
                <a:solidFill>
                  <a:schemeClr val="bg1"/>
                </a:solidFill>
                <a:latin typeface="Calibri" panose="020F0502020204030204" pitchFamily="34" charset="0"/>
                <a:ea typeface="Yu Mincho" panose="02020400000000000000" pitchFamily="18" charset="-128"/>
              </a:rPr>
              <a:t>Factors affecting consumer behaviour in Amazon</a:t>
            </a:r>
            <a:endParaRPr lang="en-GB" sz="1600" dirty="0">
              <a:solidFill>
                <a:schemeClr val="bg1"/>
              </a:solidFill>
            </a:endParaRPr>
          </a:p>
        </p:txBody>
      </p:sp>
      <p:sp>
        <p:nvSpPr>
          <p:cNvPr id="11" name="TextBox 10">
            <a:extLst>
              <a:ext uri="{FF2B5EF4-FFF2-40B4-BE49-F238E27FC236}">
                <a16:creationId xmlns:a16="http://schemas.microsoft.com/office/drawing/2014/main" id="{926F5546-5443-05CA-AB9F-B3495FB2F5A8}"/>
              </a:ext>
            </a:extLst>
          </p:cNvPr>
          <p:cNvSpPr txBox="1"/>
          <p:nvPr/>
        </p:nvSpPr>
        <p:spPr>
          <a:xfrm>
            <a:off x="1374742" y="6392034"/>
            <a:ext cx="2071394" cy="646331"/>
          </a:xfrm>
          <a:prstGeom prst="rect">
            <a:avLst/>
          </a:prstGeom>
          <a:noFill/>
        </p:spPr>
        <p:txBody>
          <a:bodyPr wrap="square" rtlCol="0">
            <a:spAutoFit/>
          </a:bodyPr>
          <a:lstStyle/>
          <a:p>
            <a:r>
              <a:rPr lang="en-GB" b="1" dirty="0">
                <a:solidFill>
                  <a:schemeClr val="bg2">
                    <a:lumMod val="50000"/>
                  </a:schemeClr>
                </a:solidFill>
              </a:rPr>
              <a:t>Conghui He 1/4</a:t>
            </a:r>
          </a:p>
          <a:p>
            <a:endParaRPr lang="en-GB" dirty="0"/>
          </a:p>
        </p:txBody>
      </p:sp>
      <p:sp>
        <p:nvSpPr>
          <p:cNvPr id="3" name="Slide Number Placeholder 10">
            <a:extLst>
              <a:ext uri="{FF2B5EF4-FFF2-40B4-BE49-F238E27FC236}">
                <a16:creationId xmlns:a16="http://schemas.microsoft.com/office/drawing/2014/main" id="{21BEC353-6D36-5DE7-2AE8-0E1E83F34163}"/>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7</a:t>
            </a:fld>
            <a:endParaRPr lang="en-GB" sz="1200" b="1" dirty="0">
              <a:solidFill>
                <a:schemeClr val="tx1">
                  <a:lumMod val="50000"/>
                  <a:lumOff val="50000"/>
                </a:schemeClr>
              </a:solidFill>
            </a:endParaRPr>
          </a:p>
        </p:txBody>
      </p:sp>
    </p:spTree>
    <p:extLst>
      <p:ext uri="{BB962C8B-B14F-4D97-AF65-F5344CB8AC3E}">
        <p14:creationId xmlns:p14="http://schemas.microsoft.com/office/powerpoint/2010/main" val="3697390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7427" y="888404"/>
            <a:ext cx="10568473" cy="1005710"/>
          </a:xfrm>
        </p:spPr>
        <p:txBody>
          <a:bodyPr rtlCol="0">
            <a:normAutofit fontScale="90000"/>
          </a:bodyPr>
          <a:lstStyle/>
          <a:p>
            <a:pPr rtl="0"/>
            <a:r>
              <a:rPr lang="en-US" altLang="en-GB" b="1" cap="all" spc="400" dirty="0">
                <a:solidFill>
                  <a:schemeClr val="bg1"/>
                </a:solidFill>
                <a:latin typeface="+mn-lt"/>
              </a:rPr>
              <a:t>Porter's five forces analysis</a:t>
            </a:r>
          </a:p>
        </p:txBody>
      </p:sp>
      <p:pic>
        <p:nvPicPr>
          <p:cNvPr id="3" name="图片 18">
            <a:extLst>
              <a:ext uri="{FF2B5EF4-FFF2-40B4-BE49-F238E27FC236}">
                <a16:creationId xmlns:a16="http://schemas.microsoft.com/office/drawing/2014/main" id="{A078234F-0B3B-C82D-5471-C922C2C9C73B}"/>
              </a:ext>
            </a:extLst>
          </p:cNvPr>
          <p:cNvPicPr>
            <a:picLocks noChangeAspect="1"/>
          </p:cNvPicPr>
          <p:nvPr>
            <p:custDataLst>
              <p:tags r:id="rId1"/>
            </p:custDataLst>
          </p:nvPr>
        </p:nvPicPr>
        <p:blipFill>
          <a:blip r:embed="rId4">
            <a:clrChange>
              <a:clrFrom>
                <a:srgbClr val="FFFFFF">
                  <a:alpha val="100000"/>
                </a:srgbClr>
              </a:clrFrom>
              <a:clrTo>
                <a:srgbClr val="FFFFFF">
                  <a:alpha val="100000"/>
                  <a:alpha val="0"/>
                </a:srgbClr>
              </a:clrTo>
            </a:clrChange>
          </a:blip>
          <a:stretch>
            <a:fillRect/>
          </a:stretch>
        </p:blipFill>
        <p:spPr>
          <a:xfrm>
            <a:off x="3415665" y="1894114"/>
            <a:ext cx="5360670" cy="48723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Date Placeholder 8">
            <a:extLst>
              <a:ext uri="{FF2B5EF4-FFF2-40B4-BE49-F238E27FC236}">
                <a16:creationId xmlns:a16="http://schemas.microsoft.com/office/drawing/2014/main" id="{6EAFFABE-2365-C793-D3BA-292CD23FAC40}"/>
              </a:ext>
            </a:extLst>
          </p:cNvPr>
          <p:cNvSpPr txBox="1">
            <a:spLocks/>
          </p:cNvSpPr>
          <p:nvPr/>
        </p:nvSpPr>
        <p:spPr>
          <a:xfrm>
            <a:off x="250371" y="6300366"/>
            <a:ext cx="2743200" cy="365125"/>
          </a:xfrm>
          <a:prstGeom prst="rect">
            <a:avLst/>
          </a:prstGeom>
        </p:spPr>
        <p:txBody>
          <a:bodyPr rtlCol="0"/>
          <a:ls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dirty="0">
                <a:solidFill>
                  <a:schemeClr val="bg2">
                    <a:lumMod val="50000"/>
                  </a:schemeClr>
                </a:solidFill>
              </a:rPr>
              <a:t>Conghui He 2/4</a:t>
            </a:r>
          </a:p>
        </p:txBody>
      </p:sp>
      <p:sp>
        <p:nvSpPr>
          <p:cNvPr id="4" name="Slide Number Placeholder 10">
            <a:extLst>
              <a:ext uri="{FF2B5EF4-FFF2-40B4-BE49-F238E27FC236}">
                <a16:creationId xmlns:a16="http://schemas.microsoft.com/office/drawing/2014/main" id="{337B4100-CAB7-E4D6-6E48-ADF39DFD1B7C}"/>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8</a:t>
            </a:fld>
            <a:endParaRPr lang="en-GB" sz="1200" b="1" dirty="0">
              <a:solidFill>
                <a:schemeClr val="tx1">
                  <a:lumMod val="50000"/>
                  <a:lumOff val="50000"/>
                </a:schemeClr>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custDataLst>
              <p:tags r:id="rId1"/>
            </p:custDataLst>
          </p:nvPr>
        </p:nvPicPr>
        <p:blipFill>
          <a:blip r:embed="rId5"/>
          <a:stretch>
            <a:fillRect/>
          </a:stretch>
        </p:blipFill>
        <p:spPr>
          <a:xfrm>
            <a:off x="608330" y="6272530"/>
            <a:ext cx="1390650" cy="581025"/>
          </a:xfrm>
          <a:prstGeom prst="rect">
            <a:avLst/>
          </a:prstGeom>
        </p:spPr>
      </p:pic>
      <p:sp>
        <p:nvSpPr>
          <p:cNvPr id="11" name="Slide Number Placeholder 10"/>
          <p:cNvSpPr>
            <a:spLocks noGrp="1"/>
          </p:cNvSpPr>
          <p:nvPr>
            <p:ph type="sldNum" sz="quarter" idx="12"/>
          </p:nvPr>
        </p:nvSpPr>
        <p:spPr/>
        <p:txBody>
          <a:bodyPr rtlCol="0"/>
          <a:lstStyle/>
          <a:p>
            <a:pPr rtl="0"/>
            <a:fld id="{D8DA9DAA-006C-4F4B-980E-E3DF019B24E2}" type="slidenum">
              <a:rPr lang="en-GB" smtClean="0">
                <a:solidFill>
                  <a:schemeClr val="tx1">
                    <a:lumMod val="50000"/>
                    <a:lumOff val="50000"/>
                  </a:schemeClr>
                </a:solidFill>
              </a:rPr>
              <a:t>9</a:t>
            </a:fld>
            <a:endParaRPr lang="en-GB" dirty="0">
              <a:solidFill>
                <a:schemeClr val="tx1">
                  <a:lumMod val="50000"/>
                  <a:lumOff val="50000"/>
                </a:schemeClr>
              </a:solidFill>
            </a:endParaRPr>
          </a:p>
        </p:txBody>
      </p:sp>
      <p:sp>
        <p:nvSpPr>
          <p:cNvPr id="100" name="文本框 99"/>
          <p:cNvSpPr txBox="1"/>
          <p:nvPr>
            <p:custDataLst>
              <p:tags r:id="rId2"/>
            </p:custDataLst>
          </p:nvPr>
        </p:nvSpPr>
        <p:spPr>
          <a:xfrm>
            <a:off x="105747" y="1205838"/>
            <a:ext cx="11053665" cy="1631216"/>
          </a:xfrm>
          <a:prstGeom prst="rect">
            <a:avLst/>
          </a:prstGeom>
          <a:noFill/>
          <a:ln w="9525">
            <a:noFill/>
          </a:ln>
        </p:spPr>
        <p:txBody>
          <a:bodyPr wrap="square">
            <a:spAutoFit/>
          </a:bodyPr>
          <a:lstStyle/>
          <a:p>
            <a:pPr indent="0"/>
            <a:r>
              <a:rPr lang="en-US" sz="2000" b="1" dirty="0">
                <a:solidFill>
                  <a:srgbClr val="000000"/>
                </a:solidFill>
                <a:latin typeface="Arial" panose="020B0604020202020204" pitchFamily="34" charset="0"/>
                <a:ea typeface="宋体" panose="02010600030101010101" pitchFamily="2" charset="-122"/>
                <a:cs typeface="Arial" panose="020B0604020202020204" pitchFamily="34" charset="0"/>
              </a:rPr>
              <a:t>Threat of New Entrants:</a:t>
            </a:r>
          </a:p>
          <a:p>
            <a:pPr marL="342900" indent="-342900">
              <a:buFont typeface="Wingdings" panose="05000000000000000000" pitchFamily="2" charset="2"/>
              <a:buChar char="v"/>
            </a:pPr>
            <a:r>
              <a:rPr lang="en-US" sz="2000" dirty="0">
                <a:solidFill>
                  <a:srgbClr val="000000"/>
                </a:solidFill>
                <a:latin typeface="Arial" panose="020B0604020202020204" pitchFamily="34" charset="0"/>
                <a:ea typeface="宋体" panose="02010600030101010101" pitchFamily="2" charset="-122"/>
                <a:cs typeface="Arial" panose="020B0604020202020204" pitchFamily="34" charset="0"/>
              </a:rPr>
              <a:t>Many offline retailers are also starting to build online platforms and offers delivery or pick-up of online  orders (Haddon, 2019a).</a:t>
            </a:r>
          </a:p>
          <a:p>
            <a:pPr marL="342900" indent="-342900">
              <a:buFont typeface="Wingdings" panose="05000000000000000000" pitchFamily="2" charset="2"/>
              <a:buChar char="v"/>
            </a:pPr>
            <a:r>
              <a:rPr lang="en-US" sz="2000" dirty="0">
                <a:solidFill>
                  <a:srgbClr val="000000"/>
                </a:solidFill>
                <a:latin typeface="Arial" panose="020B0604020202020204" pitchFamily="34" charset="0"/>
                <a:ea typeface="宋体" panose="02010600030101010101" pitchFamily="2" charset="-122"/>
                <a:cs typeface="Arial" panose="020B0604020202020204" pitchFamily="34" charset="0"/>
              </a:rPr>
              <a:t>Start using AI technology or robots Reduce costs and improve efficiency Otto wants to automate its fulfilment activities and increase its operational efficiency (</a:t>
            </a:r>
            <a:r>
              <a:rPr lang="en-US" sz="2000" dirty="0">
                <a:latin typeface="Arial" panose="020B0604020202020204" pitchFamily="34" charset="0"/>
                <a:ea typeface="宋体" panose="02010600030101010101" pitchFamily="2" charset="-122"/>
                <a:cs typeface="Arial" panose="020B0604020202020204" pitchFamily="34" charset="0"/>
              </a:rPr>
              <a:t>Jasmijn,2023)</a:t>
            </a:r>
            <a:r>
              <a:rPr lang="en-US" sz="2000" dirty="0">
                <a:solidFill>
                  <a:srgbClr val="000000"/>
                </a:solidFill>
                <a:latin typeface="Arial" panose="020B0604020202020204" pitchFamily="34" charset="0"/>
                <a:ea typeface="宋体" panose="02010600030101010101" pitchFamily="2" charset="-122"/>
                <a:cs typeface="Arial" panose="020B0604020202020204" pitchFamily="34" charset="0"/>
              </a:rPr>
              <a:t>. </a:t>
            </a:r>
            <a:endParaRPr lang="en-US" altLang="en-US" sz="2000" dirty="0">
              <a:solidFill>
                <a:srgbClr val="000000"/>
              </a:solidFill>
              <a:latin typeface="Arial" panose="020B0604020202020204" pitchFamily="34" charset="0"/>
              <a:ea typeface="宋体" panose="02010600030101010101" pitchFamily="2" charset="-122"/>
              <a:cs typeface="Arial" panose="020B0604020202020204" pitchFamily="34" charset="0"/>
            </a:endParaRPr>
          </a:p>
        </p:txBody>
      </p:sp>
      <p:sp>
        <p:nvSpPr>
          <p:cNvPr id="3" name="文本框 2"/>
          <p:cNvSpPr txBox="1"/>
          <p:nvPr/>
        </p:nvSpPr>
        <p:spPr>
          <a:xfrm>
            <a:off x="0" y="300119"/>
            <a:ext cx="8405080" cy="523220"/>
          </a:xfrm>
          <a:prstGeom prst="rect">
            <a:avLst/>
          </a:prstGeom>
          <a:noFill/>
        </p:spPr>
        <p:txBody>
          <a:bodyPr wrap="square" rtlCol="0" anchor="t">
            <a:spAutoFit/>
          </a:bodyPr>
          <a:lstStyle/>
          <a:p>
            <a:r>
              <a:rPr lang="en-US" altLang="en-GB" sz="2800" b="1" cap="all" spc="400" dirty="0">
                <a:latin typeface="Arial" panose="020B0604020202020204" pitchFamily="34" charset="0"/>
                <a:cs typeface="Arial" panose="020B0604020202020204" pitchFamily="34" charset="0"/>
                <a:sym typeface="+mn-ea"/>
              </a:rPr>
              <a:t>Porter's five forces analysis</a:t>
            </a:r>
          </a:p>
        </p:txBody>
      </p:sp>
      <p:sp>
        <p:nvSpPr>
          <p:cNvPr id="4" name="文本框 3"/>
          <p:cNvSpPr txBox="1"/>
          <p:nvPr/>
        </p:nvSpPr>
        <p:spPr>
          <a:xfrm>
            <a:off x="105747" y="3474146"/>
            <a:ext cx="11893420" cy="2554545"/>
          </a:xfrm>
          <a:prstGeom prst="rect">
            <a:avLst/>
          </a:prstGeom>
          <a:noFill/>
          <a:ln w="9525">
            <a:noFill/>
          </a:ln>
        </p:spPr>
        <p:txBody>
          <a:bodyPr wrap="square">
            <a:spAutoFit/>
          </a:bodyPr>
          <a:lstStyle/>
          <a:p>
            <a:pPr indent="0"/>
            <a:r>
              <a:rPr lang="en-US" sz="2000" b="1" dirty="0">
                <a:latin typeface="Arial" panose="020B0604020202020204" pitchFamily="34" charset="0"/>
                <a:ea typeface="宋体" panose="02010600030101010101" pitchFamily="2" charset="-122"/>
                <a:cs typeface="Arial" panose="020B0604020202020204" pitchFamily="34" charset="0"/>
              </a:rPr>
              <a:t>Supplier Power:</a:t>
            </a:r>
            <a:endParaRPr lang="en-US" sz="2000" dirty="0">
              <a:latin typeface="Arial" panose="020B0604020202020204" pitchFamily="34" charset="0"/>
              <a:ea typeface="宋体" panose="02010600030101010101" pitchFamily="2" charset="-122"/>
              <a:cs typeface="Arial" panose="020B0604020202020204" pitchFamily="34" charset="0"/>
            </a:endParaRPr>
          </a:p>
          <a:p>
            <a:pPr marL="342900" indent="-342900">
              <a:buFont typeface="Wingdings" panose="05000000000000000000" pitchFamily="2" charset="2"/>
              <a:buChar char="v"/>
            </a:pPr>
            <a:r>
              <a:rPr lang="en-US" sz="2000" dirty="0">
                <a:latin typeface="Arial" panose="020B0604020202020204" pitchFamily="34" charset="0"/>
                <a:ea typeface="宋体" panose="02010600030101010101" pitchFamily="2" charset="-122"/>
                <a:cs typeface="Arial" panose="020B0604020202020204" pitchFamily="34" charset="0"/>
              </a:rPr>
              <a:t> Amazon remains a driving retail force.</a:t>
            </a:r>
            <a:endParaRPr lang="en-US" sz="2000" dirty="0">
              <a:solidFill>
                <a:srgbClr val="2A2B2E"/>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US" sz="2000" dirty="0">
                <a:solidFill>
                  <a:srgbClr val="2A2B2E"/>
                </a:solidFill>
                <a:latin typeface="Arial" panose="020B0604020202020204" pitchFamily="34" charset="0"/>
                <a:cs typeface="Arial" panose="020B0604020202020204" pitchFamily="34" charset="0"/>
              </a:rPr>
              <a:t> Amazon cultivates customers' shopping habits</a:t>
            </a:r>
            <a:r>
              <a:rPr lang="en-US" sz="2000" dirty="0">
                <a:solidFill>
                  <a:srgbClr val="2A2B2E"/>
                </a:solidFill>
                <a:latin typeface="Arial" panose="020B0604020202020204" pitchFamily="34" charset="0"/>
                <a:ea typeface="宋体" panose="02010600030101010101" pitchFamily="2" charset="-122"/>
                <a:cs typeface="Arial" panose="020B0604020202020204" pitchFamily="34" charset="0"/>
              </a:rPr>
              <a:t>.</a:t>
            </a:r>
            <a:endParaRPr lang="en-US" sz="2000" dirty="0">
              <a:solidFill>
                <a:srgbClr val="2A2B2E"/>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US" sz="2000" dirty="0">
                <a:solidFill>
                  <a:srgbClr val="2A2B2E"/>
                </a:solidFill>
                <a:latin typeface="Arial" panose="020B0604020202020204" pitchFamily="34" charset="0"/>
                <a:cs typeface="Arial" panose="020B0604020202020204" pitchFamily="34" charset="0"/>
              </a:rPr>
              <a:t>Amazon has and continues to prioritize their consumer experience, and it shows.</a:t>
            </a:r>
            <a:endParaRPr lang="en-US" sz="2000" dirty="0">
              <a:solidFill>
                <a:srgbClr val="2A2B2E"/>
              </a:solidFill>
              <a:latin typeface="Arial" panose="020B0604020202020204" pitchFamily="34" charset="0"/>
              <a:ea typeface="宋体" panose="02010600030101010101" pitchFamily="2" charset="-122"/>
              <a:cs typeface="Arial" panose="020B0604020202020204" pitchFamily="34" charset="0"/>
            </a:endParaRPr>
          </a:p>
          <a:p>
            <a:pPr marL="342900" indent="-342900">
              <a:buFont typeface="Wingdings" panose="05000000000000000000" pitchFamily="2" charset="2"/>
              <a:buChar char="v"/>
            </a:pPr>
            <a:r>
              <a:rPr lang="en-US" sz="2000" dirty="0">
                <a:solidFill>
                  <a:srgbClr val="2A2B2E"/>
                </a:solidFill>
                <a:latin typeface="Arial" panose="020B0604020202020204" pitchFamily="34" charset="0"/>
                <a:ea typeface="宋体" panose="02010600030101010101" pitchFamily="2" charset="-122"/>
                <a:cs typeface="Arial" panose="020B0604020202020204" pitchFamily="34" charset="0"/>
              </a:rPr>
              <a:t>Amazon has a full range of categories, and the search experience is also very good and convenient.</a:t>
            </a:r>
          </a:p>
          <a:p>
            <a:pPr marL="342900" indent="-342900">
              <a:buFont typeface="Wingdings" panose="05000000000000000000" pitchFamily="2" charset="2"/>
              <a:buChar char="v"/>
            </a:pPr>
            <a:r>
              <a:rPr lang="en-US" sz="2000" dirty="0">
                <a:solidFill>
                  <a:srgbClr val="2A2B2E"/>
                </a:solidFill>
                <a:latin typeface="Arial" panose="020B0604020202020204" pitchFamily="34" charset="0"/>
                <a:ea typeface="宋体" panose="02010600030101010101" pitchFamily="2" charset="-122"/>
                <a:cs typeface="Arial" panose="020B0604020202020204" pitchFamily="34" charset="0"/>
              </a:rPr>
              <a:t>More Amazon customer like private label product.</a:t>
            </a:r>
          </a:p>
          <a:p>
            <a:pPr indent="0"/>
            <a:r>
              <a:rPr lang="en-US" sz="2000" dirty="0">
                <a:solidFill>
                  <a:srgbClr val="2A2B2E"/>
                </a:solidFill>
                <a:latin typeface="Arial" panose="020B0604020202020204" pitchFamily="34" charset="0"/>
                <a:ea typeface="宋体" panose="02010600030101010101" pitchFamily="2" charset="-122"/>
                <a:cs typeface="Arial" panose="020B0604020202020204" pitchFamily="34" charset="0"/>
              </a:rPr>
              <a:t>  (Amazon private label product have better low price, quality, low shipping cost and similar product reviews).</a:t>
            </a:r>
            <a:endParaRPr lang="en-US" altLang="en-US" sz="2000" dirty="0">
              <a:solidFill>
                <a:srgbClr val="2A2B2E"/>
              </a:solidFill>
              <a:latin typeface="Arial" panose="020B0604020202020204" pitchFamily="34" charset="0"/>
              <a:ea typeface="宋体" panose="02010600030101010101" pitchFamily="2" charset="-122"/>
              <a:cs typeface="Arial" panose="020B0604020202020204" pitchFamily="34" charset="0"/>
            </a:endParaRPr>
          </a:p>
        </p:txBody>
      </p:sp>
      <p:sp>
        <p:nvSpPr>
          <p:cNvPr id="2" name="TextBox 1">
            <a:extLst>
              <a:ext uri="{FF2B5EF4-FFF2-40B4-BE49-F238E27FC236}">
                <a16:creationId xmlns:a16="http://schemas.microsoft.com/office/drawing/2014/main" id="{91E62E68-45D1-876D-AD35-B6A2FDE93291}"/>
              </a:ext>
            </a:extLst>
          </p:cNvPr>
          <p:cNvSpPr txBox="1"/>
          <p:nvPr/>
        </p:nvSpPr>
        <p:spPr>
          <a:xfrm>
            <a:off x="503853" y="6356350"/>
            <a:ext cx="1890261" cy="646331"/>
          </a:xfrm>
          <a:prstGeom prst="rect">
            <a:avLst/>
          </a:prstGeom>
          <a:noFill/>
        </p:spPr>
        <p:txBody>
          <a:bodyPr wrap="none" rtlCol="0">
            <a:spAutoFit/>
          </a:bodyPr>
          <a:lstStyle/>
          <a:p>
            <a:r>
              <a:rPr lang="en-GB" b="1" dirty="0">
                <a:solidFill>
                  <a:schemeClr val="bg2">
                    <a:lumMod val="50000"/>
                  </a:schemeClr>
                </a:solidFill>
              </a:rPr>
              <a:t>Conghui He 3/4</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custDataLst>
              <p:tags r:id="rId1"/>
            </p:custDataLst>
          </p:nvPr>
        </p:nvPicPr>
        <p:blipFill>
          <a:blip r:embed="rId4"/>
          <a:stretch>
            <a:fillRect/>
          </a:stretch>
        </p:blipFill>
        <p:spPr>
          <a:xfrm>
            <a:off x="608330" y="6272530"/>
            <a:ext cx="1390650" cy="581025"/>
          </a:xfrm>
          <a:prstGeom prst="rect">
            <a:avLst/>
          </a:prstGeom>
        </p:spPr>
      </p:pic>
      <p:sp>
        <p:nvSpPr>
          <p:cNvPr id="11" name="Slide Number Placeholder 10"/>
          <p:cNvSpPr>
            <a:spLocks noGrp="1"/>
          </p:cNvSpPr>
          <p:nvPr>
            <p:ph type="sldNum" sz="quarter" idx="12"/>
          </p:nvPr>
        </p:nvSpPr>
        <p:spPr/>
        <p:txBody>
          <a:bodyPr rtlCol="0"/>
          <a:lstStyle/>
          <a:p>
            <a:pPr rtl="0"/>
            <a:fld id="{D8DA9DAA-006C-4F4B-980E-E3DF019B24E2}" type="slidenum">
              <a:rPr lang="en-GB" smtClean="0">
                <a:solidFill>
                  <a:schemeClr val="tx1">
                    <a:lumMod val="50000"/>
                    <a:lumOff val="50000"/>
                  </a:schemeClr>
                </a:solidFill>
              </a:rPr>
              <a:t>10</a:t>
            </a:fld>
            <a:endParaRPr lang="en-GB" dirty="0">
              <a:solidFill>
                <a:schemeClr val="tx1">
                  <a:lumMod val="50000"/>
                  <a:lumOff val="50000"/>
                </a:schemeClr>
              </a:solidFill>
            </a:endParaRPr>
          </a:p>
        </p:txBody>
      </p:sp>
      <p:sp>
        <p:nvSpPr>
          <p:cNvPr id="3" name="文本框 2"/>
          <p:cNvSpPr txBox="1"/>
          <p:nvPr/>
        </p:nvSpPr>
        <p:spPr>
          <a:xfrm>
            <a:off x="57785" y="431165"/>
            <a:ext cx="8405080" cy="400110"/>
          </a:xfrm>
          <a:prstGeom prst="rect">
            <a:avLst/>
          </a:prstGeom>
          <a:noFill/>
        </p:spPr>
        <p:txBody>
          <a:bodyPr wrap="square" rtlCol="0" anchor="t">
            <a:spAutoFit/>
          </a:bodyPr>
          <a:lstStyle/>
          <a:p>
            <a:r>
              <a:rPr lang="en-US" altLang="en-GB" sz="2000" b="1" cap="all" spc="400" dirty="0">
                <a:latin typeface="Arial" panose="020B0604020202020204" pitchFamily="34" charset="0"/>
                <a:cs typeface="Arial" panose="020B0604020202020204" pitchFamily="34" charset="0"/>
                <a:sym typeface="+mn-ea"/>
              </a:rPr>
              <a:t>Porter's five forces analysis </a:t>
            </a:r>
          </a:p>
        </p:txBody>
      </p:sp>
      <p:sp>
        <p:nvSpPr>
          <p:cNvPr id="13" name="文本框 12"/>
          <p:cNvSpPr txBox="1"/>
          <p:nvPr/>
        </p:nvSpPr>
        <p:spPr>
          <a:xfrm>
            <a:off x="88266" y="3711455"/>
            <a:ext cx="12103735" cy="2554545"/>
          </a:xfrm>
          <a:prstGeom prst="rect">
            <a:avLst/>
          </a:prstGeom>
          <a:noFill/>
          <a:ln w="9525">
            <a:noFill/>
          </a:ln>
        </p:spPr>
        <p:txBody>
          <a:bodyPr wrap="square">
            <a:spAutoFit/>
          </a:bodyPr>
          <a:lstStyle/>
          <a:p>
            <a:pPr indent="0"/>
            <a:r>
              <a:rPr lang="en-US" sz="2000" b="1" dirty="0">
                <a:solidFill>
                  <a:srgbClr val="2A2B2E"/>
                </a:solidFill>
                <a:latin typeface="Arial" panose="020B0604020202020204" pitchFamily="34" charset="0"/>
                <a:cs typeface="Arial" panose="020B0604020202020204" pitchFamily="34" charset="0"/>
              </a:rPr>
              <a:t>Threat of Substitute:</a:t>
            </a:r>
            <a:endParaRPr lang="en-US" sz="2000" dirty="0">
              <a:solidFill>
                <a:srgbClr val="2A2B2E"/>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US" sz="2000" dirty="0">
                <a:solidFill>
                  <a:srgbClr val="2A2B2E"/>
                </a:solidFill>
                <a:latin typeface="Arial" panose="020B0604020202020204" pitchFamily="34" charset="0"/>
                <a:cs typeface="Arial" panose="020B0604020202020204" pitchFamily="34" charset="0"/>
              </a:rPr>
              <a:t>Social media is also has also become competition for online platforms. </a:t>
            </a:r>
          </a:p>
          <a:p>
            <a:pPr marL="342900" indent="-342900">
              <a:buFont typeface="Wingdings" panose="05000000000000000000" pitchFamily="2" charset="2"/>
              <a:buChar char="v"/>
            </a:pPr>
            <a:r>
              <a:rPr lang="en-US" sz="2000" dirty="0">
                <a:solidFill>
                  <a:srgbClr val="2A2B2E"/>
                </a:solidFill>
                <a:latin typeface="Arial" panose="020B0604020202020204" pitchFamily="34" charset="0"/>
                <a:cs typeface="Arial" panose="020B0604020202020204" pitchFamily="34" charset="0"/>
              </a:rPr>
              <a:t>Some consumers surveyed reported making a purchase from social media in the past times.</a:t>
            </a:r>
          </a:p>
          <a:p>
            <a:pPr marL="342900" indent="-342900">
              <a:buFont typeface="Wingdings" panose="05000000000000000000" pitchFamily="2" charset="2"/>
              <a:buChar char="v"/>
            </a:pPr>
            <a:endParaRPr lang="en-US" sz="2000" dirty="0">
              <a:solidFill>
                <a:srgbClr val="2A2B2E"/>
              </a:solidFill>
              <a:latin typeface="Arial" panose="020B0604020202020204" pitchFamily="34" charset="0"/>
              <a:cs typeface="Arial" panose="020B0604020202020204" pitchFamily="34" charset="0"/>
            </a:endParaRPr>
          </a:p>
          <a:p>
            <a:endParaRPr lang="en-US" sz="2000" dirty="0">
              <a:solidFill>
                <a:srgbClr val="2A2B2E"/>
              </a:solidFill>
              <a:latin typeface="Arial" panose="020B0604020202020204" pitchFamily="34" charset="0"/>
              <a:cs typeface="Arial" panose="020B0604020202020204" pitchFamily="34" charset="0"/>
            </a:endParaRPr>
          </a:p>
          <a:p>
            <a:pPr indent="0"/>
            <a:r>
              <a:rPr lang="en-US" sz="2000" b="1" dirty="0">
                <a:solidFill>
                  <a:srgbClr val="2A2B2E"/>
                </a:solidFill>
                <a:latin typeface="Arial" panose="020B0604020202020204" pitchFamily="34" charset="0"/>
                <a:cs typeface="Arial" panose="020B0604020202020204" pitchFamily="34" charset="0"/>
              </a:rPr>
              <a:t>Rivalry:</a:t>
            </a:r>
          </a:p>
          <a:p>
            <a:pPr marL="342900" indent="-342900">
              <a:buFont typeface="Wingdings" panose="05000000000000000000" pitchFamily="2" charset="2"/>
              <a:buChar char="v"/>
            </a:pPr>
            <a:r>
              <a:rPr lang="en-US" sz="2000" dirty="0">
                <a:solidFill>
                  <a:srgbClr val="2A2B2E"/>
                </a:solidFill>
                <a:latin typeface="Arial" panose="020B0604020202020204" pitchFamily="34" charset="0"/>
                <a:cs typeface="Arial" panose="020B0604020202020204" pitchFamily="34" charset="0"/>
              </a:rPr>
              <a:t>With the development of science and technology, the rise of more forms may impact the e-commerce industry. For example, online red belt goods can also replace Amazon and other e-commerce markets.</a:t>
            </a:r>
          </a:p>
        </p:txBody>
      </p:sp>
      <p:sp>
        <p:nvSpPr>
          <p:cNvPr id="17" name="文本框 16"/>
          <p:cNvSpPr txBox="1"/>
          <p:nvPr/>
        </p:nvSpPr>
        <p:spPr>
          <a:xfrm>
            <a:off x="88266" y="1301869"/>
            <a:ext cx="11089808" cy="1938992"/>
          </a:xfrm>
          <a:prstGeom prst="rect">
            <a:avLst/>
          </a:prstGeom>
          <a:noFill/>
          <a:ln w="9525">
            <a:noFill/>
          </a:ln>
        </p:spPr>
        <p:txBody>
          <a:bodyPr wrap="square">
            <a:spAutoFit/>
          </a:bodyPr>
          <a:lstStyle/>
          <a:p>
            <a:pPr indent="0"/>
            <a:r>
              <a:rPr lang="en-US" sz="2000" b="1" dirty="0">
                <a:solidFill>
                  <a:srgbClr val="000000"/>
                </a:solidFill>
                <a:latin typeface="Arial" panose="020B0604020202020204" pitchFamily="34" charset="0"/>
                <a:ea typeface="宋体" panose="02010600030101010101" pitchFamily="2" charset="-122"/>
              </a:rPr>
              <a:t>Buyer Power:</a:t>
            </a:r>
            <a:endParaRPr lang="en-US" sz="2000" b="1" dirty="0">
              <a:latin typeface="Arial" panose="020B0604020202020204" pitchFamily="34" charset="0"/>
              <a:ea typeface="宋体" panose="02010600030101010101" pitchFamily="2" charset="-122"/>
            </a:endParaRPr>
          </a:p>
          <a:p>
            <a:pPr marL="342900" indent="-342900">
              <a:buFont typeface="Wingdings" panose="05000000000000000000" pitchFamily="2" charset="2"/>
              <a:buChar char="v"/>
            </a:pPr>
            <a:r>
              <a:rPr lang="en-US" sz="2000" dirty="0">
                <a:latin typeface="Arial" panose="020B0604020202020204" pitchFamily="34" charset="0"/>
                <a:ea typeface="宋体" panose="02010600030101010101" pitchFamily="2" charset="-122"/>
              </a:rPr>
              <a:t>Amazon continues to be the first-place consumers look for product information can motivate customers to spend.</a:t>
            </a:r>
          </a:p>
          <a:p>
            <a:pPr marL="342900" indent="-342900">
              <a:buFont typeface="Wingdings" panose="05000000000000000000" pitchFamily="2" charset="2"/>
              <a:buChar char="v"/>
            </a:pPr>
            <a:r>
              <a:rPr lang="en-US" sz="2000" dirty="0">
                <a:latin typeface="Arial" panose="020B0604020202020204" pitchFamily="34" charset="0"/>
                <a:ea typeface="宋体" panose="02010600030101010101" pitchFamily="2" charset="-122"/>
              </a:rPr>
              <a:t>More and more customers have the behavior of shopping on Amazon every day.</a:t>
            </a:r>
          </a:p>
          <a:p>
            <a:pPr marL="342900" indent="-342900">
              <a:buFont typeface="Wingdings" panose="05000000000000000000" pitchFamily="2" charset="2"/>
              <a:buChar char="v"/>
            </a:pPr>
            <a:r>
              <a:rPr lang="en-US" sz="2000" dirty="0">
                <a:latin typeface="Arial" panose="020B0604020202020204" pitchFamily="34" charset="0"/>
                <a:ea typeface="宋体" panose="02010600030101010101" pitchFamily="2" charset="-122"/>
              </a:rPr>
              <a:t>More Amazon customers are choosing to search for products in Amazon.</a:t>
            </a:r>
          </a:p>
          <a:p>
            <a:pPr marL="342900" indent="-342900">
              <a:buFont typeface="Wingdings" panose="05000000000000000000" pitchFamily="2" charset="2"/>
              <a:buChar char="v"/>
            </a:pPr>
            <a:r>
              <a:rPr lang="en-US" sz="2000" dirty="0">
                <a:latin typeface="Arial" panose="020B0604020202020204" pitchFamily="34" charset="0"/>
                <a:ea typeface="宋体" panose="02010600030101010101" pitchFamily="2" charset="-122"/>
              </a:rPr>
              <a:t>More Amazon customer think price is the most important factor when selecting a product.</a:t>
            </a:r>
            <a:endParaRPr lang="en-US" altLang="en-US" sz="2000" b="0" dirty="0">
              <a:latin typeface="Arial" panose="020B0604020202020204" pitchFamily="34" charset="0"/>
              <a:ea typeface="宋体" panose="02010600030101010101" pitchFamily="2" charset="-122"/>
            </a:endParaRPr>
          </a:p>
        </p:txBody>
      </p:sp>
      <p:sp>
        <p:nvSpPr>
          <p:cNvPr id="2" name="TextBox 1">
            <a:extLst>
              <a:ext uri="{FF2B5EF4-FFF2-40B4-BE49-F238E27FC236}">
                <a16:creationId xmlns:a16="http://schemas.microsoft.com/office/drawing/2014/main" id="{91E62E68-45D1-876D-AD35-B6A2FDE93291}"/>
              </a:ext>
            </a:extLst>
          </p:cNvPr>
          <p:cNvSpPr txBox="1"/>
          <p:nvPr/>
        </p:nvSpPr>
        <p:spPr>
          <a:xfrm>
            <a:off x="503853" y="6356350"/>
            <a:ext cx="1890261" cy="646331"/>
          </a:xfrm>
          <a:prstGeom prst="rect">
            <a:avLst/>
          </a:prstGeom>
          <a:noFill/>
        </p:spPr>
        <p:txBody>
          <a:bodyPr wrap="none" rtlCol="0">
            <a:spAutoFit/>
          </a:bodyPr>
          <a:lstStyle/>
          <a:p>
            <a:r>
              <a:rPr lang="en-GB" b="1" dirty="0">
                <a:solidFill>
                  <a:schemeClr val="bg2">
                    <a:lumMod val="50000"/>
                  </a:schemeClr>
                </a:solidFill>
              </a:rPr>
              <a:t>Conghui He 4/4</a:t>
            </a:r>
          </a:p>
          <a:p>
            <a:endParaRPr lang="en-GB" dirty="0"/>
          </a:p>
        </p:txBody>
      </p:sp>
      <p:sp>
        <p:nvSpPr>
          <p:cNvPr id="6" name="TextBox 5">
            <a:extLst>
              <a:ext uri="{FF2B5EF4-FFF2-40B4-BE49-F238E27FC236}">
                <a16:creationId xmlns:a16="http://schemas.microsoft.com/office/drawing/2014/main" id="{35D0187F-110E-079B-0586-85844C9F4FC7}"/>
              </a:ext>
            </a:extLst>
          </p:cNvPr>
          <p:cNvSpPr txBox="1"/>
          <p:nvPr/>
        </p:nvSpPr>
        <p:spPr>
          <a:xfrm>
            <a:off x="6002694" y="459840"/>
            <a:ext cx="761747" cy="369332"/>
          </a:xfrm>
          <a:prstGeom prst="rect">
            <a:avLst/>
          </a:prstGeom>
          <a:noFill/>
        </p:spPr>
        <p:txBody>
          <a:bodyPr wrap="none" rtlCol="0">
            <a:spAutoFit/>
          </a:bodyPr>
          <a:lstStyle/>
          <a:p>
            <a:r>
              <a:rPr lang="en-GB" dirty="0"/>
              <a:t>Cont.</a:t>
            </a:r>
          </a:p>
        </p:txBody>
      </p:sp>
    </p:spTree>
    <p:extLst>
      <p:ext uri="{BB962C8B-B14F-4D97-AF65-F5344CB8AC3E}">
        <p14:creationId xmlns:p14="http://schemas.microsoft.com/office/powerpoint/2010/main" val="3451958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446362" y="3761117"/>
            <a:ext cx="599248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endParaRPr lang="en-US" sz="3200" b="1" dirty="0"/>
          </a:p>
          <a:p>
            <a:r>
              <a:rPr lang="en-US" sz="4400" b="1" dirty="0">
                <a:solidFill>
                  <a:schemeClr val="bg2">
                    <a:lumMod val="50000"/>
                  </a:schemeClr>
                </a:solidFill>
              </a:rPr>
              <a:t>By Xi Li</a:t>
            </a:r>
          </a:p>
          <a:p>
            <a:endParaRPr lang="en-US" sz="3200" b="1" dirty="0"/>
          </a:p>
        </p:txBody>
      </p:sp>
      <p:sp>
        <p:nvSpPr>
          <p:cNvPr id="5" name="Title 4">
            <a:extLst>
              <a:ext uri="{FF2B5EF4-FFF2-40B4-BE49-F238E27FC236}">
                <a16:creationId xmlns:a16="http://schemas.microsoft.com/office/drawing/2014/main" id="{10C623AF-6651-170F-74BD-341A86BDC6D0}"/>
              </a:ext>
            </a:extLst>
          </p:cNvPr>
          <p:cNvSpPr>
            <a:spLocks noGrp="1"/>
          </p:cNvSpPr>
          <p:nvPr>
            <p:ph type="ctrTitle"/>
          </p:nvPr>
        </p:nvSpPr>
        <p:spPr>
          <a:xfrm>
            <a:off x="1298448" y="594360"/>
            <a:ext cx="9944940" cy="2843784"/>
          </a:xfrm>
        </p:spPr>
        <p:txBody>
          <a:bodyPr/>
          <a:lstStyle/>
          <a:p>
            <a:r>
              <a:rPr lang="en-US" sz="5400" b="1" dirty="0"/>
              <a:t>7Ps Marketing mix of Amazon</a:t>
            </a:r>
            <a:br>
              <a:rPr lang="en-US" sz="5400" b="1" dirty="0"/>
            </a:br>
            <a:endParaRPr lang="en-GB" dirty="0"/>
          </a:p>
        </p:txBody>
      </p:sp>
      <p:pic>
        <p:nvPicPr>
          <p:cNvPr id="3" name="Picture Placeholder 8" descr="Icebergs">
            <a:extLst>
              <a:ext uri="{FF2B5EF4-FFF2-40B4-BE49-F238E27FC236}">
                <a16:creationId xmlns:a16="http://schemas.microsoft.com/office/drawing/2014/main" id="{099859BD-8D5F-D408-8BDF-97A8A1286A6A}"/>
              </a:ext>
            </a:extLst>
          </p:cNvPr>
          <p:cNvPicPr>
            <a:picLocks noChangeAspect="1"/>
          </p:cNvPicPr>
          <p:nvPr/>
        </p:nvPicPr>
        <p:blipFill>
          <a:blip r:embed="rId3"/>
          <a:srcRect l="21045" r="21045"/>
          <a:stretch/>
        </p:blipFill>
        <p:spPr>
          <a:xfrm>
            <a:off x="8197860" y="2644229"/>
            <a:ext cx="3475560" cy="3475560"/>
          </a:xfrm>
          <a:prstGeom prst="ellipse">
            <a:avLst/>
          </a:prstGeom>
          <a:ln>
            <a:noFill/>
          </a:ln>
          <a:effectLst>
            <a:softEdge rad="112500"/>
          </a:effectLst>
        </p:spPr>
      </p:pic>
      <p:sp>
        <p:nvSpPr>
          <p:cNvPr id="2" name="Slide Number Placeholder 10">
            <a:extLst>
              <a:ext uri="{FF2B5EF4-FFF2-40B4-BE49-F238E27FC236}">
                <a16:creationId xmlns:a16="http://schemas.microsoft.com/office/drawing/2014/main" id="{7480E6A7-3F70-576D-B365-EEFD13A06DBF}"/>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11</a:t>
            </a:fld>
            <a:endParaRPr lang="en-GB" sz="1200" b="1" dirty="0">
              <a:solidFill>
                <a:schemeClr val="tx1">
                  <a:lumMod val="50000"/>
                  <a:lumOff val="50000"/>
                </a:schemeClr>
              </a:solidFill>
            </a:endParaRPr>
          </a:p>
        </p:txBody>
      </p:sp>
    </p:spTree>
    <p:extLst>
      <p:ext uri="{BB962C8B-B14F-4D97-AF65-F5344CB8AC3E}">
        <p14:creationId xmlns:p14="http://schemas.microsoft.com/office/powerpoint/2010/main" val="1929459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p:cNvSpPr>
            <a:spLocks noGrp="1"/>
          </p:cNvSpPr>
          <p:nvPr>
            <p:ph type="sldNum" sz="quarter" idx="12"/>
          </p:nvPr>
        </p:nvSpPr>
        <p:spPr/>
        <p:txBody>
          <a:bodyPr rtlCol="0"/>
          <a:lstStyle/>
          <a:p>
            <a:pPr rtl="0"/>
            <a:fld id="{D8DA9DAA-006C-4F4B-980E-E3DF019B24E2}" type="slidenum">
              <a:rPr lang="en-GB" smtClean="0">
                <a:solidFill>
                  <a:schemeClr val="tx1">
                    <a:lumMod val="50000"/>
                    <a:lumOff val="50000"/>
                  </a:schemeClr>
                </a:solidFill>
              </a:rPr>
              <a:t>12</a:t>
            </a:fld>
            <a:endParaRPr lang="en-GB" dirty="0">
              <a:solidFill>
                <a:schemeClr val="tx1">
                  <a:lumMod val="50000"/>
                  <a:lumOff val="50000"/>
                </a:schemeClr>
              </a:solidFill>
            </a:endParaRPr>
          </a:p>
        </p:txBody>
      </p:sp>
      <p:sp>
        <p:nvSpPr>
          <p:cNvPr id="7" name="Content Placeholder 6"/>
          <p:cNvSpPr>
            <a:spLocks noGrp="1"/>
          </p:cNvSpPr>
          <p:nvPr>
            <p:ph idx="1"/>
          </p:nvPr>
        </p:nvSpPr>
        <p:spPr>
          <a:xfrm>
            <a:off x="318804" y="1663454"/>
            <a:ext cx="11605718" cy="908654"/>
          </a:xfrm>
        </p:spPr>
        <p:txBody>
          <a:bodyPr vert="horz" lIns="91440" tIns="45720" rIns="91440" bIns="45720" rtlCol="0" anchor="t">
            <a:noAutofit/>
          </a:bodyPr>
          <a:lstStyle/>
          <a:p>
            <a:r>
              <a:rPr lang="en-US" sz="2400" dirty="0"/>
              <a:t>Amazon faces increased competition from other retailers, most notably from Walmart. Walmart has been investing heavily in its online system </a:t>
            </a:r>
          </a:p>
        </p:txBody>
      </p:sp>
      <p:sp>
        <p:nvSpPr>
          <p:cNvPr id="13" name="Title 12"/>
          <p:cNvSpPr>
            <a:spLocks noGrp="1"/>
          </p:cNvSpPr>
          <p:nvPr>
            <p:ph type="title"/>
          </p:nvPr>
        </p:nvSpPr>
        <p:spPr>
          <a:xfrm>
            <a:off x="261664" y="397129"/>
            <a:ext cx="3243129" cy="1179576"/>
          </a:xfrm>
        </p:spPr>
        <p:txBody>
          <a:bodyPr>
            <a:normAutofit/>
          </a:bodyPr>
          <a:lstStyle/>
          <a:p>
            <a:r>
              <a:rPr lang="en-US" sz="2800" dirty="0">
                <a:ea typeface="+mj-lt"/>
                <a:cs typeface="+mj-lt"/>
              </a:rPr>
              <a:t>PRODUCT</a:t>
            </a:r>
          </a:p>
        </p:txBody>
      </p:sp>
      <p:sp>
        <p:nvSpPr>
          <p:cNvPr id="17" name="Title 12"/>
          <p:cNvSpPr txBox="1"/>
          <p:nvPr/>
        </p:nvSpPr>
        <p:spPr>
          <a:xfrm>
            <a:off x="256322" y="2796666"/>
            <a:ext cx="2682821" cy="50485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5400" kern="1200">
                <a:solidFill>
                  <a:schemeClr val="tx1"/>
                </a:solidFill>
                <a:latin typeface="+mj-lt"/>
                <a:ea typeface="+mj-ea"/>
                <a:cs typeface="+mj-cs"/>
              </a:defRPr>
            </a:lvl1pPr>
          </a:lstStyle>
          <a:p>
            <a:r>
              <a:rPr lang="en-US" sz="2800" dirty="0">
                <a:ea typeface="+mj-lt"/>
                <a:cs typeface="+mj-lt"/>
              </a:rPr>
              <a:t>PRICE</a:t>
            </a:r>
          </a:p>
        </p:txBody>
      </p:sp>
      <p:sp>
        <p:nvSpPr>
          <p:cNvPr id="18" name="TextBox 17"/>
          <p:cNvSpPr txBox="1"/>
          <p:nvPr/>
        </p:nvSpPr>
        <p:spPr>
          <a:xfrm>
            <a:off x="256321" y="3429000"/>
            <a:ext cx="11679356"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400" dirty="0"/>
              <a:t>One of the challenges Amazon faces is the shrinking profit margins caused by price wars. </a:t>
            </a:r>
          </a:p>
          <a:p>
            <a:endParaRPr lang="en-US" sz="2800" dirty="0"/>
          </a:p>
        </p:txBody>
      </p:sp>
      <p:sp>
        <p:nvSpPr>
          <p:cNvPr id="20" name="Title 12"/>
          <p:cNvSpPr txBox="1"/>
          <p:nvPr/>
        </p:nvSpPr>
        <p:spPr>
          <a:xfrm>
            <a:off x="256323" y="4652780"/>
            <a:ext cx="2682820" cy="458492"/>
          </a:xfrm>
          <a:prstGeom prst="rect">
            <a:avLst/>
          </a:prstGeom>
        </p:spPr>
        <p:txBody>
          <a:bodyPr vert="horz" lIns="91440" tIns="45720" rIns="91440" bIns="45720" rtlCol="0" anchor="b">
            <a:normAutofit lnSpcReduction="10000"/>
          </a:bodyPr>
          <a:lstStyle>
            <a:lvl1pPr algn="l" defTabSz="914400" rtl="0" eaLnBrk="1" latinLnBrk="0" hangingPunct="1">
              <a:lnSpc>
                <a:spcPct val="90000"/>
              </a:lnSpc>
              <a:spcBef>
                <a:spcPct val="0"/>
              </a:spcBef>
              <a:buNone/>
              <a:defRPr sz="5400" kern="1200">
                <a:solidFill>
                  <a:schemeClr val="tx1"/>
                </a:solidFill>
                <a:latin typeface="+mj-lt"/>
                <a:ea typeface="+mj-ea"/>
                <a:cs typeface="+mj-cs"/>
              </a:defRPr>
            </a:lvl1pPr>
          </a:lstStyle>
          <a:p>
            <a:r>
              <a:rPr lang="en-US" sz="2800" dirty="0">
                <a:ea typeface="+mj-lt"/>
                <a:cs typeface="+mj-lt"/>
              </a:rPr>
              <a:t>PLACE</a:t>
            </a:r>
          </a:p>
        </p:txBody>
      </p:sp>
      <p:sp>
        <p:nvSpPr>
          <p:cNvPr id="21" name="TextBox 20"/>
          <p:cNvSpPr txBox="1"/>
          <p:nvPr/>
        </p:nvSpPr>
        <p:spPr>
          <a:xfrm>
            <a:off x="245166" y="5111272"/>
            <a:ext cx="113071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400" dirty="0">
                <a:ea typeface="+mn-lt"/>
                <a:cs typeface="+mn-lt"/>
              </a:rPr>
              <a:t>Amazon faced challenges related to its extensive reliance on third-party sellers</a:t>
            </a:r>
            <a:endParaRPr lang="en-US" sz="2400" dirty="0"/>
          </a:p>
          <a:p>
            <a:endParaRPr lang="en-US" sz="2400" dirty="0"/>
          </a:p>
        </p:txBody>
      </p:sp>
      <p:sp>
        <p:nvSpPr>
          <p:cNvPr id="2" name="TextBox 1">
            <a:extLst>
              <a:ext uri="{FF2B5EF4-FFF2-40B4-BE49-F238E27FC236}">
                <a16:creationId xmlns:a16="http://schemas.microsoft.com/office/drawing/2014/main" id="{DE623CF8-E915-BAD6-822B-3B66BF653483}"/>
              </a:ext>
            </a:extLst>
          </p:cNvPr>
          <p:cNvSpPr txBox="1"/>
          <p:nvPr/>
        </p:nvSpPr>
        <p:spPr>
          <a:xfrm>
            <a:off x="245166" y="223233"/>
            <a:ext cx="7648532" cy="646331"/>
          </a:xfrm>
          <a:prstGeom prst="rect">
            <a:avLst/>
          </a:prstGeom>
          <a:noFill/>
        </p:spPr>
        <p:txBody>
          <a:bodyPr wrap="square" rtlCol="0">
            <a:spAutoFit/>
          </a:bodyPr>
          <a:lstStyle/>
          <a:p>
            <a:r>
              <a:rPr lang="en-US" sz="3600" b="1" dirty="0"/>
              <a:t>7Ps Marketing mix of Amazon</a:t>
            </a:r>
            <a:endParaRPr lang="en-GB" sz="3600" dirty="0"/>
          </a:p>
        </p:txBody>
      </p:sp>
      <p:sp>
        <p:nvSpPr>
          <p:cNvPr id="3" name="TextBox 2">
            <a:extLst>
              <a:ext uri="{FF2B5EF4-FFF2-40B4-BE49-F238E27FC236}">
                <a16:creationId xmlns:a16="http://schemas.microsoft.com/office/drawing/2014/main" id="{DC679BFD-C540-4863-219C-B552BF313130}"/>
              </a:ext>
            </a:extLst>
          </p:cNvPr>
          <p:cNvSpPr txBox="1"/>
          <p:nvPr/>
        </p:nvSpPr>
        <p:spPr>
          <a:xfrm>
            <a:off x="223936" y="6356350"/>
            <a:ext cx="2071394" cy="646331"/>
          </a:xfrm>
          <a:prstGeom prst="rect">
            <a:avLst/>
          </a:prstGeom>
          <a:noFill/>
        </p:spPr>
        <p:txBody>
          <a:bodyPr wrap="square" rtlCol="0">
            <a:spAutoFit/>
          </a:bodyPr>
          <a:lstStyle/>
          <a:p>
            <a:r>
              <a:rPr lang="en-GB" b="1" dirty="0">
                <a:solidFill>
                  <a:schemeClr val="bg2">
                    <a:lumMod val="50000"/>
                  </a:schemeClr>
                </a:solidFill>
              </a:rPr>
              <a:t>Xi Li 1/4</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623CF8-E915-BAD6-822B-3B66BF653483}"/>
              </a:ext>
            </a:extLst>
          </p:cNvPr>
          <p:cNvSpPr txBox="1"/>
          <p:nvPr/>
        </p:nvSpPr>
        <p:spPr>
          <a:xfrm>
            <a:off x="245166" y="223233"/>
            <a:ext cx="7648532" cy="646331"/>
          </a:xfrm>
          <a:prstGeom prst="rect">
            <a:avLst/>
          </a:prstGeom>
          <a:noFill/>
        </p:spPr>
        <p:txBody>
          <a:bodyPr wrap="square" rtlCol="0">
            <a:spAutoFit/>
          </a:bodyPr>
          <a:lstStyle/>
          <a:p>
            <a:r>
              <a:rPr lang="en-US" sz="3600" b="1" dirty="0"/>
              <a:t>7Ps Marketing mix of Amazon </a:t>
            </a:r>
            <a:endParaRPr lang="en-GB" sz="3600" dirty="0"/>
          </a:p>
        </p:txBody>
      </p:sp>
      <p:sp>
        <p:nvSpPr>
          <p:cNvPr id="3" name="TextBox 2">
            <a:extLst>
              <a:ext uri="{FF2B5EF4-FFF2-40B4-BE49-F238E27FC236}">
                <a16:creationId xmlns:a16="http://schemas.microsoft.com/office/drawing/2014/main" id="{DC679BFD-C540-4863-219C-B552BF313130}"/>
              </a:ext>
            </a:extLst>
          </p:cNvPr>
          <p:cNvSpPr txBox="1"/>
          <p:nvPr/>
        </p:nvSpPr>
        <p:spPr>
          <a:xfrm>
            <a:off x="223936" y="6356350"/>
            <a:ext cx="2071394" cy="646331"/>
          </a:xfrm>
          <a:prstGeom prst="rect">
            <a:avLst/>
          </a:prstGeom>
          <a:noFill/>
        </p:spPr>
        <p:txBody>
          <a:bodyPr wrap="square" rtlCol="0">
            <a:spAutoFit/>
          </a:bodyPr>
          <a:lstStyle/>
          <a:p>
            <a:r>
              <a:rPr lang="en-GB" b="1" dirty="0">
                <a:solidFill>
                  <a:schemeClr val="bg2">
                    <a:lumMod val="50000"/>
                  </a:schemeClr>
                </a:solidFill>
              </a:rPr>
              <a:t>Xi Li 2/4</a:t>
            </a:r>
          </a:p>
          <a:p>
            <a:endParaRPr lang="en-GB" dirty="0"/>
          </a:p>
        </p:txBody>
      </p:sp>
      <p:sp>
        <p:nvSpPr>
          <p:cNvPr id="9" name="TextBox 8">
            <a:extLst>
              <a:ext uri="{FF2B5EF4-FFF2-40B4-BE49-F238E27FC236}">
                <a16:creationId xmlns:a16="http://schemas.microsoft.com/office/drawing/2014/main" id="{9803E285-4F5B-0120-2C47-E4AA91812EFA}"/>
              </a:ext>
            </a:extLst>
          </p:cNvPr>
          <p:cNvSpPr txBox="1"/>
          <p:nvPr/>
        </p:nvSpPr>
        <p:spPr>
          <a:xfrm>
            <a:off x="6885992" y="429208"/>
            <a:ext cx="889987" cy="369332"/>
          </a:xfrm>
          <a:prstGeom prst="rect">
            <a:avLst/>
          </a:prstGeom>
          <a:noFill/>
        </p:spPr>
        <p:txBody>
          <a:bodyPr wrap="none" rtlCol="0">
            <a:spAutoFit/>
          </a:bodyPr>
          <a:lstStyle/>
          <a:p>
            <a:r>
              <a:rPr lang="en-GB" dirty="0"/>
              <a:t>Cont.1</a:t>
            </a:r>
          </a:p>
        </p:txBody>
      </p:sp>
      <p:sp>
        <p:nvSpPr>
          <p:cNvPr id="10" name="Title 12">
            <a:extLst>
              <a:ext uri="{FF2B5EF4-FFF2-40B4-BE49-F238E27FC236}">
                <a16:creationId xmlns:a16="http://schemas.microsoft.com/office/drawing/2014/main" id="{0F69A4D7-62FD-D204-FE5B-CCC6BC5E7942}"/>
              </a:ext>
            </a:extLst>
          </p:cNvPr>
          <p:cNvSpPr>
            <a:spLocks noGrp="1"/>
          </p:cNvSpPr>
          <p:nvPr>
            <p:ph type="title"/>
          </p:nvPr>
        </p:nvSpPr>
        <p:spPr>
          <a:xfrm>
            <a:off x="245166" y="1245585"/>
            <a:ext cx="3418537" cy="527231"/>
          </a:xfrm>
        </p:spPr>
        <p:txBody>
          <a:bodyPr>
            <a:normAutofit/>
          </a:bodyPr>
          <a:lstStyle/>
          <a:p>
            <a:r>
              <a:rPr lang="en-US" sz="2800" dirty="0">
                <a:ea typeface="+mj-lt"/>
                <a:cs typeface="+mj-lt"/>
              </a:rPr>
              <a:t>PROMOTION</a:t>
            </a:r>
          </a:p>
        </p:txBody>
      </p:sp>
      <p:sp>
        <p:nvSpPr>
          <p:cNvPr id="12" name="TextBox 11">
            <a:extLst>
              <a:ext uri="{FF2B5EF4-FFF2-40B4-BE49-F238E27FC236}">
                <a16:creationId xmlns:a16="http://schemas.microsoft.com/office/drawing/2014/main" id="{79ED020C-C351-35DC-A68B-2D2F01B7FAA7}"/>
              </a:ext>
            </a:extLst>
          </p:cNvPr>
          <p:cNvSpPr txBox="1"/>
          <p:nvPr/>
        </p:nvSpPr>
        <p:spPr>
          <a:xfrm>
            <a:off x="213050" y="1772816"/>
            <a:ext cx="10419242"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400" dirty="0"/>
              <a:t>Amazon has expanded its product portfolio by producing its own line of products</a:t>
            </a:r>
          </a:p>
          <a:p>
            <a:endParaRPr lang="en-US" sz="2800" dirty="0"/>
          </a:p>
        </p:txBody>
      </p:sp>
      <p:sp>
        <p:nvSpPr>
          <p:cNvPr id="14" name="TextBox 13">
            <a:extLst>
              <a:ext uri="{FF2B5EF4-FFF2-40B4-BE49-F238E27FC236}">
                <a16:creationId xmlns:a16="http://schemas.microsoft.com/office/drawing/2014/main" id="{30745BD9-326F-FB99-530D-74E50EB22BD7}"/>
              </a:ext>
            </a:extLst>
          </p:cNvPr>
          <p:cNvSpPr txBox="1"/>
          <p:nvPr/>
        </p:nvSpPr>
        <p:spPr>
          <a:xfrm>
            <a:off x="245166" y="2788481"/>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800" dirty="0"/>
              <a:t>PEOPLE</a:t>
            </a:r>
          </a:p>
        </p:txBody>
      </p:sp>
      <p:sp>
        <p:nvSpPr>
          <p:cNvPr id="15" name="TextBox 14">
            <a:extLst>
              <a:ext uri="{FF2B5EF4-FFF2-40B4-BE49-F238E27FC236}">
                <a16:creationId xmlns:a16="http://schemas.microsoft.com/office/drawing/2014/main" id="{8D6AAC27-BC08-D507-7F58-5FD5D1D21480}"/>
              </a:ext>
            </a:extLst>
          </p:cNvPr>
          <p:cNvSpPr txBox="1"/>
          <p:nvPr/>
        </p:nvSpPr>
        <p:spPr>
          <a:xfrm>
            <a:off x="245165" y="3282337"/>
            <a:ext cx="117726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400" dirty="0">
                <a:ea typeface="+mn-lt"/>
                <a:cs typeface="+mn-lt"/>
              </a:rPr>
              <a:t>Amazon's ability to recruit and retain top talent could be affected by its negative reputation</a:t>
            </a:r>
            <a:endParaRPr lang="en-US" sz="2400" dirty="0"/>
          </a:p>
          <a:p>
            <a:endParaRPr lang="en-US" sz="2400" dirty="0"/>
          </a:p>
        </p:txBody>
      </p:sp>
      <p:sp>
        <p:nvSpPr>
          <p:cNvPr id="16" name="TextBox 15">
            <a:extLst>
              <a:ext uri="{FF2B5EF4-FFF2-40B4-BE49-F238E27FC236}">
                <a16:creationId xmlns:a16="http://schemas.microsoft.com/office/drawing/2014/main" id="{CE24E1DC-AD80-C65D-1F3E-0EB256B0B931}"/>
              </a:ext>
            </a:extLst>
          </p:cNvPr>
          <p:cNvSpPr txBox="1"/>
          <p:nvPr/>
        </p:nvSpPr>
        <p:spPr>
          <a:xfrm>
            <a:off x="213050" y="446269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800" dirty="0">
                <a:ea typeface="+mn-lt"/>
                <a:cs typeface="+mn-lt"/>
              </a:rPr>
              <a:t>PROCESS</a:t>
            </a:r>
          </a:p>
        </p:txBody>
      </p:sp>
      <p:sp>
        <p:nvSpPr>
          <p:cNvPr id="19" name="TextBox 18">
            <a:extLst>
              <a:ext uri="{FF2B5EF4-FFF2-40B4-BE49-F238E27FC236}">
                <a16:creationId xmlns:a16="http://schemas.microsoft.com/office/drawing/2014/main" id="{4C2F7E61-911B-9CE3-F1C5-BAF7B3F78F9B}"/>
              </a:ext>
            </a:extLst>
          </p:cNvPr>
          <p:cNvSpPr txBox="1"/>
          <p:nvPr/>
        </p:nvSpPr>
        <p:spPr>
          <a:xfrm>
            <a:off x="245165" y="4904387"/>
            <a:ext cx="11772663" cy="1261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400" dirty="0"/>
              <a:t>Amazon faced challenges related to high levels of debt and the costs associated with failures in product development. </a:t>
            </a:r>
          </a:p>
          <a:p>
            <a:endParaRPr lang="en-US" sz="2800" dirty="0"/>
          </a:p>
        </p:txBody>
      </p:sp>
      <p:sp>
        <p:nvSpPr>
          <p:cNvPr id="5" name="Slide Number Placeholder 4">
            <a:extLst>
              <a:ext uri="{FF2B5EF4-FFF2-40B4-BE49-F238E27FC236}">
                <a16:creationId xmlns:a16="http://schemas.microsoft.com/office/drawing/2014/main" id="{26EA02C5-45D2-0AE5-A535-BBBA39A954E8}"/>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13</a:t>
            </a:fld>
            <a:endParaRPr lang="en-GB" noProof="0" dirty="0">
              <a:solidFill>
                <a:schemeClr val="tx1">
                  <a:lumMod val="50000"/>
                  <a:lumOff val="50000"/>
                </a:schemeClr>
              </a:solidFill>
            </a:endParaRPr>
          </a:p>
        </p:txBody>
      </p:sp>
    </p:spTree>
    <p:extLst>
      <p:ext uri="{BB962C8B-B14F-4D97-AF65-F5344CB8AC3E}">
        <p14:creationId xmlns:p14="http://schemas.microsoft.com/office/powerpoint/2010/main" val="1799180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623CF8-E915-BAD6-822B-3B66BF653483}"/>
              </a:ext>
            </a:extLst>
          </p:cNvPr>
          <p:cNvSpPr txBox="1"/>
          <p:nvPr/>
        </p:nvSpPr>
        <p:spPr>
          <a:xfrm>
            <a:off x="245166" y="223233"/>
            <a:ext cx="7648532" cy="646331"/>
          </a:xfrm>
          <a:prstGeom prst="rect">
            <a:avLst/>
          </a:prstGeom>
          <a:noFill/>
        </p:spPr>
        <p:txBody>
          <a:bodyPr wrap="square" rtlCol="0">
            <a:spAutoFit/>
          </a:bodyPr>
          <a:lstStyle/>
          <a:p>
            <a:r>
              <a:rPr lang="en-US" sz="3600" b="1" dirty="0"/>
              <a:t>7Ps Marketing mix of Amazon </a:t>
            </a:r>
            <a:endParaRPr lang="en-GB" sz="3600" dirty="0"/>
          </a:p>
        </p:txBody>
      </p:sp>
      <p:sp>
        <p:nvSpPr>
          <p:cNvPr id="3" name="TextBox 2">
            <a:extLst>
              <a:ext uri="{FF2B5EF4-FFF2-40B4-BE49-F238E27FC236}">
                <a16:creationId xmlns:a16="http://schemas.microsoft.com/office/drawing/2014/main" id="{DC679BFD-C540-4863-219C-B552BF313130}"/>
              </a:ext>
            </a:extLst>
          </p:cNvPr>
          <p:cNvSpPr txBox="1"/>
          <p:nvPr/>
        </p:nvSpPr>
        <p:spPr>
          <a:xfrm>
            <a:off x="223936" y="6356350"/>
            <a:ext cx="2071394" cy="646331"/>
          </a:xfrm>
          <a:prstGeom prst="rect">
            <a:avLst/>
          </a:prstGeom>
          <a:noFill/>
        </p:spPr>
        <p:txBody>
          <a:bodyPr wrap="square" rtlCol="0">
            <a:spAutoFit/>
          </a:bodyPr>
          <a:lstStyle/>
          <a:p>
            <a:r>
              <a:rPr lang="en-GB" b="1" dirty="0">
                <a:solidFill>
                  <a:schemeClr val="bg2">
                    <a:lumMod val="50000"/>
                  </a:schemeClr>
                </a:solidFill>
              </a:rPr>
              <a:t>Xi Li 3/4</a:t>
            </a:r>
          </a:p>
          <a:p>
            <a:endParaRPr lang="en-GB" dirty="0"/>
          </a:p>
        </p:txBody>
      </p:sp>
      <p:sp>
        <p:nvSpPr>
          <p:cNvPr id="9" name="TextBox 8">
            <a:extLst>
              <a:ext uri="{FF2B5EF4-FFF2-40B4-BE49-F238E27FC236}">
                <a16:creationId xmlns:a16="http://schemas.microsoft.com/office/drawing/2014/main" id="{9803E285-4F5B-0120-2C47-E4AA91812EFA}"/>
              </a:ext>
            </a:extLst>
          </p:cNvPr>
          <p:cNvSpPr txBox="1"/>
          <p:nvPr/>
        </p:nvSpPr>
        <p:spPr>
          <a:xfrm>
            <a:off x="6885992" y="429208"/>
            <a:ext cx="889987" cy="369332"/>
          </a:xfrm>
          <a:prstGeom prst="rect">
            <a:avLst/>
          </a:prstGeom>
          <a:noFill/>
        </p:spPr>
        <p:txBody>
          <a:bodyPr wrap="none" rtlCol="0">
            <a:spAutoFit/>
          </a:bodyPr>
          <a:lstStyle/>
          <a:p>
            <a:r>
              <a:rPr lang="en-GB" dirty="0"/>
              <a:t>Cont.2</a:t>
            </a:r>
          </a:p>
        </p:txBody>
      </p:sp>
      <p:sp>
        <p:nvSpPr>
          <p:cNvPr id="6" name="TextBox 5">
            <a:extLst>
              <a:ext uri="{FF2B5EF4-FFF2-40B4-BE49-F238E27FC236}">
                <a16:creationId xmlns:a16="http://schemas.microsoft.com/office/drawing/2014/main" id="{71D560DE-C4CD-2DAE-116A-90B07A108DCF}"/>
              </a:ext>
            </a:extLst>
          </p:cNvPr>
          <p:cNvSpPr txBox="1"/>
          <p:nvPr/>
        </p:nvSpPr>
        <p:spPr>
          <a:xfrm>
            <a:off x="245166" y="1154825"/>
            <a:ext cx="548029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800" dirty="0"/>
              <a:t>PHYSICAL EVIDENCE</a:t>
            </a:r>
          </a:p>
          <a:p>
            <a:endParaRPr lang="en-US" sz="3600" dirty="0"/>
          </a:p>
        </p:txBody>
      </p:sp>
      <p:sp>
        <p:nvSpPr>
          <p:cNvPr id="7" name="TextBox 6">
            <a:extLst>
              <a:ext uri="{FF2B5EF4-FFF2-40B4-BE49-F238E27FC236}">
                <a16:creationId xmlns:a16="http://schemas.microsoft.com/office/drawing/2014/main" id="{8BD41604-4CB7-4B96-B585-B77F7707387A}"/>
              </a:ext>
            </a:extLst>
          </p:cNvPr>
          <p:cNvSpPr txBox="1"/>
          <p:nvPr/>
        </p:nvSpPr>
        <p:spPr>
          <a:xfrm>
            <a:off x="223936" y="1693434"/>
            <a:ext cx="10178584"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400" dirty="0">
                <a:ea typeface="+mn-lt"/>
                <a:cs typeface="+mn-lt"/>
              </a:rPr>
              <a:t>Amazon primarily operates as an e-commerce platform; therefore, it is important for Amazon to provide a seamless and reliable delivery experience to meet customer expectations and maintain trust.</a:t>
            </a:r>
          </a:p>
          <a:p>
            <a:endParaRPr lang="en-US" sz="2000" dirty="0">
              <a:ea typeface="+mn-lt"/>
              <a:cs typeface="+mn-lt"/>
            </a:endParaRPr>
          </a:p>
        </p:txBody>
      </p:sp>
      <p:pic>
        <p:nvPicPr>
          <p:cNvPr id="8" name="Picture Placeholder 19" descr="mountains at sunset">
            <a:extLst>
              <a:ext uri="{FF2B5EF4-FFF2-40B4-BE49-F238E27FC236}">
                <a16:creationId xmlns:a16="http://schemas.microsoft.com/office/drawing/2014/main" id="{25D165A5-7555-959C-1514-1195542A3638}"/>
              </a:ext>
            </a:extLst>
          </p:cNvPr>
          <p:cNvPicPr>
            <a:picLocks noChangeAspect="1"/>
          </p:cNvPicPr>
          <p:nvPr/>
        </p:nvPicPr>
        <p:blipFill rotWithShape="1">
          <a:blip r:embed="rId3"/>
          <a:srcRect t="209" b="209"/>
          <a:stretch>
            <a:fillRect/>
          </a:stretch>
        </p:blipFill>
        <p:spPr>
          <a:xfrm>
            <a:off x="8227576" y="3201539"/>
            <a:ext cx="3174060" cy="3233057"/>
          </a:xfrm>
          <a:prstGeom prst="ellipse">
            <a:avLst/>
          </a:prstGeom>
          <a:ln>
            <a:noFill/>
          </a:ln>
          <a:effectLst>
            <a:softEdge rad="112500"/>
          </a:effectLst>
        </p:spPr>
      </p:pic>
      <p:sp>
        <p:nvSpPr>
          <p:cNvPr id="5" name="Slide Number Placeholder 4">
            <a:extLst>
              <a:ext uri="{FF2B5EF4-FFF2-40B4-BE49-F238E27FC236}">
                <a16:creationId xmlns:a16="http://schemas.microsoft.com/office/drawing/2014/main" id="{E2005A8A-7A1E-78B6-73F7-BB6F33C711CC}"/>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14</a:t>
            </a:fld>
            <a:endParaRPr lang="en-GB" noProof="0" dirty="0">
              <a:solidFill>
                <a:schemeClr val="tx1">
                  <a:lumMod val="50000"/>
                  <a:lumOff val="50000"/>
                </a:schemeClr>
              </a:solidFill>
            </a:endParaRPr>
          </a:p>
        </p:txBody>
      </p:sp>
    </p:spTree>
    <p:extLst>
      <p:ext uri="{BB962C8B-B14F-4D97-AF65-F5344CB8AC3E}">
        <p14:creationId xmlns:p14="http://schemas.microsoft.com/office/powerpoint/2010/main" val="602484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623CF8-E915-BAD6-822B-3B66BF653483}"/>
              </a:ext>
            </a:extLst>
          </p:cNvPr>
          <p:cNvSpPr txBox="1"/>
          <p:nvPr/>
        </p:nvSpPr>
        <p:spPr>
          <a:xfrm>
            <a:off x="245166" y="223233"/>
            <a:ext cx="7648532" cy="646331"/>
          </a:xfrm>
          <a:prstGeom prst="rect">
            <a:avLst/>
          </a:prstGeom>
          <a:noFill/>
        </p:spPr>
        <p:txBody>
          <a:bodyPr wrap="square" rtlCol="0">
            <a:spAutoFit/>
          </a:bodyPr>
          <a:lstStyle/>
          <a:p>
            <a:r>
              <a:rPr lang="en-US" sz="3600" b="1" dirty="0"/>
              <a:t>In Short</a:t>
            </a:r>
            <a:endParaRPr lang="en-GB" sz="3600" dirty="0"/>
          </a:p>
        </p:txBody>
      </p:sp>
      <p:sp>
        <p:nvSpPr>
          <p:cNvPr id="3" name="TextBox 2">
            <a:extLst>
              <a:ext uri="{FF2B5EF4-FFF2-40B4-BE49-F238E27FC236}">
                <a16:creationId xmlns:a16="http://schemas.microsoft.com/office/drawing/2014/main" id="{DC679BFD-C540-4863-219C-B552BF313130}"/>
              </a:ext>
            </a:extLst>
          </p:cNvPr>
          <p:cNvSpPr txBox="1"/>
          <p:nvPr/>
        </p:nvSpPr>
        <p:spPr>
          <a:xfrm>
            <a:off x="223936" y="6356350"/>
            <a:ext cx="2071394" cy="646331"/>
          </a:xfrm>
          <a:prstGeom prst="rect">
            <a:avLst/>
          </a:prstGeom>
          <a:noFill/>
        </p:spPr>
        <p:txBody>
          <a:bodyPr wrap="square" rtlCol="0">
            <a:spAutoFit/>
          </a:bodyPr>
          <a:lstStyle/>
          <a:p>
            <a:r>
              <a:rPr lang="en-GB" b="1" dirty="0">
                <a:solidFill>
                  <a:schemeClr val="bg2">
                    <a:lumMod val="50000"/>
                  </a:schemeClr>
                </a:solidFill>
              </a:rPr>
              <a:t>Xi Li 4/4</a:t>
            </a:r>
          </a:p>
          <a:p>
            <a:endParaRPr lang="en-GB" dirty="0"/>
          </a:p>
        </p:txBody>
      </p:sp>
      <p:sp>
        <p:nvSpPr>
          <p:cNvPr id="5" name="Subtitle 7">
            <a:extLst>
              <a:ext uri="{FF2B5EF4-FFF2-40B4-BE49-F238E27FC236}">
                <a16:creationId xmlns:a16="http://schemas.microsoft.com/office/drawing/2014/main" id="{E8C28241-A34C-C47F-2A1C-84934671D7FD}"/>
              </a:ext>
            </a:extLst>
          </p:cNvPr>
          <p:cNvSpPr txBox="1">
            <a:spLocks/>
          </p:cNvSpPr>
          <p:nvPr/>
        </p:nvSpPr>
        <p:spPr>
          <a:xfrm>
            <a:off x="384143" y="1235517"/>
            <a:ext cx="10795133" cy="3955915"/>
          </a:xfrm>
          <a:prstGeom prst="rect">
            <a:avLst/>
          </a:prstGeom>
        </p:spPr>
        <p:txBody>
          <a:bodyPr vert="horz" lIns="91440" tIns="45720" rIns="91440" bIns="45720" rtlCol="0" anchor="t">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Calibri" panose="020F0502020204030204" pitchFamily="34" charset="0"/>
              <a:buChar char="-"/>
            </a:pPr>
            <a:r>
              <a:rPr lang="en-GB" sz="2400">
                <a:ea typeface="+mn-lt"/>
                <a:cs typeface="+mn-lt"/>
              </a:rPr>
              <a:t>The most important element that Amazon faced is the price.</a:t>
            </a:r>
            <a:endParaRPr lang="en-US" sz="2400">
              <a:ea typeface="+mn-lt"/>
              <a:cs typeface="+mn-lt"/>
            </a:endParaRPr>
          </a:p>
          <a:p>
            <a:pPr marL="342900" indent="-342900">
              <a:buFont typeface="Calibri" panose="020F0502020204030204" pitchFamily="34" charset="0"/>
              <a:buChar char="-"/>
            </a:pPr>
            <a:r>
              <a:rPr lang="en-GB" sz="2400">
                <a:ea typeface="+mn-lt"/>
                <a:cs typeface="+mn-lt"/>
              </a:rPr>
              <a:t>Amazon faces challenges in maintaining its profit margins due to price wars and intense competition, particularly in countries like India. </a:t>
            </a:r>
            <a:endParaRPr lang="en-GB" sz="2400"/>
          </a:p>
          <a:p>
            <a:pPr marL="342900" indent="-342900">
              <a:buFont typeface="Calibri" panose="020F0502020204030204" pitchFamily="34" charset="0"/>
              <a:buChar char="-"/>
            </a:pPr>
            <a:r>
              <a:rPr lang="en-GB" sz="2400">
                <a:ea typeface="+mn-lt"/>
                <a:cs typeface="+mn-lt"/>
              </a:rPr>
              <a:t>The competitive pricing strategy of Amazon, which includes offering discounts and deals to attract customers, has led to decreased profit margins.</a:t>
            </a:r>
          </a:p>
          <a:p>
            <a:endParaRPr lang="en-GB" sz="2400" dirty="0">
              <a:ea typeface="+mn-lt"/>
              <a:cs typeface="+mn-lt"/>
            </a:endParaRPr>
          </a:p>
        </p:txBody>
      </p:sp>
      <p:pic>
        <p:nvPicPr>
          <p:cNvPr id="10" name="Picture Placeholder 21" descr="mountains under near dusk sky">
            <a:extLst>
              <a:ext uri="{FF2B5EF4-FFF2-40B4-BE49-F238E27FC236}">
                <a16:creationId xmlns:a16="http://schemas.microsoft.com/office/drawing/2014/main" id="{76576CB3-675B-DAD6-FDE6-873F83BF4B62}"/>
              </a:ext>
            </a:extLst>
          </p:cNvPr>
          <p:cNvPicPr>
            <a:picLocks noGrp="1" noChangeAspect="1"/>
          </p:cNvPicPr>
          <p:nvPr>
            <p:ph type="pic" sz="quarter" idx="13"/>
          </p:nvPr>
        </p:nvPicPr>
        <p:blipFill rotWithShape="1">
          <a:blip r:embed="rId3"/>
          <a:srcRect t="63" b="63"/>
          <a:stretch>
            <a:fillRect/>
          </a:stretch>
        </p:blipFill>
        <p:spPr>
          <a:xfrm>
            <a:off x="8386231" y="3741066"/>
            <a:ext cx="2705352" cy="2615284"/>
          </a:xfrm>
          <a:prstGeom prst="ellipse">
            <a:avLst/>
          </a:prstGeom>
          <a:ln>
            <a:noFill/>
          </a:ln>
          <a:effectLst>
            <a:softEdge rad="112500"/>
          </a:effectLst>
        </p:spPr>
      </p:pic>
      <p:sp>
        <p:nvSpPr>
          <p:cNvPr id="6" name="Slide Number Placeholder 5">
            <a:extLst>
              <a:ext uri="{FF2B5EF4-FFF2-40B4-BE49-F238E27FC236}">
                <a16:creationId xmlns:a16="http://schemas.microsoft.com/office/drawing/2014/main" id="{F83B7492-8875-611B-2ABF-569773567D79}"/>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15</a:t>
            </a:fld>
            <a:endParaRPr lang="en-GB" noProof="0" dirty="0">
              <a:solidFill>
                <a:schemeClr val="tx1">
                  <a:lumMod val="50000"/>
                  <a:lumOff val="50000"/>
                </a:schemeClr>
              </a:solidFill>
            </a:endParaRPr>
          </a:p>
        </p:txBody>
      </p:sp>
    </p:spTree>
    <p:extLst>
      <p:ext uri="{BB962C8B-B14F-4D97-AF65-F5344CB8AC3E}">
        <p14:creationId xmlns:p14="http://schemas.microsoft.com/office/powerpoint/2010/main" val="638283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a:extLst>
              <a:ext uri="{FF2B5EF4-FFF2-40B4-BE49-F238E27FC236}">
                <a16:creationId xmlns:a16="http://schemas.microsoft.com/office/drawing/2014/main" id="{20A0574B-7999-5A9C-A155-426F638C2907}"/>
              </a:ext>
            </a:extLst>
          </p:cNvPr>
          <p:cNvPicPr>
            <a:picLocks noGrp="1" noChangeAspect="1"/>
          </p:cNvPicPr>
          <p:nvPr>
            <p:ph type="pic" sz="quarter" idx="13"/>
          </p:nvPr>
        </p:nvPicPr>
        <p:blipFill>
          <a:blip r:embed="rId2">
            <a:duotone>
              <a:prstClr val="black"/>
              <a:schemeClr val="accent3">
                <a:tint val="45000"/>
                <a:satMod val="400000"/>
              </a:schemeClr>
            </a:duotone>
          </a:blip>
          <a:srcRect l="16939" r="16939"/>
          <a:stretch>
            <a:fillRect/>
          </a:stretch>
        </p:blipFill>
        <p:spPr>
          <a:prstGeom prst="ellipse">
            <a:avLst/>
          </a:prstGeom>
          <a:ln>
            <a:noFill/>
          </a:ln>
          <a:effectLst>
            <a:softEdge rad="112500"/>
          </a:effectLst>
        </p:spPr>
      </p:pic>
      <p:sp>
        <p:nvSpPr>
          <p:cNvPr id="4" name="Content Placeholder 3">
            <a:extLst>
              <a:ext uri="{FF2B5EF4-FFF2-40B4-BE49-F238E27FC236}">
                <a16:creationId xmlns:a16="http://schemas.microsoft.com/office/drawing/2014/main" id="{9C4DDEE1-8B30-B0A7-AE9A-B8367800486D}"/>
              </a:ext>
            </a:extLst>
          </p:cNvPr>
          <p:cNvSpPr>
            <a:spLocks noGrp="1"/>
          </p:cNvSpPr>
          <p:nvPr>
            <p:ph idx="1"/>
          </p:nvPr>
        </p:nvSpPr>
        <p:spPr/>
        <p:txBody>
          <a:bodyPr/>
          <a:lstStyle/>
          <a:p>
            <a:r>
              <a:rPr lang="en-US" dirty="0"/>
              <a:t>Introduction by </a:t>
            </a:r>
            <a:r>
              <a:rPr lang="en-GB" b="1" i="0" dirty="0">
                <a:solidFill>
                  <a:srgbClr val="252424"/>
                </a:solidFill>
                <a:effectLst/>
                <a:latin typeface="Segoe UI" panose="020B0502040204020203" pitchFamily="34" charset="0"/>
              </a:rPr>
              <a:t>Zhaowei Li</a:t>
            </a:r>
          </a:p>
          <a:p>
            <a:pPr marL="0" indent="0">
              <a:buNone/>
            </a:pPr>
            <a:r>
              <a:rPr lang="en-US" dirty="0"/>
              <a:t>Understanding consumer behavior = effectively cater customers' needs </a:t>
            </a:r>
          </a:p>
          <a:p>
            <a:pPr marL="0" indent="0">
              <a:buNone/>
            </a:pPr>
            <a:r>
              <a:rPr lang="en-US" dirty="0"/>
              <a:t>Focus on the Zero-Latency (ZL) model</a:t>
            </a:r>
          </a:p>
          <a:p>
            <a:endParaRPr lang="en-GB" b="1" i="0" dirty="0">
              <a:solidFill>
                <a:srgbClr val="252424"/>
              </a:solidFill>
              <a:effectLst/>
              <a:latin typeface="Segoe UI" panose="020B0502040204020203" pitchFamily="34" charset="0"/>
            </a:endParaRPr>
          </a:p>
          <a:p>
            <a:endParaRPr lang="en-GB" dirty="0"/>
          </a:p>
        </p:txBody>
      </p:sp>
      <p:sp>
        <p:nvSpPr>
          <p:cNvPr id="7" name="Slide Number Placeholder 6">
            <a:extLst>
              <a:ext uri="{FF2B5EF4-FFF2-40B4-BE49-F238E27FC236}">
                <a16:creationId xmlns:a16="http://schemas.microsoft.com/office/drawing/2014/main" id="{89FE213C-4872-5812-1AB0-841E6C53DA3A}"/>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16</a:t>
            </a:fld>
            <a:endParaRPr lang="en-GB" noProof="0" dirty="0">
              <a:solidFill>
                <a:schemeClr val="tx1">
                  <a:lumMod val="50000"/>
                  <a:lumOff val="50000"/>
                </a:schemeClr>
              </a:solidFill>
            </a:endParaRPr>
          </a:p>
        </p:txBody>
      </p:sp>
      <p:pic>
        <p:nvPicPr>
          <p:cNvPr id="10" name="Picture 2" descr="File:Amazon logo.svg - Wikipedia">
            <a:extLst>
              <a:ext uri="{FF2B5EF4-FFF2-40B4-BE49-F238E27FC236}">
                <a16:creationId xmlns:a16="http://schemas.microsoft.com/office/drawing/2014/main" id="{20EF837C-A5B4-DC4A-5B6B-9336BC21281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03526" y="1226315"/>
            <a:ext cx="4991191" cy="150710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342FAB4-69C1-68F7-D007-A5AB21BAC2BB}"/>
              </a:ext>
            </a:extLst>
          </p:cNvPr>
          <p:cNvSpPr txBox="1"/>
          <p:nvPr/>
        </p:nvSpPr>
        <p:spPr>
          <a:xfrm>
            <a:off x="334536" y="6172200"/>
            <a:ext cx="1350498" cy="646331"/>
          </a:xfrm>
          <a:prstGeom prst="rect">
            <a:avLst/>
          </a:prstGeom>
          <a:noFill/>
        </p:spPr>
        <p:txBody>
          <a:bodyPr wrap="none" rtlCol="0">
            <a:spAutoFit/>
          </a:bodyPr>
          <a:lstStyle/>
          <a:p>
            <a:r>
              <a:rPr lang="en-GB" b="1" i="0" dirty="0">
                <a:solidFill>
                  <a:schemeClr val="bg2">
                    <a:lumMod val="50000"/>
                  </a:schemeClr>
                </a:solidFill>
                <a:effectLst/>
                <a:latin typeface="Segoe UI" panose="020B0502040204020203" pitchFamily="34" charset="0"/>
              </a:rPr>
              <a:t>Zhaowei Li</a:t>
            </a:r>
          </a:p>
          <a:p>
            <a:endParaRPr lang="en-GB" dirty="0"/>
          </a:p>
        </p:txBody>
      </p:sp>
    </p:spTree>
    <p:extLst>
      <p:ext uri="{BB962C8B-B14F-4D97-AF65-F5344CB8AC3E}">
        <p14:creationId xmlns:p14="http://schemas.microsoft.com/office/powerpoint/2010/main" val="9768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2D5692-E7C1-14B2-C13F-162BA3401BC0}"/>
              </a:ext>
            </a:extLst>
          </p:cNvPr>
          <p:cNvSpPr>
            <a:spLocks noGrp="1"/>
          </p:cNvSpPr>
          <p:nvPr>
            <p:ph type="title"/>
          </p:nvPr>
        </p:nvSpPr>
        <p:spPr>
          <a:xfrm>
            <a:off x="809133" y="982534"/>
            <a:ext cx="6840604" cy="1179576"/>
          </a:xfrm>
        </p:spPr>
        <p:txBody>
          <a:bodyPr>
            <a:noAutofit/>
          </a:bodyPr>
          <a:lstStyle/>
          <a:p>
            <a:r>
              <a:rPr lang="en-GB" sz="4400" dirty="0"/>
              <a:t>The Zero Latency Model</a:t>
            </a:r>
          </a:p>
        </p:txBody>
      </p:sp>
      <p:sp>
        <p:nvSpPr>
          <p:cNvPr id="4" name="Content Placeholder 3">
            <a:extLst>
              <a:ext uri="{FF2B5EF4-FFF2-40B4-BE49-F238E27FC236}">
                <a16:creationId xmlns:a16="http://schemas.microsoft.com/office/drawing/2014/main" id="{76B6BD12-ED23-EADF-DA78-CBA35065C096}"/>
              </a:ext>
            </a:extLst>
          </p:cNvPr>
          <p:cNvSpPr>
            <a:spLocks noGrp="1"/>
          </p:cNvSpPr>
          <p:nvPr>
            <p:ph idx="1"/>
          </p:nvPr>
        </p:nvSpPr>
        <p:spPr>
          <a:xfrm>
            <a:off x="845932" y="2424052"/>
            <a:ext cx="6041062" cy="3346704"/>
          </a:xfrm>
        </p:spPr>
        <p:txBody>
          <a:bodyPr>
            <a:normAutofit fontScale="92500" lnSpcReduction="20000"/>
          </a:bodyPr>
          <a:lstStyle/>
          <a:p>
            <a:pPr marL="0" indent="0">
              <a:buNone/>
            </a:pPr>
            <a:r>
              <a:rPr lang="en-US" dirty="0"/>
              <a:t>How technological advancements and convenience-oriented factors influence consumer behavior on Amazon. </a:t>
            </a:r>
            <a:br>
              <a:rPr lang="en-US" dirty="0"/>
            </a:br>
            <a:r>
              <a:rPr lang="en-US" dirty="0"/>
              <a:t>Aspects: website design, user interface, mobile accessibility, delivery options. </a:t>
            </a:r>
          </a:p>
          <a:p>
            <a:pPr marL="0" indent="0">
              <a:buNone/>
            </a:pPr>
            <a:r>
              <a:rPr lang="en-US" dirty="0"/>
              <a:t>Additional factors: product reviews, ratings, and recommendations </a:t>
            </a:r>
          </a:p>
          <a:p>
            <a:pPr marL="0" indent="0">
              <a:buNone/>
            </a:pPr>
            <a:endParaRPr lang="en-US" dirty="0"/>
          </a:p>
          <a:p>
            <a:pPr marL="0" indent="0">
              <a:buNone/>
            </a:pPr>
            <a:r>
              <a:rPr lang="en-US" dirty="0"/>
              <a:t>Summary Outcomes</a:t>
            </a:r>
            <a:br>
              <a:rPr lang="en-US" dirty="0"/>
            </a:br>
            <a:r>
              <a:rPr lang="en-US" dirty="0"/>
              <a:t>Enhance customer satisfaction, increase conversions, and foster long-term loyalty.</a:t>
            </a:r>
          </a:p>
          <a:p>
            <a:endParaRPr lang="en-US" dirty="0"/>
          </a:p>
          <a:p>
            <a:endParaRPr lang="en-GB" dirty="0"/>
          </a:p>
        </p:txBody>
      </p:sp>
      <p:sp>
        <p:nvSpPr>
          <p:cNvPr id="7" name="Slide Number Placeholder 6">
            <a:extLst>
              <a:ext uri="{FF2B5EF4-FFF2-40B4-BE49-F238E27FC236}">
                <a16:creationId xmlns:a16="http://schemas.microsoft.com/office/drawing/2014/main" id="{CCD8BDD1-8DAF-48D2-04E5-EBA92261E3FC}"/>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17</a:t>
            </a:fld>
            <a:endParaRPr lang="en-GB" noProof="0" dirty="0">
              <a:solidFill>
                <a:schemeClr val="tx1">
                  <a:lumMod val="50000"/>
                  <a:lumOff val="50000"/>
                </a:schemeClr>
              </a:solidFill>
            </a:endParaRPr>
          </a:p>
        </p:txBody>
      </p:sp>
      <p:pic>
        <p:nvPicPr>
          <p:cNvPr id="8" name="Picture 4" descr="Consumer Buying Behavior PNG Transparent Images Free Download | Vector  Files | Pngtree">
            <a:extLst>
              <a:ext uri="{FF2B5EF4-FFF2-40B4-BE49-F238E27FC236}">
                <a16:creationId xmlns:a16="http://schemas.microsoft.com/office/drawing/2014/main" id="{910C3D4B-2043-4CA0-3557-508AEBF66640}"/>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8217" t="23069" r="17705" b="20783"/>
          <a:stretch/>
        </p:blipFill>
        <p:spPr bwMode="auto">
          <a:xfrm>
            <a:off x="7780130" y="1576142"/>
            <a:ext cx="2705622" cy="237083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3AFC934-F36C-E2CF-4B1B-6EB4791594ED}"/>
              </a:ext>
            </a:extLst>
          </p:cNvPr>
          <p:cNvSpPr txBox="1"/>
          <p:nvPr/>
        </p:nvSpPr>
        <p:spPr>
          <a:xfrm>
            <a:off x="392522" y="6319396"/>
            <a:ext cx="1783309" cy="646331"/>
          </a:xfrm>
          <a:prstGeom prst="rect">
            <a:avLst/>
          </a:prstGeom>
          <a:noFill/>
        </p:spPr>
        <p:txBody>
          <a:bodyPr wrap="none" rtlCol="0">
            <a:spAutoFit/>
          </a:bodyPr>
          <a:lstStyle/>
          <a:p>
            <a:r>
              <a:rPr lang="en-GB" b="1" i="0" dirty="0">
                <a:solidFill>
                  <a:schemeClr val="bg2">
                    <a:lumMod val="50000"/>
                  </a:schemeClr>
                </a:solidFill>
                <a:effectLst/>
                <a:latin typeface="Segoe UI" panose="020B0502040204020203" pitchFamily="34" charset="0"/>
              </a:rPr>
              <a:t>Zhaowei Li 1/5</a:t>
            </a:r>
          </a:p>
          <a:p>
            <a:endParaRPr lang="en-GB" dirty="0"/>
          </a:p>
        </p:txBody>
      </p:sp>
    </p:spTree>
    <p:extLst>
      <p:ext uri="{BB962C8B-B14F-4D97-AF65-F5344CB8AC3E}">
        <p14:creationId xmlns:p14="http://schemas.microsoft.com/office/powerpoint/2010/main" val="2818347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C9A6961-420D-E0DA-E413-357BBA3AAE4B}"/>
              </a:ext>
            </a:extLst>
          </p:cNvPr>
          <p:cNvSpPr>
            <a:spLocks noGrp="1"/>
          </p:cNvSpPr>
          <p:nvPr>
            <p:ph idx="1"/>
          </p:nvPr>
        </p:nvSpPr>
        <p:spPr>
          <a:xfrm>
            <a:off x="879432" y="2285777"/>
            <a:ext cx="7350167" cy="3346704"/>
          </a:xfrm>
        </p:spPr>
        <p:txBody>
          <a:bodyPr/>
          <a:lstStyle/>
          <a:p>
            <a:pPr marL="342900" indent="-342900">
              <a:buFont typeface="Wingdings" panose="05000000000000000000" pitchFamily="2" charset="2"/>
              <a:buChar char="v"/>
            </a:pPr>
            <a:r>
              <a:rPr lang="en-US" sz="2000" dirty="0"/>
              <a:t>Advanced search algorithms </a:t>
            </a:r>
          </a:p>
          <a:p>
            <a:pPr marL="342900" indent="-342900">
              <a:buFont typeface="Wingdings" panose="05000000000000000000" pitchFamily="2" charset="2"/>
              <a:buChar char="v"/>
            </a:pPr>
            <a:r>
              <a:rPr lang="en-US" sz="2000" dirty="0"/>
              <a:t>Personalized recommendations </a:t>
            </a:r>
          </a:p>
          <a:p>
            <a:pPr marL="342900" indent="-342900">
              <a:buFont typeface="Wingdings" panose="05000000000000000000" pitchFamily="2" charset="2"/>
              <a:buChar char="v"/>
            </a:pPr>
            <a:r>
              <a:rPr lang="en-US" sz="2000" dirty="0"/>
              <a:t>Leverage data analysis to offer tailored product </a:t>
            </a:r>
          </a:p>
          <a:p>
            <a:pPr marL="342900" indent="-342900">
              <a:buFont typeface="Wingdings" panose="05000000000000000000" pitchFamily="2" charset="2"/>
              <a:buChar char="v"/>
            </a:pPr>
            <a:r>
              <a:rPr lang="en-US" sz="2000" dirty="0"/>
              <a:t>One-click purchasing</a:t>
            </a:r>
          </a:p>
          <a:p>
            <a:pPr marL="342900" indent="-342900">
              <a:buFont typeface="Wingdings" panose="05000000000000000000" pitchFamily="2" charset="2"/>
              <a:buChar char="v"/>
            </a:pPr>
            <a:r>
              <a:rPr lang="en-US" sz="2000" dirty="0"/>
              <a:t>Voice assistants </a:t>
            </a:r>
          </a:p>
          <a:p>
            <a:pPr marL="342900" indent="-342900">
              <a:buFont typeface="Wingdings" panose="05000000000000000000" pitchFamily="2" charset="2"/>
              <a:buChar char="v"/>
            </a:pPr>
            <a:r>
              <a:rPr lang="en-US" sz="2000" dirty="0"/>
              <a:t>Augmented reality shopping</a:t>
            </a:r>
          </a:p>
          <a:p>
            <a:endParaRPr lang="en-GB" dirty="0"/>
          </a:p>
        </p:txBody>
      </p:sp>
      <p:sp>
        <p:nvSpPr>
          <p:cNvPr id="7" name="Slide Number Placeholder 6">
            <a:extLst>
              <a:ext uri="{FF2B5EF4-FFF2-40B4-BE49-F238E27FC236}">
                <a16:creationId xmlns:a16="http://schemas.microsoft.com/office/drawing/2014/main" id="{9D4480C4-EB58-1E2E-4273-E0EE07208696}"/>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18</a:t>
            </a:fld>
            <a:endParaRPr lang="en-GB" noProof="0" dirty="0">
              <a:solidFill>
                <a:schemeClr val="tx1">
                  <a:lumMod val="50000"/>
                  <a:lumOff val="50000"/>
                </a:schemeClr>
              </a:solidFill>
            </a:endParaRPr>
          </a:p>
        </p:txBody>
      </p:sp>
      <p:sp>
        <p:nvSpPr>
          <p:cNvPr id="8" name="Title 1">
            <a:extLst>
              <a:ext uri="{FF2B5EF4-FFF2-40B4-BE49-F238E27FC236}">
                <a16:creationId xmlns:a16="http://schemas.microsoft.com/office/drawing/2014/main" id="{8DD1D1CE-DA97-A672-9C26-15268ECC4962}"/>
              </a:ext>
            </a:extLst>
          </p:cNvPr>
          <p:cNvSpPr>
            <a:spLocks noGrp="1"/>
          </p:cNvSpPr>
          <p:nvPr>
            <p:ph type="title"/>
          </p:nvPr>
        </p:nvSpPr>
        <p:spPr>
          <a:xfrm>
            <a:off x="804862" y="1335088"/>
            <a:ext cx="10350817" cy="1179512"/>
          </a:xfrm>
        </p:spPr>
        <p:txBody>
          <a:bodyPr>
            <a:normAutofit fontScale="90000"/>
          </a:bodyPr>
          <a:lstStyle/>
          <a:p>
            <a:r>
              <a:rPr lang="en-US" sz="4100" dirty="0"/>
              <a:t>Technological Innovations on consumer </a:t>
            </a:r>
            <a:r>
              <a:rPr lang="en-US" sz="4100" dirty="0" err="1"/>
              <a:t>behaviour</a:t>
            </a:r>
            <a:br>
              <a:rPr lang="en-US" sz="4100" dirty="0"/>
            </a:br>
            <a:endParaRPr lang="en-US" sz="4100" dirty="0"/>
          </a:p>
        </p:txBody>
      </p:sp>
      <p:sp>
        <p:nvSpPr>
          <p:cNvPr id="10" name="TextBox 9">
            <a:extLst>
              <a:ext uri="{FF2B5EF4-FFF2-40B4-BE49-F238E27FC236}">
                <a16:creationId xmlns:a16="http://schemas.microsoft.com/office/drawing/2014/main" id="{3D1B13BE-D31B-699E-876B-B72D1C0D807B}"/>
              </a:ext>
            </a:extLst>
          </p:cNvPr>
          <p:cNvSpPr txBox="1"/>
          <p:nvPr/>
        </p:nvSpPr>
        <p:spPr>
          <a:xfrm>
            <a:off x="392522" y="6319396"/>
            <a:ext cx="1783309" cy="646331"/>
          </a:xfrm>
          <a:prstGeom prst="rect">
            <a:avLst/>
          </a:prstGeom>
          <a:noFill/>
        </p:spPr>
        <p:txBody>
          <a:bodyPr wrap="none" rtlCol="0">
            <a:spAutoFit/>
          </a:bodyPr>
          <a:lstStyle/>
          <a:p>
            <a:r>
              <a:rPr lang="en-GB" b="1" i="0" dirty="0">
                <a:solidFill>
                  <a:schemeClr val="bg2">
                    <a:lumMod val="50000"/>
                  </a:schemeClr>
                </a:solidFill>
                <a:effectLst/>
                <a:latin typeface="Segoe UI" panose="020B0502040204020203" pitchFamily="34" charset="0"/>
              </a:rPr>
              <a:t>Zhaowei Li 2/5</a:t>
            </a:r>
          </a:p>
          <a:p>
            <a:endParaRPr lang="en-GB" dirty="0"/>
          </a:p>
        </p:txBody>
      </p:sp>
    </p:spTree>
    <p:extLst>
      <p:ext uri="{BB962C8B-B14F-4D97-AF65-F5344CB8AC3E}">
        <p14:creationId xmlns:p14="http://schemas.microsoft.com/office/powerpoint/2010/main" val="4016002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E5D0426-9312-B5A7-50AA-5E671489677D}"/>
              </a:ext>
            </a:extLst>
          </p:cNvPr>
          <p:cNvSpPr>
            <a:spLocks noGrp="1"/>
          </p:cNvSpPr>
          <p:nvPr>
            <p:ph type="title"/>
          </p:nvPr>
        </p:nvSpPr>
        <p:spPr>
          <a:xfrm>
            <a:off x="804671" y="1335024"/>
            <a:ext cx="6238553" cy="826711"/>
          </a:xfrm>
        </p:spPr>
        <p:txBody>
          <a:bodyPr>
            <a:normAutofit fontScale="90000"/>
          </a:bodyPr>
          <a:lstStyle/>
          <a:p>
            <a:r>
              <a:rPr lang="en-GB" dirty="0"/>
              <a:t>User Experience</a:t>
            </a:r>
          </a:p>
        </p:txBody>
      </p:sp>
      <p:sp>
        <p:nvSpPr>
          <p:cNvPr id="4" name="Content Placeholder 3">
            <a:extLst>
              <a:ext uri="{FF2B5EF4-FFF2-40B4-BE49-F238E27FC236}">
                <a16:creationId xmlns:a16="http://schemas.microsoft.com/office/drawing/2014/main" id="{EB24D1D9-700F-3698-156F-A2DDF7A6CF28}"/>
              </a:ext>
            </a:extLst>
          </p:cNvPr>
          <p:cNvSpPr>
            <a:spLocks noGrp="1"/>
          </p:cNvSpPr>
          <p:nvPr>
            <p:ph idx="1"/>
          </p:nvPr>
        </p:nvSpPr>
        <p:spPr>
          <a:xfrm>
            <a:off x="850392" y="2825496"/>
            <a:ext cx="4148328" cy="3346704"/>
          </a:xfrm>
        </p:spPr>
        <p:txBody>
          <a:bodyPr>
            <a:normAutofit fontScale="77500" lnSpcReduction="20000"/>
          </a:bodyPr>
          <a:lstStyle/>
          <a:p>
            <a:pPr marL="0" indent="0">
              <a:buNone/>
            </a:pPr>
            <a:r>
              <a:rPr lang="en-US" dirty="0"/>
              <a:t>Positive consumer </a:t>
            </a:r>
            <a:r>
              <a:rPr lang="en-US" dirty="0" err="1"/>
              <a:t>behaviour</a:t>
            </a:r>
            <a:r>
              <a:rPr lang="en-US" dirty="0"/>
              <a:t> Factors; (The Manifest, 2019)</a:t>
            </a:r>
          </a:p>
          <a:p>
            <a:pPr marL="342900" indent="-342900">
              <a:buFont typeface="Wingdings" panose="05000000000000000000" pitchFamily="2" charset="2"/>
              <a:buChar char="v"/>
            </a:pPr>
            <a:r>
              <a:rPr lang="en-US" dirty="0"/>
              <a:t>Intuitive website design, </a:t>
            </a:r>
          </a:p>
          <a:p>
            <a:pPr marL="342900" indent="-342900">
              <a:buFont typeface="Wingdings" panose="05000000000000000000" pitchFamily="2" charset="2"/>
              <a:buChar char="v"/>
            </a:pPr>
            <a:r>
              <a:rPr lang="en-US" dirty="0"/>
              <a:t>Easy navigation</a:t>
            </a:r>
          </a:p>
          <a:p>
            <a:pPr marL="342900" indent="-342900">
              <a:buFont typeface="Wingdings" panose="05000000000000000000" pitchFamily="2" charset="2"/>
              <a:buChar char="v"/>
            </a:pPr>
            <a:r>
              <a:rPr lang="en-US" dirty="0"/>
              <a:t>Responsive interfaces </a:t>
            </a:r>
          </a:p>
          <a:p>
            <a:pPr marL="342900" indent="-342900">
              <a:buFont typeface="Wingdings" panose="05000000000000000000" pitchFamily="2" charset="2"/>
              <a:buChar char="v"/>
            </a:pPr>
            <a:r>
              <a:rPr lang="en-US" dirty="0"/>
              <a:t>Support various devices</a:t>
            </a:r>
          </a:p>
          <a:p>
            <a:r>
              <a:rPr lang="en-GB" dirty="0"/>
              <a:t>Results:</a:t>
            </a:r>
          </a:p>
          <a:p>
            <a:pPr marL="342900" indent="-342900">
              <a:buFont typeface="Wingdings" panose="05000000000000000000" pitchFamily="2" charset="2"/>
              <a:buChar char="v"/>
            </a:pPr>
            <a:r>
              <a:rPr lang="en-GB" dirty="0"/>
              <a:t>Quick checkout time</a:t>
            </a:r>
          </a:p>
          <a:p>
            <a:pPr marL="342900" indent="-342900">
              <a:buFont typeface="Wingdings" panose="05000000000000000000" pitchFamily="2" charset="2"/>
              <a:buChar char="v"/>
            </a:pPr>
            <a:r>
              <a:rPr lang="en-GB" dirty="0"/>
              <a:t>Preference over competitors</a:t>
            </a:r>
          </a:p>
          <a:p>
            <a:pPr marL="342900" indent="-342900">
              <a:buFont typeface="Wingdings" panose="05000000000000000000" pitchFamily="2" charset="2"/>
              <a:buChar char="v"/>
            </a:pPr>
            <a:r>
              <a:rPr lang="en-GB" dirty="0"/>
              <a:t>Accessibility by many customers</a:t>
            </a:r>
          </a:p>
        </p:txBody>
      </p:sp>
      <p:sp>
        <p:nvSpPr>
          <p:cNvPr id="7" name="Slide Number Placeholder 6">
            <a:extLst>
              <a:ext uri="{FF2B5EF4-FFF2-40B4-BE49-F238E27FC236}">
                <a16:creationId xmlns:a16="http://schemas.microsoft.com/office/drawing/2014/main" id="{5BE57B8B-6398-66C8-5FC1-EFE97D8D551B}"/>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19</a:t>
            </a:fld>
            <a:endParaRPr lang="en-GB" noProof="0" dirty="0">
              <a:solidFill>
                <a:schemeClr val="tx1">
                  <a:lumMod val="50000"/>
                  <a:lumOff val="50000"/>
                </a:schemeClr>
              </a:solidFill>
            </a:endParaRPr>
          </a:p>
        </p:txBody>
      </p:sp>
      <p:pic>
        <p:nvPicPr>
          <p:cNvPr id="8" name="Picture 7">
            <a:extLst>
              <a:ext uri="{FF2B5EF4-FFF2-40B4-BE49-F238E27FC236}">
                <a16:creationId xmlns:a16="http://schemas.microsoft.com/office/drawing/2014/main" id="{81508FB5-51B3-8E32-5696-F7A898AF2FCA}"/>
              </a:ext>
            </a:extLst>
          </p:cNvPr>
          <p:cNvPicPr>
            <a:picLocks noChangeAspect="1"/>
          </p:cNvPicPr>
          <p:nvPr/>
        </p:nvPicPr>
        <p:blipFill>
          <a:blip r:embed="rId2"/>
          <a:stretch>
            <a:fillRect/>
          </a:stretch>
        </p:blipFill>
        <p:spPr>
          <a:xfrm>
            <a:off x="5921793" y="2737592"/>
            <a:ext cx="5432007" cy="3395766"/>
          </a:xfrm>
          <a:prstGeom prst="rect">
            <a:avLst/>
          </a:prstGeom>
        </p:spPr>
      </p:pic>
      <p:sp>
        <p:nvSpPr>
          <p:cNvPr id="9" name="TextBox 8">
            <a:extLst>
              <a:ext uri="{FF2B5EF4-FFF2-40B4-BE49-F238E27FC236}">
                <a16:creationId xmlns:a16="http://schemas.microsoft.com/office/drawing/2014/main" id="{9683CF9B-F272-4711-DD83-5466790314DE}"/>
              </a:ext>
            </a:extLst>
          </p:cNvPr>
          <p:cNvSpPr txBox="1"/>
          <p:nvPr/>
        </p:nvSpPr>
        <p:spPr>
          <a:xfrm>
            <a:off x="392522" y="6319396"/>
            <a:ext cx="1783309" cy="646331"/>
          </a:xfrm>
          <a:prstGeom prst="rect">
            <a:avLst/>
          </a:prstGeom>
          <a:noFill/>
        </p:spPr>
        <p:txBody>
          <a:bodyPr wrap="none" rtlCol="0">
            <a:spAutoFit/>
          </a:bodyPr>
          <a:lstStyle/>
          <a:p>
            <a:r>
              <a:rPr lang="en-GB" b="1" i="0" dirty="0">
                <a:solidFill>
                  <a:schemeClr val="bg2">
                    <a:lumMod val="50000"/>
                  </a:schemeClr>
                </a:solidFill>
                <a:effectLst/>
                <a:latin typeface="Segoe UI" panose="020B0502040204020203" pitchFamily="34" charset="0"/>
              </a:rPr>
              <a:t>Zhaowei Li 3/5</a:t>
            </a:r>
          </a:p>
          <a:p>
            <a:endParaRPr lang="en-GB" dirty="0"/>
          </a:p>
        </p:txBody>
      </p:sp>
    </p:spTree>
    <p:extLst>
      <p:ext uri="{BB962C8B-B14F-4D97-AF65-F5344CB8AC3E}">
        <p14:creationId xmlns:p14="http://schemas.microsoft.com/office/powerpoint/2010/main" val="511287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29E626E-7E98-2646-7972-344FB2B45B13}"/>
              </a:ext>
            </a:extLst>
          </p:cNvPr>
          <p:cNvSpPr>
            <a:spLocks noGrp="1"/>
          </p:cNvSpPr>
          <p:nvPr>
            <p:ph type="title"/>
          </p:nvPr>
        </p:nvSpPr>
        <p:spPr>
          <a:xfrm>
            <a:off x="654617" y="817384"/>
            <a:ext cx="6190488" cy="1179576"/>
          </a:xfrm>
        </p:spPr>
        <p:txBody>
          <a:bodyPr>
            <a:normAutofit/>
          </a:bodyPr>
          <a:lstStyle/>
          <a:p>
            <a:r>
              <a:rPr lang="en-US" sz="3200" dirty="0"/>
              <a:t>Post Purchase Convenience</a:t>
            </a:r>
            <a:endParaRPr lang="en-GB" sz="3200" dirty="0"/>
          </a:p>
        </p:txBody>
      </p:sp>
      <p:sp>
        <p:nvSpPr>
          <p:cNvPr id="4" name="Content Placeholder 3">
            <a:extLst>
              <a:ext uri="{FF2B5EF4-FFF2-40B4-BE49-F238E27FC236}">
                <a16:creationId xmlns:a16="http://schemas.microsoft.com/office/drawing/2014/main" id="{4FEC1FBB-2714-676A-ABD1-DA6D108C294E}"/>
              </a:ext>
            </a:extLst>
          </p:cNvPr>
          <p:cNvSpPr>
            <a:spLocks noGrp="1"/>
          </p:cNvSpPr>
          <p:nvPr>
            <p:ph idx="1"/>
          </p:nvPr>
        </p:nvSpPr>
        <p:spPr>
          <a:xfrm>
            <a:off x="850392" y="2128911"/>
            <a:ext cx="6190488" cy="3361949"/>
          </a:xfrm>
        </p:spPr>
        <p:txBody>
          <a:bodyPr>
            <a:normAutofit fontScale="70000" lnSpcReduction="20000"/>
          </a:bodyPr>
          <a:lstStyle/>
          <a:p>
            <a:pPr marL="342900" indent="-342900">
              <a:buFont typeface="Wingdings" panose="05000000000000000000" pitchFamily="2" charset="2"/>
              <a:buChar char="v"/>
            </a:pPr>
            <a:endParaRPr lang="en-US" sz="2000" dirty="0"/>
          </a:p>
          <a:p>
            <a:r>
              <a:rPr lang="en-US" sz="2000" dirty="0"/>
              <a:t>Factors:</a:t>
            </a:r>
          </a:p>
          <a:p>
            <a:pPr marL="342900" indent="-342900">
              <a:buFont typeface="Wingdings" panose="05000000000000000000" pitchFamily="2" charset="2"/>
              <a:buChar char="v"/>
            </a:pPr>
            <a:r>
              <a:rPr lang="en-US" sz="2000" dirty="0"/>
              <a:t>Fast</a:t>
            </a:r>
          </a:p>
          <a:p>
            <a:pPr marL="342900" indent="-342900">
              <a:buFont typeface="Wingdings" panose="05000000000000000000" pitchFamily="2" charset="2"/>
              <a:buChar char="v"/>
            </a:pPr>
            <a:r>
              <a:rPr lang="en-US" sz="2000" dirty="0"/>
              <a:t>Reliable </a:t>
            </a:r>
          </a:p>
          <a:p>
            <a:pPr marL="342900" indent="-342900">
              <a:buFont typeface="Wingdings" panose="05000000000000000000" pitchFamily="2" charset="2"/>
              <a:buChar char="v"/>
            </a:pPr>
            <a:r>
              <a:rPr lang="en-US" sz="2000" dirty="0"/>
              <a:t>Flexible delivery </a:t>
            </a:r>
          </a:p>
          <a:p>
            <a:pPr marL="342900" indent="-342900">
              <a:buFont typeface="Wingdings" panose="05000000000000000000" pitchFamily="2" charset="2"/>
              <a:buChar char="v"/>
            </a:pPr>
            <a:r>
              <a:rPr lang="en-US" sz="2000" dirty="0"/>
              <a:t>Ability to track shipments in real-time </a:t>
            </a:r>
          </a:p>
          <a:p>
            <a:pPr marL="342900" indent="-342900">
              <a:buFont typeface="Wingdings" panose="05000000000000000000" pitchFamily="2" charset="2"/>
              <a:buChar char="v"/>
            </a:pPr>
            <a:r>
              <a:rPr lang="en-US" sz="2000" dirty="0"/>
              <a:t>Updates on delivery status</a:t>
            </a:r>
          </a:p>
          <a:p>
            <a:r>
              <a:rPr lang="en-US" dirty="0"/>
              <a:t>Results:</a:t>
            </a:r>
          </a:p>
          <a:p>
            <a:pPr marL="342900" indent="-342900">
              <a:buFont typeface="Wingdings" panose="05000000000000000000" pitchFamily="2" charset="2"/>
              <a:buChar char="v"/>
            </a:pPr>
            <a:r>
              <a:rPr lang="en-US" sz="2000" dirty="0"/>
              <a:t>Referrals</a:t>
            </a:r>
          </a:p>
          <a:p>
            <a:pPr marL="342900" indent="-342900">
              <a:buFont typeface="Wingdings" panose="05000000000000000000" pitchFamily="2" charset="2"/>
              <a:buChar char="v"/>
            </a:pPr>
            <a:r>
              <a:rPr lang="en-US" dirty="0"/>
              <a:t>Brand loyalty</a:t>
            </a:r>
            <a:endParaRPr lang="en-US" sz="2000" dirty="0"/>
          </a:p>
          <a:p>
            <a:pPr marL="342900" indent="-342900">
              <a:buFont typeface="Wingdings" panose="05000000000000000000" pitchFamily="2" charset="2"/>
              <a:buChar char="v"/>
            </a:pPr>
            <a:endParaRPr lang="en-US" sz="2000" dirty="0"/>
          </a:p>
          <a:p>
            <a:endParaRPr lang="en-GB" dirty="0"/>
          </a:p>
        </p:txBody>
      </p:sp>
      <p:sp>
        <p:nvSpPr>
          <p:cNvPr id="7" name="Slide Number Placeholder 6">
            <a:extLst>
              <a:ext uri="{FF2B5EF4-FFF2-40B4-BE49-F238E27FC236}">
                <a16:creationId xmlns:a16="http://schemas.microsoft.com/office/drawing/2014/main" id="{E2D4B617-E160-0865-9F90-B3464D00256B}"/>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20</a:t>
            </a:fld>
            <a:endParaRPr lang="en-GB" noProof="0" dirty="0">
              <a:solidFill>
                <a:schemeClr val="tx1">
                  <a:lumMod val="50000"/>
                  <a:lumOff val="50000"/>
                </a:schemeClr>
              </a:solidFill>
            </a:endParaRPr>
          </a:p>
        </p:txBody>
      </p:sp>
      <p:sp>
        <p:nvSpPr>
          <p:cNvPr id="8" name="TextBox 7">
            <a:extLst>
              <a:ext uri="{FF2B5EF4-FFF2-40B4-BE49-F238E27FC236}">
                <a16:creationId xmlns:a16="http://schemas.microsoft.com/office/drawing/2014/main" id="{7B63A201-B5E6-FF3C-74AA-9A34EEFDD59D}"/>
              </a:ext>
            </a:extLst>
          </p:cNvPr>
          <p:cNvSpPr txBox="1"/>
          <p:nvPr/>
        </p:nvSpPr>
        <p:spPr>
          <a:xfrm>
            <a:off x="392522" y="6319396"/>
            <a:ext cx="1783309" cy="646331"/>
          </a:xfrm>
          <a:prstGeom prst="rect">
            <a:avLst/>
          </a:prstGeom>
          <a:noFill/>
        </p:spPr>
        <p:txBody>
          <a:bodyPr wrap="none" rtlCol="0">
            <a:spAutoFit/>
          </a:bodyPr>
          <a:lstStyle/>
          <a:p>
            <a:r>
              <a:rPr lang="en-GB" b="1" i="0" dirty="0">
                <a:solidFill>
                  <a:schemeClr val="bg2">
                    <a:lumMod val="50000"/>
                  </a:schemeClr>
                </a:solidFill>
                <a:effectLst/>
                <a:latin typeface="Segoe UI" panose="020B0502040204020203" pitchFamily="34" charset="0"/>
              </a:rPr>
              <a:t>Zhaowei Li 4/5</a:t>
            </a:r>
          </a:p>
          <a:p>
            <a:endParaRPr lang="en-GB" dirty="0"/>
          </a:p>
        </p:txBody>
      </p:sp>
    </p:spTree>
    <p:extLst>
      <p:ext uri="{BB962C8B-B14F-4D97-AF65-F5344CB8AC3E}">
        <p14:creationId xmlns:p14="http://schemas.microsoft.com/office/powerpoint/2010/main" val="552848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2E9AD6A-877B-AC4A-2C5E-87495F5B41A7}"/>
              </a:ext>
            </a:extLst>
          </p:cNvPr>
          <p:cNvSpPr>
            <a:spLocks noGrp="1"/>
          </p:cNvSpPr>
          <p:nvPr>
            <p:ph type="title"/>
          </p:nvPr>
        </p:nvSpPr>
        <p:spPr>
          <a:xfrm>
            <a:off x="804671" y="1335024"/>
            <a:ext cx="7911121" cy="542841"/>
          </a:xfrm>
        </p:spPr>
        <p:txBody>
          <a:bodyPr>
            <a:normAutofit fontScale="90000"/>
          </a:bodyPr>
          <a:lstStyle/>
          <a:p>
            <a:r>
              <a:rPr lang="en-US" sz="3200" dirty="0"/>
              <a:t>Positive Customer Reviews and Ratings influence buyer decision</a:t>
            </a:r>
            <a:endParaRPr lang="en-GB" sz="3200" dirty="0"/>
          </a:p>
        </p:txBody>
      </p:sp>
      <p:sp>
        <p:nvSpPr>
          <p:cNvPr id="4" name="Content Placeholder 3">
            <a:extLst>
              <a:ext uri="{FF2B5EF4-FFF2-40B4-BE49-F238E27FC236}">
                <a16:creationId xmlns:a16="http://schemas.microsoft.com/office/drawing/2014/main" id="{479D325B-02CD-E1D8-86D6-6F6DF3E98B9D}"/>
              </a:ext>
            </a:extLst>
          </p:cNvPr>
          <p:cNvSpPr>
            <a:spLocks noGrp="1"/>
          </p:cNvSpPr>
          <p:nvPr>
            <p:ph idx="1"/>
          </p:nvPr>
        </p:nvSpPr>
        <p:spPr>
          <a:xfrm>
            <a:off x="886076" y="2334843"/>
            <a:ext cx="6190488" cy="3346704"/>
          </a:xfrm>
        </p:spPr>
        <p:txBody>
          <a:bodyPr/>
          <a:lstStyle/>
          <a:p>
            <a:r>
              <a:rPr lang="en-US" sz="2000" dirty="0"/>
              <a:t>Factors:</a:t>
            </a:r>
          </a:p>
          <a:p>
            <a:pPr marL="342900" indent="-342900">
              <a:buFont typeface="Wingdings" panose="05000000000000000000" pitchFamily="2" charset="2"/>
              <a:buChar char="v"/>
            </a:pPr>
            <a:r>
              <a:rPr lang="en-US" sz="2000" dirty="0"/>
              <a:t>Positive reviews</a:t>
            </a:r>
          </a:p>
          <a:p>
            <a:pPr marL="342900" indent="-342900">
              <a:buFont typeface="Wingdings" panose="05000000000000000000" pitchFamily="2" charset="2"/>
              <a:buChar char="v"/>
            </a:pPr>
            <a:r>
              <a:rPr lang="en-US" sz="2000" dirty="0"/>
              <a:t>High ratings </a:t>
            </a:r>
          </a:p>
          <a:p>
            <a:endParaRPr lang="en-US" sz="2000" dirty="0"/>
          </a:p>
          <a:p>
            <a:r>
              <a:rPr lang="en-US" sz="2000" dirty="0"/>
              <a:t>Amazon's review system: (Amazon, 2023)</a:t>
            </a:r>
          </a:p>
          <a:p>
            <a:pPr marL="342900" indent="-342900">
              <a:buFont typeface="Wingdings" panose="05000000000000000000" pitchFamily="2" charset="2"/>
              <a:buChar char="v"/>
            </a:pPr>
            <a:r>
              <a:rPr lang="en-US" sz="2000" dirty="0"/>
              <a:t>Allows customers to provide feedback</a:t>
            </a:r>
          </a:p>
          <a:p>
            <a:pPr marL="342900" indent="-342900">
              <a:buFont typeface="Wingdings" panose="05000000000000000000" pitchFamily="2" charset="2"/>
              <a:buChar char="v"/>
            </a:pPr>
            <a:r>
              <a:rPr lang="en-US" dirty="0"/>
              <a:t>S</a:t>
            </a:r>
            <a:r>
              <a:rPr lang="en-US" sz="2000" dirty="0"/>
              <a:t>hare their experiences</a:t>
            </a:r>
          </a:p>
          <a:p>
            <a:endParaRPr lang="en-GB" dirty="0"/>
          </a:p>
        </p:txBody>
      </p:sp>
      <p:sp>
        <p:nvSpPr>
          <p:cNvPr id="7" name="Slide Number Placeholder 6">
            <a:extLst>
              <a:ext uri="{FF2B5EF4-FFF2-40B4-BE49-F238E27FC236}">
                <a16:creationId xmlns:a16="http://schemas.microsoft.com/office/drawing/2014/main" id="{B91ADBA6-20E4-560A-1D9F-33DC87B70757}"/>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21</a:t>
            </a:fld>
            <a:endParaRPr lang="en-GB" noProof="0" dirty="0">
              <a:solidFill>
                <a:schemeClr val="tx1">
                  <a:lumMod val="50000"/>
                  <a:lumOff val="50000"/>
                </a:schemeClr>
              </a:solidFill>
            </a:endParaRPr>
          </a:p>
        </p:txBody>
      </p:sp>
      <p:sp>
        <p:nvSpPr>
          <p:cNvPr id="8" name="TextBox 7">
            <a:extLst>
              <a:ext uri="{FF2B5EF4-FFF2-40B4-BE49-F238E27FC236}">
                <a16:creationId xmlns:a16="http://schemas.microsoft.com/office/drawing/2014/main" id="{C9207C7D-E36B-96A8-7DBC-69FEC914DA24}"/>
              </a:ext>
            </a:extLst>
          </p:cNvPr>
          <p:cNvSpPr txBox="1"/>
          <p:nvPr/>
        </p:nvSpPr>
        <p:spPr>
          <a:xfrm>
            <a:off x="383601" y="6297093"/>
            <a:ext cx="1783309" cy="646331"/>
          </a:xfrm>
          <a:prstGeom prst="rect">
            <a:avLst/>
          </a:prstGeom>
          <a:noFill/>
        </p:spPr>
        <p:txBody>
          <a:bodyPr wrap="none" rtlCol="0">
            <a:spAutoFit/>
          </a:bodyPr>
          <a:lstStyle/>
          <a:p>
            <a:r>
              <a:rPr lang="en-GB" b="1" i="0" dirty="0">
                <a:solidFill>
                  <a:schemeClr val="bg2">
                    <a:lumMod val="50000"/>
                  </a:schemeClr>
                </a:solidFill>
                <a:effectLst/>
                <a:latin typeface="Segoe UI" panose="020B0502040204020203" pitchFamily="34" charset="0"/>
              </a:rPr>
              <a:t>Zhaowei Li </a:t>
            </a:r>
            <a:r>
              <a:rPr lang="en-GB" b="1" dirty="0">
                <a:solidFill>
                  <a:schemeClr val="bg2">
                    <a:lumMod val="50000"/>
                  </a:schemeClr>
                </a:solidFill>
                <a:latin typeface="Segoe UI" panose="020B0502040204020203" pitchFamily="34" charset="0"/>
              </a:rPr>
              <a:t>5</a:t>
            </a:r>
            <a:r>
              <a:rPr lang="en-GB" b="1" i="0" dirty="0">
                <a:solidFill>
                  <a:schemeClr val="bg2">
                    <a:lumMod val="50000"/>
                  </a:schemeClr>
                </a:solidFill>
                <a:effectLst/>
                <a:latin typeface="Segoe UI" panose="020B0502040204020203" pitchFamily="34" charset="0"/>
              </a:rPr>
              <a:t>/5</a:t>
            </a:r>
          </a:p>
          <a:p>
            <a:endParaRPr lang="en-GB" dirty="0"/>
          </a:p>
        </p:txBody>
      </p:sp>
      <p:pic>
        <p:nvPicPr>
          <p:cNvPr id="9" name="Picture 2" descr="Customer feedback color icon. Social media likes and comments. Positive  reviews. Rating, ranking. Isolated vector illustration 5680029 Vector Art  at Vecteezy">
            <a:extLst>
              <a:ext uri="{FF2B5EF4-FFF2-40B4-BE49-F238E27FC236}">
                <a16:creationId xmlns:a16="http://schemas.microsoft.com/office/drawing/2014/main" id="{4004D82D-C0CB-1538-6657-12B3F4C2F5B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187407" y="2182036"/>
            <a:ext cx="3870142" cy="387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8457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30D3850-0033-5858-5A87-47D9EC3E07C6}"/>
              </a:ext>
            </a:extLst>
          </p:cNvPr>
          <p:cNvSpPr>
            <a:spLocks noGrp="1"/>
          </p:cNvSpPr>
          <p:nvPr>
            <p:ph type="title"/>
          </p:nvPr>
        </p:nvSpPr>
        <p:spPr>
          <a:xfrm>
            <a:off x="256032" y="150987"/>
            <a:ext cx="8165369" cy="618670"/>
          </a:xfrm>
        </p:spPr>
        <p:txBody>
          <a:bodyPr>
            <a:noAutofit/>
          </a:bodyPr>
          <a:lstStyle/>
          <a:p>
            <a:r>
              <a:rPr lang="en-GB" sz="3200" dirty="0"/>
              <a:t>Intro by Jose Felix Sarmiento</a:t>
            </a:r>
          </a:p>
        </p:txBody>
      </p:sp>
      <p:sp>
        <p:nvSpPr>
          <p:cNvPr id="4" name="Content Placeholder 3">
            <a:extLst>
              <a:ext uri="{FF2B5EF4-FFF2-40B4-BE49-F238E27FC236}">
                <a16:creationId xmlns:a16="http://schemas.microsoft.com/office/drawing/2014/main" id="{B745E8E5-F982-89EC-3876-D507F01B48B1}"/>
              </a:ext>
            </a:extLst>
          </p:cNvPr>
          <p:cNvSpPr>
            <a:spLocks noGrp="1"/>
          </p:cNvSpPr>
          <p:nvPr>
            <p:ph idx="1"/>
          </p:nvPr>
        </p:nvSpPr>
        <p:spPr>
          <a:xfrm>
            <a:off x="359737" y="986916"/>
            <a:ext cx="10260683" cy="5152173"/>
          </a:xfrm>
        </p:spPr>
        <p:txBody>
          <a:bodyPr>
            <a:normAutofit fontScale="85000" lnSpcReduction="10000"/>
          </a:bodyPr>
          <a:lstStyle/>
          <a:p>
            <a:r>
              <a:rPr lang="en-GB" sz="1800" i="1" kern="100" dirty="0">
                <a:effectLst/>
                <a:ea typeface="Yu Mincho" panose="02020400000000000000" pitchFamily="18" charset="-128"/>
                <a:cs typeface="Calibri" panose="020F0502020204030204" pitchFamily="34" charset="0"/>
              </a:rPr>
              <a:t>“Independent data is always the best option as it avoids any chance of internal bias and may help to persuade staff and senior managers of the need for change" </a:t>
            </a:r>
            <a:r>
              <a:rPr lang="en-GB" sz="1800" kern="100" dirty="0">
                <a:effectLst/>
                <a:ea typeface="Yu Mincho" panose="02020400000000000000" pitchFamily="18" charset="-128"/>
                <a:cs typeface="Calibri" panose="020F0502020204030204" pitchFamily="34" charset="0"/>
              </a:rPr>
              <a:t>(Marketing Strategy Masterclass, Paul Fifield, 2008).</a:t>
            </a:r>
          </a:p>
          <a:p>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100" dirty="0">
                <a:effectLst/>
                <a:ea typeface="Yu Mincho" panose="02020400000000000000" pitchFamily="18" charset="-128"/>
                <a:cs typeface="Calibri" panose="020F0502020204030204" pitchFamily="34" charset="0"/>
              </a:rPr>
              <a:t>Amazon is a wide-ranging online business with a global presence, covering various areas of e-commerce and online services, including retail goods, Amazon Prime, consumer electronics, digital content, Amazon Studios, Amazon Game Studios, Amazon Web Services (AWS), Amazon Publishing, Amazon Smile, retail stores (Amazon Go, Amazon Books, Amazon Fresh), and Amazon Home Services, among others.</a:t>
            </a:r>
          </a:p>
          <a:p>
            <a:endParaRPr lang="en-GB" sz="1800" kern="100" dirty="0">
              <a:effectLst/>
              <a:ea typeface="Yu Mincho" panose="02020400000000000000" pitchFamily="18" charset="-128"/>
              <a:cs typeface="Times New Roman" panose="02020603050405020304" pitchFamily="18" charset="0"/>
            </a:endParaRPr>
          </a:p>
          <a:p>
            <a:r>
              <a:rPr lang="en-GB" sz="1800" kern="100" dirty="0">
                <a:effectLst/>
                <a:ea typeface="Yu Mincho" panose="02020400000000000000" pitchFamily="18" charset="-128"/>
                <a:cs typeface="Calibri" panose="020F0502020204030204" pitchFamily="34" charset="0"/>
              </a:rPr>
              <a:t>Here are some basic facts about Amazon's e-commerce:</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100" dirty="0">
                <a:effectLst/>
                <a:ea typeface="Yu Mincho" panose="02020400000000000000" pitchFamily="18" charset="-128"/>
                <a:cs typeface="Calibri" panose="020F0502020204030204" pitchFamily="34" charset="0"/>
              </a:rPr>
              <a:t> Global Presence: Amazon operates in more than 25 countries across all five continents.</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100" dirty="0">
                <a:effectLst/>
                <a:ea typeface="Yu Mincho" panose="02020400000000000000" pitchFamily="18" charset="-128"/>
                <a:cs typeface="Calibri" panose="020F0502020204030204" pitchFamily="34" charset="0"/>
              </a:rPr>
              <a:t>Nearly half of the population in developed countries engages in online shopping.</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100" dirty="0">
                <a:effectLst/>
                <a:ea typeface="Yu Mincho" panose="02020400000000000000" pitchFamily="18" charset="-128"/>
                <a:cs typeface="Calibri" panose="020F0502020204030204" pitchFamily="34" charset="0"/>
              </a:rPr>
              <a:t>Approximately 80% of online buyers find Amazon trustworthy.</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100" dirty="0">
                <a:effectLst/>
                <a:ea typeface="Yu Mincho" panose="02020400000000000000" pitchFamily="18" charset="-128"/>
                <a:cs typeface="Calibri" panose="020F0502020204030204" pitchFamily="34" charset="0"/>
              </a:rPr>
              <a:t>About half of the buyers are influenced by social media influencers.</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100" dirty="0">
                <a:effectLst/>
                <a:ea typeface="Yu Mincho" panose="02020400000000000000" pitchFamily="18" charset="-128"/>
                <a:cs typeface="Calibri" panose="020F0502020204030204" pitchFamily="34" charset="0"/>
              </a:rPr>
              <a:t>75% of customers use Amazon as a reference for pricing.</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100" dirty="0">
                <a:effectLst/>
                <a:ea typeface="Yu Mincho" panose="02020400000000000000" pitchFamily="18" charset="-128"/>
                <a:cs typeface="Calibri" panose="020F0502020204030204" pitchFamily="34" charset="0"/>
              </a:rPr>
              <a:t>Consumers seek an easy, quick, interactive, and seamless online shopping experience.</a:t>
            </a:r>
            <a:endParaRPr lang="en-GB" sz="1800" kern="100" dirty="0">
              <a:effectLst/>
              <a:ea typeface="Yu Mincho" panose="02020400000000000000" pitchFamily="18" charset="-128"/>
              <a:cs typeface="Times New Roman" panose="02020603050405020304" pitchFamily="18" charset="0"/>
            </a:endParaRPr>
          </a:p>
          <a:p>
            <a:endParaRPr lang="en-GB" dirty="0"/>
          </a:p>
        </p:txBody>
      </p:sp>
      <p:sp>
        <p:nvSpPr>
          <p:cNvPr id="7" name="Slide Number Placeholder 6">
            <a:extLst>
              <a:ext uri="{FF2B5EF4-FFF2-40B4-BE49-F238E27FC236}">
                <a16:creationId xmlns:a16="http://schemas.microsoft.com/office/drawing/2014/main" id="{4EA475C5-3B22-9839-2CCA-F25A7DEFB257}"/>
              </a:ext>
            </a:extLst>
          </p:cNvPr>
          <p:cNvSpPr>
            <a:spLocks noGrp="1"/>
          </p:cNvSpPr>
          <p:nvPr>
            <p:ph type="sldNum" sz="quarter" idx="12"/>
          </p:nvPr>
        </p:nvSpPr>
        <p:spPr/>
        <p:txBody>
          <a:bodyPr/>
          <a:lstStyle/>
          <a:p>
            <a:pPr rtl="0"/>
            <a:r>
              <a:rPr lang="en-GB" noProof="0" dirty="0">
                <a:solidFill>
                  <a:schemeClr val="tx1">
                    <a:lumMod val="50000"/>
                    <a:lumOff val="50000"/>
                  </a:schemeClr>
                </a:solidFill>
              </a:rPr>
              <a:t>22</a:t>
            </a:r>
          </a:p>
        </p:txBody>
      </p:sp>
      <p:sp>
        <p:nvSpPr>
          <p:cNvPr id="8" name="TextBox 7">
            <a:extLst>
              <a:ext uri="{FF2B5EF4-FFF2-40B4-BE49-F238E27FC236}">
                <a16:creationId xmlns:a16="http://schemas.microsoft.com/office/drawing/2014/main" id="{01A472E1-BA52-8B2D-D1BD-043B94D7DB33}"/>
              </a:ext>
            </a:extLst>
          </p:cNvPr>
          <p:cNvSpPr txBox="1"/>
          <p:nvPr/>
        </p:nvSpPr>
        <p:spPr>
          <a:xfrm>
            <a:off x="383601" y="6297093"/>
            <a:ext cx="1781065" cy="646331"/>
          </a:xfrm>
          <a:prstGeom prst="rect">
            <a:avLst/>
          </a:prstGeom>
          <a:noFill/>
        </p:spPr>
        <p:txBody>
          <a:bodyPr wrap="none" rtlCol="0">
            <a:spAutoFit/>
          </a:bodyPr>
          <a:lstStyle/>
          <a:p>
            <a:r>
              <a:rPr lang="en-GB" b="1" dirty="0" err="1">
                <a:solidFill>
                  <a:schemeClr val="bg2">
                    <a:lumMod val="50000"/>
                  </a:schemeClr>
                </a:solidFill>
                <a:latin typeface="Segoe UI" panose="020B0502040204020203" pitchFamily="34" charset="0"/>
              </a:rPr>
              <a:t>JFx</a:t>
            </a:r>
            <a:r>
              <a:rPr lang="en-GB" b="1" dirty="0">
                <a:solidFill>
                  <a:schemeClr val="bg2">
                    <a:lumMod val="50000"/>
                  </a:schemeClr>
                </a:solidFill>
                <a:latin typeface="Segoe UI" panose="020B0502040204020203" pitchFamily="34" charset="0"/>
              </a:rPr>
              <a:t> Sarmiento</a:t>
            </a:r>
            <a:endParaRPr lang="en-GB" b="1" i="0" dirty="0">
              <a:solidFill>
                <a:schemeClr val="bg2">
                  <a:lumMod val="50000"/>
                </a:schemeClr>
              </a:solidFill>
              <a:effectLst/>
              <a:latin typeface="Segoe UI" panose="020B0502040204020203" pitchFamily="34" charset="0"/>
            </a:endParaRPr>
          </a:p>
          <a:p>
            <a:endParaRPr lang="en-GB" dirty="0"/>
          </a:p>
        </p:txBody>
      </p:sp>
      <p:pic>
        <p:nvPicPr>
          <p:cNvPr id="10" name="Picture Placeholder 21" descr="mountains under near dusk sky">
            <a:extLst>
              <a:ext uri="{FF2B5EF4-FFF2-40B4-BE49-F238E27FC236}">
                <a16:creationId xmlns:a16="http://schemas.microsoft.com/office/drawing/2014/main" id="{523C0B4B-9317-1D8C-2E52-11AB0EC9D72D}"/>
              </a:ext>
            </a:extLst>
          </p:cNvPr>
          <p:cNvPicPr>
            <a:picLocks noGrp="1" noChangeAspect="1"/>
          </p:cNvPicPr>
          <p:nvPr>
            <p:ph type="pic" sz="quarter" idx="13"/>
          </p:nvPr>
        </p:nvPicPr>
        <p:blipFill rotWithShape="1">
          <a:blip r:embed="rId3"/>
          <a:srcRect t="63" b="63"/>
          <a:stretch>
            <a:fillRect/>
          </a:stretch>
        </p:blipFill>
        <p:spPr>
          <a:xfrm>
            <a:off x="8386231" y="3091118"/>
            <a:ext cx="3377684" cy="3265232"/>
          </a:xfrm>
          <a:prstGeom prst="ellipse">
            <a:avLst/>
          </a:prstGeom>
          <a:ln>
            <a:noFill/>
          </a:ln>
          <a:effectLst>
            <a:softEdge rad="112500"/>
          </a:effectLst>
        </p:spPr>
      </p:pic>
    </p:spTree>
    <p:extLst>
      <p:ext uri="{BB962C8B-B14F-4D97-AF65-F5344CB8AC3E}">
        <p14:creationId xmlns:p14="http://schemas.microsoft.com/office/powerpoint/2010/main" val="455695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7A65601-C35E-69A6-9114-4DEA58988931}"/>
              </a:ext>
            </a:extLst>
          </p:cNvPr>
          <p:cNvSpPr>
            <a:spLocks noGrp="1"/>
          </p:cNvSpPr>
          <p:nvPr>
            <p:ph type="title"/>
          </p:nvPr>
        </p:nvSpPr>
        <p:spPr>
          <a:xfrm>
            <a:off x="498571" y="179758"/>
            <a:ext cx="6894130" cy="1100402"/>
          </a:xfrm>
        </p:spPr>
        <p:txBody>
          <a:bodyPr>
            <a:normAutofit/>
          </a:bodyPr>
          <a:lstStyle/>
          <a:p>
            <a:r>
              <a:rPr lang="en-GB" sz="3200" b="1" kern="0" dirty="0">
                <a:effectLst/>
                <a:latin typeface="Calibri" panose="020F0502020204030204" pitchFamily="34" charset="0"/>
                <a:ea typeface="Yu Mincho" panose="02020400000000000000" pitchFamily="18" charset="-128"/>
                <a:cs typeface="Calibri" panose="020F0502020204030204" pitchFamily="34" charset="0"/>
              </a:rPr>
              <a:t>Main Factors and Summary Analysis</a:t>
            </a:r>
            <a:br>
              <a:rPr lang="en-GB" sz="3200" kern="100" dirty="0">
                <a:effectLst/>
                <a:latin typeface="Calibri" panose="020F0502020204030204" pitchFamily="34" charset="0"/>
                <a:ea typeface="Yu Mincho" panose="02020400000000000000" pitchFamily="18" charset="-128"/>
                <a:cs typeface="Times New Roman" panose="02020603050405020304" pitchFamily="18" charset="0"/>
              </a:rPr>
            </a:br>
            <a:endParaRPr lang="en-GB" sz="3200" dirty="0"/>
          </a:p>
        </p:txBody>
      </p:sp>
      <p:sp>
        <p:nvSpPr>
          <p:cNvPr id="4" name="Content Placeholder 3">
            <a:extLst>
              <a:ext uri="{FF2B5EF4-FFF2-40B4-BE49-F238E27FC236}">
                <a16:creationId xmlns:a16="http://schemas.microsoft.com/office/drawing/2014/main" id="{4E510503-7C9C-A353-89E8-FE6C67889706}"/>
              </a:ext>
            </a:extLst>
          </p:cNvPr>
          <p:cNvSpPr>
            <a:spLocks noGrp="1"/>
          </p:cNvSpPr>
          <p:nvPr>
            <p:ph idx="1"/>
          </p:nvPr>
        </p:nvSpPr>
        <p:spPr>
          <a:xfrm>
            <a:off x="498571" y="905479"/>
            <a:ext cx="11361866" cy="5040351"/>
          </a:xfrm>
        </p:spPr>
        <p:txBody>
          <a:bodyPr>
            <a:normAutofit fontScale="62500" lnSpcReduction="20000"/>
          </a:bodyPr>
          <a:lstStyle/>
          <a:p>
            <a:r>
              <a:rPr lang="en-GB" sz="1800" b="1" kern="0" dirty="0">
                <a:effectLst/>
                <a:ea typeface="Yu Mincho" panose="02020400000000000000" pitchFamily="18" charset="-128"/>
                <a:cs typeface="Calibri" panose="020F0502020204030204" pitchFamily="34" charset="0"/>
              </a:rPr>
              <a:t>Political and Social Situation Worldwide</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0" dirty="0">
                <a:effectLst/>
                <a:ea typeface="Yu Mincho" panose="02020400000000000000" pitchFamily="18" charset="-128"/>
                <a:cs typeface="Calibri" panose="020F0502020204030204" pitchFamily="34" charset="0"/>
              </a:rPr>
              <a:t>Post-pandemic times</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0" dirty="0">
                <a:effectLst/>
                <a:ea typeface="Yu Mincho" panose="02020400000000000000" pitchFamily="18" charset="-128"/>
                <a:cs typeface="Calibri" panose="020F0502020204030204" pitchFamily="34" charset="0"/>
              </a:rPr>
              <a:t>Ukraine-Russia War</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0" dirty="0">
                <a:effectLst/>
                <a:ea typeface="Yu Mincho" panose="02020400000000000000" pitchFamily="18" charset="-128"/>
                <a:cs typeface="Calibri" panose="020F0502020204030204" pitchFamily="34" charset="0"/>
              </a:rPr>
              <a:t>Prelude to a new worldwide economic crisis</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0" dirty="0">
                <a:effectLst/>
                <a:ea typeface="Yu Mincho" panose="02020400000000000000" pitchFamily="18" charset="-128"/>
                <a:cs typeface="Calibri" panose="020F0502020204030204" pitchFamily="34" charset="0"/>
              </a:rPr>
              <a:t>Rising cost of "surviving" (rather than "living" as an adjective)</a:t>
            </a:r>
            <a:endParaRPr lang="en-GB" sz="1800" kern="100" dirty="0">
              <a:effectLst/>
              <a:ea typeface="Yu Mincho" panose="02020400000000000000" pitchFamily="18" charset="-128"/>
              <a:cs typeface="Times New Roman" panose="02020603050405020304" pitchFamily="18" charset="0"/>
            </a:endParaRPr>
          </a:p>
          <a:p>
            <a:r>
              <a:rPr lang="en-GB" sz="1800" b="1" kern="0" dirty="0">
                <a:effectLst/>
                <a:ea typeface="Yu Mincho" panose="02020400000000000000" pitchFamily="18" charset="-128"/>
                <a:cs typeface="Calibri" panose="020F0502020204030204" pitchFamily="34" charset="0"/>
              </a:rPr>
              <a:t>Geo-marketing - Global Market Segmentation</a:t>
            </a:r>
            <a:r>
              <a:rPr lang="en-GB" sz="1800" kern="0" dirty="0">
                <a:effectLst/>
                <a:ea typeface="Yu Mincho" panose="02020400000000000000" pitchFamily="18" charset="-128"/>
                <a:cs typeface="Calibri" panose="020F0502020204030204" pitchFamily="34" charset="0"/>
              </a:rPr>
              <a:t> (Johny K. Johansson, 2009)</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0" dirty="0">
                <a:effectLst/>
                <a:ea typeface="Yu Mincho" panose="02020400000000000000" pitchFamily="18" charset="-128"/>
                <a:cs typeface="Calibri" panose="020F0502020204030204" pitchFamily="34" charset="0"/>
              </a:rPr>
              <a:t>Macro segmentation (group of countries - continents)</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0" dirty="0">
                <a:effectLst/>
                <a:ea typeface="Yu Mincho" panose="02020400000000000000" pitchFamily="18" charset="-128"/>
                <a:cs typeface="Calibri" panose="020F0502020204030204" pitchFamily="34" charset="0"/>
              </a:rPr>
              <a:t>Micro segmentation (country by country)</a:t>
            </a:r>
            <a:endParaRPr lang="en-GB" sz="1800" kern="100" dirty="0">
              <a:effectLst/>
              <a:ea typeface="Yu Mincho" panose="02020400000000000000" pitchFamily="18" charset="-128"/>
              <a:cs typeface="Times New Roman" panose="02020603050405020304" pitchFamily="18" charset="0"/>
            </a:endParaRPr>
          </a:p>
          <a:p>
            <a:r>
              <a:rPr lang="en-GB" sz="1800" b="1" kern="0" dirty="0">
                <a:effectLst/>
                <a:ea typeface="Yu Mincho" panose="02020400000000000000" pitchFamily="18" charset="-128"/>
                <a:cs typeface="Calibri" panose="020F0502020204030204" pitchFamily="34" charset="0"/>
              </a:rPr>
              <a:t>Micro-demographics and Demographics</a:t>
            </a:r>
            <a:r>
              <a:rPr lang="en-GB" sz="1800" kern="0" dirty="0">
                <a:effectLst/>
                <a:ea typeface="Yu Mincho" panose="02020400000000000000" pitchFamily="18" charset="-128"/>
                <a:cs typeface="Calibri" panose="020F0502020204030204" pitchFamily="34" charset="0"/>
              </a:rPr>
              <a:t> (Generations - Gen Z, Millennials, Gen X, Baby Boomers, Silent Generation, age groups, and cultural-based factors)</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kern="0" dirty="0">
                <a:effectLst/>
                <a:ea typeface="Yu Mincho" panose="02020400000000000000" pitchFamily="18" charset="-128"/>
                <a:cs typeface="Calibri" panose="020F0502020204030204" pitchFamily="34" charset="0"/>
              </a:rPr>
              <a:t>This is a main factor directly related to purchasing power and income.</a:t>
            </a:r>
          </a:p>
          <a:p>
            <a:r>
              <a:rPr lang="en-GB" sz="1800" b="1" kern="0" dirty="0">
                <a:effectLst/>
                <a:ea typeface="Yu Mincho" panose="02020400000000000000" pitchFamily="18" charset="-128"/>
                <a:cs typeface="Calibri" panose="020F0502020204030204" pitchFamily="34" charset="0"/>
              </a:rPr>
              <a:t>Personal Products</a:t>
            </a:r>
            <a:r>
              <a:rPr lang="en-GB" sz="1800" b="1" kern="100" dirty="0">
                <a:ea typeface="Yu Mincho" panose="02020400000000000000" pitchFamily="18" charset="-128"/>
                <a:cs typeface="Times New Roman" panose="02020603050405020304" pitchFamily="18" charset="0"/>
              </a:rPr>
              <a:t> - </a:t>
            </a:r>
            <a:r>
              <a:rPr lang="en-GB" sz="1800" kern="0" dirty="0">
                <a:effectLst/>
                <a:ea typeface="Yu Mincho" panose="02020400000000000000" pitchFamily="18" charset="-128"/>
                <a:cs typeface="Calibri" panose="020F0502020204030204" pitchFamily="34" charset="0"/>
              </a:rPr>
              <a:t>The more personal the product is, the higher the sales and the greater the potential for price increases.</a:t>
            </a:r>
            <a:endParaRPr lang="en-GB" sz="1800" kern="100" dirty="0">
              <a:effectLst/>
              <a:ea typeface="Yu Mincho" panose="02020400000000000000" pitchFamily="18" charset="-128"/>
              <a:cs typeface="Times New Roman" panose="02020603050405020304" pitchFamily="18" charset="0"/>
            </a:endParaRPr>
          </a:p>
          <a:p>
            <a:r>
              <a:rPr lang="en-GB" sz="1800" b="1" kern="0" dirty="0">
                <a:effectLst/>
                <a:ea typeface="Yu Mincho" panose="02020400000000000000" pitchFamily="18" charset="-128"/>
                <a:cs typeface="Calibri" panose="020F0502020204030204" pitchFamily="34" charset="0"/>
              </a:rPr>
              <a:t>Price and Value balance</a:t>
            </a:r>
            <a:r>
              <a:rPr lang="en-GB" sz="1800" b="1" kern="100" dirty="0">
                <a:ea typeface="Yu Mincho" panose="02020400000000000000" pitchFamily="18" charset="-128"/>
                <a:cs typeface="Times New Roman" panose="02020603050405020304" pitchFamily="18" charset="0"/>
              </a:rPr>
              <a:t> - </a:t>
            </a:r>
            <a:r>
              <a:rPr lang="en-GB" sz="1800" kern="0" dirty="0">
                <a:effectLst/>
                <a:ea typeface="Yu Mincho" panose="02020400000000000000" pitchFamily="18" charset="-128"/>
                <a:cs typeface="Calibri" panose="020F0502020204030204" pitchFamily="34" charset="0"/>
              </a:rPr>
              <a:t>Price is paramount (Amazon vs AliExpress - third-party resellers involved)</a:t>
            </a:r>
            <a:r>
              <a:rPr lang="en-GB" sz="1800" kern="100" dirty="0">
                <a:ea typeface="Yu Mincho" panose="02020400000000000000" pitchFamily="18" charset="-128"/>
                <a:cs typeface="Times New Roman" panose="02020603050405020304" pitchFamily="18" charset="0"/>
              </a:rPr>
              <a:t> - </a:t>
            </a:r>
            <a:r>
              <a:rPr lang="en-GB" sz="1800" kern="0" dirty="0">
                <a:effectLst/>
                <a:ea typeface="Yu Mincho" panose="02020400000000000000" pitchFamily="18" charset="-128"/>
                <a:cs typeface="Calibri" panose="020F0502020204030204" pitchFamily="34" charset="0"/>
              </a:rPr>
              <a:t>Lower prices, promotions, and deals.</a:t>
            </a:r>
            <a:endParaRPr lang="en-GB" sz="1800" kern="100" dirty="0">
              <a:effectLst/>
              <a:ea typeface="Yu Mincho" panose="02020400000000000000" pitchFamily="18" charset="-128"/>
              <a:cs typeface="Times New Roman" panose="02020603050405020304" pitchFamily="18" charset="0"/>
            </a:endParaRPr>
          </a:p>
          <a:p>
            <a:r>
              <a:rPr lang="en-GB" sz="1800" b="1" kern="0" dirty="0">
                <a:effectLst/>
                <a:ea typeface="Yu Mincho" panose="02020400000000000000" pitchFamily="18" charset="-128"/>
                <a:cs typeface="Calibri" panose="020F0502020204030204" pitchFamily="34" charset="0"/>
              </a:rPr>
              <a:t>Buying on the go</a:t>
            </a:r>
            <a:r>
              <a:rPr lang="en-GB" sz="1800" kern="0" dirty="0">
                <a:effectLst/>
                <a:ea typeface="Yu Mincho" panose="02020400000000000000" pitchFamily="18" charset="-128"/>
                <a:cs typeface="Calibri" panose="020F0502020204030204" pitchFamily="34" charset="0"/>
              </a:rPr>
              <a:t> (mobile vs personal computers)</a:t>
            </a:r>
            <a:endParaRPr lang="en-GB" sz="1800" kern="100" dirty="0">
              <a:effectLst/>
              <a:ea typeface="Yu Mincho" panose="02020400000000000000" pitchFamily="18" charset="-128"/>
              <a:cs typeface="Times New Roman" panose="02020603050405020304" pitchFamily="18" charset="0"/>
            </a:endParaRPr>
          </a:p>
          <a:p>
            <a:r>
              <a:rPr lang="en-GB" sz="1800" b="1" kern="0" dirty="0">
                <a:effectLst/>
                <a:ea typeface="Yu Mincho" panose="02020400000000000000" pitchFamily="18" charset="-128"/>
                <a:cs typeface="Calibri" panose="020F0502020204030204" pitchFamily="34" charset="0"/>
              </a:rPr>
              <a:t>Convenience, customer safety, and fast checkout</a:t>
            </a:r>
            <a:r>
              <a:rPr lang="en-GB" sz="1800" kern="0" dirty="0">
                <a:effectLst/>
                <a:ea typeface="Yu Mincho" panose="02020400000000000000" pitchFamily="18" charset="-128"/>
                <a:cs typeface="Calibri" panose="020F0502020204030204" pitchFamily="34" charset="0"/>
              </a:rPr>
              <a:t> (quick, secure, and flawless transactions)</a:t>
            </a:r>
            <a:endParaRPr lang="en-GB" sz="1800" kern="100" dirty="0">
              <a:effectLst/>
              <a:ea typeface="Yu Mincho" panose="02020400000000000000" pitchFamily="18" charset="-128"/>
              <a:cs typeface="Times New Roman" panose="02020603050405020304" pitchFamily="18" charset="0"/>
            </a:endParaRPr>
          </a:p>
          <a:p>
            <a:r>
              <a:rPr lang="en-GB" sz="1800" b="1" kern="0" dirty="0">
                <a:effectLst/>
                <a:ea typeface="Yu Mincho" panose="02020400000000000000" pitchFamily="18" charset="-128"/>
                <a:cs typeface="Calibri" panose="020F0502020204030204" pitchFamily="34" charset="0"/>
              </a:rPr>
              <a:t>Social Commerce</a:t>
            </a:r>
            <a:r>
              <a:rPr lang="en-GB" sz="1800" b="1" kern="100" dirty="0">
                <a:ea typeface="Yu Mincho" panose="02020400000000000000" pitchFamily="18" charset="-128"/>
                <a:cs typeface="Times New Roman" panose="02020603050405020304" pitchFamily="18" charset="0"/>
              </a:rPr>
              <a:t> - </a:t>
            </a:r>
            <a:r>
              <a:rPr lang="en-GB" sz="1800" kern="0" dirty="0">
                <a:effectLst/>
                <a:ea typeface="Yu Mincho" panose="02020400000000000000" pitchFamily="18" charset="-128"/>
                <a:cs typeface="Calibri" panose="020F0502020204030204" pitchFamily="34" charset="0"/>
              </a:rPr>
              <a:t>Direct links and networking marketing presence on social media</a:t>
            </a:r>
            <a:endParaRPr lang="en-GB" sz="1800" kern="100" dirty="0">
              <a:effectLst/>
              <a:ea typeface="Yu Mincho" panose="02020400000000000000" pitchFamily="18" charset="-128"/>
              <a:cs typeface="Times New Roman" panose="02020603050405020304" pitchFamily="18" charset="0"/>
            </a:endParaRPr>
          </a:p>
          <a:p>
            <a:r>
              <a:rPr lang="en-GB" sz="1800" i="1" kern="0" dirty="0">
                <a:effectLst/>
                <a:ea typeface="Yu Mincho" panose="02020400000000000000" pitchFamily="18" charset="-128"/>
                <a:cs typeface="Calibri" panose="020F0502020204030204" pitchFamily="34" charset="0"/>
              </a:rPr>
              <a:t>“That's what Mark Zuckerberg and other social media moguls are banking on: the idea that businesses and organizations will pay significant amounts for ads on social networks”.(Tom Funk, 2013)</a:t>
            </a:r>
            <a:endParaRPr lang="en-GB" sz="1800" kern="100" dirty="0">
              <a:effectLst/>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endParaRPr lang="en-GB" sz="1800" kern="100" dirty="0">
              <a:effectLst/>
              <a:ea typeface="Yu Mincho" panose="02020400000000000000" pitchFamily="18" charset="-128"/>
              <a:cs typeface="Times New Roman" panose="02020603050405020304" pitchFamily="18" charset="0"/>
            </a:endParaRPr>
          </a:p>
          <a:p>
            <a:endParaRPr lang="en-GB" dirty="0"/>
          </a:p>
        </p:txBody>
      </p:sp>
      <p:sp>
        <p:nvSpPr>
          <p:cNvPr id="7" name="Slide Number Placeholder 6">
            <a:extLst>
              <a:ext uri="{FF2B5EF4-FFF2-40B4-BE49-F238E27FC236}">
                <a16:creationId xmlns:a16="http://schemas.microsoft.com/office/drawing/2014/main" id="{2E8CE200-0B0F-9E69-BB14-3984A9932FD7}"/>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23</a:t>
            </a:fld>
            <a:endParaRPr lang="en-GB" noProof="0" dirty="0">
              <a:solidFill>
                <a:schemeClr val="tx1">
                  <a:lumMod val="50000"/>
                  <a:lumOff val="50000"/>
                </a:schemeClr>
              </a:solidFill>
            </a:endParaRPr>
          </a:p>
        </p:txBody>
      </p:sp>
      <p:sp>
        <p:nvSpPr>
          <p:cNvPr id="8" name="TextBox 7">
            <a:extLst>
              <a:ext uri="{FF2B5EF4-FFF2-40B4-BE49-F238E27FC236}">
                <a16:creationId xmlns:a16="http://schemas.microsoft.com/office/drawing/2014/main" id="{7B535083-1CA5-695F-00BB-9EC55C4860A6}"/>
              </a:ext>
            </a:extLst>
          </p:cNvPr>
          <p:cNvSpPr txBox="1"/>
          <p:nvPr/>
        </p:nvSpPr>
        <p:spPr>
          <a:xfrm>
            <a:off x="383601" y="6297093"/>
            <a:ext cx="2386362" cy="646331"/>
          </a:xfrm>
          <a:prstGeom prst="rect">
            <a:avLst/>
          </a:prstGeom>
          <a:noFill/>
        </p:spPr>
        <p:txBody>
          <a:bodyPr wrap="square" rtlCol="0">
            <a:spAutoFit/>
          </a:bodyPr>
          <a:lstStyle/>
          <a:p>
            <a:r>
              <a:rPr lang="en-GB" b="1" dirty="0" err="1">
                <a:solidFill>
                  <a:schemeClr val="bg2">
                    <a:lumMod val="50000"/>
                  </a:schemeClr>
                </a:solidFill>
                <a:latin typeface="Segoe UI" panose="020B0502040204020203" pitchFamily="34" charset="0"/>
              </a:rPr>
              <a:t>JFx</a:t>
            </a:r>
            <a:r>
              <a:rPr lang="en-GB" b="1" dirty="0">
                <a:solidFill>
                  <a:schemeClr val="bg2">
                    <a:lumMod val="50000"/>
                  </a:schemeClr>
                </a:solidFill>
                <a:latin typeface="Segoe UI" panose="020B0502040204020203" pitchFamily="34" charset="0"/>
              </a:rPr>
              <a:t> Sarmiento 1</a:t>
            </a:r>
            <a:r>
              <a:rPr lang="en-GB" b="1" i="0" dirty="0">
                <a:solidFill>
                  <a:schemeClr val="bg2">
                    <a:lumMod val="50000"/>
                  </a:schemeClr>
                </a:solidFill>
                <a:effectLst/>
                <a:latin typeface="Segoe UI" panose="020B0502040204020203" pitchFamily="34" charset="0"/>
              </a:rPr>
              <a:t>/4</a:t>
            </a:r>
          </a:p>
          <a:p>
            <a:endParaRPr lang="en-GB" dirty="0"/>
          </a:p>
        </p:txBody>
      </p:sp>
    </p:spTree>
    <p:extLst>
      <p:ext uri="{BB962C8B-B14F-4D97-AF65-F5344CB8AC3E}">
        <p14:creationId xmlns:p14="http://schemas.microsoft.com/office/powerpoint/2010/main" val="2240024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11587CC-BCB0-0247-BB2F-045EEFD45C5D}"/>
              </a:ext>
            </a:extLst>
          </p:cNvPr>
          <p:cNvSpPr>
            <a:spLocks noGrp="1"/>
          </p:cNvSpPr>
          <p:nvPr>
            <p:ph idx="1"/>
          </p:nvPr>
        </p:nvSpPr>
        <p:spPr>
          <a:xfrm>
            <a:off x="596144" y="1036842"/>
            <a:ext cx="4970545" cy="4944671"/>
          </a:xfrm>
        </p:spPr>
        <p:txBody>
          <a:bodyPr>
            <a:normAutofit/>
          </a:bodyPr>
          <a:lstStyle/>
          <a:p>
            <a:r>
              <a:rPr lang="en-GB" sz="1800" b="1" kern="0" dirty="0">
                <a:effectLst/>
                <a:latin typeface="Calibri" panose="020F0502020204030204" pitchFamily="34" charset="0"/>
                <a:ea typeface="Yu Mincho" panose="02020400000000000000" pitchFamily="18" charset="-128"/>
                <a:cs typeface="Calibri" panose="020F0502020204030204" pitchFamily="34" charset="0"/>
              </a:rPr>
              <a:t>Inventory, Stock, and Delivery options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Local, international, free, by membership, plus associated costs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 </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b="1" kern="0" dirty="0">
                <a:effectLst/>
                <a:latin typeface="Calibri" panose="020F0502020204030204" pitchFamily="34" charset="0"/>
                <a:ea typeface="Yu Mincho" panose="02020400000000000000" pitchFamily="18" charset="-128"/>
                <a:cs typeface="Calibri" panose="020F0502020204030204" pitchFamily="34" charset="0"/>
              </a:rPr>
              <a:t>Recommendation Bias and Customer Empathy</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Exploiting proactive interaction to improve retail experiences.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 </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b="1" kern="0" dirty="0">
                <a:effectLst/>
                <a:latin typeface="Calibri" panose="020F0502020204030204" pitchFamily="34" charset="0"/>
                <a:ea typeface="Yu Mincho" panose="02020400000000000000" pitchFamily="18" charset="-128"/>
                <a:cs typeface="Calibri" panose="020F0502020204030204" pitchFamily="34" charset="0"/>
              </a:rPr>
              <a:t>Results and Investment</a:t>
            </a:r>
            <a:r>
              <a:rPr lang="en-GB" sz="1800" kern="0" dirty="0">
                <a:effectLst/>
                <a:latin typeface="Calibri" panose="020F0502020204030204" pitchFamily="34" charset="0"/>
                <a:ea typeface="Yu Mincho" panose="02020400000000000000" pitchFamily="18" charset="-128"/>
                <a:cs typeface="Calibri" panose="020F0502020204030204" pitchFamily="34" charset="0"/>
              </a:rPr>
              <a:t> (benefits vs reinvestment)</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Amazon, regardless of their drop in revenue, heavily invests in their new ventures by expanding their portfolio.</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endParaRPr lang="en-GB" dirty="0"/>
          </a:p>
        </p:txBody>
      </p:sp>
      <p:sp>
        <p:nvSpPr>
          <p:cNvPr id="7" name="Slide Number Placeholder 6">
            <a:extLst>
              <a:ext uri="{FF2B5EF4-FFF2-40B4-BE49-F238E27FC236}">
                <a16:creationId xmlns:a16="http://schemas.microsoft.com/office/drawing/2014/main" id="{2C1E4FA3-1BFD-00F6-E588-DB5141620A8D}"/>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24</a:t>
            </a:fld>
            <a:endParaRPr lang="en-GB" noProof="0" dirty="0">
              <a:solidFill>
                <a:schemeClr val="tx1">
                  <a:lumMod val="50000"/>
                  <a:lumOff val="50000"/>
                </a:schemeClr>
              </a:solidFill>
            </a:endParaRPr>
          </a:p>
        </p:txBody>
      </p:sp>
      <p:sp>
        <p:nvSpPr>
          <p:cNvPr id="8" name="TextBox 7">
            <a:extLst>
              <a:ext uri="{FF2B5EF4-FFF2-40B4-BE49-F238E27FC236}">
                <a16:creationId xmlns:a16="http://schemas.microsoft.com/office/drawing/2014/main" id="{19DE1C93-A4CD-CDEC-8A7C-41851D486CEF}"/>
              </a:ext>
            </a:extLst>
          </p:cNvPr>
          <p:cNvSpPr txBox="1"/>
          <p:nvPr/>
        </p:nvSpPr>
        <p:spPr>
          <a:xfrm>
            <a:off x="528197" y="390512"/>
            <a:ext cx="6106406" cy="646331"/>
          </a:xfrm>
          <a:prstGeom prst="rect">
            <a:avLst/>
          </a:prstGeom>
          <a:noFill/>
        </p:spPr>
        <p:txBody>
          <a:bodyPr wrap="square">
            <a:spAutoFit/>
          </a:bodyPr>
          <a:lstStyle/>
          <a:p>
            <a:r>
              <a:rPr lang="en-GB" sz="1800" b="1" kern="0" dirty="0">
                <a:effectLst/>
                <a:latin typeface="Calibri" panose="020F0502020204030204" pitchFamily="34" charset="0"/>
                <a:ea typeface="Yu Mincho" panose="02020400000000000000" pitchFamily="18" charset="-128"/>
                <a:cs typeface="Calibri" panose="020F0502020204030204" pitchFamily="34" charset="0"/>
              </a:rPr>
              <a:t>Main Factors and Summary Analysis </a:t>
            </a:r>
            <a:r>
              <a:rPr lang="en-GB" sz="1400" kern="0" dirty="0">
                <a:effectLst/>
                <a:latin typeface="Calibri" panose="020F0502020204030204" pitchFamily="34" charset="0"/>
                <a:ea typeface="Yu Mincho" panose="02020400000000000000" pitchFamily="18" charset="-128"/>
                <a:cs typeface="Calibri" panose="020F0502020204030204" pitchFamily="34" charset="0"/>
              </a:rPr>
              <a:t>Cont.1</a:t>
            </a:r>
            <a:b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br>
            <a:endParaRPr lang="en-GB" dirty="0"/>
          </a:p>
        </p:txBody>
      </p:sp>
      <p:pic>
        <p:nvPicPr>
          <p:cNvPr id="9" name="Picture 8" descr="A picture containing text, screenshot, diagram, plot&#10;&#10;Description automatically generated">
            <a:extLst>
              <a:ext uri="{FF2B5EF4-FFF2-40B4-BE49-F238E27FC236}">
                <a16:creationId xmlns:a16="http://schemas.microsoft.com/office/drawing/2014/main" id="{4183F445-7C55-95C7-9728-CD7B337C4260}"/>
              </a:ext>
            </a:extLst>
          </p:cNvPr>
          <p:cNvPicPr>
            <a:picLocks noChangeAspect="1"/>
          </p:cNvPicPr>
          <p:nvPr/>
        </p:nvPicPr>
        <p:blipFill>
          <a:blip r:embed="rId3"/>
          <a:stretch>
            <a:fillRect/>
          </a:stretch>
        </p:blipFill>
        <p:spPr>
          <a:xfrm>
            <a:off x="5634636" y="2522104"/>
            <a:ext cx="6514098" cy="3798562"/>
          </a:xfrm>
          <a:prstGeom prst="rect">
            <a:avLst/>
          </a:prstGeom>
        </p:spPr>
      </p:pic>
      <p:sp>
        <p:nvSpPr>
          <p:cNvPr id="12" name="TextBox 11">
            <a:extLst>
              <a:ext uri="{FF2B5EF4-FFF2-40B4-BE49-F238E27FC236}">
                <a16:creationId xmlns:a16="http://schemas.microsoft.com/office/drawing/2014/main" id="{5A15CCAA-2E9D-F80F-324F-7A0C399BBC2D}"/>
              </a:ext>
            </a:extLst>
          </p:cNvPr>
          <p:cNvSpPr txBox="1"/>
          <p:nvPr/>
        </p:nvSpPr>
        <p:spPr>
          <a:xfrm>
            <a:off x="383601" y="6297093"/>
            <a:ext cx="2149756" cy="646331"/>
          </a:xfrm>
          <a:prstGeom prst="rect">
            <a:avLst/>
          </a:prstGeom>
          <a:noFill/>
        </p:spPr>
        <p:txBody>
          <a:bodyPr wrap="none" rtlCol="0">
            <a:spAutoFit/>
          </a:bodyPr>
          <a:lstStyle/>
          <a:p>
            <a:r>
              <a:rPr lang="en-GB" b="1" dirty="0" err="1">
                <a:solidFill>
                  <a:schemeClr val="bg2">
                    <a:lumMod val="50000"/>
                  </a:schemeClr>
                </a:solidFill>
                <a:latin typeface="Segoe UI" panose="020B0502040204020203" pitchFamily="34" charset="0"/>
              </a:rPr>
              <a:t>JFx</a:t>
            </a:r>
            <a:r>
              <a:rPr lang="en-GB" b="1" dirty="0">
                <a:solidFill>
                  <a:schemeClr val="bg2">
                    <a:lumMod val="50000"/>
                  </a:schemeClr>
                </a:solidFill>
                <a:latin typeface="Segoe UI" panose="020B0502040204020203" pitchFamily="34" charset="0"/>
              </a:rPr>
              <a:t> Sarmiento 2</a:t>
            </a:r>
            <a:r>
              <a:rPr lang="en-GB" b="1" i="0" dirty="0">
                <a:solidFill>
                  <a:schemeClr val="bg2">
                    <a:lumMod val="50000"/>
                  </a:schemeClr>
                </a:solidFill>
                <a:effectLst/>
                <a:latin typeface="Segoe UI" panose="020B0502040204020203" pitchFamily="34" charset="0"/>
              </a:rPr>
              <a:t>/4</a:t>
            </a:r>
          </a:p>
          <a:p>
            <a:endParaRPr lang="en-GB" dirty="0"/>
          </a:p>
        </p:txBody>
      </p:sp>
    </p:spTree>
    <p:extLst>
      <p:ext uri="{BB962C8B-B14F-4D97-AF65-F5344CB8AC3E}">
        <p14:creationId xmlns:p14="http://schemas.microsoft.com/office/powerpoint/2010/main" val="3248691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2032AB3-4590-AFDF-0380-B5B7F993426F}"/>
              </a:ext>
            </a:extLst>
          </p:cNvPr>
          <p:cNvSpPr>
            <a:spLocks noGrp="1"/>
          </p:cNvSpPr>
          <p:nvPr>
            <p:ph idx="1"/>
          </p:nvPr>
        </p:nvSpPr>
        <p:spPr>
          <a:xfrm>
            <a:off x="388061" y="887637"/>
            <a:ext cx="10433081" cy="6124250"/>
          </a:xfrm>
        </p:spPr>
        <p:txBody>
          <a:bodyPr>
            <a:normAutofit fontScale="47500" lnSpcReduction="20000"/>
          </a:bodyPr>
          <a:lstStyle/>
          <a:p>
            <a:pPr algn="r"/>
            <a:r>
              <a:rPr lang="en-GB" sz="2900" b="1" kern="100" spc="-45" dirty="0">
                <a:effectLst/>
                <a:latin typeface="Calibri" panose="020F0502020204030204" pitchFamily="34" charset="0"/>
                <a:ea typeface="Yu Mincho" panose="02020400000000000000" pitchFamily="18" charset="-128"/>
                <a:cs typeface="Calibri" panose="020F0502020204030204" pitchFamily="34" charset="0"/>
              </a:rPr>
              <a:t>Amazon has become a reference site for online shopping and a base comparator site</a:t>
            </a: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 (Amazon vs AliExpress).</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algn="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(The goal is for the online visitor to not leave the website without making a purchase.)</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algn="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 ”</a:t>
            </a:r>
            <a:r>
              <a:rPr lang="en-GB" sz="2900" i="1" kern="100" spc="-45" dirty="0">
                <a:effectLst/>
                <a:latin typeface="Calibri" panose="020F0502020204030204" pitchFamily="34" charset="0"/>
                <a:ea typeface="Yu Mincho" panose="02020400000000000000" pitchFamily="18" charset="-128"/>
                <a:cs typeface="Calibri" panose="020F0502020204030204" pitchFamily="34" charset="0"/>
              </a:rPr>
              <a:t>Consumers Want to Click, Not Think. 70% of consumers frequently purchase the first product listed on the search results page” (</a:t>
            </a:r>
            <a:r>
              <a:rPr lang="en-GB" sz="2900" i="1" kern="100" spc="-45" dirty="0" err="1">
                <a:effectLst/>
                <a:latin typeface="Calibri" panose="020F0502020204030204" pitchFamily="34" charset="0"/>
                <a:ea typeface="Yu Mincho" panose="02020400000000000000" pitchFamily="18" charset="-128"/>
                <a:cs typeface="Calibri" panose="020F0502020204030204" pitchFamily="34" charset="0"/>
              </a:rPr>
              <a:t>Feedvisor</a:t>
            </a:r>
            <a:r>
              <a:rPr lang="en-GB" sz="2900" i="1" kern="100" spc="-45" dirty="0">
                <a:effectLst/>
                <a:latin typeface="Calibri" panose="020F0502020204030204" pitchFamily="34" charset="0"/>
                <a:ea typeface="Yu Mincho" panose="02020400000000000000" pitchFamily="18" charset="-128"/>
                <a:cs typeface="Calibri" panose="020F0502020204030204" pitchFamily="34" charset="0"/>
              </a:rPr>
              <a:t>, 2022).</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algn="r"/>
            <a:r>
              <a:rPr lang="en-GB" sz="2900" b="1" kern="100" spc="-45" dirty="0">
                <a:effectLst/>
                <a:latin typeface="Calibri" panose="020F0502020204030204" pitchFamily="34" charset="0"/>
                <a:ea typeface="Yu Mincho" panose="02020400000000000000" pitchFamily="18" charset="-128"/>
                <a:cs typeface="Calibri" panose="020F0502020204030204" pitchFamily="34" charset="0"/>
              </a:rPr>
              <a:t>Post-consumerism</a:t>
            </a: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 – customer tracking, personalization, and customization offerings.</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algn="r"/>
            <a:r>
              <a:rPr lang="en-GB" sz="2900" b="1" kern="100" spc="-45" dirty="0">
                <a:effectLst/>
                <a:latin typeface="Calibri" panose="020F0502020204030204" pitchFamily="34" charset="0"/>
                <a:ea typeface="Yu Mincho" panose="02020400000000000000" pitchFamily="18" charset="-128"/>
                <a:cs typeface="Calibri" panose="020F0502020204030204" pitchFamily="34" charset="0"/>
              </a:rPr>
              <a:t>Competition - </a:t>
            </a: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An important element is price, trying to maintain profit margins against competition (e.g., eBay, Alibaba Group, Walmart, Rakuten, JD (</a:t>
            </a:r>
            <a:r>
              <a:rPr lang="en-GB" sz="2900" kern="100" spc="-45" dirty="0" err="1">
                <a:effectLst/>
                <a:latin typeface="Calibri" panose="020F0502020204030204" pitchFamily="34" charset="0"/>
                <a:ea typeface="Yu Mincho" panose="02020400000000000000" pitchFamily="18" charset="-128"/>
                <a:cs typeface="Calibri" panose="020F0502020204030204" pitchFamily="34" charset="0"/>
              </a:rPr>
              <a:t>JingDong</a:t>
            </a: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 etc.).</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algn="r"/>
            <a:r>
              <a:rPr lang="en-GB" sz="2900" b="1" kern="100" spc="-45" dirty="0">
                <a:effectLst/>
                <a:latin typeface="Calibri" panose="020F0502020204030204" pitchFamily="34" charset="0"/>
                <a:ea typeface="Yu Mincho" panose="02020400000000000000" pitchFamily="18" charset="-128"/>
                <a:cs typeface="Calibri" panose="020F0502020204030204" pitchFamily="34" charset="0"/>
              </a:rPr>
              <a:t>Summary of the Main Customer Purchasing Influences:</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 Inflation</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Product offers and discounts</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Product inventory and stocking</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 Infrastructure, logistics, and delivery</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 Customer budget limitations (uncertainty of an unsteady customer income leads to an increase in credit shopping)</a:t>
            </a:r>
          </a:p>
          <a:p>
            <a:pPr algn="r"/>
            <a:r>
              <a:rPr lang="en-GB" sz="2900" b="1" kern="100" spc="-45" dirty="0">
                <a:effectLst/>
                <a:latin typeface="Calibri" panose="020F0502020204030204" pitchFamily="34" charset="0"/>
                <a:ea typeface="Yu Mincho" panose="02020400000000000000" pitchFamily="18" charset="-128"/>
                <a:cs typeface="Calibri" panose="020F0502020204030204" pitchFamily="34" charset="0"/>
              </a:rPr>
              <a:t>Summary of the 5 main reasons to choose Amazon:</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latin typeface="Calibri" panose="020F0502020204030204" pitchFamily="34" charset="0"/>
                <a:ea typeface="Yu Mincho" panose="02020400000000000000" pitchFamily="18" charset="-128"/>
                <a:cs typeface="Calibri" panose="020F0502020204030204" pitchFamily="34" charset="0"/>
              </a:rPr>
              <a:t>Customer services/free returns policy</a:t>
            </a:r>
            <a:endParaRPr lang="en-GB" sz="2900" kern="100" dirty="0">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Wide range of products</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Free shipping cost</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Fast delivery</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indent="-457200" algn="r">
              <a:buFont typeface="Wingdings" panose="05000000000000000000" pitchFamily="2" charset="2"/>
              <a:buChar char="v"/>
            </a:pPr>
            <a:r>
              <a:rPr lang="en-GB" sz="2900" kern="100" spc="-45" dirty="0">
                <a:effectLst/>
                <a:latin typeface="Calibri" panose="020F0502020204030204" pitchFamily="34" charset="0"/>
                <a:ea typeface="Yu Mincho" panose="02020400000000000000" pitchFamily="18" charset="-128"/>
                <a:cs typeface="Calibri" panose="020F0502020204030204" pitchFamily="34" charset="0"/>
              </a:rPr>
              <a:t>Warranty</a:t>
            </a:r>
            <a:endParaRPr lang="en-GB" sz="2900" kern="100" dirty="0">
              <a:effectLst/>
              <a:latin typeface="Calibri" panose="020F0502020204030204" pitchFamily="34" charset="0"/>
              <a:ea typeface="Yu Mincho" panose="02020400000000000000" pitchFamily="18" charset="-128"/>
              <a:cs typeface="Times New Roman" panose="02020603050405020304" pitchFamily="18" charset="0"/>
            </a:endParaRPr>
          </a:p>
          <a:p>
            <a:pPr algn="r"/>
            <a:endParaRPr lang="en-GB" dirty="0"/>
          </a:p>
        </p:txBody>
      </p:sp>
      <p:sp>
        <p:nvSpPr>
          <p:cNvPr id="7" name="Slide Number Placeholder 6">
            <a:extLst>
              <a:ext uri="{FF2B5EF4-FFF2-40B4-BE49-F238E27FC236}">
                <a16:creationId xmlns:a16="http://schemas.microsoft.com/office/drawing/2014/main" id="{18A14626-F48D-44BC-0DA3-4E9E10C882EE}"/>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25</a:t>
            </a:fld>
            <a:endParaRPr lang="en-GB" noProof="0" dirty="0">
              <a:solidFill>
                <a:schemeClr val="tx1">
                  <a:lumMod val="50000"/>
                  <a:lumOff val="50000"/>
                </a:schemeClr>
              </a:solidFill>
            </a:endParaRPr>
          </a:p>
        </p:txBody>
      </p:sp>
      <p:sp>
        <p:nvSpPr>
          <p:cNvPr id="8" name="TextBox 7">
            <a:extLst>
              <a:ext uri="{FF2B5EF4-FFF2-40B4-BE49-F238E27FC236}">
                <a16:creationId xmlns:a16="http://schemas.microsoft.com/office/drawing/2014/main" id="{EBE92EBE-4B14-7D68-E5D2-47299863D073}"/>
              </a:ext>
            </a:extLst>
          </p:cNvPr>
          <p:cNvSpPr txBox="1"/>
          <p:nvPr/>
        </p:nvSpPr>
        <p:spPr>
          <a:xfrm>
            <a:off x="528197" y="390512"/>
            <a:ext cx="6106406" cy="646331"/>
          </a:xfrm>
          <a:prstGeom prst="rect">
            <a:avLst/>
          </a:prstGeom>
          <a:noFill/>
        </p:spPr>
        <p:txBody>
          <a:bodyPr wrap="square">
            <a:spAutoFit/>
          </a:bodyPr>
          <a:lstStyle/>
          <a:p>
            <a:r>
              <a:rPr lang="en-GB" sz="1800" b="1" kern="0" dirty="0">
                <a:effectLst/>
                <a:latin typeface="Calibri" panose="020F0502020204030204" pitchFamily="34" charset="0"/>
                <a:ea typeface="Yu Mincho" panose="02020400000000000000" pitchFamily="18" charset="-128"/>
                <a:cs typeface="Calibri" panose="020F0502020204030204" pitchFamily="34" charset="0"/>
              </a:rPr>
              <a:t>Main Factors and Summary Analysis </a:t>
            </a:r>
            <a:r>
              <a:rPr lang="en-GB" sz="1400" kern="0" dirty="0">
                <a:effectLst/>
                <a:latin typeface="Calibri" panose="020F0502020204030204" pitchFamily="34" charset="0"/>
                <a:ea typeface="Yu Mincho" panose="02020400000000000000" pitchFamily="18" charset="-128"/>
                <a:cs typeface="Calibri" panose="020F0502020204030204" pitchFamily="34" charset="0"/>
              </a:rPr>
              <a:t>Cont.2</a:t>
            </a:r>
            <a:b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br>
            <a:endParaRPr lang="en-GB" dirty="0"/>
          </a:p>
        </p:txBody>
      </p:sp>
      <p:sp>
        <p:nvSpPr>
          <p:cNvPr id="9" name="TextBox 8">
            <a:extLst>
              <a:ext uri="{FF2B5EF4-FFF2-40B4-BE49-F238E27FC236}">
                <a16:creationId xmlns:a16="http://schemas.microsoft.com/office/drawing/2014/main" id="{98229F58-8B41-E966-A9EC-D4EE9599E235}"/>
              </a:ext>
            </a:extLst>
          </p:cNvPr>
          <p:cNvSpPr txBox="1"/>
          <p:nvPr/>
        </p:nvSpPr>
        <p:spPr>
          <a:xfrm>
            <a:off x="240865" y="6356350"/>
            <a:ext cx="2024657" cy="646331"/>
          </a:xfrm>
          <a:prstGeom prst="rect">
            <a:avLst/>
          </a:prstGeom>
          <a:noFill/>
        </p:spPr>
        <p:txBody>
          <a:bodyPr wrap="none" rtlCol="0">
            <a:spAutoFit/>
          </a:bodyPr>
          <a:lstStyle/>
          <a:p>
            <a:r>
              <a:rPr lang="en-GB" b="1" dirty="0" err="1">
                <a:solidFill>
                  <a:schemeClr val="bg2">
                    <a:lumMod val="50000"/>
                  </a:schemeClr>
                </a:solidFill>
                <a:latin typeface="Segoe UI" panose="020B0502040204020203" pitchFamily="34" charset="0"/>
              </a:rPr>
              <a:t>JFx</a:t>
            </a:r>
            <a:r>
              <a:rPr lang="en-GB" b="1" dirty="0">
                <a:solidFill>
                  <a:schemeClr val="bg2">
                    <a:lumMod val="50000"/>
                  </a:schemeClr>
                </a:solidFill>
                <a:latin typeface="Segoe UI" panose="020B0502040204020203" pitchFamily="34" charset="0"/>
              </a:rPr>
              <a:t> </a:t>
            </a:r>
            <a:r>
              <a:rPr lang="en-GB" sz="1600" b="1" dirty="0">
                <a:solidFill>
                  <a:schemeClr val="bg2">
                    <a:lumMod val="50000"/>
                  </a:schemeClr>
                </a:solidFill>
                <a:latin typeface="Segoe UI" panose="020B0502040204020203" pitchFamily="34" charset="0"/>
              </a:rPr>
              <a:t>Sarmiento</a:t>
            </a:r>
            <a:r>
              <a:rPr lang="en-GB" b="1" dirty="0">
                <a:solidFill>
                  <a:schemeClr val="bg2">
                    <a:lumMod val="50000"/>
                  </a:schemeClr>
                </a:solidFill>
                <a:latin typeface="Segoe UI" panose="020B0502040204020203" pitchFamily="34" charset="0"/>
              </a:rPr>
              <a:t> 3</a:t>
            </a:r>
            <a:r>
              <a:rPr lang="en-GB" b="1" i="0" dirty="0">
                <a:solidFill>
                  <a:schemeClr val="bg2">
                    <a:lumMod val="50000"/>
                  </a:schemeClr>
                </a:solidFill>
                <a:effectLst/>
                <a:latin typeface="Segoe UI" panose="020B0502040204020203" pitchFamily="34" charset="0"/>
              </a:rPr>
              <a:t>/4</a:t>
            </a:r>
          </a:p>
          <a:p>
            <a:endParaRPr lang="en-GB" dirty="0"/>
          </a:p>
        </p:txBody>
      </p:sp>
    </p:spTree>
    <p:extLst>
      <p:ext uri="{BB962C8B-B14F-4D97-AF65-F5344CB8AC3E}">
        <p14:creationId xmlns:p14="http://schemas.microsoft.com/office/powerpoint/2010/main" val="14266681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6706716-EC23-CB38-C0AA-57DF89B18B65}"/>
              </a:ext>
            </a:extLst>
          </p:cNvPr>
          <p:cNvSpPr>
            <a:spLocks noGrp="1"/>
          </p:cNvSpPr>
          <p:nvPr>
            <p:ph idx="1"/>
          </p:nvPr>
        </p:nvSpPr>
        <p:spPr>
          <a:xfrm>
            <a:off x="352379" y="1008965"/>
            <a:ext cx="10196675" cy="5053733"/>
          </a:xfrm>
        </p:spPr>
        <p:txBody>
          <a:bodyPr>
            <a:normAutofit/>
          </a:bodyPr>
          <a:lstStyle/>
          <a:p>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 Mainly by implementing the latest technology in the online shopping experience, improving services, and implementing new payment methods: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Quick search to compare products using Brand Codes Scan</a:t>
            </a:r>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 (QR and Bar Codes - Already implemented but not fully operational).</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New product visualization presentation</a:t>
            </a:r>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 (Augmented Reality and 3D pictures).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Cloud Services and Metaverse</a:t>
            </a:r>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 (three-dimensional virtual shop, virtual space, and avatars).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Voice Search and Purchasing</a:t>
            </a:r>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 (Alexa &amp; Siri).</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Rewards for Loyalty</a:t>
            </a:r>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 (To be improved - Amazon Prime - membership options - customer benefits).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Social Commerce, Influencers, and fashion trends </a:t>
            </a:r>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(YouTube, Instagram, TikTok, etc.).</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285750" indent="-285750">
              <a:buFont typeface="Wingdings" panose="05000000000000000000" pitchFamily="2" charset="2"/>
              <a:buChar char="v"/>
            </a:pPr>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Social Payment Types</a:t>
            </a:r>
            <a:r>
              <a:rPr lang="en-GB" sz="1800" kern="100" spc="-45" dirty="0">
                <a:effectLst/>
                <a:latin typeface="Calibri" panose="020F0502020204030204" pitchFamily="34" charset="0"/>
                <a:ea typeface="Yu Mincho" panose="02020400000000000000" pitchFamily="18" charset="-128"/>
                <a:cs typeface="Calibri" panose="020F0502020204030204" pitchFamily="34" charset="0"/>
              </a:rPr>
              <a:t> (e-commerce payments) - a must to implement! (Apple Pay, Google Wallet, and PayPal as examples).</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endParaRPr lang="en-GB" dirty="0"/>
          </a:p>
        </p:txBody>
      </p:sp>
      <p:sp>
        <p:nvSpPr>
          <p:cNvPr id="7" name="Slide Number Placeholder 6">
            <a:extLst>
              <a:ext uri="{FF2B5EF4-FFF2-40B4-BE49-F238E27FC236}">
                <a16:creationId xmlns:a16="http://schemas.microsoft.com/office/drawing/2014/main" id="{DB9D6DD5-7678-F29E-97DA-D58431CA7896}"/>
              </a:ext>
            </a:extLst>
          </p:cNvPr>
          <p:cNvSpPr>
            <a:spLocks noGrp="1"/>
          </p:cNvSpPr>
          <p:nvPr>
            <p:ph type="sldNum" sz="quarter" idx="12"/>
          </p:nvPr>
        </p:nvSpPr>
        <p:spPr/>
        <p:txBody>
          <a:bodyPr/>
          <a:lstStyle/>
          <a:p>
            <a:pPr rtl="0"/>
            <a:fld id="{D8DA9DAA-006C-4F4B-980E-E3DF019B24E2}" type="slidenum">
              <a:rPr lang="en-GB" noProof="0" smtClean="0">
                <a:solidFill>
                  <a:schemeClr val="tx1">
                    <a:lumMod val="50000"/>
                    <a:lumOff val="50000"/>
                  </a:schemeClr>
                </a:solidFill>
              </a:rPr>
              <a:pPr rtl="0"/>
              <a:t>26</a:t>
            </a:fld>
            <a:endParaRPr lang="en-GB" noProof="0" dirty="0">
              <a:solidFill>
                <a:schemeClr val="tx1">
                  <a:lumMod val="50000"/>
                  <a:lumOff val="50000"/>
                </a:schemeClr>
              </a:solidFill>
            </a:endParaRPr>
          </a:p>
        </p:txBody>
      </p:sp>
      <p:sp>
        <p:nvSpPr>
          <p:cNvPr id="8" name="TextBox 7">
            <a:extLst>
              <a:ext uri="{FF2B5EF4-FFF2-40B4-BE49-F238E27FC236}">
                <a16:creationId xmlns:a16="http://schemas.microsoft.com/office/drawing/2014/main" id="{C9360A4A-4E8E-38E1-E20C-785A45E3DD0E}"/>
              </a:ext>
            </a:extLst>
          </p:cNvPr>
          <p:cNvSpPr txBox="1"/>
          <p:nvPr/>
        </p:nvSpPr>
        <p:spPr>
          <a:xfrm>
            <a:off x="352379" y="362634"/>
            <a:ext cx="2964851" cy="646331"/>
          </a:xfrm>
          <a:prstGeom prst="rect">
            <a:avLst/>
          </a:prstGeom>
          <a:noFill/>
        </p:spPr>
        <p:txBody>
          <a:bodyPr wrap="none" rtlCol="0">
            <a:spAutoFit/>
          </a:bodyPr>
          <a:lstStyle/>
          <a:p>
            <a:r>
              <a:rPr lang="en-GB" sz="1800" b="1" kern="100" spc="-45" dirty="0">
                <a:effectLst/>
                <a:latin typeface="Calibri" panose="020F0502020204030204" pitchFamily="34" charset="0"/>
                <a:ea typeface="Yu Mincho" panose="02020400000000000000" pitchFamily="18" charset="-128"/>
                <a:cs typeface="Calibri" panose="020F0502020204030204" pitchFamily="34" charset="0"/>
              </a:rPr>
              <a:t>Recommendations to Amazon:</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endParaRPr lang="en-GB" dirty="0"/>
          </a:p>
        </p:txBody>
      </p:sp>
      <p:sp>
        <p:nvSpPr>
          <p:cNvPr id="9" name="TextBox 8">
            <a:extLst>
              <a:ext uri="{FF2B5EF4-FFF2-40B4-BE49-F238E27FC236}">
                <a16:creationId xmlns:a16="http://schemas.microsoft.com/office/drawing/2014/main" id="{4D86BFEE-7ACC-9DB0-DB05-C7EE6473F2F7}"/>
              </a:ext>
            </a:extLst>
          </p:cNvPr>
          <p:cNvSpPr txBox="1"/>
          <p:nvPr/>
        </p:nvSpPr>
        <p:spPr>
          <a:xfrm>
            <a:off x="240865" y="6356350"/>
            <a:ext cx="2024657" cy="646331"/>
          </a:xfrm>
          <a:prstGeom prst="rect">
            <a:avLst/>
          </a:prstGeom>
          <a:noFill/>
        </p:spPr>
        <p:txBody>
          <a:bodyPr wrap="none" rtlCol="0">
            <a:spAutoFit/>
          </a:bodyPr>
          <a:lstStyle/>
          <a:p>
            <a:r>
              <a:rPr lang="en-GB" b="1" dirty="0" err="1">
                <a:solidFill>
                  <a:schemeClr val="bg2">
                    <a:lumMod val="50000"/>
                  </a:schemeClr>
                </a:solidFill>
                <a:latin typeface="Segoe UI" panose="020B0502040204020203" pitchFamily="34" charset="0"/>
              </a:rPr>
              <a:t>JFx</a:t>
            </a:r>
            <a:r>
              <a:rPr lang="en-GB" b="1" dirty="0">
                <a:solidFill>
                  <a:schemeClr val="bg2">
                    <a:lumMod val="50000"/>
                  </a:schemeClr>
                </a:solidFill>
                <a:latin typeface="Segoe UI" panose="020B0502040204020203" pitchFamily="34" charset="0"/>
              </a:rPr>
              <a:t> </a:t>
            </a:r>
            <a:r>
              <a:rPr lang="en-GB" sz="1600" b="1" dirty="0">
                <a:solidFill>
                  <a:schemeClr val="bg2">
                    <a:lumMod val="50000"/>
                  </a:schemeClr>
                </a:solidFill>
                <a:latin typeface="Segoe UI" panose="020B0502040204020203" pitchFamily="34" charset="0"/>
              </a:rPr>
              <a:t>Sarmiento</a:t>
            </a:r>
            <a:r>
              <a:rPr lang="en-GB" b="1" dirty="0">
                <a:solidFill>
                  <a:schemeClr val="bg2">
                    <a:lumMod val="50000"/>
                  </a:schemeClr>
                </a:solidFill>
                <a:latin typeface="Segoe UI" panose="020B0502040204020203" pitchFamily="34" charset="0"/>
              </a:rPr>
              <a:t> 4</a:t>
            </a:r>
            <a:r>
              <a:rPr lang="en-GB" b="1" i="0" dirty="0">
                <a:solidFill>
                  <a:schemeClr val="bg2">
                    <a:lumMod val="50000"/>
                  </a:schemeClr>
                </a:solidFill>
                <a:effectLst/>
                <a:latin typeface="Segoe UI" panose="020B0502040204020203" pitchFamily="34" charset="0"/>
              </a:rPr>
              <a:t>/4</a:t>
            </a:r>
          </a:p>
          <a:p>
            <a:endParaRPr lang="en-GB" dirty="0"/>
          </a:p>
        </p:txBody>
      </p:sp>
    </p:spTree>
    <p:extLst>
      <p:ext uri="{BB962C8B-B14F-4D97-AF65-F5344CB8AC3E}">
        <p14:creationId xmlns:p14="http://schemas.microsoft.com/office/powerpoint/2010/main" val="27163356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E672F51-3661-1977-B402-2BC6C3C2DB44}"/>
              </a:ext>
            </a:extLst>
          </p:cNvPr>
          <p:cNvSpPr>
            <a:spLocks noGrp="1"/>
          </p:cNvSpPr>
          <p:nvPr>
            <p:ph type="ctrTitle"/>
          </p:nvPr>
        </p:nvSpPr>
        <p:spPr/>
        <p:txBody>
          <a:bodyPr/>
          <a:lstStyle/>
          <a:p>
            <a:r>
              <a:rPr lang="en-GB" dirty="0"/>
              <a:t>The End</a:t>
            </a:r>
          </a:p>
        </p:txBody>
      </p:sp>
      <p:sp>
        <p:nvSpPr>
          <p:cNvPr id="9" name="Subtitle 8">
            <a:extLst>
              <a:ext uri="{FF2B5EF4-FFF2-40B4-BE49-F238E27FC236}">
                <a16:creationId xmlns:a16="http://schemas.microsoft.com/office/drawing/2014/main" id="{9A278F95-E902-4E18-76D7-6ADD2ADCF323}"/>
              </a:ext>
            </a:extLst>
          </p:cNvPr>
          <p:cNvSpPr>
            <a:spLocks noGrp="1"/>
          </p:cNvSpPr>
          <p:nvPr>
            <p:ph type="subTitle" idx="1"/>
          </p:nvPr>
        </p:nvSpPr>
        <p:spPr/>
        <p:txBody>
          <a:bodyPr/>
          <a:lstStyle/>
          <a:p>
            <a:r>
              <a:rPr lang="en-GB" dirty="0"/>
              <a:t>Thank you for your attention!</a:t>
            </a:r>
          </a:p>
        </p:txBody>
      </p:sp>
      <p:sp>
        <p:nvSpPr>
          <p:cNvPr id="7" name="Slide Number Placeholder 6">
            <a:extLst>
              <a:ext uri="{FF2B5EF4-FFF2-40B4-BE49-F238E27FC236}">
                <a16:creationId xmlns:a16="http://schemas.microsoft.com/office/drawing/2014/main" id="{F76A47E1-32DB-6619-79B4-899CEF454EF8}"/>
              </a:ext>
            </a:extLst>
          </p:cNvPr>
          <p:cNvSpPr>
            <a:spLocks noGrp="1"/>
          </p:cNvSpPr>
          <p:nvPr>
            <p:ph type="sldNum" sz="quarter" idx="4294967295"/>
          </p:nvPr>
        </p:nvSpPr>
        <p:spPr>
          <a:xfrm>
            <a:off x="9111176" y="6365728"/>
            <a:ext cx="2743200" cy="365125"/>
          </a:xfrm>
        </p:spPr>
        <p:txBody>
          <a:bodyPr/>
          <a:lstStyle/>
          <a:p>
            <a:pPr rtl="0"/>
            <a:fld id="{D8DA9DAA-006C-4F4B-980E-E3DF019B24E2}" type="slidenum">
              <a:rPr lang="en-GB" noProof="0" smtClean="0"/>
              <a:pPr rtl="0"/>
              <a:t>27</a:t>
            </a:fld>
            <a:endParaRPr lang="en-GB" noProof="0" dirty="0"/>
          </a:p>
        </p:txBody>
      </p:sp>
      <p:sp>
        <p:nvSpPr>
          <p:cNvPr id="11" name="Footer Placeholder 5">
            <a:extLst>
              <a:ext uri="{FF2B5EF4-FFF2-40B4-BE49-F238E27FC236}">
                <a16:creationId xmlns:a16="http://schemas.microsoft.com/office/drawing/2014/main" id="{873153B6-0FBC-E1AD-22BF-5F6653C61674}"/>
              </a:ext>
            </a:extLst>
          </p:cNvPr>
          <p:cNvSpPr txBox="1">
            <a:spLocks/>
          </p:cNvSpPr>
          <p:nvPr/>
        </p:nvSpPr>
        <p:spPr>
          <a:xfrm>
            <a:off x="6481089" y="572218"/>
            <a:ext cx="5780792" cy="266418"/>
          </a:xfrm>
          <a:prstGeom prst="rect">
            <a:avLst/>
          </a:prstGeom>
        </p:spPr>
        <p:txBody>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bg2">
                    <a:lumMod val="50000"/>
                  </a:schemeClr>
                </a:solidFill>
              </a:rPr>
              <a:t>Factors Affecting Consumer Behavior in Amazon</a:t>
            </a:r>
            <a:br>
              <a:rPr lang="en-US" dirty="0">
                <a:solidFill>
                  <a:schemeClr val="bg2">
                    <a:lumMod val="50000"/>
                  </a:schemeClr>
                </a:solidFill>
              </a:rPr>
            </a:br>
            <a:endParaRPr lang="en-GB" dirty="0">
              <a:solidFill>
                <a:schemeClr val="bg2">
                  <a:lumMod val="50000"/>
                </a:schemeClr>
              </a:solidFill>
            </a:endParaRPr>
          </a:p>
        </p:txBody>
      </p:sp>
    </p:spTree>
    <p:extLst>
      <p:ext uri="{BB962C8B-B14F-4D97-AF65-F5344CB8AC3E}">
        <p14:creationId xmlns:p14="http://schemas.microsoft.com/office/powerpoint/2010/main" val="2609793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CDA59-55A0-4EA5-B3E4-646D1D3B4CEB}"/>
              </a:ext>
            </a:extLst>
          </p:cNvPr>
          <p:cNvSpPr>
            <a:spLocks noGrp="1"/>
          </p:cNvSpPr>
          <p:nvPr>
            <p:ph type="title"/>
          </p:nvPr>
        </p:nvSpPr>
        <p:spPr>
          <a:xfrm>
            <a:off x="839788" y="365126"/>
            <a:ext cx="10515600" cy="509018"/>
          </a:xfrm>
        </p:spPr>
        <p:txBody>
          <a:bodyPr rtlCol="0">
            <a:normAutofit fontScale="90000"/>
          </a:bodyPr>
          <a:lstStyle/>
          <a:p>
            <a:pPr rtl="0"/>
            <a:r>
              <a:rPr lang="en-GB" sz="3600" dirty="0"/>
              <a:t>References </a:t>
            </a:r>
            <a:r>
              <a:rPr lang="en-GB" sz="2000" dirty="0"/>
              <a:t>by Omica Charles</a:t>
            </a:r>
          </a:p>
        </p:txBody>
      </p:sp>
      <p:sp>
        <p:nvSpPr>
          <p:cNvPr id="10" name="Marcador de contenido 9">
            <a:extLst>
              <a:ext uri="{FF2B5EF4-FFF2-40B4-BE49-F238E27FC236}">
                <a16:creationId xmlns:a16="http://schemas.microsoft.com/office/drawing/2014/main" id="{7DD3FCDD-6B31-62B8-1393-D6874D127E1E}"/>
              </a:ext>
            </a:extLst>
          </p:cNvPr>
          <p:cNvSpPr>
            <a:spLocks noGrp="1"/>
          </p:cNvSpPr>
          <p:nvPr>
            <p:ph sz="quarter" idx="4"/>
          </p:nvPr>
        </p:nvSpPr>
        <p:spPr>
          <a:xfrm>
            <a:off x="836612" y="1690688"/>
            <a:ext cx="10501948" cy="4498975"/>
          </a:xfrm>
        </p:spPr>
        <p:txBody>
          <a:bodyPr>
            <a:normAutofit lnSpcReduction="10000"/>
          </a:bodyPr>
          <a:lstStyle/>
          <a:p>
            <a:pPr marL="360045" marR="0" indent="-360045" algn="just"/>
            <a:r>
              <a:rPr lang="en-US" sz="1800" dirty="0">
                <a:effectLst/>
                <a:ea typeface="Times New Roman" panose="02020603050405020304" pitchFamily="18" charset="0"/>
              </a:rPr>
              <a:t>A&amp;E Television Networks. (2015, November 4). </a:t>
            </a:r>
            <a:r>
              <a:rPr lang="en-US" sz="1800" i="1" dirty="0">
                <a:effectLst/>
                <a:ea typeface="Times New Roman" panose="02020603050405020304" pitchFamily="18" charset="0"/>
              </a:rPr>
              <a:t>Amazon opens for business</a:t>
            </a:r>
            <a:r>
              <a:rPr lang="en-US" sz="1800" dirty="0">
                <a:effectLst/>
                <a:ea typeface="Times New Roman" panose="02020603050405020304" pitchFamily="18" charset="0"/>
              </a:rPr>
              <a:t>. History.com. https://www.history.com/this-day-in-history/amazon-opens-for-business </a:t>
            </a:r>
          </a:p>
          <a:p>
            <a:pPr marL="0" marR="0" indent="0" algn="just">
              <a:buNone/>
            </a:pPr>
            <a:endParaRPr lang="en-US" sz="1800" dirty="0">
              <a:effectLst/>
              <a:ea typeface="Times New Roman" panose="02020603050405020304" pitchFamily="18" charset="0"/>
            </a:endParaRPr>
          </a:p>
          <a:p>
            <a:pPr marL="360045" marR="0" indent="-360045" algn="just"/>
            <a:r>
              <a:rPr lang="en-US" sz="1800" dirty="0">
                <a:solidFill>
                  <a:srgbClr val="212529"/>
                </a:solidFill>
                <a:effectLst/>
                <a:ea typeface="Times New Roman" panose="02020603050405020304" pitchFamily="18" charset="0"/>
              </a:rPr>
              <a:t>Stallworth, P. (2008) “Consumer behaviour and marketing strategic”, online, pp.9.</a:t>
            </a:r>
          </a:p>
          <a:p>
            <a:pPr marL="0" marR="0" indent="0" algn="just">
              <a:buNone/>
            </a:pPr>
            <a:endParaRPr lang="en-US" sz="1800" dirty="0">
              <a:effectLst/>
              <a:ea typeface="Times New Roman" panose="02020603050405020304" pitchFamily="18" charset="0"/>
            </a:endParaRPr>
          </a:p>
          <a:p>
            <a:pPr marL="360045" marR="0" indent="-360045" algn="just"/>
            <a:r>
              <a:rPr lang="en-US" sz="1800" dirty="0" err="1">
                <a:solidFill>
                  <a:srgbClr val="212529"/>
                </a:solidFill>
                <a:effectLst/>
                <a:ea typeface="Times New Roman" panose="02020603050405020304" pitchFamily="18" charset="0"/>
              </a:rPr>
              <a:t>Gabbott</a:t>
            </a:r>
            <a:r>
              <a:rPr lang="en-US" sz="1800" dirty="0">
                <a:solidFill>
                  <a:srgbClr val="212529"/>
                </a:solidFill>
                <a:effectLst/>
                <a:ea typeface="Times New Roman" panose="02020603050405020304" pitchFamily="18" charset="0"/>
              </a:rPr>
              <a:t>, M. and Hogg, G. (1998).  “Consumers and services”, Chichester: John Wiley &amp; Sons.</a:t>
            </a:r>
          </a:p>
          <a:p>
            <a:pPr marL="0" marR="0" indent="0" algn="just">
              <a:buNone/>
            </a:pPr>
            <a:endParaRPr lang="en-US" sz="1800" dirty="0">
              <a:effectLst/>
              <a:ea typeface="Times New Roman" panose="02020603050405020304" pitchFamily="18" charset="0"/>
            </a:endParaRPr>
          </a:p>
          <a:p>
            <a:pPr marL="0" marR="0" algn="just">
              <a:lnSpc>
                <a:spcPct val="107000"/>
              </a:lnSpc>
              <a:spcBef>
                <a:spcPts val="0"/>
              </a:spcBef>
              <a:spcAft>
                <a:spcPts val="0"/>
              </a:spcAft>
            </a:pPr>
            <a:r>
              <a:rPr lang="es-ES" sz="1800" kern="0" dirty="0" err="1">
                <a:solidFill>
                  <a:srgbClr val="222222"/>
                </a:solidFill>
                <a:effectLst/>
                <a:ea typeface="Times New Roman" panose="02020603050405020304" pitchFamily="18" charset="0"/>
                <a:cs typeface="Times New Roman" panose="02020603050405020304" pitchFamily="18" charset="0"/>
              </a:rPr>
              <a:t>Katta</a:t>
            </a:r>
            <a:r>
              <a:rPr lang="es-ES" sz="1800" kern="0" dirty="0">
                <a:solidFill>
                  <a:srgbClr val="222222"/>
                </a:solidFill>
                <a:effectLst/>
                <a:ea typeface="Times New Roman" panose="02020603050405020304" pitchFamily="18" charset="0"/>
                <a:cs typeface="Times New Roman" panose="02020603050405020304" pitchFamily="18" charset="0"/>
              </a:rPr>
              <a:t>,  R.  M.  R.,  &amp;  </a:t>
            </a:r>
            <a:r>
              <a:rPr lang="es-ES" sz="1800" kern="0" dirty="0" err="1">
                <a:solidFill>
                  <a:srgbClr val="222222"/>
                </a:solidFill>
                <a:effectLst/>
                <a:ea typeface="Times New Roman" panose="02020603050405020304" pitchFamily="18" charset="0"/>
                <a:cs typeface="Times New Roman" panose="02020603050405020304" pitchFamily="18" charset="0"/>
              </a:rPr>
              <a:t>Patro</a:t>
            </a:r>
            <a:r>
              <a:rPr lang="es-ES" sz="1800" kern="0" dirty="0">
                <a:solidFill>
                  <a:srgbClr val="222222"/>
                </a:solidFill>
                <a:effectLst/>
                <a:ea typeface="Times New Roman" panose="02020603050405020304" pitchFamily="18" charset="0"/>
                <a:cs typeface="Times New Roman" panose="02020603050405020304" pitchFamily="18" charset="0"/>
              </a:rPr>
              <a:t>,  C.  </a:t>
            </a:r>
            <a:r>
              <a:rPr lang="en-US" sz="1800" kern="0" dirty="0">
                <a:solidFill>
                  <a:srgbClr val="222222"/>
                </a:solidFill>
                <a:effectLst/>
                <a:ea typeface="Times New Roman" panose="02020603050405020304" pitchFamily="18" charset="0"/>
                <a:cs typeface="Times New Roman" panose="02020603050405020304" pitchFamily="18" charset="0"/>
              </a:rPr>
              <a:t>S.  (2016).  Online  Shopping Behavior:  A  Study  of  Factors   Influencing  Consumer  Satisfaction  on  Online  Conventional  Store  Shopping. International  Journal  of  </a:t>
            </a:r>
            <a:r>
              <a:rPr lang="en-US" sz="1800" kern="0" dirty="0" err="1">
                <a:solidFill>
                  <a:srgbClr val="222222"/>
                </a:solidFill>
                <a:effectLst/>
                <a:ea typeface="Times New Roman" panose="02020603050405020304" pitchFamily="18" charset="0"/>
                <a:cs typeface="Times New Roman" panose="02020603050405020304" pitchFamily="18" charset="0"/>
              </a:rPr>
              <a:t>Sociotechnology</a:t>
            </a:r>
            <a:r>
              <a:rPr lang="en-US" sz="1800" kern="0" dirty="0">
                <a:solidFill>
                  <a:srgbClr val="222222"/>
                </a:solidFill>
                <a:effectLst/>
                <a:ea typeface="Times New Roman" panose="02020603050405020304" pitchFamily="18" charset="0"/>
                <a:cs typeface="Times New Roman" panose="02020603050405020304" pitchFamily="18" charset="0"/>
              </a:rPr>
              <a:t>  and  Knowledge Development (IJSKD)</a:t>
            </a:r>
            <a:r>
              <a:rPr lang="en-US" sz="1800" kern="0" spc="10" dirty="0">
                <a:solidFill>
                  <a:srgbClr val="222222"/>
                </a:solidFill>
                <a:effectLst/>
                <a:ea typeface="Times New Roman" panose="02020603050405020304" pitchFamily="18" charset="0"/>
                <a:cs typeface="Times New Roman" panose="02020603050405020304" pitchFamily="18" charset="0"/>
              </a:rPr>
              <a:t>, </a:t>
            </a:r>
            <a:r>
              <a:rPr lang="en-US" sz="1800" kern="0" spc="25" dirty="0">
                <a:solidFill>
                  <a:srgbClr val="222222"/>
                </a:solidFill>
                <a:effectLst/>
                <a:ea typeface="Times New Roman" panose="02020603050405020304" pitchFamily="18" charset="0"/>
                <a:cs typeface="Times New Roman" panose="02020603050405020304" pitchFamily="18" charset="0"/>
              </a:rPr>
              <a:t>8</a:t>
            </a:r>
            <a:r>
              <a:rPr lang="en-US" sz="1800" kern="0" dirty="0">
                <a:solidFill>
                  <a:srgbClr val="222222"/>
                </a:solidFill>
                <a:effectLst/>
                <a:ea typeface="Times New Roman" panose="02020603050405020304" pitchFamily="18" charset="0"/>
                <a:cs typeface="Times New Roman" panose="02020603050405020304" pitchFamily="18" charset="0"/>
              </a:rPr>
              <a:t>(4), 21-</a:t>
            </a:r>
            <a:r>
              <a:rPr lang="en-US" sz="1800" kern="0" spc="20" dirty="0">
                <a:solidFill>
                  <a:srgbClr val="222222"/>
                </a:solidFill>
                <a:effectLst/>
                <a:ea typeface="Times New Roman" panose="02020603050405020304" pitchFamily="18" charset="0"/>
                <a:cs typeface="Times New Roman" panose="02020603050405020304" pitchFamily="18" charset="0"/>
              </a:rPr>
              <a:t>36.</a:t>
            </a:r>
            <a:r>
              <a:rPr lang="en-US" sz="1800" kern="0" dirty="0">
                <a:solidFill>
                  <a:srgbClr val="222222"/>
                </a:solidFill>
                <a:effectLst/>
                <a:ea typeface="Times New Roman" panose="02020603050405020304" pitchFamily="18" charset="0"/>
                <a:cs typeface="Times New Roman" panose="02020603050405020304" pitchFamily="18" charset="0"/>
              </a:rPr>
              <a:t> </a:t>
            </a:r>
          </a:p>
          <a:p>
            <a:pPr marL="0" marR="0" indent="0" algn="just">
              <a:lnSpc>
                <a:spcPct val="107000"/>
              </a:lnSpc>
              <a:spcBef>
                <a:spcPts val="0"/>
              </a:spcBef>
              <a:spcAft>
                <a:spcPts val="0"/>
              </a:spcAft>
              <a:buNone/>
            </a:pPr>
            <a:endParaRPr lang="en-US" sz="1800" dirty="0">
              <a:effectLst/>
              <a:ea typeface="Times New Roman" panose="02020603050405020304" pitchFamily="18" charset="0"/>
            </a:endParaRPr>
          </a:p>
          <a:p>
            <a:pPr marL="0" marR="0" algn="just">
              <a:lnSpc>
                <a:spcPct val="107000"/>
              </a:lnSpc>
              <a:spcBef>
                <a:spcPts val="0"/>
              </a:spcBef>
              <a:spcAft>
                <a:spcPts val="800"/>
              </a:spcAft>
            </a:pPr>
            <a:r>
              <a:rPr lang="en-US" sz="1800" kern="100" dirty="0" err="1">
                <a:effectLst/>
                <a:ea typeface="Calibri" panose="020F0502020204030204" pitchFamily="34" charset="0"/>
                <a:cs typeface="Times New Roman" panose="02020603050405020304" pitchFamily="18" charset="0"/>
              </a:rPr>
              <a:t>Svatosova</a:t>
            </a:r>
            <a:r>
              <a:rPr lang="en-US" sz="1800" kern="100" dirty="0">
                <a:effectLst/>
                <a:ea typeface="Calibri" panose="020F0502020204030204" pitchFamily="34" charset="0"/>
                <a:cs typeface="Times New Roman" panose="02020603050405020304" pitchFamily="18" charset="0"/>
              </a:rPr>
              <a:t>, V. (2020). The Importance of Online Shopping Behavior in the Strategic Management of E-Commerce Competitiveness. Journal of Competitiveness, 12(4), 143–160. https://doi.org/10.7441/ joc.2020.04.09</a:t>
            </a:r>
          </a:p>
          <a:p>
            <a:pPr marL="0" indent="0">
              <a:buNone/>
            </a:pPr>
            <a:endParaRPr lang="en-US" dirty="0"/>
          </a:p>
        </p:txBody>
      </p:sp>
      <p:sp>
        <p:nvSpPr>
          <p:cNvPr id="3" name="Slide Number Placeholder 10">
            <a:extLst>
              <a:ext uri="{FF2B5EF4-FFF2-40B4-BE49-F238E27FC236}">
                <a16:creationId xmlns:a16="http://schemas.microsoft.com/office/drawing/2014/main" id="{5A541707-73FB-1ADB-6D53-1A897AD9B987}"/>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28</a:t>
            </a:fld>
            <a:endParaRPr lang="en-GB" sz="1200" b="1" dirty="0">
              <a:solidFill>
                <a:schemeClr val="tx1">
                  <a:lumMod val="50000"/>
                  <a:lumOff val="50000"/>
                </a:schemeClr>
              </a:solidFill>
            </a:endParaRPr>
          </a:p>
        </p:txBody>
      </p:sp>
    </p:spTree>
    <p:extLst>
      <p:ext uri="{BB962C8B-B14F-4D97-AF65-F5344CB8AC3E}">
        <p14:creationId xmlns:p14="http://schemas.microsoft.com/office/powerpoint/2010/main" val="1403455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D91456C-025E-0464-0893-675D2414952D}"/>
              </a:ext>
            </a:extLst>
          </p:cNvPr>
          <p:cNvSpPr>
            <a:spLocks noGrp="1"/>
          </p:cNvSpPr>
          <p:nvPr>
            <p:ph type="body" idx="1"/>
          </p:nvPr>
        </p:nvSpPr>
        <p:spPr>
          <a:xfrm>
            <a:off x="728545" y="121621"/>
            <a:ext cx="10816318" cy="6477374"/>
          </a:xfrm>
        </p:spPr>
        <p:txBody>
          <a:bodyPr>
            <a:normAutofit fontScale="40000" lnSpcReduction="20000"/>
          </a:bodyPr>
          <a:lstStyle/>
          <a:p>
            <a:pPr indent="0"/>
            <a:r>
              <a:rPr lang="en-US" sz="8000" b="0" dirty="0">
                <a:cs typeface="Arial" panose="020B0604020202020204" pitchFamily="34" charset="0"/>
              </a:rPr>
              <a:t>References</a:t>
            </a:r>
            <a:r>
              <a:rPr lang="en-US" sz="4500" b="0" dirty="0">
                <a:ea typeface="宋体" panose="02010600030101010101" pitchFamily="2" charset="-122"/>
                <a:cs typeface="Arial" panose="020B0604020202020204" pitchFamily="34" charset="0"/>
              </a:rPr>
              <a:t> by Conghui He</a:t>
            </a:r>
          </a:p>
          <a:p>
            <a:pPr indent="0"/>
            <a:endParaRPr lang="en-US" sz="4500" b="0" dirty="0">
              <a:ea typeface="宋体" panose="02010600030101010101" pitchFamily="2" charset="-122"/>
              <a:cs typeface="Arial" panose="020B0604020202020204" pitchFamily="34" charset="0"/>
            </a:endParaRPr>
          </a:p>
          <a:p>
            <a:pPr marL="457200" indent="-457200">
              <a:buFont typeface="Arial" panose="020B0604020202020204" pitchFamily="34" charset="0"/>
              <a:buChar char="•"/>
            </a:pPr>
            <a:r>
              <a:rPr lang="en-US" sz="4500" b="0" dirty="0">
                <a:ea typeface="宋体" panose="02010600030101010101" pitchFamily="2" charset="-122"/>
                <a:cs typeface="Arial" panose="020B0604020202020204" pitchFamily="34" charset="0"/>
              </a:rPr>
              <a:t>Chin, K., &amp; </a:t>
            </a:r>
            <a:r>
              <a:rPr lang="en-US" sz="4500" b="0" dirty="0" err="1">
                <a:ea typeface="宋体" panose="02010600030101010101" pitchFamily="2" charset="-122"/>
                <a:cs typeface="Arial" panose="020B0604020202020204" pitchFamily="34" charset="0"/>
              </a:rPr>
              <a:t>Nassauer</a:t>
            </a:r>
            <a:r>
              <a:rPr lang="en-US" sz="4500" b="0" dirty="0">
                <a:ea typeface="宋体" panose="02010600030101010101" pitchFamily="2" charset="-122"/>
                <a:cs typeface="Arial" panose="020B0604020202020204" pitchFamily="34" charset="0"/>
              </a:rPr>
              <a:t>, S. (2018). Walmart tries out own home-delivery service. The Wall Street</a:t>
            </a:r>
          </a:p>
          <a:p>
            <a:pPr indent="0"/>
            <a:r>
              <a:rPr lang="en-US" sz="4500" b="0" dirty="0">
                <a:ea typeface="宋体" panose="02010600030101010101" pitchFamily="2" charset="-122"/>
                <a:cs typeface="Arial" panose="020B0604020202020204" pitchFamily="34" charset="0"/>
              </a:rPr>
              <a:t>Journal September 5.</a:t>
            </a:r>
          </a:p>
          <a:p>
            <a:pPr indent="0"/>
            <a:endParaRPr lang="en-US" sz="4500" b="0" dirty="0">
              <a:ea typeface="宋体" panose="02010600030101010101" pitchFamily="2" charset="-122"/>
              <a:cs typeface="Arial" panose="020B0604020202020204" pitchFamily="34" charset="0"/>
            </a:endParaRPr>
          </a:p>
          <a:p>
            <a:pPr marL="457200" indent="-457200">
              <a:buFont typeface="Arial" panose="020B0604020202020204" pitchFamily="34" charset="0"/>
              <a:buChar char="•"/>
            </a:pPr>
            <a:r>
              <a:rPr lang="en-US" sz="4500" b="0" dirty="0">
                <a:ea typeface="宋体" panose="02010600030101010101" pitchFamily="2" charset="-122"/>
                <a:cs typeface="Arial" panose="020B0604020202020204" pitchFamily="34" charset="0"/>
              </a:rPr>
              <a:t>Erjavec, J., </a:t>
            </a:r>
            <a:r>
              <a:rPr lang="en-US" sz="4500" b="0" dirty="0" err="1">
                <a:ea typeface="宋体" panose="02010600030101010101" pitchFamily="2" charset="-122"/>
                <a:cs typeface="Arial" panose="020B0604020202020204" pitchFamily="34" charset="0"/>
              </a:rPr>
              <a:t>Manfreda</a:t>
            </a:r>
            <a:r>
              <a:rPr lang="en-US" sz="4500" b="0" dirty="0">
                <a:ea typeface="宋体" panose="02010600030101010101" pitchFamily="2" charset="-122"/>
                <a:cs typeface="Arial" panose="020B0604020202020204" pitchFamily="34" charset="0"/>
              </a:rPr>
              <a:t>, A., 2021. Online shopping adoption during COVID-19 and social</a:t>
            </a:r>
          </a:p>
          <a:p>
            <a:r>
              <a:rPr lang="en-US" sz="4500" b="0" dirty="0">
                <a:ea typeface="宋体" panose="02010600030101010101" pitchFamily="2" charset="-122"/>
                <a:cs typeface="Arial" panose="020B0604020202020204" pitchFamily="34" charset="0"/>
              </a:rPr>
              <a:t> isolation: extending the UTAUT model with herd behavior. J. Retailing Consum. Serv. 65, 102867.</a:t>
            </a:r>
          </a:p>
          <a:p>
            <a:pPr indent="0"/>
            <a:endParaRPr lang="en-US" sz="4500" b="0" dirty="0">
              <a:ea typeface="宋体" panose="02010600030101010101" pitchFamily="2" charset="-122"/>
              <a:cs typeface="Arial" panose="020B0604020202020204" pitchFamily="34" charset="0"/>
            </a:endParaRPr>
          </a:p>
          <a:p>
            <a:pPr marL="457200" indent="-457200">
              <a:buFont typeface="Arial" panose="020B0604020202020204" pitchFamily="34" charset="0"/>
              <a:buChar char="•"/>
            </a:pPr>
            <a:r>
              <a:rPr lang="en-US" sz="4500" b="0" dirty="0">
                <a:ea typeface="宋体" panose="02010600030101010101" pitchFamily="2" charset="-122"/>
                <a:cs typeface="Arial" panose="020B0604020202020204" pitchFamily="34" charset="0"/>
              </a:rPr>
              <a:t>Haddon, H. (2019a). Kroger shares fall as online investments dent profit. The Wall Street</a:t>
            </a:r>
          </a:p>
          <a:p>
            <a:r>
              <a:rPr lang="en-US" sz="4500" b="0" dirty="0">
                <a:ea typeface="宋体" panose="02010600030101010101" pitchFamily="2" charset="-122"/>
                <a:cs typeface="Arial" panose="020B0604020202020204" pitchFamily="34" charset="0"/>
              </a:rPr>
              <a:t> Journal March 7.</a:t>
            </a:r>
          </a:p>
          <a:p>
            <a:pPr indent="0"/>
            <a:endParaRPr lang="en-US" sz="4500" b="0" dirty="0">
              <a:ea typeface="宋体" panose="02010600030101010101" pitchFamily="2" charset="-122"/>
              <a:cs typeface="Arial" panose="020B0604020202020204" pitchFamily="34" charset="0"/>
            </a:endParaRPr>
          </a:p>
          <a:p>
            <a:pPr marL="457200" indent="-457200">
              <a:buFont typeface="Arial" panose="020B0604020202020204" pitchFamily="34" charset="0"/>
              <a:buChar char="•"/>
            </a:pPr>
            <a:r>
              <a:rPr lang="en-US" sz="4500" b="0" dirty="0">
                <a:ea typeface="宋体" panose="02010600030101010101" pitchFamily="2" charset="-122"/>
                <a:cs typeface="Arial" panose="020B0604020202020204" pitchFamily="34" charset="0"/>
              </a:rPr>
              <a:t>Jigar </a:t>
            </a:r>
            <a:r>
              <a:rPr lang="en-US" sz="4500" b="0" dirty="0" err="1">
                <a:ea typeface="宋体" panose="02010600030101010101" pitchFamily="2" charset="-122"/>
                <a:cs typeface="Arial" panose="020B0604020202020204" pitchFamily="34" charset="0"/>
              </a:rPr>
              <a:t>Jagdishbhai</a:t>
            </a:r>
            <a:r>
              <a:rPr lang="en-US" sz="4500" b="0" dirty="0">
                <a:ea typeface="宋体" panose="02010600030101010101" pitchFamily="2" charset="-122"/>
                <a:cs typeface="Arial" panose="020B0604020202020204" pitchFamily="34" charset="0"/>
              </a:rPr>
              <a:t> </a:t>
            </a:r>
            <a:r>
              <a:rPr lang="en-US" sz="4500" b="0" dirty="0" err="1">
                <a:ea typeface="宋体" panose="02010600030101010101" pitchFamily="2" charset="-122"/>
                <a:cs typeface="Arial" panose="020B0604020202020204" pitchFamily="34" charset="0"/>
              </a:rPr>
              <a:t>Nagvadia</a:t>
            </a:r>
            <a:r>
              <a:rPr lang="en-US" sz="4500" b="0" dirty="0">
                <a:ea typeface="宋体" panose="02010600030101010101" pitchFamily="2" charset="-122"/>
                <a:cs typeface="Arial" panose="020B0604020202020204" pitchFamily="34" charset="0"/>
              </a:rPr>
              <a:t>,(2021).FACTORS INFLUENCING CONSUMER’S ONLINE BUYING</a:t>
            </a:r>
          </a:p>
          <a:p>
            <a:pPr indent="0"/>
            <a:r>
              <a:rPr lang="en-US" sz="4500" b="0" dirty="0">
                <a:ea typeface="宋体" panose="02010600030101010101" pitchFamily="2" charset="-122"/>
                <a:cs typeface="Arial" panose="020B0604020202020204" pitchFamily="34" charset="0"/>
              </a:rPr>
              <a:t>BEHAVIOR: AN EMPIRICAL STUDY,pp.4</a:t>
            </a:r>
          </a:p>
          <a:p>
            <a:pPr indent="0"/>
            <a:endParaRPr lang="en-US" sz="4500" b="0" dirty="0">
              <a:ea typeface="宋体" panose="02010600030101010101" pitchFamily="2" charset="-122"/>
              <a:cs typeface="Arial" panose="020B0604020202020204" pitchFamily="34" charset="0"/>
            </a:endParaRPr>
          </a:p>
          <a:p>
            <a:pPr marL="457200" indent="-457200">
              <a:buFont typeface="Arial" panose="020B0604020202020204" pitchFamily="34" charset="0"/>
              <a:buChar char="•"/>
            </a:pPr>
            <a:r>
              <a:rPr lang="en-US" sz="4500" b="0" dirty="0" err="1">
                <a:ea typeface="宋体" panose="02010600030101010101" pitchFamily="2" charset="-122"/>
                <a:cs typeface="Arial" panose="020B0604020202020204" pitchFamily="34" charset="0"/>
              </a:rPr>
              <a:t>Jasmijn</a:t>
            </a:r>
            <a:r>
              <a:rPr lang="en-US" sz="4500" b="0" dirty="0">
                <a:ea typeface="宋体" panose="02010600030101010101" pitchFamily="2" charset="-122"/>
                <a:cs typeface="Arial" panose="020B0604020202020204" pitchFamily="34" charset="0"/>
              </a:rPr>
              <a:t>,(2023).Otto partners with AI-startup Covariant,[online] Available:</a:t>
            </a:r>
          </a:p>
          <a:p>
            <a:pPr indent="0"/>
            <a:r>
              <a:rPr lang="en-US" sz="4500" b="0" dirty="0">
                <a:ea typeface="宋体" panose="02010600030101010101" pitchFamily="2" charset="-122"/>
                <a:cs typeface="Arial" panose="020B0604020202020204" pitchFamily="34" charset="0"/>
                <a:hlinkClick r:id="rId2"/>
              </a:rPr>
              <a:t>https://ecommercenews.eu/otto-partners-with-ai-startup-covariant</a:t>
            </a:r>
            <a:r>
              <a:rPr lang="en-US" sz="4500" b="0" dirty="0">
                <a:ea typeface="宋体" panose="02010600030101010101" pitchFamily="2" charset="-122"/>
                <a:cs typeface="Arial" panose="020B0604020202020204" pitchFamily="34" charset="0"/>
              </a:rPr>
              <a:t>, Accessed 2023,May 9</a:t>
            </a:r>
            <a:r>
              <a:rPr lang="en-US" sz="4500" b="0" baseline="30000" dirty="0">
                <a:ea typeface="宋体" panose="02010600030101010101" pitchFamily="2" charset="-122"/>
                <a:cs typeface="Arial" panose="020B0604020202020204" pitchFamily="34" charset="0"/>
              </a:rPr>
              <a:t>th</a:t>
            </a:r>
          </a:p>
          <a:p>
            <a:pPr indent="0"/>
            <a:endParaRPr lang="en-US" sz="4500" b="0" dirty="0">
              <a:ea typeface="宋体" panose="02010600030101010101" pitchFamily="2" charset="-122"/>
              <a:cs typeface="Arial" panose="020B0604020202020204" pitchFamily="34" charset="0"/>
            </a:endParaRPr>
          </a:p>
          <a:p>
            <a:pPr marL="457200" indent="-457200">
              <a:buFont typeface="Arial" panose="020B0604020202020204" pitchFamily="34" charset="0"/>
              <a:buChar char="•"/>
            </a:pPr>
            <a:r>
              <a:rPr lang="en-US" sz="4500" b="0" dirty="0">
                <a:ea typeface="宋体" panose="02010600030101010101" pitchFamily="2" charset="-122"/>
                <a:cs typeface="Arial" panose="020B0604020202020204" pitchFamily="34" charset="0"/>
              </a:rPr>
              <a:t>Shao, R., </a:t>
            </a:r>
            <a:r>
              <a:rPr lang="en-US" sz="4500" b="0" dirty="0" err="1">
                <a:ea typeface="宋体" panose="02010600030101010101" pitchFamily="2" charset="-122"/>
                <a:cs typeface="Arial" panose="020B0604020202020204" pitchFamily="34" charset="0"/>
              </a:rPr>
              <a:t>Derudder</a:t>
            </a:r>
            <a:r>
              <a:rPr lang="en-US" sz="4500" b="0" dirty="0">
                <a:ea typeface="宋体" panose="02010600030101010101" pitchFamily="2" charset="-122"/>
                <a:cs typeface="Arial" panose="020B0604020202020204" pitchFamily="34" charset="0"/>
              </a:rPr>
              <a:t>, B., </a:t>
            </a:r>
            <a:r>
              <a:rPr lang="en-US" sz="4500" b="0" dirty="0" err="1">
                <a:ea typeface="宋体" panose="02010600030101010101" pitchFamily="2" charset="-122"/>
                <a:cs typeface="Arial" panose="020B0604020202020204" pitchFamily="34" charset="0"/>
              </a:rPr>
              <a:t>Witlox</a:t>
            </a:r>
            <a:r>
              <a:rPr lang="en-US" sz="4500" b="0" dirty="0">
                <a:ea typeface="宋体" panose="02010600030101010101" pitchFamily="2" charset="-122"/>
                <a:cs typeface="Arial" panose="020B0604020202020204" pitchFamily="34" charset="0"/>
              </a:rPr>
              <a:t>, F., 2022. The geography of e-shopping in China: on the role of</a:t>
            </a:r>
          </a:p>
          <a:p>
            <a:r>
              <a:rPr lang="en-US" sz="4500" b="0" dirty="0">
                <a:ea typeface="宋体" panose="02010600030101010101" pitchFamily="2" charset="-122"/>
                <a:cs typeface="Arial" panose="020B0604020202020204" pitchFamily="34" charset="0"/>
              </a:rPr>
              <a:t> physical and virtual accessibility. J. Retailing Consum. Serv. 64, 102753.</a:t>
            </a:r>
            <a:endParaRPr lang="en-US" altLang="en-US" sz="4500" b="0" dirty="0">
              <a:ea typeface="宋体" panose="02010600030101010101" pitchFamily="2" charset="-122"/>
              <a:cs typeface="Arial" panose="020B0604020202020204" pitchFamily="34" charset="0"/>
            </a:endParaRPr>
          </a:p>
          <a:p>
            <a:endParaRPr lang="en-GB" dirty="0"/>
          </a:p>
        </p:txBody>
      </p:sp>
      <p:sp>
        <p:nvSpPr>
          <p:cNvPr id="2" name="Slide Number Placeholder 10">
            <a:extLst>
              <a:ext uri="{FF2B5EF4-FFF2-40B4-BE49-F238E27FC236}">
                <a16:creationId xmlns:a16="http://schemas.microsoft.com/office/drawing/2014/main" id="{E0A16B2C-B20A-89DA-BC23-40361F5A2F92}"/>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29</a:t>
            </a:fld>
            <a:endParaRPr lang="en-GB" sz="1200" b="1" dirty="0">
              <a:solidFill>
                <a:schemeClr val="tx1">
                  <a:lumMod val="50000"/>
                  <a:lumOff val="50000"/>
                </a:schemeClr>
              </a:solidFill>
            </a:endParaRPr>
          </a:p>
        </p:txBody>
      </p:sp>
    </p:spTree>
    <p:extLst>
      <p:ext uri="{BB962C8B-B14F-4D97-AF65-F5344CB8AC3E}">
        <p14:creationId xmlns:p14="http://schemas.microsoft.com/office/powerpoint/2010/main" val="29249047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7E58AD9-A6F4-1BE2-43D6-CA79559EA78A}"/>
              </a:ext>
            </a:extLst>
          </p:cNvPr>
          <p:cNvSpPr txBox="1"/>
          <p:nvPr/>
        </p:nvSpPr>
        <p:spPr>
          <a:xfrm>
            <a:off x="729718" y="441435"/>
            <a:ext cx="11527515" cy="6278642"/>
          </a:xfrm>
          <a:prstGeom prst="rect">
            <a:avLst/>
          </a:prstGeom>
          <a:noFill/>
        </p:spPr>
        <p:txBody>
          <a:bodyPr wrap="none" rtlCol="0">
            <a:spAutoFit/>
          </a:bodyPr>
          <a:lstStyle/>
          <a:p>
            <a:r>
              <a:rPr lang="en-US" sz="3200" dirty="0">
                <a:effectLst/>
              </a:rPr>
              <a:t>References</a:t>
            </a:r>
            <a:r>
              <a:rPr lang="en-US" sz="1800" dirty="0">
                <a:effectLst/>
              </a:rPr>
              <a:t> by Xi Li</a:t>
            </a:r>
          </a:p>
          <a:p>
            <a:endParaRPr lang="en-US" dirty="0"/>
          </a:p>
          <a:p>
            <a:pPr marL="285750" indent="-285750">
              <a:buFont typeface="Arial" panose="020B0604020202020204" pitchFamily="34" charset="0"/>
              <a:buChar char="•"/>
            </a:pPr>
            <a:r>
              <a:rPr lang="en-US" dirty="0">
                <a:effectLst/>
              </a:rPr>
              <a:t>Isckia, T., 2009. Amazon's evolving ecosystem: A cyber‐bookstore and Application Service Provider. </a:t>
            </a:r>
          </a:p>
          <a:p>
            <a:r>
              <a:rPr lang="en-US" dirty="0">
                <a:effectLst/>
              </a:rPr>
              <a:t>Canadian Journal of Administrative Sciences/Revue Canadienne des Sciences de l'Administration,</a:t>
            </a:r>
          </a:p>
          <a:p>
            <a:r>
              <a:rPr lang="en-US" dirty="0">
                <a:effectLst/>
              </a:rPr>
              <a:t>26(4), pp.332-343.</a:t>
            </a:r>
          </a:p>
          <a:p>
            <a:endParaRPr lang="en-US" dirty="0"/>
          </a:p>
          <a:p>
            <a:pPr marL="285750" indent="-285750">
              <a:buFont typeface="Arial" panose="020B0604020202020204" pitchFamily="34" charset="0"/>
              <a:buChar char="•"/>
            </a:pPr>
            <a:r>
              <a:rPr lang="en-US" dirty="0">
                <a:effectLst/>
              </a:rPr>
              <a:t>Rana, A. and Shankar, R., 2020. Crisis or opportunity: Marks and Spencer’s tryst with Indian retail. </a:t>
            </a:r>
          </a:p>
          <a:p>
            <a:r>
              <a:rPr lang="en-US" dirty="0">
                <a:effectLst/>
              </a:rPr>
              <a:t>The CASE Journal, 16(6), pp.671-690.</a:t>
            </a:r>
          </a:p>
          <a:p>
            <a:endParaRPr lang="en-US" dirty="0">
              <a:effectLst/>
            </a:endParaRPr>
          </a:p>
          <a:p>
            <a:pPr marL="285750" indent="-285750">
              <a:buFont typeface="Arial" panose="020B0604020202020204" pitchFamily="34" charset="0"/>
              <a:buChar char="•"/>
            </a:pPr>
            <a:r>
              <a:rPr lang="en-US" dirty="0">
                <a:effectLst/>
              </a:rPr>
              <a:t>Zhu, F. and Liu, Q., 2018. Competing with complementors: </a:t>
            </a:r>
          </a:p>
          <a:p>
            <a:r>
              <a:rPr lang="en-US" dirty="0">
                <a:effectLst/>
              </a:rPr>
              <a:t>An empirical look at Amazon. com. Strategic management journal, 39(10), pp.2618-2642</a:t>
            </a:r>
          </a:p>
          <a:p>
            <a:endParaRPr lang="en-US" dirty="0"/>
          </a:p>
          <a:p>
            <a:pPr marL="285750" indent="-285750">
              <a:buFont typeface="Arial" panose="020B0604020202020204" pitchFamily="34" charset="0"/>
              <a:buChar char="•"/>
            </a:pPr>
            <a:r>
              <a:rPr lang="en-US" dirty="0">
                <a:effectLst/>
              </a:rPr>
              <a:t>Harracá, M., 2017. Business models and organizational forms: searching the edge of innovation </a:t>
            </a:r>
          </a:p>
          <a:p>
            <a:r>
              <a:rPr lang="en-US" dirty="0">
                <a:effectLst/>
              </a:rPr>
              <a:t>in Google and Amazon (Doctoral dissertation, Master Thesis).</a:t>
            </a:r>
          </a:p>
          <a:p>
            <a:endParaRPr lang="en-US" dirty="0"/>
          </a:p>
          <a:p>
            <a:pPr marL="285750" indent="-285750">
              <a:buFont typeface="Arial" panose="020B0604020202020204" pitchFamily="34" charset="0"/>
              <a:buChar char="•"/>
            </a:pPr>
            <a:r>
              <a:rPr lang="en-US" dirty="0">
                <a:effectLst/>
              </a:rPr>
              <a:t>Morgan, J., 2017. The employee experience advantage: How to win the war for talent by giving </a:t>
            </a:r>
          </a:p>
          <a:p>
            <a:r>
              <a:rPr lang="en-US" dirty="0">
                <a:effectLst/>
              </a:rPr>
              <a:t>employees the workspaces they want, the tools they need, and a culture they can celebrate. </a:t>
            </a:r>
          </a:p>
          <a:p>
            <a:r>
              <a:rPr lang="en-US" dirty="0">
                <a:effectLst/>
              </a:rPr>
              <a:t>John Wiley &amp; Sons.</a:t>
            </a:r>
          </a:p>
          <a:p>
            <a:endParaRPr lang="en-US" sz="1400" dirty="0">
              <a:effectLst/>
            </a:endParaRPr>
          </a:p>
          <a:p>
            <a:endParaRPr lang="en-US" sz="1400" dirty="0">
              <a:effectLst/>
            </a:endParaRPr>
          </a:p>
          <a:p>
            <a:endParaRPr lang="en-US" sz="1800" dirty="0">
              <a:effectLst/>
            </a:endParaRPr>
          </a:p>
          <a:p>
            <a:endParaRPr lang="en-GB" dirty="0"/>
          </a:p>
        </p:txBody>
      </p:sp>
      <p:sp>
        <p:nvSpPr>
          <p:cNvPr id="2" name="Slide Number Placeholder 10">
            <a:extLst>
              <a:ext uri="{FF2B5EF4-FFF2-40B4-BE49-F238E27FC236}">
                <a16:creationId xmlns:a16="http://schemas.microsoft.com/office/drawing/2014/main" id="{DE856DC5-F97C-1198-1410-84142E4B0573}"/>
              </a:ext>
            </a:extLst>
          </p:cNvPr>
          <p:cNvSpPr txBox="1">
            <a:spLocks/>
          </p:cNvSpPr>
          <p:nvPr/>
        </p:nvSpPr>
        <p:spPr>
          <a:xfrm>
            <a:off x="8610600" y="6356350"/>
            <a:ext cx="2743200" cy="365125"/>
          </a:xfrm>
          <a:prstGeom prst="rect">
            <a:avLst/>
          </a:prstGeom>
        </p:spPr>
        <p:txBody>
          <a:bodyPr rtlCol="0" anchor="ctr">
            <a:normAutofit/>
          </a:bodyPr>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fld id="{D8DA9DAA-006C-4F4B-980E-E3DF019B24E2}" type="slidenum">
              <a:rPr lang="en-GB" sz="1200" b="1" smtClean="0">
                <a:solidFill>
                  <a:schemeClr val="tx1">
                    <a:lumMod val="50000"/>
                    <a:lumOff val="50000"/>
                  </a:schemeClr>
                </a:solidFill>
              </a:rPr>
              <a:pPr algn="r">
                <a:spcAft>
                  <a:spcPts val="600"/>
                </a:spcAft>
              </a:pPr>
              <a:t>30</a:t>
            </a:fld>
            <a:endParaRPr lang="en-GB" sz="1200" b="1" dirty="0">
              <a:solidFill>
                <a:schemeClr val="tx1">
                  <a:lumMod val="50000"/>
                  <a:lumOff val="50000"/>
                </a:schemeClr>
              </a:solidFill>
            </a:endParaRPr>
          </a:p>
        </p:txBody>
      </p:sp>
    </p:spTree>
    <p:extLst>
      <p:ext uri="{BB962C8B-B14F-4D97-AF65-F5344CB8AC3E}">
        <p14:creationId xmlns:p14="http://schemas.microsoft.com/office/powerpoint/2010/main" val="31966314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References</a:t>
            </a:r>
            <a:r>
              <a:rPr lang="en-US" dirty="0"/>
              <a:t> </a:t>
            </a:r>
            <a:r>
              <a:rPr lang="en-US" sz="2400" dirty="0"/>
              <a:t>by Zhaowei Li</a:t>
            </a:r>
          </a:p>
        </p:txBody>
      </p:sp>
      <p:sp>
        <p:nvSpPr>
          <p:cNvPr id="3" name="Content Placeholder 2"/>
          <p:cNvSpPr>
            <a:spLocks noGrp="1"/>
          </p:cNvSpPr>
          <p:nvPr>
            <p:ph idx="1"/>
          </p:nvPr>
        </p:nvSpPr>
        <p:spPr/>
        <p:txBody>
          <a:bodyPr/>
          <a:lstStyle/>
          <a:p>
            <a:r>
              <a:rPr lang="en-US" sz="2400" dirty="0"/>
              <a:t>Amazon. (2023). </a:t>
            </a:r>
            <a:r>
              <a:rPr lang="en-US" sz="2400" i="1" dirty="0"/>
              <a:t>Customer reviews - Amazon customer service</a:t>
            </a:r>
            <a:r>
              <a:rPr lang="en-US" sz="2400" dirty="0"/>
              <a:t>. Amazon.com. Spend less. Smile more. </a:t>
            </a:r>
            <a:r>
              <a:rPr lang="en-US" sz="2400" dirty="0">
                <a:hlinkClick r:id="rId2"/>
              </a:rPr>
              <a:t>https://www.amazon.com/gp/help/customer/display.html?nodeId=G3UA5WC5S5UUKB5G</a:t>
            </a:r>
            <a:endParaRPr lang="en-US" sz="2400" dirty="0"/>
          </a:p>
          <a:p>
            <a:pPr marL="0" indent="0">
              <a:buNone/>
            </a:pPr>
            <a:endParaRPr lang="en-US" sz="2400" dirty="0"/>
          </a:p>
          <a:p>
            <a:r>
              <a:rPr lang="en-US" sz="2400" dirty="0"/>
              <a:t>The Manifest. (2019, February 6). </a:t>
            </a:r>
            <a:r>
              <a:rPr lang="en-US" sz="2400" i="1" dirty="0"/>
              <a:t>Amazon’s user experience: A case study</a:t>
            </a:r>
            <a:r>
              <a:rPr lang="en-US" sz="2400" dirty="0"/>
              <a:t>. Medium. </a:t>
            </a:r>
            <a:r>
              <a:rPr lang="en-US" sz="2400" dirty="0">
                <a:hlinkClick r:id="rId3"/>
              </a:rPr>
              <a:t>https://medium.com/@the_manifest/amazons-user-experience-a-case-study-fb567f79b51f</a:t>
            </a:r>
            <a:endParaRPr lang="en-US" sz="2400" dirty="0"/>
          </a:p>
          <a:p>
            <a:endParaRPr lang="en-US" dirty="0"/>
          </a:p>
        </p:txBody>
      </p:sp>
      <p:sp>
        <p:nvSpPr>
          <p:cNvPr id="4" name="Slide Number Placeholder 3">
            <a:extLst>
              <a:ext uri="{FF2B5EF4-FFF2-40B4-BE49-F238E27FC236}">
                <a16:creationId xmlns:a16="http://schemas.microsoft.com/office/drawing/2014/main" id="{9BC0E3C2-0703-0BF4-6426-3D014ED8C9EA}"/>
              </a:ext>
            </a:extLst>
          </p:cNvPr>
          <p:cNvSpPr>
            <a:spLocks noGrp="1"/>
          </p:cNvSpPr>
          <p:nvPr>
            <p:ph type="sldNum" sz="quarter" idx="12"/>
          </p:nvPr>
        </p:nvSpPr>
        <p:spPr/>
        <p:txBody>
          <a:bodyPr/>
          <a:lstStyle/>
          <a:p>
            <a:pPr rtl="0"/>
            <a:fld id="{D8DA9DAA-006C-4F4B-980E-E3DF019B24E2}" type="slidenum">
              <a:rPr lang="en-GB" noProof="0" smtClean="0"/>
              <a:t>31</a:t>
            </a:fld>
            <a:endParaRPr lang="en-GB" noProof="0"/>
          </a:p>
        </p:txBody>
      </p:sp>
    </p:spTree>
    <p:extLst>
      <p:ext uri="{BB962C8B-B14F-4D97-AF65-F5344CB8AC3E}">
        <p14:creationId xmlns:p14="http://schemas.microsoft.com/office/powerpoint/2010/main" val="23469694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530" y="-210278"/>
            <a:ext cx="10515600" cy="1325563"/>
          </a:xfrm>
        </p:spPr>
        <p:txBody>
          <a:bodyPr/>
          <a:lstStyle/>
          <a:p>
            <a:r>
              <a:rPr lang="en-US" sz="3200" dirty="0"/>
              <a:t>References</a:t>
            </a:r>
            <a:r>
              <a:rPr lang="en-US" dirty="0"/>
              <a:t> </a:t>
            </a:r>
            <a:r>
              <a:rPr lang="en-US" sz="2400" dirty="0"/>
              <a:t>by Jose Felix Sarmiento</a:t>
            </a:r>
          </a:p>
        </p:txBody>
      </p:sp>
      <p:sp>
        <p:nvSpPr>
          <p:cNvPr id="3" name="Content Placeholder 2"/>
          <p:cNvSpPr>
            <a:spLocks noGrp="1"/>
          </p:cNvSpPr>
          <p:nvPr>
            <p:ph idx="1"/>
          </p:nvPr>
        </p:nvSpPr>
        <p:spPr>
          <a:xfrm>
            <a:off x="838200" y="839856"/>
            <a:ext cx="11353800" cy="6018143"/>
          </a:xfrm>
        </p:spPr>
        <p:txBody>
          <a:bodyPr>
            <a:normAutofit fontScale="92500" lnSpcReduction="10000"/>
          </a:bodyPr>
          <a:lstStyle/>
          <a:p>
            <a:r>
              <a:rPr lang="en-GB" sz="1800" kern="100" spc="-10" dirty="0" err="1">
                <a:latin typeface="Calibri" panose="020F0502020204030204" pitchFamily="34" charset="0"/>
                <a:ea typeface="Yu Mincho" panose="02020400000000000000" pitchFamily="18" charset="-128"/>
                <a:cs typeface="Calibri" panose="020F0502020204030204" pitchFamily="34" charset="0"/>
              </a:rPr>
              <a:t>GrozaM.D</a:t>
            </a:r>
            <a:r>
              <a:rPr lang="en-GB" sz="1800" kern="100" spc="-10" dirty="0">
                <a:latin typeface="Calibri" panose="020F0502020204030204" pitchFamily="34" charset="0"/>
                <a:ea typeface="Yu Mincho" panose="02020400000000000000" pitchFamily="18" charset="-128"/>
                <a:cs typeface="Calibri" panose="020F0502020204030204" pitchFamily="34" charset="0"/>
              </a:rPr>
              <a:t>., </a:t>
            </a:r>
            <a:r>
              <a:rPr lang="en-GB" sz="1800" spc="-10" dirty="0">
                <a:latin typeface="Calibri" panose="020F0502020204030204" pitchFamily="34" charset="0"/>
                <a:ea typeface="Yu Mincho" panose="02020400000000000000" pitchFamily="18" charset="-128"/>
              </a:rPr>
              <a:t>Ragland, C.B., (e</a:t>
            </a:r>
            <a:r>
              <a:rPr lang="en-GB" sz="1800" dirty="0">
                <a:latin typeface="Calibri" panose="020F0502020204030204" pitchFamily="34" charset="0"/>
                <a:ea typeface="Yu Mincho" panose="02020400000000000000" pitchFamily="18" charset="-128"/>
              </a:rPr>
              <a:t>ds.), </a:t>
            </a:r>
            <a:r>
              <a:rPr lang="en-GB" sz="1800" kern="100" spc="-10" dirty="0">
                <a:latin typeface="Calibri" panose="020F0502020204030204" pitchFamily="34" charset="0"/>
                <a:ea typeface="Yu Mincho" panose="02020400000000000000" pitchFamily="18" charset="-128"/>
                <a:cs typeface="Calibri" panose="020F0502020204030204" pitchFamily="34" charset="0"/>
              </a:rPr>
              <a:t>(2016) </a:t>
            </a:r>
            <a:r>
              <a:rPr lang="en-GB" sz="1800" kern="100" spc="-55" dirty="0">
                <a:effectLst/>
                <a:latin typeface="Calibri" panose="020F0502020204030204" pitchFamily="34" charset="0"/>
                <a:ea typeface="Yu Mincho" panose="02020400000000000000" pitchFamily="18" charset="-128"/>
                <a:cs typeface="Calibri" panose="020F0502020204030204" pitchFamily="34" charset="0"/>
              </a:rPr>
              <a:t>“</a:t>
            </a:r>
            <a:r>
              <a:rPr lang="en-GB" sz="1800" i="1" kern="100" dirty="0">
                <a:effectLst/>
                <a:latin typeface="Calibri" panose="020F0502020204030204" pitchFamily="34" charset="0"/>
                <a:ea typeface="Yu Mincho" panose="02020400000000000000" pitchFamily="18" charset="-128"/>
                <a:cs typeface="Calibri" panose="020F0502020204030204" pitchFamily="34" charset="0"/>
              </a:rPr>
              <a:t>Marketing Challenges in a Turbulent Business Environment</a:t>
            </a:r>
            <a:r>
              <a:rPr lang="en-GB" sz="1800" i="1" kern="100" dirty="0">
                <a:latin typeface="Calibri" panose="020F0502020204030204" pitchFamily="34" charset="0"/>
                <a:ea typeface="Yu Mincho" panose="02020400000000000000" pitchFamily="18" charset="-128"/>
                <a:cs typeface="Calibri" panose="020F0502020204030204" pitchFamily="34" charset="0"/>
              </a:rPr>
              <a:t>, Proceedings of the 2014 Academy of Marketing Science (AMS) World Marketing Congress </a:t>
            </a:r>
            <a:r>
              <a:rPr lang="en-GB" sz="1800" kern="100" dirty="0">
                <a:effectLst/>
                <a:latin typeface="Calibri" panose="020F0502020204030204" pitchFamily="34" charset="0"/>
                <a:ea typeface="Yu Mincho" panose="02020400000000000000" pitchFamily="18" charset="-128"/>
                <a:cs typeface="Calibri" panose="020F0502020204030204" pitchFamily="34" charset="0"/>
              </a:rPr>
              <a:t>Developments in Marketing Science”.</a:t>
            </a:r>
            <a:r>
              <a:rPr lang="en-GB" sz="1800" kern="0" dirty="0">
                <a:effectLst/>
                <a:latin typeface="Calibri" panose="020F0502020204030204" pitchFamily="34" charset="0"/>
                <a:ea typeface="Yu Mincho" panose="02020400000000000000" pitchFamily="18" charset="-128"/>
                <a:cs typeface="Calibri" panose="020F0502020204030204" pitchFamily="34" charset="0"/>
              </a:rPr>
              <a:t> </a:t>
            </a:r>
            <a:r>
              <a:rPr lang="en-GB" sz="1800" kern="100" spc="-55" dirty="0">
                <a:latin typeface="Calibri" panose="020F0502020204030204" pitchFamily="34" charset="0"/>
                <a:ea typeface="Yu Mincho" panose="02020400000000000000" pitchFamily="18" charset="-128"/>
                <a:cs typeface="Calibri" panose="020F0502020204030204" pitchFamily="34" charset="0"/>
              </a:rPr>
              <a:t>The Academy of Marketing Science, New York. Springer.</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err="1">
                <a:effectLst/>
                <a:latin typeface="Calibri" panose="020F0502020204030204" pitchFamily="34" charset="0"/>
                <a:ea typeface="Yu Mincho" panose="02020400000000000000" pitchFamily="18" charset="-128"/>
                <a:cs typeface="Calibri" panose="020F0502020204030204" pitchFamily="34" charset="0"/>
              </a:rPr>
              <a:t>Schwager</a:t>
            </a:r>
            <a:r>
              <a:rPr lang="en-GB" sz="1800" kern="0" dirty="0">
                <a:effectLst/>
                <a:latin typeface="Calibri" panose="020F0502020204030204" pitchFamily="34" charset="0"/>
                <a:ea typeface="Yu Mincho" panose="02020400000000000000" pitchFamily="18" charset="-128"/>
                <a:cs typeface="Calibri" panose="020F0502020204030204" pitchFamily="34" charset="0"/>
              </a:rPr>
              <a:t>, JD. And  </a:t>
            </a:r>
            <a:r>
              <a:rPr lang="en-GB" sz="1800" kern="0" dirty="0" err="1">
                <a:effectLst/>
                <a:latin typeface="Calibri" panose="020F0502020204030204" pitchFamily="34" charset="0"/>
                <a:ea typeface="Yu Mincho" panose="02020400000000000000" pitchFamily="18" charset="-128"/>
                <a:cs typeface="Calibri" panose="020F0502020204030204" pitchFamily="34" charset="0"/>
              </a:rPr>
              <a:t>Etzkorn</a:t>
            </a:r>
            <a:r>
              <a:rPr lang="en-GB" sz="1800" kern="0" dirty="0">
                <a:effectLst/>
                <a:latin typeface="Calibri" panose="020F0502020204030204" pitchFamily="34" charset="0"/>
                <a:ea typeface="Yu Mincho" panose="02020400000000000000" pitchFamily="18" charset="-128"/>
                <a:cs typeface="Calibri" panose="020F0502020204030204" pitchFamily="34" charset="0"/>
              </a:rPr>
              <a:t>, M. (2017) ‘A Complete Guide to the Futures Market Technical Analysis and Trading Systems, Fundamental Analysis, Options, Spreads, and Trading Principles’ 2</a:t>
            </a:r>
            <a:r>
              <a:rPr lang="en-GB" sz="1800" kern="0" baseline="30000" dirty="0">
                <a:effectLst/>
                <a:latin typeface="Calibri" panose="020F0502020204030204" pitchFamily="34" charset="0"/>
                <a:ea typeface="Yu Mincho" panose="02020400000000000000" pitchFamily="18" charset="-128"/>
                <a:cs typeface="Calibri" panose="020F0502020204030204" pitchFamily="34" charset="0"/>
              </a:rPr>
              <a:t>nd</a:t>
            </a:r>
            <a:r>
              <a:rPr lang="en-GB" sz="1800" kern="0" dirty="0">
                <a:effectLst/>
                <a:latin typeface="Calibri" panose="020F0502020204030204" pitchFamily="34" charset="0"/>
                <a:ea typeface="Yu Mincho" panose="02020400000000000000" pitchFamily="18" charset="-128"/>
                <a:cs typeface="Calibri" panose="020F0502020204030204" pitchFamily="34" charset="0"/>
              </a:rPr>
              <a:t> Edition. New Jersey, John Wiley &amp; Sons, Inc. </a:t>
            </a:r>
            <a:endParaRPr lang="en-GB" sz="1800" kern="100" dirty="0">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Funk, T. (2013) Advanced </a:t>
            </a:r>
            <a:r>
              <a:rPr lang="en-GB" sz="1800" kern="0" dirty="0" err="1">
                <a:effectLst/>
                <a:latin typeface="Calibri" panose="020F0502020204030204" pitchFamily="34" charset="0"/>
                <a:ea typeface="Yu Mincho" panose="02020400000000000000" pitchFamily="18" charset="-128"/>
                <a:cs typeface="Calibri" panose="020F0502020204030204" pitchFamily="34" charset="0"/>
              </a:rPr>
              <a:t>SocialMedia</a:t>
            </a:r>
            <a:r>
              <a:rPr lang="en-GB" sz="1800" kern="0" dirty="0">
                <a:effectLst/>
                <a:latin typeface="Calibri" panose="020F0502020204030204" pitchFamily="34" charset="0"/>
                <a:ea typeface="Yu Mincho" panose="02020400000000000000" pitchFamily="18" charset="-128"/>
                <a:cs typeface="Calibri" panose="020F0502020204030204" pitchFamily="34" charset="0"/>
              </a:rPr>
              <a:t> Marketing: How to </a:t>
            </a:r>
            <a:r>
              <a:rPr lang="en-GB" sz="1800" kern="0" dirty="0" err="1">
                <a:effectLst/>
                <a:latin typeface="Calibri" panose="020F0502020204030204" pitchFamily="34" charset="0"/>
                <a:ea typeface="Yu Mincho" panose="02020400000000000000" pitchFamily="18" charset="-128"/>
                <a:cs typeface="Calibri" panose="020F0502020204030204" pitchFamily="34" charset="0"/>
              </a:rPr>
              <a:t>Lead,Launch,and</a:t>
            </a:r>
            <a:r>
              <a:rPr lang="en-GB" sz="1800" kern="0" dirty="0">
                <a:effectLst/>
                <a:latin typeface="Calibri" panose="020F0502020204030204" pitchFamily="34" charset="0"/>
                <a:ea typeface="Yu Mincho" panose="02020400000000000000" pitchFamily="18" charset="-128"/>
                <a:cs typeface="Calibri" panose="020F0502020204030204" pitchFamily="34" charset="0"/>
              </a:rPr>
              <a:t> Manage a Successful </a:t>
            </a:r>
            <a:r>
              <a:rPr lang="en-GB" sz="1800" kern="0" dirty="0" err="1">
                <a:effectLst/>
                <a:latin typeface="Calibri" panose="020F0502020204030204" pitchFamily="34" charset="0"/>
                <a:ea typeface="Yu Mincho" panose="02020400000000000000" pitchFamily="18" charset="-128"/>
                <a:cs typeface="Calibri" panose="020F0502020204030204" pitchFamily="34" charset="0"/>
              </a:rPr>
              <a:t>SocialMedia</a:t>
            </a:r>
            <a:r>
              <a:rPr lang="en-GB" sz="1800" kern="0" dirty="0">
                <a:effectLst/>
                <a:latin typeface="Calibri" panose="020F0502020204030204" pitchFamily="34" charset="0"/>
                <a:ea typeface="Yu Mincho" panose="02020400000000000000" pitchFamily="18" charset="-128"/>
                <a:cs typeface="Calibri" panose="020F0502020204030204" pitchFamily="34" charset="0"/>
              </a:rPr>
              <a:t> Program. New York, Springer </a:t>
            </a:r>
            <a:r>
              <a:rPr lang="en-GB" sz="1800" kern="0" dirty="0" err="1">
                <a:effectLst/>
                <a:latin typeface="Calibri" panose="020F0502020204030204" pitchFamily="34" charset="0"/>
                <a:ea typeface="Yu Mincho" panose="02020400000000000000" pitchFamily="18" charset="-128"/>
                <a:cs typeface="Calibri" panose="020F0502020204030204" pitchFamily="34" charset="0"/>
              </a:rPr>
              <a:t>Science+Business</a:t>
            </a:r>
            <a:r>
              <a:rPr lang="en-GB" sz="1800" kern="0" dirty="0">
                <a:effectLst/>
                <a:latin typeface="Calibri" panose="020F0502020204030204" pitchFamily="34" charset="0"/>
                <a:ea typeface="Yu Mincho" panose="02020400000000000000" pitchFamily="18" charset="-128"/>
                <a:cs typeface="Calibri" panose="020F0502020204030204" pitchFamily="34" charset="0"/>
              </a:rPr>
              <a:t>.</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Hutt, MD. and </a:t>
            </a:r>
            <a:r>
              <a:rPr lang="en-GB" sz="1800" kern="0" dirty="0" err="1">
                <a:effectLst/>
                <a:latin typeface="Calibri" panose="020F0502020204030204" pitchFamily="34" charset="0"/>
                <a:ea typeface="Yu Mincho" panose="02020400000000000000" pitchFamily="18" charset="-128"/>
                <a:cs typeface="Calibri" panose="020F0502020204030204" pitchFamily="34" charset="0"/>
              </a:rPr>
              <a:t>Speh</a:t>
            </a:r>
            <a:r>
              <a:rPr lang="en-GB" sz="1800" kern="0" dirty="0">
                <a:effectLst/>
                <a:latin typeface="Calibri" panose="020F0502020204030204" pitchFamily="34" charset="0"/>
                <a:ea typeface="Yu Mincho" panose="02020400000000000000" pitchFamily="18" charset="-128"/>
                <a:cs typeface="Calibri" panose="020F0502020204030204" pitchFamily="34" charset="0"/>
              </a:rPr>
              <a:t>, TW. (2010) Business Marketing Management: B2B, 10</a:t>
            </a:r>
            <a:r>
              <a:rPr lang="en-GB" sz="1800" kern="0" baseline="30000" dirty="0">
                <a:effectLst/>
                <a:latin typeface="Calibri" panose="020F0502020204030204" pitchFamily="34" charset="0"/>
                <a:ea typeface="Yu Mincho" panose="02020400000000000000" pitchFamily="18" charset="-128"/>
                <a:cs typeface="Calibri" panose="020F0502020204030204" pitchFamily="34" charset="0"/>
              </a:rPr>
              <a:t>th</a:t>
            </a:r>
            <a:r>
              <a:rPr lang="en-GB" sz="1800" kern="0" dirty="0">
                <a:effectLst/>
                <a:latin typeface="Calibri" panose="020F0502020204030204" pitchFamily="34" charset="0"/>
                <a:ea typeface="Yu Mincho" panose="02020400000000000000" pitchFamily="18" charset="-128"/>
                <a:cs typeface="Calibri" panose="020F0502020204030204" pitchFamily="34" charset="0"/>
              </a:rPr>
              <a:t> Edition. Mason OH, USA. South-Western Cengage Learning.</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0" dirty="0">
                <a:effectLst/>
                <a:latin typeface="Calibri" panose="020F0502020204030204" pitchFamily="34" charset="0"/>
                <a:ea typeface="Yu Mincho" panose="02020400000000000000" pitchFamily="18" charset="-128"/>
                <a:cs typeface="Calibri" panose="020F0502020204030204" pitchFamily="34" charset="0"/>
              </a:rPr>
              <a:t> </a:t>
            </a:r>
            <a:r>
              <a:rPr lang="en-GB" sz="1800" kern="100" dirty="0">
                <a:effectLst/>
                <a:latin typeface="Calibri" panose="020F0502020204030204" pitchFamily="34" charset="0"/>
                <a:ea typeface="Yu Mincho" panose="02020400000000000000" pitchFamily="18" charset="-128"/>
                <a:cs typeface="Calibri" panose="020F0502020204030204" pitchFamily="34" charset="0"/>
              </a:rPr>
              <a:t> Zimmerman, A and Blythe, J. (2013) Business to business marketing management: a global perspective.2</a:t>
            </a:r>
            <a:r>
              <a:rPr lang="en-GB" sz="1800" kern="100" baseline="30000" dirty="0">
                <a:effectLst/>
                <a:latin typeface="Calibri" panose="020F0502020204030204" pitchFamily="34" charset="0"/>
                <a:ea typeface="Yu Mincho" panose="02020400000000000000" pitchFamily="18" charset="-128"/>
                <a:cs typeface="Calibri" panose="020F0502020204030204" pitchFamily="34" charset="0"/>
              </a:rPr>
              <a:t>nd</a:t>
            </a:r>
            <a:r>
              <a:rPr lang="en-GB" sz="1800" kern="100" dirty="0">
                <a:effectLst/>
                <a:latin typeface="Calibri" panose="020F0502020204030204" pitchFamily="34" charset="0"/>
                <a:ea typeface="Yu Mincho" panose="02020400000000000000" pitchFamily="18" charset="-128"/>
                <a:cs typeface="Calibri" panose="020F0502020204030204" pitchFamily="34" charset="0"/>
              </a:rPr>
              <a:t> Edition. Abingdon, Oxon. Routledge.</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100" dirty="0">
                <a:effectLst/>
                <a:latin typeface="Calibri" panose="020F0502020204030204" pitchFamily="34" charset="0"/>
                <a:ea typeface="Yu Mincho" panose="02020400000000000000" pitchFamily="18" charset="-128"/>
                <a:cs typeface="Calibri" panose="020F0502020204030204" pitchFamily="34" charset="0"/>
              </a:rPr>
              <a:t> Johansson, JK. (2009) Global Marketing: Foreign Entry, Local Marketing, and Global Management. New York. McGraw-Hill/Irwin.</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100" dirty="0">
                <a:effectLst/>
                <a:latin typeface="Calibri" panose="020F0502020204030204" pitchFamily="34" charset="0"/>
                <a:ea typeface="Yu Mincho" panose="02020400000000000000" pitchFamily="18" charset="-128"/>
                <a:cs typeface="Calibri" panose="020F0502020204030204" pitchFamily="34" charset="0"/>
              </a:rPr>
              <a:t> </a:t>
            </a:r>
            <a:r>
              <a:rPr lang="en-GB" sz="1800" kern="100" dirty="0" err="1">
                <a:effectLst/>
                <a:latin typeface="Calibri" panose="020F0502020204030204" pitchFamily="34" charset="0"/>
                <a:ea typeface="Yu Mincho" panose="02020400000000000000" pitchFamily="18" charset="-128"/>
                <a:cs typeface="Calibri" panose="020F0502020204030204" pitchFamily="34" charset="0"/>
              </a:rPr>
              <a:t>Hollensen</a:t>
            </a:r>
            <a:r>
              <a:rPr lang="en-GB" sz="1800" kern="100" dirty="0">
                <a:effectLst/>
                <a:latin typeface="Calibri" panose="020F0502020204030204" pitchFamily="34" charset="0"/>
                <a:ea typeface="Yu Mincho" panose="02020400000000000000" pitchFamily="18" charset="-128"/>
                <a:cs typeface="Calibri" panose="020F0502020204030204" pitchFamily="34" charset="0"/>
              </a:rPr>
              <a:t>, S. (2017) Global Marketing. Harlow, UK. Pearson Education Limited</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100" dirty="0">
                <a:effectLst/>
                <a:latin typeface="Calibri" panose="020F0502020204030204" pitchFamily="34" charset="0"/>
                <a:ea typeface="Yu Mincho" panose="02020400000000000000" pitchFamily="18" charset="-128"/>
                <a:cs typeface="Calibri" panose="020F0502020204030204" pitchFamily="34" charset="0"/>
              </a:rPr>
              <a:t> Fifield, P. (2008) Marketing Strategy Masterclass. Burlington, MA, USA. Elsevier Ltd</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100" dirty="0">
                <a:effectLst/>
                <a:latin typeface="Calibri" panose="020F0502020204030204" pitchFamily="34" charset="0"/>
                <a:ea typeface="Yu Mincho" panose="02020400000000000000" pitchFamily="18" charset="-128"/>
                <a:cs typeface="Calibri" panose="020F0502020204030204" pitchFamily="34" charset="0"/>
              </a:rPr>
              <a:t> Hooley, G., Piercy, N., </a:t>
            </a:r>
            <a:r>
              <a:rPr lang="en-GB" sz="1800" kern="100" dirty="0" err="1">
                <a:effectLst/>
                <a:latin typeface="Calibri" panose="020F0502020204030204" pitchFamily="34" charset="0"/>
                <a:ea typeface="Yu Mincho" panose="02020400000000000000" pitchFamily="18" charset="-128"/>
                <a:cs typeface="Calibri" panose="020F0502020204030204" pitchFamily="34" charset="0"/>
              </a:rPr>
              <a:t>Nicoulaud,B</a:t>
            </a:r>
            <a:r>
              <a:rPr lang="en-GB" sz="1800" kern="100" dirty="0">
                <a:effectLst/>
                <a:latin typeface="Calibri" panose="020F0502020204030204" pitchFamily="34" charset="0"/>
                <a:ea typeface="Yu Mincho" panose="02020400000000000000" pitchFamily="18" charset="-128"/>
                <a:cs typeface="Calibri" panose="020F0502020204030204" pitchFamily="34" charset="0"/>
              </a:rPr>
              <a:t>., and Rudd, JM. (2017) Marketing Strategy &amp; </a:t>
            </a:r>
            <a:r>
              <a:rPr lang="en-GB" sz="1800" kern="100" dirty="0" err="1">
                <a:effectLst/>
                <a:latin typeface="Calibri" panose="020F0502020204030204" pitchFamily="34" charset="0"/>
                <a:ea typeface="Yu Mincho" panose="02020400000000000000" pitchFamily="18" charset="-128"/>
                <a:cs typeface="Calibri" panose="020F0502020204030204" pitchFamily="34" charset="0"/>
              </a:rPr>
              <a:t>Competititve</a:t>
            </a:r>
            <a:r>
              <a:rPr lang="en-GB" sz="1800" kern="100" dirty="0">
                <a:effectLst/>
                <a:latin typeface="Calibri" panose="020F0502020204030204" pitchFamily="34" charset="0"/>
                <a:ea typeface="Yu Mincho" panose="02020400000000000000" pitchFamily="18" charset="-128"/>
                <a:cs typeface="Calibri" panose="020F0502020204030204" pitchFamily="34" charset="0"/>
              </a:rPr>
              <a:t> Positioning. 6</a:t>
            </a:r>
            <a:r>
              <a:rPr lang="en-GB" sz="1800" kern="100" baseline="30000" dirty="0">
                <a:effectLst/>
                <a:latin typeface="Calibri" panose="020F0502020204030204" pitchFamily="34" charset="0"/>
                <a:ea typeface="Yu Mincho" panose="02020400000000000000" pitchFamily="18" charset="-128"/>
                <a:cs typeface="Calibri" panose="020F0502020204030204" pitchFamily="34" charset="0"/>
              </a:rPr>
              <a:t>th</a:t>
            </a:r>
            <a:r>
              <a:rPr lang="en-GB" sz="1800" kern="100" dirty="0">
                <a:effectLst/>
                <a:latin typeface="Calibri" panose="020F0502020204030204" pitchFamily="34" charset="0"/>
                <a:ea typeface="Yu Mincho" panose="02020400000000000000" pitchFamily="18" charset="-128"/>
                <a:cs typeface="Calibri" panose="020F0502020204030204" pitchFamily="34" charset="0"/>
              </a:rPr>
              <a:t> Edition. Harlow, UK. Pearson Education Limited</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1800" kern="100" dirty="0">
                <a:effectLst/>
                <a:latin typeface="Calibri" panose="020F0502020204030204" pitchFamily="34" charset="0"/>
                <a:ea typeface="Yu Mincho" panose="02020400000000000000" pitchFamily="18" charset="-128"/>
                <a:cs typeface="Calibri" panose="020F0502020204030204" pitchFamily="34" charset="0"/>
              </a:rPr>
              <a:t> </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Moniz, K., &amp; Bishop, T. (2016) Principles and Techniques of Marketing Management. New York: College Publishing House.</a:t>
            </a:r>
          </a:p>
          <a:p>
            <a:pPr>
              <a:lnSpc>
                <a:spcPct val="107000"/>
              </a:lnSpc>
              <a:spcAft>
                <a:spcPts val="800"/>
              </a:spcAft>
              <a:tabLst>
                <a:tab pos="703580" algn="l"/>
              </a:tabLst>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Feedvisor.com, 2022 Amazon Consumer Behavior Report, Based on a Survey of  2,000+ U.S. Shoppers. </a:t>
            </a:r>
            <a:r>
              <a:rPr lang="en-GB" sz="1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2"/>
              </a:rPr>
              <a:t>https://feedvisor.com/resources/e-commerce-strategies/the-2022-amazon-consumer-behavior-report/</a:t>
            </a: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 </a:t>
            </a:r>
          </a:p>
          <a:p>
            <a:endParaRPr lang="en-US" dirty="0"/>
          </a:p>
        </p:txBody>
      </p:sp>
      <p:sp>
        <p:nvSpPr>
          <p:cNvPr id="4" name="Slide Number Placeholder 3">
            <a:extLst>
              <a:ext uri="{FF2B5EF4-FFF2-40B4-BE49-F238E27FC236}">
                <a16:creationId xmlns:a16="http://schemas.microsoft.com/office/drawing/2014/main" id="{6CD0E18F-0B25-E7E8-881D-9775789B4489}"/>
              </a:ext>
            </a:extLst>
          </p:cNvPr>
          <p:cNvSpPr>
            <a:spLocks noGrp="1"/>
          </p:cNvSpPr>
          <p:nvPr>
            <p:ph type="sldNum" sz="quarter" idx="12"/>
          </p:nvPr>
        </p:nvSpPr>
        <p:spPr/>
        <p:txBody>
          <a:bodyPr/>
          <a:lstStyle/>
          <a:p>
            <a:pPr rtl="0"/>
            <a:fld id="{D8DA9DAA-006C-4F4B-980E-E3DF019B24E2}" type="slidenum">
              <a:rPr lang="en-GB" noProof="0" smtClean="0"/>
              <a:t>32</a:t>
            </a:fld>
            <a:endParaRPr lang="en-GB" noProof="0"/>
          </a:p>
        </p:txBody>
      </p:sp>
    </p:spTree>
    <p:extLst>
      <p:ext uri="{BB962C8B-B14F-4D97-AF65-F5344CB8AC3E}">
        <p14:creationId xmlns:p14="http://schemas.microsoft.com/office/powerpoint/2010/main" val="41606101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4CBA8-9DEC-C9D6-0B89-97DE8A448BF1}"/>
              </a:ext>
            </a:extLst>
          </p:cNvPr>
          <p:cNvSpPr>
            <a:spLocks noGrp="1"/>
          </p:cNvSpPr>
          <p:nvPr>
            <p:ph type="title"/>
          </p:nvPr>
        </p:nvSpPr>
        <p:spPr>
          <a:xfrm>
            <a:off x="838200" y="365126"/>
            <a:ext cx="10515600" cy="385152"/>
          </a:xfrm>
        </p:spPr>
        <p:txBody>
          <a:bodyPr>
            <a:normAutofit fontScale="90000"/>
          </a:bodyPr>
          <a:lstStyle/>
          <a:p>
            <a:r>
              <a:rPr lang="en-GB" sz="2400" kern="100" dirty="0">
                <a:effectLst/>
                <a:highlight>
                  <a:srgbClr val="FFFF00"/>
                </a:highlight>
                <a:latin typeface="Arial" panose="020B0604020202020204" pitchFamily="34" charset="0"/>
                <a:ea typeface="Yu Mincho" panose="02020400000000000000" pitchFamily="18" charset="-128"/>
                <a:cs typeface="Times New Roman" panose="02020603050405020304" pitchFamily="18" charset="0"/>
              </a:rPr>
              <a:t>A slide outlining each group member’s contributions</a:t>
            </a:r>
            <a:br>
              <a:rPr lang="en-GB" sz="2400" kern="100" dirty="0">
                <a:effectLst/>
                <a:latin typeface="Calibri" panose="020F0502020204030204" pitchFamily="34" charset="0"/>
                <a:ea typeface="Yu Mincho" panose="02020400000000000000" pitchFamily="18" charset="-128"/>
                <a:cs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960EDDA3-F936-00C4-3A1D-C8E355EA059B}"/>
              </a:ext>
            </a:extLst>
          </p:cNvPr>
          <p:cNvSpPr>
            <a:spLocks noGrp="1"/>
          </p:cNvSpPr>
          <p:nvPr>
            <p:ph idx="1"/>
          </p:nvPr>
        </p:nvSpPr>
        <p:spPr>
          <a:xfrm>
            <a:off x="838200" y="853440"/>
            <a:ext cx="10515600" cy="5323523"/>
          </a:xfrm>
        </p:spPr>
        <p:txBody>
          <a:bodyPr>
            <a:normAutofit lnSpcReduction="10000"/>
          </a:bodyPr>
          <a:lstStyle/>
          <a:p>
            <a:pPr algn="just">
              <a:lnSpc>
                <a:spcPct val="107000"/>
              </a:lnSpc>
              <a:spcAft>
                <a:spcPts val="800"/>
              </a:spcAft>
            </a:pPr>
            <a:r>
              <a:rPr lang="en-GB" sz="1800" b="1" kern="100" dirty="0">
                <a:solidFill>
                  <a:srgbClr val="FF0000"/>
                </a:solidFill>
                <a:effectLst/>
                <a:latin typeface="Calibri" panose="020F0502020204030204" pitchFamily="34" charset="0"/>
                <a:ea typeface="Yu Mincho" panose="02020400000000000000" pitchFamily="18" charset="-128"/>
                <a:cs typeface="Calibri" panose="020F0502020204030204" pitchFamily="34" charset="0"/>
              </a:rPr>
              <a:t>OMICA CHARLES </a:t>
            </a:r>
            <a:r>
              <a:rPr lang="en-GB" sz="1800" kern="100" dirty="0">
                <a:solidFill>
                  <a:srgbClr val="FF0000"/>
                </a:solidFill>
                <a:effectLst/>
                <a:latin typeface="Calibri" panose="020F0502020204030204" pitchFamily="34" charset="0"/>
                <a:ea typeface="Yu Mincho" panose="02020400000000000000" pitchFamily="18" charset="-128"/>
                <a:cs typeface="Calibri" panose="020F0502020204030204" pitchFamily="34" charset="0"/>
              </a:rPr>
              <a:t>(PRESENTATION OF TOPIC)</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0" indent="0" algn="just">
              <a:lnSpc>
                <a:spcPct val="107000"/>
              </a:lnSpc>
              <a:spcAft>
                <a:spcPts val="800"/>
              </a:spcAft>
              <a:buNone/>
            </a:pPr>
            <a:r>
              <a:rPr lang="en-GB" sz="1800" b="1" kern="100" dirty="0">
                <a:effectLst/>
                <a:latin typeface="Calibri" panose="020F0502020204030204" pitchFamily="34" charset="0"/>
                <a:ea typeface="Yu Mincho" panose="02020400000000000000" pitchFamily="18" charset="-128"/>
                <a:cs typeface="Calibri" panose="020F0502020204030204" pitchFamily="34" charset="0"/>
              </a:rPr>
              <a:t>	Task 1: Identify a Relevant Contemporary Issue in Marketing Management</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a:lnSpc>
                <a:spcPts val="2400"/>
              </a:lnSpc>
            </a:pPr>
            <a:r>
              <a:rPr lang="en-GB" sz="1800" b="1" dirty="0">
                <a:solidFill>
                  <a:srgbClr val="FF0000"/>
                </a:solidFill>
                <a:effectLst/>
                <a:latin typeface="Calibri" panose="020F0502020204030204" pitchFamily="34" charset="0"/>
                <a:ea typeface="Times New Roman" panose="02020603050405020304" pitchFamily="18" charset="0"/>
              </a:rPr>
              <a:t>CONGHUI HE, XI LI &amp; ZHAOWEI LI</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0" indent="0" algn="just">
              <a:lnSpc>
                <a:spcPct val="107000"/>
              </a:lnSpc>
              <a:spcAft>
                <a:spcPts val="800"/>
              </a:spcAft>
              <a:buNone/>
            </a:pPr>
            <a:r>
              <a:rPr lang="en-GB" sz="1800" kern="100" dirty="0">
                <a:solidFill>
                  <a:srgbClr val="FF0000"/>
                </a:solidFill>
                <a:effectLst/>
                <a:latin typeface="Calibri" panose="020F0502020204030204" pitchFamily="34" charset="0"/>
                <a:ea typeface="Yu Mincho" panose="02020400000000000000" pitchFamily="18" charset="-128"/>
                <a:cs typeface="Calibri" panose="020F0502020204030204" pitchFamily="34" charset="0"/>
              </a:rPr>
              <a:t>    SPLIT THIS TASK IN 3 PARTS A, B and C (A=CH, B=XL, C=ZL)</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0" indent="0" algn="just">
              <a:lnSpc>
                <a:spcPct val="107000"/>
              </a:lnSpc>
              <a:spcAft>
                <a:spcPts val="800"/>
              </a:spcAft>
              <a:buNone/>
            </a:pPr>
            <a:r>
              <a:rPr lang="en-GB" sz="1800" kern="100" dirty="0">
                <a:solidFill>
                  <a:srgbClr val="FF0000"/>
                </a:solidFill>
                <a:latin typeface="Calibri" panose="020F0502020204030204" pitchFamily="34" charset="0"/>
                <a:ea typeface="Yu Mincho" panose="02020400000000000000" pitchFamily="18" charset="-128"/>
                <a:cs typeface="Calibri" panose="020F0502020204030204" pitchFamily="34" charset="0"/>
              </a:rPr>
              <a:t>	</a:t>
            </a:r>
            <a:r>
              <a:rPr lang="en-GB" sz="1800" kern="100" dirty="0">
                <a:solidFill>
                  <a:srgbClr val="FF0000"/>
                </a:solidFill>
                <a:effectLst/>
                <a:latin typeface="Calibri" panose="020F0502020204030204" pitchFamily="34" charset="0"/>
                <a:ea typeface="Yu Mincho" panose="02020400000000000000" pitchFamily="18" charset="-128"/>
                <a:cs typeface="Calibri" panose="020F0502020204030204" pitchFamily="34" charset="0"/>
              </a:rPr>
              <a:t>USE 1 DIFFERENT MODELS ANALYSIS EACH ONE OF YOU</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0" indent="0" algn="just">
              <a:lnSpc>
                <a:spcPct val="107000"/>
              </a:lnSpc>
              <a:spcAft>
                <a:spcPts val="800"/>
              </a:spcAft>
              <a:buNone/>
            </a:pPr>
            <a:r>
              <a:rPr lang="en-GB" sz="1800" b="1" kern="100" dirty="0">
                <a:effectLst/>
                <a:latin typeface="Calibri" panose="020F0502020204030204" pitchFamily="34" charset="0"/>
                <a:ea typeface="Yu Mincho" panose="02020400000000000000" pitchFamily="18" charset="-128"/>
                <a:cs typeface="Calibri" panose="020F0502020204030204" pitchFamily="34" charset="0"/>
              </a:rPr>
              <a:t>	Task 2: Provide an Analysis of the Challenges Faced as A Result of your Chosen Issue</a:t>
            </a:r>
          </a:p>
          <a:p>
            <a:pPr algn="just">
              <a:lnSpc>
                <a:spcPct val="107000"/>
              </a:lnSpc>
              <a:spcAft>
                <a:spcPts val="800"/>
              </a:spcAft>
            </a:pPr>
            <a:r>
              <a:rPr lang="en-GB" sz="1800" b="1" kern="100" dirty="0">
                <a:solidFill>
                  <a:srgbClr val="FF0000"/>
                </a:solidFill>
                <a:effectLst/>
                <a:latin typeface="Calibri" panose="020F0502020204030204" pitchFamily="34" charset="0"/>
                <a:ea typeface="Yu Mincho" panose="02020400000000000000" pitchFamily="18" charset="-128"/>
                <a:cs typeface="Calibri" panose="020F0502020204030204" pitchFamily="34" charset="0"/>
              </a:rPr>
              <a:t>JOSE FELIX (Team Leader – Planning, managing, feedback, PowerPoint editing, and creation, video and audio editing and creation, Upload to Teams, Upload to Google Drive, Submissions document and submission).</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0" indent="0" algn="just">
              <a:lnSpc>
                <a:spcPct val="107000"/>
              </a:lnSpc>
              <a:spcAft>
                <a:spcPts val="800"/>
              </a:spcAft>
              <a:buNone/>
            </a:pPr>
            <a:r>
              <a:rPr lang="en-GB" sz="1800" b="1" kern="100" dirty="0">
                <a:effectLst/>
                <a:latin typeface="Calibri" panose="020F0502020204030204" pitchFamily="34" charset="0"/>
                <a:ea typeface="Yu Mincho" panose="02020400000000000000" pitchFamily="18" charset="-128"/>
                <a:cs typeface="Calibri" panose="020F0502020204030204" pitchFamily="34" charset="0"/>
              </a:rPr>
              <a:t>	Task 3: Critically Evaluate How Your Case Study Organisation Could Respond to the Challenges Presented by Your Identified Issue</a:t>
            </a:r>
            <a:endParaRPr lang="en-GB"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0" indent="0" algn="just">
              <a:lnSpc>
                <a:spcPct val="107000"/>
              </a:lnSpc>
              <a:spcAft>
                <a:spcPts val="800"/>
              </a:spcAft>
              <a:buNone/>
            </a:pPr>
            <a:r>
              <a:rPr lang="en-GB" sz="1800" kern="100" dirty="0">
                <a:effectLst/>
                <a:latin typeface="Calibri" panose="020F0502020204030204" pitchFamily="34" charset="0"/>
                <a:ea typeface="Yu Mincho" panose="02020400000000000000" pitchFamily="18" charset="-128"/>
                <a:cs typeface="Times New Roman" panose="02020603050405020304" pitchFamily="18" charset="0"/>
              </a:rPr>
              <a:t>THANKS</a:t>
            </a:r>
          </a:p>
          <a:p>
            <a:endParaRPr lang="en-GB" dirty="0"/>
          </a:p>
        </p:txBody>
      </p:sp>
      <p:sp>
        <p:nvSpPr>
          <p:cNvPr id="4" name="Slide Number Placeholder 3">
            <a:extLst>
              <a:ext uri="{FF2B5EF4-FFF2-40B4-BE49-F238E27FC236}">
                <a16:creationId xmlns:a16="http://schemas.microsoft.com/office/drawing/2014/main" id="{CCB2276D-47D2-A757-EC5F-AEE921FCF129}"/>
              </a:ext>
            </a:extLst>
          </p:cNvPr>
          <p:cNvSpPr>
            <a:spLocks noGrp="1"/>
          </p:cNvSpPr>
          <p:nvPr>
            <p:ph type="sldNum" sz="quarter" idx="12"/>
          </p:nvPr>
        </p:nvSpPr>
        <p:spPr/>
        <p:txBody>
          <a:bodyPr/>
          <a:lstStyle/>
          <a:p>
            <a:pPr rtl="0"/>
            <a:fld id="{D8DA9DAA-006C-4F4B-980E-E3DF019B24E2}" type="slidenum">
              <a:rPr lang="en-GB" noProof="0" smtClean="0"/>
              <a:t>33</a:t>
            </a:fld>
            <a:endParaRPr lang="en-GB" noProof="0"/>
          </a:p>
        </p:txBody>
      </p:sp>
    </p:spTree>
    <p:extLst>
      <p:ext uri="{BB962C8B-B14F-4D97-AF65-F5344CB8AC3E}">
        <p14:creationId xmlns:p14="http://schemas.microsoft.com/office/powerpoint/2010/main" val="172196453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GradientUnivers">
  <a:themeElements>
    <a:clrScheme name="Gradient">
      <a:dk1>
        <a:sysClr val="windowText" lastClr="000000"/>
      </a:dk1>
      <a:lt1>
        <a:sysClr val="window" lastClr="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86_TF89338750_Win32" id="{41E8F413-9A18-4BDF-B28A-7CD5BF285DD4}" vid="{F5763C4E-78C1-4EFB-B9F5-2F4B07C76D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0276C9F849C534789590F477B415462" ma:contentTypeVersion="8" ma:contentTypeDescription="Create a new document." ma:contentTypeScope="" ma:versionID="0f3ffac5062cf53f3c41b290b8c6d42b">
  <xsd:schema xmlns:xsd="http://www.w3.org/2001/XMLSchema" xmlns:xs="http://www.w3.org/2001/XMLSchema" xmlns:p="http://schemas.microsoft.com/office/2006/metadata/properties" xmlns:ns2="abcc3a54-e6f0-4180-86b3-bd2fb95de4a1" xmlns:ns3="9a95a4e0-3734-46b1-aeb2-39201d769676" targetNamespace="http://schemas.microsoft.com/office/2006/metadata/properties" ma:root="true" ma:fieldsID="e45e47b83c4f8c467fc45817c7fd7e6d" ns2:_="" ns3:_="">
    <xsd:import namespace="abcc3a54-e6f0-4180-86b3-bd2fb95de4a1"/>
    <xsd:import namespace="9a95a4e0-3734-46b1-aeb2-39201d76967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cc3a54-e6f0-4180-86b3-bd2fb95de4a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a95a4e0-3734-46b1-aeb2-39201d76967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A0E47C4-9E01-4D6C-ACBD-B3D3D7EDD9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cc3a54-e6f0-4180-86b3-bd2fb95de4a1"/>
    <ds:schemaRef ds:uri="9a95a4e0-3734-46b1-aeb2-39201d7696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C8E00D1-8EA3-4E42-801D-0253E1EAFC2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2805</TotalTime>
  <Words>3969</Words>
  <Application>Microsoft Office PowerPoint</Application>
  <PresentationFormat>宽屏</PresentationFormat>
  <Paragraphs>397</Paragraphs>
  <Slides>33</Slides>
  <Notes>18</Notes>
  <HiddenSlides>0</HiddenSlides>
  <MMClips>0</MMClips>
  <ScaleCrop>false</ScaleCrop>
  <HeadingPairs>
    <vt:vector size="4" baseType="variant">
      <vt:variant>
        <vt:lpstr>主题</vt:lpstr>
      </vt:variant>
      <vt:variant>
        <vt:i4>1</vt:i4>
      </vt:variant>
      <vt:variant>
        <vt:lpstr>幻灯片标题</vt:lpstr>
      </vt:variant>
      <vt:variant>
        <vt:i4>33</vt:i4>
      </vt:variant>
    </vt:vector>
  </HeadingPairs>
  <TitlesOfParts>
    <vt:vector size="34" baseType="lpstr">
      <vt:lpstr>GradientUnivers</vt:lpstr>
      <vt:lpstr>Factors affecting consumer behaviour in Amazon</vt:lpstr>
      <vt:lpstr>Meet the Team</vt:lpstr>
      <vt:lpstr>Amazon Intro by Omica Charles </vt:lpstr>
      <vt:lpstr>PowerPoint 演示文稿</vt:lpstr>
      <vt:lpstr>PowerPoint 演示文稿</vt:lpstr>
      <vt:lpstr>Factors that affects consumer behaviour </vt:lpstr>
      <vt:lpstr>PowerPoint 演示文稿</vt:lpstr>
      <vt:lpstr>Porter's five forces analysis</vt:lpstr>
      <vt:lpstr>PowerPoint 演示文稿</vt:lpstr>
      <vt:lpstr>PowerPoint 演示文稿</vt:lpstr>
      <vt:lpstr>7Ps Marketing mix of Amazon </vt:lpstr>
      <vt:lpstr>PRODUCT</vt:lpstr>
      <vt:lpstr>PROMOTION</vt:lpstr>
      <vt:lpstr>PowerPoint 演示文稿</vt:lpstr>
      <vt:lpstr>PowerPoint 演示文稿</vt:lpstr>
      <vt:lpstr>PowerPoint 演示文稿</vt:lpstr>
      <vt:lpstr>The Zero Latency Model</vt:lpstr>
      <vt:lpstr>Technological Innovations on consumer behaviour </vt:lpstr>
      <vt:lpstr>User Experience</vt:lpstr>
      <vt:lpstr>Post Purchase Convenience</vt:lpstr>
      <vt:lpstr>Positive Customer Reviews and Ratings influence buyer decision</vt:lpstr>
      <vt:lpstr>Intro by Jose Felix Sarmiento</vt:lpstr>
      <vt:lpstr>Main Factors and Summary Analysis </vt:lpstr>
      <vt:lpstr>PowerPoint 演示文稿</vt:lpstr>
      <vt:lpstr>PowerPoint 演示文稿</vt:lpstr>
      <vt:lpstr>PowerPoint 演示文稿</vt:lpstr>
      <vt:lpstr>The End</vt:lpstr>
      <vt:lpstr>References by Omica Charles</vt:lpstr>
      <vt:lpstr>PowerPoint 演示文稿</vt:lpstr>
      <vt:lpstr>PowerPoint 演示文稿</vt:lpstr>
      <vt:lpstr>References by Zhaowei Li</vt:lpstr>
      <vt:lpstr>References by Jose Felix Sarmiento</vt:lpstr>
      <vt:lpstr>A slide outlining each group member’s contributions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Factors affecting consumer behaviour in Amazon</dc:title>
  <dc:creator>Jose Felix Garcia Sarmiento (2007193)</dc:creator>
  <cp:lastModifiedBy>Jose Felix Garcia Sarmiento (2007193)</cp:lastModifiedBy>
  <cp:revision>140</cp:revision>
  <dcterms:created xsi:type="dcterms:W3CDTF">2023-06-17T13:22:32Z</dcterms:created>
  <dcterms:modified xsi:type="dcterms:W3CDTF">2023-06-26T15:22:23Z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0x01010050276C9F849C534789590F477B415462</vt:lpwstr>
  </property>
</Properties>
</file>