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17374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731520" y="914400"/>
            <a:ext cx="7040880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4200" b="1">
                <a:solidFill>
                  <a:srgbClr val="FFFFFF"/>
                </a:solidFill>
                <a:latin typeface="Aptos Display"/>
              </a:defRPr>
            </a:pPr>
            <a:r>
              <a:t>AGE WELL,</a:t>
            </a:r>
            <a:br/>
            <a:r>
              <a:t>DRINK LESS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7240" y="2743200"/>
            <a:ext cx="68580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 b="0">
                <a:solidFill>
                  <a:srgbClr val="DCF2EB"/>
                </a:solidFill>
                <a:latin typeface="Aptos"/>
              </a:defRPr>
            </a:pPr>
            <a:r>
              <a:t>Protect your health today for a healthier tomorrow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5074920"/>
            <a:ext cx="713232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FFFFFF"/>
                </a:solidFill>
                <a:latin typeface="Aptos"/>
              </a:defRPr>
            </a:pPr>
            <a:r>
              <a:t>An 8-week alcohol-awareness and behaviour-change campaign</a:t>
            </a:r>
            <a:br/>
            <a:r>
              <a:t>Target population: adults aged 50–65 | Group presentation</a:t>
            </a:r>
          </a:p>
        </p:txBody>
      </p:sp>
      <p:sp>
        <p:nvSpPr>
          <p:cNvPr id="5" name="Oval 4"/>
          <p:cNvSpPr/>
          <p:nvPr/>
        </p:nvSpPr>
        <p:spPr>
          <a:xfrm>
            <a:off x="8412480" y="731520"/>
            <a:ext cx="1920240" cy="1920240"/>
          </a:xfrm>
          <a:prstGeom prst="ellipse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Oval 5"/>
          <p:cNvSpPr/>
          <p:nvPr/>
        </p:nvSpPr>
        <p:spPr>
          <a:xfrm>
            <a:off x="9784080" y="2011680"/>
            <a:ext cx="1280160" cy="1280160"/>
          </a:xfrm>
          <a:prstGeom prst="ellipse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Oval 6"/>
          <p:cNvSpPr/>
          <p:nvPr/>
        </p:nvSpPr>
        <p:spPr>
          <a:xfrm>
            <a:off x="8046720" y="3017520"/>
            <a:ext cx="914400" cy="914400"/>
          </a:xfrm>
          <a:prstGeom prst="ellipse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Oval 7"/>
          <p:cNvSpPr/>
          <p:nvPr/>
        </p:nvSpPr>
        <p:spPr>
          <a:xfrm>
            <a:off x="9784080" y="4023360"/>
            <a:ext cx="1463040" cy="1463040"/>
          </a:xfrm>
          <a:prstGeom prst="ellipse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777240" y="6492240"/>
            <a:ext cx="7315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DCF2EB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CAMPAIGN 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Our population and target behaviour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6304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46304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WHO?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199339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Adults aged 50–65, including people approaching or entering later life.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46304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463040"/>
            <a:ext cx="73152" cy="18288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WHAT?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199339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Increase awareness and support people to reduce risky alcohol use or choose alcohol-free days.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6304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463040"/>
            <a:ext cx="73152" cy="18288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296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HOW?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199339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Eight weekly community sessions with practical tools, peer support and referral pathways.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749039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Approach: respectful, non-judgemental and person-centred—not blaming or stigmatising.</a:t>
            </a:r>
          </a:p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Setting: community centre, GP-linked group or wellbeing hub; adapt to local needs.</a:t>
            </a:r>
          </a:p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Participation is voluntary. People with possible dependence need clinical assessment and appropriate support.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1 • RATIONALE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Why focus on alcohol in mid-to-later life?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1732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41732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53619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55%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194767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of adults aged 55–64 and 65–74 in England drank alcohol on at least one day a week in 2024.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41732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417320"/>
            <a:ext cx="73152" cy="18288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153619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29%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194767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of adults aged 65–74 in England consumed more than 14 units per week in 2024.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1732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417320"/>
            <a:ext cx="73152" cy="18288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29600" y="153619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20%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194767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of adults aged 45–64 reported binge drinking in the previous week in England in 2024.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65760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These population statistics justify prevention but do not describe every individual.</a:t>
            </a:r>
          </a:p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Ageing can increase sensitivity to alcohol; medicines and long-term conditions can add risks.</a:t>
            </a:r>
          </a:p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Source: Health Survey for England figures summarised by Drinkaware (2024 data).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1 • RATIONALE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National guidance: what does lower risk mean?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63040"/>
            <a:ext cx="338328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463040"/>
            <a:ext cx="73152" cy="192024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14 units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1993392"/>
            <a:ext cx="303580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2A353E"/>
                </a:solidFill>
                <a:latin typeface="Aptos"/>
              </a:defRPr>
            </a:pPr>
            <a:r>
              <a:t>UK Chief Medical Officers advise adults not to regularly drink more than 14 units per week.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463040"/>
            <a:ext cx="338328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463040"/>
            <a:ext cx="73152" cy="192024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Spread it out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1993392"/>
            <a:ext cx="303580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If drinking up to 14 units weekly, spread it over 3 or more days and include drink-free days.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63040"/>
            <a:ext cx="338328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463040"/>
            <a:ext cx="73152" cy="192024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296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Not a target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1993392"/>
            <a:ext cx="303580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Lower risk does not mean no risk; for some people, less or no alcohol is safest.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88620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Alcohol is linked to falls/injuries, sleep problems, liver disease, some cancers and cardiovascular harm.</a:t>
            </a:r>
          </a:p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Older adults may be more sensitive due to physiological changes, medicines and long-term conditions.</a:t>
            </a:r>
          </a:p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Sources: Department of Health and Social Care (2016); NICE (2010; 2023).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1 • RATIONALE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Consequences and three measurable aims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17320"/>
            <a:ext cx="521208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417320"/>
            <a:ext cx="73152" cy="132588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536192"/>
            <a:ext cx="48920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SHORT TERM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1947672"/>
            <a:ext cx="4864608" cy="713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Poor sleep, low mood, falls/injuries, conflict, missed activities and medication-related risks.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217920" y="1417320"/>
            <a:ext cx="521208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6217920" y="1417320"/>
            <a:ext cx="73152" cy="132588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6400800" y="1536192"/>
            <a:ext cx="48920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LONG TERM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00800" y="1947672"/>
            <a:ext cx="4864608" cy="713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Higher risk of liver disease, some cancers, cardiovascular harm, dependence and reduced independence.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7240" y="31546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Aim 1—Knowledge: by week 8, at least 80% correctly identify the 14-unit guideline and two alcohol-related risks.</a:t>
            </a:r>
          </a:p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Aim 2—Action: by week 8, at least 60% of participants who want to cut down record one self-chosen change.</a:t>
            </a:r>
          </a:p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Aim 3—Support: at least 70% can identify one appropriate source of help or referral by the final session.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2 • CAMPAIGN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The 8-week intervention programme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41732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594360" y="141732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777240" y="153619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1 • Know your units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77240" y="194767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Welcome, baseline questionnaire, myths and personal goals.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474720" y="141732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3474720" y="1417320"/>
            <a:ext cx="73152" cy="18288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3657600" y="153619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2 • Measure, don't guess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57600" y="194767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Unit cards, drink sizes and personal drinking diary.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355080" y="141732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6355080" y="1417320"/>
            <a:ext cx="73152" cy="18288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537960" y="153619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3 • Alcohol &amp; ageing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37960" y="194767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Falls, sleep, medicines, long-term conditions and safety.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235440" y="141732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9235440" y="141732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9418319" y="153619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4 • Triggers &amp; routines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418319" y="194767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Map habits, stress, loneliness, social cues and alternatives.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594360" y="356616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594360" y="356616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777240" y="368503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5 • Skills for change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77240" y="409651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SMART goals, refusal phrases, smaller measures and alcohol-free swaps.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3474720" y="356616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Rectangle 27"/>
          <p:cNvSpPr/>
          <p:nvPr/>
        </p:nvSpPr>
        <p:spPr>
          <a:xfrm>
            <a:off x="3474720" y="3566160"/>
            <a:ext cx="73152" cy="18288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TextBox 28"/>
          <p:cNvSpPr txBox="1"/>
          <p:nvPr/>
        </p:nvSpPr>
        <p:spPr>
          <a:xfrm>
            <a:off x="3657600" y="368503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6 • Social connection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657600" y="409651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Plan enjoyable alcohol-free activities and peer support.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6355080" y="356616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2" name="Rectangle 31"/>
          <p:cNvSpPr/>
          <p:nvPr/>
        </p:nvSpPr>
        <p:spPr>
          <a:xfrm>
            <a:off x="6355080" y="3566160"/>
            <a:ext cx="73152" cy="18288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3" name="TextBox 32"/>
          <p:cNvSpPr txBox="1"/>
          <p:nvPr/>
        </p:nvSpPr>
        <p:spPr>
          <a:xfrm>
            <a:off x="6537960" y="368503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7 • Review &amp; problem-solve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537960" y="409651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Check progress, discuss barriers and adapt individual plans.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9235440" y="3566160"/>
            <a:ext cx="26517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6" name="Rectangle 35"/>
          <p:cNvSpPr/>
          <p:nvPr/>
        </p:nvSpPr>
        <p:spPr>
          <a:xfrm>
            <a:off x="9235440" y="356616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7" name="TextBox 36"/>
          <p:cNvSpPr txBox="1"/>
          <p:nvPr/>
        </p:nvSpPr>
        <p:spPr>
          <a:xfrm>
            <a:off x="9418319" y="3685032"/>
            <a:ext cx="23317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WEEK 8 • Sustain the change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9418319" y="4096512"/>
            <a:ext cx="23042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Post-session questionnaire, action plan, signposting and follow-up.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31520" y="5806440"/>
            <a:ext cx="107899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7374F"/>
                </a:solidFill>
                <a:latin typeface="Aptos"/>
              </a:defRPr>
            </a:pPr>
            <a:r>
              <a:t>Suggested format: 60–75 minutes per session: check-in, activity, discussion and one take-home action.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2 • CAMPAIGN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Example session: measure, reflect, choose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6304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46304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ACTIVITY 1 • Unit quiz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199339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Use drink images and unit cards to estimate units in common drinks; compare guesses with labels.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46304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463040"/>
            <a:ext cx="73152" cy="18288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ACTIVITY 2 • Diary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199339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Privately record frequency, amount, context and how you felt before/after drinking.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63040"/>
            <a:ext cx="33832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463040"/>
            <a:ext cx="73152" cy="18288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296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ACTIVITY 3 • One small step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1993392"/>
            <a:ext cx="303580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Choose an achievable change for the coming week and identify a reminder or support person.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88620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Resources: unit cards, simple diary, pens, large-print handouts, alcohol-free drink ideas and referral leaflet.</a:t>
            </a:r>
          </a:p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Adapt for literacy, hearing/vision needs, language, culture and mobility. No one must share personal details.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EEF4F6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2 • CAMPAIGN POSTER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Campaign poster: ready to adapt and display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920240" y="1325880"/>
            <a:ext cx="8321040" cy="4709160"/>
          </a:xfrm>
          <a:prstGeom prst="roundRect">
            <a:avLst/>
          </a:prstGeom>
          <a:solidFill>
            <a:srgbClr val="1737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2377440" y="1645920"/>
            <a:ext cx="5943600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FFFFFF"/>
                </a:solidFill>
                <a:latin typeface="Aptos Display"/>
              </a:defRPr>
            </a:pPr>
            <a:r>
              <a:t>AGE WELL,</a:t>
            </a:r>
            <a:br/>
            <a:r>
              <a:t>DRINK LESS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23160" y="2697480"/>
            <a:ext cx="69494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DCF2EB"/>
                </a:solidFill>
                <a:latin typeface="Aptos"/>
              </a:defRPr>
            </a:pPr>
            <a:r>
              <a:t>Protect your health today for a healthier tomorrow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468880" y="3246120"/>
            <a:ext cx="6949440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500">
                <a:solidFill>
                  <a:srgbClr val="2A353E"/>
                </a:solidFill>
                <a:latin typeface="Aptos"/>
              </a:defRPr>
            </a:pPr>
            <a:r>
              <a:t>Learn what a unit really means</a:t>
            </a:r>
          </a:p>
          <a:p>
            <a:pPr>
              <a:spcAft>
                <a:spcPts val="1000"/>
              </a:spcAft>
              <a:defRPr sz="1500">
                <a:solidFill>
                  <a:srgbClr val="2A353E"/>
                </a:solidFill>
                <a:latin typeface="Aptos"/>
              </a:defRPr>
            </a:pPr>
            <a:r>
              <a:t>Explore sleep, medicines, mood and falls</a:t>
            </a:r>
          </a:p>
          <a:p>
            <a:pPr>
              <a:spcAft>
                <a:spcPts val="1000"/>
              </a:spcAft>
              <a:defRPr sz="1500">
                <a:solidFill>
                  <a:srgbClr val="2A353E"/>
                </a:solidFill>
                <a:latin typeface="Aptos"/>
              </a:defRPr>
            </a:pPr>
            <a:r>
              <a:t>Set a personal goal and discover alcohol-free alternatives</a:t>
            </a:r>
          </a:p>
          <a:p>
            <a:pPr>
              <a:spcAft>
                <a:spcPts val="1000"/>
              </a:spcAft>
              <a:defRPr sz="1500">
                <a:solidFill>
                  <a:srgbClr val="2A353E"/>
                </a:solidFill>
                <a:latin typeface="Aptos"/>
              </a:defRPr>
            </a:pPr>
            <a:r>
              <a:t>Join our free 8-week community wellbeing programme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423160" y="5303520"/>
            <a:ext cx="71323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1">
                <a:solidFill>
                  <a:srgbClr val="EEBB53"/>
                </a:solidFill>
                <a:latin typeface="Aptos"/>
              </a:defRPr>
            </a:pPr>
            <a:r>
              <a:t>Ask your GP or community wellbeing hub for details • Confidential • No judgement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2 • CAMPAIGN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Potential partners and their contributions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417320"/>
            <a:ext cx="352044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85800" y="1417320"/>
            <a:ext cx="73152" cy="16002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68680" y="1536192"/>
            <a:ext cx="32004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NHS / GP practice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1947672"/>
            <a:ext cx="3172968" cy="987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Brief advice, medicine review, referral and follow-up. Use NHS identity only with permission.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43400" y="1417320"/>
            <a:ext cx="352044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43400" y="1417320"/>
            <a:ext cx="73152" cy="16002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26280" y="1536192"/>
            <a:ext cx="32004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Local council / public health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26280" y="1947672"/>
            <a:ext cx="3172968" cy="987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Community venue, local needs data, health promotion and links to alcohol services.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01000" y="1417320"/>
            <a:ext cx="352044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01000" y="1417320"/>
            <a:ext cx="73152" cy="16002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183879" y="1536192"/>
            <a:ext cx="32004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Alcohol Change UK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183879" y="1947672"/>
            <a:ext cx="3172968" cy="987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National charity: campaigns, evidence and resources to reduce alcohol harm.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85800" y="3337560"/>
            <a:ext cx="352044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685800" y="3337560"/>
            <a:ext cx="73152" cy="16002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868680" y="3456432"/>
            <a:ext cx="32004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Drinkaware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68680" y="3867911"/>
            <a:ext cx="3172968" cy="987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Public-facing information, unit calculators and practical tools to understand alcohol.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4343400" y="3337560"/>
            <a:ext cx="352044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4343400" y="3337560"/>
            <a:ext cx="73152" cy="16002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4526280" y="3456432"/>
            <a:ext cx="32004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OHID / NHS Better Health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526280" y="3867911"/>
            <a:ext cx="3172968" cy="987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National health information, data and signposting to relevant support.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8001000" y="3337560"/>
            <a:ext cx="352044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Rectangle 27"/>
          <p:cNvSpPr/>
          <p:nvPr/>
        </p:nvSpPr>
        <p:spPr>
          <a:xfrm>
            <a:off x="8001000" y="3337560"/>
            <a:ext cx="73152" cy="16002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TextBox 28"/>
          <p:cNvSpPr txBox="1"/>
          <p:nvPr/>
        </p:nvSpPr>
        <p:spPr>
          <a:xfrm>
            <a:off x="8183879" y="3456432"/>
            <a:ext cx="32004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Community &amp; voluntary groups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183879" y="3867911"/>
            <a:ext cx="3172968" cy="987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Older people’s groups, libraries, community centres and social prescribing networks.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22960" y="5257800"/>
            <a:ext cx="105156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657179"/>
                </a:solidFill>
                <a:latin typeface="Aptos"/>
              </a:defRPr>
            </a:pPr>
            <a:r>
              <a:t>Confirm partners for your actual borough. Add official logo files only with permission and according to brand guidance; names here are placeholders.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2 • CAMPAIGN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Resources we can adapt from existing campaigns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14173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2A353E"/>
                </a:solidFill>
                <a:latin typeface="Aptos"/>
              </a:defRPr>
            </a:pPr>
            <a:r>
              <a:t>Unit calculator and visual unit guide—make abstract amounts easier to understand.</a:t>
            </a:r>
          </a:p>
          <a:p>
            <a:pPr>
              <a:spcAft>
                <a:spcPts val="1000"/>
              </a:spcAft>
              <a:defRPr sz="1900">
                <a:solidFill>
                  <a:srgbClr val="2A353E"/>
                </a:solidFill>
                <a:latin typeface="Aptos"/>
              </a:defRPr>
            </a:pPr>
            <a:r>
              <a:t>Self-monitoring diary—record drinking days, amount, triggers and progress.</a:t>
            </a:r>
          </a:p>
          <a:p>
            <a:pPr>
              <a:spcAft>
                <a:spcPts val="1000"/>
              </a:spcAft>
              <a:defRPr sz="1900">
                <a:solidFill>
                  <a:srgbClr val="2A353E"/>
                </a:solidFill>
                <a:latin typeface="Aptos"/>
              </a:defRPr>
            </a:pPr>
            <a:r>
              <a:t>Brief advice script and validated screening tool (e.g., AUDIT-C, used by trained staff appropriately).</a:t>
            </a:r>
          </a:p>
          <a:p>
            <a:pPr>
              <a:spcAft>
                <a:spcPts val="1000"/>
              </a:spcAft>
              <a:defRPr sz="1900">
                <a:solidFill>
                  <a:srgbClr val="2A353E"/>
                </a:solidFill>
                <a:latin typeface="Aptos"/>
              </a:defRPr>
            </a:pPr>
            <a:r>
              <a:t>Large-print leaflet/poster—simple language, clear visuals and local contact details.</a:t>
            </a:r>
          </a:p>
          <a:p>
            <a:pPr>
              <a:spcAft>
                <a:spcPts val="1000"/>
              </a:spcAft>
              <a:defRPr sz="1900">
                <a:solidFill>
                  <a:srgbClr val="2A353E"/>
                </a:solidFill>
                <a:latin typeface="Aptos"/>
              </a:defRPr>
            </a:pPr>
            <a:r>
              <a:t>Goal-setting card—a weekly SMART goal, confidence rating and review prompt.</a:t>
            </a:r>
          </a:p>
          <a:p>
            <a:pPr>
              <a:spcAft>
                <a:spcPts val="1000"/>
              </a:spcAft>
              <a:defRPr sz="1900">
                <a:solidFill>
                  <a:srgbClr val="2A353E"/>
                </a:solidFill>
                <a:latin typeface="Aptos"/>
              </a:defRPr>
            </a:pPr>
            <a:r>
              <a:t>Alcohol-free activity calendar—social alternatives that reduce isolation and boredom.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2 • CAMPAIGN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Evaluation: how will we know it worked?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63040"/>
            <a:ext cx="3383280" cy="20574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463040"/>
            <a:ext cx="73152" cy="20574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PROCESS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1993392"/>
            <a:ext cx="3035808" cy="1444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Attendance, completion, accessibility, participant satisfaction and whether sessions ran as planned.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463040"/>
            <a:ext cx="3383280" cy="20574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463040"/>
            <a:ext cx="73152" cy="20574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IMPACT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1993392"/>
            <a:ext cx="3035808" cy="1444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Compare pre/post knowledge quiz, confidence to change, unit awareness and ability to name support services.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63040"/>
            <a:ext cx="3383280" cy="20574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463040"/>
            <a:ext cx="73152" cy="20574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296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OUTCOME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1993392"/>
            <a:ext cx="3035808" cy="1444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At 8 weeks and 3 months, invite participants to report changes in drinking days/units and progress towards their goal.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977639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Tools: anonymous pre/post questionnaire, attendance log, weekly goal card, feedback form and optional 3-month follow-up.</a:t>
            </a:r>
          </a:p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Report enrolment, completion and missing data; do not claim causation from a small uncontrolled group.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2 • CAMPAIGN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Campaign logic model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1920240"/>
            <a:ext cx="21488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502920" y="1920240"/>
            <a:ext cx="73152" cy="192024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685800" y="2039112"/>
            <a:ext cx="1828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INPUTS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2450592"/>
            <a:ext cx="180136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Facilitator, venue, handouts, partner links.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834639" y="1920240"/>
            <a:ext cx="21488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2834639" y="1920240"/>
            <a:ext cx="73152" cy="192024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3017520" y="2039112"/>
            <a:ext cx="1828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ACTIVITIES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017520" y="2450592"/>
            <a:ext cx="180136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Eight sessions, unit quiz, diaries, goals.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166359" y="1920240"/>
            <a:ext cx="21488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5166359" y="1920240"/>
            <a:ext cx="73152" cy="192024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5349240" y="2039112"/>
            <a:ext cx="1828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OUTPUTS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349240" y="2450592"/>
            <a:ext cx="180136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Attendance, goals set, referrals offered.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498079" y="1920240"/>
            <a:ext cx="21488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7498079" y="1920240"/>
            <a:ext cx="73152" cy="192024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7680959" y="2039112"/>
            <a:ext cx="1828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SHORT-TERM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680959" y="2450592"/>
            <a:ext cx="180136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Knowledge, confidence, awareness of help.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9829800" y="1920240"/>
            <a:ext cx="21488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9829800" y="1920240"/>
            <a:ext cx="73152" cy="192024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10012680" y="2039112"/>
            <a:ext cx="182880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LONGER-TERM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012680" y="2450592"/>
            <a:ext cx="180136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0">
                <a:solidFill>
                  <a:srgbClr val="2A353E"/>
                </a:solidFill>
                <a:latin typeface="Aptos"/>
              </a:defRPr>
            </a:pPr>
            <a:r>
              <a:t>Safer patterns, fewer harms, wellbeing.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77240" y="457200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Assumptions: participants can access sessions and support. Health, income, bereavement and social context may affect outcomes.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3 • BENEFITS &amp; CHALLENGES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Benefits of reducing risky alcohol use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463040"/>
            <a:ext cx="338328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463040"/>
            <a:ext cx="73152" cy="21945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PHYSIOLOGICAL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1993392"/>
            <a:ext cx="3035808" cy="1581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Potential improvements in sleep, blood pressure, liver health and medication safety; lower risk of some cancers and injuries.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463040"/>
            <a:ext cx="338328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463040"/>
            <a:ext cx="73152" cy="219456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PSYCHOLOGICAL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1993392"/>
            <a:ext cx="3035808" cy="1581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May support mood, concentration, confidence and a sense of control; explore alcohol-free coping strategies.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63040"/>
            <a:ext cx="338328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463040"/>
            <a:ext cx="73152" cy="219456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29600" y="1581912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SOCIOLOGICAL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1993392"/>
            <a:ext cx="3035808" cy="1581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May improve relationships, participation in community activities, household finances and independence.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41605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Benefits vary by individual and drinking pattern; do not promise every outcome will improve.</a:t>
            </a:r>
          </a:p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If dependence is possible, stopping suddenly can be dangerous—support clinical assessment and treatment.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3 • BEHAVIOURAL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Behaviour model 1: COM-B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14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1463040"/>
            <a:ext cx="33375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77240" y="1463040"/>
            <a:ext cx="73152" cy="182880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60120" y="158191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CAPABILITY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0120" y="1993392"/>
            <a:ext cx="29900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Knowledge of units, skills to track intake, confidence to plan change.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434840" y="1463040"/>
            <a:ext cx="33375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434840" y="1463040"/>
            <a:ext cx="73152" cy="182880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617720" y="158191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OPPORTUNITY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17720" y="1993392"/>
            <a:ext cx="29900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Social support, accessible groups, alcohol-free options and supportive routines.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92440" y="1463040"/>
            <a:ext cx="33375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92440" y="1463040"/>
            <a:ext cx="73152" cy="182880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75319" y="158191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MOTIVATION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75319" y="1993392"/>
            <a:ext cx="2990088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Beliefs about benefits, habits, stress triggers and readiness to change.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246120" y="3840480"/>
            <a:ext cx="5669280" cy="91440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3246120" y="3840480"/>
            <a:ext cx="73152" cy="914400"/>
          </a:xfrm>
          <a:prstGeom prst="rect">
            <a:avLst/>
          </a:prstGeom>
          <a:solidFill>
            <a:srgbClr val="1737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3429000" y="3959352"/>
            <a:ext cx="5349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TARGET BEHAVIOUR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429000" y="4370832"/>
            <a:ext cx="5321808" cy="301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2A353E"/>
                </a:solidFill>
                <a:latin typeface="Aptos"/>
              </a:defRPr>
            </a:pPr>
            <a:r>
              <a:t>Drink less / add alcohol-free days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77240" y="507492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Campaign response: teach units (capability), build peer support (opportunity), use personal goals and feedback (motivation).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3 • BEHAVIOURAL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Behaviour model 2: Theory of Planned Behaviour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15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1508760"/>
            <a:ext cx="333756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77240" y="1508760"/>
            <a:ext cx="73152" cy="192024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60120" y="1627631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ATTITUDES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0120" y="2039112"/>
            <a:ext cx="299008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“Cutting down could improve my sleep and health.”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434840" y="1508760"/>
            <a:ext cx="333756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434840" y="1508760"/>
            <a:ext cx="73152" cy="192024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617720" y="1627631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SUBJECTIVE NORMS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17720" y="2039112"/>
            <a:ext cx="299008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“People important to me support my goal.”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92440" y="1508760"/>
            <a:ext cx="333756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92440" y="1508760"/>
            <a:ext cx="73152" cy="192024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75319" y="1627631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PERCEIVED CONTROL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75319" y="2039112"/>
            <a:ext cx="299008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“I can handle social events and manage triggers.”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977639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These beliefs influence intention, which can influence behaviour.</a:t>
            </a:r>
          </a:p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Campaign response: discuss personal benefits, invite supportive peers where appropriate, rehearse refusal skills and plan for difficult situations.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3 • BEHAVIOURAL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Behaviour model 3: Social Cognitive Theory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1463040"/>
            <a:ext cx="333756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77240" y="1463040"/>
            <a:ext cx="73152" cy="192024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60120" y="158191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SELF-EFFICACY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0120" y="1993392"/>
            <a:ext cx="299008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Build confidence through small, achievable weekly goals and celebrating progress.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434840" y="1463040"/>
            <a:ext cx="333756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434840" y="1463040"/>
            <a:ext cx="73152" cy="192024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617720" y="158191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MODELLING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17720" y="1993392"/>
            <a:ext cx="299008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Use peer examples of alcohol-free social activities and practical coping skills.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92440" y="1463040"/>
            <a:ext cx="333756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92440" y="1463040"/>
            <a:ext cx="73152" cy="192024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75319" y="158191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RECIPROCAL INFLUENCE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75319" y="1993392"/>
            <a:ext cx="2990088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Behaviour, personal beliefs and environment affect one another.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40690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A353E"/>
                </a:solidFill>
                <a:latin typeface="Aptos"/>
              </a:defRPr>
            </a:pPr>
            <a:r>
              <a:t>Campaign response: practise scripts, plan alcohol-free alternatives, identify supportive people and review setbacks without blame.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TASK 3 • BENEFITS &amp; CHALLENGES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Likely barriers—and campaign solutions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17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77240" y="1417320"/>
          <a:ext cx="10652760" cy="4434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1840"/>
                <a:gridCol w="7360920"/>
              </a:tblGrid>
              <a:tr h="739140"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  <a:latin typeface="Aptos"/>
                        </a:defRPr>
                      </a:pPr>
                      <a:r>
                        <a:t>Barrier</a:t>
                      </a:r>
                    </a:p>
                  </a:txBody>
                  <a:tcPr>
                    <a:solidFill>
                      <a:srgbClr val="17374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  <a:latin typeface="Aptos"/>
                        </a:defRPr>
                      </a:pPr>
                      <a:r>
                        <a:t>Campaign solution</a:t>
                      </a:r>
                    </a:p>
                  </a:txBody>
                  <a:tcPr>
                    <a:solidFill>
                      <a:srgbClr val="17374F"/>
                    </a:solidFill>
                  </a:tcPr>
                </a:tc>
              </a:tr>
              <a:tr h="739140"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Habit / evening routine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Drink diary, replacement ritual and planned alcohol-free days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739140"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Stress, loneliness or grief</a:t>
                      </a:r>
                    </a:p>
                  </a:txBody>
                  <a:tcPr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Peer connection, meaningful activities and wellbeing signposting</a:t>
                      </a:r>
                    </a:p>
                  </a:txBody>
                  <a:tcPr>
                    <a:solidFill>
                      <a:srgbClr val="EEF4F6"/>
                    </a:solidFill>
                  </a:tcPr>
                </a:tc>
              </a:tr>
              <a:tr h="739140"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Social pressure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Practise refusal phrases; invite a supportive friend where appropriate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739140"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Low confidence / fear of judgement</a:t>
                      </a:r>
                    </a:p>
                  </a:txBody>
                  <a:tcPr>
                    <a:solidFill>
                      <a:srgbClr val="EEF4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Non-judgemental group rules, private goals and choice to share</a:t>
                      </a:r>
                    </a:p>
                  </a:txBody>
                  <a:tcPr>
                    <a:solidFill>
                      <a:srgbClr val="EEF4F6"/>
                    </a:solidFill>
                  </a:tcPr>
                </a:tc>
              </a:tr>
              <a:tr h="739140"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Medicines / possible dependence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0">
                          <a:solidFill>
                            <a:srgbClr val="2A353E"/>
                          </a:solidFill>
                          <a:latin typeface="Aptos"/>
                        </a:defRPr>
                      </a:pPr>
                      <a:r>
                        <a:t>GP or pharmacist review; specialist referral; do not advise abrupt stopping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777240" y="594360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200">
                <a:solidFill>
                  <a:srgbClr val="2A353E"/>
                </a:solidFill>
                <a:latin typeface="Aptos"/>
              </a:defRPr>
            </a:pPr>
            <a:r>
              <a:t>Safety: anyone who may be alcohol-dependent should be assessed by a health professional before stopping or making a major reduction.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Key message: small changes, better support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18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1554480"/>
            <a:ext cx="33375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77240" y="1554480"/>
            <a:ext cx="73152" cy="19659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60120" y="167335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INFORM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0120" y="2084831"/>
            <a:ext cx="2990088" cy="1353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Make units, risks and national guidance understandable.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434840" y="1554480"/>
            <a:ext cx="33375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434840" y="1554480"/>
            <a:ext cx="73152" cy="196596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617720" y="167335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SUPPORT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17720" y="2084831"/>
            <a:ext cx="2990088" cy="1353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Use person-centred goals, social connection and practical skills.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92440" y="1554480"/>
            <a:ext cx="33375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92440" y="1554480"/>
            <a:ext cx="73152" cy="196596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75319" y="1673352"/>
            <a:ext cx="30175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MEASURE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75319" y="2084831"/>
            <a:ext cx="2990088" cy="1353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2A353E"/>
                </a:solidFill>
                <a:latin typeface="Aptos"/>
              </a:defRPr>
            </a:pPr>
            <a:r>
              <a:t>Evaluate knowledge, participation, goals and follow-up outcomes.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40690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A353E"/>
                </a:solidFill>
                <a:latin typeface="Aptos"/>
              </a:defRPr>
            </a:pPr>
            <a:r>
              <a:t>“Age Well, Drink Less” offers information, choice and routes to help—not shame.</a:t>
            </a:r>
          </a:p>
          <a:p>
            <a:pPr>
              <a:spcAft>
                <a:spcPts val="1000"/>
              </a:spcAft>
              <a:defRPr sz="1800">
                <a:solidFill>
                  <a:srgbClr val="2A353E"/>
                </a:solidFill>
                <a:latin typeface="Aptos"/>
              </a:defRPr>
            </a:pPr>
            <a:r>
              <a:t>A successful intervention is accessible, evidence-informed, realistic and adapted to individual health and circumstances.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HARVARD STYLE • ALPHABETICAL ORDER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19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" y="1325880"/>
            <a:ext cx="109728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Ajzen, I. (1991) ‘The theory of planned behavior’, Organizational Behavior and Human Decision Processes, 50(2), pp. 179–211.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Alcohol Change UK (n.d.) Alcohol Change UK. Available at: https://alcoholchange.org.uk/ (Accessed: 16 October 2026).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Department of Health and Social Care (2016) Alcohol consumption: advice on low risk drinking. Available at: https://www.gov.uk/government/publications/alcohol-consumption-advice-on-low-risk-drinking (Accessed: 16 October 2026).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Drinkaware (n.d.) Alcohol consumption UK. Available at: https://www.drinkaware.co.uk/research/alcohol-facts-and-data/alcohol-consumption-uk (Accessed: 16 October 2026).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Michie, S., van Stralen, M.M. and West, R. (2011) ‘The behaviour change wheel: a new method for characterising and designing behaviour change interventions’, Implementation Science, 6, 42.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National Institute for Health and Care Excellence (NICE) (2010) Alcohol-use disorders: prevention (PH24). Available at: https://www.nice.org.uk/guidance/ph24 (Accessed: 16 October 2026).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National Institute for Health and Care Excellence (NICE) (2023) Alcohol-use disorders: diagnosis and management—quality statement 1. Available at: https://www.nice.org.uk/guidance/qs11/chapter/Quality-statement-1-Use-of-validated-alcohol-questionnaires (Accessed: 16 October 2026).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Office for Health Improvement and Disparities (OHID) (2024) Chief Medical Officer’s annual report 2023: health in an ageing society. Available at: https://www.gov.uk/government/publications/chief-medical-officers-annual-report-2023-health-in-an-ageing-society (Accessed: 16 October 2026).</a:t>
            </a:r>
          </a:p>
          <a:p>
            <a:pPr>
              <a:spcAft>
                <a:spcPts val="600"/>
              </a:spcAft>
              <a:defRPr sz="1050">
                <a:solidFill>
                  <a:srgbClr val="2A353E"/>
                </a:solidFill>
                <a:latin typeface="Aptos"/>
              </a:defRPr>
            </a:pPr>
            <a:r>
              <a:t>Office for National Statistics (ONS) (2025) Alcohol-specific deaths in the UK: registered in 2023. Available at: https://www.ons.gov.uk/peoplepopulationandcommunity/healthandsocialcare/causesofdeath/bulletins/alcoholrelateddeathsintheunitedkingdom/registeredin2023 (Accessed: 16 October 2026).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6144768"/>
            <a:ext cx="1078992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 b="0">
                <a:solidFill>
                  <a:srgbClr val="657179"/>
                </a:solidFill>
                <a:latin typeface="Aptos"/>
              </a:defRPr>
            </a:pPr>
            <a:r>
              <a:t>Check your module's exact Harvard style and add all sources used in the final version.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48640" y="310896"/>
            <a:ext cx="109728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1">
                <a:solidFill>
                  <a:srgbClr val="E67057"/>
                </a:solidFill>
                <a:latin typeface="Aptos"/>
              </a:defRPr>
            </a:pPr>
            <a:r>
              <a:t>DELIVERY PLAN • 30 MINUTES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603504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>
                <a:solidFill>
                  <a:srgbClr val="17374F"/>
                </a:solidFill>
                <a:latin typeface="Aptos Display"/>
              </a:defRPr>
            </a:pPr>
            <a:r>
              <a:t>Suggested 3-person presentation split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8640" y="6537960"/>
            <a:ext cx="91440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1">
                <a:solidFill>
                  <a:srgbClr val="657179"/>
                </a:solidFill>
                <a:latin typeface="Aptos"/>
              </a:defRPr>
            </a:pPr>
            <a:r>
              <a:t>PUBLIC HEALTH INTERVENTION • UK GUIDANCE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519672"/>
            <a:ext cx="4572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900" b="0">
                <a:solidFill>
                  <a:srgbClr val="657179"/>
                </a:solidFill>
                <a:latin typeface="Aptos"/>
              </a:defRPr>
            </a:pPr>
            <a:r>
              <a:t>20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508760"/>
            <a:ext cx="338328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31520" y="1508760"/>
            <a:ext cx="73152" cy="2423160"/>
          </a:xfrm>
          <a:prstGeom prst="rect">
            <a:avLst/>
          </a:prstGeom>
          <a:solidFill>
            <a:srgbClr val="187E7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627631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STUDENT 1 • 10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2039112"/>
            <a:ext cx="3035808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Slides 1–5: population, rationale, national guidance, statistics, consequences and measurable aims.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508760"/>
            <a:ext cx="338328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508760"/>
            <a:ext cx="73152" cy="2423160"/>
          </a:xfrm>
          <a:prstGeom prst="rect">
            <a:avLst/>
          </a:prstGeom>
          <a:solidFill>
            <a:srgbClr val="E6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1627631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STUDENT 2 • 10 MIN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2039112"/>
            <a:ext cx="3035808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Slides 6–12: eight-week programme, poster, partners, resources, evaluation and logic model.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508760"/>
            <a:ext cx="338328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CE5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508760"/>
            <a:ext cx="73152" cy="2423160"/>
          </a:xfrm>
          <a:prstGeom prst="rect">
            <a:avLst/>
          </a:prstGeom>
          <a:solidFill>
            <a:srgbClr val="EEBB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29600" y="1627631"/>
            <a:ext cx="306324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17374F"/>
                </a:solidFill>
                <a:latin typeface="Aptos Display"/>
              </a:defRPr>
            </a:pPr>
            <a:r>
              <a:t>STUDENT 3 • 10 MIN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2039112"/>
            <a:ext cx="3035808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0">
                <a:solidFill>
                  <a:srgbClr val="2A353E"/>
                </a:solidFill>
                <a:latin typeface="Aptos"/>
              </a:defRPr>
            </a:pPr>
            <a:r>
              <a:t>Slides 13–18: benefits, behaviour theories, barriers, solutions and conclusion.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434340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Slides 19–20: shared reference check and coordination. Each member should contribute to the whole deck and lead their allocated section.</a:t>
            </a:r>
          </a:p>
          <a:p>
            <a:pPr>
              <a:spcAft>
                <a:spcPts val="1000"/>
              </a:spcAft>
              <a:defRPr sz="1600">
                <a:solidFill>
                  <a:srgbClr val="2A353E"/>
                </a:solidFill>
                <a:latin typeface="Aptos"/>
              </a:defRPr>
            </a:pPr>
            <a:r>
              <a:t>Replace generic partners with organisations in your actual borough; add relevant images and approved logos before submission.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