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B5830-1626-94E1-64A5-5F56B9512B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5CA805-6A75-75B4-E6D3-15DEDF3D8E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38A039-15F9-33DE-3A6B-CA40216F6FE4}"/>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5" name="Footer Placeholder 4">
            <a:extLst>
              <a:ext uri="{FF2B5EF4-FFF2-40B4-BE49-F238E27FC236}">
                <a16:creationId xmlns:a16="http://schemas.microsoft.com/office/drawing/2014/main" id="{961DE1E6-33A1-43C6-C156-DE8C381C1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ADEE39-C718-2E88-5C22-B201EEB3E979}"/>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4053725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E1A91-4B98-EEFE-41B3-FD3842C99F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7B2A0E-5500-DCAD-99D8-966919DACB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0ADFD2-3FB6-18C1-B7B1-01A0C64E31FC}"/>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5" name="Footer Placeholder 4">
            <a:extLst>
              <a:ext uri="{FF2B5EF4-FFF2-40B4-BE49-F238E27FC236}">
                <a16:creationId xmlns:a16="http://schemas.microsoft.com/office/drawing/2014/main" id="{66BA8657-A4A5-1B45-9B5A-A76653D3B2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9A88E-196D-E1C9-ADD7-33FE2B9C9513}"/>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1108761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12098-F018-4E39-75B7-3392C7A523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620AA9-CD68-2C69-0547-A7DED09CBA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3494F-A770-D5E3-8A98-8F73BC825DD7}"/>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5" name="Footer Placeholder 4">
            <a:extLst>
              <a:ext uri="{FF2B5EF4-FFF2-40B4-BE49-F238E27FC236}">
                <a16:creationId xmlns:a16="http://schemas.microsoft.com/office/drawing/2014/main" id="{17272E26-D101-8AD6-8689-160FF62DFC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0EC330-536D-3884-4317-56A707C5FC15}"/>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2595866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A6D69-B280-0066-5046-92D0CE138B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059EDA-77D1-3B66-51F5-FD87ACF723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132942-CD3C-2DDE-C1B5-45F63C884A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1DF6FB-714A-DD9F-2F47-ADE4AF6FC6B8}"/>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6" name="Footer Placeholder 5">
            <a:extLst>
              <a:ext uri="{FF2B5EF4-FFF2-40B4-BE49-F238E27FC236}">
                <a16:creationId xmlns:a16="http://schemas.microsoft.com/office/drawing/2014/main" id="{FFD07F35-6BC1-066F-6CC5-C7C335D805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F884CC-731D-AF7F-8019-4B69FBD8658A}"/>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2431917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490C6-190F-51B1-889E-6F484E535A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DFAFAA-3DB0-6621-9C99-F13D6D8998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4425C4-05AC-76B9-D531-EC4F32C1D3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0D5D3C-2E36-CDCE-ED4F-A0DD1CBB2E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6E1B15-FCE1-39A0-1D50-671048D6232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611F10-2CF2-1F2D-8F08-832937637A83}"/>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8" name="Footer Placeholder 7">
            <a:extLst>
              <a:ext uri="{FF2B5EF4-FFF2-40B4-BE49-F238E27FC236}">
                <a16:creationId xmlns:a16="http://schemas.microsoft.com/office/drawing/2014/main" id="{3ACDCA18-2C63-9745-925F-3100360C77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D2BEB4-2A4D-8B4B-D1EF-F7405067CD22}"/>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3832471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F8F0A-AAEE-CCA2-2F76-0C7F8E0861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8E1150-B9E0-34E0-87AC-892416621601}"/>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4" name="Footer Placeholder 3">
            <a:extLst>
              <a:ext uri="{FF2B5EF4-FFF2-40B4-BE49-F238E27FC236}">
                <a16:creationId xmlns:a16="http://schemas.microsoft.com/office/drawing/2014/main" id="{AC9E3C25-6986-41B8-B2FC-1A108C6181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8BF314-6C57-7154-9BC2-F373D58BC3A7}"/>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887408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B701CF-2C72-614A-CD7D-1F506363319B}"/>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3" name="Footer Placeholder 2">
            <a:extLst>
              <a:ext uri="{FF2B5EF4-FFF2-40B4-BE49-F238E27FC236}">
                <a16:creationId xmlns:a16="http://schemas.microsoft.com/office/drawing/2014/main" id="{CE2BE911-D6FF-D919-4B74-4B3760D63F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4BE2FE-2A9E-9AEA-E3D5-C9257C814BCF}"/>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3392647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FDE78-5076-F107-8296-D00783781F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75B044-CDFC-0876-4CB7-194D2F99F7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9E65B4-50D4-0FEA-227F-07C1696791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8B9C65-1DE2-9363-8641-014742317C0A}"/>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6" name="Footer Placeholder 5">
            <a:extLst>
              <a:ext uri="{FF2B5EF4-FFF2-40B4-BE49-F238E27FC236}">
                <a16:creationId xmlns:a16="http://schemas.microsoft.com/office/drawing/2014/main" id="{508747C7-156C-3EBF-BD1C-42B8DF3A8E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6A836D-DAC6-0DBC-B651-4090C00203D5}"/>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155662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2344C-B184-BB01-5EB5-E9D436D3E8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0D59B6-985A-E190-C856-A260815330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3CEFE0-41B1-6A2E-64C0-35BFBBBA2D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89184F-9E3F-2CF6-8736-C713695CE416}"/>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6" name="Footer Placeholder 5">
            <a:extLst>
              <a:ext uri="{FF2B5EF4-FFF2-40B4-BE49-F238E27FC236}">
                <a16:creationId xmlns:a16="http://schemas.microsoft.com/office/drawing/2014/main" id="{C43AE289-8D4F-E612-B83F-092E53F835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1ED157-3427-6602-42D0-8C46DC4AD730}"/>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2894767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F73B0-B730-2832-AFA8-BA8CCDB71C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D5D258-08F6-6164-8141-2EAB7C53D4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FCB12-07D4-0625-DD16-5D59A69305DD}"/>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5" name="Footer Placeholder 4">
            <a:extLst>
              <a:ext uri="{FF2B5EF4-FFF2-40B4-BE49-F238E27FC236}">
                <a16:creationId xmlns:a16="http://schemas.microsoft.com/office/drawing/2014/main" id="{4D47496E-63CE-A85C-663C-6339DCC08B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E1D67-88DF-FD4F-B9D5-B65797CEFE7B}"/>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3353119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C3FE94-3A77-1650-6431-763C4276CF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7FF400-9426-8B2A-03B5-12B48C5EB2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FAE8EF-3A45-44AC-F7FC-6120630769A8}"/>
              </a:ext>
            </a:extLst>
          </p:cNvPr>
          <p:cNvSpPr>
            <a:spLocks noGrp="1"/>
          </p:cNvSpPr>
          <p:nvPr>
            <p:ph type="dt" sz="half" idx="10"/>
          </p:nvPr>
        </p:nvSpPr>
        <p:spPr/>
        <p:txBody>
          <a:bodyPr/>
          <a:lstStyle/>
          <a:p>
            <a:fld id="{85E96882-3754-4303-9E0B-341249029358}" type="datetimeFigureOut">
              <a:rPr lang="en-GB" smtClean="0"/>
              <a:t>13/06/2026</a:t>
            </a:fld>
            <a:endParaRPr lang="en-GB"/>
          </a:p>
        </p:txBody>
      </p:sp>
      <p:sp>
        <p:nvSpPr>
          <p:cNvPr id="5" name="Footer Placeholder 4">
            <a:extLst>
              <a:ext uri="{FF2B5EF4-FFF2-40B4-BE49-F238E27FC236}">
                <a16:creationId xmlns:a16="http://schemas.microsoft.com/office/drawing/2014/main" id="{0A2AE01E-5D9B-811E-D3C5-99911332C7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B9F28E-D710-7A55-7921-E9A30AF578D5}"/>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1696419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42B8DC-E5EB-EE14-D8BE-961579E9A7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E04FF6-4245-FD7D-822B-94D9FFDCB7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2AE8AD-FA4E-E4A6-354D-4641E030CB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E96882-3754-4303-9E0B-341249029358}" type="datetimeFigureOut">
              <a:rPr lang="en-GB" smtClean="0"/>
              <a:t>13/06/2026</a:t>
            </a:fld>
            <a:endParaRPr lang="en-GB"/>
          </a:p>
        </p:txBody>
      </p:sp>
      <p:sp>
        <p:nvSpPr>
          <p:cNvPr id="5" name="Footer Placeholder 4">
            <a:extLst>
              <a:ext uri="{FF2B5EF4-FFF2-40B4-BE49-F238E27FC236}">
                <a16:creationId xmlns:a16="http://schemas.microsoft.com/office/drawing/2014/main" id="{F712B840-139A-0AFB-B621-8C9065509D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92E2274-2213-D385-5368-1797E24A49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176B62-F2B0-4029-8AB3-751433BD2822}" type="slidenum">
              <a:rPr lang="en-GB" smtClean="0"/>
              <a:t>‹#›</a:t>
            </a:fld>
            <a:endParaRPr lang="en-GB"/>
          </a:p>
        </p:txBody>
      </p:sp>
    </p:spTree>
    <p:extLst>
      <p:ext uri="{BB962C8B-B14F-4D97-AF65-F5344CB8AC3E}">
        <p14:creationId xmlns:p14="http://schemas.microsoft.com/office/powerpoint/2010/main" val="1578942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38F5628-D4F9-D6D7-B0A1-C72AD52D3180}"/>
              </a:ext>
            </a:extLst>
          </p:cNvPr>
          <p:cNvSpPr txBox="1"/>
          <p:nvPr/>
        </p:nvSpPr>
        <p:spPr>
          <a:xfrm>
            <a:off x="191729" y="147484"/>
            <a:ext cx="11194026"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Name: Shaukat Ali</a:t>
            </a:r>
          </a:p>
          <a:p>
            <a:r>
              <a:rPr lang="en-GB" dirty="0">
                <a:latin typeface="Arial" panose="020B0604020202020204" pitchFamily="34" charset="0"/>
                <a:cs typeface="Arial" panose="020B0604020202020204" pitchFamily="34" charset="0"/>
              </a:rPr>
              <a:t>Lecturer: Prabjot Sahota</a:t>
            </a:r>
          </a:p>
          <a:p>
            <a:r>
              <a:rPr lang="en-GB" dirty="0">
                <a:latin typeface="Arial" panose="020B0604020202020204" pitchFamily="34" charset="0"/>
                <a:cs typeface="Arial" panose="020B0604020202020204" pitchFamily="34" charset="0"/>
              </a:rPr>
              <a:t>Student number: 2511229</a:t>
            </a:r>
          </a:p>
          <a:p>
            <a:r>
              <a:rPr lang="en-GB" dirty="0">
                <a:latin typeface="Arial" panose="020B0604020202020204" pitchFamily="34" charset="0"/>
                <a:cs typeface="Arial" panose="020B0604020202020204" pitchFamily="34" charset="0"/>
              </a:rPr>
              <a:t>Module code: LCHS4010</a:t>
            </a:r>
          </a:p>
          <a:p>
            <a:r>
              <a:rPr lang="en-GB" dirty="0">
                <a:latin typeface="Arial" panose="020B0604020202020204" pitchFamily="34" charset="0"/>
                <a:cs typeface="Arial" panose="020B0604020202020204" pitchFamily="34" charset="0"/>
              </a:rPr>
              <a:t>Module title: Psychology in Health and Social Care</a:t>
            </a:r>
          </a:p>
          <a:p>
            <a:r>
              <a:rPr lang="en-GB" dirty="0">
                <a:latin typeface="Arial" panose="020B0604020202020204" pitchFamily="34" charset="0"/>
                <a:cs typeface="Arial" panose="020B0604020202020204" pitchFamily="34" charset="0"/>
              </a:rPr>
              <a:t>Assignment title: Analysing Isaac’s Development Using Erikson’s Psychosocial theory </a:t>
            </a:r>
          </a:p>
        </p:txBody>
      </p:sp>
    </p:spTree>
    <p:extLst>
      <p:ext uri="{BB962C8B-B14F-4D97-AF65-F5344CB8AC3E}">
        <p14:creationId xmlns:p14="http://schemas.microsoft.com/office/powerpoint/2010/main" val="1422162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ED2CCB7-0D6F-1991-EBDB-58F67397EE1A}"/>
              </a:ext>
            </a:extLst>
          </p:cNvPr>
          <p:cNvSpPr txBox="1"/>
          <p:nvPr/>
        </p:nvSpPr>
        <p:spPr>
          <a:xfrm>
            <a:off x="1843548" y="654912"/>
            <a:ext cx="7835081" cy="4249368"/>
          </a:xfrm>
          <a:prstGeom prst="rect">
            <a:avLst/>
          </a:prstGeom>
          <a:noFill/>
        </p:spPr>
        <p:txBody>
          <a:bodyPr wrap="square">
            <a:spAutoFit/>
          </a:bodyPr>
          <a:lstStyle/>
          <a:p>
            <a:pPr>
              <a:lnSpc>
                <a:spcPct val="115000"/>
              </a:lnSpc>
              <a:spcBef>
                <a:spcPts val="2400"/>
              </a:spcBef>
              <a:buNone/>
            </a:pPr>
            <a:r>
              <a:rPr lang="en-GB" sz="6000" b="1" kern="0" dirty="0">
                <a:solidFill>
                  <a:srgbClr val="366091"/>
                </a:solidFill>
                <a:effectLst/>
                <a:latin typeface="Arial" panose="020B0604020202020204" pitchFamily="34" charset="0"/>
                <a:ea typeface="Calibri" panose="020F0502020204030204" pitchFamily="34" charset="0"/>
                <a:cs typeface="Arial" panose="020B0604020202020204" pitchFamily="34" charset="0"/>
              </a:rPr>
              <a:t>Analysing Isaac’s Development Using Erikson’s Psychosocial Theory</a:t>
            </a:r>
          </a:p>
        </p:txBody>
      </p:sp>
    </p:spTree>
    <p:extLst>
      <p:ext uri="{BB962C8B-B14F-4D97-AF65-F5344CB8AC3E}">
        <p14:creationId xmlns:p14="http://schemas.microsoft.com/office/powerpoint/2010/main" val="615522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785F6E8-0D63-81CD-9530-46B4D31CFCEA}"/>
              </a:ext>
            </a:extLst>
          </p:cNvPr>
          <p:cNvSpPr txBox="1"/>
          <p:nvPr/>
        </p:nvSpPr>
        <p:spPr>
          <a:xfrm>
            <a:off x="653846" y="505875"/>
            <a:ext cx="10500850" cy="5480539"/>
          </a:xfrm>
          <a:prstGeom prst="rect">
            <a:avLst/>
          </a:prstGeom>
          <a:noFill/>
        </p:spPr>
        <p:txBody>
          <a:bodyPr wrap="square">
            <a:spAutoFit/>
          </a:bodyPr>
          <a:lstStyle/>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This presentation will analyse Isaac's development using Erik Erikson's Psychosocial Theory (1950; 1953).</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Isaac is a four-year-old boy attending a children's centre in London. He lives with his mother, who experiences post-natal depression, low confidence and limited social support. The family has recently moved to London and Isaac has experienced disrupted childcare arrangements.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Practitioners have observed that Isaac:</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Is quiet and withdrawn during free play.</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Becomes distressed when separated from his mother.</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Shows delays in language development.</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Struggles to join group activities.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This presentation will explain Erikson's theory, apply it to Isaac's situation, consider nature and nurture influences, and recommend support strategies.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(Erikson, 1950)</a:t>
            </a:r>
          </a:p>
        </p:txBody>
      </p:sp>
    </p:spTree>
    <p:extLst>
      <p:ext uri="{BB962C8B-B14F-4D97-AF65-F5344CB8AC3E}">
        <p14:creationId xmlns:p14="http://schemas.microsoft.com/office/powerpoint/2010/main" val="2205148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219487-210F-38A7-4F7C-BF9E9503BEAA}"/>
              </a:ext>
            </a:extLst>
          </p:cNvPr>
          <p:cNvSpPr txBox="1"/>
          <p:nvPr/>
        </p:nvSpPr>
        <p:spPr>
          <a:xfrm>
            <a:off x="501446" y="323007"/>
            <a:ext cx="11208773" cy="5586786"/>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Erikson's Psychosocial Theory</a:t>
            </a:r>
          </a:p>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Erikson (1950, 1953) believed that children develop through a series of psychosocial stages. At each stage, children face a conflict that influences their future development.</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At four years old, Isaac is in the Initiative vs Guilt stage, which takes place between three and six years of age.</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During this stage children:</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Become more independent.</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Explore their environment.</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Develop confidence.</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Learn through play and social interaction.</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If children receive encouragement and support, they develop initiative and self-confidence. However, if they experience difficulties or lack support, they may develop feelings of guilt and low self-esteem.</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(Erikson, 1953)</a:t>
            </a:r>
          </a:p>
        </p:txBody>
      </p:sp>
    </p:spTree>
    <p:extLst>
      <p:ext uri="{BB962C8B-B14F-4D97-AF65-F5344CB8AC3E}">
        <p14:creationId xmlns:p14="http://schemas.microsoft.com/office/powerpoint/2010/main" val="1202984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E2B8FC-07DE-893E-AE62-A3DFB3FF2500}"/>
              </a:ext>
            </a:extLst>
          </p:cNvPr>
          <p:cNvSpPr txBox="1"/>
          <p:nvPr/>
        </p:nvSpPr>
        <p:spPr>
          <a:xfrm>
            <a:off x="299884" y="488196"/>
            <a:ext cx="11592232" cy="5268173"/>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Applying Erikson's Theory to Isaac</a:t>
            </a:r>
          </a:p>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Erikson's theory can help explain Isaac's behaviour.</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Isaac becomes upset when separated from his mother and often appears withdrawn. This suggests that he may lack confidence when exploring independently.</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His mother's post-natal depression may have affected the emotional support available during his early years. In addition, moving to London and experiencing changes in childcare may have reduced stability in his life.</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According to Erikson, children need positive support and encouragement to develop initiative. Isaac's reluctance to join group activities suggests that he may not yet feel confident enough to interact with other children.</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His language delay may also make it difficult for him to communicate with others, which could increase his feelings of insecurity.</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(Erikson, 1950)</a:t>
            </a:r>
          </a:p>
        </p:txBody>
      </p:sp>
    </p:spTree>
    <p:extLst>
      <p:ext uri="{BB962C8B-B14F-4D97-AF65-F5344CB8AC3E}">
        <p14:creationId xmlns:p14="http://schemas.microsoft.com/office/powerpoint/2010/main" val="1691474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1B14D-C554-336B-94F3-45FA1A4431FC}"/>
              </a:ext>
            </a:extLst>
          </p:cNvPr>
          <p:cNvSpPr txBox="1"/>
          <p:nvPr/>
        </p:nvSpPr>
        <p:spPr>
          <a:xfrm>
            <a:off x="501445" y="794914"/>
            <a:ext cx="10825316" cy="3993978"/>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Nature and Nurture Factors</a:t>
            </a:r>
          </a:p>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Isaac's development may have been influenced by both nature and nurture.</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Nature refers to biological influences such as temperament, genetic influences, emotional sensitivity and individual differences in development.</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Nurture refers to environmental influences such as maternal post-natal depression, limited social support, family relocation and disrupted childcare arrangements.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Both nature and nurture are important when understanding Isaac's development.</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(Broderick and Blewitt, 2020)</a:t>
            </a:r>
          </a:p>
        </p:txBody>
      </p:sp>
    </p:spTree>
    <p:extLst>
      <p:ext uri="{BB962C8B-B14F-4D97-AF65-F5344CB8AC3E}">
        <p14:creationId xmlns:p14="http://schemas.microsoft.com/office/powerpoint/2010/main" val="4100150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32A3A7A-3FB6-67D8-D0E6-C4FCDBF385C2}"/>
              </a:ext>
            </a:extLst>
          </p:cNvPr>
          <p:cNvSpPr txBox="1"/>
          <p:nvPr/>
        </p:nvSpPr>
        <p:spPr>
          <a:xfrm>
            <a:off x="958645" y="603184"/>
            <a:ext cx="8528255" cy="4949625"/>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Support Strategies</a:t>
            </a:r>
          </a:p>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Using Erikson's theory, practitioners can support Isaac by helping him develop confidence and independence.</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Suggested Strategies:</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Key Person Approach.</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Gradual Separation.</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Small Group Activities.</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Positive Praise.</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Language Development Activities.</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Working with Parents.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These strategies encourage initiative and help Isaac develop confidence.</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(Berk, 2018)</a:t>
            </a:r>
          </a:p>
        </p:txBody>
      </p:sp>
    </p:spTree>
    <p:extLst>
      <p:ext uri="{BB962C8B-B14F-4D97-AF65-F5344CB8AC3E}">
        <p14:creationId xmlns:p14="http://schemas.microsoft.com/office/powerpoint/2010/main" val="1687585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390EB0-5DA4-0328-3886-8685BC389ACC}"/>
              </a:ext>
            </a:extLst>
          </p:cNvPr>
          <p:cNvSpPr txBox="1"/>
          <p:nvPr/>
        </p:nvSpPr>
        <p:spPr>
          <a:xfrm>
            <a:off x="648928" y="526485"/>
            <a:ext cx="8675739" cy="4949625"/>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Multi-Agency Early Help Plan</a:t>
            </a:r>
          </a:p>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Professionals involved:</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Early Years Practitioner</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Health Visitor</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Speech and Language Therapist</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Family Support Worker</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GP</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Expected outcomes:</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Increased confidence.</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Better communication skills.</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Reduced separation anxiety.</a:t>
            </a: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 Improved participation in activities.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(Department for Education, 2023)</a:t>
            </a:r>
          </a:p>
        </p:txBody>
      </p:sp>
    </p:spTree>
    <p:extLst>
      <p:ext uri="{BB962C8B-B14F-4D97-AF65-F5344CB8AC3E}">
        <p14:creationId xmlns:p14="http://schemas.microsoft.com/office/powerpoint/2010/main" val="3695940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8E10A1-44CD-FCAC-0E73-F9C98E765FF3}"/>
              </a:ext>
            </a:extLst>
          </p:cNvPr>
          <p:cNvSpPr txBox="1"/>
          <p:nvPr/>
        </p:nvSpPr>
        <p:spPr>
          <a:xfrm>
            <a:off x="589936" y="620850"/>
            <a:ext cx="8513506" cy="3356881"/>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Conclusion</a:t>
            </a:r>
          </a:p>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Erikson's Psychosocial Theory helps explain Isaac's current difficulties. Isaac's experiences of maternal post-natal depression, disrupted childcare and relocation may have affected his confidence and independence.</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Through positive relationships, encouragement and professional support, Isaac can develop greater confidence, improve his social skills and participate more fully in activities.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(Shonkoff and Phillips, 2000)</a:t>
            </a:r>
          </a:p>
        </p:txBody>
      </p:sp>
    </p:spTree>
    <p:extLst>
      <p:ext uri="{BB962C8B-B14F-4D97-AF65-F5344CB8AC3E}">
        <p14:creationId xmlns:p14="http://schemas.microsoft.com/office/powerpoint/2010/main" val="1149572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5A42E3-CA60-482E-8F5E-A8D81FF2E1AA}"/>
              </a:ext>
            </a:extLst>
          </p:cNvPr>
          <p:cNvSpPr txBox="1"/>
          <p:nvPr/>
        </p:nvSpPr>
        <p:spPr>
          <a:xfrm>
            <a:off x="235974" y="157816"/>
            <a:ext cx="8911713" cy="5268173"/>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Harvard References</a:t>
            </a:r>
          </a:p>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Berk, L.E. (2018) Development Through the Lifespan. 7th </a:t>
            </a:r>
            <a:r>
              <a:rPr lang="en-GB" sz="1800" dirty="0" err="1">
                <a:effectLst/>
                <a:latin typeface="Arial" panose="020B0604020202020204" pitchFamily="34" charset="0"/>
                <a:ea typeface="Cambria" panose="02040503050406030204" pitchFamily="18" charset="0"/>
                <a:cs typeface="Arial" panose="020B0604020202020204" pitchFamily="34" charset="0"/>
              </a:rPr>
              <a:t>edn</a:t>
            </a:r>
            <a:r>
              <a:rPr lang="en-GB" sz="1800" dirty="0">
                <a:effectLst/>
                <a:latin typeface="Arial" panose="020B0604020202020204" pitchFamily="34" charset="0"/>
                <a:ea typeface="Cambria" panose="02040503050406030204" pitchFamily="18" charset="0"/>
                <a:cs typeface="Arial" panose="020B0604020202020204" pitchFamily="34" charset="0"/>
              </a:rPr>
              <a:t>. Harlow: Pearson.</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Broderick, P.C. and Blewitt, P. (2020) The Life Span: Human Development for Helping Professionals. 5th </a:t>
            </a:r>
            <a:r>
              <a:rPr lang="en-GB" sz="1800" dirty="0" err="1">
                <a:effectLst/>
                <a:latin typeface="Arial" panose="020B0604020202020204" pitchFamily="34" charset="0"/>
                <a:ea typeface="Cambria" panose="02040503050406030204" pitchFamily="18" charset="0"/>
                <a:cs typeface="Arial" panose="020B0604020202020204" pitchFamily="34" charset="0"/>
              </a:rPr>
              <a:t>edn</a:t>
            </a:r>
            <a:r>
              <a:rPr lang="en-GB" sz="1800" dirty="0">
                <a:effectLst/>
                <a:latin typeface="Arial" panose="020B0604020202020204" pitchFamily="34" charset="0"/>
                <a:ea typeface="Cambria" panose="02040503050406030204" pitchFamily="18" charset="0"/>
                <a:cs typeface="Arial" panose="020B0604020202020204" pitchFamily="34" charset="0"/>
              </a:rPr>
              <a:t>. Harlow: Pearson.</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Department for Education (2023) Working Together to Safeguard Children. London: HMSO.</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Erikson, E.H. (1950) Childhood and Society. New York: W.W. Norton.</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Erikson, E.H. (1953) Growth and Crises of the Healthy Personality. New York: Basic Books.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Shonkoff, J.P. and Phillips, D.A. (2000) From Neurons to </a:t>
            </a:r>
            <a:r>
              <a:rPr lang="en-GB" sz="1800" dirty="0" err="1">
                <a:effectLst/>
                <a:latin typeface="Arial" panose="020B0604020202020204" pitchFamily="34" charset="0"/>
                <a:ea typeface="Cambria" panose="02040503050406030204" pitchFamily="18" charset="0"/>
                <a:cs typeface="Arial" panose="020B0604020202020204" pitchFamily="34" charset="0"/>
              </a:rPr>
              <a:t>Neighborhoods</a:t>
            </a:r>
            <a:r>
              <a:rPr lang="en-GB" sz="1800" dirty="0">
                <a:effectLst/>
                <a:latin typeface="Arial" panose="020B0604020202020204" pitchFamily="34" charset="0"/>
                <a:ea typeface="Cambria" panose="02040503050406030204" pitchFamily="18" charset="0"/>
                <a:cs typeface="Arial" panose="020B0604020202020204" pitchFamily="34" charset="0"/>
              </a:rPr>
              <a:t>: The Science of Early Childhood Development. Washington, DC: National Academy Press.</a:t>
            </a:r>
          </a:p>
        </p:txBody>
      </p:sp>
    </p:spTree>
    <p:extLst>
      <p:ext uri="{BB962C8B-B14F-4D97-AF65-F5344CB8AC3E}">
        <p14:creationId xmlns:p14="http://schemas.microsoft.com/office/powerpoint/2010/main" val="719888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932</Words>
  <Application>Microsoft Office PowerPoint</Application>
  <PresentationFormat>Widescreen</PresentationFormat>
  <Paragraphs>22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Shaukat Ali (2511229)</dc:creator>
  <cp:lastModifiedBy>Shaukat Ali (2511229)</cp:lastModifiedBy>
  <cp:revision>1</cp:revision>
  <dcterms:created xsi:type="dcterms:W3CDTF">2026-06-13T10:50:57Z</dcterms:created>
  <dcterms:modified xsi:type="dcterms:W3CDTF">2026-06-13T10:52:47Z</dcterms:modified>
</cp:coreProperties>
</file>