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9" r:id="rId3"/>
    <p:sldId id="262" r:id="rId4"/>
    <p:sldId id="268" r:id="rId5"/>
    <p:sldId id="266" r:id="rId6"/>
    <p:sldId id="263" r:id="rId7"/>
    <p:sldId id="257" r:id="rId8"/>
    <p:sldId id="258" r:id="rId9"/>
    <p:sldId id="260" r:id="rId10"/>
    <p:sldId id="267" r:id="rId11"/>
    <p:sldId id="271" r:id="rId12"/>
    <p:sldId id="274" r:id="rId13"/>
    <p:sldId id="275" r:id="rId14"/>
    <p:sldId id="269" r:id="rId15"/>
    <p:sldId id="270" r:id="rId16"/>
    <p:sldId id="272" r:id="rId17"/>
    <p:sldId id="273" r:id="rId18"/>
    <p:sldId id="276" r:id="rId19"/>
    <p:sldId id="277" r:id="rId20"/>
    <p:sldId id="278" r:id="rId21"/>
    <p:sldId id="279" r:id="rId22"/>
    <p:sldId id="280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36"/>
    <p:restoredTop sz="94654"/>
  </p:normalViewPr>
  <p:slideViewPr>
    <p:cSldViewPr snapToGrid="0" snapToObjects="1">
      <p:cViewPr varScale="1">
        <p:scale>
          <a:sx n="73" d="100"/>
          <a:sy n="73" d="100"/>
        </p:scale>
        <p:origin x="558" y="66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D942E-D286-C548-8B09-779B3310C1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B89EC8-36FE-ED48-B23F-ADC14703BA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0A2DB-FC7D-ED4B-9DF8-472572B6C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FDB5C5-D09D-AD46-9D02-3BC71B2980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ECFA29-0C9C-4941-AA62-A7E6E8173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94174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B7938-D3E9-4541-BD8D-61424B036D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58491E-49D4-024A-8085-83825A206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82203-6E25-4E4E-B31C-AC742CBC07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08DE34-BC00-D246-B529-A69063A59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B98E6F-D69A-5744-8722-3DA573ECB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61658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821E0-5355-6D4E-9C28-5B3939FCE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831CD-29C4-F94E-8187-1A7C36FA73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940C6-2EC5-AF43-805E-7B14717545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801F01-1BE6-DB45-B712-154F039B7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0F2AE7-D5A3-6E41-B74C-8BB3491E3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58251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22F7E-3B9E-B145-9E6D-6FBC8DB8BF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8EB105-40FC-5D4D-A22D-675C6581FF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142397-6575-0048-A137-D519FE9FB3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C201DD-7899-6546-B6EA-19289AF54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A61A58-8E6E-9A47-8B97-E7705C336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2203F-13C4-EC46-82E6-EFA906283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54286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61513-7912-264B-B22F-F33E6F3C18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5181A8-A19F-A147-90A2-8163C26A6E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CE2A01-46A1-254A-B487-2969B8B081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98F86C-0A9B-534E-A11E-A0A1EEBF8A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D50707-93CC-8748-95E7-100762E875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133AD4C-A703-9242-BE00-EA98AF02CF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732860-3BDB-AF40-B297-0E8086E793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0CC92A-599C-8342-B6EF-1239EF1BA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321922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38782-3029-AB4A-BC32-5EE756406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0DC35D-3B08-8D48-B301-A3400AC2DF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8A0076-4900-3D4C-9C28-51095DEABD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DBDF3C-5480-2B4D-B7F9-78A1CD403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22585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04F568-3379-D944-BB12-18D902533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F75E4C-56B4-344E-A4B1-3E0DA12668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460FB7-D6A8-EA4C-AF73-BD38685397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7920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E91FA-7142-0742-AAA4-C006D33E46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4D259-7F13-A84F-BE87-E2E2F49012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2C536E-ACED-9140-8E6D-BC47E7132B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415310-0283-CB48-A101-07FF4C6E2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B29B3E-E20C-4B47-B685-1EB947710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936A8-16BD-A749-BE0F-A5433F9EC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405277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23530-DB82-2E49-BB1A-A94890FD6B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BEBFCA-3485-F04B-84E4-A0648A41C64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C39920-1798-8B45-AB01-FD36CBECD2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18DB4-BC1B-AE4F-9D09-F81DB5E83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8930AD-F292-654D-8E2F-F0D28B592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A4CC4C-BDB4-E546-9969-F52027C3A3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25320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17E64-D80B-5349-8CF5-F81ABB830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DB053-B7F0-F247-A661-C1028B5816A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35020C-5646-0945-94C2-60BF3577E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2854F5-35B9-1948-8D04-A4DFA44CD7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6CB203-0361-6C4F-B8EA-7E7CB07C0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11865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2ED485-CC71-E34B-AA93-B044923D919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9E91C0-FF30-E142-A6EC-7773C6CA8A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84FB3F-71CF-C840-A92C-58277EF18F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ECA485-F3FD-A449-B84F-04A68D163F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ADC40-63E6-AD44-8CE7-E553FF6E6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663852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20866F-D5E0-D547-8644-2453296D2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247622-6C9A-3440-91F4-CECE6E384A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EFFD7-C257-1447-9C7D-26E214D4ADB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25597A-FB7C-0649-A0CA-F2E77A4B7B7B}" type="datetimeFigureOut">
              <a:rPr lang="cy-GB" smtClean="0"/>
              <a:t>27/01/2022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0D823-4FFA-C74B-AE89-FCFB73316A2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7433B1-0814-5E42-A772-086E38AC1D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33E8E0-7667-294C-A434-6A1A5A444185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5626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twinkl.co.uk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yTL53LSuWAA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tory Time Live! - Clifton Park-Halfmoon Public Library">
            <a:extLst>
              <a:ext uri="{FF2B5EF4-FFF2-40B4-BE49-F238E27FC236}">
                <a16:creationId xmlns:a16="http://schemas.microsoft.com/office/drawing/2014/main" id="{5C963EE4-2B58-3A4A-A11D-4974DA8CBC8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5" r="3437"/>
          <a:stretch/>
        </p:blipFill>
        <p:spPr bwMode="auto">
          <a:xfrm>
            <a:off x="-142429" y="0"/>
            <a:ext cx="12476857" cy="575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4401FC5F-FADA-454D-B1EB-A5EFF9052561}"/>
              </a:ext>
            </a:extLst>
          </p:cNvPr>
          <p:cNvSpPr/>
          <p:nvPr/>
        </p:nvSpPr>
        <p:spPr>
          <a:xfrm>
            <a:off x="1771650" y="3700462"/>
            <a:ext cx="8967786" cy="2928938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6600" dirty="0">
                <a:solidFill>
                  <a:schemeClr val="accent4">
                    <a:lumMod val="50000"/>
                  </a:schemeClr>
                </a:solidFill>
                <a:latin typeface="Comic Sans MS" panose="030F0902030302020204" pitchFamily="66" charset="0"/>
              </a:rPr>
              <a:t>Creative Education Through Movement</a:t>
            </a:r>
          </a:p>
        </p:txBody>
      </p:sp>
    </p:spTree>
    <p:extLst>
      <p:ext uri="{BB962C8B-B14F-4D97-AF65-F5344CB8AC3E}">
        <p14:creationId xmlns:p14="http://schemas.microsoft.com/office/powerpoint/2010/main" val="21587052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99308ECA-3BB3-8A49-A745-9306A2128FAE}"/>
              </a:ext>
            </a:extLst>
          </p:cNvPr>
          <p:cNvSpPr/>
          <p:nvPr/>
        </p:nvSpPr>
        <p:spPr>
          <a:xfrm>
            <a:off x="656853" y="585787"/>
            <a:ext cx="11172825" cy="5686425"/>
          </a:xfrm>
          <a:prstGeom prst="roundRect">
            <a:avLst/>
          </a:prstGeom>
          <a:solidFill>
            <a:schemeClr val="bg1">
              <a:alpha val="48249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4000" u="sng" dirty="0">
                <a:solidFill>
                  <a:schemeClr val="tx1"/>
                </a:solidFill>
                <a:latin typeface="Comic Sans MS" panose="030F0902030302020204" pitchFamily="66" charset="0"/>
              </a:rPr>
              <a:t>What is creativity? </a:t>
            </a:r>
          </a:p>
          <a:p>
            <a:r>
              <a:rPr lang="cy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Creativity is “the process of having original ideas that have value.” (Robinson, 2014)</a:t>
            </a:r>
          </a:p>
          <a:p>
            <a:endParaRPr lang="cy-GB" sz="40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r>
              <a:rPr lang="cy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Considering ‘A New Curriculum for </a:t>
            </a:r>
            <a:r>
              <a:rPr lang="en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Wales, 2022’, creativity is an </a:t>
            </a:r>
            <a:r>
              <a:rPr lang="en-GB" sz="4000" b="1" dirty="0">
                <a:solidFill>
                  <a:schemeClr val="tx1"/>
                </a:solidFill>
                <a:latin typeface="Comic Sans MS" panose="030F0902030302020204" pitchFamily="66" charset="0"/>
              </a:rPr>
              <a:t>essential</a:t>
            </a:r>
            <a:r>
              <a:rPr lang="en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.</a:t>
            </a:r>
            <a:endParaRPr lang="cy-GB" sz="40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2460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Anna Craft | Thinking Tradigitally">
            <a:extLst>
              <a:ext uri="{FF2B5EF4-FFF2-40B4-BE49-F238E27FC236}">
                <a16:creationId xmlns:a16="http://schemas.microsoft.com/office/drawing/2014/main" id="{94D927C7-2920-0A4F-B1DB-B818978A69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526" y="1297799"/>
            <a:ext cx="6155092" cy="42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85E5702-B80B-9343-BA20-ABC419A43CE2}"/>
              </a:ext>
            </a:extLst>
          </p:cNvPr>
          <p:cNvSpPr/>
          <p:nvPr/>
        </p:nvSpPr>
        <p:spPr>
          <a:xfrm>
            <a:off x="6227618" y="249381"/>
            <a:ext cx="5728855" cy="63592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4000" dirty="0">
                <a:solidFill>
                  <a:schemeClr val="bg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‘Creativity’ is a behaviour that is teachable, learnable, and “crucial” to human-development. (</a:t>
            </a:r>
            <a:r>
              <a:rPr lang="en-GB" sz="4000" dirty="0" err="1">
                <a:solidFill>
                  <a:schemeClr val="bg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Balkin</a:t>
            </a:r>
            <a:r>
              <a:rPr lang="en-GB" sz="4000" dirty="0">
                <a:solidFill>
                  <a:schemeClr val="bg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, 1990, p.29). </a:t>
            </a:r>
          </a:p>
        </p:txBody>
      </p:sp>
    </p:spTree>
    <p:extLst>
      <p:ext uri="{BB962C8B-B14F-4D97-AF65-F5344CB8AC3E}">
        <p14:creationId xmlns:p14="http://schemas.microsoft.com/office/powerpoint/2010/main" val="4100072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FA8C95-853E-1348-8C76-7D6B7EF8FF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>
                <a:latin typeface="Comic Sans MS" panose="030F0902030302020204" pitchFamily="66" charset="0"/>
              </a:rPr>
              <a:t>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A810A-0C4C-2B42-9A90-AE4087E2D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0036"/>
            <a:ext cx="10515600" cy="5527963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Creativity require the freedom to be creative (Maker et al., 2008).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Creativity can: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Comic Sans MS" panose="030F0902030302020204" pitchFamily="66" charset="0"/>
              </a:rPr>
              <a:t>help children express and cope with their feelings (PBS, </a:t>
            </a:r>
            <a:r>
              <a:rPr lang="en-GB" dirty="0" err="1">
                <a:latin typeface="Comic Sans MS" panose="030F0902030302020204" pitchFamily="66" charset="0"/>
              </a:rPr>
              <a:t>n.d</a:t>
            </a:r>
            <a:r>
              <a:rPr lang="en-GB" dirty="0">
                <a:latin typeface="Comic Sans MS" panose="030F0902030302020204" pitchFamily="66" charset="0"/>
              </a:rPr>
              <a:t>).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Comic Sans MS" panose="030F0902030302020204" pitchFamily="66" charset="0"/>
              </a:rPr>
              <a:t>create a series of cognitive events with confrontations created by obstacles and choices which therefore develop solving problem skills  (Dixon and Chalmers, 2012).</a:t>
            </a:r>
          </a:p>
        </p:txBody>
      </p:sp>
    </p:spTree>
    <p:extLst>
      <p:ext uri="{BB962C8B-B14F-4D97-AF65-F5344CB8AC3E}">
        <p14:creationId xmlns:p14="http://schemas.microsoft.com/office/powerpoint/2010/main" val="6346774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4DE19FC-5049-8044-9710-3B7AA6384DD3}"/>
              </a:ext>
            </a:extLst>
          </p:cNvPr>
          <p:cNvSpPr/>
          <p:nvPr/>
        </p:nvSpPr>
        <p:spPr>
          <a:xfrm>
            <a:off x="244277" y="1127091"/>
            <a:ext cx="11703445" cy="4671036"/>
          </a:xfrm>
          <a:prstGeom prst="roundRect">
            <a:avLst/>
          </a:prstGeom>
          <a:solidFill>
            <a:schemeClr val="bg1">
              <a:alpha val="36467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3600" dirty="0">
                <a:solidFill>
                  <a:srgbClr val="000000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Creativity is important in education. This is shown in ‘A New Curriculum for Wales 2022’ by Donaldson, (2015). </a:t>
            </a:r>
            <a:endParaRPr lang="cy-GB" sz="3600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471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4DE19FC-5049-8044-9710-3B7AA6384DD3}"/>
              </a:ext>
            </a:extLst>
          </p:cNvPr>
          <p:cNvSpPr/>
          <p:nvPr/>
        </p:nvSpPr>
        <p:spPr>
          <a:xfrm>
            <a:off x="244276" y="279909"/>
            <a:ext cx="11703445" cy="3149091"/>
          </a:xfrm>
          <a:prstGeom prst="roundRect">
            <a:avLst/>
          </a:prstGeom>
          <a:solidFill>
            <a:schemeClr val="bg1">
              <a:alpha val="36467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y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How is creativity encouraged in ‘A New Curriculum for Wales, 2022?’</a:t>
            </a:r>
          </a:p>
          <a:p>
            <a:pPr>
              <a:lnSpc>
                <a:spcPct val="200000"/>
              </a:lnSpc>
            </a:pPr>
            <a:endParaRPr lang="cy-GB" sz="28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955CD113-8035-1447-A0A2-360E99216A9D}"/>
              </a:ext>
            </a:extLst>
          </p:cNvPr>
          <p:cNvSpPr/>
          <p:nvPr/>
        </p:nvSpPr>
        <p:spPr>
          <a:xfrm>
            <a:off x="244276" y="3708910"/>
            <a:ext cx="11703445" cy="2400946"/>
          </a:xfrm>
          <a:prstGeom prst="roundRect">
            <a:avLst/>
          </a:prstGeom>
          <a:solidFill>
            <a:schemeClr val="bg1">
              <a:alpha val="36467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200000"/>
              </a:lnSpc>
            </a:pPr>
            <a:r>
              <a:rPr lang="cy-GB" sz="4000" dirty="0">
                <a:solidFill>
                  <a:schemeClr val="tx1"/>
                </a:solidFill>
                <a:latin typeface="Comic Sans MS" panose="030F0902030302020204" pitchFamily="66" charset="0"/>
              </a:rPr>
              <a:t>The Four Purposes</a:t>
            </a:r>
          </a:p>
          <a:p>
            <a:pPr>
              <a:lnSpc>
                <a:spcPct val="200000"/>
              </a:lnSpc>
            </a:pPr>
            <a:endParaRPr lang="cy-GB" sz="28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6371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D025-4E22-C842-83B6-0B63243157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800" b="1" u="sng" dirty="0">
                <a:latin typeface="Comic Sans MS" panose="030F0902030302020204" pitchFamily="66" charset="0"/>
              </a:rPr>
              <a:t>Enterprising, creative contributors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8F1AA257-0952-2649-9EF3-C830835F19A8}"/>
              </a:ext>
            </a:extLst>
          </p:cNvPr>
          <p:cNvSpPr/>
          <p:nvPr/>
        </p:nvSpPr>
        <p:spPr>
          <a:xfrm>
            <a:off x="244277" y="1483166"/>
            <a:ext cx="11703445" cy="5217527"/>
          </a:xfrm>
          <a:prstGeom prst="roundRect">
            <a:avLst/>
          </a:prstGeom>
          <a:solidFill>
            <a:schemeClr val="bg1">
              <a:alpha val="36467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200000"/>
              </a:lnSpc>
            </a:pPr>
            <a:r>
              <a:rPr lang="cy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This purpose asks teachers to ensure that lessons allow pupils to develop by: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y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Connect their knowledge and skills to create ideas.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cy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Think creatively to solve problems.</a:t>
            </a:r>
          </a:p>
          <a:p>
            <a:pPr>
              <a:lnSpc>
                <a:spcPct val="200000"/>
              </a:lnSpc>
            </a:pPr>
            <a:r>
              <a:rPr lang="cy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(HWB, 2022). </a:t>
            </a:r>
          </a:p>
        </p:txBody>
      </p:sp>
    </p:spTree>
    <p:extLst>
      <p:ext uri="{BB962C8B-B14F-4D97-AF65-F5344CB8AC3E}">
        <p14:creationId xmlns:p14="http://schemas.microsoft.com/office/powerpoint/2010/main" val="8784122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1FAE4-8C12-5242-A4F4-8388601D9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800" b="1" u="sng" dirty="0">
                <a:latin typeface="Comic Sans MS" panose="030F0902030302020204" pitchFamily="66" charset="0"/>
              </a:rPr>
              <a:t>Healthy, confident individuals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DC46EFA-D6E9-D844-B12D-8C354AA48454}"/>
              </a:ext>
            </a:extLst>
          </p:cNvPr>
          <p:cNvSpPr/>
          <p:nvPr/>
        </p:nvSpPr>
        <p:spPr>
          <a:xfrm>
            <a:off x="577515" y="1690687"/>
            <a:ext cx="11117179" cy="4802187"/>
          </a:xfrm>
          <a:prstGeom prst="roundRect">
            <a:avLst/>
          </a:prstGeom>
          <a:solidFill>
            <a:schemeClr val="bg1">
              <a:alpha val="38747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70000"/>
              </a:lnSpc>
            </a:pPr>
            <a:r>
              <a:rPr lang="en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Through movement, this core purpose is being considered. </a:t>
            </a:r>
            <a:endParaRPr lang="cy-GB" sz="28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>
              <a:lnSpc>
                <a:spcPct val="170000"/>
              </a:lnSpc>
            </a:pPr>
            <a:r>
              <a:rPr lang="cy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This purpose asks pupils to develop by: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Taking part in physical activity.</a:t>
            </a:r>
          </a:p>
          <a:p>
            <a:pPr marL="457200" indent="-457200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/>
                </a:solidFill>
                <a:latin typeface="Comic Sans MS" panose="030F0902030302020204" pitchFamily="66" charset="0"/>
              </a:rPr>
              <a:t>Face and overcome challenges. 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(HWB, 2022).</a:t>
            </a:r>
          </a:p>
        </p:txBody>
      </p:sp>
    </p:spTree>
    <p:extLst>
      <p:ext uri="{BB962C8B-B14F-4D97-AF65-F5344CB8AC3E}">
        <p14:creationId xmlns:p14="http://schemas.microsoft.com/office/powerpoint/2010/main" val="11863856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1C7B3-E667-4D4F-BA01-78BE10AAF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22448" y="595921"/>
            <a:ext cx="8610601" cy="1333403"/>
          </a:xfrm>
        </p:spPr>
        <p:txBody>
          <a:bodyPr/>
          <a:lstStyle/>
          <a:p>
            <a:pPr marL="0" indent="0">
              <a:buNone/>
            </a:pPr>
            <a:r>
              <a:rPr lang="en-GB" sz="4000" dirty="0">
                <a:latin typeface="Comic Sans MS" panose="030F0902030302020204" pitchFamily="66" charset="0"/>
              </a:rPr>
              <a:t>Through the website, ‘Twinkl’, </a:t>
            </a:r>
            <a:r>
              <a:rPr lang="en-GB" sz="4000" dirty="0">
                <a:latin typeface="Comic Sans MS" panose="030F0902030302020204" pitchFamily="66" charset="0"/>
                <a:hlinkClick r:id="rId2"/>
              </a:rPr>
              <a:t>https://www.twinkl.co.uk</a:t>
            </a:r>
            <a:r>
              <a:rPr lang="en-GB" sz="4000" dirty="0">
                <a:latin typeface="Comic Sans MS" panose="030F0902030302020204" pitchFamily="66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Primary Resources - Kindergarten, Reception, Years 1-3, Years 4-6, SEN, EAL">
            <a:extLst>
              <a:ext uri="{FF2B5EF4-FFF2-40B4-BE49-F238E27FC236}">
                <a16:creationId xmlns:a16="http://schemas.microsoft.com/office/drawing/2014/main" id="{6794F764-B8AF-0449-B3E5-75E214F28C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442" y="187037"/>
            <a:ext cx="3042515" cy="2151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BD8CD93-8755-D840-B889-7859F0CDF923}"/>
              </a:ext>
            </a:extLst>
          </p:cNvPr>
          <p:cNvSpPr txBox="1">
            <a:spLocks/>
          </p:cNvSpPr>
          <p:nvPr/>
        </p:nvSpPr>
        <p:spPr>
          <a:xfrm>
            <a:off x="650442" y="2753845"/>
            <a:ext cx="5445558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400" dirty="0">
                <a:latin typeface="Comic Sans MS" panose="030F0902030302020204" pitchFamily="66" charset="0"/>
              </a:rPr>
              <a:t>Provides:</a:t>
            </a:r>
          </a:p>
          <a:p>
            <a:r>
              <a:rPr lang="en-GB" sz="4400" dirty="0">
                <a:latin typeface="Comic Sans MS" panose="030F0902030302020204" pitchFamily="66" charset="0"/>
              </a:rPr>
              <a:t>Theme Packs</a:t>
            </a:r>
          </a:p>
          <a:p>
            <a:r>
              <a:rPr lang="en-GB" sz="4400" dirty="0">
                <a:latin typeface="Comic Sans MS" panose="030F0902030302020204" pitchFamily="66" charset="0"/>
              </a:rPr>
              <a:t>Lesson Ideas</a:t>
            </a:r>
          </a:p>
          <a:p>
            <a:r>
              <a:rPr lang="en-GB" sz="4400" dirty="0">
                <a:latin typeface="Comic Sans MS" panose="030F0902030302020204" pitchFamily="66" charset="0"/>
              </a:rPr>
              <a:t>Lesson Activities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EDD98F4-1C49-334B-96CB-33683E93AA1D}"/>
              </a:ext>
            </a:extLst>
          </p:cNvPr>
          <p:cNvSpPr txBox="1">
            <a:spLocks/>
          </p:cNvSpPr>
          <p:nvPr/>
        </p:nvSpPr>
        <p:spPr>
          <a:xfrm>
            <a:off x="6096001" y="2753845"/>
            <a:ext cx="5604164" cy="3962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4400" dirty="0">
                <a:latin typeface="Comic Sans MS" panose="030F0902030302020204" pitchFamily="66" charset="0"/>
              </a:rPr>
              <a:t>Ages: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4400" dirty="0">
                <a:latin typeface="Comic Sans MS" panose="030F0902030302020204" pitchFamily="66" charset="0"/>
              </a:rPr>
              <a:t>Nursery to Year 10+.</a:t>
            </a:r>
          </a:p>
        </p:txBody>
      </p:sp>
    </p:spTree>
    <p:extLst>
      <p:ext uri="{BB962C8B-B14F-4D97-AF65-F5344CB8AC3E}">
        <p14:creationId xmlns:p14="http://schemas.microsoft.com/office/powerpoint/2010/main" val="32256687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1967B-2BB8-CB44-900F-9821DF0C2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Henry Moore Inspiration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8068-729E-2E47-A352-6580F64BC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5" y="2119745"/>
            <a:ext cx="10695709" cy="4334742"/>
          </a:xfrm>
          <a:solidFill>
            <a:schemeClr val="bg1">
              <a:alpha val="65167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Henry Moore Sculpture Inspiration – Year 3/4.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Henry Moore was an artist who created bronze body sculptures (The Henry Moore Foundation, 2020). </a:t>
            </a:r>
          </a:p>
          <a:p>
            <a:pPr marL="0" indent="0" algn="ctr">
              <a:lnSpc>
                <a:spcPct val="200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His sculptures would be the inspiration for the pupils’ movement.</a:t>
            </a:r>
          </a:p>
        </p:txBody>
      </p:sp>
      <p:pic>
        <p:nvPicPr>
          <p:cNvPr id="7170" name="Picture 2" descr="Who is Henry Moore? – Who Are They? | Tate Kids">
            <a:extLst>
              <a:ext uri="{FF2B5EF4-FFF2-40B4-BE49-F238E27FC236}">
                <a16:creationId xmlns:a16="http://schemas.microsoft.com/office/drawing/2014/main" id="{660C7BD4-A0B8-814B-B147-1E04A56793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1677" y="235961"/>
            <a:ext cx="2925168" cy="211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5065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A88A7E-6B25-7040-9E2D-D8513A868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Why Year 3/4? Progression Step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12871-836C-1B49-A404-678A9E66D6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08753"/>
            <a:ext cx="10515600" cy="4351338"/>
          </a:xfrm>
          <a:solidFill>
            <a:schemeClr val="bg1">
              <a:alpha val="75264"/>
            </a:schemeClr>
          </a:solidFill>
        </p:spPr>
        <p:txBody>
          <a:bodyPr>
            <a:normAutofit/>
          </a:bodyPr>
          <a:lstStyle/>
          <a:p>
            <a:pPr marL="0" indent="0" algn="ctr">
              <a:lnSpc>
                <a:spcPct val="200000"/>
              </a:lnSpc>
              <a:buNone/>
            </a:pPr>
            <a:r>
              <a:rPr lang="en-GB" sz="3200" i="1" dirty="0">
                <a:latin typeface="Comic Sans MS" panose="030F0902030302020204" pitchFamily="66" charset="0"/>
              </a:rPr>
              <a:t>"I can combine my knowledge, experience and understanding to plan and communicate my creative work for a range of different audiences, purposes and outcomes.” (HWB, 2022).</a:t>
            </a:r>
          </a:p>
        </p:txBody>
      </p:sp>
    </p:spTree>
    <p:extLst>
      <p:ext uri="{BB962C8B-B14F-4D97-AF65-F5344CB8AC3E}">
        <p14:creationId xmlns:p14="http://schemas.microsoft.com/office/powerpoint/2010/main" val="29277489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617C2-42C4-624B-B945-345852ABEC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>
                <a:latin typeface="Comic Sans MS" panose="030F0902030302020204" pitchFamily="66" charset="0"/>
              </a:rPr>
              <a:t>Why this resource?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B53C64-09A4-ED42-808B-068F9D54B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4855" y="1517073"/>
            <a:ext cx="11284527" cy="4975802"/>
          </a:xfrm>
          <a:solidFill>
            <a:schemeClr val="bg1">
              <a:alpha val="69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The </a:t>
            </a:r>
            <a:r>
              <a:rPr lang="en-GB" b="1" dirty="0">
                <a:latin typeface="Comic Sans MS" panose="030F0902030302020204" pitchFamily="66" charset="0"/>
              </a:rPr>
              <a:t>learning objective </a:t>
            </a:r>
            <a:r>
              <a:rPr lang="en-GB" dirty="0">
                <a:latin typeface="Comic Sans MS" panose="030F0902030302020204" pitchFamily="66" charset="0"/>
              </a:rPr>
              <a:t>would be to explore movement ideas and create original dance material using the sculptures of Henry Moore as inspiration. </a:t>
            </a:r>
          </a:p>
          <a:p>
            <a:pPr marL="0" indent="0">
              <a:lnSpc>
                <a:spcPct val="135000"/>
              </a:lnSpc>
              <a:buNone/>
            </a:pPr>
            <a:endParaRPr lang="en-GB" dirty="0">
              <a:latin typeface="Comic Sans MS" panose="030F0902030302020204" pitchFamily="66" charset="0"/>
            </a:endParaRPr>
          </a:p>
          <a:p>
            <a:pPr marL="0" indent="0">
              <a:lnSpc>
                <a:spcPct val="135000"/>
              </a:lnSpc>
              <a:buNone/>
            </a:pPr>
            <a:r>
              <a:rPr lang="en-GB" dirty="0">
                <a:latin typeface="Comic Sans MS" panose="030F0902030302020204" pitchFamily="66" charset="0"/>
              </a:rPr>
              <a:t>Success Criteria</a:t>
            </a:r>
          </a:p>
          <a:p>
            <a:pPr>
              <a:lnSpc>
                <a:spcPct val="135000"/>
              </a:lnSpc>
            </a:pPr>
            <a:r>
              <a:rPr lang="en-GB" dirty="0">
                <a:latin typeface="Comic Sans MS" panose="030F0902030302020204" pitchFamily="66" charset="0"/>
              </a:rPr>
              <a:t>To explore the use of space. </a:t>
            </a:r>
          </a:p>
          <a:p>
            <a:pPr>
              <a:lnSpc>
                <a:spcPct val="135000"/>
              </a:lnSpc>
            </a:pPr>
            <a:r>
              <a:rPr lang="en-GB" dirty="0">
                <a:latin typeface="Comic Sans MS" panose="030F0902030302020204" pitchFamily="66" charset="0"/>
              </a:rPr>
              <a:t>To understand how this stimulus can be a starting point.</a:t>
            </a:r>
          </a:p>
          <a:p>
            <a:pPr>
              <a:lnSpc>
                <a:spcPct val="135000"/>
              </a:lnSpc>
            </a:pPr>
            <a:r>
              <a:rPr lang="en-GB" dirty="0">
                <a:latin typeface="Comic Sans MS" panose="030F0902030302020204" pitchFamily="66" charset="0"/>
              </a:rPr>
              <a:t>To create movement material using improvisation.</a:t>
            </a:r>
          </a:p>
          <a:p>
            <a:pPr>
              <a:lnSpc>
                <a:spcPct val="135000"/>
              </a:lnSpc>
            </a:pPr>
            <a:r>
              <a:rPr lang="en-GB" dirty="0">
                <a:latin typeface="Comic Sans MS" panose="030F0902030302020204" pitchFamily="66" charset="0"/>
              </a:rPr>
              <a:t>To develop our movement responses further.		              </a:t>
            </a:r>
            <a:r>
              <a:rPr lang="en-GB" sz="1700" dirty="0">
                <a:latin typeface="Comic Sans MS" panose="030F0902030302020204" pitchFamily="66" charset="0"/>
              </a:rPr>
              <a:t>(Twinkl, 2022)</a:t>
            </a:r>
          </a:p>
          <a:p>
            <a:pPr marL="0" indent="0">
              <a:buNone/>
            </a:pPr>
            <a:endParaRPr lang="en-GB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70795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67C109D-458B-6F45-AEF4-88FD692E8236}"/>
              </a:ext>
            </a:extLst>
          </p:cNvPr>
          <p:cNvSpPr/>
          <p:nvPr/>
        </p:nvSpPr>
        <p:spPr>
          <a:xfrm>
            <a:off x="9123218" y="270162"/>
            <a:ext cx="2798620" cy="625532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RELATIONSHIPS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With whom?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”</a:t>
            </a:r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To develop our movement responses further using teamwork.”</a:t>
            </a:r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B7A589C-B56B-9145-A1FD-6380E077F2DE}"/>
              </a:ext>
            </a:extLst>
          </p:cNvPr>
          <p:cNvSpPr/>
          <p:nvPr/>
        </p:nvSpPr>
        <p:spPr>
          <a:xfrm>
            <a:off x="6170428" y="270161"/>
            <a:ext cx="2798620" cy="625532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EFFORT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Quality of Movement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”</a:t>
            </a:r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To develop our movement responses further using teamwork.”</a:t>
            </a:r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1FA4407-C9B9-1842-8DAA-255F0028F169}"/>
              </a:ext>
            </a:extLst>
          </p:cNvPr>
          <p:cNvSpPr/>
          <p:nvPr/>
        </p:nvSpPr>
        <p:spPr>
          <a:xfrm>
            <a:off x="3217638" y="270160"/>
            <a:ext cx="2798620" cy="6255327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BODY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Body Awareness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  <a:ea typeface="Calibri" panose="020F0502020204030204" pitchFamily="34" charset="0"/>
              </a:rPr>
              <a:t>“To understand how this stimulus can be a starting point for inspiration."</a:t>
            </a:r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FD1B25A-17D0-D941-B9C9-1A0AAF5F02EE}"/>
              </a:ext>
            </a:extLst>
          </p:cNvPr>
          <p:cNvSpPr/>
          <p:nvPr/>
        </p:nvSpPr>
        <p:spPr>
          <a:xfrm>
            <a:off x="264848" y="270159"/>
            <a:ext cx="2798620" cy="625532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SPACE</a:t>
            </a: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Spatial Awareness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r>
              <a:rPr lang="en-GB" sz="2400" dirty="0">
                <a:solidFill>
                  <a:schemeClr val="tx1"/>
                </a:solidFill>
                <a:latin typeface="Comic Sans MS" panose="030F0902030302020204" pitchFamily="66" charset="0"/>
              </a:rPr>
              <a:t>”To explore the use of space.”</a:t>
            </a: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  <a:p>
            <a:pPr algn="ctr"/>
            <a:endParaRPr lang="en-GB" sz="2400" dirty="0">
              <a:solidFill>
                <a:schemeClr val="tx1"/>
              </a:solidFill>
              <a:latin typeface="Comic Sans MS" panose="030F0902030302020204" pitchFamily="66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11F76D3-BCAB-0847-AED8-E91D2DC17596}"/>
              </a:ext>
            </a:extLst>
          </p:cNvPr>
          <p:cNvSpPr/>
          <p:nvPr/>
        </p:nvSpPr>
        <p:spPr>
          <a:xfrm>
            <a:off x="1163782" y="270159"/>
            <a:ext cx="9538854" cy="11222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Comic Sans MS" panose="030F0902030302020204" pitchFamily="66" charset="0"/>
              </a:rPr>
              <a:t>4 Pillars to teaching creative movement (Laban, 1986).</a:t>
            </a:r>
          </a:p>
        </p:txBody>
      </p:sp>
    </p:spTree>
    <p:extLst>
      <p:ext uri="{BB962C8B-B14F-4D97-AF65-F5344CB8AC3E}">
        <p14:creationId xmlns:p14="http://schemas.microsoft.com/office/powerpoint/2010/main" val="9548646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1967B-2BB8-CB44-900F-9821DF0C20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Start of the Series of Lessons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18068-729E-2E47-A352-6580F64BCA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5" y="1908752"/>
            <a:ext cx="10695709" cy="4584123"/>
          </a:xfrm>
          <a:solidFill>
            <a:schemeClr val="bg1">
              <a:alpha val="65167"/>
            </a:schemeClr>
          </a:solidFill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Comic Sans MS" panose="030F0902030302020204" pitchFamily="66" charset="0"/>
              </a:rPr>
              <a:t>The beginning of this series will ask the class to observe and replicate the sculptures by Henry Moore.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dirty="0">
              <a:latin typeface="Comic Sans MS" panose="030F0902030302020204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Comic Sans MS" panose="030F0902030302020204" pitchFamily="66" charset="0"/>
              </a:rPr>
              <a:t>The use of stimuli would be pictures of the sculptures and the class would discuss the pictures in details. 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>
              <a:latin typeface="Comic Sans MS" panose="030F09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952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Out of the Block: Henry Moore Carvings - What&amp;#39;s on - Henry Moore Foundation">
            <a:extLst>
              <a:ext uri="{FF2B5EF4-FFF2-40B4-BE49-F238E27FC236}">
                <a16:creationId xmlns:a16="http://schemas.microsoft.com/office/drawing/2014/main" id="{D5CE85F6-A2D2-A344-A6D6-BA995E22DD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29957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6528332-9E47-1E46-813C-422BA2B35CBB}"/>
              </a:ext>
            </a:extLst>
          </p:cNvPr>
          <p:cNvSpPr txBox="1"/>
          <p:nvPr/>
        </p:nvSpPr>
        <p:spPr>
          <a:xfrm>
            <a:off x="311727" y="6463145"/>
            <a:ext cx="1437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Henry Moore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EC5DE02-6885-494C-B63E-E7CF7BDBD571}"/>
              </a:ext>
            </a:extLst>
          </p:cNvPr>
          <p:cNvSpPr txBox="1"/>
          <p:nvPr/>
        </p:nvSpPr>
        <p:spPr>
          <a:xfrm>
            <a:off x="9455728" y="5922818"/>
            <a:ext cx="24245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omic Sans MS" panose="030F0902030302020204" pitchFamily="66" charset="0"/>
              </a:rPr>
              <a:t>Environment. (Maker et al., 2008)</a:t>
            </a:r>
          </a:p>
        </p:txBody>
      </p:sp>
    </p:spTree>
    <p:extLst>
      <p:ext uri="{BB962C8B-B14F-4D97-AF65-F5344CB8AC3E}">
        <p14:creationId xmlns:p14="http://schemas.microsoft.com/office/powerpoint/2010/main" val="8878116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2B02A-66A0-124F-9785-82A296CDF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188850"/>
            <a:ext cx="5257800" cy="1505239"/>
          </a:xfrm>
        </p:spPr>
        <p:txBody>
          <a:bodyPr/>
          <a:lstStyle/>
          <a:p>
            <a:r>
              <a:rPr lang="en-GB" u="sng" dirty="0">
                <a:latin typeface="Comic Sans MS" panose="030F0902030302020204" pitchFamily="66" charset="0"/>
              </a:rPr>
              <a:t>Hole in the Wall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75302-EC5F-6A43-A48A-5E508F5EA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86734"/>
            <a:ext cx="4003964" cy="247621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>
                <a:latin typeface="Comic Sans MS" panose="030F0902030302020204" pitchFamily="66" charset="0"/>
              </a:rPr>
              <a:t>Practical Display</a:t>
            </a:r>
          </a:p>
        </p:txBody>
      </p:sp>
      <p:pic>
        <p:nvPicPr>
          <p:cNvPr id="6146" name="Picture 2" descr="Watch Hole In The Wall | Prime Video">
            <a:extLst>
              <a:ext uri="{FF2B5EF4-FFF2-40B4-BE49-F238E27FC236}">
                <a16:creationId xmlns:a16="http://schemas.microsoft.com/office/drawing/2014/main" id="{9B61CE44-63DD-F247-B771-A223F36BB90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50" r="13409"/>
          <a:stretch/>
        </p:blipFill>
        <p:spPr bwMode="auto">
          <a:xfrm>
            <a:off x="5406156" y="773725"/>
            <a:ext cx="6404844" cy="5310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7C4AD2F-40DC-5847-9E5E-880BD9474FFE}"/>
              </a:ext>
            </a:extLst>
          </p:cNvPr>
          <p:cNvSpPr txBox="1"/>
          <p:nvPr/>
        </p:nvSpPr>
        <p:spPr>
          <a:xfrm>
            <a:off x="166255" y="6308209"/>
            <a:ext cx="50487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https://www.youtube.com/watch?v=yTL53LSuWAA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592840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12E81-6949-9447-A051-BEF7F1C5FC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dirty="0">
                <a:latin typeface="Comic Sans MS" panose="030F0902030302020204" pitchFamily="66" charset="0"/>
              </a:rPr>
              <a:t>Next Step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25310-3203-D542-A014-6EB3FD686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90688"/>
            <a:ext cx="10965873" cy="4722236"/>
          </a:xfrm>
        </p:spPr>
        <p:txBody>
          <a:bodyPr>
            <a:normAutofit/>
          </a:bodyPr>
          <a:lstStyle/>
          <a:p>
            <a:pPr marL="0" indent="0">
              <a:lnSpc>
                <a:spcPct val="160000"/>
              </a:lnSpc>
              <a:buNone/>
            </a:pPr>
            <a:r>
              <a:rPr lang="en-GB" sz="4000" dirty="0">
                <a:latin typeface="Comic Sans MS" panose="030F0902030302020204" pitchFamily="66" charset="0"/>
              </a:rPr>
              <a:t>Exploring the dance idea. </a:t>
            </a:r>
          </a:p>
          <a:p>
            <a:pPr marL="0" indent="0">
              <a:lnSpc>
                <a:spcPct val="160000"/>
              </a:lnSpc>
              <a:buNone/>
            </a:pPr>
            <a:endParaRPr lang="en-GB" sz="4000" dirty="0">
              <a:latin typeface="Comic Sans MS" panose="030F0902030302020204" pitchFamily="66" charset="0"/>
            </a:endParaRPr>
          </a:p>
          <a:p>
            <a:pPr marL="0" indent="0">
              <a:lnSpc>
                <a:spcPct val="160000"/>
              </a:lnSpc>
              <a:buNone/>
            </a:pPr>
            <a:r>
              <a:rPr lang="en-GB" sz="4000" dirty="0">
                <a:latin typeface="Comic Sans MS" panose="030F0902030302020204" pitchFamily="66" charset="0"/>
              </a:rPr>
              <a:t>				   Partner work and teamwork.</a:t>
            </a:r>
          </a:p>
          <a:p>
            <a:pPr marL="0" indent="0">
              <a:lnSpc>
                <a:spcPct val="160000"/>
              </a:lnSpc>
              <a:buNone/>
            </a:pPr>
            <a:r>
              <a:rPr lang="en-GB" sz="4000" dirty="0">
                <a:latin typeface="Comic Sans MS" panose="030F0902030302020204" pitchFamily="66" charset="0"/>
              </a:rPr>
              <a:t>								</a:t>
            </a:r>
            <a:r>
              <a:rPr lang="en-GB" sz="2200" dirty="0">
                <a:latin typeface="Comic Sans MS" panose="030F0902030302020204" pitchFamily="66" charset="0"/>
              </a:rPr>
              <a:t>	(Edmondson, 2013) </a:t>
            </a:r>
          </a:p>
        </p:txBody>
      </p:sp>
      <p:pic>
        <p:nvPicPr>
          <p:cNvPr id="4" name="Picture 3" descr="IMG_9362ed.jpg">
            <a:extLst>
              <a:ext uri="{FF2B5EF4-FFF2-40B4-BE49-F238E27FC236}">
                <a16:creationId xmlns:a16="http://schemas.microsoft.com/office/drawing/2014/main" id="{70D74D6F-FA5B-9F4E-AEF5-6C9F8460E2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7254" y="216296"/>
            <a:ext cx="2791691" cy="2948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4" name="Picture 2" descr="7 Tips for Making a Business Partnership Work">
            <a:extLst>
              <a:ext uri="{FF2B5EF4-FFF2-40B4-BE49-F238E27FC236}">
                <a16:creationId xmlns:a16="http://schemas.microsoft.com/office/drawing/2014/main" id="{B30D0D95-7BF9-DF4D-A452-B464835270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198" y="3686032"/>
            <a:ext cx="3274291" cy="2463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21231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354B-472D-854A-BB59-89160FCB5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Exploring the Dance Idea (1)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7BF14-7202-994C-BBAF-D0005E7BA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65" y="1413164"/>
            <a:ext cx="11242962" cy="5079711"/>
          </a:xfrm>
          <a:solidFill>
            <a:schemeClr val="bg1">
              <a:alpha val="60884"/>
            </a:schemeClr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600" dirty="0">
                <a:latin typeface="Comic Sans MS" panose="030F0902030302020204" pitchFamily="66" charset="0"/>
              </a:rPr>
              <a:t>An example of one activity that can be used during this period of the series is:</a:t>
            </a:r>
            <a:br>
              <a:rPr lang="en-GB" sz="3600" dirty="0">
                <a:latin typeface="Comic Sans MS" panose="030F0902030302020204" pitchFamily="66" charset="0"/>
              </a:rPr>
            </a:br>
            <a:endParaRPr lang="en-GB" sz="3600" dirty="0">
              <a:latin typeface="Comic Sans MS" panose="030F0902030302020204" pitchFamily="66" charset="0"/>
            </a:endParaRPr>
          </a:p>
          <a:p>
            <a:pPr marL="0" indent="0" algn="ctr">
              <a:buNone/>
            </a:pPr>
            <a:r>
              <a:rPr lang="en-GB" sz="3600" b="1" dirty="0">
                <a:latin typeface="Comic Sans MS" panose="030F0902030302020204" pitchFamily="66" charset="0"/>
              </a:rPr>
              <a:t>Sculptor and Sculpture.</a:t>
            </a:r>
          </a:p>
          <a:p>
            <a:pPr marL="0" indent="0">
              <a:buNone/>
            </a:pPr>
            <a:endParaRPr lang="en-GB" sz="360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en-GB" sz="3600" dirty="0">
                <a:latin typeface="Comic Sans MS" panose="030F0902030302020204" pitchFamily="66" charset="0"/>
              </a:rPr>
              <a:t>The sculptor would be using their creativity to shape the sculpture. </a:t>
            </a:r>
          </a:p>
          <a:p>
            <a:pPr marL="0" indent="0">
              <a:buNone/>
            </a:pPr>
            <a:r>
              <a:rPr lang="en-GB" sz="3600" dirty="0">
                <a:latin typeface="Comic Sans MS" panose="030F0902030302020204" pitchFamily="66" charset="0"/>
              </a:rPr>
              <a:t>Guided discovery will be the strategy as commands will be given.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28310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1354B-472D-854A-BB59-89160FCB5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omic Sans MS" panose="030F0902030302020204" pitchFamily="66" charset="0"/>
              </a:rPr>
              <a:t>Exploring the Dance Idea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7BF14-7202-994C-BBAF-D0005E7BA6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764" y="1825625"/>
            <a:ext cx="7273635" cy="4667250"/>
          </a:xfrm>
          <a:solidFill>
            <a:schemeClr val="bg1">
              <a:alpha val="60884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Comic Sans MS" panose="030F0902030302020204" pitchFamily="66" charset="0"/>
              </a:rPr>
              <a:t>Another example that could be used is a group activity. </a:t>
            </a:r>
          </a:p>
          <a:p>
            <a:pPr marL="0" indent="0">
              <a:buNone/>
            </a:pPr>
            <a:endParaRPr lang="en-GB" sz="360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en-GB" sz="3600" dirty="0">
                <a:latin typeface="Comic Sans MS" panose="030F0902030302020204" pitchFamily="66" charset="0"/>
              </a:rPr>
              <a:t>Labels A, B and C. </a:t>
            </a:r>
          </a:p>
          <a:p>
            <a:pPr marL="0" indent="0">
              <a:buNone/>
            </a:pPr>
            <a:endParaRPr lang="en-GB" sz="360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en-GB" sz="3600" dirty="0">
                <a:latin typeface="Comic Sans MS" panose="030F0902030302020204" pitchFamily="66" charset="0"/>
              </a:rPr>
              <a:t>Connect with emotions. </a:t>
            </a:r>
          </a:p>
          <a:p>
            <a:pPr marL="0" indent="0">
              <a:buNone/>
            </a:pPr>
            <a:endParaRPr lang="en-GB" sz="360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6" descr="_MG_8103.jpg">
            <a:extLst>
              <a:ext uri="{FF2B5EF4-FFF2-40B4-BE49-F238E27FC236}">
                <a16:creationId xmlns:a16="http://schemas.microsoft.com/office/drawing/2014/main" id="{31200CA4-F0A2-824A-9E2B-8C50B3FF99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8200" y="1402289"/>
            <a:ext cx="3396240" cy="5090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55151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D96A1-6BF9-EA4C-9A77-68C651D3DC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latin typeface="Comic Sans MS" panose="030F0902030302020204" pitchFamily="66" charset="0"/>
              </a:rPr>
              <a:t>The Final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5E8A1-1DB9-4345-A0C8-13819FF2CB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885314"/>
          </a:xfrm>
          <a:solidFill>
            <a:schemeClr val="bg1">
              <a:alpha val="55277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Comic Sans MS" panose="030F0902030302020204" pitchFamily="66" charset="0"/>
              </a:rPr>
              <a:t>The final process would be performing these movements created in a group. </a:t>
            </a:r>
          </a:p>
          <a:p>
            <a:pPr marL="0" indent="0">
              <a:buNone/>
            </a:pPr>
            <a:endParaRPr lang="en-GB" sz="3200" dirty="0">
              <a:latin typeface="Comic Sans MS" panose="030F0902030302020204" pitchFamily="66" charset="0"/>
            </a:endParaRPr>
          </a:p>
          <a:p>
            <a:pPr marL="0" indent="0">
              <a:buNone/>
            </a:pPr>
            <a:r>
              <a:rPr lang="en-GB" sz="3200" dirty="0">
                <a:latin typeface="Comic Sans MS" panose="030F0902030302020204" pitchFamily="66" charset="0"/>
              </a:rPr>
              <a:t>There are a number of benefits for pupils by performing creative products to an audience. </a:t>
            </a:r>
          </a:p>
          <a:p>
            <a:r>
              <a:rPr lang="en-GB" sz="3200" dirty="0">
                <a:latin typeface="Comic Sans MS" panose="030F0902030302020204" pitchFamily="66" charset="0"/>
              </a:rPr>
              <a:t>Self-confidence. </a:t>
            </a:r>
          </a:p>
          <a:p>
            <a:r>
              <a:rPr lang="en-GB" sz="3200" dirty="0">
                <a:latin typeface="Comic Sans MS" panose="030F0902030302020204" pitchFamily="66" charset="0"/>
              </a:rPr>
              <a:t>Communication skills. </a:t>
            </a:r>
          </a:p>
          <a:p>
            <a:r>
              <a:rPr lang="en-GB" sz="3200" dirty="0">
                <a:latin typeface="Comic Sans MS" panose="030F0902030302020204" pitchFamily="66" charset="0"/>
              </a:rPr>
              <a:t>Memory skills. </a:t>
            </a:r>
          </a:p>
          <a:p>
            <a:pPr marL="0" indent="0">
              <a:buNone/>
            </a:pPr>
            <a:r>
              <a:rPr lang="en-GB" sz="2400" dirty="0">
                <a:latin typeface="Comic Sans MS" panose="030F0902030302020204" pitchFamily="66" charset="0"/>
              </a:rPr>
              <a:t>(</a:t>
            </a:r>
            <a:r>
              <a:rPr lang="en-GB" sz="2400" dirty="0" err="1">
                <a:latin typeface="Comic Sans MS" panose="030F0902030302020204" pitchFamily="66" charset="0"/>
              </a:rPr>
              <a:t>Cortada</a:t>
            </a:r>
            <a:r>
              <a:rPr lang="en-GB" sz="2400" dirty="0">
                <a:latin typeface="Comic Sans MS" panose="030F0902030302020204" pitchFamily="66" charset="0"/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5428768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7F89C49A-69B6-974E-B90D-621EB546A55E}"/>
              </a:ext>
            </a:extLst>
          </p:cNvPr>
          <p:cNvSpPr/>
          <p:nvPr/>
        </p:nvSpPr>
        <p:spPr>
          <a:xfrm>
            <a:off x="474720" y="391536"/>
            <a:ext cx="3702425" cy="3411537"/>
          </a:xfrm>
          <a:prstGeom prst="roundRect">
            <a:avLst/>
          </a:prstGeom>
          <a:solidFill>
            <a:srgbClr val="E2C8FF"/>
          </a:solidFill>
          <a:ln w="508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y-GB" sz="2800" b="1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Rate Your Lesson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u="sng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</a:p>
          <a:p>
            <a:pPr algn="ctr"/>
            <a:endParaRPr lang="cy-GB" sz="2400" u="sng" dirty="0">
              <a:solidFill>
                <a:srgbClr val="000000"/>
              </a:solidFill>
              <a:latin typeface="Comic Sans MS" panose="030F09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Think about your experience during all of these lessons. Rate it out of 5. 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2A3F571-B4FA-0A49-8900-88768F155036}"/>
              </a:ext>
            </a:extLst>
          </p:cNvPr>
          <p:cNvSpPr/>
          <p:nvPr/>
        </p:nvSpPr>
        <p:spPr>
          <a:xfrm>
            <a:off x="4312430" y="3138054"/>
            <a:ext cx="3702425" cy="3411537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508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y-GB" sz="3200" b="1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 the Teacher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u="sng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400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If you were teaching this to a class, what would be the most important skills the class needs?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C22F30E-DD1A-A744-87F6-8CBE1C01CE90}"/>
              </a:ext>
            </a:extLst>
          </p:cNvPr>
          <p:cNvSpPr/>
          <p:nvPr/>
        </p:nvSpPr>
        <p:spPr>
          <a:xfrm>
            <a:off x="8014855" y="308409"/>
            <a:ext cx="3702425" cy="3411537"/>
          </a:xfrm>
          <a:prstGeom prst="roundRect">
            <a:avLst/>
          </a:prstGeom>
          <a:solidFill>
            <a:srgbClr val="FFFEC5"/>
          </a:solidFill>
          <a:ln w="508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cy-GB" sz="3200" b="1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Emoji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3200" b="1" u="sng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/>
            <a:r>
              <a:rPr lang="cy-GB" sz="2800" dirty="0">
                <a:solidFill>
                  <a:srgbClr val="000000"/>
                </a:solidFill>
                <a:effectLst/>
                <a:latin typeface="Comic Sans MS" panose="030F09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Think of an Emoji of how you feel after this series of lessons. 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11622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6D84597-23B7-6441-9482-1E2FB4862314}"/>
              </a:ext>
            </a:extLst>
          </p:cNvPr>
          <p:cNvSpPr txBox="1"/>
          <p:nvPr/>
        </p:nvSpPr>
        <p:spPr>
          <a:xfrm>
            <a:off x="147560" y="266700"/>
            <a:ext cx="11739640" cy="57708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y-GB" b="1" u="sng" dirty="0"/>
              <a:t>Reference List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cy-GB" dirty="0"/>
              <a:t>Balkin, A. (1990). What is creativity? What is it not? </a:t>
            </a:r>
            <a:r>
              <a:rPr lang="cy-GB" i="1" dirty="0"/>
              <a:t>Music Educators Journal</a:t>
            </a:r>
            <a:r>
              <a:rPr lang="cy-GB" dirty="0"/>
              <a:t>, </a:t>
            </a:r>
            <a:r>
              <a:rPr lang="cy-GB" i="1" dirty="0"/>
              <a:t>76</a:t>
            </a:r>
            <a:r>
              <a:rPr lang="cy-GB" dirty="0"/>
              <a:t>(9), pp.29-32.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 err="1"/>
              <a:t>Cortada</a:t>
            </a:r>
            <a:r>
              <a:rPr lang="en-GB" dirty="0"/>
              <a:t>. I., (2022). </a:t>
            </a:r>
            <a:r>
              <a:rPr lang="en-GB" i="1" dirty="0"/>
              <a:t>The Benefits of Performing Arts for Children - Calgary's Child Magazine</a:t>
            </a:r>
            <a:r>
              <a:rPr lang="en-GB" dirty="0"/>
              <a:t>. [online] Calgary's Child Magazine. Available at: &lt;https://</a:t>
            </a:r>
            <a:r>
              <a:rPr lang="en-GB" dirty="0" err="1"/>
              <a:t>www.calgaryschild.com</a:t>
            </a:r>
            <a:r>
              <a:rPr lang="en-GB" dirty="0"/>
              <a:t>/class-program/arts/2669-the-benefits-of-performing-arts-for-children&gt; [Accessed 24 January 2022].</a:t>
            </a:r>
          </a:p>
          <a:p>
            <a:pPr>
              <a:lnSpc>
                <a:spcPct val="150000"/>
              </a:lnSpc>
            </a:pPr>
            <a:r>
              <a:rPr lang="en-GB" dirty="0"/>
              <a:t>‌Dixon, G., and Chalmers, F.G. (2012). The Expressive Arts in Education. </a:t>
            </a:r>
            <a:r>
              <a:rPr lang="en-GB" i="1" dirty="0"/>
              <a:t>Childhood Education</a:t>
            </a:r>
            <a:r>
              <a:rPr lang="en-GB" dirty="0"/>
              <a:t>, 67(1), pp.12–17.</a:t>
            </a:r>
          </a:p>
          <a:p>
            <a:pPr>
              <a:lnSpc>
                <a:spcPct val="150000"/>
              </a:lnSpc>
            </a:pPr>
            <a:r>
              <a:rPr lang="en-GB" dirty="0"/>
              <a:t>Edmondson, R. (2013). </a:t>
            </a:r>
            <a:r>
              <a:rPr lang="en-GB" i="1" dirty="0"/>
              <a:t>Collaborative group work in the primary classroom: a psychoanalytically informed exploration</a:t>
            </a:r>
            <a:r>
              <a:rPr lang="en-GB" dirty="0"/>
              <a:t>.</a:t>
            </a:r>
          </a:p>
          <a:p>
            <a:pPr>
              <a:lnSpc>
                <a:spcPct val="150000"/>
              </a:lnSpc>
            </a:pPr>
            <a:r>
              <a:rPr lang="en-GB" dirty="0" err="1"/>
              <a:t>Plass</a:t>
            </a:r>
            <a:r>
              <a:rPr lang="en-GB" dirty="0"/>
              <a:t>, J., Homer, B. and Kinzer, C., (2015). Foundations of Game-Based Learning. </a:t>
            </a:r>
            <a:r>
              <a:rPr lang="en-GB" i="1" dirty="0"/>
              <a:t>Educational Psychologist</a:t>
            </a:r>
            <a:r>
              <a:rPr lang="en-GB" dirty="0"/>
              <a:t>, 50(4), pp.258-283.</a:t>
            </a:r>
          </a:p>
          <a:p>
            <a:pPr>
              <a:lnSpc>
                <a:spcPct val="150000"/>
              </a:lnSpc>
            </a:pPr>
            <a:r>
              <a:rPr lang="en-GB" dirty="0"/>
              <a:t>Robinson, K., (2014). Can creativity be taught. </a:t>
            </a:r>
            <a:r>
              <a:rPr lang="en-GB" i="1" dirty="0"/>
              <a:t>Brainwaves Production. 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cy-GB" dirty="0"/>
              <a:t>Welsh Government (2015). </a:t>
            </a:r>
            <a:r>
              <a:rPr lang="cy-GB" i="1" dirty="0"/>
              <a:t>Expressive Arts: Introduction - Hwb</a:t>
            </a:r>
            <a:r>
              <a:rPr lang="cy-GB" dirty="0"/>
              <a:t>. [online] hwb.gov.wales. Available at: https://hwb.gov.wales/curriculum-for-wales/expressive-arts/.</a:t>
            </a:r>
            <a:endParaRPr lang="en-GB" dirty="0"/>
          </a:p>
          <a:p>
            <a:pPr>
              <a:lnSpc>
                <a:spcPct val="150000"/>
              </a:lnSpc>
            </a:pPr>
            <a:r>
              <a:rPr lang="en-GB" dirty="0"/>
              <a:t>‌Welsh Government (2019). </a:t>
            </a:r>
            <a:r>
              <a:rPr lang="en-GB" i="1" dirty="0"/>
              <a:t>Expressive Arts: Statements of what matters - Hwb</a:t>
            </a:r>
            <a:r>
              <a:rPr lang="en-GB" dirty="0"/>
              <a:t>. [online] </a:t>
            </a:r>
            <a:r>
              <a:rPr lang="en-GB" dirty="0" err="1"/>
              <a:t>hwb.gov.wales</a:t>
            </a:r>
            <a:r>
              <a:rPr lang="en-GB" dirty="0"/>
              <a:t>. Available at: https://</a:t>
            </a:r>
            <a:r>
              <a:rPr lang="en-GB" dirty="0" err="1"/>
              <a:t>hwb.gov.wales</a:t>
            </a:r>
            <a:r>
              <a:rPr lang="en-GB" dirty="0"/>
              <a:t>/curriculum-for-wales/expressive-arts/statements-of-what-matters/ [Accessed 15 November 2020].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1958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486</TotalTime>
  <Words>1049</Words>
  <Application>Microsoft Office PowerPoint</Application>
  <PresentationFormat>Widescreen</PresentationFormat>
  <Paragraphs>118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Calibri Light</vt:lpstr>
      <vt:lpstr>Comic Sans MS</vt:lpstr>
      <vt:lpstr>Office Theme</vt:lpstr>
      <vt:lpstr>PowerPoint Presentation</vt:lpstr>
      <vt:lpstr>PowerPoint Presentation</vt:lpstr>
      <vt:lpstr>PowerPoint Presentation</vt:lpstr>
      <vt:lpstr>Why?</vt:lpstr>
      <vt:lpstr>PowerPoint Presentation</vt:lpstr>
      <vt:lpstr>PowerPoint Presentation</vt:lpstr>
      <vt:lpstr>Enterprising, creative contributors</vt:lpstr>
      <vt:lpstr>Healthy, confident individuals</vt:lpstr>
      <vt:lpstr>PowerPoint Presentation</vt:lpstr>
      <vt:lpstr>Henry Moore Inspiration</vt:lpstr>
      <vt:lpstr>Why Year 3/4? Progression Step 3</vt:lpstr>
      <vt:lpstr>Why this resource? </vt:lpstr>
      <vt:lpstr>PowerPoint Presentation</vt:lpstr>
      <vt:lpstr>Start of the Series of Lessons</vt:lpstr>
      <vt:lpstr>PowerPoint Presentation</vt:lpstr>
      <vt:lpstr>Hole in the Wall</vt:lpstr>
      <vt:lpstr>Next Step</vt:lpstr>
      <vt:lpstr>Exploring the Dance Idea (1)</vt:lpstr>
      <vt:lpstr>Exploring the Dance Idea (2)</vt:lpstr>
      <vt:lpstr>The Final Process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Hopkins, Chloe Elise</dc:creator>
  <cp:lastModifiedBy>DAFYDD LEWIS</cp:lastModifiedBy>
  <cp:revision>2</cp:revision>
  <dcterms:created xsi:type="dcterms:W3CDTF">2022-01-26T16:54:42Z</dcterms:created>
  <dcterms:modified xsi:type="dcterms:W3CDTF">2022-01-27T01:16:01Z</dcterms:modified>
</cp:coreProperties>
</file>