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8" r:id="rId6"/>
    <p:sldId id="259" r:id="rId7"/>
    <p:sldId id="260" r:id="rId8"/>
    <p:sldId id="261" r:id="rId9"/>
    <p:sldId id="262" r:id="rId10"/>
    <p:sldId id="257"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527" autoAdjust="0"/>
    <p:restoredTop sz="94660"/>
  </p:normalViewPr>
  <p:slideViewPr>
    <p:cSldViewPr snapToGrid="0">
      <p:cViewPr varScale="1">
        <p:scale>
          <a:sx n="72" d="100"/>
          <a:sy n="72" d="100"/>
        </p:scale>
        <p:origin x="762"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6/7/2021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6/7/2021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6/7/2021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6/7/2021</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EAEE6005-C</a:t>
            </a:r>
          </a:p>
        </p:txBody>
      </p:sp>
      <p:sp>
        <p:nvSpPr>
          <p:cNvPr id="3" name="Subtitle 2"/>
          <p:cNvSpPr>
            <a:spLocks noGrp="1"/>
          </p:cNvSpPr>
          <p:nvPr>
            <p:ph type="subTitle" idx="1"/>
          </p:nvPr>
        </p:nvSpPr>
        <p:spPr/>
        <p:txBody>
          <a:bodyPr>
            <a:normAutofit/>
          </a:bodyPr>
          <a:lstStyle/>
          <a:p>
            <a:r>
              <a:rPr lang="cy-GB" sz="2000" dirty="0"/>
              <a:t>Cynaliadwyedd yn y Blynyddoedd Cynnar </a:t>
            </a:r>
          </a:p>
          <a:p>
            <a:r>
              <a:rPr lang="en-GB" sz="2000" b="1" i="1" dirty="0"/>
              <a:t>Sustainability in the Early Years</a:t>
            </a:r>
          </a:p>
        </p:txBody>
      </p:sp>
    </p:spTree>
    <p:extLst>
      <p:ext uri="{BB962C8B-B14F-4D97-AF65-F5344CB8AC3E}">
        <p14:creationId xmlns:p14="http://schemas.microsoft.com/office/powerpoint/2010/main" val="687499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7"/>
            <a:ext cx="9720072" cy="476894"/>
          </a:xfrm>
        </p:spPr>
        <p:txBody>
          <a:bodyPr>
            <a:normAutofit fontScale="90000"/>
          </a:bodyPr>
          <a:lstStyle/>
          <a:p>
            <a:r>
              <a:rPr lang="cy-GB" dirty="0"/>
              <a:t>Y dasg                                               </a:t>
            </a:r>
            <a:r>
              <a:rPr lang="en-GB" i="1" dirty="0">
                <a:solidFill>
                  <a:schemeClr val="accent1">
                    <a:lumMod val="75000"/>
                  </a:schemeClr>
                </a:solidFill>
              </a:rPr>
              <a:t>The </a:t>
            </a:r>
            <a:r>
              <a:rPr lang="en-GB" i="1" dirty="0" err="1">
                <a:solidFill>
                  <a:schemeClr val="accent1">
                    <a:lumMod val="75000"/>
                  </a:schemeClr>
                </a:solidFill>
              </a:rPr>
              <a:t>tAsk</a:t>
            </a:r>
            <a:endParaRPr lang="en-GB" i="1" dirty="0">
              <a:solidFill>
                <a:schemeClr val="accent1">
                  <a:lumMod val="75000"/>
                </a:schemeClr>
              </a:solidFill>
            </a:endParaRPr>
          </a:p>
        </p:txBody>
      </p:sp>
      <p:sp>
        <p:nvSpPr>
          <p:cNvPr id="3" name="Content Placeholder 2"/>
          <p:cNvSpPr>
            <a:spLocks noGrp="1"/>
          </p:cNvSpPr>
          <p:nvPr>
            <p:ph sz="half" idx="1"/>
          </p:nvPr>
        </p:nvSpPr>
        <p:spPr>
          <a:xfrm>
            <a:off x="1024127" y="1735281"/>
            <a:ext cx="4754880" cy="5288973"/>
          </a:xfrm>
        </p:spPr>
        <p:txBody>
          <a:bodyPr>
            <a:normAutofit fontScale="62500" lnSpcReduction="20000"/>
          </a:bodyPr>
          <a:lstStyle/>
          <a:p>
            <a:r>
              <a:rPr lang="cy-GB" b="1" dirty="0"/>
              <a:t>Rhan 1 - Tystiolaeth a gasglwyd fel rhan o Wobr John Muir</a:t>
            </a:r>
            <a:endParaRPr lang="en-GB" dirty="0"/>
          </a:p>
          <a:p>
            <a:r>
              <a:rPr lang="cy-GB" b="1" dirty="0"/>
              <a:t>Gan ddefnyddio canllawiau darlithoedd ac oddi wrth Gymdeithas John </a:t>
            </a:r>
            <a:r>
              <a:rPr lang="cy-GB" b="1" dirty="0" err="1"/>
              <a:t>Muir</a:t>
            </a:r>
            <a:r>
              <a:rPr lang="cy-GB" b="1" dirty="0"/>
              <a:t> ymgymerwch â phrofiad sy'n cefnogi Gwobr John Muir. Cadwch y dystiolaeth rydych chi'n ei chasglu, gan gynnwys unrhyw ffotograffau, llyfrau </a:t>
            </a:r>
            <a:r>
              <a:rPr lang="cy-GB" b="1" noProof="1"/>
              <a:t>lloffion</a:t>
            </a:r>
            <a:r>
              <a:rPr lang="cy-GB" b="1" dirty="0"/>
              <a:t>, testun ysgrifenedig a chlipiau fideo i gefnogi Rhan 2 yr aseiniad. </a:t>
            </a:r>
            <a:r>
              <a:rPr lang="cy-GB" b="1" dirty="0" err="1"/>
              <a:t>Gellir</a:t>
            </a:r>
            <a:r>
              <a:rPr lang="cy-GB" b="1" dirty="0"/>
              <a:t> cadw tystiolaeth John Muir ar </a:t>
            </a:r>
            <a:r>
              <a:rPr lang="cy-GB" b="1" dirty="0" err="1"/>
              <a:t>OneDrive</a:t>
            </a:r>
            <a:r>
              <a:rPr lang="cy-GB" b="1" dirty="0"/>
              <a:t>, neu gellir ei rhoi ar </a:t>
            </a:r>
            <a:r>
              <a:rPr lang="cy-GB" b="1" dirty="0" err="1"/>
              <a:t>Turnitin</a:t>
            </a:r>
            <a:r>
              <a:rPr lang="cy-GB" b="1" dirty="0"/>
              <a:t> neu ei chadw fel arteffactau. Bydd hyn yn cael ei drafod yn y darlithoedd. </a:t>
            </a:r>
            <a:endParaRPr lang="en-GB" dirty="0"/>
          </a:p>
          <a:p>
            <a:r>
              <a:rPr lang="cy-GB" b="1" dirty="0"/>
              <a:t>Rhan 2- Gwerthusiad</a:t>
            </a:r>
            <a:endParaRPr lang="en-GB" dirty="0"/>
          </a:p>
          <a:p>
            <a:pPr marL="0" indent="0">
              <a:buNone/>
            </a:pPr>
            <a:r>
              <a:rPr lang="cy-GB" b="1" dirty="0"/>
              <a:t> Ar sail eich profiadau gyda Gwobr John Muir, lluniwch  gyflwyniad 20 munud.</a:t>
            </a:r>
            <a:endParaRPr lang="en-GB" dirty="0"/>
          </a:p>
          <a:p>
            <a:r>
              <a:rPr lang="cy-GB" b="1" dirty="0"/>
              <a:t>• Cyflwynwch ac archwilio’ch profiad gan gynnig tystiolaeth o Ran 1 i egluro’ch trafodaeth ynghylch sut y cefnogodd ddatblygiad eich dealltwriaeth chi a'ch hymwneud ymarferol â chynaliadwyedd (5 munud)</a:t>
            </a:r>
            <a:endParaRPr lang="en-GB" dirty="0"/>
          </a:p>
          <a:p>
            <a:r>
              <a:rPr lang="cy-GB" b="1" dirty="0"/>
              <a:t>• Gwerthuswch yn feirniadol sut y gallai eich profiad penodol gyda gwobr John Muir ddatblygu athroniaeth ac egwyddorion Addysg ar gyfer Datblygu Cynaliadwy a Dinasyddiaeth Fyd-eang yn y blynyddoedd cynnar. Dadansoddwch fanteision a heriau'r math hwn o Wobr o ran datblygu arfer cynaliadwy. (15 munud) Rhaid i'r adran hon gynnwys tystiolaeth fanwl o'r llenyddiaeth a ddarllenwyd gan gynnwys damcaniaeth, polisi ac erthyglau ymchwil.</a:t>
            </a:r>
            <a:endParaRPr lang="en-GB" dirty="0"/>
          </a:p>
        </p:txBody>
      </p:sp>
      <p:sp>
        <p:nvSpPr>
          <p:cNvPr id="4" name="Content Placeholder 3"/>
          <p:cNvSpPr>
            <a:spLocks noGrp="1"/>
          </p:cNvSpPr>
          <p:nvPr>
            <p:ph sz="half" idx="2"/>
          </p:nvPr>
        </p:nvSpPr>
        <p:spPr>
          <a:xfrm>
            <a:off x="5989320" y="1735281"/>
            <a:ext cx="4754880" cy="6390409"/>
          </a:xfrm>
        </p:spPr>
        <p:txBody>
          <a:bodyPr>
            <a:normAutofit fontScale="62500" lnSpcReduction="20000"/>
          </a:bodyPr>
          <a:lstStyle/>
          <a:p>
            <a:r>
              <a:rPr lang="en-GB" b="1" i="1" dirty="0">
                <a:solidFill>
                  <a:schemeClr val="accent1">
                    <a:lumMod val="75000"/>
                  </a:schemeClr>
                </a:solidFill>
              </a:rPr>
              <a:t>Part 1 – Evidence collected as part of John Muir Award </a:t>
            </a:r>
            <a:endParaRPr lang="en-GB" i="1" dirty="0">
              <a:solidFill>
                <a:schemeClr val="accent1">
                  <a:lumMod val="75000"/>
                </a:schemeClr>
              </a:solidFill>
            </a:endParaRPr>
          </a:p>
          <a:p>
            <a:r>
              <a:rPr lang="en-GB" i="1" dirty="0">
                <a:solidFill>
                  <a:schemeClr val="accent1">
                    <a:lumMod val="75000"/>
                  </a:schemeClr>
                </a:solidFill>
              </a:rPr>
              <a:t>Using guidance in lectures and from the John Muir Society undertake an experience that supports the John Muir Award. Keep the evidence you collect, including any photographs, scrap books, writing and video clips to support Part 2 of the assignment.  The John Muir evidence can be saved onto one drive, or be made accessible on </a:t>
            </a:r>
            <a:r>
              <a:rPr lang="en-GB" i="1" dirty="0" err="1">
                <a:solidFill>
                  <a:schemeClr val="accent1">
                    <a:lumMod val="75000"/>
                  </a:schemeClr>
                </a:solidFill>
              </a:rPr>
              <a:t>Turnitin</a:t>
            </a:r>
            <a:r>
              <a:rPr lang="en-GB" i="1" dirty="0">
                <a:solidFill>
                  <a:schemeClr val="accent1">
                    <a:lumMod val="75000"/>
                  </a:schemeClr>
                </a:solidFill>
              </a:rPr>
              <a:t> or as artefacts. This will be discussed in lectures.</a:t>
            </a:r>
          </a:p>
          <a:p>
            <a:r>
              <a:rPr lang="en-GB" b="1" i="1" dirty="0">
                <a:solidFill>
                  <a:schemeClr val="accent1">
                    <a:lumMod val="75000"/>
                  </a:schemeClr>
                </a:solidFill>
              </a:rPr>
              <a:t> </a:t>
            </a:r>
            <a:endParaRPr lang="en-GB" i="1" dirty="0">
              <a:solidFill>
                <a:schemeClr val="accent1">
                  <a:lumMod val="75000"/>
                </a:schemeClr>
              </a:solidFill>
            </a:endParaRPr>
          </a:p>
          <a:p>
            <a:r>
              <a:rPr lang="en-GB" b="1" i="1" dirty="0">
                <a:solidFill>
                  <a:schemeClr val="accent1">
                    <a:lumMod val="75000"/>
                  </a:schemeClr>
                </a:solidFill>
              </a:rPr>
              <a:t>Part 2- Evaluation</a:t>
            </a:r>
            <a:endParaRPr lang="en-GB" i="1" dirty="0">
              <a:solidFill>
                <a:schemeClr val="accent1">
                  <a:lumMod val="75000"/>
                </a:schemeClr>
              </a:solidFill>
            </a:endParaRPr>
          </a:p>
          <a:p>
            <a:r>
              <a:rPr lang="en-GB" i="1" dirty="0">
                <a:solidFill>
                  <a:schemeClr val="accent1">
                    <a:lumMod val="75000"/>
                  </a:schemeClr>
                </a:solidFill>
              </a:rPr>
              <a:t>Based on your John Muir Award experience produce a 20 minute presentation. </a:t>
            </a:r>
          </a:p>
          <a:p>
            <a:pPr lvl="0"/>
            <a:r>
              <a:rPr lang="en-GB" i="1" dirty="0">
                <a:solidFill>
                  <a:schemeClr val="accent1">
                    <a:lumMod val="75000"/>
                  </a:schemeClr>
                </a:solidFill>
              </a:rPr>
              <a:t>Introduce and explore your experience providing evidence from part 1 to illustrate your discussion of how it supported you develop your own understanding and practical involvement with sustainability  (5 minutes) </a:t>
            </a:r>
          </a:p>
          <a:p>
            <a:pPr lvl="0"/>
            <a:r>
              <a:rPr lang="en-GB" i="1" dirty="0">
                <a:solidFill>
                  <a:schemeClr val="accent1">
                    <a:lumMod val="75000"/>
                  </a:schemeClr>
                </a:solidFill>
              </a:rPr>
              <a:t>Critically evaluate how your specific John Muir experience could develop Education for Sustainable Development and Global Citizenship philosophy and principles in the early years. Analyse the benefits and challenges of this type of Award in developing sustainable practice. (15 minutes)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1435701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189914"/>
            <a:ext cx="9720072" cy="492369"/>
          </a:xfrm>
        </p:spPr>
        <p:txBody>
          <a:bodyPr>
            <a:normAutofit fontScale="90000"/>
          </a:bodyPr>
          <a:lstStyle/>
          <a:p>
            <a:r>
              <a:rPr lang="cy-GB" dirty="0"/>
              <a:t>Rhan </a:t>
            </a:r>
            <a:r>
              <a:rPr lang="en-GB" dirty="0"/>
              <a:t>1                                                       </a:t>
            </a:r>
            <a:r>
              <a:rPr lang="en-GB" i="1" dirty="0">
                <a:solidFill>
                  <a:schemeClr val="accent1">
                    <a:lumMod val="75000"/>
                  </a:schemeClr>
                </a:solidFill>
              </a:rPr>
              <a:t>Part 1</a:t>
            </a:r>
          </a:p>
        </p:txBody>
      </p:sp>
      <p:sp>
        <p:nvSpPr>
          <p:cNvPr id="3" name="Content Placeholder 2"/>
          <p:cNvSpPr>
            <a:spLocks noGrp="1"/>
          </p:cNvSpPr>
          <p:nvPr>
            <p:ph sz="half" idx="1"/>
          </p:nvPr>
        </p:nvSpPr>
        <p:spPr>
          <a:xfrm>
            <a:off x="225468" y="651353"/>
            <a:ext cx="5553539" cy="6100175"/>
          </a:xfrm>
        </p:spPr>
        <p:txBody>
          <a:bodyPr>
            <a:normAutofit fontScale="62500" lnSpcReduction="20000"/>
          </a:bodyPr>
          <a:lstStyle/>
          <a:p>
            <a:r>
              <a:rPr lang="cy-GB" sz="2400" i="1" dirty="0"/>
              <a:t>Cwblhewch weithgaredd Gwobr John </a:t>
            </a:r>
            <a:r>
              <a:rPr lang="cy-GB" sz="2400" i="1" dirty="0" err="1"/>
              <a:t>Muir</a:t>
            </a:r>
            <a:endParaRPr lang="cy-GB" sz="2400" i="1" dirty="0"/>
          </a:p>
          <a:p>
            <a:r>
              <a:rPr lang="cy-GB" sz="2400" i="1" dirty="0"/>
              <a:t>Bydd yn cymryd oddeutu 4 diwrnod i’w gwblhau a chasglu gwybodaeth</a:t>
            </a:r>
          </a:p>
          <a:p>
            <a:r>
              <a:rPr lang="cy-GB" sz="2400" i="1" dirty="0"/>
              <a:t>Mae’n cynnwys:-</a:t>
            </a:r>
          </a:p>
          <a:p>
            <a:pPr>
              <a:buFont typeface="Wingdings" panose="05000000000000000000" pitchFamily="2" charset="2"/>
              <a:buChar char="v"/>
            </a:pPr>
            <a:r>
              <a:rPr lang="cy-GB" sz="2400" i="1" dirty="0"/>
              <a:t> Darganfod – ardal naturiol. Gallai hyn fod eich </a:t>
            </a:r>
            <a:r>
              <a:rPr lang="cy-GB" sz="2400" i="1" noProof="1"/>
              <a:t>gardd</a:t>
            </a:r>
            <a:r>
              <a:rPr lang="cy-GB" sz="2400" i="1" dirty="0"/>
              <a:t>, ardal awyr agored mewn lleoliad, coetir, llwybr rydych yn cerdded neu gwendu ymarfer corff……</a:t>
            </a:r>
          </a:p>
          <a:p>
            <a:pPr>
              <a:buFont typeface="Wingdings" panose="05000000000000000000" pitchFamily="2" charset="2"/>
              <a:buChar char="v"/>
            </a:pPr>
            <a:r>
              <a:rPr lang="cy-GB" sz="2400" i="1" dirty="0"/>
              <a:t>Archwilio – dysgwch am yr ardal, Beth sy’n byw yno? Gallwch ddefnyddio llyfr </a:t>
            </a:r>
            <a:r>
              <a:rPr lang="cy-GB" sz="2400" i="1" noProof="1"/>
              <a:t>lloffion</a:t>
            </a:r>
            <a:r>
              <a:rPr lang="cy-GB" sz="2400" i="1" dirty="0"/>
              <a:t>, tynnu ffotograffau, gwaith celf, barddoniaeth. Defnyddiwch unrhyw dechneg i ddysgu am y safle ac i gael gwybodaeth i’w rhannu am eich safle.</a:t>
            </a:r>
          </a:p>
          <a:p>
            <a:pPr>
              <a:buFont typeface="Wingdings" panose="05000000000000000000" pitchFamily="2" charset="2"/>
              <a:buChar char="v"/>
            </a:pPr>
            <a:r>
              <a:rPr lang="cy-GB" sz="2400" i="1" dirty="0"/>
              <a:t>Gwarchod – gwnewch rywbeth i ofalu am eich safle. Crëwch westy trychfilod o ddarnau o bren, crëwch declynnau i fwydo adar â hadau gan ddefnyddio cyngor gan sefydliad megis yr RSPB, meddwl am ffyrdd i fod yn fwy cynaladwy.</a:t>
            </a:r>
          </a:p>
          <a:p>
            <a:pPr>
              <a:buFont typeface="Wingdings" panose="05000000000000000000" pitchFamily="2" charset="2"/>
              <a:buChar char="v"/>
            </a:pPr>
            <a:r>
              <a:rPr lang="cy-GB" sz="2400" i="1" dirty="0"/>
              <a:t>Dylech gadw’r wybodaeth hon a’i </a:t>
            </a:r>
            <a:r>
              <a:rPr lang="cy-GB" sz="2400" i="1" noProof="1"/>
              <a:t>lanlwytho naill ai ar Turnitin neu OneDrive neu os byddwch chi’n defnyddio llyfrau lloffion dewch â nhw i’ch cyflwyniad yn Rhan 2. </a:t>
            </a:r>
          </a:p>
          <a:p>
            <a:pPr>
              <a:buFont typeface="Wingdings" panose="05000000000000000000" pitchFamily="2" charset="2"/>
              <a:buChar char="v"/>
            </a:pPr>
            <a:r>
              <a:rPr lang="cy-GB" sz="2400" i="1" dirty="0"/>
              <a:t>Rhannu - yn Rhan 2 byddwch </a:t>
            </a:r>
            <a:r>
              <a:rPr lang="cy-GB" sz="2400" i="1" noProof="1"/>
              <a:t>chi’n</a:t>
            </a:r>
            <a:r>
              <a:rPr lang="cy-GB" sz="2400" i="1" dirty="0"/>
              <a:t> rhoi gwybod i aelodau eraill y grŵp Blynyddoedd Cynnar am eich safle.</a:t>
            </a:r>
          </a:p>
          <a:p>
            <a:pPr marL="0" indent="0">
              <a:buNone/>
            </a:pPr>
            <a:endParaRPr lang="cy-GB" sz="2400" i="1" dirty="0"/>
          </a:p>
          <a:p>
            <a:r>
              <a:rPr lang="cy-GB" sz="2400" i="1" dirty="0"/>
              <a:t>Rydym ni eisoes wedi rhoi eich enw ymlaen am y Wobr felly dim ond angen dod o hyd i ardal i’w darganfod, ei harchwilio, a’i gwarchod sydd</a:t>
            </a:r>
            <a:r>
              <a:rPr lang="cy-GB" sz="2400" b="1" dirty="0"/>
              <a:t>.</a:t>
            </a:r>
            <a:r>
              <a:rPr lang="cy-GB" sz="2400" b="1" i="1" u="sng" dirty="0"/>
              <a:t>.</a:t>
            </a:r>
          </a:p>
          <a:p>
            <a:r>
              <a:rPr lang="cy-GB" sz="2400" i="1" dirty="0"/>
              <a:t>https://www.johnmuirtrust.org/assets/000/001/552/Info_Handbook_with_weblinks_original.pdf?1456150239</a:t>
            </a:r>
          </a:p>
          <a:p>
            <a:endParaRPr lang="en-GB" dirty="0"/>
          </a:p>
        </p:txBody>
      </p:sp>
      <p:sp>
        <p:nvSpPr>
          <p:cNvPr id="4" name="Content Placeholder 3"/>
          <p:cNvSpPr>
            <a:spLocks noGrp="1"/>
          </p:cNvSpPr>
          <p:nvPr>
            <p:ph sz="half" idx="2"/>
          </p:nvPr>
        </p:nvSpPr>
        <p:spPr>
          <a:xfrm>
            <a:off x="5989319" y="808893"/>
            <a:ext cx="5426613" cy="5802922"/>
          </a:xfrm>
        </p:spPr>
        <p:txBody>
          <a:bodyPr>
            <a:noAutofit/>
          </a:bodyPr>
          <a:lstStyle/>
          <a:p>
            <a:r>
              <a:rPr lang="en-GB" sz="1400" i="1" dirty="0">
                <a:solidFill>
                  <a:schemeClr val="accent1">
                    <a:lumMod val="75000"/>
                  </a:schemeClr>
                </a:solidFill>
              </a:rPr>
              <a:t>Complete the John Muir Award activity</a:t>
            </a:r>
          </a:p>
          <a:p>
            <a:r>
              <a:rPr lang="en-GB" sz="1400" i="1" dirty="0">
                <a:solidFill>
                  <a:schemeClr val="accent1">
                    <a:lumMod val="75000"/>
                  </a:schemeClr>
                </a:solidFill>
              </a:rPr>
              <a:t>This will take  approx. 4 days to complete and collect information</a:t>
            </a:r>
          </a:p>
          <a:p>
            <a:r>
              <a:rPr lang="en-GB" sz="1400" i="1" dirty="0">
                <a:solidFill>
                  <a:schemeClr val="accent1">
                    <a:lumMod val="75000"/>
                  </a:schemeClr>
                </a:solidFill>
              </a:rPr>
              <a:t>It involves:-</a:t>
            </a:r>
          </a:p>
          <a:p>
            <a:pPr>
              <a:buFont typeface="Wingdings" panose="05000000000000000000" pitchFamily="2" charset="2"/>
              <a:buChar char="v"/>
            </a:pPr>
            <a:r>
              <a:rPr lang="en-GB" sz="1400" i="1" dirty="0">
                <a:solidFill>
                  <a:schemeClr val="accent1">
                    <a:lumMod val="75000"/>
                  </a:schemeClr>
                </a:solidFill>
              </a:rPr>
              <a:t> Discover – a natural area. This could be your garden, outdoor area in a setting, woodland, </a:t>
            </a:r>
            <a:r>
              <a:rPr lang="en-GB" sz="1400" i="1" dirty="0" err="1">
                <a:solidFill>
                  <a:schemeClr val="accent1">
                    <a:lumMod val="75000"/>
                  </a:schemeClr>
                </a:solidFill>
              </a:rPr>
              <a:t>llwybr</a:t>
            </a:r>
            <a:r>
              <a:rPr lang="en-GB" sz="1400" i="1" dirty="0">
                <a:solidFill>
                  <a:schemeClr val="accent1">
                    <a:lumMod val="75000"/>
                  </a:schemeClr>
                </a:solidFill>
              </a:rPr>
              <a:t> </a:t>
            </a:r>
            <a:r>
              <a:rPr lang="en-GB" sz="1400" i="1" dirty="0" err="1">
                <a:solidFill>
                  <a:schemeClr val="accent1">
                    <a:lumMod val="75000"/>
                  </a:schemeClr>
                </a:solidFill>
              </a:rPr>
              <a:t>rydych</a:t>
            </a:r>
            <a:r>
              <a:rPr lang="en-GB" sz="1400" i="1" dirty="0">
                <a:solidFill>
                  <a:schemeClr val="accent1">
                    <a:lumMod val="75000"/>
                  </a:schemeClr>
                </a:solidFill>
              </a:rPr>
              <a:t> </a:t>
            </a:r>
            <a:r>
              <a:rPr lang="en-GB" sz="1400" i="1" dirty="0" err="1">
                <a:solidFill>
                  <a:schemeClr val="accent1">
                    <a:lumMod val="75000"/>
                  </a:schemeClr>
                </a:solidFill>
              </a:rPr>
              <a:t>yn</a:t>
            </a:r>
            <a:r>
              <a:rPr lang="en-GB" sz="1400" i="1" dirty="0">
                <a:solidFill>
                  <a:schemeClr val="accent1">
                    <a:lumMod val="75000"/>
                  </a:schemeClr>
                </a:solidFill>
              </a:rPr>
              <a:t> </a:t>
            </a:r>
            <a:r>
              <a:rPr lang="en-GB" sz="1400" i="1" dirty="0" err="1">
                <a:solidFill>
                  <a:schemeClr val="accent1">
                    <a:lumMod val="75000"/>
                  </a:schemeClr>
                </a:solidFill>
              </a:rPr>
              <a:t>cerdded</a:t>
            </a:r>
            <a:r>
              <a:rPr lang="en-GB" sz="1400" i="1" dirty="0">
                <a:solidFill>
                  <a:schemeClr val="accent1">
                    <a:lumMod val="75000"/>
                  </a:schemeClr>
                </a:solidFill>
              </a:rPr>
              <a:t> </a:t>
            </a:r>
            <a:r>
              <a:rPr lang="en-GB" sz="1400" i="1" dirty="0" err="1">
                <a:solidFill>
                  <a:schemeClr val="accent1">
                    <a:lumMod val="75000"/>
                  </a:schemeClr>
                </a:solidFill>
              </a:rPr>
              <a:t>neu</a:t>
            </a:r>
            <a:r>
              <a:rPr lang="en-GB" sz="1400" i="1" dirty="0">
                <a:solidFill>
                  <a:schemeClr val="accent1">
                    <a:lumMod val="75000"/>
                  </a:schemeClr>
                </a:solidFill>
              </a:rPr>
              <a:t> </a:t>
            </a:r>
            <a:r>
              <a:rPr lang="en-GB" sz="1400" i="1" dirty="0" err="1">
                <a:solidFill>
                  <a:schemeClr val="accent1">
                    <a:lumMod val="75000"/>
                  </a:schemeClr>
                </a:solidFill>
              </a:rPr>
              <a:t>gwneud</a:t>
            </a:r>
            <a:r>
              <a:rPr lang="en-GB" sz="1400" i="1" dirty="0">
                <a:solidFill>
                  <a:schemeClr val="accent1">
                    <a:lumMod val="75000"/>
                  </a:schemeClr>
                </a:solidFill>
              </a:rPr>
              <a:t> </a:t>
            </a:r>
            <a:r>
              <a:rPr lang="en-GB" sz="1400" i="1" dirty="0" err="1">
                <a:solidFill>
                  <a:schemeClr val="accent1">
                    <a:lumMod val="75000"/>
                  </a:schemeClr>
                </a:solidFill>
              </a:rPr>
              <a:t>ymarfer</a:t>
            </a:r>
            <a:r>
              <a:rPr lang="en-GB" sz="1400" i="1" dirty="0">
                <a:solidFill>
                  <a:schemeClr val="accent1">
                    <a:lumMod val="75000"/>
                  </a:schemeClr>
                </a:solidFill>
              </a:rPr>
              <a:t> </a:t>
            </a:r>
            <a:r>
              <a:rPr lang="en-GB" sz="1400" i="1" dirty="0" err="1">
                <a:solidFill>
                  <a:schemeClr val="accent1">
                    <a:lumMod val="75000"/>
                  </a:schemeClr>
                </a:solidFill>
              </a:rPr>
              <a:t>corff</a:t>
            </a:r>
            <a:r>
              <a:rPr lang="en-GB" sz="1400" i="1" dirty="0">
                <a:solidFill>
                  <a:schemeClr val="accent1">
                    <a:lumMod val="75000"/>
                  </a:schemeClr>
                </a:solidFill>
              </a:rPr>
              <a:t>……</a:t>
            </a:r>
          </a:p>
          <a:p>
            <a:pPr>
              <a:buFont typeface="Wingdings" panose="05000000000000000000" pitchFamily="2" charset="2"/>
              <a:buChar char="v"/>
            </a:pPr>
            <a:r>
              <a:rPr lang="en-GB" sz="1400" i="1" dirty="0">
                <a:solidFill>
                  <a:schemeClr val="accent1">
                    <a:lumMod val="75000"/>
                  </a:schemeClr>
                </a:solidFill>
              </a:rPr>
              <a:t>Explore – find out about the area, What lives there? You can use a scrap book, take photos, art work, poetry. Use any technique to find out about the site and have information to share about your site.</a:t>
            </a:r>
          </a:p>
          <a:p>
            <a:pPr>
              <a:buFont typeface="Wingdings" panose="05000000000000000000" pitchFamily="2" charset="2"/>
              <a:buChar char="v"/>
            </a:pPr>
            <a:r>
              <a:rPr lang="en-GB" sz="1400" i="1" dirty="0">
                <a:solidFill>
                  <a:schemeClr val="accent1">
                    <a:lumMod val="75000"/>
                  </a:schemeClr>
                </a:solidFill>
              </a:rPr>
              <a:t>Conserve – do something to look after your site. Create a bug hotel from bits of wood, create bird feeders from seed using advice from organisation such as RSPB, consider ways you could be more sustainable.</a:t>
            </a:r>
          </a:p>
          <a:p>
            <a:pPr>
              <a:buFont typeface="Wingdings" panose="05000000000000000000" pitchFamily="2" charset="2"/>
              <a:buChar char="v"/>
            </a:pPr>
            <a:r>
              <a:rPr lang="en-GB" sz="1400" i="1" dirty="0">
                <a:solidFill>
                  <a:schemeClr val="accent1">
                    <a:lumMod val="75000"/>
                  </a:schemeClr>
                </a:solidFill>
              </a:rPr>
              <a:t>This information should be saved and either uploaded onto </a:t>
            </a:r>
            <a:r>
              <a:rPr lang="en-GB" sz="1400" i="1" dirty="0" err="1">
                <a:solidFill>
                  <a:schemeClr val="accent1">
                    <a:lumMod val="75000"/>
                  </a:schemeClr>
                </a:solidFill>
              </a:rPr>
              <a:t>Turnitin</a:t>
            </a:r>
            <a:r>
              <a:rPr lang="en-GB" sz="1400" i="1" dirty="0">
                <a:solidFill>
                  <a:schemeClr val="accent1">
                    <a:lumMod val="75000"/>
                  </a:schemeClr>
                </a:solidFill>
              </a:rPr>
              <a:t> or OneDrive or if you use a scrapbook bring it with you to your part 2 presentation. </a:t>
            </a:r>
          </a:p>
          <a:p>
            <a:pPr>
              <a:buFont typeface="Wingdings" panose="05000000000000000000" pitchFamily="2" charset="2"/>
              <a:buChar char="v"/>
            </a:pPr>
            <a:r>
              <a:rPr lang="en-GB" sz="1400" i="1" dirty="0">
                <a:solidFill>
                  <a:schemeClr val="accent1">
                    <a:lumMod val="75000"/>
                  </a:schemeClr>
                </a:solidFill>
              </a:rPr>
              <a:t>Share - in part 2 you will let other members of the Early Years group know about your site.</a:t>
            </a:r>
          </a:p>
          <a:p>
            <a:pPr marL="0" indent="0">
              <a:buNone/>
            </a:pPr>
            <a:endParaRPr lang="en-GB" sz="1400" i="1" dirty="0">
              <a:solidFill>
                <a:schemeClr val="accent1">
                  <a:lumMod val="75000"/>
                </a:schemeClr>
              </a:solidFill>
            </a:endParaRPr>
          </a:p>
          <a:p>
            <a:r>
              <a:rPr lang="en-GB" sz="1400" i="1" dirty="0">
                <a:solidFill>
                  <a:schemeClr val="accent1">
                    <a:lumMod val="75000"/>
                  </a:schemeClr>
                </a:solidFill>
              </a:rPr>
              <a:t>We have already entered you in the Award and thus you  only need to find an area to discover, explore and conserve</a:t>
            </a:r>
            <a:endParaRPr lang="en-GB" sz="1400" b="1" i="1" u="sng" dirty="0">
              <a:solidFill>
                <a:schemeClr val="accent1">
                  <a:lumMod val="75000"/>
                </a:schemeClr>
              </a:solidFill>
            </a:endParaRPr>
          </a:p>
          <a:p>
            <a:r>
              <a:rPr lang="en-GB" sz="1400" i="1" dirty="0">
                <a:solidFill>
                  <a:schemeClr val="accent1">
                    <a:lumMod val="75000"/>
                  </a:schemeClr>
                </a:solidFill>
              </a:rPr>
              <a:t>https://www.johnmuirtrust.org/assets/000/001/552/Info_Handbook_with_weblinks_original.pdf?1456150239</a:t>
            </a:r>
          </a:p>
          <a:p>
            <a:endParaRPr lang="en-GB" sz="1400" i="1" dirty="0">
              <a:solidFill>
                <a:schemeClr val="accent1">
                  <a:lumMod val="75000"/>
                </a:schemeClr>
              </a:solidFill>
            </a:endParaRPr>
          </a:p>
        </p:txBody>
      </p:sp>
    </p:spTree>
    <p:extLst>
      <p:ext uri="{BB962C8B-B14F-4D97-AF65-F5344CB8AC3E}">
        <p14:creationId xmlns:p14="http://schemas.microsoft.com/office/powerpoint/2010/main" val="3712232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828587"/>
          </a:xfrm>
        </p:spPr>
        <p:txBody>
          <a:bodyPr/>
          <a:lstStyle/>
          <a:p>
            <a:r>
              <a:rPr lang="cy-GB" dirty="0"/>
              <a:t>Rhan</a:t>
            </a:r>
            <a:r>
              <a:rPr lang="en-GB" dirty="0"/>
              <a:t> 2                                                </a:t>
            </a:r>
            <a:r>
              <a:rPr lang="en-GB" i="1" dirty="0">
                <a:solidFill>
                  <a:schemeClr val="accent1">
                    <a:lumMod val="75000"/>
                  </a:schemeClr>
                </a:solidFill>
              </a:rPr>
              <a:t>Part 2</a:t>
            </a:r>
          </a:p>
        </p:txBody>
      </p:sp>
      <p:sp>
        <p:nvSpPr>
          <p:cNvPr id="3" name="Content Placeholder 2"/>
          <p:cNvSpPr>
            <a:spLocks noGrp="1"/>
          </p:cNvSpPr>
          <p:nvPr>
            <p:ph sz="half" idx="1"/>
          </p:nvPr>
        </p:nvSpPr>
        <p:spPr>
          <a:xfrm>
            <a:off x="1024127" y="1842869"/>
            <a:ext cx="4754880" cy="4466491"/>
          </a:xfrm>
        </p:spPr>
        <p:txBody>
          <a:bodyPr>
            <a:normAutofit fontScale="77500" lnSpcReduction="20000"/>
          </a:bodyPr>
          <a:lstStyle/>
          <a:p>
            <a:pPr>
              <a:buFont typeface="Wingdings" panose="05000000000000000000" pitchFamily="2" charset="2"/>
              <a:buChar char="v"/>
            </a:pPr>
            <a:r>
              <a:rPr lang="cy-GB" dirty="0"/>
              <a:t>Pan fyddwch wedi cwblhau Gwobr John </a:t>
            </a:r>
            <a:r>
              <a:rPr lang="cy-GB" dirty="0" err="1"/>
              <a:t>Muir</a:t>
            </a:r>
            <a:r>
              <a:rPr lang="cy-GB" dirty="0"/>
              <a:t>:</a:t>
            </a:r>
          </a:p>
          <a:p>
            <a:pPr>
              <a:buFont typeface="Wingdings" panose="05000000000000000000" pitchFamily="2" charset="2"/>
              <a:buChar char="v"/>
            </a:pPr>
            <a:r>
              <a:rPr lang="cy-GB" dirty="0"/>
              <a:t>Lluniwch gyflwyniad 20 munud.</a:t>
            </a:r>
          </a:p>
          <a:p>
            <a:pPr>
              <a:buFont typeface="Wingdings" panose="05000000000000000000" pitchFamily="2" charset="2"/>
              <a:buChar char="v"/>
            </a:pPr>
            <a:r>
              <a:rPr lang="cy-GB" dirty="0"/>
              <a:t>Dylai 5 munud cyntaf y cyflwyniad esbonio i’r gynulleidfa beth wnaethoch fel rhan o wobr John </a:t>
            </a:r>
            <a:r>
              <a:rPr lang="cy-GB" dirty="0" err="1"/>
              <a:t>Muir</a:t>
            </a:r>
            <a:r>
              <a:rPr lang="cy-GB" dirty="0"/>
              <a:t>.</a:t>
            </a:r>
          </a:p>
          <a:p>
            <a:pPr>
              <a:buFont typeface="Wingdings" panose="05000000000000000000" pitchFamily="2" charset="2"/>
              <a:buChar char="v"/>
            </a:pPr>
            <a:r>
              <a:rPr lang="cy-GB" dirty="0"/>
              <a:t>Beth gwnaethoch chi ei ddarganfod?</a:t>
            </a:r>
          </a:p>
          <a:p>
            <a:pPr>
              <a:buFont typeface="Wingdings" panose="05000000000000000000" pitchFamily="2" charset="2"/>
              <a:buChar char="v"/>
            </a:pPr>
            <a:r>
              <a:rPr lang="cy-GB" dirty="0"/>
              <a:t>Beth ddysgoch chi?</a:t>
            </a:r>
          </a:p>
          <a:p>
            <a:pPr>
              <a:buFont typeface="Wingdings" panose="05000000000000000000" pitchFamily="2" charset="2"/>
              <a:buChar char="v"/>
            </a:pPr>
            <a:r>
              <a:rPr lang="cy-GB" dirty="0"/>
              <a:t>Sut gwnaethoch chi warchod? </a:t>
            </a:r>
          </a:p>
          <a:p>
            <a:pPr>
              <a:buFont typeface="Wingdings" panose="05000000000000000000" pitchFamily="2" charset="2"/>
              <a:buChar char="v"/>
            </a:pPr>
            <a:r>
              <a:rPr lang="cy-GB" dirty="0"/>
              <a:t>Gallwch chi ddangos ffotograffau, neu ddod ag unrhyw adnoddau i mewn i gefnogi’ch trafodaeth. Mae’r adran hon yn nodi’ch profiad ac yn helpu’r gynulleidfa i ddysgu am y safle o’ch dewis.</a:t>
            </a:r>
          </a:p>
          <a:p>
            <a:pPr>
              <a:buFont typeface="Wingdings" panose="05000000000000000000" pitchFamily="2" charset="2"/>
              <a:buChar char="v"/>
            </a:pPr>
            <a:r>
              <a:rPr lang="cy-GB" dirty="0"/>
              <a:t>Dylai’r adran hon hefyd ganiatáu i chi </a:t>
            </a:r>
            <a:r>
              <a:rPr lang="cy-GB" b="1" dirty="0"/>
              <a:t>adfyfyrio</a:t>
            </a:r>
            <a:r>
              <a:rPr lang="cy-GB" dirty="0"/>
              <a:t> ar sut mae’r profiad hwn wedi cefnogi’n ymarferol eich dealltwriaeth eich hun o gynaliadwyedd. </a:t>
            </a:r>
          </a:p>
          <a:p>
            <a:pPr>
              <a:buFont typeface="Wingdings" panose="05000000000000000000" pitchFamily="2" charset="2"/>
              <a:buChar char="v"/>
            </a:pPr>
            <a:r>
              <a:rPr lang="cy-GB" dirty="0"/>
              <a:t>Mae’r rhan yma yn gyflwyniad unigol ar MS </a:t>
            </a:r>
            <a:r>
              <a:rPr lang="cy-GB" dirty="0" err="1"/>
              <a:t>Teams</a:t>
            </a:r>
            <a:endParaRPr lang="cy-GB" dirty="0"/>
          </a:p>
          <a:p>
            <a:endParaRPr lang="en-GB" dirty="0"/>
          </a:p>
        </p:txBody>
      </p:sp>
      <p:sp>
        <p:nvSpPr>
          <p:cNvPr id="4" name="Content Placeholder 3"/>
          <p:cNvSpPr>
            <a:spLocks noGrp="1"/>
          </p:cNvSpPr>
          <p:nvPr>
            <p:ph sz="half" idx="2"/>
          </p:nvPr>
        </p:nvSpPr>
        <p:spPr>
          <a:xfrm>
            <a:off x="6013938" y="1842869"/>
            <a:ext cx="4979964" cy="4579034"/>
          </a:xfrm>
        </p:spPr>
        <p:txBody>
          <a:bodyPr>
            <a:normAutofit fontScale="77500" lnSpcReduction="20000"/>
          </a:bodyPr>
          <a:lstStyle/>
          <a:p>
            <a:pPr>
              <a:buFont typeface="Wingdings" panose="05000000000000000000" pitchFamily="2" charset="2"/>
              <a:buChar char="v"/>
            </a:pPr>
            <a:r>
              <a:rPr lang="en-GB" i="1" dirty="0">
                <a:solidFill>
                  <a:schemeClr val="accent1">
                    <a:lumMod val="75000"/>
                  </a:schemeClr>
                </a:solidFill>
              </a:rPr>
              <a:t>Once you have completed the John Muir Award:</a:t>
            </a:r>
          </a:p>
          <a:p>
            <a:pPr>
              <a:buFont typeface="Wingdings" panose="05000000000000000000" pitchFamily="2" charset="2"/>
              <a:buChar char="v"/>
            </a:pPr>
            <a:r>
              <a:rPr lang="en-GB" i="1" dirty="0">
                <a:solidFill>
                  <a:schemeClr val="accent1">
                    <a:lumMod val="75000"/>
                  </a:schemeClr>
                </a:solidFill>
              </a:rPr>
              <a:t>Create a presentation of 20 minutes.</a:t>
            </a:r>
          </a:p>
          <a:p>
            <a:pPr>
              <a:buFont typeface="Wingdings" panose="05000000000000000000" pitchFamily="2" charset="2"/>
              <a:buChar char="v"/>
            </a:pPr>
            <a:r>
              <a:rPr lang="en-GB" i="1" dirty="0">
                <a:solidFill>
                  <a:schemeClr val="accent1">
                    <a:lumMod val="75000"/>
                  </a:schemeClr>
                </a:solidFill>
              </a:rPr>
              <a:t>The first 5 minutes of presentation should explain to the audience what you did as part of the John Muir.</a:t>
            </a:r>
          </a:p>
          <a:p>
            <a:pPr>
              <a:buFont typeface="Wingdings" panose="05000000000000000000" pitchFamily="2" charset="2"/>
              <a:buChar char="v"/>
            </a:pPr>
            <a:r>
              <a:rPr lang="en-GB" i="1" dirty="0">
                <a:solidFill>
                  <a:schemeClr val="accent1">
                    <a:lumMod val="75000"/>
                  </a:schemeClr>
                </a:solidFill>
              </a:rPr>
              <a:t>What did you discover?</a:t>
            </a:r>
          </a:p>
          <a:p>
            <a:pPr>
              <a:buFont typeface="Wingdings" panose="05000000000000000000" pitchFamily="2" charset="2"/>
              <a:buChar char="v"/>
            </a:pPr>
            <a:r>
              <a:rPr lang="en-GB" i="1" dirty="0">
                <a:solidFill>
                  <a:schemeClr val="accent1">
                    <a:lumMod val="75000"/>
                  </a:schemeClr>
                </a:solidFill>
              </a:rPr>
              <a:t>What did  you find out about?</a:t>
            </a:r>
          </a:p>
          <a:p>
            <a:pPr>
              <a:buFont typeface="Wingdings" panose="05000000000000000000" pitchFamily="2" charset="2"/>
              <a:buChar char="v"/>
            </a:pPr>
            <a:r>
              <a:rPr lang="en-GB" i="1" dirty="0">
                <a:solidFill>
                  <a:schemeClr val="accent1">
                    <a:lumMod val="75000"/>
                  </a:schemeClr>
                </a:solidFill>
              </a:rPr>
              <a:t>How did you conserve? </a:t>
            </a:r>
          </a:p>
          <a:p>
            <a:pPr>
              <a:buFont typeface="Wingdings" panose="05000000000000000000" pitchFamily="2" charset="2"/>
              <a:buChar char="v"/>
            </a:pPr>
            <a:r>
              <a:rPr lang="en-GB" i="1" dirty="0">
                <a:solidFill>
                  <a:schemeClr val="accent1">
                    <a:lumMod val="75000"/>
                  </a:schemeClr>
                </a:solidFill>
              </a:rPr>
              <a:t>You can show photos, or bring in any resources to support your discussion. This section is noting your experience and helping the audience find about your chosen site.</a:t>
            </a:r>
          </a:p>
          <a:p>
            <a:pPr>
              <a:buFont typeface="Wingdings" panose="05000000000000000000" pitchFamily="2" charset="2"/>
              <a:buChar char="v"/>
            </a:pPr>
            <a:r>
              <a:rPr lang="en-GB" i="1" dirty="0">
                <a:solidFill>
                  <a:schemeClr val="accent1">
                    <a:lumMod val="75000"/>
                  </a:schemeClr>
                </a:solidFill>
              </a:rPr>
              <a:t>This section should also allow you to </a:t>
            </a:r>
            <a:r>
              <a:rPr lang="en-GB" b="1" i="1" dirty="0">
                <a:solidFill>
                  <a:schemeClr val="accent1">
                    <a:lumMod val="75000"/>
                  </a:schemeClr>
                </a:solidFill>
              </a:rPr>
              <a:t>reflect </a:t>
            </a:r>
            <a:r>
              <a:rPr lang="en-GB" i="1" dirty="0">
                <a:solidFill>
                  <a:schemeClr val="accent1">
                    <a:lumMod val="75000"/>
                  </a:schemeClr>
                </a:solidFill>
              </a:rPr>
              <a:t>on how this experience has practically supported your own understanding of sustainability. </a:t>
            </a:r>
          </a:p>
          <a:p>
            <a:pPr>
              <a:buFont typeface="Wingdings" panose="05000000000000000000" pitchFamily="2" charset="2"/>
              <a:buChar char="v"/>
            </a:pPr>
            <a:r>
              <a:rPr lang="en-GB" i="1" dirty="0">
                <a:solidFill>
                  <a:schemeClr val="accent1">
                    <a:lumMod val="75000"/>
                  </a:schemeClr>
                </a:solidFill>
              </a:rPr>
              <a:t>This is a individual presentation to on MS Teams</a:t>
            </a:r>
          </a:p>
          <a:p>
            <a:pPr>
              <a:buFont typeface="Wingdings" panose="05000000000000000000" pitchFamily="2" charset="2"/>
              <a:buChar char="v"/>
            </a:pPr>
            <a:endParaRPr lang="en-GB" i="1" dirty="0">
              <a:solidFill>
                <a:schemeClr val="accent1">
                  <a:lumMod val="75000"/>
                </a:schemeClr>
              </a:solidFill>
            </a:endParaRPr>
          </a:p>
          <a:p>
            <a:pPr marL="0" indent="0">
              <a:buNone/>
            </a:pPr>
            <a:endParaRPr lang="en-GB" i="1" dirty="0">
              <a:solidFill>
                <a:schemeClr val="accent1">
                  <a:lumMod val="75000"/>
                </a:schemeClr>
              </a:solidFill>
            </a:endParaRPr>
          </a:p>
          <a:p>
            <a:endParaRPr lang="en-GB" dirty="0"/>
          </a:p>
          <a:p>
            <a:endParaRPr lang="en-GB" dirty="0"/>
          </a:p>
          <a:p>
            <a:endParaRPr lang="en-GB" dirty="0"/>
          </a:p>
        </p:txBody>
      </p:sp>
    </p:spTree>
    <p:extLst>
      <p:ext uri="{BB962C8B-B14F-4D97-AF65-F5344CB8AC3E}">
        <p14:creationId xmlns:p14="http://schemas.microsoft.com/office/powerpoint/2010/main" val="4012898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Rhan</a:t>
            </a:r>
            <a:r>
              <a:rPr lang="en-GB" dirty="0"/>
              <a:t> 2                                                </a:t>
            </a:r>
            <a:r>
              <a:rPr lang="en-GB" i="1" dirty="0">
                <a:solidFill>
                  <a:schemeClr val="accent1">
                    <a:lumMod val="75000"/>
                  </a:schemeClr>
                </a:solidFill>
              </a:rPr>
              <a:t>Part 2</a:t>
            </a:r>
          </a:p>
        </p:txBody>
      </p:sp>
      <p:sp>
        <p:nvSpPr>
          <p:cNvPr id="3" name="Content Placeholder 2"/>
          <p:cNvSpPr>
            <a:spLocks noGrp="1"/>
          </p:cNvSpPr>
          <p:nvPr>
            <p:ph sz="half" idx="1"/>
          </p:nvPr>
        </p:nvSpPr>
        <p:spPr/>
        <p:txBody>
          <a:bodyPr>
            <a:normAutofit fontScale="92500" lnSpcReduction="10000"/>
          </a:bodyPr>
          <a:lstStyle/>
          <a:p>
            <a:r>
              <a:rPr lang="cy-GB" i="1" dirty="0"/>
              <a:t>15 munud olaf y cyflwyniad yw adran  academaidd y gwaith.</a:t>
            </a:r>
          </a:p>
          <a:p>
            <a:r>
              <a:rPr lang="cy-GB" i="1" dirty="0"/>
              <a:t>Yn yr adran hon dylech werthuso’n feirniadol sut y </a:t>
            </a:r>
            <a:r>
              <a:rPr lang="cy-GB" i="1" noProof="1"/>
              <a:t>gallai’r</a:t>
            </a:r>
            <a:r>
              <a:rPr lang="cy-GB" i="1" dirty="0"/>
              <a:t> profiadau yr ymgymeroch â nhw ar gyfer Gwobr John </a:t>
            </a:r>
            <a:r>
              <a:rPr lang="cy-GB" i="1" dirty="0" err="1"/>
              <a:t>Muir</a:t>
            </a:r>
            <a:r>
              <a:rPr lang="cy-GB" i="1" dirty="0"/>
              <a:t> ddatblygu athroniaeth ac egwyddorion Addysg ar gyfer Datblygu Cynaliadwy a Dinasyddiaeth Fyd-eang yn y blynyddoedd cynnar. </a:t>
            </a:r>
          </a:p>
          <a:p>
            <a:r>
              <a:rPr lang="cy-GB" i="1" dirty="0"/>
              <a:t>Dadansoddwch fuddion a heriau’r math hwn o Wobr o ran datblygu arfer cynaliadwy. Rhaid i’r adran hon gynnwys tystiolaeth fanwl o’r llenyddiaeth rydych wedi’i darllen, yn cynnwys damcaniaeth, polisi ac erthyglau ymchwil</a:t>
            </a:r>
            <a:r>
              <a:rPr lang="en-GB" i="1" dirty="0"/>
              <a:t>.</a:t>
            </a:r>
          </a:p>
          <a:p>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a:solidFill>
                  <a:schemeClr val="accent1">
                    <a:lumMod val="75000"/>
                  </a:schemeClr>
                </a:solidFill>
              </a:rPr>
              <a:t>The final 15 minutes of the presentation is the academic section of the work.</a:t>
            </a:r>
          </a:p>
          <a:p>
            <a:r>
              <a:rPr lang="en-GB" i="1" dirty="0">
                <a:solidFill>
                  <a:schemeClr val="accent1">
                    <a:lumMod val="75000"/>
                  </a:schemeClr>
                </a:solidFill>
              </a:rPr>
              <a:t>In this section you should critically evaluate how the John Muir Award experience you undertook could develop Education for Sustainable Development and Global Citizenship philosophy and principles in the early years. </a:t>
            </a:r>
          </a:p>
          <a:p>
            <a:r>
              <a:rPr lang="en-GB" i="1" dirty="0">
                <a:solidFill>
                  <a:schemeClr val="accent1">
                    <a:lumMod val="75000"/>
                  </a:schemeClr>
                </a:solidFill>
              </a:rPr>
              <a:t>Analyse the benefits and challenges of this type of Award in developing sustainable practice.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1573211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842655"/>
          </a:xfrm>
        </p:spPr>
        <p:txBody>
          <a:bodyPr>
            <a:normAutofit fontScale="90000"/>
          </a:bodyPr>
          <a:lstStyle/>
          <a:p>
            <a:r>
              <a:rPr lang="cy-GB" dirty="0"/>
              <a:t>Rhan </a:t>
            </a:r>
            <a:r>
              <a:rPr lang="en-GB" dirty="0"/>
              <a:t>2                                                      </a:t>
            </a:r>
            <a:r>
              <a:rPr lang="en-GB" i="1" dirty="0">
                <a:solidFill>
                  <a:schemeClr val="accent1">
                    <a:lumMod val="75000"/>
                  </a:schemeClr>
                </a:solidFill>
              </a:rPr>
              <a:t>Part 2</a:t>
            </a:r>
          </a:p>
        </p:txBody>
      </p:sp>
      <p:sp>
        <p:nvSpPr>
          <p:cNvPr id="3" name="Content Placeholder 2"/>
          <p:cNvSpPr>
            <a:spLocks noGrp="1"/>
          </p:cNvSpPr>
          <p:nvPr>
            <p:ph sz="half" idx="1"/>
          </p:nvPr>
        </p:nvSpPr>
        <p:spPr>
          <a:xfrm>
            <a:off x="977030" y="1778696"/>
            <a:ext cx="4801977" cy="4530664"/>
          </a:xfrm>
        </p:spPr>
        <p:txBody>
          <a:bodyPr>
            <a:normAutofit fontScale="77500" lnSpcReduction="20000"/>
          </a:bodyPr>
          <a:lstStyle/>
          <a:p>
            <a:r>
              <a:rPr lang="cy-GB" i="1" dirty="0"/>
              <a:t>Er enghraifft,</a:t>
            </a:r>
          </a:p>
          <a:p>
            <a:pPr>
              <a:buFont typeface="Wingdings" panose="05000000000000000000" pitchFamily="2" charset="2"/>
              <a:buChar char="v"/>
            </a:pPr>
            <a:r>
              <a:rPr lang="cy-GB" i="1" dirty="0"/>
              <a:t>Ydy amcanion y Gwobr John </a:t>
            </a:r>
            <a:r>
              <a:rPr lang="cy-GB" i="1" noProof="1"/>
              <a:t>Muir</a:t>
            </a:r>
            <a:r>
              <a:rPr lang="cy-GB" i="1" dirty="0"/>
              <a:t> </a:t>
            </a:r>
            <a:r>
              <a:rPr lang="sv-SE" i="1" dirty="0"/>
              <a:t>a’r profiad wanethoch chi gyflawni, </a:t>
            </a:r>
            <a:r>
              <a:rPr lang="cy-GB" i="1" dirty="0"/>
              <a:t>cysylltu â damcaniaeth ac addysgeg y blynyddoedd cynnar, megis ‘dysgu ymarferol’, dysgu yn y ‘sefyllfa go iawn’, dysgu o fewn natur, ailgysylltu gyda’r byd nad sy’n ddynol ac ymdeimald o le. Gallai hyn gysylltu â </a:t>
            </a:r>
            <a:r>
              <a:rPr lang="cy-GB" i="1" noProof="1"/>
              <a:t>Froebel, Dewey, Steiner </a:t>
            </a:r>
            <a:r>
              <a:rPr lang="cy-GB" i="1" dirty="0"/>
              <a:t>ac eraill. </a:t>
            </a:r>
          </a:p>
          <a:p>
            <a:pPr>
              <a:buFont typeface="Wingdings" panose="05000000000000000000" pitchFamily="2" charset="2"/>
              <a:buChar char="v"/>
            </a:pPr>
            <a:r>
              <a:rPr lang="cy-GB" i="1" dirty="0"/>
              <a:t>A </a:t>
            </a:r>
            <a:r>
              <a:rPr lang="cy-GB" i="1" noProof="1"/>
              <a:t>roddodd</a:t>
            </a:r>
            <a:r>
              <a:rPr lang="cy-GB" i="1" dirty="0"/>
              <a:t> y gweithgaredd amser i feddwl yn greadigol neu adfyfyrio, sy’n egwyddorion Addysg ar gyfer Datblygu Cynaliadwy a Dinasyddiaeth Fyd-eang. </a:t>
            </a:r>
          </a:p>
          <a:p>
            <a:pPr>
              <a:buFont typeface="Wingdings" panose="05000000000000000000" pitchFamily="2" charset="2"/>
              <a:buChar char="v"/>
            </a:pPr>
            <a:r>
              <a:rPr lang="cy-GB" i="1" dirty="0"/>
              <a:t>A oedd y gweithgaredd yn gysylltiedig â gweithredu ymarferol ac ag unrhyw un o themâu ADCDF neu â Nodau Datblygu Cynaliadwy’r CU.</a:t>
            </a:r>
          </a:p>
          <a:p>
            <a:pPr>
              <a:buFont typeface="Wingdings" panose="05000000000000000000" pitchFamily="2" charset="2"/>
              <a:buChar char="v"/>
            </a:pPr>
            <a:r>
              <a:rPr lang="cy-GB" i="1" dirty="0"/>
              <a:t>A oedd unrhyw heriau neu faes y </a:t>
            </a:r>
            <a:r>
              <a:rPr lang="cy-GB" i="1" noProof="1"/>
              <a:t>gellir</a:t>
            </a:r>
            <a:r>
              <a:rPr lang="cy-GB" i="1" dirty="0"/>
              <a:t> eu beirniadu. Yn nhermau cynaliadwyedd ydy Gwobr John </a:t>
            </a:r>
            <a:r>
              <a:rPr lang="cy-GB" i="1" dirty="0" err="1"/>
              <a:t>Muir</a:t>
            </a:r>
            <a:r>
              <a:rPr lang="cy-GB" i="1" dirty="0"/>
              <a:t> yn anwybyddu rhai o’r nodau dinasyddiaeth gan ganolbwyntio’n fwy ar feysydd amgylcheddol datblygu cynaliadwy?</a:t>
            </a:r>
          </a:p>
          <a:p>
            <a:endParaRPr lang="en-GB" dirty="0"/>
          </a:p>
        </p:txBody>
      </p:sp>
      <p:sp>
        <p:nvSpPr>
          <p:cNvPr id="4" name="Content Placeholder 3"/>
          <p:cNvSpPr>
            <a:spLocks noGrp="1"/>
          </p:cNvSpPr>
          <p:nvPr>
            <p:ph sz="half" idx="2"/>
          </p:nvPr>
        </p:nvSpPr>
        <p:spPr>
          <a:xfrm>
            <a:off x="5884164" y="1793631"/>
            <a:ext cx="4754880" cy="4314561"/>
          </a:xfrm>
        </p:spPr>
        <p:txBody>
          <a:bodyPr>
            <a:normAutofit fontScale="77500" lnSpcReduction="20000"/>
          </a:bodyPr>
          <a:lstStyle/>
          <a:p>
            <a:r>
              <a:rPr lang="en-GB" i="1" dirty="0">
                <a:solidFill>
                  <a:schemeClr val="accent1">
                    <a:lumMod val="75000"/>
                  </a:schemeClr>
                </a:solidFill>
              </a:rPr>
              <a:t>For example,</a:t>
            </a:r>
          </a:p>
          <a:p>
            <a:pPr>
              <a:buFont typeface="Wingdings" panose="05000000000000000000" pitchFamily="2" charset="2"/>
              <a:buChar char="v"/>
            </a:pPr>
            <a:r>
              <a:rPr lang="en-GB" i="1" dirty="0">
                <a:solidFill>
                  <a:schemeClr val="accent1">
                    <a:lumMod val="75000"/>
                  </a:schemeClr>
                </a:solidFill>
              </a:rPr>
              <a:t>Does the John Muir Award’s principles and the experience you undertook as part of John Muir Award link to early years theory and pedagogy, such as ‘hands on learning’, learning in the ‘real situation’, learning in nature, reconnecting with the non-human world, sense of place. This may tie with Froebel, Dewey, Steiner and others. </a:t>
            </a:r>
          </a:p>
          <a:p>
            <a:pPr>
              <a:buFont typeface="Wingdings" panose="05000000000000000000" pitchFamily="2" charset="2"/>
              <a:buChar char="v"/>
            </a:pPr>
            <a:r>
              <a:rPr lang="en-GB" i="1" dirty="0">
                <a:solidFill>
                  <a:schemeClr val="accent1">
                    <a:lumMod val="75000"/>
                  </a:schemeClr>
                </a:solidFill>
              </a:rPr>
              <a:t>Did the activity provide time for creative thinking, or reflection which are principles of Education for Sustainable Development and Global Citizenship. </a:t>
            </a:r>
          </a:p>
          <a:p>
            <a:pPr>
              <a:buFont typeface="Wingdings" panose="05000000000000000000" pitchFamily="2" charset="2"/>
              <a:buChar char="v"/>
            </a:pPr>
            <a:r>
              <a:rPr lang="en-GB" i="1" dirty="0">
                <a:solidFill>
                  <a:schemeClr val="accent1">
                    <a:lumMod val="75000"/>
                  </a:schemeClr>
                </a:solidFill>
              </a:rPr>
              <a:t>Was the activity linked to practical action and any of the themes of ESDGC or the UN Sustainable Development Goals.</a:t>
            </a:r>
          </a:p>
          <a:p>
            <a:pPr>
              <a:buFont typeface="Wingdings" panose="05000000000000000000" pitchFamily="2" charset="2"/>
              <a:buChar char="v"/>
            </a:pPr>
            <a:r>
              <a:rPr lang="en-GB" i="1" dirty="0">
                <a:solidFill>
                  <a:schemeClr val="accent1">
                    <a:lumMod val="75000"/>
                  </a:schemeClr>
                </a:solidFill>
              </a:rPr>
              <a:t>Were there any challenges or area that could be critiqued. In terms of sustainability does John Muir Award ignore some of the citizenship aims and concentrate more on environmental areas of sustainable development?</a:t>
            </a:r>
          </a:p>
          <a:p>
            <a:pPr>
              <a:buFont typeface="Wingdings" panose="05000000000000000000" pitchFamily="2" charset="2"/>
              <a:buChar char="v"/>
            </a:pP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2246089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24128" y="585216"/>
            <a:ext cx="9720072" cy="1081806"/>
          </a:xfrm>
        </p:spPr>
        <p:txBody>
          <a:bodyPr>
            <a:normAutofit fontScale="90000"/>
          </a:bodyPr>
          <a:lstStyle/>
          <a:p>
            <a:br>
              <a:rPr lang="en-GB" b="1" dirty="0"/>
            </a:br>
            <a:br>
              <a:rPr lang="en-GB" b="1" dirty="0"/>
            </a:br>
            <a:r>
              <a:rPr lang="en-GB" sz="3600" b="1" dirty="0"/>
              <a:t>1. </a:t>
            </a:r>
            <a:r>
              <a:rPr lang="cy-GB" sz="3600" b="1" dirty="0"/>
              <a:t>Sgiliau Ymgysylltu â Llenyddiaeth </a:t>
            </a:r>
            <a:br>
              <a:rPr lang="cy-GB" sz="3600" b="1" dirty="0"/>
            </a:br>
            <a:r>
              <a:rPr lang="en-GB" sz="3600" b="1" i="1" dirty="0">
                <a:solidFill>
                  <a:schemeClr val="accent1">
                    <a:lumMod val="75000"/>
                  </a:schemeClr>
                </a:solidFill>
              </a:rPr>
              <a:t>1. Engagement with Literature Skills</a:t>
            </a:r>
            <a:br>
              <a:rPr lang="en-GB" sz="3600" b="1" dirty="0"/>
            </a:br>
            <a:r>
              <a:rPr lang="cy-GB" sz="3600" b="1" dirty="0"/>
              <a:t>(10 marc                                                             10 marks)</a:t>
            </a:r>
            <a:br>
              <a:rPr lang="en-GB" sz="3600" dirty="0"/>
            </a:br>
            <a:endParaRPr lang="en-GB" sz="3600" dirty="0"/>
          </a:p>
        </p:txBody>
      </p:sp>
      <p:sp>
        <p:nvSpPr>
          <p:cNvPr id="5" name="Content Placeholder 4"/>
          <p:cNvSpPr>
            <a:spLocks noGrp="1"/>
          </p:cNvSpPr>
          <p:nvPr>
            <p:ph sz="half" idx="1"/>
          </p:nvPr>
        </p:nvSpPr>
        <p:spPr/>
        <p:txBody>
          <a:bodyPr>
            <a:normAutofit/>
          </a:bodyPr>
          <a:lstStyle/>
          <a:p>
            <a:pPr>
              <a:buFont typeface="Wingdings" panose="05000000000000000000" pitchFamily="2" charset="2"/>
              <a:buChar char="v"/>
            </a:pPr>
            <a:r>
              <a:rPr lang="cy-GB" i="1" dirty="0"/>
              <a:t>Rhaid i’r cyflwyniad gynnwys cyfeirnodi ar lafar </a:t>
            </a:r>
          </a:p>
          <a:p>
            <a:pPr>
              <a:buFont typeface="Wingdings" panose="05000000000000000000" pitchFamily="2" charset="2"/>
              <a:buChar char="v"/>
            </a:pPr>
            <a:r>
              <a:rPr lang="cy-GB" i="1" dirty="0"/>
              <a:t>Mae angen rhestr gyfeiriadau clir a chywir </a:t>
            </a:r>
          </a:p>
          <a:p>
            <a:pPr>
              <a:buFont typeface="Wingdings" panose="05000000000000000000" pitchFamily="2" charset="2"/>
              <a:buChar char="v"/>
            </a:pPr>
            <a:r>
              <a:rPr lang="cy-GB" i="1" dirty="0"/>
              <a:t>Rhaid darparu tystiolaeth ar gyfer y gwaith gyda chyfeiriadau o lyfrau, erthyglau cylchgronau a ffynonellau dilys eraill.</a:t>
            </a:r>
          </a:p>
          <a:p>
            <a:pPr>
              <a:buFont typeface="Wingdings" panose="05000000000000000000" pitchFamily="2" charset="2"/>
              <a:buChar char="v"/>
            </a:pPr>
            <a:r>
              <a:rPr lang="cy-GB" i="1" dirty="0"/>
              <a:t>Cymerwch amser gan ddefnyddio’r canllaw cyfeirnodi i sicrhau bod y cyfeirnodi’n gywir </a:t>
            </a:r>
          </a:p>
          <a:p>
            <a:endParaRPr lang="en-GB" dirty="0"/>
          </a:p>
        </p:txBody>
      </p:sp>
      <p:sp>
        <p:nvSpPr>
          <p:cNvPr id="6" name="Content Placeholder 5"/>
          <p:cNvSpPr>
            <a:spLocks noGrp="1"/>
          </p:cNvSpPr>
          <p:nvPr>
            <p:ph sz="half" idx="2"/>
          </p:nvPr>
        </p:nvSpPr>
        <p:spPr/>
        <p:txBody>
          <a:bodyPr>
            <a:normAutofit/>
          </a:bodyPr>
          <a:lstStyle/>
          <a:p>
            <a:pPr>
              <a:buFont typeface="Wingdings" panose="05000000000000000000" pitchFamily="2" charset="2"/>
              <a:buChar char="v"/>
            </a:pPr>
            <a:r>
              <a:rPr lang="en-GB" i="1" dirty="0">
                <a:solidFill>
                  <a:schemeClr val="accent1">
                    <a:lumMod val="75000"/>
                  </a:schemeClr>
                </a:solidFill>
              </a:rPr>
              <a:t>The presentation must include oral referencing.</a:t>
            </a:r>
          </a:p>
          <a:p>
            <a:pPr>
              <a:buFont typeface="Wingdings" panose="05000000000000000000" pitchFamily="2" charset="2"/>
              <a:buChar char="v"/>
            </a:pPr>
            <a:r>
              <a:rPr lang="en-GB" i="1" dirty="0">
                <a:solidFill>
                  <a:schemeClr val="accent1">
                    <a:lumMod val="75000"/>
                  </a:schemeClr>
                </a:solidFill>
              </a:rPr>
              <a:t>You should have a clear and correct reference list.</a:t>
            </a:r>
          </a:p>
          <a:p>
            <a:pPr>
              <a:buFont typeface="Wingdings" panose="05000000000000000000" pitchFamily="2" charset="2"/>
              <a:buChar char="v"/>
            </a:pPr>
            <a:r>
              <a:rPr lang="en-GB" i="1" dirty="0">
                <a:solidFill>
                  <a:schemeClr val="accent1">
                    <a:lumMod val="75000"/>
                  </a:schemeClr>
                </a:solidFill>
              </a:rPr>
              <a:t>The work must be evidenced with references from books, journal articles and other valid sources.</a:t>
            </a:r>
          </a:p>
          <a:p>
            <a:pPr>
              <a:buFont typeface="Wingdings" panose="05000000000000000000" pitchFamily="2" charset="2"/>
              <a:buChar char="v"/>
            </a:pPr>
            <a:r>
              <a:rPr lang="en-GB" i="1" dirty="0">
                <a:solidFill>
                  <a:schemeClr val="accent1">
                    <a:lumMod val="75000"/>
                  </a:schemeClr>
                </a:solidFill>
              </a:rPr>
              <a:t>Take time using the reference guide to ensure referencing is accurate </a:t>
            </a:r>
          </a:p>
        </p:txBody>
      </p:sp>
    </p:spTree>
    <p:extLst>
      <p:ext uri="{BB962C8B-B14F-4D97-AF65-F5344CB8AC3E}">
        <p14:creationId xmlns:p14="http://schemas.microsoft.com/office/powerpoint/2010/main" val="1664631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211015"/>
            <a:ext cx="9720072" cy="1090247"/>
          </a:xfrm>
        </p:spPr>
        <p:txBody>
          <a:bodyPr>
            <a:normAutofit fontScale="90000"/>
          </a:bodyPr>
          <a:lstStyle/>
          <a:p>
            <a:br>
              <a:rPr lang="en-GB" dirty="0"/>
            </a:br>
            <a:br>
              <a:rPr lang="en-GB" dirty="0"/>
            </a:br>
            <a:r>
              <a:rPr lang="en-GB" dirty="0"/>
              <a:t>2. </a:t>
            </a:r>
            <a:r>
              <a:rPr lang="cy-GB" dirty="0"/>
              <a:t>Sgiliau Gwybodaeth a Dealltwriaeth</a:t>
            </a:r>
            <a:br>
              <a:rPr lang="cy-GB" dirty="0"/>
            </a:br>
            <a:r>
              <a:rPr lang="en-GB" i="1" dirty="0">
                <a:solidFill>
                  <a:schemeClr val="accent1">
                    <a:lumMod val="75000"/>
                  </a:schemeClr>
                </a:solidFill>
              </a:rPr>
              <a:t>2. Knowledge and Understanding Skills</a:t>
            </a:r>
            <a:br>
              <a:rPr lang="en-GB" dirty="0"/>
            </a:br>
            <a:r>
              <a:rPr lang="en-GB" dirty="0"/>
              <a:t>20 marc                                      20 marks</a:t>
            </a:r>
          </a:p>
        </p:txBody>
      </p:sp>
      <p:sp>
        <p:nvSpPr>
          <p:cNvPr id="3" name="Content Placeholder 2"/>
          <p:cNvSpPr>
            <a:spLocks noGrp="1"/>
          </p:cNvSpPr>
          <p:nvPr>
            <p:ph sz="half" idx="1"/>
          </p:nvPr>
        </p:nvSpPr>
        <p:spPr/>
        <p:txBody>
          <a:bodyPr>
            <a:normAutofit fontScale="92500" lnSpcReduction="20000"/>
          </a:bodyPr>
          <a:lstStyle/>
          <a:p>
            <a:r>
              <a:rPr lang="cy-GB" b="1" dirty="0"/>
              <a:t>Rhan 1 - Tystiolaeth a </a:t>
            </a:r>
            <a:r>
              <a:rPr lang="cy-GB" b="1" noProof="1"/>
              <a:t>gasglwyd</a:t>
            </a:r>
            <a:r>
              <a:rPr lang="cy-GB" b="1" dirty="0"/>
              <a:t> fel rhan o Wobr John </a:t>
            </a:r>
            <a:r>
              <a:rPr lang="cy-GB" b="1" dirty="0" err="1"/>
              <a:t>Muir</a:t>
            </a:r>
            <a:endParaRPr lang="en-GB" dirty="0"/>
          </a:p>
          <a:p>
            <a:r>
              <a:rPr lang="cy-GB" b="1" dirty="0"/>
              <a:t>Gan ddefnyddio canllawiau darlithoedd ac oddi wrth Gymdeithas John </a:t>
            </a:r>
            <a:r>
              <a:rPr lang="cy-GB" b="1" dirty="0" err="1"/>
              <a:t>Muir</a:t>
            </a:r>
            <a:r>
              <a:rPr lang="cy-GB" b="1" dirty="0"/>
              <a:t> ymgymerwch â phrofiad sy'n cefnogi Gwobr John </a:t>
            </a:r>
            <a:r>
              <a:rPr lang="cy-GB" b="1" dirty="0" err="1"/>
              <a:t>Muir</a:t>
            </a:r>
            <a:r>
              <a:rPr lang="cy-GB" b="1" dirty="0"/>
              <a:t>. Cadwch y dystiolaeth rydych </a:t>
            </a:r>
            <a:r>
              <a:rPr lang="cy-GB" b="1" dirty="0" err="1"/>
              <a:t>chi'n</a:t>
            </a:r>
            <a:r>
              <a:rPr lang="cy-GB" b="1" dirty="0"/>
              <a:t> ei chasglu, gan gynnwys unrhyw ffotograffau, llyfrau </a:t>
            </a:r>
            <a:r>
              <a:rPr lang="cy-GB" b="1" noProof="1"/>
              <a:t>lloffion</a:t>
            </a:r>
            <a:r>
              <a:rPr lang="cy-GB" b="1" dirty="0"/>
              <a:t>, testun ysgrifenedig a chlipiau fideo i gefnogi Rhan 2 yr aseiniad. </a:t>
            </a:r>
            <a:r>
              <a:rPr lang="cy-GB" b="1" noProof="1"/>
              <a:t>Gellir cadw tystiolaeth John Muir ar OneDrive, neu gellir ei rhoi ar Turnitin</a:t>
            </a:r>
            <a:r>
              <a:rPr lang="cy-GB" b="1" dirty="0"/>
              <a:t> neu ei chadw fel arteffactau. Bydd hyn yn cael ei drafod yn y darlithoedd.</a:t>
            </a:r>
            <a:endParaRPr lang="en-GB" dirty="0"/>
          </a:p>
          <a:p>
            <a:r>
              <a:rPr lang="cy-GB" b="1" dirty="0"/>
              <a:t> </a:t>
            </a:r>
            <a:endParaRPr lang="en-GB" dirty="0"/>
          </a:p>
          <a:p>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solidFill>
                  <a:schemeClr val="accent1">
                    <a:lumMod val="75000"/>
                  </a:schemeClr>
                </a:solidFill>
              </a:rPr>
              <a:t>Evidence collected as part of John Muir Award </a:t>
            </a:r>
            <a:endParaRPr lang="en-GB" i="1" dirty="0">
              <a:solidFill>
                <a:schemeClr val="accent1">
                  <a:lumMod val="75000"/>
                </a:schemeClr>
              </a:solidFill>
            </a:endParaRPr>
          </a:p>
          <a:p>
            <a:r>
              <a:rPr lang="en-GB" i="1" dirty="0">
                <a:solidFill>
                  <a:schemeClr val="accent1">
                    <a:lumMod val="75000"/>
                  </a:schemeClr>
                </a:solidFill>
              </a:rPr>
              <a:t>Using guidance in lectures and from the John Muir Society undertake an experience that supports the John Muir Award. Keep the evidence you collect, including any photographs, scrap books, writing and video clips to support Part 2 of the assignment.  The John Muir evidence can be saved onto one drive, or be made accessible on </a:t>
            </a:r>
            <a:r>
              <a:rPr lang="en-GB" i="1" dirty="0" err="1">
                <a:solidFill>
                  <a:schemeClr val="accent1">
                    <a:lumMod val="75000"/>
                  </a:schemeClr>
                </a:solidFill>
              </a:rPr>
              <a:t>Turnitin</a:t>
            </a:r>
            <a:r>
              <a:rPr lang="en-GB" i="1" dirty="0">
                <a:solidFill>
                  <a:schemeClr val="accent1">
                    <a:lumMod val="75000"/>
                  </a:schemeClr>
                </a:solidFill>
              </a:rPr>
              <a:t> or as artefacts. This will be discussed in lectures.</a:t>
            </a:r>
          </a:p>
          <a:p>
            <a:endParaRPr lang="en-GB" dirty="0"/>
          </a:p>
        </p:txBody>
      </p:sp>
    </p:spTree>
    <p:extLst>
      <p:ext uri="{BB962C8B-B14F-4D97-AF65-F5344CB8AC3E}">
        <p14:creationId xmlns:p14="http://schemas.microsoft.com/office/powerpoint/2010/main" val="438014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 </a:t>
            </a:r>
            <a:r>
              <a:rPr lang="cy-GB" dirty="0"/>
              <a:t>Sgiliau Gwybyddol a Deallusol</a:t>
            </a:r>
            <a:br>
              <a:rPr lang="en-GB" dirty="0"/>
            </a:br>
            <a:r>
              <a:rPr lang="en-GB" i="1" dirty="0">
                <a:solidFill>
                  <a:schemeClr val="accent1">
                    <a:lumMod val="75000"/>
                  </a:schemeClr>
                </a:solidFill>
              </a:rPr>
              <a:t>3. Cognitive and Intellectual Skills</a:t>
            </a:r>
            <a:br>
              <a:rPr lang="en-GB" dirty="0"/>
            </a:br>
            <a:r>
              <a:rPr lang="en-GB" dirty="0"/>
              <a:t>20 marc                                            20 marks </a:t>
            </a:r>
          </a:p>
        </p:txBody>
      </p:sp>
      <p:sp>
        <p:nvSpPr>
          <p:cNvPr id="3" name="Content Placeholder 2"/>
          <p:cNvSpPr>
            <a:spLocks noGrp="1"/>
          </p:cNvSpPr>
          <p:nvPr>
            <p:ph sz="half" idx="1"/>
          </p:nvPr>
        </p:nvSpPr>
        <p:spPr/>
        <p:txBody>
          <a:bodyPr>
            <a:normAutofit/>
          </a:bodyPr>
          <a:lstStyle/>
          <a:p>
            <a:r>
              <a:rPr lang="cy-GB" sz="2400" b="1" dirty="0"/>
              <a:t>Rhan 2- Gwerthusiad</a:t>
            </a:r>
            <a:endParaRPr lang="en-GB" sz="2400" dirty="0"/>
          </a:p>
          <a:p>
            <a:r>
              <a:rPr lang="cy-GB" sz="2400" b="1" dirty="0"/>
              <a:t>• </a:t>
            </a:r>
            <a:r>
              <a:rPr lang="cy-GB" sz="2400" dirty="0"/>
              <a:t>Cyflwynwch ac archwilio’ch profiad gan gynnig tystiolaeth o Ran 1 i egluro’ch trafodaeth ynghylch sut y cefnogodd ddatblygiad eich dealltwriaeth chi a'ch hymwneud ymarferol â chynaliadwyedd (5 munud)</a:t>
            </a:r>
            <a:endParaRPr lang="en-GB" sz="2400" dirty="0"/>
          </a:p>
          <a:p>
            <a:endParaRPr lang="en-GB" dirty="0"/>
          </a:p>
        </p:txBody>
      </p:sp>
      <p:sp>
        <p:nvSpPr>
          <p:cNvPr id="4" name="Content Placeholder 3"/>
          <p:cNvSpPr>
            <a:spLocks noGrp="1"/>
          </p:cNvSpPr>
          <p:nvPr>
            <p:ph sz="half" idx="2"/>
          </p:nvPr>
        </p:nvSpPr>
        <p:spPr>
          <a:xfrm>
            <a:off x="5989320" y="2286000"/>
            <a:ext cx="4754880" cy="4480560"/>
          </a:xfrm>
        </p:spPr>
        <p:txBody>
          <a:bodyPr>
            <a:normAutofit/>
          </a:bodyPr>
          <a:lstStyle/>
          <a:p>
            <a:pPr lvl="0">
              <a:buClr>
                <a:srgbClr val="1CADE4"/>
              </a:buClr>
            </a:pPr>
            <a:r>
              <a:rPr lang="en-GB" sz="2400" b="1" i="1" dirty="0">
                <a:solidFill>
                  <a:srgbClr val="1CADE4">
                    <a:lumMod val="75000"/>
                  </a:srgbClr>
                </a:solidFill>
              </a:rPr>
              <a:t>Part 2- Evaluation</a:t>
            </a:r>
            <a:endParaRPr lang="en-GB" sz="2400" i="1" dirty="0">
              <a:solidFill>
                <a:srgbClr val="1CADE4">
                  <a:lumMod val="75000"/>
                </a:srgbClr>
              </a:solidFill>
            </a:endParaRPr>
          </a:p>
          <a:p>
            <a:pPr lvl="0">
              <a:buClr>
                <a:srgbClr val="1CADE4"/>
              </a:buClr>
            </a:pPr>
            <a:r>
              <a:rPr lang="en-GB" sz="2400" i="1" dirty="0">
                <a:solidFill>
                  <a:srgbClr val="1CADE4">
                    <a:lumMod val="75000"/>
                  </a:srgbClr>
                </a:solidFill>
              </a:rPr>
              <a:t>Introduce and explore your experience providing evidence from part 1 to illustrate your discussion of how it supported you develop your own understanding and practical involvement with sustainability  (5 minutes) </a:t>
            </a:r>
          </a:p>
          <a:p>
            <a:endParaRPr lang="en-GB" dirty="0"/>
          </a:p>
        </p:txBody>
      </p:sp>
    </p:spTree>
    <p:extLst>
      <p:ext uri="{BB962C8B-B14F-4D97-AF65-F5344CB8AC3E}">
        <p14:creationId xmlns:p14="http://schemas.microsoft.com/office/powerpoint/2010/main" val="4288223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4. </a:t>
            </a:r>
            <a:r>
              <a:rPr lang="cy-GB" dirty="0"/>
              <a:t>Sgiliau Cymhwyso Ymarferol</a:t>
            </a:r>
            <a:br>
              <a:rPr lang="en-GB" dirty="0"/>
            </a:br>
            <a:r>
              <a:rPr lang="en-GB" dirty="0">
                <a:solidFill>
                  <a:schemeClr val="accent1">
                    <a:lumMod val="75000"/>
                  </a:schemeClr>
                </a:solidFill>
              </a:rPr>
              <a:t>4</a:t>
            </a:r>
            <a:r>
              <a:rPr lang="en-GB" i="1" dirty="0">
                <a:solidFill>
                  <a:schemeClr val="accent1">
                    <a:lumMod val="75000"/>
                  </a:schemeClr>
                </a:solidFill>
              </a:rPr>
              <a:t>. Practical Application Skills</a:t>
            </a:r>
            <a:br>
              <a:rPr lang="en-GB" dirty="0"/>
            </a:br>
            <a:r>
              <a:rPr lang="en-GB" dirty="0"/>
              <a:t>30 marc                                  30 marks  </a:t>
            </a:r>
            <a:br>
              <a:rPr lang="en-GB" dirty="0"/>
            </a:br>
            <a:endParaRPr lang="en-GB" dirty="0"/>
          </a:p>
        </p:txBody>
      </p:sp>
      <p:sp>
        <p:nvSpPr>
          <p:cNvPr id="3" name="Content Placeholder 2"/>
          <p:cNvSpPr>
            <a:spLocks noGrp="1"/>
          </p:cNvSpPr>
          <p:nvPr>
            <p:ph sz="half" idx="1"/>
          </p:nvPr>
        </p:nvSpPr>
        <p:spPr/>
        <p:txBody>
          <a:bodyPr>
            <a:normAutofit fontScale="92500"/>
          </a:bodyPr>
          <a:lstStyle/>
          <a:p>
            <a:pPr>
              <a:buClr>
                <a:srgbClr val="1CADE4"/>
              </a:buClr>
            </a:pPr>
            <a:r>
              <a:rPr lang="cy-GB" sz="2000" b="1" dirty="0"/>
              <a:t>Rhan 2- Gwerthusiad</a:t>
            </a:r>
            <a:endParaRPr lang="cy-GB" sz="2100" b="1" dirty="0">
              <a:solidFill>
                <a:prstClr val="black"/>
              </a:solidFill>
            </a:endParaRPr>
          </a:p>
          <a:p>
            <a:pPr lvl="0">
              <a:buClr>
                <a:srgbClr val="1CADE4"/>
              </a:buClr>
            </a:pPr>
            <a:r>
              <a:rPr lang="cy-GB" b="1" dirty="0"/>
              <a:t>Gwerthuswch yn feirniadol sut y gallai eich profiad penodol gyda gwobr John </a:t>
            </a:r>
            <a:r>
              <a:rPr lang="cy-GB" b="1" dirty="0" err="1"/>
              <a:t>Muir</a:t>
            </a:r>
            <a:r>
              <a:rPr lang="cy-GB" b="1" dirty="0"/>
              <a:t> ddatblygu athroniaeth ac egwyddorion Addysg ar gyfer Datblygu Cynaliadwy a Dinasyddiaeth Fyd-eang yn y blynyddoedd cynnar. Dadansoddwch fanteision a heriau'r math hwn o Wobr o ran datblygu arfer cynaliadwy. (15 munud) Rhaid i'r adran hon gynnwys tystiolaeth fanwl o'r llenyddiaeth a ddarllenwyd gan gynnwys damcaniaeth, polisi ac erthyglau ymchwil.</a:t>
            </a:r>
            <a:endParaRPr lang="en-GB" dirty="0">
              <a:solidFill>
                <a:prstClr val="black"/>
              </a:solidFill>
            </a:endParaRPr>
          </a:p>
          <a:p>
            <a:endParaRPr lang="en-GB" dirty="0"/>
          </a:p>
        </p:txBody>
      </p:sp>
      <p:sp>
        <p:nvSpPr>
          <p:cNvPr id="4" name="Content Placeholder 3"/>
          <p:cNvSpPr>
            <a:spLocks noGrp="1"/>
          </p:cNvSpPr>
          <p:nvPr>
            <p:ph sz="half" idx="2"/>
          </p:nvPr>
        </p:nvSpPr>
        <p:spPr/>
        <p:txBody>
          <a:bodyPr>
            <a:normAutofit fontScale="92500"/>
          </a:bodyPr>
          <a:lstStyle/>
          <a:p>
            <a:r>
              <a:rPr lang="en-GB" sz="2400" b="1" i="1" dirty="0">
                <a:solidFill>
                  <a:srgbClr val="1CADE4">
                    <a:lumMod val="75000"/>
                  </a:srgbClr>
                </a:solidFill>
              </a:rPr>
              <a:t>Part 2- Evaluation</a:t>
            </a:r>
            <a:endParaRPr lang="en-GB" sz="2400" i="1" dirty="0">
              <a:solidFill>
                <a:srgbClr val="1CADE4">
                  <a:lumMod val="75000"/>
                </a:srgbClr>
              </a:solidFill>
            </a:endParaRPr>
          </a:p>
          <a:p>
            <a:r>
              <a:rPr lang="en-GB" sz="2400" i="1" dirty="0">
                <a:solidFill>
                  <a:srgbClr val="1CADE4">
                    <a:lumMod val="75000"/>
                  </a:srgbClr>
                </a:solidFill>
              </a:rPr>
              <a:t>Critically evaluate how your specific John Muir experience could develop Education for Sustainable Development and Global Citizenship philosophy and principles in the early years. Analyse the benefits and challenges of this type of Award in developing sustainable practice. (15 minutes)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3788878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218050"/>
            <a:ext cx="9720072" cy="680448"/>
          </a:xfrm>
        </p:spPr>
        <p:txBody>
          <a:bodyPr>
            <a:normAutofit fontScale="90000"/>
          </a:bodyPr>
          <a:lstStyle/>
          <a:p>
            <a:br>
              <a:rPr lang="en-GB" dirty="0"/>
            </a:br>
            <a:br>
              <a:rPr lang="en-GB" dirty="0"/>
            </a:br>
            <a:r>
              <a:rPr lang="en-GB" sz="4000" dirty="0"/>
              <a:t>5. </a:t>
            </a:r>
            <a:r>
              <a:rPr lang="cy-GB" sz="4000" dirty="0"/>
              <a:t>Sgiliau Trosglwyddadwy ar gyfer Bywyd ac Arfer Proffesiynol</a:t>
            </a:r>
            <a:br>
              <a:rPr lang="en-GB" sz="4000" dirty="0"/>
            </a:br>
            <a:r>
              <a:rPr lang="en-GB" sz="4000" i="1" dirty="0">
                <a:solidFill>
                  <a:schemeClr val="accent1">
                    <a:lumMod val="75000"/>
                  </a:schemeClr>
                </a:solidFill>
              </a:rPr>
              <a:t>5. Transferable Skills for Life and Professional Practice</a:t>
            </a:r>
            <a:br>
              <a:rPr lang="en-GB" sz="4000" dirty="0"/>
            </a:br>
            <a:r>
              <a:rPr lang="en-GB" sz="4000" dirty="0"/>
              <a:t>20 marc                                                 20 marks</a:t>
            </a:r>
          </a:p>
        </p:txBody>
      </p:sp>
      <p:sp>
        <p:nvSpPr>
          <p:cNvPr id="3" name="Content Placeholder 2"/>
          <p:cNvSpPr>
            <a:spLocks noGrp="1"/>
          </p:cNvSpPr>
          <p:nvPr>
            <p:ph sz="half" idx="1"/>
          </p:nvPr>
        </p:nvSpPr>
        <p:spPr/>
        <p:txBody>
          <a:bodyPr>
            <a:normAutofit fontScale="92500" lnSpcReduction="10000"/>
          </a:bodyPr>
          <a:lstStyle/>
          <a:p>
            <a:pPr>
              <a:buFont typeface="Wingdings" panose="05000000000000000000" pitchFamily="2" charset="2"/>
              <a:buChar char="v"/>
            </a:pPr>
            <a:r>
              <a:rPr lang="cy-GB" dirty="0"/>
              <a:t>Ansawdd y cyflwyniad, strwythur a sgiliau trefnu.</a:t>
            </a:r>
          </a:p>
          <a:p>
            <a:pPr>
              <a:buFont typeface="Wingdings" panose="05000000000000000000" pitchFamily="2" charset="2"/>
              <a:buChar char="v"/>
            </a:pPr>
            <a:endParaRPr lang="cy-GB" dirty="0"/>
          </a:p>
          <a:p>
            <a:pPr>
              <a:buFont typeface="Wingdings" panose="05000000000000000000" pitchFamily="2" charset="2"/>
              <a:buChar char="v"/>
            </a:pPr>
            <a:r>
              <a:rPr lang="cy-GB" dirty="0"/>
              <a:t>Mae’r marciau yma ar gyfer eich sgiliau cyflwyno ar lafar  </a:t>
            </a:r>
          </a:p>
          <a:p>
            <a:pPr>
              <a:buFont typeface="Wingdings" panose="05000000000000000000" pitchFamily="2" charset="2"/>
              <a:buChar char="v"/>
            </a:pPr>
            <a:r>
              <a:rPr lang="cy-GB" dirty="0"/>
              <a:t>Strwythur cyffredinol, yn cynnwys rhagarweiniad, diweddglo, is-adrannau synhwyrol.</a:t>
            </a:r>
          </a:p>
          <a:p>
            <a:pPr marL="0" indent="0">
              <a:buNone/>
            </a:pPr>
            <a:endParaRPr lang="cy-GB" dirty="0"/>
          </a:p>
          <a:p>
            <a:pPr>
              <a:buFont typeface="Wingdings" panose="05000000000000000000" pitchFamily="2" charset="2"/>
              <a:buChar char="v"/>
            </a:pPr>
            <a:r>
              <a:rPr lang="cy-GB" dirty="0"/>
              <a:t>Amseru’r cyflwyniad – dylai fod yn 10% yn fwy neu’n llai nag 20 munud (18-22 munud)</a:t>
            </a:r>
          </a:p>
        </p:txBody>
      </p:sp>
      <p:sp>
        <p:nvSpPr>
          <p:cNvPr id="4" name="Content Placeholder 3"/>
          <p:cNvSpPr>
            <a:spLocks noGrp="1"/>
          </p:cNvSpPr>
          <p:nvPr>
            <p:ph sz="half" idx="2"/>
          </p:nvPr>
        </p:nvSpPr>
        <p:spPr>
          <a:xfrm>
            <a:off x="6105378" y="2433710"/>
            <a:ext cx="4638822" cy="3875649"/>
          </a:xfrm>
        </p:spPr>
        <p:txBody>
          <a:bodyPr>
            <a:normAutofit fontScale="92500" lnSpcReduction="10000"/>
          </a:bodyPr>
          <a:lstStyle/>
          <a:p>
            <a:pPr>
              <a:buFont typeface="Wingdings" panose="05000000000000000000" pitchFamily="2" charset="2"/>
              <a:buChar char="v"/>
            </a:pPr>
            <a:r>
              <a:rPr lang="en-GB" dirty="0">
                <a:solidFill>
                  <a:schemeClr val="accent1">
                    <a:lumMod val="75000"/>
                  </a:schemeClr>
                </a:solidFill>
              </a:rPr>
              <a:t>Quality of presentation, structure and organisation skills.</a:t>
            </a:r>
          </a:p>
          <a:p>
            <a:pPr>
              <a:buFont typeface="Wingdings" panose="05000000000000000000" pitchFamily="2" charset="2"/>
              <a:buChar char="v"/>
            </a:pPr>
            <a:endParaRPr lang="en-GB" dirty="0">
              <a:solidFill>
                <a:schemeClr val="accent1">
                  <a:lumMod val="75000"/>
                </a:schemeClr>
              </a:solidFill>
            </a:endParaRPr>
          </a:p>
          <a:p>
            <a:pPr>
              <a:buFont typeface="Wingdings" panose="05000000000000000000" pitchFamily="2" charset="2"/>
              <a:buChar char="v"/>
            </a:pPr>
            <a:r>
              <a:rPr lang="en-GB" dirty="0">
                <a:solidFill>
                  <a:schemeClr val="accent1">
                    <a:lumMod val="75000"/>
                  </a:schemeClr>
                </a:solidFill>
              </a:rPr>
              <a:t>Marks here are for your oral presentation skills  </a:t>
            </a:r>
          </a:p>
          <a:p>
            <a:pPr>
              <a:buFont typeface="Wingdings" panose="05000000000000000000" pitchFamily="2" charset="2"/>
              <a:buChar char="v"/>
            </a:pPr>
            <a:r>
              <a:rPr lang="en-GB" dirty="0">
                <a:solidFill>
                  <a:schemeClr val="accent1">
                    <a:lumMod val="75000"/>
                  </a:schemeClr>
                </a:solidFill>
              </a:rPr>
              <a:t>Overall structure ,including introduction, conclusion, sensible subsections.</a:t>
            </a:r>
          </a:p>
          <a:p>
            <a:pPr>
              <a:buFont typeface="Wingdings" panose="05000000000000000000" pitchFamily="2" charset="2"/>
              <a:buChar char="v"/>
            </a:pPr>
            <a:endParaRPr lang="en-GB" dirty="0">
              <a:solidFill>
                <a:schemeClr val="accent1">
                  <a:lumMod val="75000"/>
                </a:schemeClr>
              </a:solidFill>
            </a:endParaRPr>
          </a:p>
          <a:p>
            <a:pPr>
              <a:buFont typeface="Wingdings" panose="05000000000000000000" pitchFamily="2" charset="2"/>
              <a:buChar char="v"/>
            </a:pPr>
            <a:r>
              <a:rPr lang="en-GB" dirty="0">
                <a:solidFill>
                  <a:schemeClr val="accent1">
                    <a:lumMod val="75000"/>
                  </a:schemeClr>
                </a:solidFill>
              </a:rPr>
              <a:t>Timing of presentation – should be 10% more or less than 20 minutes (18-22 minutes) </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569967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Cofiwch</a:t>
            </a:r>
            <a:br>
              <a:rPr lang="en-GB" dirty="0"/>
            </a:br>
            <a:r>
              <a:rPr lang="en-GB" dirty="0">
                <a:solidFill>
                  <a:schemeClr val="accent1"/>
                </a:solidFill>
              </a:rPr>
              <a:t>Remember  </a:t>
            </a:r>
            <a:br>
              <a:rPr lang="en-GB" dirty="0">
                <a:solidFill>
                  <a:schemeClr val="accent1"/>
                </a:solidFill>
              </a:rPr>
            </a:br>
            <a:endParaRPr lang="en-GB" dirty="0">
              <a:solidFill>
                <a:schemeClr val="accent1"/>
              </a:solidFill>
            </a:endParaRPr>
          </a:p>
        </p:txBody>
      </p:sp>
      <p:sp>
        <p:nvSpPr>
          <p:cNvPr id="3" name="Content Placeholder 2"/>
          <p:cNvSpPr>
            <a:spLocks noGrp="1"/>
          </p:cNvSpPr>
          <p:nvPr>
            <p:ph sz="half" idx="1"/>
          </p:nvPr>
        </p:nvSpPr>
        <p:spPr/>
        <p:txBody>
          <a:bodyPr/>
          <a:lstStyle/>
          <a:p>
            <a:pPr>
              <a:buFont typeface="Wingdings" panose="05000000000000000000" pitchFamily="2" charset="2"/>
              <a:buChar char="v"/>
            </a:pPr>
            <a:r>
              <a:rPr lang="en-GB" dirty="0" err="1"/>
              <a:t>Amgylchiadau</a:t>
            </a:r>
            <a:r>
              <a:rPr lang="en-GB" dirty="0"/>
              <a:t> </a:t>
            </a:r>
            <a:r>
              <a:rPr lang="en-GB" dirty="0" err="1"/>
              <a:t>Esgusodol</a:t>
            </a:r>
            <a:endParaRPr lang="en-GB" dirty="0"/>
          </a:p>
          <a:p>
            <a:pPr>
              <a:buFont typeface="Wingdings" panose="05000000000000000000" pitchFamily="2" charset="2"/>
              <a:buChar char="v"/>
            </a:pPr>
            <a:r>
              <a:rPr lang="en-GB" dirty="0" err="1"/>
              <a:t>Cysylltwch</a:t>
            </a:r>
            <a:r>
              <a:rPr lang="en-GB" dirty="0"/>
              <a:t> am </a:t>
            </a:r>
            <a:r>
              <a:rPr lang="en-GB" dirty="0" err="1"/>
              <a:t>gyngor</a:t>
            </a:r>
            <a:endParaRPr lang="en-GB" dirty="0"/>
          </a:p>
          <a:p>
            <a:pPr>
              <a:buFont typeface="Wingdings" panose="05000000000000000000" pitchFamily="2" charset="2"/>
              <a:buChar char="v"/>
            </a:pPr>
            <a:endParaRPr lang="en-GB" dirty="0"/>
          </a:p>
          <a:p>
            <a:pPr>
              <a:buFont typeface="Wingdings" panose="05000000000000000000" pitchFamily="2" charset="2"/>
              <a:buChar char="v"/>
            </a:pPr>
            <a:r>
              <a:rPr lang="en-GB" dirty="0"/>
              <a:t>g.tinney@uwtsd.ac.uk</a:t>
            </a:r>
          </a:p>
        </p:txBody>
      </p:sp>
      <p:sp>
        <p:nvSpPr>
          <p:cNvPr id="4" name="Content Placeholder 3"/>
          <p:cNvSpPr>
            <a:spLocks noGrp="1"/>
          </p:cNvSpPr>
          <p:nvPr>
            <p:ph sz="half" idx="2"/>
          </p:nvPr>
        </p:nvSpPr>
        <p:spPr/>
        <p:txBody>
          <a:bodyPr/>
          <a:lstStyle/>
          <a:p>
            <a:pPr>
              <a:buFont typeface="Wingdings" panose="05000000000000000000" pitchFamily="2" charset="2"/>
              <a:buChar char="v"/>
            </a:pPr>
            <a:r>
              <a:rPr lang="en-GB" dirty="0"/>
              <a:t>Extenuating Circumstances </a:t>
            </a:r>
          </a:p>
          <a:p>
            <a:pPr>
              <a:buFont typeface="Wingdings" panose="05000000000000000000" pitchFamily="2" charset="2"/>
              <a:buChar char="v"/>
            </a:pPr>
            <a:r>
              <a:rPr lang="en-GB" dirty="0"/>
              <a:t>Get in touch for support</a:t>
            </a:r>
          </a:p>
          <a:p>
            <a:pPr>
              <a:buFont typeface="Wingdings" panose="05000000000000000000" pitchFamily="2" charset="2"/>
              <a:buChar char="v"/>
            </a:pPr>
            <a:endParaRPr lang="en-GB" dirty="0"/>
          </a:p>
          <a:p>
            <a:pPr>
              <a:buFont typeface="Wingdings" panose="05000000000000000000" pitchFamily="2" charset="2"/>
              <a:buChar char="v"/>
            </a:pPr>
            <a:r>
              <a:rPr lang="en-GB" dirty="0"/>
              <a:t>g.tinney@uwtsd.ac.uk      </a:t>
            </a:r>
          </a:p>
          <a:p>
            <a:endParaRPr lang="en-GB" dirty="0"/>
          </a:p>
        </p:txBody>
      </p:sp>
    </p:spTree>
    <p:extLst>
      <p:ext uri="{BB962C8B-B14F-4D97-AF65-F5344CB8AC3E}">
        <p14:creationId xmlns:p14="http://schemas.microsoft.com/office/powerpoint/2010/main" val="28300735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E61550-BCBD-418C-9716-9993A85BB397}">
  <ds:schemaRefs>
    <ds:schemaRef ds:uri="http://schemas.microsoft.com/office/infopath/2007/PartnerControls"/>
    <ds:schemaRef ds:uri="http://schemas.microsoft.com/office/2006/documentManagement/types"/>
    <ds:schemaRef ds:uri="http://purl.org/dc/elements/1.1/"/>
    <ds:schemaRef ds:uri="http://schemas.openxmlformats.org/package/2006/metadata/core-properties"/>
    <ds:schemaRef ds:uri="http://purl.org/dc/terms/"/>
    <ds:schemaRef ds:uri="19514574-b5d9-49eb-9678-28308461b4ba"/>
    <ds:schemaRef ds:uri="http://purl.org/dc/dcmitype/"/>
    <ds:schemaRef ds:uri="4f627824-a7cf-4e54-9661-934e5f85792b"/>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51E106FD-81E6-40AE-9710-C8A50D52F1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CCCE2D7-1E34-48D0-8160-AE0A4FB5491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Integral</Template>
  <TotalTime>524</TotalTime>
  <Words>2295</Words>
  <Application>Microsoft Office PowerPoint</Application>
  <PresentationFormat>Widescreen</PresentationFormat>
  <Paragraphs>129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Tw Cen MT</vt:lpstr>
      <vt:lpstr>Tw Cen MT Condensed</vt:lpstr>
      <vt:lpstr>Wingdings</vt:lpstr>
      <vt:lpstr>Wingdings 3</vt:lpstr>
      <vt:lpstr>Integral</vt:lpstr>
      <vt:lpstr>EAEE6005-C</vt:lpstr>
      <vt:lpstr>Y dasg                                               The tAsk</vt:lpstr>
      <vt:lpstr>Rhan 1                                                       Part 1</vt:lpstr>
      <vt:lpstr>Rhan 2                                                Part 2</vt:lpstr>
      <vt:lpstr>Rhan 2                                                Part 2</vt:lpstr>
      <vt:lpstr>Rhan 2                                                      Part 2</vt:lpstr>
      <vt:lpstr>  1. Sgiliau Ymgysylltu â Llenyddiaeth  1. Engagement with Literature Skills (10 marc                                                             10 marks) </vt:lpstr>
      <vt:lpstr>  2. Sgiliau Gwybodaeth a Dealltwriaeth 2. Knowledge and Understanding Skills 20 marc                                      20 marks</vt:lpstr>
      <vt:lpstr>3. Sgiliau Gwybyddol a Deallusol 3. Cognitive and Intellectual Skills 20 marc                                            20 marks </vt:lpstr>
      <vt:lpstr> 4. Sgiliau Cymhwyso Ymarferol 4. Practical Application Skills 30 marc                                  30 marks   </vt:lpstr>
      <vt:lpstr>  5. Sgiliau Trosglwyddadwy ar gyfer Bywyd ac Arfer Proffesiynol 5. Transferable Skills for Life and Professional Practice 20 marc                                                 20 marks</vt:lpstr>
      <vt:lpstr>Cofiwch Remember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EAEE6005-C</dc:title>
  <dc:creator>Glenda Tinney</dc:creator>
  <cp:lastModifiedBy>Glenda Tinney</cp:lastModifiedBy>
  <cp:revision>48</cp:revision>
  <dcterms:created xsi:type="dcterms:W3CDTF">2018-10-31T10:01:40Z</dcterms:created>
  <dcterms:modified xsi:type="dcterms:W3CDTF">2021-06-07T08:55:49Z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