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3"/>
  </p:notesMasterIdLst>
  <p:handoutMasterIdLst>
    <p:handoutMasterId r:id="rId24"/>
  </p:handoutMasterIdLst>
  <p:sldIdLst>
    <p:sldId id="256" r:id="rId2"/>
    <p:sldId id="314" r:id="rId3"/>
    <p:sldId id="318" r:id="rId4"/>
    <p:sldId id="320" r:id="rId5"/>
    <p:sldId id="323" r:id="rId6"/>
    <p:sldId id="324" r:id="rId7"/>
    <p:sldId id="327" r:id="rId8"/>
    <p:sldId id="325" r:id="rId9"/>
    <p:sldId id="333" r:id="rId10"/>
    <p:sldId id="334" r:id="rId11"/>
    <p:sldId id="316" r:id="rId12"/>
    <p:sldId id="339" r:id="rId13"/>
    <p:sldId id="335" r:id="rId14"/>
    <p:sldId id="271" r:id="rId15"/>
    <p:sldId id="351" r:id="rId16"/>
    <p:sldId id="352" r:id="rId17"/>
    <p:sldId id="345" r:id="rId18"/>
    <p:sldId id="317" r:id="rId19"/>
    <p:sldId id="380" r:id="rId20"/>
    <p:sldId id="347" r:id="rId21"/>
    <p:sldId id="261" r:id="rId22"/>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314"/>
            <p14:sldId id="318"/>
            <p14:sldId id="320"/>
            <p14:sldId id="323"/>
            <p14:sldId id="324"/>
            <p14:sldId id="327"/>
            <p14:sldId id="325"/>
            <p14:sldId id="333"/>
            <p14:sldId id="334"/>
            <p14:sldId id="316"/>
            <p14:sldId id="339"/>
            <p14:sldId id="335"/>
            <p14:sldId id="271"/>
            <p14:sldId id="351"/>
            <p14:sldId id="352"/>
            <p14:sldId id="345"/>
            <p14:sldId id="317"/>
            <p14:sldId id="380"/>
            <p14:sldId id="347"/>
            <p14:sldId id="261"/>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 Evans" initials="GE" lastIdx="1" clrIdx="0">
    <p:extLst>
      <p:ext uri="{19B8F6BF-5375-455C-9EA6-DF929625EA0E}">
        <p15:presenceInfo xmlns:p15="http://schemas.microsoft.com/office/powerpoint/2012/main" userId="S-1-5-21-809251214-2178901256-4152538893-2551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108" d="100"/>
          <a:sy n="108" d="100"/>
        </p:scale>
        <p:origin x="135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Evans" userId="56955619-e034-4739-9841-118fea7e6c06" providerId="ADAL" clId="{7ED641EA-294D-4EEA-BEAC-1066375AD88D}"/>
    <pc:docChg chg="custSel delSld modSld modSection">
      <pc:chgData name="Gareth Evans" userId="56955619-e034-4739-9841-118fea7e6c06" providerId="ADAL" clId="{7ED641EA-294D-4EEA-BEAC-1066375AD88D}" dt="2026-01-06T19:30:47.721" v="29" actId="47"/>
      <pc:docMkLst>
        <pc:docMk/>
      </pc:docMkLst>
      <pc:sldChg chg="modSp mod">
        <pc:chgData name="Gareth Evans" userId="56955619-e034-4739-9841-118fea7e6c06" providerId="ADAL" clId="{7ED641EA-294D-4EEA-BEAC-1066375AD88D}" dt="2026-01-06T19:11:57.862" v="12" actId="20577"/>
        <pc:sldMkLst>
          <pc:docMk/>
          <pc:sldMk cId="4004831108" sldId="271"/>
        </pc:sldMkLst>
        <pc:spChg chg="mod">
          <ac:chgData name="Gareth Evans" userId="56955619-e034-4739-9841-118fea7e6c06" providerId="ADAL" clId="{7ED641EA-294D-4EEA-BEAC-1066375AD88D}" dt="2026-01-06T19:11:57.862" v="12" actId="20577"/>
          <ac:spMkLst>
            <pc:docMk/>
            <pc:sldMk cId="4004831108" sldId="271"/>
            <ac:spMk id="2" creationId="{00000000-0000-0000-0000-000000000000}"/>
          </ac:spMkLst>
        </pc:spChg>
      </pc:sldChg>
      <pc:sldChg chg="modSp mod">
        <pc:chgData name="Gareth Evans" userId="56955619-e034-4739-9841-118fea7e6c06" providerId="ADAL" clId="{7ED641EA-294D-4EEA-BEAC-1066375AD88D}" dt="2026-01-06T19:24:12.772" v="28" actId="20577"/>
        <pc:sldMkLst>
          <pc:docMk/>
          <pc:sldMk cId="477182393" sldId="347"/>
        </pc:sldMkLst>
        <pc:spChg chg="mod">
          <ac:chgData name="Gareth Evans" userId="56955619-e034-4739-9841-118fea7e6c06" providerId="ADAL" clId="{7ED641EA-294D-4EEA-BEAC-1066375AD88D}" dt="2026-01-06T19:24:12.772" v="28" actId="20577"/>
          <ac:spMkLst>
            <pc:docMk/>
            <pc:sldMk cId="477182393" sldId="347"/>
            <ac:spMk id="2" creationId="{00000000-0000-0000-0000-000000000000}"/>
          </ac:spMkLst>
        </pc:spChg>
      </pc:sldChg>
      <pc:sldChg chg="del">
        <pc:chgData name="Gareth Evans" userId="56955619-e034-4739-9841-118fea7e6c06" providerId="ADAL" clId="{7ED641EA-294D-4EEA-BEAC-1066375AD88D}" dt="2026-01-06T19:22:53.621" v="13" actId="47"/>
        <pc:sldMkLst>
          <pc:docMk/>
          <pc:sldMk cId="3248248614" sldId="382"/>
        </pc:sldMkLst>
      </pc:sldChg>
      <pc:sldChg chg="modSp del mod">
        <pc:chgData name="Gareth Evans" userId="56955619-e034-4739-9841-118fea7e6c06" providerId="ADAL" clId="{7ED641EA-294D-4EEA-BEAC-1066375AD88D}" dt="2026-01-06T19:30:47.721" v="29" actId="47"/>
        <pc:sldMkLst>
          <pc:docMk/>
          <pc:sldMk cId="3240234125" sldId="383"/>
        </pc:sldMkLst>
        <pc:spChg chg="mod">
          <ac:chgData name="Gareth Evans" userId="56955619-e034-4739-9841-118fea7e6c06" providerId="ADAL" clId="{7ED641EA-294D-4EEA-BEAC-1066375AD88D}" dt="2026-01-06T19:11:39.453" v="4" actId="5793"/>
          <ac:spMkLst>
            <pc:docMk/>
            <pc:sldMk cId="3240234125" sldId="383"/>
            <ac:spMk id="3" creationId="{699590CC-7486-C566-7858-7DEDEE5DF57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990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1"/>
            <a:ext cx="2971800" cy="499011"/>
          </a:xfrm>
          <a:prstGeom prst="rect">
            <a:avLst/>
          </a:prstGeom>
        </p:spPr>
        <p:txBody>
          <a:bodyPr vert="horz" lIns="91440" tIns="45720" rIns="91440" bIns="45720" rtlCol="0"/>
          <a:lstStyle>
            <a:lvl1pPr algn="r">
              <a:defRPr sz="1200"/>
            </a:lvl1pPr>
          </a:lstStyle>
          <a:p>
            <a:fld id="{187043D4-24DF-45D7-AB70-25DCC3F51E71}" type="datetimeFigureOut">
              <a:rPr lang="en-GB" smtClean="0"/>
              <a:t>06/01/2026</a:t>
            </a:fld>
            <a:endParaRPr lang="en-GB"/>
          </a:p>
        </p:txBody>
      </p:sp>
      <p:sp>
        <p:nvSpPr>
          <p:cNvPr id="4" name="Footer Placeholder 3"/>
          <p:cNvSpPr>
            <a:spLocks noGrp="1"/>
          </p:cNvSpPr>
          <p:nvPr>
            <p:ph type="ftr" sz="quarter" idx="2"/>
          </p:nvPr>
        </p:nvSpPr>
        <p:spPr>
          <a:xfrm>
            <a:off x="0" y="9446678"/>
            <a:ext cx="2971800" cy="49901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9010"/>
          </a:xfrm>
          <a:prstGeom prst="rect">
            <a:avLst/>
          </a:prstGeom>
        </p:spPr>
        <p:txBody>
          <a:bodyPr vert="horz" lIns="91440" tIns="45720" rIns="91440" bIns="45720" rtlCol="0" anchor="b"/>
          <a:lstStyle>
            <a:lvl1pPr algn="r">
              <a:defRPr sz="1200"/>
            </a:lvl1pPr>
          </a:lstStyle>
          <a:p>
            <a:fld id="{B8B358E9-68DB-40B7-9C4E-132E0CCE3942}" type="slidenum">
              <a:rPr lang="en-GB" smtClean="0"/>
              <a:t>‹#›</a:t>
            </a:fld>
            <a:endParaRPr lang="en-GB"/>
          </a:p>
        </p:txBody>
      </p:sp>
    </p:spTree>
    <p:extLst>
      <p:ext uri="{BB962C8B-B14F-4D97-AF65-F5344CB8AC3E}">
        <p14:creationId xmlns:p14="http://schemas.microsoft.com/office/powerpoint/2010/main" val="23713664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99011"/>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1"/>
            <a:ext cx="2971800" cy="499011"/>
          </a:xfrm>
          <a:prstGeom prst="rect">
            <a:avLst/>
          </a:prstGeom>
        </p:spPr>
        <p:txBody>
          <a:bodyPr vert="horz" lIns="91440" tIns="45720" rIns="91440" bIns="45720" rtlCol="0"/>
          <a:lstStyle>
            <a:lvl1pPr algn="r">
              <a:defRPr sz="1200"/>
            </a:lvl1pPr>
          </a:lstStyle>
          <a:p>
            <a:fld id="{256E285A-1626-4BB0-A458-3E5589E2C09B}" type="datetimeFigureOut">
              <a:rPr lang="en-US" smtClean="0"/>
              <a:t>1/6/2026</a:t>
            </a:fld>
            <a:endParaRPr lang="en-US" dirty="0"/>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46678"/>
            <a:ext cx="2971800" cy="49901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446678"/>
            <a:ext cx="2971800" cy="499010"/>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1/6/2026</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662744/State_of_the_Nation_2017_-_Social_Mobility_in_Great_Britain.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30929" y="4380322"/>
            <a:ext cx="5252484" cy="830997"/>
          </a:xfrm>
          <a:prstGeom prst="rect">
            <a:avLst/>
          </a:prstGeom>
          <a:noFill/>
        </p:spPr>
        <p:txBody>
          <a:bodyPr wrap="square" rtlCol="0">
            <a:spAutoFit/>
          </a:bodyPr>
          <a:lstStyle/>
          <a:p>
            <a:pPr algn="ctr"/>
            <a:r>
              <a:rPr lang="en-GB" sz="2400" dirty="0">
                <a:solidFill>
                  <a:schemeClr val="bg1"/>
                </a:solidFill>
              </a:rPr>
              <a:t>Gareth Evans</a:t>
            </a:r>
          </a:p>
          <a:p>
            <a:pPr algn="ctr"/>
            <a:r>
              <a:rPr lang="en-GB" sz="2400" dirty="0">
                <a:solidFill>
                  <a:schemeClr val="bg1"/>
                </a:solidFill>
              </a:rPr>
              <a:t>Director of Education Policy</a:t>
            </a:r>
            <a:endParaRPr lang="en-US" sz="2400" dirty="0">
              <a:solidFill>
                <a:schemeClr val="bg1"/>
              </a:solidFill>
            </a:endParaRPr>
          </a:p>
        </p:txBody>
      </p:sp>
      <p:sp>
        <p:nvSpPr>
          <p:cNvPr id="6" name="TextBox 5"/>
          <p:cNvSpPr txBox="1"/>
          <p:nvPr/>
        </p:nvSpPr>
        <p:spPr>
          <a:xfrm>
            <a:off x="1892595" y="1253999"/>
            <a:ext cx="5329152" cy="830997"/>
          </a:xfrm>
          <a:prstGeom prst="rect">
            <a:avLst/>
          </a:prstGeom>
          <a:noFill/>
        </p:spPr>
        <p:txBody>
          <a:bodyPr wrap="square" rtlCol="0">
            <a:spAutoFit/>
          </a:bodyPr>
          <a:lstStyle/>
          <a:p>
            <a:pPr algn="ctr"/>
            <a:r>
              <a:rPr lang="en-GB" sz="2400" dirty="0">
                <a:solidFill>
                  <a:schemeClr val="bg1"/>
                </a:solidFill>
              </a:rPr>
              <a:t>Ed D: Module 1</a:t>
            </a:r>
          </a:p>
          <a:p>
            <a:pPr algn="ctr"/>
            <a:r>
              <a:rPr lang="en-GB" sz="2400" dirty="0">
                <a:solidFill>
                  <a:schemeClr val="bg1"/>
                </a:solidFill>
              </a:rPr>
              <a:t>Webinar 5: Poverty of ambition</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60938" y="136635"/>
            <a:ext cx="6300952" cy="1200329"/>
          </a:xfrm>
          <a:prstGeom prst="rect">
            <a:avLst/>
          </a:prstGeom>
          <a:noFill/>
        </p:spPr>
        <p:txBody>
          <a:bodyPr wrap="square" rtlCol="0">
            <a:spAutoFit/>
          </a:bodyPr>
          <a:lstStyle/>
          <a:p>
            <a:endParaRPr lang="en-GB" dirty="0"/>
          </a:p>
          <a:p>
            <a:r>
              <a:rPr lang="en-GB" sz="3600" b="1" dirty="0"/>
              <a:t>Poverty – a perennial problem</a:t>
            </a:r>
          </a:p>
          <a:p>
            <a:endParaRPr lang="en-GB" dirty="0"/>
          </a:p>
        </p:txBody>
      </p:sp>
      <p:pic>
        <p:nvPicPr>
          <p:cNvPr id="1026" name="Picture 2" descr="Boy in White Shirt and Black Track Pan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4151" y="1250029"/>
            <a:ext cx="6045309" cy="403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9147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4649" y="1528942"/>
            <a:ext cx="3647090" cy="3170099"/>
          </a:xfrm>
          <a:prstGeom prst="rect">
            <a:avLst/>
          </a:prstGeom>
        </p:spPr>
        <p:txBody>
          <a:bodyPr wrap="square">
            <a:spAutoFit/>
          </a:bodyPr>
          <a:lstStyle/>
          <a:p>
            <a:r>
              <a:rPr lang="en-GB" sz="2000" dirty="0">
                <a:solidFill>
                  <a:srgbClr val="141414"/>
                </a:solidFill>
              </a:rPr>
              <a:t>Wales has a population of around 3.1m but 710,000 people are understood to be in poverty. This number includes 185,000 children, 405,000 working-age adults, and 120,000 pensioners.</a:t>
            </a:r>
          </a:p>
          <a:p>
            <a:endParaRPr lang="en-GB" sz="2000" dirty="0">
              <a:solidFill>
                <a:srgbClr val="141414"/>
              </a:solidFill>
            </a:endParaRPr>
          </a:p>
          <a:p>
            <a:endParaRPr lang="en-GB" sz="2000" dirty="0">
              <a:solidFill>
                <a:srgbClr val="141414"/>
              </a:solidFill>
            </a:endParaRPr>
          </a:p>
          <a:p>
            <a:r>
              <a:rPr lang="en-GB" sz="2000" dirty="0">
                <a:solidFill>
                  <a:srgbClr val="141414"/>
                </a:solidFill>
              </a:rPr>
              <a:t>(</a:t>
            </a:r>
            <a:r>
              <a:rPr lang="en-US" sz="2000" dirty="0"/>
              <a:t>Joseph Rowntree Foundation, 2018)</a:t>
            </a:r>
          </a:p>
        </p:txBody>
      </p:sp>
      <p:sp>
        <p:nvSpPr>
          <p:cNvPr id="3" name="Rectangle 2"/>
          <p:cNvSpPr/>
          <p:nvPr/>
        </p:nvSpPr>
        <p:spPr>
          <a:xfrm>
            <a:off x="404648" y="441463"/>
            <a:ext cx="3647091" cy="830997"/>
          </a:xfrm>
          <a:prstGeom prst="rect">
            <a:avLst/>
          </a:prstGeom>
        </p:spPr>
        <p:txBody>
          <a:bodyPr wrap="square">
            <a:spAutoFit/>
          </a:bodyPr>
          <a:lstStyle/>
          <a:p>
            <a:r>
              <a:rPr lang="en-GB" sz="2400" b="1" dirty="0">
                <a:solidFill>
                  <a:srgbClr val="141414"/>
                </a:solidFill>
              </a:rPr>
              <a:t>Nearly one in four people in Wales lives in poverty </a:t>
            </a:r>
            <a:endParaRPr lang="en-US" sz="2400" b="1" dirty="0"/>
          </a:p>
        </p:txBody>
      </p:sp>
      <p:sp>
        <p:nvSpPr>
          <p:cNvPr id="4" name="Rectangle 3"/>
          <p:cNvSpPr/>
          <p:nvPr/>
        </p:nvSpPr>
        <p:spPr>
          <a:xfrm>
            <a:off x="4813737" y="1471975"/>
            <a:ext cx="4025462" cy="3785652"/>
          </a:xfrm>
          <a:prstGeom prst="rect">
            <a:avLst/>
          </a:prstGeom>
        </p:spPr>
        <p:txBody>
          <a:bodyPr wrap="square">
            <a:spAutoFit/>
          </a:bodyPr>
          <a:lstStyle/>
          <a:p>
            <a:r>
              <a:rPr lang="en-GB" sz="2000" dirty="0">
                <a:solidFill>
                  <a:srgbClr val="000000"/>
                </a:solidFill>
              </a:rPr>
              <a:t>Figures published in 2016 show that 29% of children in Wales are living in poverty. Children are said to be living in poverty if they live in families with an income below 60% of the median income… Poverty can have a devastating affect on a child’s life, with children feeling hungry and cold, and less able to join in activities that their peers do. </a:t>
            </a:r>
            <a:br>
              <a:rPr lang="en-GB" sz="2000" dirty="0">
                <a:solidFill>
                  <a:srgbClr val="000000"/>
                </a:solidFill>
              </a:rPr>
            </a:br>
            <a:endParaRPr lang="en-GB" sz="2000" dirty="0">
              <a:solidFill>
                <a:srgbClr val="000000"/>
              </a:solidFill>
            </a:endParaRPr>
          </a:p>
          <a:p>
            <a:r>
              <a:rPr lang="en-GB" sz="2000" dirty="0"/>
              <a:t>(Children in Wales, 2018)</a:t>
            </a:r>
            <a:endParaRPr lang="en-US" sz="2000" dirty="0"/>
          </a:p>
        </p:txBody>
      </p:sp>
      <p:sp>
        <p:nvSpPr>
          <p:cNvPr id="5" name="Rectangle 4"/>
          <p:cNvSpPr/>
          <p:nvPr/>
        </p:nvSpPr>
        <p:spPr>
          <a:xfrm>
            <a:off x="4813737" y="441463"/>
            <a:ext cx="3904594" cy="830997"/>
          </a:xfrm>
          <a:prstGeom prst="rect">
            <a:avLst/>
          </a:prstGeom>
        </p:spPr>
        <p:txBody>
          <a:bodyPr wrap="square">
            <a:spAutoFit/>
          </a:bodyPr>
          <a:lstStyle/>
          <a:p>
            <a:r>
              <a:rPr lang="en-GB" sz="2400" b="1" dirty="0">
                <a:solidFill>
                  <a:srgbClr val="141414"/>
                </a:solidFill>
              </a:rPr>
              <a:t>Nearly one in three children in Wales lives in poverty</a:t>
            </a:r>
            <a:r>
              <a:rPr lang="en-GB" sz="2000" b="1" dirty="0">
                <a:solidFill>
                  <a:srgbClr val="141414"/>
                </a:solidFill>
                <a:latin typeface="Open Sans"/>
              </a:rPr>
              <a:t> </a:t>
            </a:r>
            <a:endParaRPr lang="en-US" sz="2000" b="1" dirty="0"/>
          </a:p>
        </p:txBody>
      </p:sp>
    </p:spTree>
    <p:extLst>
      <p:ext uri="{BB962C8B-B14F-4D97-AF65-F5344CB8AC3E}">
        <p14:creationId xmlns:p14="http://schemas.microsoft.com/office/powerpoint/2010/main" val="2795713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9353" y="1399089"/>
            <a:ext cx="6684578" cy="3046988"/>
          </a:xfrm>
          <a:prstGeom prst="rect">
            <a:avLst/>
          </a:prstGeom>
        </p:spPr>
        <p:txBody>
          <a:bodyPr wrap="square">
            <a:spAutoFit/>
          </a:bodyPr>
          <a:lstStyle/>
          <a:p>
            <a:r>
              <a:rPr lang="en-GB" sz="2400" dirty="0"/>
              <a:t>‘There is a strong statistical link between poverty and low educational attainment. In general, learners from poorer families do not achieve as well as their peers… There is no simple explanation for this link between deprivation and underachievement or an easy solution to breaking it.’</a:t>
            </a:r>
          </a:p>
          <a:p>
            <a:endParaRPr lang="en-GB" sz="2400" dirty="0"/>
          </a:p>
          <a:p>
            <a:r>
              <a:rPr lang="en-GB" sz="2400" dirty="0"/>
              <a:t>					(Estyn, 2014) </a:t>
            </a:r>
            <a:endParaRPr lang="en-US" sz="2400" dirty="0"/>
          </a:p>
        </p:txBody>
      </p:sp>
    </p:spTree>
    <p:extLst>
      <p:ext uri="{BB962C8B-B14F-4D97-AF65-F5344CB8AC3E}">
        <p14:creationId xmlns:p14="http://schemas.microsoft.com/office/powerpoint/2010/main" val="1973474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8895" y="1283476"/>
            <a:ext cx="6190595" cy="3046988"/>
          </a:xfrm>
          <a:prstGeom prst="rect">
            <a:avLst/>
          </a:prstGeom>
        </p:spPr>
        <p:txBody>
          <a:bodyPr wrap="square">
            <a:spAutoFit/>
          </a:bodyPr>
          <a:lstStyle/>
          <a:p>
            <a:r>
              <a:rPr lang="en-GB" sz="2400" dirty="0"/>
              <a:t>‘Pupils eligible for FSM have, on average, lower attainment than other pupils throughout their progression in the education system in Wales. The gap in attainment identified at Foundation Phase remains at the end of Key Stage 2 and the gap widens further in secondary education.’</a:t>
            </a:r>
          </a:p>
          <a:p>
            <a:endParaRPr lang="en-GB" sz="2400" dirty="0"/>
          </a:p>
          <a:p>
            <a:r>
              <a:rPr lang="en-GB" sz="2400" dirty="0"/>
              <a:t>				(NFER, 2011)</a:t>
            </a:r>
            <a:endParaRPr lang="en-US" sz="2400" dirty="0"/>
          </a:p>
        </p:txBody>
      </p:sp>
    </p:spTree>
    <p:extLst>
      <p:ext uri="{BB962C8B-B14F-4D97-AF65-F5344CB8AC3E}">
        <p14:creationId xmlns:p14="http://schemas.microsoft.com/office/powerpoint/2010/main" val="3751109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62956" y="252000"/>
            <a:ext cx="7624297" cy="5115343"/>
          </a:xfrm>
          <a:prstGeom prst="rect">
            <a:avLst/>
          </a:prstGeom>
        </p:spPr>
      </p:pic>
    </p:spTree>
    <p:extLst>
      <p:ext uri="{BB962C8B-B14F-4D97-AF65-F5344CB8AC3E}">
        <p14:creationId xmlns:p14="http://schemas.microsoft.com/office/powerpoint/2010/main" val="1797335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06260" y="661162"/>
            <a:ext cx="7559069" cy="4264230"/>
          </a:xfrm>
          <a:prstGeom prst="rect">
            <a:avLst/>
          </a:prstGeom>
        </p:spPr>
      </p:pic>
    </p:spTree>
    <p:extLst>
      <p:ext uri="{BB962C8B-B14F-4D97-AF65-F5344CB8AC3E}">
        <p14:creationId xmlns:p14="http://schemas.microsoft.com/office/powerpoint/2010/main" val="187151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14621" y="84083"/>
            <a:ext cx="6441709" cy="5559972"/>
          </a:xfrm>
          <a:prstGeom prst="rect">
            <a:avLst/>
          </a:prstGeom>
        </p:spPr>
      </p:pic>
    </p:spTree>
    <p:extLst>
      <p:ext uri="{BB962C8B-B14F-4D97-AF65-F5344CB8AC3E}">
        <p14:creationId xmlns:p14="http://schemas.microsoft.com/office/powerpoint/2010/main" val="3991117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303" y="489432"/>
            <a:ext cx="8487103" cy="5570756"/>
          </a:xfrm>
          <a:prstGeom prst="rect">
            <a:avLst/>
          </a:prstGeom>
        </p:spPr>
        <p:txBody>
          <a:bodyPr wrap="square">
            <a:spAutoFit/>
          </a:bodyPr>
          <a:lstStyle/>
          <a:p>
            <a:r>
              <a:rPr lang="en-GB" sz="2000" b="1" dirty="0"/>
              <a:t>Learners from disadvantaged backgrounds: </a:t>
            </a:r>
          </a:p>
          <a:p>
            <a:endParaRPr lang="en-GB" sz="2000" dirty="0"/>
          </a:p>
          <a:p>
            <a:pPr marL="285750" indent="-285750">
              <a:buFont typeface="Arial" panose="020B0604020202020204" pitchFamily="34" charset="0"/>
              <a:buChar char="•"/>
            </a:pPr>
            <a:r>
              <a:rPr lang="en-GB" sz="2000" dirty="0"/>
              <a:t>are more likely to have a poor attendance record</a:t>
            </a:r>
          </a:p>
          <a:p>
            <a:pPr marL="285750" indent="-285750">
              <a:buFont typeface="Arial" panose="020B0604020202020204" pitchFamily="34" charset="0"/>
              <a:buChar char="•"/>
            </a:pPr>
            <a:r>
              <a:rPr lang="en-GB" sz="2000" dirty="0"/>
              <a:t>often perceive the curriculum as irrelevant</a:t>
            </a:r>
          </a:p>
          <a:p>
            <a:pPr marL="285750" indent="-285750">
              <a:buFont typeface="Arial" panose="020B0604020202020204" pitchFamily="34" charset="0"/>
              <a:buChar char="•"/>
            </a:pPr>
            <a:r>
              <a:rPr lang="en-GB" sz="2000" dirty="0"/>
              <a:t>are less likely to accept the school culture</a:t>
            </a:r>
          </a:p>
          <a:p>
            <a:pPr marL="285750" indent="-285750">
              <a:buFont typeface="Arial" panose="020B0604020202020204" pitchFamily="34" charset="0"/>
              <a:buChar char="•"/>
            </a:pPr>
            <a:r>
              <a:rPr lang="en-GB" sz="2000" dirty="0"/>
              <a:t>are more likely to have additional learning needs</a:t>
            </a:r>
          </a:p>
          <a:p>
            <a:pPr marL="285750" indent="-285750">
              <a:buFont typeface="Arial" panose="020B0604020202020204" pitchFamily="34" charset="0"/>
              <a:buChar char="•"/>
            </a:pPr>
            <a:r>
              <a:rPr lang="en-GB" sz="2000" dirty="0"/>
              <a:t>have parents who are less likely to be involved in their children’s education</a:t>
            </a:r>
          </a:p>
          <a:p>
            <a:pPr marL="285750" indent="-285750">
              <a:buFont typeface="Arial" panose="020B0604020202020204" pitchFamily="34" charset="0"/>
              <a:buChar char="•"/>
            </a:pPr>
            <a:r>
              <a:rPr lang="en-GB" sz="2000" dirty="0"/>
              <a:t>have parents who are more likely to have a negative perception and experience of school and education</a:t>
            </a:r>
          </a:p>
          <a:p>
            <a:pPr marL="285750" indent="-285750">
              <a:buFont typeface="Arial" panose="020B0604020202020204" pitchFamily="34" charset="0"/>
              <a:buChar char="•"/>
            </a:pPr>
            <a:r>
              <a:rPr lang="en-GB" sz="2000" dirty="0"/>
              <a:t>are less healthy</a:t>
            </a:r>
          </a:p>
          <a:p>
            <a:pPr marL="285750" indent="-285750">
              <a:buFont typeface="Arial" panose="020B0604020202020204" pitchFamily="34" charset="0"/>
              <a:buChar char="•"/>
            </a:pPr>
            <a:r>
              <a:rPr lang="en-GB" sz="2000" dirty="0"/>
              <a:t>are more likely to be not in employment, education or training</a:t>
            </a:r>
          </a:p>
          <a:p>
            <a:pPr marL="285750" indent="-285750">
              <a:buFont typeface="Arial" panose="020B0604020202020204" pitchFamily="34" charset="0"/>
              <a:buChar char="•"/>
            </a:pPr>
            <a:r>
              <a:rPr lang="en-GB" sz="2000" dirty="0"/>
              <a:t>are more likely to have a child in their teenage years</a:t>
            </a:r>
          </a:p>
          <a:p>
            <a:pPr marL="285750" indent="-285750">
              <a:buFont typeface="Arial" panose="020B0604020202020204" pitchFamily="34" charset="0"/>
              <a:buChar char="•"/>
            </a:pPr>
            <a:r>
              <a:rPr lang="en-GB" sz="2000" dirty="0"/>
              <a:t>and in the case of white working-class boys, are less likely to achieve their potential than any other group</a:t>
            </a:r>
          </a:p>
          <a:p>
            <a:endParaRPr lang="en-GB" sz="2000" dirty="0"/>
          </a:p>
          <a:p>
            <a:r>
              <a:rPr lang="en-GB" sz="2000" dirty="0"/>
              <a:t>						(Estyn, 2012)</a:t>
            </a:r>
          </a:p>
          <a:p>
            <a:endParaRPr lang="en-GB" dirty="0"/>
          </a:p>
          <a:p>
            <a:endParaRPr lang="en-US" dirty="0"/>
          </a:p>
        </p:txBody>
      </p:sp>
    </p:spTree>
    <p:extLst>
      <p:ext uri="{BB962C8B-B14F-4D97-AF65-F5344CB8AC3E}">
        <p14:creationId xmlns:p14="http://schemas.microsoft.com/office/powerpoint/2010/main" val="2713559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3270" y="512648"/>
            <a:ext cx="8697309" cy="4985980"/>
          </a:xfrm>
          <a:prstGeom prst="rect">
            <a:avLst/>
          </a:prstGeom>
        </p:spPr>
        <p:txBody>
          <a:bodyPr wrap="square">
            <a:spAutoFit/>
          </a:bodyPr>
          <a:lstStyle/>
          <a:p>
            <a:r>
              <a:rPr lang="en-GB" sz="2000" b="1" dirty="0"/>
              <a:t>Effective schools in challenging circumstances:</a:t>
            </a:r>
          </a:p>
          <a:p>
            <a:endParaRPr lang="en-GB" sz="2000" dirty="0"/>
          </a:p>
          <a:p>
            <a:pPr marL="285750" indent="-285750">
              <a:buFont typeface="Arial" panose="020B0604020202020204" pitchFamily="34" charset="0"/>
              <a:buChar char="•"/>
            </a:pPr>
            <a:r>
              <a:rPr lang="en-GB" sz="2000" dirty="0"/>
              <a:t>take a whole-school, strategic approach to tackling disadvantage </a:t>
            </a:r>
          </a:p>
          <a:p>
            <a:pPr marL="285750" indent="-285750">
              <a:buFont typeface="Arial" panose="020B0604020202020204" pitchFamily="34" charset="0"/>
              <a:buChar char="•"/>
            </a:pPr>
            <a:r>
              <a:rPr lang="en-GB" sz="2000" dirty="0"/>
              <a:t>use data to track the progress of disadvantaged learners </a:t>
            </a:r>
          </a:p>
          <a:p>
            <a:pPr marL="285750" indent="-285750">
              <a:buFont typeface="Arial" panose="020B0604020202020204" pitchFamily="34" charset="0"/>
              <a:buChar char="•"/>
            </a:pPr>
            <a:r>
              <a:rPr lang="en-GB" sz="2000" dirty="0"/>
              <a:t>focus on the development of disadvantaged learners’ literacy and learning skills</a:t>
            </a:r>
          </a:p>
          <a:p>
            <a:pPr marL="285750" indent="-285750">
              <a:buFont typeface="Arial" panose="020B0604020202020204" pitchFamily="34" charset="0"/>
              <a:buChar char="•"/>
            </a:pPr>
            <a:r>
              <a:rPr lang="en-GB" sz="2000" dirty="0"/>
              <a:t>develop the social and emotional skills of disadvantaged learners </a:t>
            </a:r>
          </a:p>
          <a:p>
            <a:pPr marL="285750" indent="-285750">
              <a:buFont typeface="Arial" panose="020B0604020202020204" pitchFamily="34" charset="0"/>
              <a:buChar char="•"/>
            </a:pPr>
            <a:r>
              <a:rPr lang="en-GB" sz="2000" dirty="0"/>
              <a:t>improve the attendance, punctuality and behaviour of disadvantaged learners </a:t>
            </a:r>
          </a:p>
          <a:p>
            <a:pPr marL="285750" indent="-285750">
              <a:buFont typeface="Arial" panose="020B0604020202020204" pitchFamily="34" charset="0"/>
              <a:buChar char="•"/>
            </a:pPr>
            <a:r>
              <a:rPr lang="en-GB" sz="2000" dirty="0"/>
              <a:t>tailor the curriculum to the needs of disadvantaged learners</a:t>
            </a:r>
          </a:p>
          <a:p>
            <a:pPr marL="285750" indent="-285750">
              <a:buFont typeface="Arial" panose="020B0604020202020204" pitchFamily="34" charset="0"/>
              <a:buChar char="•"/>
            </a:pPr>
            <a:r>
              <a:rPr lang="en-GB" sz="2000" dirty="0"/>
              <a:t>make great efforts to provide enriching experiences that more advantaged learners take for granted </a:t>
            </a:r>
          </a:p>
          <a:p>
            <a:pPr marL="285750" indent="-285750">
              <a:buFont typeface="Arial" panose="020B0604020202020204" pitchFamily="34" charset="0"/>
              <a:buChar char="•"/>
            </a:pPr>
            <a:r>
              <a:rPr lang="en-GB" sz="2000" dirty="0"/>
              <a:t>listen to disadvantaged learners and provide opportunities for them to play a full part in the school’s life </a:t>
            </a:r>
          </a:p>
          <a:p>
            <a:pPr marL="285750" indent="-285750">
              <a:buFont typeface="Arial" panose="020B0604020202020204" pitchFamily="34" charset="0"/>
              <a:buChar char="•"/>
            </a:pPr>
            <a:r>
              <a:rPr lang="en-GB" sz="2000" dirty="0"/>
              <a:t>engage parents and carers of disadvantaged learners </a:t>
            </a:r>
          </a:p>
          <a:p>
            <a:pPr marL="285750" indent="-285750">
              <a:buFont typeface="Arial" panose="020B0604020202020204" pitchFamily="34" charset="0"/>
              <a:buChar char="•"/>
            </a:pPr>
            <a:r>
              <a:rPr lang="en-GB" sz="2000" dirty="0"/>
              <a:t>and develop the expertise of staff to meet the needs of disadvantaged learners</a:t>
            </a:r>
          </a:p>
          <a:p>
            <a:pPr marL="285750" indent="-285750">
              <a:buFont typeface="Arial" panose="020B0604020202020204" pitchFamily="34" charset="0"/>
              <a:buChar char="•"/>
            </a:pPr>
            <a:endParaRPr lang="en-GB" sz="2000" dirty="0"/>
          </a:p>
          <a:p>
            <a:r>
              <a:rPr lang="en-GB" dirty="0"/>
              <a:t>							</a:t>
            </a:r>
            <a:r>
              <a:rPr lang="en-GB" sz="2000" dirty="0"/>
              <a:t>(Estyn, 2012)</a:t>
            </a:r>
            <a:endParaRPr lang="en-US" sz="2000" dirty="0"/>
          </a:p>
        </p:txBody>
      </p:sp>
    </p:spTree>
    <p:extLst>
      <p:ext uri="{BB962C8B-B14F-4D97-AF65-F5344CB8AC3E}">
        <p14:creationId xmlns:p14="http://schemas.microsoft.com/office/powerpoint/2010/main" val="2000175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478223" y="508679"/>
            <a:ext cx="3715406" cy="473650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74589" rIns="0" bIns="74589"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rgbClr val="0B0C0C"/>
                </a:solidFill>
                <a:effectLst/>
              </a:rPr>
              <a:t>Pupil Premium</a:t>
            </a:r>
            <a:endParaRPr kumimoji="0" lang="en-US" altLang="en-US" sz="2000" b="1" i="0" u="none" strike="noStrike" cap="none" normalizeH="0" baseline="0" dirty="0">
              <a:ln>
                <a:noFill/>
              </a:ln>
              <a:solidFill>
                <a:srgbClr val="0B0C0C"/>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0B0C0C"/>
              </a:solidFill>
            </a:endParaRPr>
          </a:p>
          <a:p>
            <a:pPr lvl="0" eaLnBrk="0" fontAlgn="base" hangingPunct="0">
              <a:spcBef>
                <a:spcPct val="0"/>
              </a:spcBef>
              <a:spcAft>
                <a:spcPct val="0"/>
              </a:spcAft>
            </a:pPr>
            <a:r>
              <a:rPr lang="en-GB" sz="2000" dirty="0"/>
              <a:t>The pupil premium is additional funding for publicly funded schools in England. </a:t>
            </a:r>
            <a:r>
              <a:rPr kumimoji="0" lang="en-US" altLang="en-US" sz="2000" b="0" i="0" u="none" strike="noStrike" cap="none" normalizeH="0" baseline="0" dirty="0">
                <a:ln>
                  <a:noFill/>
                </a:ln>
                <a:solidFill>
                  <a:srgbClr val="0B0C0C"/>
                </a:solidFill>
                <a:effectLst/>
              </a:rPr>
              <a:t>In the 2018 to 2019 financial year, schools received the following funding for each pupil registered as eligible for free school meals (e-FSM):</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0B0C0C"/>
                </a:solidFill>
                <a:effectLst/>
              </a:rPr>
              <a:t>£1,320 for pupils in reception to year 6</a:t>
            </a:r>
          </a:p>
          <a:p>
            <a:pPr marL="342900" marR="0" lvl="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rgbClr val="0B0C0C"/>
                </a:solidFill>
                <a:effectLst/>
              </a:rPr>
              <a:t>£935 for pupils in year 7 to year 11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1"/>
          <p:cNvSpPr>
            <a:spLocks noChangeArrowheads="1"/>
          </p:cNvSpPr>
          <p:nvPr/>
        </p:nvSpPr>
        <p:spPr bwMode="auto">
          <a:xfrm>
            <a:off x="4766444" y="500278"/>
            <a:ext cx="3715406" cy="415173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74589" rIns="0" bIns="74589"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rgbClr val="0B0C0C"/>
                </a:solidFill>
                <a:effectLst/>
              </a:rPr>
              <a:t>Pupil Development</a:t>
            </a:r>
            <a:r>
              <a:rPr kumimoji="0" lang="en-GB" altLang="en-US" sz="2000" b="1" i="0" u="none" strike="noStrike" cap="none" normalizeH="0" dirty="0">
                <a:ln>
                  <a:noFill/>
                </a:ln>
                <a:solidFill>
                  <a:srgbClr val="0B0C0C"/>
                </a:solidFill>
                <a:effectLst/>
              </a:rPr>
              <a:t> Grant</a:t>
            </a:r>
            <a:endParaRPr kumimoji="0" lang="en-US" altLang="en-US" sz="2000" b="1" i="0" u="none" strike="noStrike" cap="none" normalizeH="0" baseline="0" dirty="0">
              <a:ln>
                <a:noFill/>
              </a:ln>
              <a:solidFill>
                <a:srgbClr val="0B0C0C"/>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solidFill>
                <a:srgbClr val="0B0C0C"/>
              </a:solidFill>
            </a:endParaRPr>
          </a:p>
          <a:p>
            <a:pPr lvl="0" eaLnBrk="0" fontAlgn="base" hangingPunct="0">
              <a:spcBef>
                <a:spcPct val="0"/>
              </a:spcBef>
              <a:spcAft>
                <a:spcPct val="0"/>
              </a:spcAft>
            </a:pPr>
            <a:r>
              <a:rPr lang="en-GB" sz="2000" dirty="0"/>
              <a:t>The PDG was introduced in financial year 2012-13. It provides extra money to schools based on the number of pupils eligible for free school meals (e-FSM) on their roll:</a:t>
            </a:r>
          </a:p>
          <a:p>
            <a:pPr lvl="0" eaLnBrk="0" fontAlgn="base" hangingPunct="0">
              <a:spcBef>
                <a:spcPct val="0"/>
              </a:spcBef>
              <a:spcAft>
                <a:spcPct val="0"/>
              </a:spcAft>
            </a:pPr>
            <a:endParaRPr lang="en-GB" sz="2000" dirty="0"/>
          </a:p>
          <a:p>
            <a:pPr marL="342900" lvl="0" indent="-342900" eaLnBrk="0" fontAlgn="base" hangingPunct="0">
              <a:spcBef>
                <a:spcPct val="0"/>
              </a:spcBef>
              <a:spcAft>
                <a:spcPct val="0"/>
              </a:spcAft>
              <a:buFont typeface="Arial" panose="020B0604020202020204" pitchFamily="34" charset="0"/>
              <a:buChar char="•"/>
            </a:pPr>
            <a:r>
              <a:rPr lang="en-GB" sz="2000" dirty="0"/>
              <a:t>£1,150 is paid per eligible pupil</a:t>
            </a:r>
          </a:p>
          <a:p>
            <a:pPr marL="342900" lvl="0" indent="-342900" eaLnBrk="0" fontAlgn="base" hangingPunct="0">
              <a:spcBef>
                <a:spcPct val="0"/>
              </a:spcBef>
              <a:spcAft>
                <a:spcPct val="0"/>
              </a:spcAft>
              <a:buFont typeface="Arial" panose="020B0604020202020204" pitchFamily="34" charset="0"/>
              <a:buChar char="•"/>
            </a:pPr>
            <a:r>
              <a:rPr lang="en-GB" sz="2000" dirty="0"/>
              <a:t>Early Years pupils (3-5 year olds: up to and including the Reception year) receive £600</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68284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8915" y="114495"/>
            <a:ext cx="4415246" cy="5262979"/>
          </a:xfrm>
          <a:prstGeom prst="rect">
            <a:avLst/>
          </a:prstGeom>
        </p:spPr>
        <p:txBody>
          <a:bodyPr wrap="square">
            <a:spAutoFit/>
          </a:bodyPr>
          <a:lstStyle/>
          <a:p>
            <a:r>
              <a:rPr lang="en-GB" sz="1400" b="1" dirty="0"/>
              <a:t>A growing number of schools are using their pupil premium cash to offset budget cuts elsewhere instead of using it to raise the attainment of disadvantaged students, new research shows.</a:t>
            </a:r>
          </a:p>
          <a:p>
            <a:endParaRPr lang="en-GB" sz="1400" b="1" dirty="0"/>
          </a:p>
          <a:p>
            <a:r>
              <a:rPr lang="en-GB" sz="1400" dirty="0"/>
              <a:t>A poll of more than 1,500 teachers, published today by the Sutton Trust and the Education Endowment Foundation (EEF), found 6 per cent of teachers used the extra cash to plug funding holes. Last year 2 per cent of teachers said they used the premium elsewhere.</a:t>
            </a:r>
          </a:p>
          <a:p>
            <a:endParaRPr lang="en-GB" sz="1400" dirty="0"/>
          </a:p>
          <a:p>
            <a:r>
              <a:rPr lang="en-GB" sz="1400" dirty="0"/>
              <a:t>Pupil premium was set up by the government in 2011 as an additional pot to help schools to raise the attainment of disadvantaged pupils and to “close the gap” between them and their peers.</a:t>
            </a:r>
          </a:p>
          <a:p>
            <a:endParaRPr lang="en-GB" sz="1400" dirty="0"/>
          </a:p>
          <a:p>
            <a:r>
              <a:rPr lang="en-GB" sz="1400" dirty="0"/>
              <a:t>Sir John Dunford, former pupil premium champion at the Department for Education (DfE), warned that it was a “dangerous strategy” for schools to not use the fund “legitimately”, but said the finding was “not surprising” given the funding pressures they now faced.</a:t>
            </a:r>
          </a:p>
          <a:p>
            <a:endParaRPr lang="en-GB" sz="1400" dirty="0"/>
          </a:p>
          <a:p>
            <a:endParaRPr lang="en-GB" sz="1400" b="0" i="0" dirty="0">
              <a:effectLst/>
            </a:endParaRPr>
          </a:p>
          <a:p>
            <a:r>
              <a:rPr lang="en-GB" sz="1400" dirty="0"/>
              <a:t>(Schools Week, 2016)</a:t>
            </a:r>
            <a:endParaRPr lang="en-GB" sz="1400" b="0" i="0" dirty="0">
              <a:effectLst/>
            </a:endParaRPr>
          </a:p>
        </p:txBody>
      </p:sp>
      <p:sp>
        <p:nvSpPr>
          <p:cNvPr id="3" name="Rectangle 1"/>
          <p:cNvSpPr>
            <a:spLocks noChangeArrowheads="1"/>
          </p:cNvSpPr>
          <p:nvPr/>
        </p:nvSpPr>
        <p:spPr bwMode="auto">
          <a:xfrm>
            <a:off x="4641966" y="-36786"/>
            <a:ext cx="4444227" cy="5693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mn-lt"/>
              </a:rPr>
              <a:t>Wales' biggest local authority will be warned of its obligation to deprived pupils after it emerged schools are being encouraged to use a funding package designed to break the link between poverty and low attainment to cover the cost of music lessons.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mn-lt"/>
              </a:rPr>
              <a:t>The Welsh Government said Education Minister Huw Lewis would be writing to Cardiff council to ensure it uses the Pupil Deprivation Grant (PDG), which will this year see schools in Wales given an additional £918 per pupil entitled to free school meals (FSM), more effectively.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mn-lt"/>
              </a:rPr>
              <a:t>It follows accusations the authority is flouting official guidelines by asking schools to use the PDG to cover the cost of music service bursaries, which are being cut.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mn-lt"/>
              </a:rPr>
              <a:t>In a letter to headteachers, Cardiff’s head of school improvement Stuart Powell said that schools would be charged for providing instrumental tuition to pupils eligible for FSM – a measure of poverty – from April 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mn-lt"/>
              </a:rPr>
              <a:t>He called on headteachers in the city to use part of their PDG allocation to finance the annual £153 cost of each bursary per FSM pupil.</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dirty="0">
                <a:latin typeface="+mn-lt"/>
              </a:rPr>
              <a:t>		                    </a:t>
            </a:r>
            <a:r>
              <a:rPr kumimoji="0" lang="en-GB" altLang="en-US" sz="1400" b="0" i="0" u="none" strike="noStrike" cap="none" normalizeH="0" baseline="0" dirty="0">
                <a:ln>
                  <a:noFill/>
                </a:ln>
                <a:effectLst/>
                <a:latin typeface="+mn-lt"/>
              </a:rPr>
              <a:t>(WalesOnline, 2014)</a:t>
            </a:r>
            <a:endParaRPr kumimoji="0" lang="en-US" altLang="en-US" sz="1400" b="0" i="0" u="none" strike="noStrike" cap="none" normalizeH="0" baseline="0" dirty="0">
              <a:ln>
                <a:noFill/>
              </a:ln>
              <a:effectLst/>
              <a:latin typeface="+mn-lt"/>
            </a:endParaRPr>
          </a:p>
        </p:txBody>
      </p:sp>
    </p:spTree>
    <p:extLst>
      <p:ext uri="{BB962C8B-B14F-4D97-AF65-F5344CB8AC3E}">
        <p14:creationId xmlns:p14="http://schemas.microsoft.com/office/powerpoint/2010/main" val="2817265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82868" y="858652"/>
            <a:ext cx="7373007" cy="4801314"/>
          </a:xfrm>
          <a:prstGeom prst="rect">
            <a:avLst/>
          </a:prstGeom>
        </p:spPr>
        <p:txBody>
          <a:bodyPr wrap="square">
            <a:spAutoFit/>
          </a:bodyPr>
          <a:lstStyle/>
          <a:p>
            <a:r>
              <a:rPr lang="en-GB" sz="2000" dirty="0"/>
              <a:t>‘All too often the debate about social mobility becomes polarised between those who succumb to </a:t>
            </a:r>
            <a:r>
              <a:rPr lang="en-GB" sz="2000" b="1" dirty="0">
                <a:solidFill>
                  <a:schemeClr val="accent5"/>
                </a:solidFill>
              </a:rPr>
              <a:t>a weary sense of inevitability about our powerlessness to challenge the global forces </a:t>
            </a:r>
            <a:r>
              <a:rPr lang="en-GB" sz="2000" dirty="0"/>
              <a:t>that are reshaping the social landscape and those who subscribe to the theory that change can only happen if the whole global economic system is turned upside down. Both positions we believe to be counsels of despair. There is enough evidence from around the world, in our country’s own history and, contemporaneously, in local areas to know that, with the right approach, </a:t>
            </a:r>
            <a:r>
              <a:rPr lang="en-GB" sz="2000" b="1" dirty="0">
                <a:solidFill>
                  <a:schemeClr val="accent5"/>
                </a:solidFill>
              </a:rPr>
              <a:t>the transmission of disadvantage from one generation to the next can be broken</a:t>
            </a:r>
            <a:r>
              <a:rPr lang="en-GB" sz="2000" dirty="0"/>
              <a:t>.’</a:t>
            </a:r>
          </a:p>
          <a:p>
            <a:endParaRPr lang="en-GB" sz="2000" dirty="0"/>
          </a:p>
          <a:p>
            <a:r>
              <a:rPr lang="en-GB" sz="2000" dirty="0"/>
              <a:t>						(Milburn, 2017)</a:t>
            </a:r>
          </a:p>
          <a:p>
            <a:endParaRPr lang="en-GB" dirty="0"/>
          </a:p>
          <a:p>
            <a:r>
              <a:rPr lang="en-GB" sz="1200" dirty="0"/>
              <a:t>State of the Nation: Social Mobility in Great Britain (Available at: </a:t>
            </a:r>
            <a:r>
              <a:rPr lang="en-GB" sz="1200" dirty="0">
                <a:hlinkClick r:id="rId2"/>
              </a:rPr>
              <a:t>https://assets.publishing.service.gov.uk/government/uploads/system/uploads/attachment_data/file/662744/State_of_the_Nation_2017_-_Social_Mobility_in_Great_Britain.pdf</a:t>
            </a:r>
            <a:r>
              <a:rPr lang="en-GB" sz="1200" dirty="0"/>
              <a:t>)</a:t>
            </a:r>
          </a:p>
          <a:p>
            <a:endParaRPr lang="en-US" sz="1200" dirty="0"/>
          </a:p>
        </p:txBody>
      </p:sp>
    </p:spTree>
    <p:extLst>
      <p:ext uri="{BB962C8B-B14F-4D97-AF65-F5344CB8AC3E}">
        <p14:creationId xmlns:p14="http://schemas.microsoft.com/office/powerpoint/2010/main" val="839987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2388" y="645993"/>
            <a:ext cx="7670041" cy="4068358"/>
          </a:xfrm>
          <a:prstGeom prst="rect">
            <a:avLst/>
          </a:prstGeom>
        </p:spPr>
        <p:txBody>
          <a:bodyPr wrap="square">
            <a:spAutoFit/>
          </a:bodyPr>
          <a:lstStyle/>
          <a:p>
            <a:pPr marL="6350" indent="-6350" algn="just">
              <a:lnSpc>
                <a:spcPct val="107000"/>
              </a:lnSpc>
              <a:spcAft>
                <a:spcPts val="1075"/>
              </a:spcAft>
            </a:pPr>
            <a:r>
              <a:rPr lang="en-GB" sz="1600" b="1" dirty="0">
                <a:solidFill>
                  <a:srgbClr val="000000"/>
                </a:solidFill>
                <a:latin typeface="Arial" panose="020B0604020202020204" pitchFamily="34" charset="0"/>
                <a:ea typeface="Calibri" panose="020F0502020204030204" pitchFamily="34" charset="0"/>
              </a:rPr>
              <a:t>Assessment Component 2 – 10% (19.01.25)    </a:t>
            </a:r>
          </a:p>
          <a:p>
            <a:pPr marL="6350" indent="-6350" algn="just">
              <a:lnSpc>
                <a:spcPct val="107000"/>
              </a:lnSpc>
              <a:spcAft>
                <a:spcPts val="1075"/>
              </a:spcAft>
            </a:pPr>
            <a:r>
              <a:rPr lang="en-GB" sz="1600" dirty="0">
                <a:solidFill>
                  <a:srgbClr val="000000"/>
                </a:solidFill>
                <a:latin typeface="Arial" panose="020B0604020202020204" pitchFamily="34" charset="0"/>
                <a:ea typeface="Calibri" panose="020F0502020204030204" pitchFamily="34" charset="0"/>
              </a:rPr>
              <a:t>You are asked to contribute at least two, non-assessed blogs over the period of this semester. Personal writing, in a particular style for a particular audience, these blogs will be open for comment and collaboration within the group, and act as a valuable introduction to the blog-writing process. The assessment will take the form of a third and final blog that draws on the experiences and contributions of colleagues and tutors over the life of the semester. This third blog will be assessed and should represent participants’ strongest blog to date (800 words).    </a:t>
            </a:r>
          </a:p>
          <a:p>
            <a:pPr marL="6350" indent="-6350" algn="just">
              <a:lnSpc>
                <a:spcPct val="107000"/>
              </a:lnSpc>
              <a:spcAft>
                <a:spcPts val="1075"/>
              </a:spcAft>
            </a:pPr>
            <a:r>
              <a:rPr lang="en-GB" sz="1600" b="1" dirty="0">
                <a:solidFill>
                  <a:srgbClr val="000000"/>
                </a:solidFill>
                <a:latin typeface="Arial" panose="020B0604020202020204" pitchFamily="34" charset="0"/>
                <a:ea typeface="Calibri" panose="020F0502020204030204" pitchFamily="34" charset="0"/>
              </a:rPr>
              <a:t>     </a:t>
            </a:r>
          </a:p>
          <a:p>
            <a:pPr marL="6350" indent="-6350" algn="just">
              <a:lnSpc>
                <a:spcPct val="107000"/>
              </a:lnSpc>
              <a:spcAft>
                <a:spcPts val="1075"/>
              </a:spcAft>
            </a:pPr>
            <a:r>
              <a:rPr lang="en-GB" sz="1600" b="1" dirty="0">
                <a:solidFill>
                  <a:srgbClr val="000000"/>
                </a:solidFill>
                <a:latin typeface="Arial" panose="020B0604020202020204" pitchFamily="34" charset="0"/>
                <a:ea typeface="Calibri" panose="020F0502020204030204" pitchFamily="34" charset="0"/>
              </a:rPr>
              <a:t>Assessment Component 3 – 50% (19.01.25)    </a:t>
            </a:r>
          </a:p>
          <a:p>
            <a:pPr marL="6350" indent="-6350" algn="just">
              <a:lnSpc>
                <a:spcPct val="107000"/>
              </a:lnSpc>
              <a:spcAft>
                <a:spcPts val="1075"/>
              </a:spcAft>
            </a:pPr>
            <a:r>
              <a:rPr lang="en-GB" sz="1600" dirty="0">
                <a:solidFill>
                  <a:srgbClr val="000000"/>
                </a:solidFill>
                <a:latin typeface="Arial" panose="020B0604020202020204" pitchFamily="34" charset="0"/>
                <a:ea typeface="Calibri" panose="020F0502020204030204" pitchFamily="34" charset="0"/>
              </a:rPr>
              <a:t>Prepare an article for an appropriate education journal. Include an abstract that is suitable for submission to a research conference and for posting on a journal website (4,000 word paper and 150 word abstract). </a:t>
            </a:r>
            <a:r>
              <a:rPr lang="en-US" sz="1600" dirty="0">
                <a:solidFill>
                  <a:srgbClr val="000000"/>
                </a:solidFill>
                <a:latin typeface="Arial" panose="020B0604020202020204" pitchFamily="34" charset="0"/>
                <a:ea typeface="Calibri" panose="020F0502020204030204" pitchFamily="34" charset="0"/>
              </a:rPr>
              <a:t> </a:t>
            </a:r>
            <a:endParaRPr lang="en-US" sz="1600" dirty="0">
              <a:solidFill>
                <a:srgbClr val="000000"/>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004831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960E60B-8314-4960-880F-05915F799454}"/>
              </a:ext>
            </a:extLst>
          </p:cNvPr>
          <p:cNvSpPr txBox="1"/>
          <p:nvPr/>
        </p:nvSpPr>
        <p:spPr>
          <a:xfrm>
            <a:off x="3989070" y="765629"/>
            <a:ext cx="4572000" cy="3785652"/>
          </a:xfrm>
          <a:prstGeom prst="rect">
            <a:avLst/>
          </a:prstGeom>
          <a:noFill/>
        </p:spPr>
        <p:txBody>
          <a:bodyPr wrap="square">
            <a:spAutoFit/>
          </a:bodyPr>
          <a:lstStyle/>
          <a:p>
            <a:pPr marL="285750" indent="-285750">
              <a:buFont typeface="Arial" panose="020B0604020202020204" pitchFamily="34" charset="0"/>
              <a:buChar char="•"/>
            </a:pPr>
            <a:r>
              <a:rPr lang="en-GB" sz="1600" dirty="0"/>
              <a:t>Academic writing style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Structure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Back up arguments with evidence</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Detail</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Context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Quote, comment</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Referencing</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Proofread</a:t>
            </a:r>
          </a:p>
        </p:txBody>
      </p:sp>
      <p:pic>
        <p:nvPicPr>
          <p:cNvPr id="4" name="Picture 2" descr="Toy Story Alien Svg | Etsy">
            <a:extLst>
              <a:ext uri="{FF2B5EF4-FFF2-40B4-BE49-F238E27FC236}">
                <a16:creationId xmlns:a16="http://schemas.microsoft.com/office/drawing/2014/main" id="{F25874A0-C125-42B3-A9B4-1E48AA5C0C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930" y="1093725"/>
            <a:ext cx="2960370" cy="31261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B50CB53-BE00-40B6-93AD-18A337EAC99E}"/>
              </a:ext>
            </a:extLst>
          </p:cNvPr>
          <p:cNvSpPr txBox="1"/>
          <p:nvPr/>
        </p:nvSpPr>
        <p:spPr>
          <a:xfrm>
            <a:off x="1173480" y="4853940"/>
            <a:ext cx="7269480" cy="646331"/>
          </a:xfrm>
          <a:prstGeom prst="rect">
            <a:avLst/>
          </a:prstGeom>
          <a:noFill/>
        </p:spPr>
        <p:txBody>
          <a:bodyPr wrap="square" rtlCol="0">
            <a:spAutoFit/>
          </a:bodyPr>
          <a:lstStyle/>
          <a:p>
            <a:r>
              <a:rPr lang="en-GB" b="1" dirty="0">
                <a:solidFill>
                  <a:schemeClr val="accent5"/>
                </a:solidFill>
              </a:rPr>
              <a:t>Ask yourself: What does this sentence add? What difference does it make? Would you miss it if it wasn’t there?</a:t>
            </a:r>
          </a:p>
        </p:txBody>
      </p:sp>
      <p:sp>
        <p:nvSpPr>
          <p:cNvPr id="6" name="TextBox 5">
            <a:extLst>
              <a:ext uri="{FF2B5EF4-FFF2-40B4-BE49-F238E27FC236}">
                <a16:creationId xmlns:a16="http://schemas.microsoft.com/office/drawing/2014/main" id="{CD80173C-C3CC-4573-B371-AABBCB787558}"/>
              </a:ext>
            </a:extLst>
          </p:cNvPr>
          <p:cNvSpPr txBox="1"/>
          <p:nvPr/>
        </p:nvSpPr>
        <p:spPr>
          <a:xfrm>
            <a:off x="800100" y="267398"/>
            <a:ext cx="4968240" cy="523220"/>
          </a:xfrm>
          <a:prstGeom prst="rect">
            <a:avLst/>
          </a:prstGeom>
          <a:noFill/>
        </p:spPr>
        <p:txBody>
          <a:bodyPr wrap="square" rtlCol="0">
            <a:spAutoFit/>
          </a:bodyPr>
          <a:lstStyle/>
          <a:p>
            <a:r>
              <a:rPr lang="en-GB" sz="2800" b="1" dirty="0"/>
              <a:t>Remember…</a:t>
            </a:r>
          </a:p>
        </p:txBody>
      </p:sp>
    </p:spTree>
    <p:extLst>
      <p:ext uri="{BB962C8B-B14F-4D97-AF65-F5344CB8AC3E}">
        <p14:creationId xmlns:p14="http://schemas.microsoft.com/office/powerpoint/2010/main" val="1071447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51AC66-0B1A-4FDC-93D5-41FFC05E4E56}"/>
              </a:ext>
            </a:extLst>
          </p:cNvPr>
          <p:cNvSpPr txBox="1"/>
          <p:nvPr/>
        </p:nvSpPr>
        <p:spPr>
          <a:xfrm>
            <a:off x="1714500" y="751344"/>
            <a:ext cx="4961508" cy="5355312"/>
          </a:xfrm>
          <a:prstGeom prst="rect">
            <a:avLst/>
          </a:prstGeom>
          <a:noFill/>
        </p:spPr>
        <p:txBody>
          <a:bodyPr wrap="square">
            <a:spAutoFit/>
          </a:bodyPr>
          <a:lstStyle/>
          <a:p>
            <a:r>
              <a:rPr lang="en-GB" sz="1800" dirty="0"/>
              <a:t>‘It’s obvious that….’</a:t>
            </a:r>
          </a:p>
          <a:p>
            <a:endParaRPr lang="en-GB" dirty="0"/>
          </a:p>
          <a:p>
            <a:r>
              <a:rPr lang="en-GB" sz="1800" dirty="0"/>
              <a:t>‘We all know that…’</a:t>
            </a:r>
          </a:p>
          <a:p>
            <a:endParaRPr lang="en-GB" dirty="0"/>
          </a:p>
          <a:p>
            <a:r>
              <a:rPr lang="en-GB" sz="1800" dirty="0"/>
              <a:t>‘</a:t>
            </a:r>
            <a:r>
              <a:rPr lang="en-GB" dirty="0"/>
              <a:t>T</a:t>
            </a:r>
            <a:r>
              <a:rPr lang="en-GB" sz="1800" dirty="0"/>
              <a:t>he new curriculum will help us to…’</a:t>
            </a:r>
          </a:p>
          <a:p>
            <a:endParaRPr lang="en-GB" dirty="0"/>
          </a:p>
          <a:p>
            <a:r>
              <a:rPr lang="en-GB" sz="1800" dirty="0"/>
              <a:t>‘The government says…’</a:t>
            </a:r>
          </a:p>
          <a:p>
            <a:endParaRPr lang="en-GB" dirty="0"/>
          </a:p>
          <a:p>
            <a:r>
              <a:rPr lang="en-GB" sz="1800" dirty="0"/>
              <a:t>‘The school’s proportion of e-FSM children is…’</a:t>
            </a:r>
          </a:p>
          <a:p>
            <a:endParaRPr lang="en-GB" dirty="0"/>
          </a:p>
          <a:p>
            <a:r>
              <a:rPr lang="en-GB" sz="1800" dirty="0"/>
              <a:t>‘This doesn’t mean that…’</a:t>
            </a:r>
          </a:p>
          <a:p>
            <a:endParaRPr lang="en-GB" dirty="0"/>
          </a:p>
          <a:p>
            <a:r>
              <a:rPr lang="en-GB" sz="1800" dirty="0"/>
              <a:t>‘The report was shocking…’</a:t>
            </a:r>
          </a:p>
          <a:p>
            <a:endParaRPr lang="en-GB" dirty="0"/>
          </a:p>
          <a:p>
            <a:r>
              <a:rPr lang="en-GB" sz="1800" dirty="0"/>
              <a:t>‘The Education Minister decided…’</a:t>
            </a:r>
          </a:p>
          <a:p>
            <a:endParaRPr lang="en-GB" dirty="0"/>
          </a:p>
          <a:p>
            <a:endParaRPr lang="en-GB" sz="1800" dirty="0"/>
          </a:p>
          <a:p>
            <a:endParaRPr lang="en-GB" dirty="0"/>
          </a:p>
          <a:p>
            <a:r>
              <a:rPr lang="en-GB" sz="1800" dirty="0"/>
              <a:t> </a:t>
            </a:r>
          </a:p>
        </p:txBody>
      </p:sp>
      <p:pic>
        <p:nvPicPr>
          <p:cNvPr id="1026" name="Picture 2" descr="Animated Hand Drawn Red Cross Stock Footage Video (100% Royalty-free)  1067391950 | Shutterstock">
            <a:extLst>
              <a:ext uri="{FF2B5EF4-FFF2-40B4-BE49-F238E27FC236}">
                <a16:creationId xmlns:a16="http://schemas.microsoft.com/office/drawing/2014/main" id="{4481785E-5950-4ED5-B294-4FB4042CEC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9993" y="441960"/>
            <a:ext cx="3530156" cy="1988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0462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Read Clipart - Cliparts.co">
            <a:extLst>
              <a:ext uri="{FF2B5EF4-FFF2-40B4-BE49-F238E27FC236}">
                <a16:creationId xmlns:a16="http://schemas.microsoft.com/office/drawing/2014/main" id="{FF209198-14D8-4391-ADB4-6CD51F4260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5719" y="655691"/>
            <a:ext cx="3252541" cy="459486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608179" y="1003234"/>
            <a:ext cx="4572000" cy="4247317"/>
          </a:xfrm>
          <a:prstGeom prst="rect">
            <a:avLst/>
          </a:prstGeom>
        </p:spPr>
        <p:txBody>
          <a:bodyPr>
            <a:spAutoFit/>
          </a:bodyPr>
          <a:lstStyle/>
          <a:p>
            <a:pPr marL="457200" indent="-457200">
              <a:buFont typeface="Arial" panose="020B0604020202020204" pitchFamily="34" charset="0"/>
              <a:buChar char="•"/>
            </a:pPr>
            <a:r>
              <a:rPr lang="en-GB" dirty="0"/>
              <a:t>Too subjective</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Superficial referencing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Word counts</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Use of acronyms/jargon</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Lacking flow (hard to read!)</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Too broad/not focussed enough</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Spelling/punctuation</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Structure – weak transitions/subheads</a:t>
            </a:r>
          </a:p>
        </p:txBody>
      </p:sp>
      <p:sp>
        <p:nvSpPr>
          <p:cNvPr id="3" name="TextBox 2"/>
          <p:cNvSpPr txBox="1"/>
          <p:nvPr/>
        </p:nvSpPr>
        <p:spPr>
          <a:xfrm>
            <a:off x="608179" y="374290"/>
            <a:ext cx="7927642" cy="523220"/>
          </a:xfrm>
          <a:prstGeom prst="rect">
            <a:avLst/>
          </a:prstGeom>
          <a:noFill/>
        </p:spPr>
        <p:txBody>
          <a:bodyPr wrap="square" rtlCol="0">
            <a:spAutoFit/>
          </a:bodyPr>
          <a:lstStyle/>
          <a:p>
            <a:r>
              <a:rPr lang="en-GB" sz="2800" b="1" dirty="0"/>
              <a:t>Assessment 3 – historical challenges</a:t>
            </a:r>
            <a:r>
              <a:rPr lang="en-GB" sz="2400" b="1" dirty="0"/>
              <a:t>…</a:t>
            </a:r>
          </a:p>
        </p:txBody>
      </p:sp>
    </p:spTree>
    <p:extLst>
      <p:ext uri="{BB962C8B-B14F-4D97-AF65-F5344CB8AC3E}">
        <p14:creationId xmlns:p14="http://schemas.microsoft.com/office/powerpoint/2010/main" val="274741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0728" y="425991"/>
            <a:ext cx="4746799" cy="5016758"/>
          </a:xfrm>
          <a:prstGeom prst="rect">
            <a:avLst/>
          </a:prstGeom>
          <a:noFill/>
        </p:spPr>
        <p:txBody>
          <a:bodyPr wrap="square" rtlCol="0">
            <a:spAutoFit/>
          </a:bodyPr>
          <a:lstStyle/>
          <a:p>
            <a:endParaRPr lang="en-GB" sz="3200" b="1" dirty="0"/>
          </a:p>
          <a:p>
            <a:r>
              <a:rPr lang="en-GB" sz="3200" b="1" dirty="0"/>
              <a:t>Critical analysis… dig deep, ask questions, consider options, draw conclusions, provide evidence</a:t>
            </a:r>
          </a:p>
          <a:p>
            <a:pPr marL="457200" indent="-457200">
              <a:buFont typeface="Arial" panose="020B0604020202020204" pitchFamily="34" charset="0"/>
              <a:buChar char="•"/>
            </a:pPr>
            <a:endParaRPr lang="en-GB" sz="3200" b="1" dirty="0"/>
          </a:p>
          <a:p>
            <a:r>
              <a:rPr lang="en-GB" sz="3200" b="1" dirty="0"/>
              <a:t>Think: ‘What does this mean? Why is it important?’</a:t>
            </a:r>
          </a:p>
          <a:p>
            <a:pPr marL="457200" indent="-457200">
              <a:buFont typeface="Arial" panose="020B0604020202020204" pitchFamily="34" charset="0"/>
              <a:buChar char="•"/>
            </a:pPr>
            <a:endParaRPr lang="en-GB" sz="3200" b="1" dirty="0"/>
          </a:p>
        </p:txBody>
      </p:sp>
      <p:pic>
        <p:nvPicPr>
          <p:cNvPr id="1026" name="Picture 2" descr="Image result for columb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8754" y="603412"/>
            <a:ext cx="3381300" cy="4473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38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BA00BB-764C-4FB9-9E8D-E11CC6614FE7}"/>
              </a:ext>
            </a:extLst>
          </p:cNvPr>
          <p:cNvSpPr txBox="1"/>
          <p:nvPr/>
        </p:nvSpPr>
        <p:spPr>
          <a:xfrm>
            <a:off x="967740" y="722560"/>
            <a:ext cx="7208520" cy="4801314"/>
          </a:xfrm>
          <a:prstGeom prst="rect">
            <a:avLst/>
          </a:prstGeom>
          <a:noFill/>
        </p:spPr>
        <p:txBody>
          <a:bodyPr wrap="square">
            <a:spAutoFit/>
          </a:bodyPr>
          <a:lstStyle/>
          <a:p>
            <a:r>
              <a:rPr lang="en-GB" sz="2400" b="1" dirty="0"/>
              <a:t>Playing the long game… </a:t>
            </a:r>
          </a:p>
          <a:p>
            <a:endParaRPr lang="en-GB" dirty="0"/>
          </a:p>
          <a:p>
            <a:endParaRPr lang="en-GB" sz="1800" dirty="0"/>
          </a:p>
          <a:p>
            <a:endParaRPr lang="en-GB" dirty="0"/>
          </a:p>
          <a:p>
            <a:endParaRPr lang="en-GB" sz="1800" dirty="0"/>
          </a:p>
          <a:p>
            <a:endParaRPr lang="en-GB" dirty="0"/>
          </a:p>
          <a:p>
            <a:endParaRPr lang="en-GB" sz="1800" dirty="0"/>
          </a:p>
          <a:p>
            <a:endParaRPr lang="en-GB" dirty="0"/>
          </a:p>
          <a:p>
            <a:endParaRPr lang="en-GB" sz="1800" dirty="0"/>
          </a:p>
          <a:p>
            <a:endParaRPr lang="en-GB" dirty="0"/>
          </a:p>
          <a:p>
            <a:endParaRPr lang="en-GB" sz="1800" dirty="0"/>
          </a:p>
          <a:p>
            <a:endParaRPr lang="en-GB" dirty="0"/>
          </a:p>
          <a:p>
            <a:endParaRPr lang="en-GB" sz="1800" dirty="0"/>
          </a:p>
          <a:p>
            <a:endParaRPr lang="en-GB" dirty="0"/>
          </a:p>
          <a:p>
            <a:r>
              <a:rPr lang="en-GB" sz="2400" b="1" dirty="0"/>
              <a:t>You will develop your own style – but it won’t happen overnight!</a:t>
            </a:r>
          </a:p>
        </p:txBody>
      </p:sp>
      <p:pic>
        <p:nvPicPr>
          <p:cNvPr id="1028" name="Picture 4" descr="Golf Clip Art - Golfer Clipart - 600x709 PNG Download - PNGkit">
            <a:extLst>
              <a:ext uri="{FF2B5EF4-FFF2-40B4-BE49-F238E27FC236}">
                <a16:creationId xmlns:a16="http://schemas.microsoft.com/office/drawing/2014/main" id="{4F0DBCC3-90CC-4A74-972D-C38DBE4872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1982" y="1524947"/>
            <a:ext cx="3100035"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862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5226" y="1191587"/>
            <a:ext cx="7879721" cy="3785652"/>
          </a:xfrm>
          <a:prstGeom prst="rect">
            <a:avLst/>
          </a:prstGeom>
        </p:spPr>
        <p:txBody>
          <a:bodyPr wrap="none">
            <a:spAutoFit/>
          </a:bodyPr>
          <a:lstStyle/>
          <a:p>
            <a:r>
              <a:rPr lang="en-GB" sz="2400" b="1" dirty="0"/>
              <a:t>1. Tutorials available between now and January 16</a:t>
            </a:r>
            <a:r>
              <a:rPr lang="en-GB" sz="2400" b="1" baseline="30000" dirty="0"/>
              <a:t>th</a:t>
            </a:r>
            <a:r>
              <a:rPr lang="en-GB" sz="2400" b="1" dirty="0"/>
              <a:t> </a:t>
            </a:r>
          </a:p>
          <a:p>
            <a:endParaRPr lang="en-GB" sz="2400" b="1" dirty="0"/>
          </a:p>
          <a:p>
            <a:r>
              <a:rPr lang="en-GB" sz="2400" b="1" dirty="0"/>
              <a:t>2. Extenuating circumstances</a:t>
            </a:r>
          </a:p>
          <a:p>
            <a:endParaRPr lang="en-GB" sz="2400" b="1" dirty="0"/>
          </a:p>
          <a:p>
            <a:r>
              <a:rPr lang="en-GB" sz="2400" b="1" dirty="0"/>
              <a:t>3. Module 2: Introduction to Research Methods in Education</a:t>
            </a:r>
          </a:p>
          <a:p>
            <a:endParaRPr lang="en-GB" sz="2400" b="1" dirty="0"/>
          </a:p>
          <a:p>
            <a:pPr marL="285750" indent="-285750">
              <a:buFont typeface="Arial" panose="020B0604020202020204" pitchFamily="34" charset="0"/>
              <a:buChar char="•"/>
            </a:pPr>
            <a:r>
              <a:rPr lang="en-GB" sz="2400" dirty="0"/>
              <a:t>Saturday, January 24</a:t>
            </a:r>
          </a:p>
          <a:p>
            <a:pPr marL="285750" indent="-285750">
              <a:buFont typeface="Arial" panose="020B0604020202020204" pitchFamily="34" charset="0"/>
              <a:buChar char="•"/>
            </a:pPr>
            <a:endParaRPr lang="en-GB" sz="2400" dirty="0"/>
          </a:p>
          <a:p>
            <a:r>
              <a:rPr lang="en-GB" sz="2400" dirty="0"/>
              <a:t>Dr Caroline Lewis</a:t>
            </a:r>
          </a:p>
          <a:p>
            <a:r>
              <a:rPr lang="en-GB" sz="2400" dirty="0"/>
              <a:t>caroline.lewis@uwtsd.ac.uk</a:t>
            </a:r>
          </a:p>
        </p:txBody>
      </p:sp>
    </p:spTree>
    <p:extLst>
      <p:ext uri="{BB962C8B-B14F-4D97-AF65-F5344CB8AC3E}">
        <p14:creationId xmlns:p14="http://schemas.microsoft.com/office/powerpoint/2010/main" val="477182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1891</TotalTime>
  <Words>1609</Words>
  <Application>Microsoft Office PowerPoint</Application>
  <PresentationFormat>On-screen Show (4:3)</PresentationFormat>
  <Paragraphs>175</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124</cp:revision>
  <cp:lastPrinted>2020-01-07T18:37:31Z</cp:lastPrinted>
  <dcterms:created xsi:type="dcterms:W3CDTF">2017-02-08T11:33:06Z</dcterms:created>
  <dcterms:modified xsi:type="dcterms:W3CDTF">2026-01-06T19:30:58Z</dcterms:modified>
</cp:coreProperties>
</file>