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8" r:id="rId1"/>
  </p:sldMasterIdLst>
  <p:notesMasterIdLst>
    <p:notesMasterId r:id="rId56"/>
  </p:notesMasterIdLst>
  <p:handoutMasterIdLst>
    <p:handoutMasterId r:id="rId57"/>
  </p:handoutMasterIdLst>
  <p:sldIdLst>
    <p:sldId id="649" r:id="rId2"/>
    <p:sldId id="544" r:id="rId3"/>
    <p:sldId id="643" r:id="rId4"/>
    <p:sldId id="831" r:id="rId5"/>
    <p:sldId id="835" r:id="rId6"/>
    <p:sldId id="734" r:id="rId7"/>
    <p:sldId id="817" r:id="rId8"/>
    <p:sldId id="867" r:id="rId9"/>
    <p:sldId id="884" r:id="rId10"/>
    <p:sldId id="889" r:id="rId11"/>
    <p:sldId id="885" r:id="rId12"/>
    <p:sldId id="886" r:id="rId13"/>
    <p:sldId id="897" r:id="rId14"/>
    <p:sldId id="778" r:id="rId15"/>
    <p:sldId id="873" r:id="rId16"/>
    <p:sldId id="872" r:id="rId17"/>
    <p:sldId id="874" r:id="rId18"/>
    <p:sldId id="875" r:id="rId19"/>
    <p:sldId id="877" r:id="rId20"/>
    <p:sldId id="878" r:id="rId21"/>
    <p:sldId id="880" r:id="rId22"/>
    <p:sldId id="882" r:id="rId23"/>
    <p:sldId id="765" r:id="rId24"/>
    <p:sldId id="782" r:id="rId25"/>
    <p:sldId id="890" r:id="rId26"/>
    <p:sldId id="898" r:id="rId27"/>
    <p:sldId id="769" r:id="rId28"/>
    <p:sldId id="770" r:id="rId29"/>
    <p:sldId id="691" r:id="rId30"/>
    <p:sldId id="887" r:id="rId31"/>
    <p:sldId id="771" r:id="rId32"/>
    <p:sldId id="741" r:id="rId33"/>
    <p:sldId id="892" r:id="rId34"/>
    <p:sldId id="809" r:id="rId35"/>
    <p:sldId id="758" r:id="rId36"/>
    <p:sldId id="742" r:id="rId37"/>
    <p:sldId id="772" r:id="rId38"/>
    <p:sldId id="744" r:id="rId39"/>
    <p:sldId id="790" r:id="rId40"/>
    <p:sldId id="781" r:id="rId41"/>
    <p:sldId id="888" r:id="rId42"/>
    <p:sldId id="818" r:id="rId43"/>
    <p:sldId id="775" r:id="rId44"/>
    <p:sldId id="893" r:id="rId45"/>
    <p:sldId id="773" r:id="rId46"/>
    <p:sldId id="894" r:id="rId47"/>
    <p:sldId id="761" r:id="rId48"/>
    <p:sldId id="762" r:id="rId49"/>
    <p:sldId id="745" r:id="rId50"/>
    <p:sldId id="779" r:id="rId51"/>
    <p:sldId id="650" r:id="rId52"/>
    <p:sldId id="617" r:id="rId53"/>
    <p:sldId id="732" r:id="rId54"/>
    <p:sldId id="441" r:id="rId5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198"/>
    <p:restoredTop sz="79080"/>
  </p:normalViewPr>
  <p:slideViewPr>
    <p:cSldViewPr snapToGrid="0" snapToObjects="1">
      <p:cViewPr varScale="1">
        <p:scale>
          <a:sx n="76" d="100"/>
          <a:sy n="76" d="100"/>
        </p:scale>
        <p:origin x="24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tableStyles" Target="tableStyle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1/19/21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1/19/21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941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222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3661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8159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936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694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7251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108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784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100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2693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194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899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5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3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5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2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14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32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96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9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012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602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1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367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887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94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700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085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160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  <p:sldLayoutId id="214748396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tiff"/><Relationship Id="rId3" Type="http://schemas.openxmlformats.org/officeDocument/2006/relationships/image" Target="../media/image8.tiff"/><Relationship Id="rId7" Type="http://schemas.openxmlformats.org/officeDocument/2006/relationships/image" Target="../media/image13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tiff"/><Relationship Id="rId3" Type="http://schemas.openxmlformats.org/officeDocument/2006/relationships/image" Target="../media/image8.tiff"/><Relationship Id="rId7" Type="http://schemas.openxmlformats.org/officeDocument/2006/relationships/image" Target="../media/image13.tiff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iff"/><Relationship Id="rId5" Type="http://schemas.openxmlformats.org/officeDocument/2006/relationships/image" Target="../media/image11.tiff"/><Relationship Id="rId4" Type="http://schemas.openxmlformats.org/officeDocument/2006/relationships/image" Target="../media/image10.tiff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tiff"/><Relationship Id="rId13" Type="http://schemas.openxmlformats.org/officeDocument/2006/relationships/image" Target="../media/image16.png"/><Relationship Id="rId3" Type="http://schemas.openxmlformats.org/officeDocument/2006/relationships/image" Target="../media/image8.tiff"/><Relationship Id="rId7" Type="http://schemas.openxmlformats.org/officeDocument/2006/relationships/image" Target="../media/image13.tiff"/><Relationship Id="rId12" Type="http://schemas.microsoft.com/office/2007/relationships/hdphoto" Target="../media/hdphoto3.wdp"/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tiff"/><Relationship Id="rId11" Type="http://schemas.microsoft.com/office/2007/relationships/hdphoto" Target="../media/hdphoto2.wdp"/><Relationship Id="rId5" Type="http://schemas.openxmlformats.org/officeDocument/2006/relationships/image" Target="../media/image11.tiff"/><Relationship Id="rId10" Type="http://schemas.microsoft.com/office/2007/relationships/hdphoto" Target="../media/hdphoto1.wdp"/><Relationship Id="rId4" Type="http://schemas.openxmlformats.org/officeDocument/2006/relationships/image" Target="../media/image10.tiff"/><Relationship Id="rId9" Type="http://schemas.openxmlformats.org/officeDocument/2006/relationships/image" Target="../media/image15.png"/><Relationship Id="rId14" Type="http://schemas.microsoft.com/office/2007/relationships/hdphoto" Target="../media/hdphoto4.wdp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12" Type="http://schemas.openxmlformats.org/officeDocument/2006/relationships/image" Target="../media/image27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tiff"/><Relationship Id="rId11" Type="http://schemas.openxmlformats.org/officeDocument/2006/relationships/image" Target="../media/image26.tiff"/><Relationship Id="rId5" Type="http://schemas.openxmlformats.org/officeDocument/2006/relationships/image" Target="../media/image20.tiff"/><Relationship Id="rId10" Type="http://schemas.openxmlformats.org/officeDocument/2006/relationships/image" Target="../media/image25.tiff"/><Relationship Id="rId4" Type="http://schemas.openxmlformats.org/officeDocument/2006/relationships/image" Target="../media/image19.tiff"/><Relationship Id="rId9" Type="http://schemas.openxmlformats.org/officeDocument/2006/relationships/image" Target="../media/image24.tiff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tiff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0.tiff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7" Type="http://schemas.openxmlformats.org/officeDocument/2006/relationships/image" Target="../media/image36.tiff"/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5.tiff"/><Relationship Id="rId5" Type="http://schemas.openxmlformats.org/officeDocument/2006/relationships/image" Target="../media/image34.tiff"/><Relationship Id="rId4" Type="http://schemas.openxmlformats.org/officeDocument/2006/relationships/image" Target="../media/image33.tiff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8.png"/><Relationship Id="rId4" Type="http://schemas.openxmlformats.org/officeDocument/2006/relationships/notesSlide" Target="../notesSlides/notesSlide9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0.tiff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2.tiff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if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49.tiff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50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bymtheg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19.1.21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12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</a:t>
            </a:r>
            <a:r>
              <a:rPr lang="en-US" sz="2800" dirty="0" err="1"/>
              <a:t>sut</a:t>
            </a:r>
            <a:r>
              <a:rPr lang="en-US" sz="2800" dirty="0"/>
              <a:t> i </a:t>
            </a:r>
            <a:r>
              <a:rPr lang="en-US" sz="2800" dirty="0" err="1"/>
              <a:t>siarad</a:t>
            </a:r>
            <a:r>
              <a:rPr lang="en-US" sz="2800" dirty="0"/>
              <a:t> </a:t>
            </a:r>
            <a:r>
              <a:rPr lang="en-US" sz="2800" dirty="0" err="1"/>
              <a:t>amdano</a:t>
            </a:r>
            <a:r>
              <a:rPr lang="en-US" sz="2800" dirty="0"/>
              <a:t> </a:t>
            </a:r>
            <a:r>
              <a:rPr lang="en-US" sz="2800" dirty="0" err="1"/>
              <a:t>fe</a:t>
            </a:r>
            <a:r>
              <a:rPr lang="en-US" sz="2800" dirty="0"/>
              <a:t> ac </a:t>
            </a:r>
            <a:r>
              <a:rPr lang="en-US" sz="2800" dirty="0" err="1"/>
              <a:t>amdani</a:t>
            </a:r>
            <a:r>
              <a:rPr lang="en-US" sz="2800" dirty="0"/>
              <a:t> hi.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how to discuss him and her</a:t>
            </a:r>
          </a:p>
          <a:p>
            <a:endParaRPr lang="en-US" sz="2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7163833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amdano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fe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amdani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hi.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716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31700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750916" y="4550449"/>
            <a:ext cx="3346951" cy="1877291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Ionawr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nawr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19.1.2021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78401" y="455611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917809" y="4526667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41067" y="555160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pedwerydd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bymtheg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</p:spTree>
    <p:extLst>
      <p:ext uri="{BB962C8B-B14F-4D97-AF65-F5344CB8AC3E}">
        <p14:creationId xmlns:p14="http://schemas.microsoft.com/office/powerpoint/2010/main" val="22009947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Welcome to the Welsh lesson.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260553" y="4678165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Open your books.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4562466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Ready?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74688" y="3526068"/>
            <a:ext cx="2892522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Croeso</a:t>
            </a:r>
            <a:r>
              <a:rPr lang="en-US" b="1" dirty="0"/>
              <a:t> </a:t>
            </a:r>
            <a:r>
              <a:rPr lang="en-US" b="1" dirty="0" err="1"/>
              <a:t>i’r</a:t>
            </a:r>
            <a:r>
              <a:rPr lang="en-US" b="1" dirty="0"/>
              <a:t> </a:t>
            </a:r>
            <a:r>
              <a:rPr lang="en-US" b="1" dirty="0" err="1"/>
              <a:t>wers</a:t>
            </a:r>
            <a:r>
              <a:rPr lang="en-US" b="1" dirty="0"/>
              <a:t> </a:t>
            </a:r>
            <a:r>
              <a:rPr lang="en-US" b="1" dirty="0" err="1"/>
              <a:t>Gymraeg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1201220" y="5389985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Agorwch</a:t>
            </a:r>
            <a:r>
              <a:rPr lang="en-US" b="1" dirty="0"/>
              <a:t> </a:t>
            </a:r>
            <a:r>
              <a:rPr lang="en-US" b="1" dirty="0" err="1"/>
              <a:t>eich</a:t>
            </a:r>
            <a:r>
              <a:rPr lang="en-US" b="1" dirty="0"/>
              <a:t> </a:t>
            </a:r>
            <a:r>
              <a:rPr lang="en-US" b="1" dirty="0" err="1"/>
              <a:t>llyfrau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5189017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happy?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hapus</a:t>
            </a:r>
            <a:r>
              <a:rPr lang="en-US" b="1" dirty="0"/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3987552" y="5794030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Listen to me.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4928219" y="6389199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Gwrandewch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89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tx2"/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0000"/>
                </a:solidFill>
              </a:rPr>
              <a:t>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4" y="152046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oed</a:t>
            </a:r>
            <a:r>
              <a:rPr lang="en-US" sz="36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382373" y="4330729"/>
            <a:ext cx="5623541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dydy</a:t>
            </a:r>
            <a:r>
              <a:rPr lang="en-US" sz="3600" b="1" dirty="0">
                <a:solidFill>
                  <a:srgbClr val="FF0000"/>
                </a:solidFill>
              </a:rPr>
              <a:t> e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2919327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0285208"/>
              </p:ext>
            </p:extLst>
          </p:nvPr>
        </p:nvGraphicFramePr>
        <p:xfrm>
          <a:off x="1286932" y="1532467"/>
          <a:ext cx="9652002" cy="4785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26001">
                  <a:extLst>
                    <a:ext uri="{9D8B030D-6E8A-4147-A177-3AD203B41FA5}">
                      <a16:colId xmlns:a16="http://schemas.microsoft.com/office/drawing/2014/main" val="3210294906"/>
                    </a:ext>
                  </a:extLst>
                </a:gridCol>
                <a:gridCol w="4826001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Fi (me)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Fe (him)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558800" y="355600"/>
            <a:ext cx="11108267" cy="76944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Gofyn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cwestiynau</a:t>
            </a:r>
            <a:r>
              <a:rPr lang="en-US" sz="4400" b="1" dirty="0">
                <a:solidFill>
                  <a:srgbClr val="0070C0"/>
                </a:solidFill>
              </a:rPr>
              <a:t> …        Asking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20825641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ddim</a:t>
            </a:r>
            <a:r>
              <a:rPr lang="en-US" sz="2000" b="1" dirty="0"/>
              <a:t> </a:t>
            </a:r>
            <a:r>
              <a:rPr lang="en-US" sz="2000" b="1" dirty="0" err="1"/>
              <a:t>yn</a:t>
            </a:r>
            <a:r>
              <a:rPr lang="en-US" sz="2000" b="1" dirty="0"/>
              <a:t> </a:t>
            </a:r>
            <a:r>
              <a:rPr lang="en-US" sz="2000" b="1" dirty="0" err="1"/>
              <a:t>hoffi</a:t>
            </a:r>
            <a:endParaRPr lang="en-US" sz="20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hobïau</a:t>
            </a:r>
            <a:endParaRPr lang="en-US" sz="2000" b="1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/>
              <a:t>hoffi</a:t>
            </a:r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55769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40215"/>
              </p:ext>
            </p:extLst>
          </p:nvPr>
        </p:nvGraphicFramePr>
        <p:xfrm>
          <a:off x="222393" y="238049"/>
          <a:ext cx="1971194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119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FAA7372-258D-164F-AA02-949B807C6521}"/>
              </a:ext>
            </a:extLst>
          </p:cNvPr>
          <p:cNvSpPr txBox="1"/>
          <p:nvPr/>
        </p:nvSpPr>
        <p:spPr>
          <a:xfrm>
            <a:off x="222393" y="2876058"/>
            <a:ext cx="4918507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 and invite others in your group to join.</a:t>
            </a:r>
          </a:p>
          <a:p>
            <a:pPr marL="342900" indent="-342900">
              <a:buAutoNum type="arabicPeriod"/>
            </a:pPr>
            <a:r>
              <a:rPr lang="en-US" dirty="0"/>
              <a:t>Everyone to create a language mat about a person (male).  This should not take longer than 15 minutes.</a:t>
            </a:r>
          </a:p>
          <a:p>
            <a:pPr marL="342900" indent="-342900">
              <a:buAutoNum type="arabicPeriod"/>
            </a:pPr>
            <a:r>
              <a:rPr lang="en-US" dirty="0"/>
              <a:t>When your language mats are ready, one at a time to share their mat with the group (everyone needs to be a “presenter”.</a:t>
            </a:r>
          </a:p>
          <a:p>
            <a:pPr marL="342900" indent="-342900">
              <a:buAutoNum type="arabicPeriod"/>
            </a:pPr>
            <a:r>
              <a:rPr lang="en-US" dirty="0"/>
              <a:t>Ask questions to each other about the content of the mat - YN GYMRAEG.</a:t>
            </a:r>
          </a:p>
          <a:p>
            <a:pPr marL="342900" indent="-342900">
              <a:buAutoNum type="arabicPeriod"/>
            </a:pPr>
            <a:r>
              <a:rPr lang="en-US" dirty="0"/>
              <a:t>Do this with every mat – 5 minutes each.</a:t>
            </a:r>
          </a:p>
          <a:p>
            <a:pPr marL="342900" indent="-342900">
              <a:buAutoNum type="arabicPeriod"/>
            </a:pPr>
            <a:r>
              <a:rPr lang="en-US" dirty="0"/>
              <a:t>MWYNHEWCH!</a:t>
            </a: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48DFEA9-4E0A-4544-9EBA-529895D1EA6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502889"/>
              </p:ext>
            </p:extLst>
          </p:nvPr>
        </p:nvGraphicFramePr>
        <p:xfrm>
          <a:off x="2498387" y="238049"/>
          <a:ext cx="1972013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2013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C3793A06-CF81-5342-9F9C-DA0D078BD8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19236488"/>
              </p:ext>
            </p:extLst>
          </p:nvPr>
        </p:nvGraphicFramePr>
        <p:xfrm>
          <a:off x="4771103" y="285750"/>
          <a:ext cx="2046022" cy="20858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49913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2F517D1A-D5E1-5A4C-8D0D-F32F8F5A82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8278865"/>
              </p:ext>
            </p:extLst>
          </p:nvPr>
        </p:nvGraphicFramePr>
        <p:xfrm>
          <a:off x="7131846" y="2559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B92465AB-F3C6-4E4F-98D7-04EAF8FAA4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578058"/>
              </p:ext>
            </p:extLst>
          </p:nvPr>
        </p:nvGraphicFramePr>
        <p:xfrm>
          <a:off x="9492589" y="255965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A1AFDD42-FCB9-8F4B-933C-A9BC7463902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3220398"/>
              </p:ext>
            </p:extLst>
          </p:nvPr>
        </p:nvGraphicFramePr>
        <p:xfrm>
          <a:off x="8154857" y="2752089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35BDC8A8-BE2C-0F4D-B81C-B4712D1A90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2754188"/>
              </p:ext>
            </p:extLst>
          </p:nvPr>
        </p:nvGraphicFramePr>
        <p:xfrm>
          <a:off x="5673414" y="2752089"/>
          <a:ext cx="2046022" cy="21156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46022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528921">
                <a:tc>
                  <a:txBody>
                    <a:bodyPr/>
                    <a:lstStyle/>
                    <a:p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528921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</a:tbl>
          </a:graphicData>
        </a:graphic>
      </p:graphicFrame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20 </a:t>
            </a:r>
            <a:r>
              <a:rPr lang="en-US" b="1" dirty="0" err="1"/>
              <a:t>munud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5512852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62965" y="1170157"/>
          <a:ext cx="10099936" cy="5416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9968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5049968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61046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     Asking and answering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22729597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E3BFD6D-68B8-6A4F-AD73-05206E437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69784" y="162580"/>
            <a:ext cx="4932349" cy="710592"/>
          </a:xfrm>
          <a:solidFill>
            <a:schemeClr val="tx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Tai a </a:t>
            </a:r>
            <a:r>
              <a:rPr lang="en-US" b="1" dirty="0" err="1">
                <a:solidFill>
                  <a:schemeClr val="bg1"/>
                </a:solidFill>
              </a:rPr>
              <a:t>Chartrefi</a:t>
            </a:r>
            <a:r>
              <a:rPr lang="en-US" b="1" dirty="0">
                <a:solidFill>
                  <a:schemeClr val="bg1"/>
                </a:solidFill>
              </a:rPr>
              <a:t>  / in</a:t>
            </a:r>
            <a:endParaRPr lang="en-US" b="1" dirty="0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C4B66841-0B8A-E148-9986-FB09FD91A90E}"/>
              </a:ext>
            </a:extLst>
          </p:cNvPr>
          <p:cNvSpPr/>
          <p:nvPr/>
        </p:nvSpPr>
        <p:spPr>
          <a:xfrm>
            <a:off x="7789333" y="1270000"/>
            <a:ext cx="4402667" cy="459270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u="sng" dirty="0"/>
              <a:t>RHEOL:</a:t>
            </a:r>
          </a:p>
          <a:p>
            <a:pPr algn="ctr"/>
            <a:endParaRPr lang="en-US" sz="3200" b="1" u="sng" dirty="0"/>
          </a:p>
          <a:p>
            <a:pPr algn="ctr"/>
            <a:r>
              <a:rPr lang="en-US" b="1" dirty="0"/>
              <a:t>YN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penodol</a:t>
            </a:r>
            <a:r>
              <a:rPr lang="en-US" b="1" dirty="0"/>
              <a:t> (definite place)</a:t>
            </a:r>
          </a:p>
          <a:p>
            <a:pPr algn="ctr"/>
            <a:endParaRPr lang="en-US" b="1" dirty="0"/>
          </a:p>
          <a:p>
            <a:pPr algn="ctr"/>
            <a:r>
              <a:rPr lang="en-US" b="1" dirty="0"/>
              <a:t>MEWN = </a:t>
            </a:r>
            <a:r>
              <a:rPr lang="en-US" b="1" dirty="0" err="1"/>
              <a:t>lle</a:t>
            </a:r>
            <a:r>
              <a:rPr lang="en-US" b="1" dirty="0"/>
              <a:t> </a:t>
            </a:r>
            <a:r>
              <a:rPr lang="en-US" b="1" dirty="0" err="1"/>
              <a:t>amhenodol</a:t>
            </a:r>
            <a:r>
              <a:rPr lang="en-US" b="1" dirty="0"/>
              <a:t> (indefinite place)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669BCE-252A-6B4D-BDB0-D6D36B6FC0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0FD4EA6-2A5D-DD43-8427-B5016FBBF2B5}"/>
              </a:ext>
            </a:extLst>
          </p:cNvPr>
          <p:cNvSpPr txBox="1"/>
          <p:nvPr/>
        </p:nvSpPr>
        <p:spPr>
          <a:xfrm>
            <a:off x="203199" y="1904357"/>
            <a:ext cx="8551333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000" b="1" dirty="0" err="1"/>
              <a:t>Dw</a:t>
            </a:r>
            <a:r>
              <a:rPr lang="en-US" sz="3000" b="1" dirty="0"/>
              <a:t> </a:t>
            </a:r>
            <a:r>
              <a:rPr lang="en-US" sz="3000" b="1" dirty="0" err="1"/>
              <a:t>i’n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yng</a:t>
            </a:r>
            <a:r>
              <a:rPr lang="en-US" sz="3000" b="1" dirty="0"/>
              <a:t> </a:t>
            </a:r>
            <a:r>
              <a:rPr lang="en-US" sz="3000" b="1" dirty="0" err="1"/>
              <a:t>Ngheredigion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ty </a:t>
            </a:r>
            <a:r>
              <a:rPr lang="en-US" sz="3000" b="1" dirty="0" err="1"/>
              <a:t>ar</a:t>
            </a:r>
            <a:r>
              <a:rPr lang="en-US" sz="3000" b="1" dirty="0"/>
              <a:t> </a:t>
            </a:r>
            <a:r>
              <a:rPr lang="en-US" sz="3000" b="1" dirty="0" err="1"/>
              <a:t>wahân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e’n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yng</a:t>
            </a:r>
            <a:r>
              <a:rPr lang="en-US" sz="3000" b="1" dirty="0"/>
              <a:t> </a:t>
            </a:r>
            <a:r>
              <a:rPr lang="en-US" sz="3000" b="1" dirty="0" err="1"/>
              <a:t>Nghastell</a:t>
            </a:r>
            <a:r>
              <a:rPr lang="en-US" sz="3000" b="1" dirty="0"/>
              <a:t> </a:t>
            </a:r>
            <a:r>
              <a:rPr lang="en-US" sz="3000" b="1" dirty="0" err="1"/>
              <a:t>Nedd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</a:t>
            </a:r>
            <a:r>
              <a:rPr lang="en-US" sz="3000" b="1" dirty="0" err="1"/>
              <a:t>byngalo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hi’n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ym</a:t>
            </a:r>
            <a:r>
              <a:rPr lang="en-US" sz="3000" b="1" dirty="0"/>
              <a:t> </a:t>
            </a:r>
            <a:r>
              <a:rPr lang="en-US" sz="3000" b="1" dirty="0" err="1"/>
              <a:t>Mhen</a:t>
            </a:r>
            <a:r>
              <a:rPr lang="en-US" sz="3000" b="1" dirty="0"/>
              <a:t>-y-</a:t>
            </a:r>
            <a:r>
              <a:rPr lang="en-US" sz="3000" b="1" dirty="0" err="1"/>
              <a:t>bont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</a:t>
            </a:r>
            <a:r>
              <a:rPr lang="en-US" sz="3000" b="1" dirty="0" err="1"/>
              <a:t>fflat</a:t>
            </a:r>
            <a:r>
              <a:rPr lang="en-US" sz="3000" b="1" dirty="0"/>
              <a:t>.</a:t>
            </a:r>
          </a:p>
          <a:p>
            <a:endParaRPr lang="en-US" sz="3000" b="1" dirty="0"/>
          </a:p>
          <a:p>
            <a:r>
              <a:rPr lang="en-US" sz="3000" b="1" dirty="0"/>
              <a:t>Mae </a:t>
            </a:r>
            <a:r>
              <a:rPr lang="en-US" sz="3000" b="1" dirty="0" err="1"/>
              <a:t>Nia’n</a:t>
            </a:r>
            <a:r>
              <a:rPr lang="en-US" sz="3000" b="1" dirty="0"/>
              <a:t> </a:t>
            </a:r>
            <a:r>
              <a:rPr lang="en-US" sz="3000" b="1" dirty="0" err="1"/>
              <a:t>byw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FF0000"/>
                </a:solidFill>
              </a:rPr>
              <a:t>yn</a:t>
            </a:r>
            <a:r>
              <a:rPr lang="en-US" sz="3000" b="1" dirty="0"/>
              <a:t> </a:t>
            </a:r>
            <a:r>
              <a:rPr lang="en-US" sz="3000" b="1" dirty="0" err="1"/>
              <a:t>Llanelli</a:t>
            </a:r>
            <a:r>
              <a:rPr lang="en-US" sz="3000" b="1" dirty="0"/>
              <a:t> </a:t>
            </a:r>
            <a:r>
              <a:rPr lang="en-US" sz="3000" b="1" dirty="0" err="1">
                <a:solidFill>
                  <a:srgbClr val="00B050"/>
                </a:solidFill>
              </a:rPr>
              <a:t>mewn</a:t>
            </a:r>
            <a:r>
              <a:rPr lang="en-US" sz="3000" b="1" dirty="0"/>
              <a:t> ty </a:t>
            </a:r>
            <a:r>
              <a:rPr lang="en-US" sz="3000" b="1" dirty="0" err="1"/>
              <a:t>teras</a:t>
            </a:r>
            <a:r>
              <a:rPr lang="en-US" sz="30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82562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21024" y="60091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mae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</a:t>
            </a:r>
            <a:r>
              <a:rPr lang="en-US" sz="6600" b="1" dirty="0" err="1"/>
              <a:t>wneud</a:t>
            </a:r>
            <a:r>
              <a:rPr lang="en-US" sz="6600" b="1" dirty="0"/>
              <a:t>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doing?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1759321" y="1546411"/>
            <a:ext cx="1305612" cy="92585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3996018" y="1546411"/>
            <a:ext cx="979394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602506" y="1653988"/>
            <a:ext cx="0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810498" y="1653988"/>
            <a:ext cx="1246096" cy="67235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190501" y="3729041"/>
            <a:ext cx="11914093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Mae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likes …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E819B7A-64CC-3348-95AF-D94EF8D1D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139683" y="2658532"/>
            <a:ext cx="1607567" cy="285311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757753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</a:t>
            </a:r>
            <a:r>
              <a:rPr lang="en-US" sz="3600" b="1" dirty="0" err="1"/>
              <a:t>wneud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8978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109381" y="565808"/>
            <a:ext cx="9883588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Beth </a:t>
            </a:r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(hi)?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What are </a:t>
            </a:r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520885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4695261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5788958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>
            <a:off x="7286063" y="1546411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164974" y="3641619"/>
            <a:ext cx="7772401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>
                <a:solidFill>
                  <a:srgbClr val="FF0000"/>
                </a:solidFill>
              </a:rPr>
              <a:t>Ei</a:t>
            </a:r>
            <a:r>
              <a:rPr lang="en-US" sz="6600" b="1" dirty="0"/>
              <a:t> </a:t>
            </a:r>
            <a:r>
              <a:rPr lang="en-US" sz="6600" b="1" dirty="0" err="1"/>
              <a:t>hobïau</a:t>
            </a:r>
            <a:r>
              <a:rPr lang="en-US" sz="6600" b="1" dirty="0"/>
              <a:t> </a:t>
            </a:r>
            <a:r>
              <a:rPr lang="en-US" sz="6600" b="1" dirty="0" err="1"/>
              <a:t>ydy</a:t>
            </a:r>
            <a:r>
              <a:rPr lang="en-US" sz="6600" b="1" dirty="0"/>
              <a:t> …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>
                <a:solidFill>
                  <a:srgbClr val="FF0000"/>
                </a:solidFill>
              </a:rPr>
              <a:t>Her</a:t>
            </a:r>
            <a:r>
              <a:rPr lang="en-US" sz="4000" b="1" dirty="0"/>
              <a:t> hobbies are …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81C481E8-7791-194B-9FC2-2BCF9E4C6463}"/>
              </a:ext>
            </a:extLst>
          </p:cNvPr>
          <p:cNvCxnSpPr>
            <a:cxnSpLocks/>
          </p:cNvCxnSpPr>
          <p:nvPr/>
        </p:nvCxnSpPr>
        <p:spPr>
          <a:xfrm>
            <a:off x="4045320" y="4643718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603AA85-A158-6D40-848A-1F2ABDBCFE29}"/>
              </a:ext>
            </a:extLst>
          </p:cNvPr>
          <p:cNvCxnSpPr>
            <a:cxnSpLocks/>
          </p:cNvCxnSpPr>
          <p:nvPr/>
        </p:nvCxnSpPr>
        <p:spPr>
          <a:xfrm>
            <a:off x="5219696" y="4585449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8210EC6F-DFF9-C745-9E6E-79E538B44A33}"/>
              </a:ext>
            </a:extLst>
          </p:cNvPr>
          <p:cNvCxnSpPr>
            <a:cxnSpLocks/>
          </p:cNvCxnSpPr>
          <p:nvPr/>
        </p:nvCxnSpPr>
        <p:spPr>
          <a:xfrm>
            <a:off x="6314509" y="4625790"/>
            <a:ext cx="524435" cy="779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4105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2984874" y="169903"/>
            <a:ext cx="6430059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hobïau</a:t>
            </a:r>
            <a:r>
              <a:rPr lang="en-US" sz="3600" b="1" dirty="0"/>
              <a:t>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5188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2111188" y="552016"/>
            <a:ext cx="802789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  <a:p>
            <a:pPr algn="ctr"/>
            <a:r>
              <a:rPr lang="en-US" sz="4000" b="1" dirty="0"/>
              <a:t>Does </a:t>
            </a:r>
            <a:r>
              <a:rPr lang="en-US" sz="4000" b="1" dirty="0">
                <a:solidFill>
                  <a:srgbClr val="FF0000"/>
                </a:solidFill>
              </a:rPr>
              <a:t>she</a:t>
            </a:r>
            <a:r>
              <a:rPr lang="en-US" sz="4000" b="1" dirty="0"/>
              <a:t> like …?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228600" y="4482352"/>
            <a:ext cx="501575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A7B27C1-EFAF-B744-A8C4-31CD8CBA0637}"/>
              </a:ext>
            </a:extLst>
          </p:cNvPr>
          <p:cNvSpPr txBox="1"/>
          <p:nvPr/>
        </p:nvSpPr>
        <p:spPr>
          <a:xfrm>
            <a:off x="5983941" y="4482352"/>
            <a:ext cx="59973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Nac</a:t>
            </a:r>
            <a:r>
              <a:rPr lang="en-US" sz="5400" b="1" dirty="0"/>
              <a:t> </a:t>
            </a:r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dydy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hi</a:t>
            </a:r>
            <a:r>
              <a:rPr lang="en-US" sz="5400" b="1" dirty="0"/>
              <a:t> </a:t>
            </a:r>
            <a:r>
              <a:rPr lang="en-US" sz="5400" b="1" dirty="0" err="1"/>
              <a:t>ddim</a:t>
            </a:r>
            <a:r>
              <a:rPr lang="en-US" sz="5400" b="1" dirty="0"/>
              <a:t> </a:t>
            </a:r>
            <a:r>
              <a:rPr lang="en-US" sz="5400" b="1" dirty="0" err="1"/>
              <a:t>yn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1570925">
            <a:off x="2477390" y="2030822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79D7EFB8-5454-2242-AE41-3E9B154A5EA8}"/>
              </a:ext>
            </a:extLst>
          </p:cNvPr>
          <p:cNvSpPr/>
          <p:nvPr/>
        </p:nvSpPr>
        <p:spPr>
          <a:xfrm rot="20265176">
            <a:off x="8559944" y="1882903"/>
            <a:ext cx="577819" cy="22994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0FFF8D-FC91-4D4C-BD63-CC6FF55BB2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552" r="13516"/>
          <a:stretch/>
        </p:blipFill>
        <p:spPr>
          <a:xfrm>
            <a:off x="10498666" y="323949"/>
            <a:ext cx="1345113" cy="2387311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6023137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DBC6D55-406A-8343-B1F7-1C34EE8B9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6" y="5212191"/>
            <a:ext cx="2779496" cy="141630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BD30CC6-702C-D047-B48B-D1429DE7BE7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552" r="13516"/>
          <a:stretch/>
        </p:blipFill>
        <p:spPr>
          <a:xfrm>
            <a:off x="4583936" y="1258573"/>
            <a:ext cx="2907977" cy="51610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80CDB0B-5CBB-8647-B4C5-0DCBA381CE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3763" b="13393"/>
          <a:stretch/>
        </p:blipFill>
        <p:spPr>
          <a:xfrm>
            <a:off x="7667869" y="2577412"/>
            <a:ext cx="2165400" cy="2093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19D93B1-4B05-004B-BB15-0EB4B25AB190}"/>
              </a:ext>
            </a:extLst>
          </p:cNvPr>
          <p:cNvSpPr txBox="1"/>
          <p:nvPr/>
        </p:nvSpPr>
        <p:spPr>
          <a:xfrm>
            <a:off x="3589867" y="169903"/>
            <a:ext cx="4775200" cy="9233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 …?</a:t>
            </a:r>
          </a:p>
          <a:p>
            <a:pPr algn="ctr"/>
            <a:endParaRPr lang="en-US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F031D8-00BE-5640-AC95-D23DF6305C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33269" y="406969"/>
            <a:ext cx="1807135" cy="206529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8B052AB-7763-0C44-A64B-7E032DDB560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4175" y="247569"/>
            <a:ext cx="2302363" cy="23023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670BE3-4DD9-AD49-A94C-AF91E2A291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88898" y="2735349"/>
            <a:ext cx="2230967" cy="204028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0F22164-1C2D-F642-9745-C52958B80A9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23574" y="4775635"/>
            <a:ext cx="2226523" cy="1929653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423EBA1-7F9B-1E40-88FB-1585A264247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98542" y="3889013"/>
            <a:ext cx="1828800" cy="11049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4FC251D-9796-CE47-8A1C-A5B544D50E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989981" y="5376849"/>
            <a:ext cx="1828800" cy="11049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1A93056-6AFA-2D42-8DFC-CD290BA71D2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594911" y="5489727"/>
            <a:ext cx="1828800" cy="110490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BF2A91B-27CF-E54B-96FE-15FC3B7B4A55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858227" y="1258573"/>
            <a:ext cx="1816100" cy="111760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1D81C5E-6639-B64A-914A-C104D8F2E444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890323" y="631568"/>
            <a:ext cx="1816100" cy="111760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7846A43-AAC4-D948-9357-3FB1B1F2022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181394" y="3065150"/>
            <a:ext cx="1816100" cy="111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083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157498" y="2081123"/>
            <a:ext cx="407832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Ydy</a:t>
            </a:r>
            <a:r>
              <a:rPr lang="en-US" sz="5400" b="1" dirty="0"/>
              <a:t>,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hoffi</a:t>
            </a:r>
            <a:r>
              <a:rPr lang="en-US" sz="54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157499" y="4098697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hwyl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fun.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ddiddorol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interesting.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fendigedig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fantastic.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ffordd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ymlacio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a good way to relax.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chwarae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ffrindiau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play with my friends.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ennill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win!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8964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is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1480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hi’n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cael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awyr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iach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likes to get fresh air.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42363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450284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1999746" y="0"/>
            <a:ext cx="8027894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 err="1"/>
              <a:t>Ydy</a:t>
            </a:r>
            <a:r>
              <a:rPr lang="en-US" sz="6600" b="1" dirty="0"/>
              <a:t> </a:t>
            </a:r>
            <a:r>
              <a:rPr lang="en-US" sz="6600" b="1" dirty="0" err="1">
                <a:solidFill>
                  <a:srgbClr val="FF0000"/>
                </a:solidFill>
              </a:rPr>
              <a:t>hi</a:t>
            </a:r>
            <a:r>
              <a:rPr lang="en-US" sz="6600" b="1" dirty="0" err="1"/>
              <a:t>’n</a:t>
            </a:r>
            <a:r>
              <a:rPr lang="en-US" sz="6600" b="1" dirty="0"/>
              <a:t> </a:t>
            </a:r>
            <a:r>
              <a:rPr lang="en-US" sz="6600" b="1" dirty="0" err="1"/>
              <a:t>hoffi</a:t>
            </a:r>
            <a:r>
              <a:rPr lang="en-US" sz="6600" b="1" dirty="0"/>
              <a:t> …?</a:t>
            </a:r>
          </a:p>
          <a:p>
            <a:pPr algn="ctr"/>
            <a:endParaRPr lang="en-US" sz="40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33C3C58-1CAB-9444-A959-293F05E7FEF9}"/>
              </a:ext>
            </a:extLst>
          </p:cNvPr>
          <p:cNvSpPr txBox="1"/>
          <p:nvPr/>
        </p:nvSpPr>
        <p:spPr>
          <a:xfrm>
            <a:off x="-2796" y="2102449"/>
            <a:ext cx="40369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/>
              <a:t>Nac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, </a:t>
            </a:r>
            <a:r>
              <a:rPr lang="en-US" sz="4800" b="1" dirty="0" err="1"/>
              <a:t>dydy</a:t>
            </a:r>
            <a:r>
              <a:rPr lang="en-US" sz="4800" b="1" dirty="0"/>
              <a:t> </a:t>
            </a:r>
            <a:r>
              <a:rPr lang="en-US" sz="4800" b="1" dirty="0">
                <a:solidFill>
                  <a:srgbClr val="FF0000"/>
                </a:solidFill>
              </a:rPr>
              <a:t>hi</a:t>
            </a:r>
            <a:r>
              <a:rPr lang="en-US" sz="4800" b="1" dirty="0"/>
              <a:t> </a:t>
            </a:r>
            <a:r>
              <a:rPr lang="en-US" sz="4800" b="1" dirty="0" err="1"/>
              <a:t>ddim</a:t>
            </a:r>
            <a:r>
              <a:rPr lang="en-US" sz="4800" b="1" dirty="0"/>
              <a:t> </a:t>
            </a:r>
            <a:r>
              <a:rPr lang="en-US" sz="4800" b="1" dirty="0" err="1"/>
              <a:t>yn</a:t>
            </a:r>
            <a:r>
              <a:rPr lang="en-US" sz="4800" b="1" dirty="0"/>
              <a:t> </a:t>
            </a:r>
            <a:r>
              <a:rPr lang="en-US" sz="4800" b="1" dirty="0" err="1"/>
              <a:t>hoffi</a:t>
            </a:r>
            <a:r>
              <a:rPr lang="en-US" sz="4800" b="1" dirty="0"/>
              <a:t>  …</a:t>
            </a:r>
          </a:p>
        </p:txBody>
      </p:sp>
      <p:sp>
        <p:nvSpPr>
          <p:cNvPr id="5" name="Down Arrow 4">
            <a:extLst>
              <a:ext uri="{FF2B5EF4-FFF2-40B4-BE49-F238E27FC236}">
                <a16:creationId xmlns:a16="http://schemas.microsoft.com/office/drawing/2014/main" id="{FB9EEF23-A6B3-EB4E-A39E-1C1D3C5B159B}"/>
              </a:ext>
            </a:extLst>
          </p:cNvPr>
          <p:cNvSpPr/>
          <p:nvPr/>
        </p:nvSpPr>
        <p:spPr>
          <a:xfrm rot="2199121">
            <a:off x="1888652" y="597392"/>
            <a:ext cx="577819" cy="177435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87F3ABD9-56AC-1C46-8207-7E27BB31678E}"/>
              </a:ext>
            </a:extLst>
          </p:cNvPr>
          <p:cNvSpPr/>
          <p:nvPr/>
        </p:nvSpPr>
        <p:spPr>
          <a:xfrm>
            <a:off x="357272" y="4687772"/>
            <a:ext cx="3284948" cy="2000302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800" b="1" dirty="0"/>
              <a:t>PAM?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7BB39F6-0EE6-AF4D-A009-83BAC7538D53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235824" y="2081123"/>
          <a:ext cx="7732058" cy="340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46708">
                  <a:extLst>
                    <a:ext uri="{9D8B030D-6E8A-4147-A177-3AD203B41FA5}">
                      <a16:colId xmlns:a16="http://schemas.microsoft.com/office/drawing/2014/main" val="2193980085"/>
                    </a:ext>
                  </a:extLst>
                </a:gridCol>
                <a:gridCol w="3595264">
                  <a:extLst>
                    <a:ext uri="{9D8B030D-6E8A-4147-A177-3AD203B41FA5}">
                      <a16:colId xmlns:a16="http://schemas.microsoft.com/office/drawing/2014/main" val="1576575855"/>
                    </a:ext>
                  </a:extLst>
                </a:gridCol>
                <a:gridCol w="2590086">
                  <a:extLst>
                    <a:ext uri="{9D8B030D-6E8A-4147-A177-3AD203B41FA5}">
                      <a16:colId xmlns:a16="http://schemas.microsoft.com/office/drawing/2014/main" val="391876435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achos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ddiflas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boring.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9652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because …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mae’n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anodd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it’s difficult.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9759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cadw’n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heini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keep fit.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53275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mewn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indoors.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6973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bod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tu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allan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being outdoors.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5115322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hoffi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colli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 doesn’t like to lose.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303966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dydy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hi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ddim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gystadleuol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1" dirty="0">
                          <a:solidFill>
                            <a:schemeClr val="tx1"/>
                          </a:solidFill>
                        </a:rPr>
                        <a:t>she’s not competitive.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573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2108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D5DC63B-949F-6849-9396-471865C62DF4}"/>
              </a:ext>
            </a:extLst>
          </p:cNvPr>
          <p:cNvSpPr txBox="1"/>
          <p:nvPr/>
        </p:nvSpPr>
        <p:spPr>
          <a:xfrm>
            <a:off x="-23897" y="-63043"/>
            <a:ext cx="1191409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Ble</a:t>
            </a:r>
            <a:r>
              <a:rPr lang="en-US" sz="5400" b="1" dirty="0"/>
              <a:t> </a:t>
            </a:r>
            <a:r>
              <a:rPr lang="en-US" sz="5400" b="1" dirty="0" err="1"/>
              <a:t>mae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hi</a:t>
            </a:r>
            <a:r>
              <a:rPr lang="en-US" sz="5400" b="1" dirty="0" err="1"/>
              <a:t>’n</a:t>
            </a:r>
            <a:r>
              <a:rPr lang="en-US" sz="5400" b="1" dirty="0"/>
              <a:t> </a:t>
            </a:r>
            <a:r>
              <a:rPr lang="en-US" sz="5400" b="1" dirty="0" err="1"/>
              <a:t>byw</a:t>
            </a:r>
            <a:r>
              <a:rPr lang="en-US" sz="5400" b="1" dirty="0"/>
              <a:t>?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/>
              <a:t>Where does </a:t>
            </a:r>
            <a:r>
              <a:rPr lang="en-US" sz="3200" b="1" dirty="0">
                <a:solidFill>
                  <a:srgbClr val="FF0000"/>
                </a:solidFill>
              </a:rPr>
              <a:t>she</a:t>
            </a:r>
            <a:r>
              <a:rPr lang="en-US" sz="3200" b="1" dirty="0"/>
              <a:t> live?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4BB3C817-BE05-8040-9CA4-13F3B8342A72}"/>
              </a:ext>
            </a:extLst>
          </p:cNvPr>
          <p:cNvCxnSpPr>
            <a:cxnSpLocks/>
          </p:cNvCxnSpPr>
          <p:nvPr/>
        </p:nvCxnSpPr>
        <p:spPr>
          <a:xfrm>
            <a:off x="3732063" y="815360"/>
            <a:ext cx="518204" cy="47157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ADD4D22-70E3-D942-BA4E-B9073499170F}"/>
              </a:ext>
            </a:extLst>
          </p:cNvPr>
          <p:cNvCxnSpPr>
            <a:cxnSpLocks/>
          </p:cNvCxnSpPr>
          <p:nvPr/>
        </p:nvCxnSpPr>
        <p:spPr>
          <a:xfrm>
            <a:off x="5411448" y="714969"/>
            <a:ext cx="312019" cy="57196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37241BD-5705-FD44-97D2-FFEBC4B4B820}"/>
              </a:ext>
            </a:extLst>
          </p:cNvPr>
          <p:cNvCxnSpPr>
            <a:cxnSpLocks/>
          </p:cNvCxnSpPr>
          <p:nvPr/>
        </p:nvCxnSpPr>
        <p:spPr>
          <a:xfrm>
            <a:off x="6331572" y="714969"/>
            <a:ext cx="179407" cy="62216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33A9813-F9F3-9F49-864B-126418CB731D}"/>
              </a:ext>
            </a:extLst>
          </p:cNvPr>
          <p:cNvCxnSpPr>
            <a:cxnSpLocks/>
          </p:cNvCxnSpPr>
          <p:nvPr/>
        </p:nvCxnSpPr>
        <p:spPr>
          <a:xfrm flipH="1">
            <a:off x="7416799" y="834178"/>
            <a:ext cx="589428" cy="5029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5313A882-B6FA-BA42-8049-BAB4D2D5BC61}"/>
              </a:ext>
            </a:extLst>
          </p:cNvPr>
          <p:cNvSpPr txBox="1"/>
          <p:nvPr/>
        </p:nvSpPr>
        <p:spPr>
          <a:xfrm>
            <a:off x="2141635" y="1976614"/>
            <a:ext cx="74098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/>
              <a:t>Mae </a:t>
            </a:r>
            <a:r>
              <a:rPr lang="en-US" sz="4800" b="1" dirty="0" err="1">
                <a:solidFill>
                  <a:srgbClr val="FF0000"/>
                </a:solidFill>
              </a:rPr>
              <a:t>hi</a:t>
            </a:r>
            <a:r>
              <a:rPr lang="en-US" sz="4800" b="1" dirty="0" err="1"/>
              <a:t>’n</a:t>
            </a:r>
            <a:r>
              <a:rPr lang="en-US" sz="4800" b="1" dirty="0"/>
              <a:t> </a:t>
            </a:r>
            <a:r>
              <a:rPr lang="en-US" sz="4800" b="1" dirty="0" err="1"/>
              <a:t>byw</a:t>
            </a:r>
            <a:r>
              <a:rPr lang="en-US" sz="4800" b="1" dirty="0"/>
              <a:t> </a:t>
            </a:r>
            <a:r>
              <a:rPr lang="en-US" sz="4800" b="1" dirty="0" err="1">
                <a:solidFill>
                  <a:srgbClr val="00B050"/>
                </a:solidFill>
              </a:rPr>
              <a:t>yn</a:t>
            </a:r>
            <a:r>
              <a:rPr lang="en-US" sz="4800" b="1" dirty="0"/>
              <a:t> …</a:t>
            </a:r>
          </a:p>
          <a:p>
            <a:pPr algn="ctr"/>
            <a:endParaRPr lang="en-US" sz="2400" b="1" dirty="0"/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She</a:t>
            </a:r>
            <a:r>
              <a:rPr lang="en-US" sz="3600" b="1" i="1" dirty="0"/>
              <a:t> lives in …</a:t>
            </a:r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08B1144E-6F15-AA4A-B834-D8AECE997E29}"/>
              </a:ext>
            </a:extLst>
          </p:cNvPr>
          <p:cNvSpPr/>
          <p:nvPr/>
        </p:nvSpPr>
        <p:spPr>
          <a:xfrm>
            <a:off x="-9631" y="63964"/>
            <a:ext cx="2934693" cy="2445938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/>
              <a:t>HI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cwestiwn</a:t>
            </a:r>
            <a:endParaRPr lang="en-US" b="1" dirty="0"/>
          </a:p>
          <a:p>
            <a:pPr algn="ctr"/>
            <a:r>
              <a:rPr lang="en-US" b="1" dirty="0"/>
              <a:t> = </a:t>
            </a:r>
          </a:p>
          <a:p>
            <a:pPr algn="ctr"/>
            <a:r>
              <a:rPr lang="en-US" b="1" dirty="0"/>
              <a:t>HI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yr</a:t>
            </a:r>
            <a:r>
              <a:rPr lang="en-US" b="1" dirty="0"/>
              <a:t> </a:t>
            </a:r>
            <a:r>
              <a:rPr lang="en-US" b="1" dirty="0" err="1"/>
              <a:t>ateb</a:t>
            </a:r>
            <a:endParaRPr lang="en-US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A407A33-AD24-764C-B37A-1506E8796489}"/>
              </a:ext>
            </a:extLst>
          </p:cNvPr>
          <p:cNvSpPr txBox="1"/>
          <p:nvPr/>
        </p:nvSpPr>
        <p:spPr>
          <a:xfrm>
            <a:off x="233834" y="4073272"/>
            <a:ext cx="3435512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A</a:t>
            </a:r>
            <a:r>
              <a:rPr lang="en-US" sz="3200" b="1" dirty="0" err="1"/>
              <a:t>beraeron</a:t>
            </a:r>
            <a:endParaRPr lang="en-US" sz="32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68DCE5F-243D-EE44-B09C-3B8C591A6100}"/>
              </a:ext>
            </a:extLst>
          </p:cNvPr>
          <p:cNvSpPr txBox="1"/>
          <p:nvPr/>
        </p:nvSpPr>
        <p:spPr>
          <a:xfrm>
            <a:off x="233834" y="4980011"/>
            <a:ext cx="3728566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yng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C</a:t>
            </a:r>
            <a:r>
              <a:rPr lang="en-US" sz="3200" b="1" dirty="0" err="1"/>
              <a:t>aerfyrddin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4217A27-FC65-6A40-B3FD-393FBB48304A}"/>
              </a:ext>
            </a:extLst>
          </p:cNvPr>
          <p:cNvSpPr txBox="1"/>
          <p:nvPr/>
        </p:nvSpPr>
        <p:spPr>
          <a:xfrm>
            <a:off x="233835" y="5882654"/>
            <a:ext cx="2913810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Ll</a:t>
            </a:r>
            <a:r>
              <a:rPr lang="en-US" sz="3200" b="1" dirty="0" err="1"/>
              <a:t>anbed</a:t>
            </a:r>
            <a:endParaRPr lang="en-US" sz="3200" b="1" dirty="0"/>
          </a:p>
        </p:txBody>
      </p:sp>
      <p:sp>
        <p:nvSpPr>
          <p:cNvPr id="21" name="12-Point Star 20">
            <a:extLst>
              <a:ext uri="{FF2B5EF4-FFF2-40B4-BE49-F238E27FC236}">
                <a16:creationId xmlns:a16="http://schemas.microsoft.com/office/drawing/2014/main" id="{CB52C5F7-5E98-C84C-BA67-126621E0644F}"/>
              </a:ext>
            </a:extLst>
          </p:cNvPr>
          <p:cNvSpPr/>
          <p:nvPr/>
        </p:nvSpPr>
        <p:spPr>
          <a:xfrm>
            <a:off x="8789647" y="1223982"/>
            <a:ext cx="2934693" cy="2445938"/>
          </a:xfrm>
          <a:prstGeom prst="star1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COFIWCH: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+ </a:t>
            </a:r>
            <a:r>
              <a:rPr lang="en-US" b="1" dirty="0" err="1"/>
              <a:t>enw</a:t>
            </a:r>
            <a:r>
              <a:rPr lang="en-US" b="1" dirty="0"/>
              <a:t> </a:t>
            </a:r>
            <a:r>
              <a:rPr lang="en-US" b="1" dirty="0" err="1"/>
              <a:t>lle</a:t>
            </a:r>
            <a:r>
              <a:rPr lang="en-US" b="1" dirty="0"/>
              <a:t> = 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trwynol</a:t>
            </a:r>
            <a:endParaRPr lang="en-US" b="1" dirty="0"/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41E25563-CC98-A04C-A40B-2BAD13018A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8734" t="12336" r="24399" b="40806"/>
          <a:stretch/>
        </p:blipFill>
        <p:spPr>
          <a:xfrm>
            <a:off x="4935954" y="4658047"/>
            <a:ext cx="1575025" cy="1942113"/>
          </a:xfrm>
          <a:prstGeom prst="rect">
            <a:avLst/>
          </a:prstGeom>
          <a:ln w="57150">
            <a:solidFill>
              <a:srgbClr val="00B050"/>
            </a:solidFill>
          </a:ln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EA5564AC-8FA3-3346-9778-295FF05E9272}"/>
              </a:ext>
            </a:extLst>
          </p:cNvPr>
          <p:cNvCxnSpPr>
            <a:cxnSpLocks/>
            <a:stCxn id="19" idx="3"/>
          </p:cNvCxnSpPr>
          <p:nvPr/>
        </p:nvCxnSpPr>
        <p:spPr>
          <a:xfrm>
            <a:off x="3962400" y="5272399"/>
            <a:ext cx="1449048" cy="356704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F2BCDAC-4C9F-F043-AEEF-222D6164BE73}"/>
              </a:ext>
            </a:extLst>
          </p:cNvPr>
          <p:cNvSpPr txBox="1"/>
          <p:nvPr/>
        </p:nvSpPr>
        <p:spPr>
          <a:xfrm>
            <a:off x="8006227" y="4154280"/>
            <a:ext cx="3883969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ym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P</a:t>
            </a:r>
            <a:r>
              <a:rPr lang="en-US" sz="3200" b="1" dirty="0" err="1"/>
              <a:t>ontyberem</a:t>
            </a:r>
            <a:endParaRPr lang="en-US" sz="3200" b="1" dirty="0"/>
          </a:p>
        </p:txBody>
      </p: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8B28004-36A2-9045-8A8C-19364CCC8904}"/>
              </a:ext>
            </a:extLst>
          </p:cNvPr>
          <p:cNvCxnSpPr>
            <a:cxnSpLocks/>
          </p:cNvCxnSpPr>
          <p:nvPr/>
        </p:nvCxnSpPr>
        <p:spPr>
          <a:xfrm flipH="1">
            <a:off x="5933150" y="4531159"/>
            <a:ext cx="2073077" cy="74123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ED7466D6-8791-6B41-9230-AF8D7B244D8A}"/>
              </a:ext>
            </a:extLst>
          </p:cNvPr>
          <p:cNvSpPr txBox="1"/>
          <p:nvPr/>
        </p:nvSpPr>
        <p:spPr>
          <a:xfrm>
            <a:off x="8564366" y="5044328"/>
            <a:ext cx="291381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T</a:t>
            </a:r>
            <a:r>
              <a:rPr lang="en-US" sz="3200" b="1" dirty="0" err="1"/>
              <a:t>ymbl</a:t>
            </a:r>
            <a:endParaRPr lang="en-US" sz="3200" b="1" dirty="0"/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A0E5D92-3EBF-6348-86A6-12593276F7FA}"/>
              </a:ext>
            </a:extLst>
          </p:cNvPr>
          <p:cNvCxnSpPr>
            <a:cxnSpLocks/>
          </p:cNvCxnSpPr>
          <p:nvPr/>
        </p:nvCxnSpPr>
        <p:spPr>
          <a:xfrm flipH="1" flipV="1">
            <a:off x="5860220" y="6175041"/>
            <a:ext cx="2704145" cy="19226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D580E674-C88E-D743-BA0A-820A967542E0}"/>
              </a:ext>
            </a:extLst>
          </p:cNvPr>
          <p:cNvSpPr txBox="1"/>
          <p:nvPr/>
        </p:nvSpPr>
        <p:spPr>
          <a:xfrm>
            <a:off x="8564365" y="5882654"/>
            <a:ext cx="3325831" cy="584775"/>
          </a:xfrm>
          <a:prstGeom prst="rect">
            <a:avLst/>
          </a:prstGeom>
          <a:solidFill>
            <a:schemeClr val="accent4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yn</a:t>
            </a:r>
            <a:r>
              <a:rPr lang="en-US" sz="3200" b="1" dirty="0">
                <a:solidFill>
                  <a:srgbClr val="FF0000"/>
                </a:solidFill>
              </a:rPr>
              <a:t> + </a:t>
            </a:r>
            <a:r>
              <a:rPr lang="en-US" sz="3200" b="1" dirty="0" err="1">
                <a:solidFill>
                  <a:srgbClr val="FF0000"/>
                </a:solidFill>
              </a:rPr>
              <a:t>D</a:t>
            </a:r>
            <a:r>
              <a:rPr lang="en-US" sz="3200" b="1" dirty="0" err="1"/>
              <a:t>ol</a:t>
            </a:r>
            <a:r>
              <a:rPr lang="en-US" sz="3200" b="1" dirty="0"/>
              <a:t>-y-</a:t>
            </a:r>
            <a:r>
              <a:rPr lang="en-US" sz="3200" b="1" dirty="0" err="1"/>
              <a:t>bont</a:t>
            </a:r>
            <a:endParaRPr lang="en-US" sz="3200" b="1" dirty="0"/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2625A661-E68F-7644-9F5A-E5D68C917ED8}"/>
              </a:ext>
            </a:extLst>
          </p:cNvPr>
          <p:cNvCxnSpPr>
            <a:cxnSpLocks/>
            <a:stCxn id="31" idx="1"/>
          </p:cNvCxnSpPr>
          <p:nvPr/>
        </p:nvCxnSpPr>
        <p:spPr>
          <a:xfrm flipH="1">
            <a:off x="5884150" y="5336716"/>
            <a:ext cx="2680216" cy="127949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73250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2261936" y="218974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7289FF-D352-D743-BDA0-CAC6CBD2DCA2}"/>
              </a:ext>
            </a:extLst>
          </p:cNvPr>
          <p:cNvSpPr txBox="1"/>
          <p:nvPr/>
        </p:nvSpPr>
        <p:spPr>
          <a:xfrm rot="21441066">
            <a:off x="240324" y="518105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</a:t>
            </a:r>
            <a:r>
              <a:rPr lang="en-US" sz="3600" b="1" dirty="0" err="1"/>
              <a:t>enw</a:t>
            </a:r>
            <a:r>
              <a:rPr lang="en-US" sz="3600" b="1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15B24C-AA01-A648-89C9-ADF55A2CD2C5}"/>
              </a:ext>
            </a:extLst>
          </p:cNvPr>
          <p:cNvSpPr txBox="1"/>
          <p:nvPr/>
        </p:nvSpPr>
        <p:spPr>
          <a:xfrm>
            <a:off x="4090963" y="1520462"/>
            <a:ext cx="4695227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FAINT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ei</a:t>
            </a:r>
            <a:r>
              <a:rPr lang="en-US" sz="3600" b="1" dirty="0"/>
              <a:t> </a:t>
            </a:r>
            <a:r>
              <a:rPr lang="en-US" sz="3600" b="1" dirty="0">
                <a:solidFill>
                  <a:srgbClr val="FF0000"/>
                </a:solidFill>
              </a:rPr>
              <a:t>h</a:t>
            </a:r>
            <a:r>
              <a:rPr lang="en-US" sz="3600" b="1" dirty="0"/>
              <a:t>oed?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ECA4D19-6B2A-D740-A2F6-DD017C40E234}"/>
              </a:ext>
            </a:extLst>
          </p:cNvPr>
          <p:cNvSpPr txBox="1"/>
          <p:nvPr/>
        </p:nvSpPr>
        <p:spPr>
          <a:xfrm rot="369862">
            <a:off x="7535204" y="602090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BLE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byw</a:t>
            </a:r>
            <a:r>
              <a:rPr lang="en-US" sz="3600" b="1" dirty="0"/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C269A1-F5FD-D247-B144-7635B6C37DCC}"/>
              </a:ext>
            </a:extLst>
          </p:cNvPr>
          <p:cNvSpPr txBox="1"/>
          <p:nvPr/>
        </p:nvSpPr>
        <p:spPr>
          <a:xfrm rot="21232204">
            <a:off x="230784" y="4439642"/>
            <a:ext cx="4316006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ydy</a:t>
            </a:r>
            <a:r>
              <a:rPr lang="en-US" sz="3600" b="1" dirty="0"/>
              <a:t> </a:t>
            </a:r>
            <a:r>
              <a:rPr lang="en-US" sz="3600" b="1" dirty="0" err="1"/>
              <a:t>ei</a:t>
            </a:r>
            <a:r>
              <a:rPr lang="en-US" sz="3600" b="1" dirty="0"/>
              <a:t> </a:t>
            </a:r>
            <a:r>
              <a:rPr lang="en-US" sz="3600" b="1" dirty="0" err="1"/>
              <a:t>hobi</a:t>
            </a:r>
            <a:r>
              <a:rPr lang="en-US" sz="3600" b="1" dirty="0"/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AE19E92-6746-D44B-9AD4-FC546150005F}"/>
              </a:ext>
            </a:extLst>
          </p:cNvPr>
          <p:cNvSpPr txBox="1"/>
          <p:nvPr/>
        </p:nvSpPr>
        <p:spPr>
          <a:xfrm>
            <a:off x="585319" y="5465227"/>
            <a:ext cx="999642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Ble</a:t>
            </a:r>
            <a:r>
              <a:rPr lang="en-US" sz="2400" b="1" dirty="0"/>
              <a:t>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79DF1B1-3260-4241-9293-821524A5DF52}"/>
              </a:ext>
            </a:extLst>
          </p:cNvPr>
          <p:cNvSpPr txBox="1"/>
          <p:nvPr/>
        </p:nvSpPr>
        <p:spPr>
          <a:xfrm>
            <a:off x="2003058" y="5465227"/>
            <a:ext cx="1007111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Pryd</a:t>
            </a:r>
            <a:r>
              <a:rPr lang="en-US" sz="2400" b="1" dirty="0"/>
              <a:t>?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3A7152-D33B-6F46-8C3F-3572DC6339A8}"/>
              </a:ext>
            </a:extLst>
          </p:cNvPr>
          <p:cNvSpPr txBox="1"/>
          <p:nvPr/>
        </p:nvSpPr>
        <p:spPr>
          <a:xfrm>
            <a:off x="926972" y="6232355"/>
            <a:ext cx="2045597" cy="46166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phwy</a:t>
            </a:r>
            <a:r>
              <a:rPr lang="en-US" sz="2400" b="1" dirty="0"/>
              <a:t>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3A2E87A-1D19-D54A-AC45-EE562B572860}"/>
              </a:ext>
            </a:extLst>
          </p:cNvPr>
          <p:cNvSpPr txBox="1"/>
          <p:nvPr/>
        </p:nvSpPr>
        <p:spPr>
          <a:xfrm rot="287982">
            <a:off x="6041136" y="4316428"/>
            <a:ext cx="5965378" cy="646331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hi</a:t>
            </a:r>
            <a:r>
              <a:rPr lang="en-US" sz="3600" b="1" dirty="0" err="1"/>
              <a:t>’n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i="1" dirty="0"/>
              <a:t>(likes)</a:t>
            </a:r>
            <a:endParaRPr lang="en-US" sz="3600" b="1" i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A7B4CAB-7ABB-7C4F-97E6-1AE66B1B1F25}"/>
              </a:ext>
            </a:extLst>
          </p:cNvPr>
          <p:cNvSpPr txBox="1"/>
          <p:nvPr/>
        </p:nvSpPr>
        <p:spPr>
          <a:xfrm>
            <a:off x="4090965" y="5807122"/>
            <a:ext cx="7782470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3600" b="1" dirty="0"/>
              <a:t>BETH </a:t>
            </a:r>
            <a:r>
              <a:rPr lang="en-US" sz="3600" b="1" dirty="0" err="1">
                <a:solidFill>
                  <a:srgbClr val="FF0000"/>
                </a:solidFill>
              </a:rPr>
              <a:t>dydy</a:t>
            </a:r>
            <a:r>
              <a:rPr lang="en-US" sz="3600" b="1" dirty="0">
                <a:solidFill>
                  <a:srgbClr val="FF0000"/>
                </a:solidFill>
              </a:rPr>
              <a:t> hi DDIM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hoffi</a:t>
            </a:r>
            <a:r>
              <a:rPr lang="en-US" sz="3600" b="1" dirty="0"/>
              <a:t>? </a:t>
            </a:r>
            <a:r>
              <a:rPr lang="en-US" sz="2400" b="1" dirty="0"/>
              <a:t>(dislikes)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396125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11" grpId="0" animBg="1"/>
      <p:bldP spid="1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2370282"/>
              </p:ext>
            </p:extLst>
          </p:nvPr>
        </p:nvGraphicFramePr>
        <p:xfrm>
          <a:off x="270932" y="1397000"/>
          <a:ext cx="11717868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5956">
                  <a:extLst>
                    <a:ext uri="{9D8B030D-6E8A-4147-A177-3AD203B41FA5}">
                      <a16:colId xmlns:a16="http://schemas.microsoft.com/office/drawing/2014/main" val="3210294906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24069263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Fi (me)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Fe (him)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Hi (her)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</a:t>
                      </a:r>
                      <a:r>
                        <a:rPr lang="en-US" sz="28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558800" y="355600"/>
            <a:ext cx="11108267" cy="76944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Gofyn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cwestiynau</a:t>
            </a:r>
            <a:r>
              <a:rPr lang="en-US" sz="4400" b="1" dirty="0">
                <a:solidFill>
                  <a:srgbClr val="0070C0"/>
                </a:solidFill>
              </a:rPr>
              <a:t> …        Asking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7079998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62965" y="1170157"/>
          <a:ext cx="10099936" cy="5416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9968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5049968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61046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     Asking and answering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13652446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815553" y="172180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43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C9DA9A-7024-874B-B5DA-656D1CE59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5889" y="60538"/>
            <a:ext cx="2675126" cy="2258508"/>
          </a:xfrm>
          <a:prstGeom prst="rect">
            <a:avLst/>
          </a:prstGeom>
        </p:spPr>
      </p:pic>
      <p:sp>
        <p:nvSpPr>
          <p:cNvPr id="19" name="12-Point Star 18">
            <a:extLst>
              <a:ext uri="{FF2B5EF4-FFF2-40B4-BE49-F238E27FC236}">
                <a16:creationId xmlns:a16="http://schemas.microsoft.com/office/drawing/2014/main" id="{A733E188-EECE-BD43-A7F4-C4218B5EB2A7}"/>
              </a:ext>
            </a:extLst>
          </p:cNvPr>
          <p:cNvSpPr/>
          <p:nvPr/>
        </p:nvSpPr>
        <p:spPr>
          <a:xfrm>
            <a:off x="5938865" y="115678"/>
            <a:ext cx="3873605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1"/>
                </a:solidFill>
              </a:rPr>
              <a:t>Mawrth</a:t>
            </a:r>
            <a:r>
              <a:rPr lang="en-US" sz="2800" b="1" dirty="0">
                <a:solidFill>
                  <a:schemeClr val="accent1"/>
                </a:solidFill>
              </a:rPr>
              <a:t> y 18fed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C824F8-07A0-9242-88A2-C1DF7256B94E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55708-26BC-474E-9563-3298EE549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530" y="2963333"/>
            <a:ext cx="1488464" cy="14884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F9F3A3-88C2-4A4B-9B27-26F8E86C04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710" y="4722209"/>
            <a:ext cx="2158727" cy="18860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88FF75A-B862-6F42-8A55-90D2AEA3D7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1597" y="3085064"/>
            <a:ext cx="2085790" cy="2085790"/>
          </a:xfrm>
          <a:prstGeom prst="rect">
            <a:avLst/>
          </a:prstGeom>
        </p:spPr>
      </p:pic>
      <p:sp>
        <p:nvSpPr>
          <p:cNvPr id="28" name="12-Point Star 27">
            <a:extLst>
              <a:ext uri="{FF2B5EF4-FFF2-40B4-BE49-F238E27FC236}">
                <a16:creationId xmlns:a16="http://schemas.microsoft.com/office/drawing/2014/main" id="{3518C7D8-6283-3349-8362-6A7BE8B04138}"/>
              </a:ext>
            </a:extLst>
          </p:cNvPr>
          <p:cNvSpPr/>
          <p:nvPr/>
        </p:nvSpPr>
        <p:spPr>
          <a:xfrm>
            <a:off x="4382750" y="3251066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3BF7CF0-632A-8643-83A0-BB61AB60B6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5416" y="4871535"/>
            <a:ext cx="2376418" cy="188604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E5AE572-C0A8-A04D-8FE8-0CDC42B101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401" y="3546693"/>
            <a:ext cx="1538942" cy="2729790"/>
          </a:xfrm>
          <a:prstGeom prst="rect">
            <a:avLst/>
          </a:prstGeom>
        </p:spPr>
      </p:pic>
      <p:sp>
        <p:nvSpPr>
          <p:cNvPr id="32" name="12-Point Star 31">
            <a:extLst>
              <a:ext uri="{FF2B5EF4-FFF2-40B4-BE49-F238E27FC236}">
                <a16:creationId xmlns:a16="http://schemas.microsoft.com/office/drawing/2014/main" id="{8B6E4CA0-57D1-D743-8E28-E8D35E40709C}"/>
              </a:ext>
            </a:extLst>
          </p:cNvPr>
          <p:cNvSpPr/>
          <p:nvPr/>
        </p:nvSpPr>
        <p:spPr>
          <a:xfrm rot="322858">
            <a:off x="1110126" y="3450060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hobïau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384A514-5A16-D44D-84D0-9EE7AF8600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5452" y="4722209"/>
            <a:ext cx="2110782" cy="175040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1453D26-D13D-954B-A26B-8B4599394A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26034" y="4871535"/>
            <a:ext cx="1685245" cy="168524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D7CA39A-6044-5F47-88A8-8740A92F31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08882" y="3312977"/>
            <a:ext cx="2192035" cy="2231531"/>
          </a:xfrm>
          <a:prstGeom prst="rect">
            <a:avLst/>
          </a:prstGeom>
        </p:spPr>
      </p:pic>
      <p:sp>
        <p:nvSpPr>
          <p:cNvPr id="34" name="12-Point Star 33">
            <a:extLst>
              <a:ext uri="{FF2B5EF4-FFF2-40B4-BE49-F238E27FC236}">
                <a16:creationId xmlns:a16="http://schemas.microsoft.com/office/drawing/2014/main" id="{E6B0D5AD-2077-8445-89BA-6377A048C6DD}"/>
              </a:ext>
            </a:extLst>
          </p:cNvPr>
          <p:cNvSpPr/>
          <p:nvPr/>
        </p:nvSpPr>
        <p:spPr>
          <a:xfrm rot="659491">
            <a:off x="10241061" y="2560687"/>
            <a:ext cx="2096474" cy="1406728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ddim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yn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194BF1-181A-164F-9FF8-77C70431040C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2889" r="24555"/>
          <a:stretch/>
        </p:blipFill>
        <p:spPr>
          <a:xfrm>
            <a:off x="274597" y="1037458"/>
            <a:ext cx="1614657" cy="18097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12-Point Star 21">
            <a:extLst>
              <a:ext uri="{FF2B5EF4-FFF2-40B4-BE49-F238E27FC236}">
                <a16:creationId xmlns:a16="http://schemas.microsoft.com/office/drawing/2014/main" id="{861EED12-4901-DF49-9FE5-0CAD3627FD7A}"/>
              </a:ext>
            </a:extLst>
          </p:cNvPr>
          <p:cNvSpPr/>
          <p:nvPr/>
        </p:nvSpPr>
        <p:spPr>
          <a:xfrm>
            <a:off x="859708" y="102515"/>
            <a:ext cx="2701236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Alex Jones</a:t>
            </a:r>
          </a:p>
        </p:txBody>
      </p:sp>
    </p:spTree>
    <p:extLst>
      <p:ext uri="{BB962C8B-B14F-4D97-AF65-F5344CB8AC3E}">
        <p14:creationId xmlns:p14="http://schemas.microsoft.com/office/powerpoint/2010/main" val="33926716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BDD272F6-E03B-784C-923F-9B29BA438DD9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5C3F2746-3A8D-924E-B0D7-BA1AC48AE85B}"/>
              </a:ext>
            </a:extLst>
          </p:cNvPr>
          <p:cNvSpPr/>
          <p:nvPr/>
        </p:nvSpPr>
        <p:spPr>
          <a:xfrm>
            <a:off x="390654" y="139119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516311" y="115677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14" name="12-Point Star 13">
            <a:extLst>
              <a:ext uri="{FF2B5EF4-FFF2-40B4-BE49-F238E27FC236}">
                <a16:creationId xmlns:a16="http://schemas.microsoft.com/office/drawing/2014/main" id="{4233F365-3D58-B446-A708-C0C2162528A7}"/>
              </a:ext>
            </a:extLst>
          </p:cNvPr>
          <p:cNvSpPr/>
          <p:nvPr/>
        </p:nvSpPr>
        <p:spPr>
          <a:xfrm>
            <a:off x="6342016" y="115678"/>
            <a:ext cx="2410242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3600" b="1" dirty="0"/>
          </a:p>
        </p:txBody>
      </p:sp>
      <p:sp>
        <p:nvSpPr>
          <p:cNvPr id="30" name="12-Point Star 29">
            <a:extLst>
              <a:ext uri="{FF2B5EF4-FFF2-40B4-BE49-F238E27FC236}">
                <a16:creationId xmlns:a16="http://schemas.microsoft.com/office/drawing/2014/main" id="{83BD3B14-FCB2-D54F-A9B2-3FFC11F33CF4}"/>
              </a:ext>
            </a:extLst>
          </p:cNvPr>
          <p:cNvSpPr/>
          <p:nvPr/>
        </p:nvSpPr>
        <p:spPr>
          <a:xfrm rot="659491">
            <a:off x="10088998" y="2849205"/>
            <a:ext cx="2096474" cy="1406728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ddim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yn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765F70-14C7-5C46-AE95-D39A7CBBA32B}"/>
              </a:ext>
            </a:extLst>
          </p:cNvPr>
          <p:cNvSpPr txBox="1"/>
          <p:nvPr/>
        </p:nvSpPr>
        <p:spPr>
          <a:xfrm>
            <a:off x="9911450" y="270933"/>
            <a:ext cx="1908017" cy="239131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6527073-C752-2C49-A8BF-22727EBC46F6}"/>
              </a:ext>
            </a:extLst>
          </p:cNvPr>
          <p:cNvSpPr txBox="1"/>
          <p:nvPr/>
        </p:nvSpPr>
        <p:spPr>
          <a:xfrm>
            <a:off x="199670" y="379878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CB3EE36-6286-D44F-A4F7-BA52C0E80696}"/>
              </a:ext>
            </a:extLst>
          </p:cNvPr>
          <p:cNvSpPr txBox="1"/>
          <p:nvPr/>
        </p:nvSpPr>
        <p:spPr>
          <a:xfrm>
            <a:off x="1837515" y="4608340"/>
            <a:ext cx="1480843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A5552DB-1B46-8A4C-A8EF-F4FF9715CE97}"/>
              </a:ext>
            </a:extLst>
          </p:cNvPr>
          <p:cNvSpPr txBox="1"/>
          <p:nvPr/>
        </p:nvSpPr>
        <p:spPr>
          <a:xfrm>
            <a:off x="202613" y="5371253"/>
            <a:ext cx="1426325" cy="138609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4" name="12-Point Star 33">
            <a:extLst>
              <a:ext uri="{FF2B5EF4-FFF2-40B4-BE49-F238E27FC236}">
                <a16:creationId xmlns:a16="http://schemas.microsoft.com/office/drawing/2014/main" id="{21966131-3B1B-DD4C-B545-D06047C76987}"/>
              </a:ext>
            </a:extLst>
          </p:cNvPr>
          <p:cNvSpPr/>
          <p:nvPr/>
        </p:nvSpPr>
        <p:spPr>
          <a:xfrm rot="322858">
            <a:off x="1675351" y="3326296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hobïau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639D9B0-8961-C24B-A986-27F21FB560E6}"/>
              </a:ext>
            </a:extLst>
          </p:cNvPr>
          <p:cNvSpPr txBox="1"/>
          <p:nvPr/>
        </p:nvSpPr>
        <p:spPr>
          <a:xfrm>
            <a:off x="4471442" y="377535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89939DB5-0F19-DA4D-976E-6CBE53E8E148}"/>
              </a:ext>
            </a:extLst>
          </p:cNvPr>
          <p:cNvSpPr txBox="1"/>
          <p:nvPr/>
        </p:nvSpPr>
        <p:spPr>
          <a:xfrm>
            <a:off x="6570311" y="3768852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47E7F71-D675-5743-A3B4-05A9000699C9}"/>
              </a:ext>
            </a:extLst>
          </p:cNvPr>
          <p:cNvSpPr txBox="1"/>
          <p:nvPr/>
        </p:nvSpPr>
        <p:spPr>
          <a:xfrm>
            <a:off x="5514444" y="527170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728330-74AD-DC42-9C66-5D2C377FF0DF}"/>
              </a:ext>
            </a:extLst>
          </p:cNvPr>
          <p:cNvSpPr txBox="1"/>
          <p:nvPr/>
        </p:nvSpPr>
        <p:spPr>
          <a:xfrm>
            <a:off x="8897443" y="5288599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D7C415-830F-8F42-A27A-F9F7767914EE}"/>
              </a:ext>
            </a:extLst>
          </p:cNvPr>
          <p:cNvSpPr txBox="1"/>
          <p:nvPr/>
        </p:nvSpPr>
        <p:spPr>
          <a:xfrm>
            <a:off x="10586987" y="4442891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39C60DF2-4847-D048-A744-839219DCE50B}"/>
              </a:ext>
            </a:extLst>
          </p:cNvPr>
          <p:cNvSpPr txBox="1"/>
          <p:nvPr/>
        </p:nvSpPr>
        <p:spPr>
          <a:xfrm>
            <a:off x="8883015" y="3759380"/>
            <a:ext cx="1429268" cy="136702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43" name="12-Point Star 42">
            <a:extLst>
              <a:ext uri="{FF2B5EF4-FFF2-40B4-BE49-F238E27FC236}">
                <a16:creationId xmlns:a16="http://schemas.microsoft.com/office/drawing/2014/main" id="{0BB263E5-C4D6-A442-8F24-6A7DF5BFD765}"/>
              </a:ext>
            </a:extLst>
          </p:cNvPr>
          <p:cNvSpPr/>
          <p:nvPr/>
        </p:nvSpPr>
        <p:spPr>
          <a:xfrm>
            <a:off x="5244859" y="3133109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74028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Does </a:t>
            </a:r>
            <a:r>
              <a:rPr lang="en-US" sz="3200" b="1" i="1" dirty="0">
                <a:solidFill>
                  <a:srgbClr val="FF0000"/>
                </a:solidFill>
              </a:rPr>
              <a:t>he</a:t>
            </a:r>
            <a:r>
              <a:rPr lang="en-US" sz="3200" b="1" i="1" dirty="0">
                <a:solidFill>
                  <a:schemeClr val="bg1"/>
                </a:solidFill>
              </a:rPr>
              <a:t>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282346-30DD-7540-A0BF-947D8501711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074" b="6355"/>
          <a:stretch/>
        </p:blipFill>
        <p:spPr>
          <a:xfrm>
            <a:off x="5049776" y="2946013"/>
            <a:ext cx="1875957" cy="282842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8989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0" y="333574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872735" y="333573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6937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8" y="176786"/>
            <a:ext cx="11934936" cy="787309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Mwy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o </a:t>
            </a:r>
            <a:r>
              <a:rPr lang="en-US" sz="3100" b="1" dirty="0" err="1">
                <a:solidFill>
                  <a:schemeClr val="bg1"/>
                </a:solidFill>
                <a:latin typeface="Segoe Print"/>
              </a:rPr>
              <a:t>wybodaeth</a:t>
            </a:r>
            <a:r>
              <a:rPr lang="en-US" sz="3100" b="1" dirty="0">
                <a:solidFill>
                  <a:schemeClr val="bg1"/>
                </a:solidFill>
                <a:latin typeface="Segoe Print"/>
              </a:rPr>
              <a:t> …      More information …   </a:t>
            </a:r>
            <a:r>
              <a:rPr lang="en-US" sz="36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432A23-5CCC-A14D-AEBC-4870579A811D}"/>
              </a:ext>
            </a:extLst>
          </p:cNvPr>
          <p:cNvSpPr txBox="1"/>
          <p:nvPr/>
        </p:nvSpPr>
        <p:spPr>
          <a:xfrm>
            <a:off x="3504393" y="1560935"/>
            <a:ext cx="5684036" cy="1138773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>
                <a:solidFill>
                  <a:srgbClr val="FF0000"/>
                </a:solidFill>
              </a:rPr>
              <a:t>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  <a:p>
            <a:pPr algn="ctr"/>
            <a:r>
              <a:rPr lang="en-US" sz="3200" b="1" i="1" dirty="0">
                <a:solidFill>
                  <a:schemeClr val="bg1"/>
                </a:solidFill>
              </a:rPr>
              <a:t>Does </a:t>
            </a:r>
            <a:r>
              <a:rPr lang="en-US" sz="3200" b="1" i="1" dirty="0">
                <a:solidFill>
                  <a:srgbClr val="FF0000"/>
                </a:solidFill>
              </a:rPr>
              <a:t>she</a:t>
            </a:r>
            <a:r>
              <a:rPr lang="en-US" sz="3200" b="1" i="1" dirty="0">
                <a:solidFill>
                  <a:schemeClr val="bg1"/>
                </a:solidFill>
              </a:rPr>
              <a:t> have …… 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23197D9-22AB-4244-8C25-108B1C578569}"/>
              </a:ext>
            </a:extLst>
          </p:cNvPr>
          <p:cNvSpPr txBox="1"/>
          <p:nvPr/>
        </p:nvSpPr>
        <p:spPr>
          <a:xfrm>
            <a:off x="121598" y="4435323"/>
            <a:ext cx="395933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FF0000"/>
                </a:solidFill>
              </a:rPr>
              <a:t>hi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703710D-4139-4FC7-B318-8B20FE219457}"/>
              </a:ext>
            </a:extLst>
          </p:cNvPr>
          <p:cNvSpPr txBox="1"/>
          <p:nvPr/>
        </p:nvSpPr>
        <p:spPr>
          <a:xfrm>
            <a:off x="7115053" y="4435323"/>
            <a:ext cx="4792467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>
                <a:solidFill>
                  <a:srgbClr val="FF0000"/>
                </a:solidFill>
              </a:rPr>
              <a:t>hi</a:t>
            </a:r>
            <a:r>
              <a:rPr lang="en-US" sz="2400" b="1" dirty="0"/>
              <a:t>.</a:t>
            </a:r>
          </a:p>
          <a:p>
            <a:pPr algn="ctr"/>
            <a:endParaRPr lang="en-US" sz="2400" b="1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48B5E393-AFF9-9648-BC8C-5E81508FD669}"/>
              </a:ext>
            </a:extLst>
          </p:cNvPr>
          <p:cNvCxnSpPr>
            <a:cxnSpLocks/>
          </p:cNvCxnSpPr>
          <p:nvPr/>
        </p:nvCxnSpPr>
        <p:spPr>
          <a:xfrm>
            <a:off x="9420248" y="2946013"/>
            <a:ext cx="949204" cy="1132461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A25D8507-FFAD-4A48-B415-DA04E5A78C5D}"/>
              </a:ext>
            </a:extLst>
          </p:cNvPr>
          <p:cNvCxnSpPr>
            <a:cxnSpLocks/>
          </p:cNvCxnSpPr>
          <p:nvPr/>
        </p:nvCxnSpPr>
        <p:spPr>
          <a:xfrm flipH="1">
            <a:off x="2058453" y="3067806"/>
            <a:ext cx="1031976" cy="1010668"/>
          </a:xfrm>
          <a:prstGeom prst="straightConnector1">
            <a:avLst/>
          </a:prstGeom>
          <a:ln w="76200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FAC3E6A-15B1-C947-9221-44CE10921C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809"/>
          <a:stretch/>
        </p:blipFill>
        <p:spPr>
          <a:xfrm>
            <a:off x="5200065" y="3067806"/>
            <a:ext cx="1778001" cy="34733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950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001C960-E954-8147-90D1-AE33D44A9DD1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28410" y="1332653"/>
          <a:ext cx="8127999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3415604252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9326509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26051163"/>
                    </a:ext>
                  </a:extLst>
                </a:gridCol>
              </a:tblGrid>
              <a:tr h="362373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gwallt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(hair)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du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hir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(long)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48969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byr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(short)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440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sinsir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(ginger)</a:t>
                      </a:r>
                      <a:endParaRPr lang="en-US" sz="11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(straight)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00410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(light / blonde)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cyrliog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(curly)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7891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(dark)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80756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llygaid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(eyes)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mawr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(big)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glas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06429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bach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400" b="1" i="1" dirty="0">
                          <a:solidFill>
                            <a:schemeClr val="tx1"/>
                          </a:solidFill>
                        </a:rPr>
                        <a:t>(small)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gwyrdd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251711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2273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croen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(skin)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golau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81253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tywyll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8915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bochau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600" b="1" i="1" dirty="0">
                          <a:solidFill>
                            <a:schemeClr val="tx1"/>
                          </a:solidFill>
                        </a:rPr>
                        <a:t>(cheeks)</a:t>
                      </a:r>
                      <a:endParaRPr lang="en-US" sz="2400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coch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758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US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pinc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504298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4C858E04-25E6-7A4B-A16F-89664D434742}"/>
              </a:ext>
            </a:extLst>
          </p:cNvPr>
          <p:cNvSpPr txBox="1"/>
          <p:nvPr/>
        </p:nvSpPr>
        <p:spPr>
          <a:xfrm>
            <a:off x="0" y="333574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C5DAA85-A47B-AF4F-B13C-F02D226CBD79}"/>
              </a:ext>
            </a:extLst>
          </p:cNvPr>
          <p:cNvSpPr txBox="1"/>
          <p:nvPr/>
        </p:nvSpPr>
        <p:spPr>
          <a:xfrm>
            <a:off x="8872735" y="333573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624897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28" name="12-Point Star 27">
            <a:extLst>
              <a:ext uri="{FF2B5EF4-FFF2-40B4-BE49-F238E27FC236}">
                <a16:creationId xmlns:a16="http://schemas.microsoft.com/office/drawing/2014/main" id="{B33C8FC1-E2E3-364C-8C3A-BA8FFD8E575A}"/>
              </a:ext>
            </a:extLst>
          </p:cNvPr>
          <p:cNvSpPr/>
          <p:nvPr/>
        </p:nvSpPr>
        <p:spPr>
          <a:xfrm>
            <a:off x="8957734" y="4267200"/>
            <a:ext cx="3115733" cy="25908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20 </a:t>
            </a:r>
            <a:r>
              <a:rPr lang="en-US" b="1" dirty="0" err="1"/>
              <a:t>munud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CB349A-69CE-3247-87E7-80140362E924}"/>
              </a:ext>
            </a:extLst>
          </p:cNvPr>
          <p:cNvSpPr txBox="1"/>
          <p:nvPr/>
        </p:nvSpPr>
        <p:spPr>
          <a:xfrm>
            <a:off x="185979" y="3400822"/>
            <a:ext cx="4918507" cy="286232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dirty="0"/>
              <a:t>Begin a new meeting.</a:t>
            </a:r>
          </a:p>
          <a:p>
            <a:pPr marL="342900" indent="-342900">
              <a:buAutoNum type="arabicPeriod"/>
            </a:pPr>
            <a:r>
              <a:rPr lang="en-US" dirty="0"/>
              <a:t>Find the language mat in the ”Files” in our channel.</a:t>
            </a:r>
          </a:p>
          <a:p>
            <a:pPr marL="342900" indent="-342900">
              <a:buAutoNum type="arabicPeriod"/>
            </a:pPr>
            <a:r>
              <a:rPr lang="en-US" dirty="0"/>
              <a:t>Share the mat with everyone.</a:t>
            </a:r>
          </a:p>
          <a:p>
            <a:pPr marL="342900" indent="-342900">
              <a:buAutoNum type="arabicPeriod"/>
            </a:pPr>
            <a:r>
              <a:rPr lang="en-US" dirty="0"/>
              <a:t>Choose a character, but don’t share your choice with anyone!</a:t>
            </a:r>
          </a:p>
          <a:p>
            <a:pPr marL="342900" indent="-342900">
              <a:buAutoNum type="arabicPeriod"/>
            </a:pPr>
            <a:r>
              <a:rPr lang="en-US" dirty="0"/>
              <a:t>Everyone to ask you questions – YN GYMRAEG – to find out “who” you are. </a:t>
            </a:r>
          </a:p>
          <a:p>
            <a:pPr marL="342900" indent="-342900">
              <a:buAutoNum type="arabicPeriod"/>
            </a:pPr>
            <a:r>
              <a:rPr lang="en-US" dirty="0"/>
              <a:t>Everyone to have a go.</a:t>
            </a:r>
          </a:p>
          <a:p>
            <a:pPr marL="342900" indent="-342900">
              <a:buAutoNum type="arabicPeriod"/>
            </a:pPr>
            <a:r>
              <a:rPr lang="en-US" dirty="0"/>
              <a:t>MWYNHEWCH!</a:t>
            </a:r>
          </a:p>
        </p:txBody>
      </p:sp>
    </p:spTree>
    <p:extLst>
      <p:ext uri="{BB962C8B-B14F-4D97-AF65-F5344CB8AC3E}">
        <p14:creationId xmlns:p14="http://schemas.microsoft.com/office/powerpoint/2010/main" val="22680567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8" y="-535759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10354734" y="2274491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337819" y="456919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10265714" y="104181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354734" y="3745851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092268" y="4876680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2944C9-C315-354E-9DBA-8E901D9C8D28}"/>
              </a:ext>
            </a:extLst>
          </p:cNvPr>
          <p:cNvSpPr txBox="1"/>
          <p:nvPr/>
        </p:nvSpPr>
        <p:spPr>
          <a:xfrm>
            <a:off x="313266" y="1646913"/>
            <a:ext cx="1337734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Bachgen</a:t>
            </a:r>
            <a:r>
              <a:rPr lang="en-US" sz="2400" b="1" dirty="0"/>
              <a:t> </a:t>
            </a:r>
            <a:r>
              <a:rPr lang="en-US" sz="2400" b="1" dirty="0" err="1"/>
              <a:t>neu</a:t>
            </a:r>
            <a:r>
              <a:rPr lang="en-US" sz="2400" b="1" dirty="0"/>
              <a:t> </a:t>
            </a:r>
            <a:r>
              <a:rPr lang="en-US" sz="2400" b="1" dirty="0" err="1"/>
              <a:t>ferch</a:t>
            </a:r>
            <a:r>
              <a:rPr lang="en-US" sz="2400" b="1" dirty="0"/>
              <a:t>?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(Boy or girl?)</a:t>
            </a:r>
          </a:p>
        </p:txBody>
      </p:sp>
    </p:spTree>
    <p:extLst>
      <p:ext uri="{BB962C8B-B14F-4D97-AF65-F5344CB8AC3E}">
        <p14:creationId xmlns:p14="http://schemas.microsoft.com/office/powerpoint/2010/main" val="6613929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1328663" y="-356012"/>
            <a:ext cx="4212866" cy="5825063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9" name="12-Point Star 8">
            <a:extLst>
              <a:ext uri="{FF2B5EF4-FFF2-40B4-BE49-F238E27FC236}">
                <a16:creationId xmlns:a16="http://schemas.microsoft.com/office/drawing/2014/main" id="{57EE5859-193A-3F43-A213-414AE13B5B3D}"/>
              </a:ext>
            </a:extLst>
          </p:cNvPr>
          <p:cNvSpPr/>
          <p:nvPr/>
        </p:nvSpPr>
        <p:spPr>
          <a:xfrm>
            <a:off x="6671737" y="1486518"/>
            <a:ext cx="5283195" cy="4928849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POSSIBLE TASK:</a:t>
            </a:r>
          </a:p>
          <a:p>
            <a:pPr algn="ctr"/>
            <a:r>
              <a:rPr lang="en-US" dirty="0"/>
              <a:t>Ask the children to choose a character.  Ask them to write 5 sentences to describe their character. In turns, give them the chance to read out their description (YN GYMRAEG) while the others guess who it is.</a:t>
            </a:r>
          </a:p>
        </p:txBody>
      </p:sp>
    </p:spTree>
    <p:extLst>
      <p:ext uri="{BB962C8B-B14F-4D97-AF65-F5344CB8AC3E}">
        <p14:creationId xmlns:p14="http://schemas.microsoft.com/office/powerpoint/2010/main" val="41425997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C9A8505-B1FF-1940-9B33-2342AB7AD3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220"/>
          <a:stretch/>
        </p:blipFill>
        <p:spPr>
          <a:xfrm>
            <a:off x="4742795" y="1328934"/>
            <a:ext cx="2786344" cy="233439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BE7D956-26BF-B241-828F-287EFECF70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11300" y="5164559"/>
            <a:ext cx="2692400" cy="136324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9BBA5F-4DB0-BC4C-9952-F7732D80B22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201" y="2282213"/>
            <a:ext cx="3671123" cy="18240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8548CD66-DB6A-9547-AC23-5C245C1F5A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1474" y="4140151"/>
            <a:ext cx="2879224" cy="238764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0C8A6C85-4649-234F-956C-5830B8F9017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68034" y="3642266"/>
            <a:ext cx="2607958" cy="28011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5F3E41ED-DB4D-3D48-8CCC-7B4F2F9ADFD1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4837" t="8263" r="22066" b="3899"/>
          <a:stretch/>
        </p:blipFill>
        <p:spPr>
          <a:xfrm>
            <a:off x="10103572" y="1971765"/>
            <a:ext cx="1697255" cy="275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37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B74B674A-4CCD-044D-BF40-EC7B4F40E90A}"/>
              </a:ext>
            </a:extLst>
          </p:cNvPr>
          <p:cNvSpPr txBox="1"/>
          <p:nvPr/>
        </p:nvSpPr>
        <p:spPr>
          <a:xfrm>
            <a:off x="3250392" y="39773"/>
            <a:ext cx="5269140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fe</a:t>
            </a:r>
            <a:r>
              <a:rPr lang="en-US" sz="3600" b="1" dirty="0">
                <a:solidFill>
                  <a:srgbClr val="FF0000"/>
                </a:solidFill>
              </a:rPr>
              <a:t> / hi </a:t>
            </a:r>
            <a:r>
              <a:rPr lang="en-US" sz="36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27FBE22-EFD6-BF46-A6F9-155F0DE75FD8}"/>
              </a:ext>
            </a:extLst>
          </p:cNvPr>
          <p:cNvSpPr txBox="1"/>
          <p:nvPr/>
        </p:nvSpPr>
        <p:spPr>
          <a:xfrm>
            <a:off x="259346" y="913436"/>
            <a:ext cx="3048000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/ hi</a:t>
            </a:r>
            <a:r>
              <a:rPr lang="en-US" sz="2400" b="1" dirty="0"/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B3CA1-C4DD-EA4A-8ED2-4A35E702C668}"/>
              </a:ext>
            </a:extLst>
          </p:cNvPr>
          <p:cNvSpPr txBox="1"/>
          <p:nvPr/>
        </p:nvSpPr>
        <p:spPr>
          <a:xfrm>
            <a:off x="8519532" y="913436"/>
            <a:ext cx="3319265" cy="8309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fe</a:t>
            </a:r>
            <a:r>
              <a:rPr lang="en-US" sz="2400" b="1" dirty="0">
                <a:solidFill>
                  <a:srgbClr val="FF0000"/>
                </a:solidFill>
              </a:rPr>
              <a:t> / hi</a:t>
            </a:r>
            <a:r>
              <a:rPr lang="en-US" sz="2400" b="1" dirty="0"/>
              <a:t>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1F75F3-BD14-B343-B1C9-E9E3CEE2C7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99"/>
          <a:stretch/>
        </p:blipFill>
        <p:spPr>
          <a:xfrm rot="16200000">
            <a:off x="3757744" y="950499"/>
            <a:ext cx="4706690" cy="68373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285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56D7AF-D654-8349-987B-71BDAFBCB598}"/>
              </a:ext>
            </a:extLst>
          </p:cNvPr>
          <p:cNvSpPr txBox="1"/>
          <p:nvPr/>
        </p:nvSpPr>
        <p:spPr>
          <a:xfrm>
            <a:off x="3250392" y="0"/>
            <a:ext cx="5684036" cy="646331"/>
          </a:xfrm>
          <a:prstGeom prst="rect">
            <a:avLst/>
          </a:prstGeom>
          <a:solidFill>
            <a:schemeClr val="accent1"/>
          </a:solidFill>
          <a:ln>
            <a:solidFill>
              <a:schemeClr val="accent4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600" b="1" dirty="0" err="1">
                <a:solidFill>
                  <a:schemeClr val="bg1"/>
                </a:solidFill>
              </a:rPr>
              <a:t>Oes</a:t>
            </a:r>
            <a:r>
              <a:rPr lang="en-US" sz="3600" b="1" dirty="0">
                <a:solidFill>
                  <a:schemeClr val="bg1"/>
                </a:solidFill>
              </a:rPr>
              <a:t> …… </a:t>
            </a:r>
            <a:r>
              <a:rPr lang="en-US" sz="3600" b="1" dirty="0" err="1">
                <a:solidFill>
                  <a:schemeClr val="bg1"/>
                </a:solidFill>
              </a:rPr>
              <a:t>gyda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fe</a:t>
            </a:r>
            <a:r>
              <a:rPr lang="en-US" sz="3600" b="1" dirty="0">
                <a:solidFill>
                  <a:schemeClr val="bg1"/>
                </a:solidFill>
              </a:rPr>
              <a:t> / hi 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305606-4653-734E-A7EF-18FA5CF417C1}"/>
              </a:ext>
            </a:extLst>
          </p:cNvPr>
          <p:cNvSpPr txBox="1"/>
          <p:nvPr/>
        </p:nvSpPr>
        <p:spPr>
          <a:xfrm>
            <a:off x="261298" y="944491"/>
            <a:ext cx="3959335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Oes</a:t>
            </a:r>
            <a:r>
              <a:rPr lang="en-US" sz="2400" b="1" dirty="0"/>
              <a:t>, </a:t>
            </a:r>
            <a:r>
              <a:rPr lang="en-US" sz="2400" b="1" dirty="0" err="1"/>
              <a:t>mae</a:t>
            </a:r>
            <a:r>
              <a:rPr lang="en-US" sz="2400" b="1" dirty="0"/>
              <a:t>  …….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fe</a:t>
            </a:r>
            <a:r>
              <a:rPr lang="en-US" sz="2400" b="1" dirty="0"/>
              <a:t> / hi.</a:t>
            </a:r>
          </a:p>
          <a:p>
            <a:pPr algn="ctr"/>
            <a:endParaRPr lang="en-US" sz="12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0E14CC4-817C-344B-95D3-DCE5B724254E}"/>
              </a:ext>
            </a:extLst>
          </p:cNvPr>
          <p:cNvSpPr txBox="1"/>
          <p:nvPr/>
        </p:nvSpPr>
        <p:spPr>
          <a:xfrm>
            <a:off x="7599983" y="944491"/>
            <a:ext cx="4347755" cy="104644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2400" b="1" dirty="0" err="1"/>
              <a:t>Nac</a:t>
            </a:r>
            <a:r>
              <a:rPr lang="en-US" sz="2400" b="1" dirty="0"/>
              <a:t> </a:t>
            </a:r>
            <a:r>
              <a:rPr lang="en-US" sz="2400" b="1" dirty="0" err="1"/>
              <a:t>oes</a:t>
            </a:r>
            <a:r>
              <a:rPr lang="en-US" sz="2400" b="1" dirty="0"/>
              <a:t>, does dim ….. </a:t>
            </a:r>
            <a:r>
              <a:rPr lang="en-US" sz="2400" b="1" dirty="0" err="1"/>
              <a:t>gyda</a:t>
            </a:r>
            <a:r>
              <a:rPr lang="en-US" sz="2400" b="1" dirty="0"/>
              <a:t> </a:t>
            </a:r>
            <a:r>
              <a:rPr lang="en-US" sz="2400" b="1" dirty="0" err="1"/>
              <a:t>fe</a:t>
            </a:r>
            <a:r>
              <a:rPr lang="en-US" sz="2400" b="1" dirty="0"/>
              <a:t> / hi.</a:t>
            </a:r>
          </a:p>
          <a:p>
            <a:pPr algn="ctr"/>
            <a:endParaRPr lang="en-US" sz="1400" b="1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44A7D30-80FA-4146-92BC-B0F4C239F039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1298" y="2351765"/>
          <a:ext cx="11686440" cy="426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4569">
                  <a:extLst>
                    <a:ext uri="{9D8B030D-6E8A-4147-A177-3AD203B41FA5}">
                      <a16:colId xmlns:a16="http://schemas.microsoft.com/office/drawing/2014/main" val="2916587084"/>
                    </a:ext>
                  </a:extLst>
                </a:gridCol>
                <a:gridCol w="1507066">
                  <a:extLst>
                    <a:ext uri="{9D8B030D-6E8A-4147-A177-3AD203B41FA5}">
                      <a16:colId xmlns:a16="http://schemas.microsoft.com/office/drawing/2014/main" val="249662778"/>
                    </a:ext>
                  </a:extLst>
                </a:gridCol>
                <a:gridCol w="2531585">
                  <a:extLst>
                    <a:ext uri="{9D8B030D-6E8A-4147-A177-3AD203B41FA5}">
                      <a16:colId xmlns:a16="http://schemas.microsoft.com/office/drawing/2014/main" val="2784421369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525219883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464457194"/>
                    </a:ext>
                  </a:extLst>
                </a:gridCol>
                <a:gridCol w="1947740">
                  <a:extLst>
                    <a:ext uri="{9D8B030D-6E8A-4147-A177-3AD203B41FA5}">
                      <a16:colId xmlns:a16="http://schemas.microsoft.com/office/drawing/2014/main" val="773129946"/>
                    </a:ext>
                  </a:extLst>
                </a:gridCol>
              </a:tblGrid>
              <a:tr h="370840">
                <a:tc gridSpan="6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latin typeface="Cooper Black" panose="0208090404030B020404" pitchFamily="18" charset="77"/>
                        </a:rPr>
                        <a:t>Y TEULU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89296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mam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ewythr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uncle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6578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llysfam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502760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mab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son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wyres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grand-daughter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72281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llysdad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stepfather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merch </a:t>
                      </a:r>
                      <a:r>
                        <a:rPr lang="en-US" sz="2000" b="1" dirty="0" err="1"/>
                        <a:t>yng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nghyfraith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daughter in law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husband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05868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brawd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brother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cefnder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gwraig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wife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2477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chwaer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sister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cyfnither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cousin (female)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partner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51635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rhieni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parents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modryb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auntie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mam-</a:t>
                      </a:r>
                      <a:r>
                        <a:rPr lang="en-US" sz="2000" b="1" dirty="0" err="1"/>
                        <a:t>gu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771080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000" b="1" dirty="0"/>
                        <a:t>tad-cu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taid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grandfather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nain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i="1" dirty="0"/>
                        <a:t>grandmother (North Wales dialect)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3052999"/>
                  </a:ext>
                </a:extLst>
              </a:tr>
            </a:tbl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3357949-A650-8C4F-AACB-5FD45D2C2A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306353" y="703546"/>
            <a:ext cx="1596330" cy="1596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391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21840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8" grpId="0" animBg="1"/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35208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F6578-180B-B149-B858-0EA9F3A9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4" y="327441"/>
            <a:ext cx="10637410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Rhagenwau</a:t>
            </a:r>
            <a:r>
              <a:rPr lang="en-US" sz="4400" b="1" dirty="0">
                <a:solidFill>
                  <a:schemeClr val="bg1"/>
                </a:solidFill>
              </a:rPr>
              <a:t>            Pronouns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96689-D3CD-3E40-B79C-A2070E3FDDB9}"/>
              </a:ext>
            </a:extLst>
          </p:cNvPr>
          <p:cNvSpPr txBox="1"/>
          <p:nvPr/>
        </p:nvSpPr>
        <p:spPr>
          <a:xfrm>
            <a:off x="258418" y="2098191"/>
            <a:ext cx="57050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rgbClr val="FF0000"/>
                </a:solidFill>
              </a:rPr>
              <a:t>fy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m</a:t>
            </a:r>
            <a:r>
              <a:rPr lang="en-US" sz="2800" b="1" dirty="0" err="1"/>
              <a:t>rawd</a:t>
            </a:r>
            <a:r>
              <a:rPr lang="en-US" sz="2800" b="1" dirty="0"/>
              <a:t> (</a:t>
            </a:r>
            <a:r>
              <a:rPr lang="en-US" sz="2800" b="1" dirty="0" err="1"/>
              <a:t>i</a:t>
            </a:r>
            <a:r>
              <a:rPr lang="en-US" sz="2800" b="1" dirty="0"/>
              <a:t>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1"/>
                </a:solidFill>
              </a:rPr>
              <a:t>ei</a:t>
            </a:r>
            <a:r>
              <a:rPr lang="en-US" sz="2800" b="1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f</a:t>
            </a:r>
            <a:r>
              <a:rPr lang="en-US" sz="2800" b="1" dirty="0" err="1"/>
              <a:t>rawd</a:t>
            </a:r>
            <a:r>
              <a:rPr lang="en-US" sz="2800" b="1" dirty="0"/>
              <a:t> (e)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6"/>
                </a:solidFill>
              </a:rPr>
              <a:t>ei</a:t>
            </a:r>
            <a:r>
              <a:rPr lang="en-US" sz="2800" b="1" dirty="0">
                <a:solidFill>
                  <a:schemeClr val="accent6"/>
                </a:solidFill>
              </a:rPr>
              <a:t> </a:t>
            </a:r>
            <a:r>
              <a:rPr lang="en-US" sz="2800" b="1" dirty="0" err="1">
                <a:solidFill>
                  <a:schemeClr val="accent6"/>
                </a:solidFill>
              </a:rPr>
              <a:t>b</a:t>
            </a:r>
            <a:r>
              <a:rPr lang="en-US" sz="2800" b="1" dirty="0" err="1"/>
              <a:t>rawd</a:t>
            </a:r>
            <a:r>
              <a:rPr lang="en-US" sz="2800" b="1" dirty="0"/>
              <a:t> (hi)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233ABA44-0BFB-0A4B-B9C2-42AC5F98A696}"/>
              </a:ext>
            </a:extLst>
          </p:cNvPr>
          <p:cNvSpPr/>
          <p:nvPr/>
        </p:nvSpPr>
        <p:spPr>
          <a:xfrm rot="10800000">
            <a:off x="5557245" y="1669773"/>
            <a:ext cx="5091376" cy="1411357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F6CBC882-873A-E142-8F1B-53D60B08DDDC}"/>
              </a:ext>
            </a:extLst>
          </p:cNvPr>
          <p:cNvSpPr/>
          <p:nvPr/>
        </p:nvSpPr>
        <p:spPr>
          <a:xfrm rot="10800000">
            <a:off x="5557245" y="3374227"/>
            <a:ext cx="5091376" cy="141135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087A1E86-2F95-E64A-88CC-62A9E576E7C3}"/>
              </a:ext>
            </a:extLst>
          </p:cNvPr>
          <p:cNvSpPr/>
          <p:nvPr/>
        </p:nvSpPr>
        <p:spPr>
          <a:xfrm rot="10800000">
            <a:off x="5557245" y="5211149"/>
            <a:ext cx="5091376" cy="14113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2814-8248-D843-80D0-B044CE10515D}"/>
              </a:ext>
            </a:extLst>
          </p:cNvPr>
          <p:cNvSpPr txBox="1"/>
          <p:nvPr/>
        </p:nvSpPr>
        <p:spPr>
          <a:xfrm>
            <a:off x="6380922" y="2098190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fy</a:t>
            </a:r>
            <a:r>
              <a:rPr lang="en-US" sz="2400" b="1" dirty="0"/>
              <a:t>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trwynol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6D9D71-3C75-2842-AECD-48E9E44BDA48}"/>
              </a:ext>
            </a:extLst>
          </p:cNvPr>
          <p:cNvSpPr txBox="1"/>
          <p:nvPr/>
        </p:nvSpPr>
        <p:spPr>
          <a:xfrm>
            <a:off x="6268528" y="3849072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(g / m)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CAAB0E-861B-0541-BB40-301D3FAB8A67}"/>
              </a:ext>
            </a:extLst>
          </p:cNvPr>
          <p:cNvSpPr txBox="1"/>
          <p:nvPr/>
        </p:nvSpPr>
        <p:spPr>
          <a:xfrm>
            <a:off x="6380921" y="5685995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(b / f)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56232693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Jac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Rhys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Mai 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ty </a:t>
                      </a:r>
                      <a:r>
                        <a:rPr lang="en-US" dirty="0" err="1"/>
                        <a:t>teras</a:t>
                      </a:r>
                      <a:r>
                        <a:rPr lang="en-US" dirty="0"/>
                        <a:t> , Abertawe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chwarae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gwylio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pêl-droed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rhedeg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bwyd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Tsienïaidd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siocled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ffeithiol</a:t>
                      </a:r>
                      <a:r>
                        <a:rPr lang="en-US" b="0" u="none" dirty="0"/>
                        <a:t>, </a:t>
                      </a:r>
                      <a:r>
                        <a:rPr lang="en-US" b="0" u="none" dirty="0" err="1"/>
                        <a:t>mynd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ar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wyliau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pobl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anghwrtais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hufen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iâ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glas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/>
                        <a:t>Mam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dwy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ci </a:t>
                      </a:r>
                      <a:r>
                        <a:rPr lang="en-US" dirty="0" err="1"/>
                        <a:t>labradôr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siocled</a:t>
                      </a:r>
                      <a:r>
                        <a:rPr lang="en-US" dirty="0"/>
                        <a:t> - Ted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/>
              <a:t>asbort</a:t>
            </a:r>
            <a:endParaRPr lang="en-US" sz="28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0E2EB7F-99F3-6D4C-9687-D16BB2B9A7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57925" y="2785759"/>
            <a:ext cx="3429275" cy="3080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8516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EE2895D3-1198-194A-9841-0E34DFAF15D4}"/>
              </a:ext>
            </a:extLst>
          </p:cNvPr>
          <p:cNvSpPr/>
          <p:nvPr/>
        </p:nvSpPr>
        <p:spPr>
          <a:xfrm>
            <a:off x="2497746" y="0"/>
            <a:ext cx="2745942" cy="2118241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cofio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640C52-7088-A94F-87AA-E1AFDD0E99DD}"/>
              </a:ext>
            </a:extLst>
          </p:cNvPr>
          <p:cNvSpPr txBox="1"/>
          <p:nvPr/>
        </p:nvSpPr>
        <p:spPr>
          <a:xfrm>
            <a:off x="5711137" y="198783"/>
            <a:ext cx="431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Meddyliwch</a:t>
            </a:r>
            <a:r>
              <a:rPr lang="en-US" sz="2400" b="1" dirty="0">
                <a:solidFill>
                  <a:srgbClr val="FF0000"/>
                </a:solidFill>
              </a:rPr>
              <a:t> am </a:t>
            </a:r>
            <a:r>
              <a:rPr lang="en-US" sz="2400" b="1" dirty="0" err="1">
                <a:solidFill>
                  <a:srgbClr val="FF0000"/>
                </a:solidFill>
              </a:rPr>
              <a:t>gwestiwn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ofyn</a:t>
            </a:r>
            <a:r>
              <a:rPr lang="en-US" sz="2400" b="1" dirty="0">
                <a:solidFill>
                  <a:srgbClr val="FF0000"/>
                </a:solidFill>
              </a:rPr>
              <a:t> am y </a:t>
            </a:r>
            <a:r>
              <a:rPr lang="en-US" sz="2400" b="1" dirty="0" err="1">
                <a:solidFill>
                  <a:srgbClr val="FF0000"/>
                </a:solidFill>
              </a:rPr>
              <a:t>pasbort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i’r</a:t>
            </a:r>
            <a:r>
              <a:rPr lang="en-US" sz="2400" b="1" dirty="0">
                <a:solidFill>
                  <a:srgbClr val="FF0000"/>
                </a:solidFill>
              </a:rPr>
              <a:t> person </a:t>
            </a:r>
            <a:r>
              <a:rPr lang="en-US" sz="2400" b="1" dirty="0" err="1">
                <a:solidFill>
                  <a:srgbClr val="FF0000"/>
                </a:solidFill>
              </a:rPr>
              <a:t>nesaf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y </a:t>
            </a:r>
            <a:r>
              <a:rPr lang="en-US" sz="2400" b="1" dirty="0" err="1">
                <a:solidFill>
                  <a:srgbClr val="FF0000"/>
                </a:solidFill>
              </a:rPr>
              <a:t>gadwyn</a:t>
            </a:r>
            <a:r>
              <a:rPr lang="en-US" sz="2400" b="1" dirty="0">
                <a:solidFill>
                  <a:srgbClr val="FF0000"/>
                </a:solidFill>
              </a:rPr>
              <a:t> …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F216A99-01B4-1848-8F03-00490F06964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Eleanor </a:t>
                      </a:r>
                      <a:r>
                        <a:rPr lang="en-US" dirty="0" err="1"/>
                        <a:t>Molyneux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Lowri</a:t>
                      </a:r>
                      <a:r>
                        <a:rPr lang="en-US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Ebony </a:t>
                      </a:r>
                      <a:r>
                        <a:rPr lang="en-US" dirty="0" err="1"/>
                        <a:t>Tukwood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92676C2-C9FF-8C4B-A5FC-2A34502C5B9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Jordanna</a:t>
                      </a:r>
                      <a:r>
                        <a:rPr lang="en-US" dirty="0"/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307F240-CDCF-C74A-A82B-4AEF9B8926D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Yasmin </a:t>
                      </a:r>
                      <a:r>
                        <a:rPr lang="en-US" dirty="0" err="1"/>
                        <a:t>Scrine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Sara </a:t>
                      </a:r>
                      <a:r>
                        <a:rPr lang="en-US" dirty="0" err="1"/>
                        <a:t>Dalkin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7707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966006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Martha </a:t>
                      </a:r>
                      <a:r>
                        <a:rPr lang="en-US" b="0" u="none" dirty="0" err="1">
                          <a:solidFill>
                            <a:schemeClr val="tx1"/>
                          </a:solidFill>
                        </a:rPr>
                        <a:t>Dafydd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 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Chwefror</a:t>
                      </a:r>
                      <a:r>
                        <a:rPr lang="en-US" dirty="0"/>
                        <a:t> 5ed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Powys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gymnasteg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merlota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pitsa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ffa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pôb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 </a:t>
                      </a:r>
                      <a:r>
                        <a:rPr lang="en-US" b="0" u="none" dirty="0" err="1"/>
                        <a:t>cerddoriaeth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ffôn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tywydd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braf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ty,  </a:t>
                      </a:r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glas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mawr</a:t>
                      </a:r>
                      <a:r>
                        <a:rPr lang="en-US" b="0" dirty="0"/>
                        <a:t> – Nain, </a:t>
                      </a:r>
                      <a:r>
                        <a:rPr lang="en-US" b="0" dirty="0" err="1"/>
                        <a:t>Taid</a:t>
                      </a:r>
                      <a:r>
                        <a:rPr lang="en-US" b="0" dirty="0"/>
                        <a:t>, Mam, Tad, </a:t>
                      </a:r>
                      <a:r>
                        <a:rPr lang="en-US" b="0" dirty="0" err="1"/>
                        <a:t>Llysfam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nac</a:t>
                      </a:r>
                      <a:r>
                        <a:rPr lang="en-US" b="0" dirty="0"/>
                        <a:t> </a:t>
                      </a:r>
                      <a:r>
                        <a:rPr lang="en-US" b="0" dirty="0" err="1"/>
                        <a:t>oes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3 chi a 2 </a:t>
                      </a:r>
                      <a:r>
                        <a:rPr lang="en-US" dirty="0" err="1"/>
                        <a:t>geffyl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6AC02-1EB1-EB4A-B752-18E14212C3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3965" t="1654" b="73827"/>
          <a:stretch/>
        </p:blipFill>
        <p:spPr>
          <a:xfrm>
            <a:off x="8991599" y="3407379"/>
            <a:ext cx="2404533" cy="238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58561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EE2895D3-1198-194A-9841-0E34DFAF15D4}"/>
              </a:ext>
            </a:extLst>
          </p:cNvPr>
          <p:cNvSpPr/>
          <p:nvPr/>
        </p:nvSpPr>
        <p:spPr>
          <a:xfrm>
            <a:off x="2497746" y="0"/>
            <a:ext cx="2745942" cy="2118241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cofio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640C52-7088-A94F-87AA-E1AFDD0E99DD}"/>
              </a:ext>
            </a:extLst>
          </p:cNvPr>
          <p:cNvSpPr txBox="1"/>
          <p:nvPr/>
        </p:nvSpPr>
        <p:spPr>
          <a:xfrm>
            <a:off x="5711137" y="198783"/>
            <a:ext cx="431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Meddyliwch</a:t>
            </a:r>
            <a:r>
              <a:rPr lang="en-US" sz="2400" b="1" dirty="0">
                <a:solidFill>
                  <a:srgbClr val="FF0000"/>
                </a:solidFill>
              </a:rPr>
              <a:t> am </a:t>
            </a:r>
            <a:r>
              <a:rPr lang="en-US" sz="2400" b="1" dirty="0" err="1">
                <a:solidFill>
                  <a:srgbClr val="FF0000"/>
                </a:solidFill>
              </a:rPr>
              <a:t>gwestiwn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ofyn</a:t>
            </a:r>
            <a:r>
              <a:rPr lang="en-US" sz="2400" b="1" dirty="0">
                <a:solidFill>
                  <a:srgbClr val="FF0000"/>
                </a:solidFill>
              </a:rPr>
              <a:t> am y </a:t>
            </a:r>
            <a:r>
              <a:rPr lang="en-US" sz="2400" b="1" dirty="0" err="1">
                <a:solidFill>
                  <a:srgbClr val="FF0000"/>
                </a:solidFill>
              </a:rPr>
              <a:t>pasbort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i’r</a:t>
            </a:r>
            <a:r>
              <a:rPr lang="en-US" sz="2400" b="1" dirty="0">
                <a:solidFill>
                  <a:srgbClr val="FF0000"/>
                </a:solidFill>
              </a:rPr>
              <a:t> person </a:t>
            </a:r>
            <a:r>
              <a:rPr lang="en-US" sz="2400" b="1" dirty="0" err="1">
                <a:solidFill>
                  <a:srgbClr val="FF0000"/>
                </a:solidFill>
              </a:rPr>
              <a:t>nesaf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y </a:t>
            </a:r>
            <a:r>
              <a:rPr lang="en-US" sz="2400" b="1" dirty="0" err="1">
                <a:solidFill>
                  <a:srgbClr val="FF0000"/>
                </a:solidFill>
              </a:rPr>
              <a:t>gadwyn</a:t>
            </a:r>
            <a:r>
              <a:rPr lang="en-US" sz="2400" b="1" dirty="0">
                <a:solidFill>
                  <a:srgbClr val="FF0000"/>
                </a:solidFill>
              </a:rPr>
              <a:t> …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F216A99-01B4-1848-8F03-00490F06964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Eleanor </a:t>
                      </a:r>
                      <a:r>
                        <a:rPr lang="en-US" dirty="0" err="1"/>
                        <a:t>Molyneux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Lowri</a:t>
                      </a:r>
                      <a:r>
                        <a:rPr lang="en-US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Ebony </a:t>
                      </a:r>
                      <a:r>
                        <a:rPr lang="en-US" dirty="0" err="1"/>
                        <a:t>Tukwood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92676C2-C9FF-8C4B-A5FC-2A34502C5B9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Jordanna</a:t>
                      </a:r>
                      <a:r>
                        <a:rPr lang="en-US" dirty="0"/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307F240-CDCF-C74A-A82B-4AEF9B8926D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Yasmin </a:t>
                      </a:r>
                      <a:r>
                        <a:rPr lang="en-US" dirty="0" err="1"/>
                        <a:t>Scrine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Sara </a:t>
                      </a:r>
                      <a:r>
                        <a:rPr lang="en-US" dirty="0" err="1"/>
                        <a:t>Dalkin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112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71526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09954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69934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1407945" y="2111916"/>
            <a:ext cx="4267200" cy="1117599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4811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2BCB73C-2CC6-8046-B527-55DC5054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26" t="46828" r="23239" b="13496"/>
          <a:stretch/>
        </p:blipFill>
        <p:spPr>
          <a:xfrm>
            <a:off x="6130367" y="2794000"/>
            <a:ext cx="5663364" cy="397499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93" t="17561" r="26490" b="38211"/>
          <a:stretch/>
        </p:blipFill>
        <p:spPr>
          <a:xfrm>
            <a:off x="178420" y="806501"/>
            <a:ext cx="5754030" cy="397499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6977270" y="0"/>
            <a:ext cx="3378263" cy="2595319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Tasg</a:t>
            </a:r>
            <a:r>
              <a:rPr lang="en-US" sz="4400" b="1" dirty="0"/>
              <a:t> </a:t>
            </a:r>
            <a:r>
              <a:rPr lang="en-US" sz="4400" b="1" dirty="0" err="1"/>
              <a:t>unigol</a:t>
            </a:r>
            <a:endParaRPr lang="en-US" sz="4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90EB2-4264-6743-B5D5-1C3757652C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31692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9075A9-F2F1-4543-B42B-7E45EB18E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694" y="3157331"/>
            <a:ext cx="6677991" cy="33389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623EDA-8C6D-A942-8FE1-97B002096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286" y="231085"/>
            <a:ext cx="4606099" cy="64281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4A44AF8-0934-934B-8E61-108036723F22}"/>
              </a:ext>
            </a:extLst>
          </p:cNvPr>
          <p:cNvSpPr/>
          <p:nvPr/>
        </p:nvSpPr>
        <p:spPr>
          <a:xfrm>
            <a:off x="6877878" y="292387"/>
            <a:ext cx="3477655" cy="286494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="1" dirty="0" err="1"/>
              <a:t>Tasg</a:t>
            </a:r>
            <a:r>
              <a:rPr lang="en-US" sz="4400" b="1" dirty="0"/>
              <a:t> </a:t>
            </a:r>
            <a:r>
              <a:rPr lang="en-US" sz="4400" b="1" dirty="0" err="1"/>
              <a:t>unigol</a:t>
            </a:r>
            <a:endParaRPr lang="en-US" sz="4400" b="1" dirty="0"/>
          </a:p>
        </p:txBody>
      </p:sp>
    </p:spTree>
    <p:extLst>
      <p:ext uri="{BB962C8B-B14F-4D97-AF65-F5344CB8AC3E}">
        <p14:creationId xmlns:p14="http://schemas.microsoft.com/office/powerpoint/2010/main" val="6785184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DDARLLEN am y </a:t>
            </a:r>
            <a:r>
              <a:rPr lang="en-US" sz="2400" dirty="0" err="1"/>
              <a:t>teulu</a:t>
            </a:r>
            <a:r>
              <a:rPr lang="en-US" sz="2400" dirty="0"/>
              <a:t> (</a:t>
            </a:r>
            <a:r>
              <a:rPr lang="en-US" sz="2400" dirty="0" err="1"/>
              <a:t>sleid</a:t>
            </a:r>
            <a:r>
              <a:rPr lang="en-US" sz="2400" dirty="0"/>
              <a:t> 47).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LLUNIO CWESTIYNAU  (</a:t>
            </a:r>
            <a:r>
              <a:rPr lang="en-US" sz="2400" dirty="0" err="1"/>
              <a:t>sleid</a:t>
            </a:r>
            <a:r>
              <a:rPr lang="en-US" sz="2400" dirty="0"/>
              <a:t> 48).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415498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READING task about the family (slide 47).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QUESTIONING task (slide 48).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these tasks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30887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 26.1.2021 @ 9 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2279</TotalTime>
  <Words>2763</Words>
  <Application>Microsoft Macintosh PowerPoint</Application>
  <PresentationFormat>Widescreen</PresentationFormat>
  <Paragraphs>710</Paragraphs>
  <Slides>54</Slides>
  <Notes>14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67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Cooper Black</vt:lpstr>
      <vt:lpstr>Noteworthy Light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Yn y dosbarth…                    In the classroom …</vt:lpstr>
      <vt:lpstr>Yn y dosbarth…                    In the classroom …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Tai a Chartrefi  / 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Mwy o wybodaeth …      More information …     </vt:lpstr>
      <vt:lpstr>PowerPoint Presentation</vt:lpstr>
      <vt:lpstr>Mwy o wybodaeth …      More information …    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 Treigladau                                  The mutations</vt:lpstr>
      <vt:lpstr>Rhagenwau            Pronouns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191</cp:revision>
  <cp:lastPrinted>2020-10-12T18:34:26Z</cp:lastPrinted>
  <dcterms:created xsi:type="dcterms:W3CDTF">2020-09-11T11:29:22Z</dcterms:created>
  <dcterms:modified xsi:type="dcterms:W3CDTF">2021-01-19T12:30:58Z</dcterms:modified>
</cp:coreProperties>
</file>