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8" r:id="rId1"/>
  </p:sldMasterIdLst>
  <p:sldIdLst>
    <p:sldId id="256" r:id="rId2"/>
    <p:sldId id="257" r:id="rId3"/>
    <p:sldId id="275" r:id="rId4"/>
    <p:sldId id="258" r:id="rId5"/>
    <p:sldId id="272" r:id="rId6"/>
    <p:sldId id="259" r:id="rId7"/>
    <p:sldId id="273" r:id="rId8"/>
    <p:sldId id="260" r:id="rId9"/>
    <p:sldId id="274" r:id="rId10"/>
    <p:sldId id="261" r:id="rId11"/>
    <p:sldId id="263" r:id="rId12"/>
    <p:sldId id="264" r:id="rId13"/>
    <p:sldId id="267" r:id="rId14"/>
    <p:sldId id="277" r:id="rId15"/>
    <p:sldId id="269" r:id="rId16"/>
    <p:sldId id="270" r:id="rId17"/>
    <p:sldId id="278" r:id="rId18"/>
    <p:sldId id="271" r:id="rId19"/>
    <p:sldId id="279" r:id="rId20"/>
    <p:sldId id="280" r:id="rId21"/>
    <p:sldId id="281" r:id="rId22"/>
    <p:sldId id="282" r:id="rId23"/>
    <p:sldId id="283" r:id="rId24"/>
    <p:sldId id="284" r:id="rId25"/>
    <p:sldId id="285" r:id="rId26"/>
    <p:sldId id="28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015" autoAdjust="0"/>
    <p:restoredTop sz="93878" autoAdjust="0"/>
  </p:normalViewPr>
  <p:slideViewPr>
    <p:cSldViewPr snapToGrid="0">
      <p:cViewPr varScale="1">
        <p:scale>
          <a:sx n="63" d="100"/>
          <a:sy n="63" d="100"/>
        </p:scale>
        <p:origin x="496"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2128" b="1" i="0" u="none" strike="noStrike" kern="1200" baseline="0">
                <a:solidFill>
                  <a:schemeClr val="tx1">
                    <a:lumMod val="95000"/>
                    <a:lumOff val="5000"/>
                  </a:schemeClr>
                </a:solidFill>
                <a:latin typeface="+mn-lt"/>
                <a:ea typeface="+mn-ea"/>
                <a:cs typeface="+mn-cs"/>
              </a:defRPr>
            </a:pPr>
            <a:r>
              <a:rPr lang="en-GB"/>
              <a:t>Parent/Teacher Gender and Experience</a:t>
            </a:r>
          </a:p>
        </c:rich>
      </c:tx>
      <c:overlay val="0"/>
      <c:spPr>
        <a:noFill/>
        <a:ln>
          <a:noFill/>
        </a:ln>
        <a:effectLst/>
      </c:spPr>
      <c:txPr>
        <a:bodyPr rot="0" spcFirstLastPara="1" vertOverflow="ellipsis" vert="horz" wrap="square" anchor="ctr" anchorCtr="1"/>
        <a:lstStyle/>
        <a:p>
          <a:pPr>
            <a:defRPr sz="2128" b="1" i="0" u="none" strike="noStrike" kern="1200" baseline="0">
              <a:solidFill>
                <a:schemeClr val="tx1">
                  <a:lumMod val="95000"/>
                  <a:lumOff val="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Sheet1!$B$1</c:f>
              <c:strCache>
                <c:ptCount val="1"/>
                <c:pt idx="0">
                  <c:v>Teacher</c:v>
                </c:pt>
              </c:strCache>
            </c:strRef>
          </c:tx>
          <c:spPr>
            <a:gradFill rotWithShape="1">
              <a:gsLst>
                <a:gs pos="0">
                  <a:schemeClr val="accent2">
                    <a:shade val="76000"/>
                    <a:satMod val="103000"/>
                    <a:lumMod val="102000"/>
                    <a:tint val="94000"/>
                  </a:schemeClr>
                </a:gs>
                <a:gs pos="50000">
                  <a:schemeClr val="accent2">
                    <a:shade val="76000"/>
                    <a:satMod val="110000"/>
                    <a:lumMod val="100000"/>
                    <a:shade val="100000"/>
                  </a:schemeClr>
                </a:gs>
                <a:gs pos="100000">
                  <a:schemeClr val="accent2">
                    <a:shade val="76000"/>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Sheet1!$A$2:$A$6</c:f>
              <c:strCache>
                <c:ptCount val="4"/>
                <c:pt idx="0">
                  <c:v>Female</c:v>
                </c:pt>
                <c:pt idx="1">
                  <c:v>Male</c:v>
                </c:pt>
                <c:pt idx="2">
                  <c:v>Experience YES</c:v>
                </c:pt>
                <c:pt idx="3">
                  <c:v>Experience NO</c:v>
                </c:pt>
              </c:strCache>
            </c:strRef>
          </c:cat>
          <c:val>
            <c:numRef>
              <c:f>Sheet1!$B$2:$B$6</c:f>
              <c:numCache>
                <c:formatCode>General</c:formatCode>
                <c:ptCount val="5"/>
                <c:pt idx="0">
                  <c:v>38</c:v>
                </c:pt>
                <c:pt idx="1">
                  <c:v>22</c:v>
                </c:pt>
                <c:pt idx="2">
                  <c:v>46</c:v>
                </c:pt>
                <c:pt idx="3">
                  <c:v>14</c:v>
                </c:pt>
              </c:numCache>
            </c:numRef>
          </c:val>
          <c:extLst>
            <c:ext xmlns:c16="http://schemas.microsoft.com/office/drawing/2014/chart" uri="{C3380CC4-5D6E-409C-BE32-E72D297353CC}">
              <c16:uniqueId val="{00000000-026F-4B69-86ED-573E2F4D5D36}"/>
            </c:ext>
          </c:extLst>
        </c:ser>
        <c:ser>
          <c:idx val="1"/>
          <c:order val="1"/>
          <c:tx>
            <c:strRef>
              <c:f>Sheet1!$C$1</c:f>
              <c:strCache>
                <c:ptCount val="1"/>
                <c:pt idx="0">
                  <c:v>Parent</c:v>
                </c:pt>
              </c:strCache>
            </c:strRef>
          </c:tx>
          <c:spPr>
            <a:gradFill rotWithShape="1">
              <a:gsLst>
                <a:gs pos="0">
                  <a:schemeClr val="accent2">
                    <a:tint val="77000"/>
                    <a:satMod val="103000"/>
                    <a:lumMod val="102000"/>
                    <a:tint val="94000"/>
                  </a:schemeClr>
                </a:gs>
                <a:gs pos="50000">
                  <a:schemeClr val="accent2">
                    <a:tint val="77000"/>
                    <a:satMod val="110000"/>
                    <a:lumMod val="100000"/>
                    <a:shade val="100000"/>
                  </a:schemeClr>
                </a:gs>
                <a:gs pos="100000">
                  <a:schemeClr val="accent2">
                    <a:tint val="77000"/>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Sheet1!$A$2:$A$6</c:f>
              <c:strCache>
                <c:ptCount val="4"/>
                <c:pt idx="0">
                  <c:v>Female</c:v>
                </c:pt>
                <c:pt idx="1">
                  <c:v>Male</c:v>
                </c:pt>
                <c:pt idx="2">
                  <c:v>Experience YES</c:v>
                </c:pt>
                <c:pt idx="3">
                  <c:v>Experience NO</c:v>
                </c:pt>
              </c:strCache>
            </c:strRef>
          </c:cat>
          <c:val>
            <c:numRef>
              <c:f>Sheet1!$C$2:$C$6</c:f>
              <c:numCache>
                <c:formatCode>General</c:formatCode>
                <c:ptCount val="5"/>
                <c:pt idx="0">
                  <c:v>49</c:v>
                </c:pt>
                <c:pt idx="1">
                  <c:v>16</c:v>
                </c:pt>
                <c:pt idx="2">
                  <c:v>16</c:v>
                </c:pt>
                <c:pt idx="3">
                  <c:v>49</c:v>
                </c:pt>
              </c:numCache>
            </c:numRef>
          </c:val>
          <c:extLst>
            <c:ext xmlns:c16="http://schemas.microsoft.com/office/drawing/2014/chart" uri="{C3380CC4-5D6E-409C-BE32-E72D297353CC}">
              <c16:uniqueId val="{00000001-026F-4B69-86ED-573E2F4D5D36}"/>
            </c:ext>
          </c:extLst>
        </c:ser>
        <c:dLbls>
          <c:showLegendKey val="0"/>
          <c:showVal val="0"/>
          <c:showCatName val="0"/>
          <c:showSerName val="0"/>
          <c:showPercent val="0"/>
          <c:showBubbleSize val="0"/>
        </c:dLbls>
        <c:gapWidth val="150"/>
        <c:axId val="190019840"/>
        <c:axId val="190025728"/>
      </c:barChart>
      <c:catAx>
        <c:axId val="190019840"/>
        <c:scaling>
          <c:orientation val="minMax"/>
        </c:scaling>
        <c:delete val="0"/>
        <c:axPos val="l"/>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95000"/>
                    <a:lumOff val="5000"/>
                  </a:schemeClr>
                </a:solidFill>
                <a:latin typeface="+mn-lt"/>
                <a:ea typeface="+mn-ea"/>
                <a:cs typeface="+mn-cs"/>
              </a:defRPr>
            </a:pPr>
            <a:endParaRPr lang="en-US"/>
          </a:p>
        </c:txPr>
        <c:crossAx val="190025728"/>
        <c:crosses val="autoZero"/>
        <c:auto val="1"/>
        <c:lblAlgn val="ctr"/>
        <c:lblOffset val="100"/>
        <c:noMultiLvlLbl val="0"/>
      </c:catAx>
      <c:valAx>
        <c:axId val="19002572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95000"/>
                    <a:lumOff val="5000"/>
                  </a:schemeClr>
                </a:solidFill>
                <a:latin typeface="+mn-lt"/>
                <a:ea typeface="+mn-ea"/>
                <a:cs typeface="+mn-cs"/>
              </a:defRPr>
            </a:pPr>
            <a:endParaRPr lang="en-US"/>
          </a:p>
        </c:txPr>
        <c:crossAx val="190019840"/>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1197" b="0" i="0" u="none" strike="noStrike" kern="1200" baseline="0">
                <a:solidFill>
                  <a:schemeClr val="tx1">
                    <a:lumMod val="95000"/>
                    <a:lumOff val="5000"/>
                  </a:schemeClr>
                </a:solidFill>
                <a:latin typeface="+mn-lt"/>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solidFill>
            <a:schemeClr val="tx1">
              <a:lumMod val="95000"/>
              <a:lumOff val="5000"/>
            </a:schemeClr>
          </a:solidFill>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a:t>Overall Attitude Score </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Mean</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2"/>
                <c:pt idx="0">
                  <c:v>Teacher</c:v>
                </c:pt>
                <c:pt idx="1">
                  <c:v>Parent</c:v>
                </c:pt>
              </c:strCache>
            </c:strRef>
          </c:cat>
          <c:val>
            <c:numRef>
              <c:f>Sheet1!$B$2:$B$5</c:f>
              <c:numCache>
                <c:formatCode>General</c:formatCode>
                <c:ptCount val="4"/>
                <c:pt idx="0">
                  <c:v>75.55</c:v>
                </c:pt>
                <c:pt idx="1">
                  <c:v>71.849999999999994</c:v>
                </c:pt>
              </c:numCache>
            </c:numRef>
          </c:val>
          <c:extLst>
            <c:ext xmlns:c16="http://schemas.microsoft.com/office/drawing/2014/chart" uri="{C3380CC4-5D6E-409C-BE32-E72D297353CC}">
              <c16:uniqueId val="{00000000-8598-4CB2-AC34-AD0CF6A1FC22}"/>
            </c:ext>
          </c:extLst>
        </c:ser>
        <c:ser>
          <c:idx val="1"/>
          <c:order val="1"/>
          <c:tx>
            <c:strRef>
              <c:f>Sheet1!$C$1</c:f>
              <c:strCache>
                <c:ptCount val="1"/>
                <c:pt idx="0">
                  <c:v>St. Deviation</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2"/>
                <c:pt idx="0">
                  <c:v>Teacher</c:v>
                </c:pt>
                <c:pt idx="1">
                  <c:v>Parent</c:v>
                </c:pt>
              </c:strCache>
            </c:strRef>
          </c:cat>
          <c:val>
            <c:numRef>
              <c:f>Sheet1!$C$2:$C$5</c:f>
              <c:numCache>
                <c:formatCode>General</c:formatCode>
                <c:ptCount val="4"/>
                <c:pt idx="0">
                  <c:v>9.31</c:v>
                </c:pt>
                <c:pt idx="1">
                  <c:v>12.37</c:v>
                </c:pt>
              </c:numCache>
            </c:numRef>
          </c:val>
          <c:extLst>
            <c:ext xmlns:c16="http://schemas.microsoft.com/office/drawing/2014/chart" uri="{C3380CC4-5D6E-409C-BE32-E72D297353CC}">
              <c16:uniqueId val="{00000001-8598-4CB2-AC34-AD0CF6A1FC22}"/>
            </c:ext>
          </c:extLst>
        </c:ser>
        <c:ser>
          <c:idx val="2"/>
          <c:order val="2"/>
          <c:tx>
            <c:strRef>
              <c:f>Sheet1!$D$1</c:f>
              <c:strCache>
                <c:ptCount val="1"/>
                <c:pt idx="0">
                  <c:v>Column1</c:v>
                </c:pt>
              </c:strCache>
            </c:strRef>
          </c:tx>
          <c:spPr>
            <a:solidFill>
              <a:schemeClr val="accent3">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2"/>
                <c:pt idx="0">
                  <c:v>Teacher</c:v>
                </c:pt>
                <c:pt idx="1">
                  <c:v>Parent</c:v>
                </c:pt>
              </c:strCache>
            </c:strRef>
          </c:cat>
          <c:val>
            <c:numRef>
              <c:f>Sheet1!$D$2:$D$5</c:f>
              <c:numCache>
                <c:formatCode>General</c:formatCode>
                <c:ptCount val="4"/>
              </c:numCache>
            </c:numRef>
          </c:val>
          <c:extLst>
            <c:ext xmlns:c16="http://schemas.microsoft.com/office/drawing/2014/chart" uri="{C3380CC4-5D6E-409C-BE32-E72D297353CC}">
              <c16:uniqueId val="{00000002-8598-4CB2-AC34-AD0CF6A1FC22}"/>
            </c:ext>
          </c:extLst>
        </c:ser>
        <c:dLbls>
          <c:dLblPos val="inEnd"/>
          <c:showLegendKey val="0"/>
          <c:showVal val="1"/>
          <c:showCatName val="0"/>
          <c:showSerName val="0"/>
          <c:showPercent val="0"/>
          <c:showBubbleSize val="0"/>
        </c:dLbls>
        <c:gapWidth val="65"/>
        <c:axId val="186681984"/>
        <c:axId val="186700160"/>
      </c:barChart>
      <c:catAx>
        <c:axId val="186681984"/>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186700160"/>
        <c:crosses val="autoZero"/>
        <c:auto val="1"/>
        <c:lblAlgn val="ctr"/>
        <c:lblOffset val="100"/>
        <c:noMultiLvlLbl val="0"/>
      </c:catAx>
      <c:valAx>
        <c:axId val="186700160"/>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186681984"/>
        <c:crosses val="autoZero"/>
        <c:crossBetween val="between"/>
      </c:valAx>
      <c:spPr>
        <a:noFill/>
        <a:ln>
          <a:noFill/>
        </a:ln>
        <a:effectLst/>
      </c:spPr>
    </c:plotArea>
    <c:legend>
      <c:legendPos val="b"/>
      <c:legendEntry>
        <c:idx val="2"/>
        <c:delete val="1"/>
      </c:legendEntry>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r>
              <a:rPr lang="en-GB"/>
              <a:t>Teacher Attitudes – Experience </a:t>
            </a:r>
          </a:p>
        </c:rich>
      </c:tx>
      <c:overlay val="0"/>
      <c:spPr>
        <a:noFill/>
        <a:ln>
          <a:noFill/>
        </a:ln>
        <a:effectLst/>
      </c:spPr>
      <c:txPr>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Mean</c:v>
                </c:pt>
              </c:strCache>
            </c:strRef>
          </c:tx>
          <c:spPr>
            <a:solidFill>
              <a:schemeClr val="accent2">
                <a:shade val="76000"/>
              </a:schemeClr>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1064"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Sheet1!$A$2:$A$3</c:f>
              <c:strCache>
                <c:ptCount val="2"/>
                <c:pt idx="0">
                  <c:v>Experience</c:v>
                </c:pt>
                <c:pt idx="1">
                  <c:v>No Experience</c:v>
                </c:pt>
              </c:strCache>
            </c:strRef>
          </c:cat>
          <c:val>
            <c:numRef>
              <c:f>Sheet1!$B$2:$B$3</c:f>
              <c:numCache>
                <c:formatCode>General</c:formatCode>
                <c:ptCount val="2"/>
                <c:pt idx="0">
                  <c:v>75.540000000000006</c:v>
                </c:pt>
                <c:pt idx="1">
                  <c:v>75.569999999999993</c:v>
                </c:pt>
              </c:numCache>
            </c:numRef>
          </c:val>
          <c:extLst>
            <c:ext xmlns:c16="http://schemas.microsoft.com/office/drawing/2014/chart" uri="{C3380CC4-5D6E-409C-BE32-E72D297353CC}">
              <c16:uniqueId val="{00000000-F84E-48B9-9E24-607B04D0B779}"/>
            </c:ext>
          </c:extLst>
        </c:ser>
        <c:ser>
          <c:idx val="1"/>
          <c:order val="1"/>
          <c:tx>
            <c:strRef>
              <c:f>Sheet1!$C$1</c:f>
              <c:strCache>
                <c:ptCount val="1"/>
                <c:pt idx="0">
                  <c:v>St.Deviation</c:v>
                </c:pt>
              </c:strCache>
            </c:strRef>
          </c:tx>
          <c:spPr>
            <a:solidFill>
              <a:schemeClr val="accent2">
                <a:tint val="77000"/>
              </a:schemeClr>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1064"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Sheet1!$A$2:$A$3</c:f>
              <c:strCache>
                <c:ptCount val="2"/>
                <c:pt idx="0">
                  <c:v>Experience</c:v>
                </c:pt>
                <c:pt idx="1">
                  <c:v>No Experience</c:v>
                </c:pt>
              </c:strCache>
            </c:strRef>
          </c:cat>
          <c:val>
            <c:numRef>
              <c:f>Sheet1!$C$2:$C$3</c:f>
              <c:numCache>
                <c:formatCode>General</c:formatCode>
                <c:ptCount val="2"/>
                <c:pt idx="0">
                  <c:v>10.29</c:v>
                </c:pt>
                <c:pt idx="1">
                  <c:v>4.4000000000000004</c:v>
                </c:pt>
              </c:numCache>
            </c:numRef>
          </c:val>
          <c:extLst>
            <c:ext xmlns:c16="http://schemas.microsoft.com/office/drawing/2014/chart" uri="{C3380CC4-5D6E-409C-BE32-E72D297353CC}">
              <c16:uniqueId val="{00000001-F84E-48B9-9E24-607B04D0B779}"/>
            </c:ext>
          </c:extLst>
        </c:ser>
        <c:dLbls>
          <c:dLblPos val="outEnd"/>
          <c:showLegendKey val="0"/>
          <c:showVal val="1"/>
          <c:showCatName val="0"/>
          <c:showSerName val="0"/>
          <c:showPercent val="0"/>
          <c:showBubbleSize val="0"/>
        </c:dLbls>
        <c:gapWidth val="444"/>
        <c:overlap val="-90"/>
        <c:axId val="187312000"/>
        <c:axId val="187313536"/>
      </c:barChart>
      <c:catAx>
        <c:axId val="18731200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0" i="0" u="none" strike="noStrike" kern="1200" cap="all" spc="120" normalizeH="0" baseline="0">
                <a:solidFill>
                  <a:schemeClr val="tx1">
                    <a:lumMod val="65000"/>
                    <a:lumOff val="35000"/>
                  </a:schemeClr>
                </a:solidFill>
                <a:latin typeface="+mn-lt"/>
                <a:ea typeface="+mn-ea"/>
                <a:cs typeface="+mn-cs"/>
              </a:defRPr>
            </a:pPr>
            <a:endParaRPr lang="en-US"/>
          </a:p>
        </c:txPr>
        <c:crossAx val="187313536"/>
        <c:crosses val="autoZero"/>
        <c:auto val="1"/>
        <c:lblAlgn val="ctr"/>
        <c:lblOffset val="100"/>
        <c:noMultiLvlLbl val="0"/>
      </c:catAx>
      <c:valAx>
        <c:axId val="187313536"/>
        <c:scaling>
          <c:orientation val="minMax"/>
        </c:scaling>
        <c:delete val="1"/>
        <c:axPos val="l"/>
        <c:numFmt formatCode="General" sourceLinked="1"/>
        <c:majorTickMark val="none"/>
        <c:minorTickMark val="none"/>
        <c:tickLblPos val="nextTo"/>
        <c:crossAx val="187312000"/>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5">
  <a:schemeClr val="accent2"/>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withinLinear" id="15">
  <a:schemeClr val="accent2"/>
</cs:colorStyle>
</file>

<file path=ppt/charts/style1.xml><?xml version="1.0" encoding="utf-8"?>
<cs:chartStyle xmlns:cs="http://schemas.microsoft.com/office/drawing/2012/chartStyle" xmlns:a="http://schemas.openxmlformats.org/drawingml/2006/main" id="341">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064"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02FB36-2D52-4D88-A06B-47489D5940DA}" type="doc">
      <dgm:prSet loTypeId="urn:microsoft.com/office/officeart/2005/8/layout/chevronAccent+Icon" loCatId="process" qsTypeId="urn:microsoft.com/office/officeart/2005/8/quickstyle/simple3" qsCatId="simple" csTypeId="urn:microsoft.com/office/officeart/2005/8/colors/colorful2" csCatId="colorful" phldr="1"/>
      <dgm:spPr/>
    </dgm:pt>
    <dgm:pt modelId="{C0B9AAEC-FAD5-48B3-886C-EE6A7A65AC6C}">
      <dgm:prSet phldrT="[Text]"/>
      <dgm:spPr/>
      <dgm:t>
        <a:bodyPr/>
        <a:lstStyle/>
        <a:p>
          <a:r>
            <a:rPr lang="en-GB" dirty="0"/>
            <a:t>Collaborative relationship</a:t>
          </a:r>
        </a:p>
      </dgm:t>
    </dgm:pt>
    <dgm:pt modelId="{84873177-A921-47DE-8191-0B3266A04EB8}" type="parTrans" cxnId="{BB002747-90B2-40D0-BF69-B7FD5F83637A}">
      <dgm:prSet/>
      <dgm:spPr/>
      <dgm:t>
        <a:bodyPr/>
        <a:lstStyle/>
        <a:p>
          <a:endParaRPr lang="en-GB"/>
        </a:p>
      </dgm:t>
    </dgm:pt>
    <dgm:pt modelId="{DFA782AA-1C15-4DF0-AF76-15745997FD46}" type="sibTrans" cxnId="{BB002747-90B2-40D0-BF69-B7FD5F83637A}">
      <dgm:prSet/>
      <dgm:spPr/>
      <dgm:t>
        <a:bodyPr/>
        <a:lstStyle/>
        <a:p>
          <a:endParaRPr lang="en-GB"/>
        </a:p>
      </dgm:t>
    </dgm:pt>
    <dgm:pt modelId="{9E6A2FBE-3821-42E7-AE74-A022429589F6}">
      <dgm:prSet phldrT="[Text]"/>
      <dgm:spPr/>
      <dgm:t>
        <a:bodyPr/>
        <a:lstStyle/>
        <a:p>
          <a:r>
            <a:rPr lang="en-GB" dirty="0"/>
            <a:t>Acceptance</a:t>
          </a:r>
        </a:p>
      </dgm:t>
    </dgm:pt>
    <dgm:pt modelId="{A784D8A2-BEF8-446C-AAC0-647E7A998603}" type="parTrans" cxnId="{F162CA2E-1589-42A6-868A-45D0AC24D5B3}">
      <dgm:prSet/>
      <dgm:spPr/>
      <dgm:t>
        <a:bodyPr/>
        <a:lstStyle/>
        <a:p>
          <a:endParaRPr lang="en-GB"/>
        </a:p>
      </dgm:t>
    </dgm:pt>
    <dgm:pt modelId="{3B8F42E9-ACF7-4C37-8045-1EDD484D3F12}" type="sibTrans" cxnId="{F162CA2E-1589-42A6-868A-45D0AC24D5B3}">
      <dgm:prSet/>
      <dgm:spPr/>
      <dgm:t>
        <a:bodyPr/>
        <a:lstStyle/>
        <a:p>
          <a:endParaRPr lang="en-GB"/>
        </a:p>
      </dgm:t>
    </dgm:pt>
    <dgm:pt modelId="{91AFD39F-F815-41BE-B7C1-07A695B7EED0}">
      <dgm:prSet phldrT="[Text]"/>
      <dgm:spPr/>
      <dgm:t>
        <a:bodyPr/>
        <a:lstStyle/>
        <a:p>
          <a:r>
            <a:rPr lang="en-GB" dirty="0"/>
            <a:t>Belonging</a:t>
          </a:r>
        </a:p>
      </dgm:t>
    </dgm:pt>
    <dgm:pt modelId="{442A9B80-4B34-4A23-A780-B5AA1D1527E4}" type="parTrans" cxnId="{B904D78A-094B-480C-9250-E0C27A220D65}">
      <dgm:prSet/>
      <dgm:spPr/>
      <dgm:t>
        <a:bodyPr/>
        <a:lstStyle/>
        <a:p>
          <a:endParaRPr lang="en-GB"/>
        </a:p>
      </dgm:t>
    </dgm:pt>
    <dgm:pt modelId="{5E5DDE4D-F907-462C-8CA4-5A89FE844405}" type="sibTrans" cxnId="{B904D78A-094B-480C-9250-E0C27A220D65}">
      <dgm:prSet/>
      <dgm:spPr/>
      <dgm:t>
        <a:bodyPr/>
        <a:lstStyle/>
        <a:p>
          <a:endParaRPr lang="en-GB"/>
        </a:p>
      </dgm:t>
    </dgm:pt>
    <dgm:pt modelId="{65ADD48F-8F47-4D81-BB0E-BC0089CD9E5D}" type="pres">
      <dgm:prSet presAssocID="{9702FB36-2D52-4D88-A06B-47489D5940DA}" presName="Name0" presStyleCnt="0">
        <dgm:presLayoutVars>
          <dgm:dir/>
          <dgm:resizeHandles val="exact"/>
        </dgm:presLayoutVars>
      </dgm:prSet>
      <dgm:spPr/>
    </dgm:pt>
    <dgm:pt modelId="{09C0BA37-6823-4B61-AB39-1CDB49C7BCCB}" type="pres">
      <dgm:prSet presAssocID="{C0B9AAEC-FAD5-48B3-886C-EE6A7A65AC6C}" presName="composite" presStyleCnt="0"/>
      <dgm:spPr/>
    </dgm:pt>
    <dgm:pt modelId="{CAFA22D3-5956-4974-B602-665356AD674A}" type="pres">
      <dgm:prSet presAssocID="{C0B9AAEC-FAD5-48B3-886C-EE6A7A65AC6C}" presName="bgChev" presStyleLbl="node1" presStyleIdx="0" presStyleCnt="3"/>
      <dgm:spPr/>
    </dgm:pt>
    <dgm:pt modelId="{8F8234D7-BC91-4BD9-9B52-1EAA29B1D95D}" type="pres">
      <dgm:prSet presAssocID="{C0B9AAEC-FAD5-48B3-886C-EE6A7A65AC6C}" presName="txNode" presStyleLbl="fgAcc1" presStyleIdx="0" presStyleCnt="3">
        <dgm:presLayoutVars>
          <dgm:bulletEnabled val="1"/>
        </dgm:presLayoutVars>
      </dgm:prSet>
      <dgm:spPr/>
    </dgm:pt>
    <dgm:pt modelId="{E3367F92-5A03-4428-90F0-650BA0E4E84A}" type="pres">
      <dgm:prSet presAssocID="{DFA782AA-1C15-4DF0-AF76-15745997FD46}" presName="compositeSpace" presStyleCnt="0"/>
      <dgm:spPr/>
    </dgm:pt>
    <dgm:pt modelId="{75E9ABB6-9DE6-45BA-8C85-A5AB64B32C7C}" type="pres">
      <dgm:prSet presAssocID="{9E6A2FBE-3821-42E7-AE74-A022429589F6}" presName="composite" presStyleCnt="0"/>
      <dgm:spPr/>
    </dgm:pt>
    <dgm:pt modelId="{57C8972D-5911-40F8-93AE-1F49AE48BE9E}" type="pres">
      <dgm:prSet presAssocID="{9E6A2FBE-3821-42E7-AE74-A022429589F6}" presName="bgChev" presStyleLbl="node1" presStyleIdx="1" presStyleCnt="3"/>
      <dgm:spPr/>
    </dgm:pt>
    <dgm:pt modelId="{936B398D-5F67-48DB-BF27-1C30EB12AC0A}" type="pres">
      <dgm:prSet presAssocID="{9E6A2FBE-3821-42E7-AE74-A022429589F6}" presName="txNode" presStyleLbl="fgAcc1" presStyleIdx="1" presStyleCnt="3">
        <dgm:presLayoutVars>
          <dgm:bulletEnabled val="1"/>
        </dgm:presLayoutVars>
      </dgm:prSet>
      <dgm:spPr/>
    </dgm:pt>
    <dgm:pt modelId="{CA35E04A-9219-4119-98B2-70EEBF5AFB86}" type="pres">
      <dgm:prSet presAssocID="{3B8F42E9-ACF7-4C37-8045-1EDD484D3F12}" presName="compositeSpace" presStyleCnt="0"/>
      <dgm:spPr/>
    </dgm:pt>
    <dgm:pt modelId="{3BDBEC78-BB64-42AD-BEE8-9E7EFE9587F3}" type="pres">
      <dgm:prSet presAssocID="{91AFD39F-F815-41BE-B7C1-07A695B7EED0}" presName="composite" presStyleCnt="0"/>
      <dgm:spPr/>
    </dgm:pt>
    <dgm:pt modelId="{4D2BB0E9-3B69-4BE3-B405-474AAA1FF38F}" type="pres">
      <dgm:prSet presAssocID="{91AFD39F-F815-41BE-B7C1-07A695B7EED0}" presName="bgChev" presStyleLbl="node1" presStyleIdx="2" presStyleCnt="3"/>
      <dgm:spPr/>
    </dgm:pt>
    <dgm:pt modelId="{D340A418-4049-4CAE-9CD0-363772E5F808}" type="pres">
      <dgm:prSet presAssocID="{91AFD39F-F815-41BE-B7C1-07A695B7EED0}" presName="txNode" presStyleLbl="fgAcc1" presStyleIdx="2" presStyleCnt="3">
        <dgm:presLayoutVars>
          <dgm:bulletEnabled val="1"/>
        </dgm:presLayoutVars>
      </dgm:prSet>
      <dgm:spPr/>
    </dgm:pt>
  </dgm:ptLst>
  <dgm:cxnLst>
    <dgm:cxn modelId="{F162CA2E-1589-42A6-868A-45D0AC24D5B3}" srcId="{9702FB36-2D52-4D88-A06B-47489D5940DA}" destId="{9E6A2FBE-3821-42E7-AE74-A022429589F6}" srcOrd="1" destOrd="0" parTransId="{A784D8A2-BEF8-446C-AAC0-647E7A998603}" sibTransId="{3B8F42E9-ACF7-4C37-8045-1EDD484D3F12}"/>
    <dgm:cxn modelId="{BB002747-90B2-40D0-BF69-B7FD5F83637A}" srcId="{9702FB36-2D52-4D88-A06B-47489D5940DA}" destId="{C0B9AAEC-FAD5-48B3-886C-EE6A7A65AC6C}" srcOrd="0" destOrd="0" parTransId="{84873177-A921-47DE-8191-0B3266A04EB8}" sibTransId="{DFA782AA-1C15-4DF0-AF76-15745997FD46}"/>
    <dgm:cxn modelId="{B904D78A-094B-480C-9250-E0C27A220D65}" srcId="{9702FB36-2D52-4D88-A06B-47489D5940DA}" destId="{91AFD39F-F815-41BE-B7C1-07A695B7EED0}" srcOrd="2" destOrd="0" parTransId="{442A9B80-4B34-4A23-A780-B5AA1D1527E4}" sibTransId="{5E5DDE4D-F907-462C-8CA4-5A89FE844405}"/>
    <dgm:cxn modelId="{F348E09C-3CED-4589-9A78-5F04ACDC19FD}" type="presOf" srcId="{C0B9AAEC-FAD5-48B3-886C-EE6A7A65AC6C}" destId="{8F8234D7-BC91-4BD9-9B52-1EAA29B1D95D}" srcOrd="0" destOrd="0" presId="urn:microsoft.com/office/officeart/2005/8/layout/chevronAccent+Icon"/>
    <dgm:cxn modelId="{0114759D-8FAC-4C4E-A248-C5E5D418199C}" type="presOf" srcId="{9E6A2FBE-3821-42E7-AE74-A022429589F6}" destId="{936B398D-5F67-48DB-BF27-1C30EB12AC0A}" srcOrd="0" destOrd="0" presId="urn:microsoft.com/office/officeart/2005/8/layout/chevronAccent+Icon"/>
    <dgm:cxn modelId="{C4912EE1-A7E9-4E22-BFCE-48E2E3978343}" type="presOf" srcId="{91AFD39F-F815-41BE-B7C1-07A695B7EED0}" destId="{D340A418-4049-4CAE-9CD0-363772E5F808}" srcOrd="0" destOrd="0" presId="urn:microsoft.com/office/officeart/2005/8/layout/chevronAccent+Icon"/>
    <dgm:cxn modelId="{0D3B95E2-09DD-4695-B716-6B45BD8B8935}" type="presOf" srcId="{9702FB36-2D52-4D88-A06B-47489D5940DA}" destId="{65ADD48F-8F47-4D81-BB0E-BC0089CD9E5D}" srcOrd="0" destOrd="0" presId="urn:microsoft.com/office/officeart/2005/8/layout/chevronAccent+Icon"/>
    <dgm:cxn modelId="{44BCEF2E-4FD9-4E22-86AF-4475D69EE616}" type="presParOf" srcId="{65ADD48F-8F47-4D81-BB0E-BC0089CD9E5D}" destId="{09C0BA37-6823-4B61-AB39-1CDB49C7BCCB}" srcOrd="0" destOrd="0" presId="urn:microsoft.com/office/officeart/2005/8/layout/chevronAccent+Icon"/>
    <dgm:cxn modelId="{220C9D98-3230-4AC6-9FA8-516A42E8C04C}" type="presParOf" srcId="{09C0BA37-6823-4B61-AB39-1CDB49C7BCCB}" destId="{CAFA22D3-5956-4974-B602-665356AD674A}" srcOrd="0" destOrd="0" presId="urn:microsoft.com/office/officeart/2005/8/layout/chevronAccent+Icon"/>
    <dgm:cxn modelId="{A1C9060B-43DE-43E5-BA69-1147AA06FD33}" type="presParOf" srcId="{09C0BA37-6823-4B61-AB39-1CDB49C7BCCB}" destId="{8F8234D7-BC91-4BD9-9B52-1EAA29B1D95D}" srcOrd="1" destOrd="0" presId="urn:microsoft.com/office/officeart/2005/8/layout/chevronAccent+Icon"/>
    <dgm:cxn modelId="{4D797088-E34F-4267-A701-D8EC166EA7A2}" type="presParOf" srcId="{65ADD48F-8F47-4D81-BB0E-BC0089CD9E5D}" destId="{E3367F92-5A03-4428-90F0-650BA0E4E84A}" srcOrd="1" destOrd="0" presId="urn:microsoft.com/office/officeart/2005/8/layout/chevronAccent+Icon"/>
    <dgm:cxn modelId="{B7255F79-3256-4B38-A7FD-EBED9CAA1731}" type="presParOf" srcId="{65ADD48F-8F47-4D81-BB0E-BC0089CD9E5D}" destId="{75E9ABB6-9DE6-45BA-8C85-A5AB64B32C7C}" srcOrd="2" destOrd="0" presId="urn:microsoft.com/office/officeart/2005/8/layout/chevronAccent+Icon"/>
    <dgm:cxn modelId="{840F0CBC-AEA2-4E59-B1B9-48C42D6E0435}" type="presParOf" srcId="{75E9ABB6-9DE6-45BA-8C85-A5AB64B32C7C}" destId="{57C8972D-5911-40F8-93AE-1F49AE48BE9E}" srcOrd="0" destOrd="0" presId="urn:microsoft.com/office/officeart/2005/8/layout/chevronAccent+Icon"/>
    <dgm:cxn modelId="{7931CEF2-1A74-4270-BCB6-953A85A8461F}" type="presParOf" srcId="{75E9ABB6-9DE6-45BA-8C85-A5AB64B32C7C}" destId="{936B398D-5F67-48DB-BF27-1C30EB12AC0A}" srcOrd="1" destOrd="0" presId="urn:microsoft.com/office/officeart/2005/8/layout/chevronAccent+Icon"/>
    <dgm:cxn modelId="{99F35EAF-1FA0-43CD-AD4E-86C4D50599FB}" type="presParOf" srcId="{65ADD48F-8F47-4D81-BB0E-BC0089CD9E5D}" destId="{CA35E04A-9219-4119-98B2-70EEBF5AFB86}" srcOrd="3" destOrd="0" presId="urn:microsoft.com/office/officeart/2005/8/layout/chevronAccent+Icon"/>
    <dgm:cxn modelId="{A6499F39-9985-4876-B349-13B81057D4A1}" type="presParOf" srcId="{65ADD48F-8F47-4D81-BB0E-BC0089CD9E5D}" destId="{3BDBEC78-BB64-42AD-BEE8-9E7EFE9587F3}" srcOrd="4" destOrd="0" presId="urn:microsoft.com/office/officeart/2005/8/layout/chevronAccent+Icon"/>
    <dgm:cxn modelId="{7BFB7C23-27B7-469A-9164-3A88BC47E39A}" type="presParOf" srcId="{3BDBEC78-BB64-42AD-BEE8-9E7EFE9587F3}" destId="{4D2BB0E9-3B69-4BE3-B405-474AAA1FF38F}" srcOrd="0" destOrd="0" presId="urn:microsoft.com/office/officeart/2005/8/layout/chevronAccent+Icon"/>
    <dgm:cxn modelId="{9382EAD9-0B53-4AD9-B969-C81F6A148BB9}" type="presParOf" srcId="{3BDBEC78-BB64-42AD-BEE8-9E7EFE9587F3}" destId="{D340A418-4049-4CAE-9CD0-363772E5F808}"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3ACCFE-9C1A-4336-989E-2E6D19FBFDA1}" type="doc">
      <dgm:prSet loTypeId="urn:microsoft.com/office/officeart/2005/8/layout/orgChart1" loCatId="hierarchy" qsTypeId="urn:microsoft.com/office/officeart/2005/8/quickstyle/simple5" qsCatId="simple" csTypeId="urn:microsoft.com/office/officeart/2005/8/colors/accent2_3" csCatId="accent2" phldr="1"/>
      <dgm:spPr/>
      <dgm:t>
        <a:bodyPr/>
        <a:lstStyle/>
        <a:p>
          <a:endParaRPr lang="en-GB"/>
        </a:p>
      </dgm:t>
    </dgm:pt>
    <dgm:pt modelId="{739654F3-1F14-4CD6-8E02-45D51F5F5B90}">
      <dgm:prSet custT="1"/>
      <dgm:spPr/>
      <dgm:t>
        <a:bodyPr/>
        <a:lstStyle/>
        <a:p>
          <a:r>
            <a:rPr lang="en-GB" sz="1800" dirty="0"/>
            <a:t>Teacher and parent attitudes are important in the successful implementation of Inclusive Education in schools </a:t>
          </a:r>
        </a:p>
      </dgm:t>
    </dgm:pt>
    <dgm:pt modelId="{DFBE5078-1E4E-4E09-8932-362507AF2552}" type="parTrans" cxnId="{DC54D34C-5EE8-4343-83F3-08AA0B3BF662}">
      <dgm:prSet/>
      <dgm:spPr/>
      <dgm:t>
        <a:bodyPr/>
        <a:lstStyle/>
        <a:p>
          <a:endParaRPr lang="en-GB"/>
        </a:p>
      </dgm:t>
    </dgm:pt>
    <dgm:pt modelId="{8D7D6BE1-3892-434B-AB9A-1AEAF4D39E61}" type="sibTrans" cxnId="{DC54D34C-5EE8-4343-83F3-08AA0B3BF662}">
      <dgm:prSet/>
      <dgm:spPr/>
      <dgm:t>
        <a:bodyPr/>
        <a:lstStyle/>
        <a:p>
          <a:endParaRPr lang="en-GB"/>
        </a:p>
      </dgm:t>
    </dgm:pt>
    <dgm:pt modelId="{70202FF4-25CD-48E6-A7B6-38BA73A8E98E}">
      <dgm:prSet custT="1"/>
      <dgm:spPr/>
      <dgm:t>
        <a:bodyPr/>
        <a:lstStyle/>
        <a:p>
          <a:r>
            <a:rPr lang="en-GB" sz="1800" b="0" dirty="0" err="1"/>
            <a:t>Stoiber</a:t>
          </a:r>
          <a:r>
            <a:rPr lang="en-GB" sz="1800" b="0" dirty="0"/>
            <a:t>, </a:t>
          </a:r>
          <a:r>
            <a:rPr lang="en-GB" sz="1800" b="0" dirty="0" err="1"/>
            <a:t>Gettinger</a:t>
          </a:r>
          <a:r>
            <a:rPr lang="en-GB" sz="1800" b="0" dirty="0"/>
            <a:t>, and Goetz (1998)</a:t>
          </a:r>
        </a:p>
      </dgm:t>
    </dgm:pt>
    <dgm:pt modelId="{34001CFA-6514-48B5-A47E-798BB83D9FDF}" type="parTrans" cxnId="{BE642CB1-5BF6-42F2-8C66-6FC4FD4366CE}">
      <dgm:prSet/>
      <dgm:spPr/>
      <dgm:t>
        <a:bodyPr/>
        <a:lstStyle/>
        <a:p>
          <a:endParaRPr lang="en-GB"/>
        </a:p>
      </dgm:t>
    </dgm:pt>
    <dgm:pt modelId="{A42D0ACC-6FDD-4929-A765-8FD3C75A8F99}" type="sibTrans" cxnId="{BE642CB1-5BF6-42F2-8C66-6FC4FD4366CE}">
      <dgm:prSet/>
      <dgm:spPr/>
      <dgm:t>
        <a:bodyPr/>
        <a:lstStyle/>
        <a:p>
          <a:endParaRPr lang="en-GB"/>
        </a:p>
      </dgm:t>
    </dgm:pt>
    <dgm:pt modelId="{937D2DC8-3E3F-4359-8EAB-B3F8A4AE220A}">
      <dgm:prSet custT="1"/>
      <dgm:spPr/>
      <dgm:t>
        <a:bodyPr/>
        <a:lstStyle/>
        <a:p>
          <a:r>
            <a:rPr lang="en-GB" sz="1600" b="1" dirty="0"/>
            <a:t>Aim – </a:t>
          </a:r>
          <a:r>
            <a:rPr lang="en-GB" sz="1600" dirty="0"/>
            <a:t>to research, using questionnaires, factors that may have an impact on parents' and early practitioners' attitudes towards Inclusive Education – looking specifically at experience </a:t>
          </a:r>
        </a:p>
      </dgm:t>
    </dgm:pt>
    <dgm:pt modelId="{51FC2547-FC8B-48AE-B8D3-9880119679A5}" type="parTrans" cxnId="{9E767BE3-FD70-4446-9C6C-3C8125A88ED4}">
      <dgm:prSet/>
      <dgm:spPr/>
      <dgm:t>
        <a:bodyPr/>
        <a:lstStyle/>
        <a:p>
          <a:endParaRPr lang="en-GB"/>
        </a:p>
      </dgm:t>
    </dgm:pt>
    <dgm:pt modelId="{37F611BF-A0D7-479A-B8AE-7B0FD282433A}" type="sibTrans" cxnId="{9E767BE3-FD70-4446-9C6C-3C8125A88ED4}">
      <dgm:prSet/>
      <dgm:spPr/>
      <dgm:t>
        <a:bodyPr/>
        <a:lstStyle/>
        <a:p>
          <a:endParaRPr lang="en-GB"/>
        </a:p>
      </dgm:t>
    </dgm:pt>
    <dgm:pt modelId="{B578C0B0-0496-47AE-9F6C-DECEDEB15B8A}">
      <dgm:prSet custT="1"/>
      <dgm:spPr/>
      <dgm:t>
        <a:bodyPr/>
        <a:lstStyle/>
        <a:p>
          <a:r>
            <a:rPr lang="en-GB" sz="1600" b="1" dirty="0"/>
            <a:t>Findings</a:t>
          </a:r>
          <a:r>
            <a:rPr lang="en-GB" sz="1600" dirty="0"/>
            <a:t> - it was found that attitudes were influenced by experience, specifically, those with experience had a more positive attitude towards inclusion</a:t>
          </a:r>
        </a:p>
      </dgm:t>
    </dgm:pt>
    <dgm:pt modelId="{13FA87B2-988C-4D3B-B26E-64E01522C1BC}" type="parTrans" cxnId="{CD388A57-6295-47A7-B160-A773C8C61660}">
      <dgm:prSet/>
      <dgm:spPr/>
      <dgm:t>
        <a:bodyPr/>
        <a:lstStyle/>
        <a:p>
          <a:endParaRPr lang="en-GB"/>
        </a:p>
      </dgm:t>
    </dgm:pt>
    <dgm:pt modelId="{545F03BC-2FAE-4C7F-9C27-6CBD07625C6F}" type="sibTrans" cxnId="{CD388A57-6295-47A7-B160-A773C8C61660}">
      <dgm:prSet/>
      <dgm:spPr/>
      <dgm:t>
        <a:bodyPr/>
        <a:lstStyle/>
        <a:p>
          <a:endParaRPr lang="en-GB"/>
        </a:p>
      </dgm:t>
    </dgm:pt>
    <dgm:pt modelId="{AF76CAD3-8EC9-499D-B382-4DF1945798EA}">
      <dgm:prSet/>
      <dgm:spPr/>
      <dgm:t>
        <a:bodyPr/>
        <a:lstStyle/>
        <a:p>
          <a:pPr>
            <a:buFont typeface="Arial" panose="020B0604020202020204" pitchFamily="34" charset="0"/>
            <a:buNone/>
          </a:pPr>
          <a:r>
            <a:rPr lang="en-GB" dirty="0"/>
            <a:t>Evaluation – </a:t>
          </a:r>
        </a:p>
        <a:p>
          <a:pPr>
            <a:buFont typeface="Arial" panose="020B0604020202020204" pitchFamily="34" charset="0"/>
            <a:buNone/>
          </a:pPr>
          <a:endParaRPr lang="en-GB" dirty="0"/>
        </a:p>
        <a:p>
          <a:pPr>
            <a:buFont typeface="Arial" panose="020B0604020202020204" pitchFamily="34" charset="0"/>
            <a:buChar char="•"/>
          </a:pPr>
          <a:r>
            <a:rPr lang="en-GB" dirty="0"/>
            <a:t>Large and representative sample of 415 parents and 128 early childhood practitioners</a:t>
          </a:r>
        </a:p>
        <a:p>
          <a:pPr>
            <a:buFont typeface="Arial" panose="020B0604020202020204" pitchFamily="34" charset="0"/>
            <a:buChar char="•"/>
          </a:pPr>
          <a:r>
            <a:rPr lang="en-GB" dirty="0"/>
            <a:t> </a:t>
          </a:r>
        </a:p>
        <a:p>
          <a:pPr>
            <a:buFont typeface="Arial" panose="020B0604020202020204" pitchFamily="34" charset="0"/>
            <a:buChar char="•"/>
          </a:pPr>
          <a:r>
            <a:rPr lang="en-GB" dirty="0"/>
            <a:t>Carried out in America</a:t>
          </a:r>
        </a:p>
      </dgm:t>
    </dgm:pt>
    <dgm:pt modelId="{63E50AAD-DC55-4BF2-B08D-3A92B56E3198}" type="parTrans" cxnId="{C45529B1-3B1F-40BF-B10C-FC86DFBBA3A4}">
      <dgm:prSet/>
      <dgm:spPr/>
      <dgm:t>
        <a:bodyPr/>
        <a:lstStyle/>
        <a:p>
          <a:endParaRPr lang="en-GB"/>
        </a:p>
      </dgm:t>
    </dgm:pt>
    <dgm:pt modelId="{0E75C86F-5358-4D3D-B587-057885228AD7}" type="sibTrans" cxnId="{C45529B1-3B1F-40BF-B10C-FC86DFBBA3A4}">
      <dgm:prSet/>
      <dgm:spPr/>
      <dgm:t>
        <a:bodyPr/>
        <a:lstStyle/>
        <a:p>
          <a:endParaRPr lang="en-GB"/>
        </a:p>
      </dgm:t>
    </dgm:pt>
    <dgm:pt modelId="{5CFDAD56-D720-482C-979A-3D00AE9C78E6}" type="pres">
      <dgm:prSet presAssocID="{123ACCFE-9C1A-4336-989E-2E6D19FBFDA1}" presName="hierChild1" presStyleCnt="0">
        <dgm:presLayoutVars>
          <dgm:orgChart val="1"/>
          <dgm:chPref val="1"/>
          <dgm:dir/>
          <dgm:animOne val="branch"/>
          <dgm:animLvl val="lvl"/>
          <dgm:resizeHandles/>
        </dgm:presLayoutVars>
      </dgm:prSet>
      <dgm:spPr/>
    </dgm:pt>
    <dgm:pt modelId="{6EF3AA62-B100-462F-815C-81A63D186B1B}" type="pres">
      <dgm:prSet presAssocID="{739654F3-1F14-4CD6-8E02-45D51F5F5B90}" presName="hierRoot1" presStyleCnt="0">
        <dgm:presLayoutVars>
          <dgm:hierBranch val="init"/>
        </dgm:presLayoutVars>
      </dgm:prSet>
      <dgm:spPr/>
    </dgm:pt>
    <dgm:pt modelId="{2A0E9A2A-E37D-4F2C-A1FC-C85FE58EE4E7}" type="pres">
      <dgm:prSet presAssocID="{739654F3-1F14-4CD6-8E02-45D51F5F5B90}" presName="rootComposite1" presStyleCnt="0"/>
      <dgm:spPr/>
    </dgm:pt>
    <dgm:pt modelId="{5DD395F3-2B63-4006-82EA-E4C375BD6A6D}" type="pres">
      <dgm:prSet presAssocID="{739654F3-1F14-4CD6-8E02-45D51F5F5B90}" presName="rootText1" presStyleLbl="node0" presStyleIdx="0" presStyleCnt="1" custScaleX="192041" custScaleY="134851">
        <dgm:presLayoutVars>
          <dgm:chPref val="3"/>
        </dgm:presLayoutVars>
      </dgm:prSet>
      <dgm:spPr/>
    </dgm:pt>
    <dgm:pt modelId="{886ED686-1821-42D3-91B7-3531487D18A7}" type="pres">
      <dgm:prSet presAssocID="{739654F3-1F14-4CD6-8E02-45D51F5F5B90}" presName="rootConnector1" presStyleLbl="node1" presStyleIdx="0" presStyleCnt="0"/>
      <dgm:spPr/>
    </dgm:pt>
    <dgm:pt modelId="{1474539B-E4FD-4C7E-98AB-1E81ED74AC1A}" type="pres">
      <dgm:prSet presAssocID="{739654F3-1F14-4CD6-8E02-45D51F5F5B90}" presName="hierChild2" presStyleCnt="0"/>
      <dgm:spPr/>
    </dgm:pt>
    <dgm:pt modelId="{42709616-3898-452C-B4CA-23400F6ACBE5}" type="pres">
      <dgm:prSet presAssocID="{34001CFA-6514-48B5-A47E-798BB83D9FDF}" presName="Name37" presStyleLbl="parChTrans1D2" presStyleIdx="0" presStyleCnt="4"/>
      <dgm:spPr/>
    </dgm:pt>
    <dgm:pt modelId="{754E92E4-6A55-4C22-99BA-8A5BCFF9921A}" type="pres">
      <dgm:prSet presAssocID="{70202FF4-25CD-48E6-A7B6-38BA73A8E98E}" presName="hierRoot2" presStyleCnt="0">
        <dgm:presLayoutVars>
          <dgm:hierBranch val="init"/>
        </dgm:presLayoutVars>
      </dgm:prSet>
      <dgm:spPr/>
    </dgm:pt>
    <dgm:pt modelId="{465C4277-1659-438A-928F-C0CDA569C3F5}" type="pres">
      <dgm:prSet presAssocID="{70202FF4-25CD-48E6-A7B6-38BA73A8E98E}" presName="rootComposite" presStyleCnt="0"/>
      <dgm:spPr/>
    </dgm:pt>
    <dgm:pt modelId="{C7128A9D-61D0-4956-A094-DD8358946945}" type="pres">
      <dgm:prSet presAssocID="{70202FF4-25CD-48E6-A7B6-38BA73A8E98E}" presName="rootText" presStyleLbl="node2" presStyleIdx="0" presStyleCnt="4" custScaleX="100834" custScaleY="232858" custLinFactNeighborX="-3235" custLinFactNeighborY="-13315">
        <dgm:presLayoutVars>
          <dgm:chPref val="3"/>
        </dgm:presLayoutVars>
      </dgm:prSet>
      <dgm:spPr/>
    </dgm:pt>
    <dgm:pt modelId="{423A893E-CC0B-4920-AE76-BBBDD310037F}" type="pres">
      <dgm:prSet presAssocID="{70202FF4-25CD-48E6-A7B6-38BA73A8E98E}" presName="rootConnector" presStyleLbl="node2" presStyleIdx="0" presStyleCnt="4"/>
      <dgm:spPr/>
    </dgm:pt>
    <dgm:pt modelId="{8956C62F-12F7-4E72-B1AC-E362660AE2F2}" type="pres">
      <dgm:prSet presAssocID="{70202FF4-25CD-48E6-A7B6-38BA73A8E98E}" presName="hierChild4" presStyleCnt="0"/>
      <dgm:spPr/>
    </dgm:pt>
    <dgm:pt modelId="{44E1EAE9-EB8A-4BE9-95F7-9DFA960FD49E}" type="pres">
      <dgm:prSet presAssocID="{70202FF4-25CD-48E6-A7B6-38BA73A8E98E}" presName="hierChild5" presStyleCnt="0"/>
      <dgm:spPr/>
    </dgm:pt>
    <dgm:pt modelId="{B213697A-4B2A-4ED0-996A-D47EDC46AE6C}" type="pres">
      <dgm:prSet presAssocID="{51FC2547-FC8B-48AE-B8D3-9880119679A5}" presName="Name37" presStyleLbl="parChTrans1D2" presStyleIdx="1" presStyleCnt="4"/>
      <dgm:spPr/>
    </dgm:pt>
    <dgm:pt modelId="{179CF8C3-F50C-44BD-9A1C-C30D74ED7530}" type="pres">
      <dgm:prSet presAssocID="{937D2DC8-3E3F-4359-8EAB-B3F8A4AE220A}" presName="hierRoot2" presStyleCnt="0">
        <dgm:presLayoutVars>
          <dgm:hierBranch val="init"/>
        </dgm:presLayoutVars>
      </dgm:prSet>
      <dgm:spPr/>
    </dgm:pt>
    <dgm:pt modelId="{F57098F1-8E33-486A-AB15-AF668AE24C14}" type="pres">
      <dgm:prSet presAssocID="{937D2DC8-3E3F-4359-8EAB-B3F8A4AE220A}" presName="rootComposite" presStyleCnt="0"/>
      <dgm:spPr/>
    </dgm:pt>
    <dgm:pt modelId="{EF53D924-3242-4D8E-BF6B-46BE60C1C5D5}" type="pres">
      <dgm:prSet presAssocID="{937D2DC8-3E3F-4359-8EAB-B3F8A4AE220A}" presName="rootText" presStyleLbl="node2" presStyleIdx="1" presStyleCnt="4" custScaleX="127577" custScaleY="269946" custLinFactNeighborX="-653" custLinFactNeighborY="-12993">
        <dgm:presLayoutVars>
          <dgm:chPref val="3"/>
        </dgm:presLayoutVars>
      </dgm:prSet>
      <dgm:spPr/>
    </dgm:pt>
    <dgm:pt modelId="{CE64F782-7203-4E5A-95E8-A4D60173576C}" type="pres">
      <dgm:prSet presAssocID="{937D2DC8-3E3F-4359-8EAB-B3F8A4AE220A}" presName="rootConnector" presStyleLbl="node2" presStyleIdx="1" presStyleCnt="4"/>
      <dgm:spPr/>
    </dgm:pt>
    <dgm:pt modelId="{39AF8624-E0BE-4EF7-BB0A-6B9DF920EE73}" type="pres">
      <dgm:prSet presAssocID="{937D2DC8-3E3F-4359-8EAB-B3F8A4AE220A}" presName="hierChild4" presStyleCnt="0"/>
      <dgm:spPr/>
    </dgm:pt>
    <dgm:pt modelId="{C327B43A-4C25-4B6F-B7DB-0F019FAE5956}" type="pres">
      <dgm:prSet presAssocID="{937D2DC8-3E3F-4359-8EAB-B3F8A4AE220A}" presName="hierChild5" presStyleCnt="0"/>
      <dgm:spPr/>
    </dgm:pt>
    <dgm:pt modelId="{5905FB31-979D-4CA6-8E89-8A60DAA973AA}" type="pres">
      <dgm:prSet presAssocID="{13FA87B2-988C-4D3B-B26E-64E01522C1BC}" presName="Name37" presStyleLbl="parChTrans1D2" presStyleIdx="2" presStyleCnt="4"/>
      <dgm:spPr/>
    </dgm:pt>
    <dgm:pt modelId="{9C3C64D3-05AB-4895-8A06-C6558561A289}" type="pres">
      <dgm:prSet presAssocID="{B578C0B0-0496-47AE-9F6C-DECEDEB15B8A}" presName="hierRoot2" presStyleCnt="0">
        <dgm:presLayoutVars>
          <dgm:hierBranch val="init"/>
        </dgm:presLayoutVars>
      </dgm:prSet>
      <dgm:spPr/>
    </dgm:pt>
    <dgm:pt modelId="{EB1FFAF2-67C6-453F-B3B9-4F4B12220E11}" type="pres">
      <dgm:prSet presAssocID="{B578C0B0-0496-47AE-9F6C-DECEDEB15B8A}" presName="rootComposite" presStyleCnt="0"/>
      <dgm:spPr/>
    </dgm:pt>
    <dgm:pt modelId="{355BA2A8-DBC2-4399-8F98-7E4361D483E3}" type="pres">
      <dgm:prSet presAssocID="{B578C0B0-0496-47AE-9F6C-DECEDEB15B8A}" presName="rootText" presStyleLbl="node2" presStyleIdx="2" presStyleCnt="4" custScaleX="126551" custScaleY="271317" custLinFactNeighborX="1836" custLinFactNeighborY="-14043">
        <dgm:presLayoutVars>
          <dgm:chPref val="3"/>
        </dgm:presLayoutVars>
      </dgm:prSet>
      <dgm:spPr/>
    </dgm:pt>
    <dgm:pt modelId="{F80779FB-6027-4809-9720-7D05B454F4D1}" type="pres">
      <dgm:prSet presAssocID="{B578C0B0-0496-47AE-9F6C-DECEDEB15B8A}" presName="rootConnector" presStyleLbl="node2" presStyleIdx="2" presStyleCnt="4"/>
      <dgm:spPr/>
    </dgm:pt>
    <dgm:pt modelId="{92E77A14-A2DB-4813-9A0C-5635579431A6}" type="pres">
      <dgm:prSet presAssocID="{B578C0B0-0496-47AE-9F6C-DECEDEB15B8A}" presName="hierChild4" presStyleCnt="0"/>
      <dgm:spPr/>
    </dgm:pt>
    <dgm:pt modelId="{88B6EC2F-EC6A-48BA-B778-9E094907FC97}" type="pres">
      <dgm:prSet presAssocID="{B578C0B0-0496-47AE-9F6C-DECEDEB15B8A}" presName="hierChild5" presStyleCnt="0"/>
      <dgm:spPr/>
    </dgm:pt>
    <dgm:pt modelId="{B1D43A65-FBE3-49DA-BB20-DD8E16E48CE1}" type="pres">
      <dgm:prSet presAssocID="{63E50AAD-DC55-4BF2-B08D-3A92B56E3198}" presName="Name37" presStyleLbl="parChTrans1D2" presStyleIdx="3" presStyleCnt="4"/>
      <dgm:spPr/>
    </dgm:pt>
    <dgm:pt modelId="{9E464CE2-52C4-4BE7-B409-4541FC657F13}" type="pres">
      <dgm:prSet presAssocID="{AF76CAD3-8EC9-499D-B382-4DF1945798EA}" presName="hierRoot2" presStyleCnt="0">
        <dgm:presLayoutVars>
          <dgm:hierBranch val="init"/>
        </dgm:presLayoutVars>
      </dgm:prSet>
      <dgm:spPr/>
    </dgm:pt>
    <dgm:pt modelId="{83BD0F0B-A13B-45B0-957F-250667D82417}" type="pres">
      <dgm:prSet presAssocID="{AF76CAD3-8EC9-499D-B382-4DF1945798EA}" presName="rootComposite" presStyleCnt="0"/>
      <dgm:spPr/>
    </dgm:pt>
    <dgm:pt modelId="{8622041D-F12B-462C-887A-5D371FDF95FF}" type="pres">
      <dgm:prSet presAssocID="{AF76CAD3-8EC9-499D-B382-4DF1945798EA}" presName="rootText" presStyleLbl="node2" presStyleIdx="3" presStyleCnt="4" custScaleX="118180" custScaleY="292011" custLinFactNeighborX="-1484" custLinFactNeighborY="-16179">
        <dgm:presLayoutVars>
          <dgm:chPref val="3"/>
        </dgm:presLayoutVars>
      </dgm:prSet>
      <dgm:spPr/>
    </dgm:pt>
    <dgm:pt modelId="{432EDA13-A3BF-4E05-B9CC-8F4B6015DE07}" type="pres">
      <dgm:prSet presAssocID="{AF76CAD3-8EC9-499D-B382-4DF1945798EA}" presName="rootConnector" presStyleLbl="node2" presStyleIdx="3" presStyleCnt="4"/>
      <dgm:spPr/>
    </dgm:pt>
    <dgm:pt modelId="{C8B61715-36F0-4FB9-925F-1AD9F6BB5E70}" type="pres">
      <dgm:prSet presAssocID="{AF76CAD3-8EC9-499D-B382-4DF1945798EA}" presName="hierChild4" presStyleCnt="0"/>
      <dgm:spPr/>
    </dgm:pt>
    <dgm:pt modelId="{A7F1894B-0A64-430C-B37C-BFC1F563377D}" type="pres">
      <dgm:prSet presAssocID="{AF76CAD3-8EC9-499D-B382-4DF1945798EA}" presName="hierChild5" presStyleCnt="0"/>
      <dgm:spPr/>
    </dgm:pt>
    <dgm:pt modelId="{6EB995DA-B2BD-48D5-87F3-C0D89A170903}" type="pres">
      <dgm:prSet presAssocID="{739654F3-1F14-4CD6-8E02-45D51F5F5B90}" presName="hierChild3" presStyleCnt="0"/>
      <dgm:spPr/>
    </dgm:pt>
  </dgm:ptLst>
  <dgm:cxnLst>
    <dgm:cxn modelId="{2AD04101-C8BB-47F9-A996-B7B4A6DCFAD9}" type="presOf" srcId="{70202FF4-25CD-48E6-A7B6-38BA73A8E98E}" destId="{C7128A9D-61D0-4956-A094-DD8358946945}" srcOrd="0" destOrd="0" presId="urn:microsoft.com/office/officeart/2005/8/layout/orgChart1"/>
    <dgm:cxn modelId="{760DB233-49FF-47BE-89B0-434AC30B4D77}" type="presOf" srcId="{70202FF4-25CD-48E6-A7B6-38BA73A8E98E}" destId="{423A893E-CC0B-4920-AE76-BBBDD310037F}" srcOrd="1" destOrd="0" presId="urn:microsoft.com/office/officeart/2005/8/layout/orgChart1"/>
    <dgm:cxn modelId="{32F9123A-B2FB-4838-A635-AEA955966EDD}" type="presOf" srcId="{34001CFA-6514-48B5-A47E-798BB83D9FDF}" destId="{42709616-3898-452C-B4CA-23400F6ACBE5}" srcOrd="0" destOrd="0" presId="urn:microsoft.com/office/officeart/2005/8/layout/orgChart1"/>
    <dgm:cxn modelId="{23A5BA43-09E4-4309-A49E-D758A835D19D}" type="presOf" srcId="{937D2DC8-3E3F-4359-8EAB-B3F8A4AE220A}" destId="{EF53D924-3242-4D8E-BF6B-46BE60C1C5D5}" srcOrd="0" destOrd="0" presId="urn:microsoft.com/office/officeart/2005/8/layout/orgChart1"/>
    <dgm:cxn modelId="{B7F19964-4989-46E6-84C7-E5FBB0994338}" type="presOf" srcId="{51FC2547-FC8B-48AE-B8D3-9880119679A5}" destId="{B213697A-4B2A-4ED0-996A-D47EDC46AE6C}" srcOrd="0" destOrd="0" presId="urn:microsoft.com/office/officeart/2005/8/layout/orgChart1"/>
    <dgm:cxn modelId="{DC54D34C-5EE8-4343-83F3-08AA0B3BF662}" srcId="{123ACCFE-9C1A-4336-989E-2E6D19FBFDA1}" destId="{739654F3-1F14-4CD6-8E02-45D51F5F5B90}" srcOrd="0" destOrd="0" parTransId="{DFBE5078-1E4E-4E09-8932-362507AF2552}" sibTransId="{8D7D6BE1-3892-434B-AB9A-1AEAF4D39E61}"/>
    <dgm:cxn modelId="{C9E3F374-D328-4978-9636-7B1F402765F4}" type="presOf" srcId="{AF76CAD3-8EC9-499D-B382-4DF1945798EA}" destId="{432EDA13-A3BF-4E05-B9CC-8F4B6015DE07}" srcOrd="1" destOrd="0" presId="urn:microsoft.com/office/officeart/2005/8/layout/orgChart1"/>
    <dgm:cxn modelId="{CD388A57-6295-47A7-B160-A773C8C61660}" srcId="{739654F3-1F14-4CD6-8E02-45D51F5F5B90}" destId="{B578C0B0-0496-47AE-9F6C-DECEDEB15B8A}" srcOrd="2" destOrd="0" parTransId="{13FA87B2-988C-4D3B-B26E-64E01522C1BC}" sibTransId="{545F03BC-2FAE-4C7F-9C27-6CBD07625C6F}"/>
    <dgm:cxn modelId="{EC1F1258-763F-4095-AF39-D50083D6CE0C}" type="presOf" srcId="{123ACCFE-9C1A-4336-989E-2E6D19FBFDA1}" destId="{5CFDAD56-D720-482C-979A-3D00AE9C78E6}" srcOrd="0" destOrd="0" presId="urn:microsoft.com/office/officeart/2005/8/layout/orgChart1"/>
    <dgm:cxn modelId="{E7C13B79-F5A3-4BCF-9674-D8C7B18B6181}" type="presOf" srcId="{739654F3-1F14-4CD6-8E02-45D51F5F5B90}" destId="{886ED686-1821-42D3-91B7-3531487D18A7}" srcOrd="1" destOrd="0" presId="urn:microsoft.com/office/officeart/2005/8/layout/orgChart1"/>
    <dgm:cxn modelId="{B5C5DF91-89C9-4A20-915D-2A0B509CC2EA}" type="presOf" srcId="{13FA87B2-988C-4D3B-B26E-64E01522C1BC}" destId="{5905FB31-979D-4CA6-8E89-8A60DAA973AA}" srcOrd="0" destOrd="0" presId="urn:microsoft.com/office/officeart/2005/8/layout/orgChart1"/>
    <dgm:cxn modelId="{C45529B1-3B1F-40BF-B10C-FC86DFBBA3A4}" srcId="{739654F3-1F14-4CD6-8E02-45D51F5F5B90}" destId="{AF76CAD3-8EC9-499D-B382-4DF1945798EA}" srcOrd="3" destOrd="0" parTransId="{63E50AAD-DC55-4BF2-B08D-3A92B56E3198}" sibTransId="{0E75C86F-5358-4D3D-B587-057885228AD7}"/>
    <dgm:cxn modelId="{BE642CB1-5BF6-42F2-8C66-6FC4FD4366CE}" srcId="{739654F3-1F14-4CD6-8E02-45D51F5F5B90}" destId="{70202FF4-25CD-48E6-A7B6-38BA73A8E98E}" srcOrd="0" destOrd="0" parTransId="{34001CFA-6514-48B5-A47E-798BB83D9FDF}" sibTransId="{A42D0ACC-6FDD-4929-A765-8FD3C75A8F99}"/>
    <dgm:cxn modelId="{1E5077C7-0C3C-4E4D-9660-CBCFE57083EA}" type="presOf" srcId="{B578C0B0-0496-47AE-9F6C-DECEDEB15B8A}" destId="{355BA2A8-DBC2-4399-8F98-7E4361D483E3}" srcOrd="0" destOrd="0" presId="urn:microsoft.com/office/officeart/2005/8/layout/orgChart1"/>
    <dgm:cxn modelId="{9E767BE3-FD70-4446-9C6C-3C8125A88ED4}" srcId="{739654F3-1F14-4CD6-8E02-45D51F5F5B90}" destId="{937D2DC8-3E3F-4359-8EAB-B3F8A4AE220A}" srcOrd="1" destOrd="0" parTransId="{51FC2547-FC8B-48AE-B8D3-9880119679A5}" sibTransId="{37F611BF-A0D7-479A-B8AE-7B0FD282433A}"/>
    <dgm:cxn modelId="{6DC11BEB-DC1C-4D01-9627-5A5512164FBF}" type="presOf" srcId="{63E50AAD-DC55-4BF2-B08D-3A92B56E3198}" destId="{B1D43A65-FBE3-49DA-BB20-DD8E16E48CE1}" srcOrd="0" destOrd="0" presId="urn:microsoft.com/office/officeart/2005/8/layout/orgChart1"/>
    <dgm:cxn modelId="{483854EB-3FE4-4B3C-8933-A3C722673CAF}" type="presOf" srcId="{B578C0B0-0496-47AE-9F6C-DECEDEB15B8A}" destId="{F80779FB-6027-4809-9720-7D05B454F4D1}" srcOrd="1" destOrd="0" presId="urn:microsoft.com/office/officeart/2005/8/layout/orgChart1"/>
    <dgm:cxn modelId="{48D7BFF3-9706-4094-BD01-2478997BDB91}" type="presOf" srcId="{AF76CAD3-8EC9-499D-B382-4DF1945798EA}" destId="{8622041D-F12B-462C-887A-5D371FDF95FF}" srcOrd="0" destOrd="0" presId="urn:microsoft.com/office/officeart/2005/8/layout/orgChart1"/>
    <dgm:cxn modelId="{34803CFD-6B84-4C9C-BF35-DDD928257622}" type="presOf" srcId="{739654F3-1F14-4CD6-8E02-45D51F5F5B90}" destId="{5DD395F3-2B63-4006-82EA-E4C375BD6A6D}" srcOrd="0" destOrd="0" presId="urn:microsoft.com/office/officeart/2005/8/layout/orgChart1"/>
    <dgm:cxn modelId="{8894D5FD-14B4-46EB-8DEF-BFE42B38A158}" type="presOf" srcId="{937D2DC8-3E3F-4359-8EAB-B3F8A4AE220A}" destId="{CE64F782-7203-4E5A-95E8-A4D60173576C}" srcOrd="1" destOrd="0" presId="urn:microsoft.com/office/officeart/2005/8/layout/orgChart1"/>
    <dgm:cxn modelId="{54C3B2B4-0C3E-485F-B09E-812DFD07AB8B}" type="presParOf" srcId="{5CFDAD56-D720-482C-979A-3D00AE9C78E6}" destId="{6EF3AA62-B100-462F-815C-81A63D186B1B}" srcOrd="0" destOrd="0" presId="urn:microsoft.com/office/officeart/2005/8/layout/orgChart1"/>
    <dgm:cxn modelId="{E2489EDA-872B-4D3E-9D78-294AF70C8CC3}" type="presParOf" srcId="{6EF3AA62-B100-462F-815C-81A63D186B1B}" destId="{2A0E9A2A-E37D-4F2C-A1FC-C85FE58EE4E7}" srcOrd="0" destOrd="0" presId="urn:microsoft.com/office/officeart/2005/8/layout/orgChart1"/>
    <dgm:cxn modelId="{5E5E4CC7-1B51-4FC4-AFE6-3BCEEC32076C}" type="presParOf" srcId="{2A0E9A2A-E37D-4F2C-A1FC-C85FE58EE4E7}" destId="{5DD395F3-2B63-4006-82EA-E4C375BD6A6D}" srcOrd="0" destOrd="0" presId="urn:microsoft.com/office/officeart/2005/8/layout/orgChart1"/>
    <dgm:cxn modelId="{214D629E-9BC0-4F25-850F-17A29E2B9150}" type="presParOf" srcId="{2A0E9A2A-E37D-4F2C-A1FC-C85FE58EE4E7}" destId="{886ED686-1821-42D3-91B7-3531487D18A7}" srcOrd="1" destOrd="0" presId="urn:microsoft.com/office/officeart/2005/8/layout/orgChart1"/>
    <dgm:cxn modelId="{EAA16193-6A0E-41D6-BBB6-CA2DB2C8EDBE}" type="presParOf" srcId="{6EF3AA62-B100-462F-815C-81A63D186B1B}" destId="{1474539B-E4FD-4C7E-98AB-1E81ED74AC1A}" srcOrd="1" destOrd="0" presId="urn:microsoft.com/office/officeart/2005/8/layout/orgChart1"/>
    <dgm:cxn modelId="{95EE5C46-BA88-498F-959B-6825591F6133}" type="presParOf" srcId="{1474539B-E4FD-4C7E-98AB-1E81ED74AC1A}" destId="{42709616-3898-452C-B4CA-23400F6ACBE5}" srcOrd="0" destOrd="0" presId="urn:microsoft.com/office/officeart/2005/8/layout/orgChart1"/>
    <dgm:cxn modelId="{D050E0C2-FC29-42A9-8C67-BBE1DECBEDE5}" type="presParOf" srcId="{1474539B-E4FD-4C7E-98AB-1E81ED74AC1A}" destId="{754E92E4-6A55-4C22-99BA-8A5BCFF9921A}" srcOrd="1" destOrd="0" presId="urn:microsoft.com/office/officeart/2005/8/layout/orgChart1"/>
    <dgm:cxn modelId="{066F7FEA-8E92-4D8D-9B7B-3FA58620ADD8}" type="presParOf" srcId="{754E92E4-6A55-4C22-99BA-8A5BCFF9921A}" destId="{465C4277-1659-438A-928F-C0CDA569C3F5}" srcOrd="0" destOrd="0" presId="urn:microsoft.com/office/officeart/2005/8/layout/orgChart1"/>
    <dgm:cxn modelId="{C2129490-3091-40E8-90B4-2BC50F8969D1}" type="presParOf" srcId="{465C4277-1659-438A-928F-C0CDA569C3F5}" destId="{C7128A9D-61D0-4956-A094-DD8358946945}" srcOrd="0" destOrd="0" presId="urn:microsoft.com/office/officeart/2005/8/layout/orgChart1"/>
    <dgm:cxn modelId="{11020F2B-F54B-468B-8CA9-AC9682CF1AA3}" type="presParOf" srcId="{465C4277-1659-438A-928F-C0CDA569C3F5}" destId="{423A893E-CC0B-4920-AE76-BBBDD310037F}" srcOrd="1" destOrd="0" presId="urn:microsoft.com/office/officeart/2005/8/layout/orgChart1"/>
    <dgm:cxn modelId="{F48BD7C1-AC1F-400C-9086-64F1CBA7E04B}" type="presParOf" srcId="{754E92E4-6A55-4C22-99BA-8A5BCFF9921A}" destId="{8956C62F-12F7-4E72-B1AC-E362660AE2F2}" srcOrd="1" destOrd="0" presId="urn:microsoft.com/office/officeart/2005/8/layout/orgChart1"/>
    <dgm:cxn modelId="{1275E87B-5F84-42BB-AFE0-E8AA48C7DD08}" type="presParOf" srcId="{754E92E4-6A55-4C22-99BA-8A5BCFF9921A}" destId="{44E1EAE9-EB8A-4BE9-95F7-9DFA960FD49E}" srcOrd="2" destOrd="0" presId="urn:microsoft.com/office/officeart/2005/8/layout/orgChart1"/>
    <dgm:cxn modelId="{09874067-940C-41C4-9A3B-22198B7613D9}" type="presParOf" srcId="{1474539B-E4FD-4C7E-98AB-1E81ED74AC1A}" destId="{B213697A-4B2A-4ED0-996A-D47EDC46AE6C}" srcOrd="2" destOrd="0" presId="urn:microsoft.com/office/officeart/2005/8/layout/orgChart1"/>
    <dgm:cxn modelId="{D7DFC403-D5B8-4A6D-8ED2-8ECB032828FF}" type="presParOf" srcId="{1474539B-E4FD-4C7E-98AB-1E81ED74AC1A}" destId="{179CF8C3-F50C-44BD-9A1C-C30D74ED7530}" srcOrd="3" destOrd="0" presId="urn:microsoft.com/office/officeart/2005/8/layout/orgChart1"/>
    <dgm:cxn modelId="{ED089B31-C567-40A0-9510-B48594054CE5}" type="presParOf" srcId="{179CF8C3-F50C-44BD-9A1C-C30D74ED7530}" destId="{F57098F1-8E33-486A-AB15-AF668AE24C14}" srcOrd="0" destOrd="0" presId="urn:microsoft.com/office/officeart/2005/8/layout/orgChart1"/>
    <dgm:cxn modelId="{EEAB66AE-6EFD-4F5E-B029-8EE6EBD1AF40}" type="presParOf" srcId="{F57098F1-8E33-486A-AB15-AF668AE24C14}" destId="{EF53D924-3242-4D8E-BF6B-46BE60C1C5D5}" srcOrd="0" destOrd="0" presId="urn:microsoft.com/office/officeart/2005/8/layout/orgChart1"/>
    <dgm:cxn modelId="{E42F9379-19CC-45F7-A760-F704574F6090}" type="presParOf" srcId="{F57098F1-8E33-486A-AB15-AF668AE24C14}" destId="{CE64F782-7203-4E5A-95E8-A4D60173576C}" srcOrd="1" destOrd="0" presId="urn:microsoft.com/office/officeart/2005/8/layout/orgChart1"/>
    <dgm:cxn modelId="{B6BAEFD8-100D-494B-A7B5-182539D64517}" type="presParOf" srcId="{179CF8C3-F50C-44BD-9A1C-C30D74ED7530}" destId="{39AF8624-E0BE-4EF7-BB0A-6B9DF920EE73}" srcOrd="1" destOrd="0" presId="urn:microsoft.com/office/officeart/2005/8/layout/orgChart1"/>
    <dgm:cxn modelId="{56567AE7-6039-46D6-B405-11A0D8536D1E}" type="presParOf" srcId="{179CF8C3-F50C-44BD-9A1C-C30D74ED7530}" destId="{C327B43A-4C25-4B6F-B7DB-0F019FAE5956}" srcOrd="2" destOrd="0" presId="urn:microsoft.com/office/officeart/2005/8/layout/orgChart1"/>
    <dgm:cxn modelId="{492F8F89-3EE2-45AA-9169-3F7A5488FC06}" type="presParOf" srcId="{1474539B-E4FD-4C7E-98AB-1E81ED74AC1A}" destId="{5905FB31-979D-4CA6-8E89-8A60DAA973AA}" srcOrd="4" destOrd="0" presId="urn:microsoft.com/office/officeart/2005/8/layout/orgChart1"/>
    <dgm:cxn modelId="{AFFA1AAC-DF0B-412B-ADA3-0452A452B920}" type="presParOf" srcId="{1474539B-E4FD-4C7E-98AB-1E81ED74AC1A}" destId="{9C3C64D3-05AB-4895-8A06-C6558561A289}" srcOrd="5" destOrd="0" presId="urn:microsoft.com/office/officeart/2005/8/layout/orgChart1"/>
    <dgm:cxn modelId="{A8C6BA5F-3E72-4591-B2F9-44286EDC7F97}" type="presParOf" srcId="{9C3C64D3-05AB-4895-8A06-C6558561A289}" destId="{EB1FFAF2-67C6-453F-B3B9-4F4B12220E11}" srcOrd="0" destOrd="0" presId="urn:microsoft.com/office/officeart/2005/8/layout/orgChart1"/>
    <dgm:cxn modelId="{AE3ECE66-DF56-471C-80F0-3A5E8CEBA674}" type="presParOf" srcId="{EB1FFAF2-67C6-453F-B3B9-4F4B12220E11}" destId="{355BA2A8-DBC2-4399-8F98-7E4361D483E3}" srcOrd="0" destOrd="0" presId="urn:microsoft.com/office/officeart/2005/8/layout/orgChart1"/>
    <dgm:cxn modelId="{1DDDEC85-5B31-473F-B18F-25ED4B5F9503}" type="presParOf" srcId="{EB1FFAF2-67C6-453F-B3B9-4F4B12220E11}" destId="{F80779FB-6027-4809-9720-7D05B454F4D1}" srcOrd="1" destOrd="0" presId="urn:microsoft.com/office/officeart/2005/8/layout/orgChart1"/>
    <dgm:cxn modelId="{D8BECBAC-2225-472E-B979-A54BFD78FD48}" type="presParOf" srcId="{9C3C64D3-05AB-4895-8A06-C6558561A289}" destId="{92E77A14-A2DB-4813-9A0C-5635579431A6}" srcOrd="1" destOrd="0" presId="urn:microsoft.com/office/officeart/2005/8/layout/orgChart1"/>
    <dgm:cxn modelId="{1DC3886B-2F6F-4FF2-AAA8-42CB04E3B888}" type="presParOf" srcId="{9C3C64D3-05AB-4895-8A06-C6558561A289}" destId="{88B6EC2F-EC6A-48BA-B778-9E094907FC97}" srcOrd="2" destOrd="0" presId="urn:microsoft.com/office/officeart/2005/8/layout/orgChart1"/>
    <dgm:cxn modelId="{E0835971-EE3B-4F7E-8E42-F8DCA8CCAA3E}" type="presParOf" srcId="{1474539B-E4FD-4C7E-98AB-1E81ED74AC1A}" destId="{B1D43A65-FBE3-49DA-BB20-DD8E16E48CE1}" srcOrd="6" destOrd="0" presId="urn:microsoft.com/office/officeart/2005/8/layout/orgChart1"/>
    <dgm:cxn modelId="{331C38B2-A84E-4DA8-A32B-CF67DB8741E5}" type="presParOf" srcId="{1474539B-E4FD-4C7E-98AB-1E81ED74AC1A}" destId="{9E464CE2-52C4-4BE7-B409-4541FC657F13}" srcOrd="7" destOrd="0" presId="urn:microsoft.com/office/officeart/2005/8/layout/orgChart1"/>
    <dgm:cxn modelId="{0ABC8448-4C08-4B51-8F15-C1D9C9280507}" type="presParOf" srcId="{9E464CE2-52C4-4BE7-B409-4541FC657F13}" destId="{83BD0F0B-A13B-45B0-957F-250667D82417}" srcOrd="0" destOrd="0" presId="urn:microsoft.com/office/officeart/2005/8/layout/orgChart1"/>
    <dgm:cxn modelId="{62963168-EAE6-4752-BC1F-67CF1151F423}" type="presParOf" srcId="{83BD0F0B-A13B-45B0-957F-250667D82417}" destId="{8622041D-F12B-462C-887A-5D371FDF95FF}" srcOrd="0" destOrd="0" presId="urn:microsoft.com/office/officeart/2005/8/layout/orgChart1"/>
    <dgm:cxn modelId="{7E236A14-ADF1-4DC1-818E-01BC2E1D3F48}" type="presParOf" srcId="{83BD0F0B-A13B-45B0-957F-250667D82417}" destId="{432EDA13-A3BF-4E05-B9CC-8F4B6015DE07}" srcOrd="1" destOrd="0" presId="urn:microsoft.com/office/officeart/2005/8/layout/orgChart1"/>
    <dgm:cxn modelId="{12E2D301-BB76-48E8-8567-2613FC999F79}" type="presParOf" srcId="{9E464CE2-52C4-4BE7-B409-4541FC657F13}" destId="{C8B61715-36F0-4FB9-925F-1AD9F6BB5E70}" srcOrd="1" destOrd="0" presId="urn:microsoft.com/office/officeart/2005/8/layout/orgChart1"/>
    <dgm:cxn modelId="{4B0D32ED-543D-4C1D-AF70-05DF694CB322}" type="presParOf" srcId="{9E464CE2-52C4-4BE7-B409-4541FC657F13}" destId="{A7F1894B-0A64-430C-B37C-BFC1F563377D}" srcOrd="2" destOrd="0" presId="urn:microsoft.com/office/officeart/2005/8/layout/orgChart1"/>
    <dgm:cxn modelId="{1F669B82-3D1D-4F4D-80FE-C54F06A35D7D}" type="presParOf" srcId="{6EF3AA62-B100-462F-815C-81A63D186B1B}" destId="{6EB995DA-B2BD-48D5-87F3-C0D89A170903}"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5C0E26-F0D4-40E5-A04D-41F509FCF34D}"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GB"/>
        </a:p>
      </dgm:t>
    </dgm:pt>
    <dgm:pt modelId="{F3011D63-0CA9-4F16-8C49-7FEDA3070B5D}">
      <dgm:prSet phldrT="[Text]"/>
      <dgm:spPr/>
      <dgm:t>
        <a:bodyPr/>
        <a:lstStyle/>
        <a:p>
          <a:r>
            <a:rPr lang="en-GB" dirty="0"/>
            <a:t>Ethical approval was granted by the University</a:t>
          </a:r>
        </a:p>
      </dgm:t>
    </dgm:pt>
    <dgm:pt modelId="{2625EB62-BE7F-4459-BC49-48910378B935}" type="parTrans" cxnId="{65189F44-1B42-4260-A6D5-82047F2BF361}">
      <dgm:prSet/>
      <dgm:spPr/>
      <dgm:t>
        <a:bodyPr/>
        <a:lstStyle/>
        <a:p>
          <a:endParaRPr lang="en-GB"/>
        </a:p>
      </dgm:t>
    </dgm:pt>
    <dgm:pt modelId="{5B98FCCD-AC4B-4DF1-AA74-D35F78F59837}" type="sibTrans" cxnId="{65189F44-1B42-4260-A6D5-82047F2BF361}">
      <dgm:prSet/>
      <dgm:spPr/>
      <dgm:t>
        <a:bodyPr/>
        <a:lstStyle/>
        <a:p>
          <a:endParaRPr lang="en-GB"/>
        </a:p>
      </dgm:t>
    </dgm:pt>
    <dgm:pt modelId="{18C91A10-5ED7-4559-B428-1BA62FEF0BAB}">
      <dgm:prSet phldrT="[Text]"/>
      <dgm:spPr/>
      <dgm:t>
        <a:bodyPr/>
        <a:lstStyle/>
        <a:p>
          <a:r>
            <a:rPr lang="en-GB" dirty="0"/>
            <a:t>Questionnaire created online using Qualtrics software</a:t>
          </a:r>
        </a:p>
      </dgm:t>
    </dgm:pt>
    <dgm:pt modelId="{8008F97E-1E27-461B-B741-EA5F933991C3}" type="parTrans" cxnId="{9F31E329-B852-4653-B1CC-46D422C37B93}">
      <dgm:prSet/>
      <dgm:spPr/>
      <dgm:t>
        <a:bodyPr/>
        <a:lstStyle/>
        <a:p>
          <a:endParaRPr lang="en-GB"/>
        </a:p>
      </dgm:t>
    </dgm:pt>
    <dgm:pt modelId="{A04D650F-0F73-43B2-86AF-E7DA1B3ED7BA}" type="sibTrans" cxnId="{9F31E329-B852-4653-B1CC-46D422C37B93}">
      <dgm:prSet/>
      <dgm:spPr/>
      <dgm:t>
        <a:bodyPr/>
        <a:lstStyle/>
        <a:p>
          <a:endParaRPr lang="en-GB"/>
        </a:p>
      </dgm:t>
    </dgm:pt>
    <dgm:pt modelId="{9405589A-598A-4C26-8F15-7FB686240DFB}">
      <dgm:prSet phldrT="[Text]"/>
      <dgm:spPr/>
      <dgm:t>
        <a:bodyPr/>
        <a:lstStyle/>
        <a:p>
          <a:r>
            <a:rPr lang="en-GB" dirty="0"/>
            <a:t>Emails sent to 90 schools with link attached – head teachers asked to disseminate</a:t>
          </a:r>
        </a:p>
      </dgm:t>
    </dgm:pt>
    <dgm:pt modelId="{E424E4D2-1285-49A6-95C6-AFB24CA3F1D2}" type="parTrans" cxnId="{2B226A09-708B-4AED-82EA-712B2D52B821}">
      <dgm:prSet/>
      <dgm:spPr/>
      <dgm:t>
        <a:bodyPr/>
        <a:lstStyle/>
        <a:p>
          <a:endParaRPr lang="en-GB"/>
        </a:p>
      </dgm:t>
    </dgm:pt>
    <dgm:pt modelId="{75F544F1-CAB2-4DB0-AFCD-3DFD4CB61E7C}" type="sibTrans" cxnId="{2B226A09-708B-4AED-82EA-712B2D52B821}">
      <dgm:prSet/>
      <dgm:spPr/>
      <dgm:t>
        <a:bodyPr/>
        <a:lstStyle/>
        <a:p>
          <a:endParaRPr lang="en-GB"/>
        </a:p>
      </dgm:t>
    </dgm:pt>
    <dgm:pt modelId="{0C0DAA76-36D6-4C2E-B6A8-ABA05C1BE9C7}">
      <dgm:prSet phldrT="[Text]"/>
      <dgm:spPr/>
      <dgm:t>
        <a:bodyPr/>
        <a:lstStyle/>
        <a:p>
          <a:r>
            <a:rPr lang="en-GB" dirty="0"/>
            <a:t>Participants asked to tick an electronic consent form </a:t>
          </a:r>
        </a:p>
      </dgm:t>
    </dgm:pt>
    <dgm:pt modelId="{96BA4064-519C-4A48-8000-D0AC951CEA1C}" type="parTrans" cxnId="{01934B5E-3699-4F2C-B27D-461251A425A5}">
      <dgm:prSet/>
      <dgm:spPr/>
      <dgm:t>
        <a:bodyPr/>
        <a:lstStyle/>
        <a:p>
          <a:endParaRPr lang="en-GB"/>
        </a:p>
      </dgm:t>
    </dgm:pt>
    <dgm:pt modelId="{C94533B3-F9EE-4894-8FC5-281F143DB2EE}" type="sibTrans" cxnId="{01934B5E-3699-4F2C-B27D-461251A425A5}">
      <dgm:prSet/>
      <dgm:spPr/>
      <dgm:t>
        <a:bodyPr/>
        <a:lstStyle/>
        <a:p>
          <a:endParaRPr lang="en-GB"/>
        </a:p>
      </dgm:t>
    </dgm:pt>
    <dgm:pt modelId="{A7459971-9DA2-4E1B-AAE1-35A67BAE032B}">
      <dgm:prSet phldrT="[Text]"/>
      <dgm:spPr/>
      <dgm:t>
        <a:bodyPr/>
        <a:lstStyle/>
        <a:p>
          <a:r>
            <a:rPr lang="en-GB" dirty="0"/>
            <a:t>Ethics - participants were ensured of confidentiality and anonymity </a:t>
          </a:r>
        </a:p>
      </dgm:t>
    </dgm:pt>
    <dgm:pt modelId="{3056EEC8-F535-4098-A158-91C4E5AD7A78}" type="parTrans" cxnId="{CE28C3A7-B565-460D-B4EC-F846CC0D6788}">
      <dgm:prSet/>
      <dgm:spPr/>
      <dgm:t>
        <a:bodyPr/>
        <a:lstStyle/>
        <a:p>
          <a:endParaRPr lang="en-GB"/>
        </a:p>
      </dgm:t>
    </dgm:pt>
    <dgm:pt modelId="{828C38F3-D0C8-4E13-894E-CB0BC73C05CD}" type="sibTrans" cxnId="{CE28C3A7-B565-460D-B4EC-F846CC0D6788}">
      <dgm:prSet/>
      <dgm:spPr/>
      <dgm:t>
        <a:bodyPr/>
        <a:lstStyle/>
        <a:p>
          <a:endParaRPr lang="en-GB"/>
        </a:p>
      </dgm:t>
    </dgm:pt>
    <dgm:pt modelId="{FBF6D44C-8DFD-4E70-946F-3C2752CC698D}">
      <dgm:prSet phldrT="[Text]"/>
      <dgm:spPr/>
      <dgm:t>
        <a:bodyPr/>
        <a:lstStyle/>
        <a:p>
          <a:r>
            <a:rPr lang="en-GB" dirty="0"/>
            <a:t>Parents recruited online via links on social media websites</a:t>
          </a:r>
        </a:p>
      </dgm:t>
    </dgm:pt>
    <dgm:pt modelId="{AA6D3793-E1F8-4563-9123-7DAA80935017}" type="parTrans" cxnId="{F7AF60C2-F0EE-40D8-8D6C-C51A95E251F9}">
      <dgm:prSet/>
      <dgm:spPr/>
      <dgm:t>
        <a:bodyPr/>
        <a:lstStyle/>
        <a:p>
          <a:endParaRPr lang="en-GB"/>
        </a:p>
      </dgm:t>
    </dgm:pt>
    <dgm:pt modelId="{30B354C6-6545-46B6-85AA-B8B38E7C48CC}" type="sibTrans" cxnId="{F7AF60C2-F0EE-40D8-8D6C-C51A95E251F9}">
      <dgm:prSet/>
      <dgm:spPr/>
      <dgm:t>
        <a:bodyPr/>
        <a:lstStyle/>
        <a:p>
          <a:endParaRPr lang="en-GB"/>
        </a:p>
      </dgm:t>
    </dgm:pt>
    <dgm:pt modelId="{E61E5CFF-DFA0-4C70-95AF-29A606276EFB}">
      <dgm:prSet phldrT="[Text]"/>
      <dgm:spPr/>
      <dgm:t>
        <a:bodyPr/>
        <a:lstStyle/>
        <a:p>
          <a:r>
            <a:rPr lang="en-GB" dirty="0"/>
            <a:t>Demographics questions followed by the MTAI scale (</a:t>
          </a:r>
          <a:r>
            <a:rPr lang="en-GB" dirty="0" err="1"/>
            <a:t>Stoiber</a:t>
          </a:r>
          <a:r>
            <a:rPr lang="en-GB" dirty="0"/>
            <a:t>, </a:t>
          </a:r>
          <a:r>
            <a:rPr lang="en-GB" dirty="0" err="1"/>
            <a:t>Gettinger</a:t>
          </a:r>
          <a:r>
            <a:rPr lang="en-GB" dirty="0"/>
            <a:t>, &amp; Goetz, 1998)</a:t>
          </a:r>
        </a:p>
      </dgm:t>
    </dgm:pt>
    <dgm:pt modelId="{718B584C-0923-45B0-BA88-D2C894132B43}" type="parTrans" cxnId="{347C3BB6-A0E5-41C4-8DEA-EC7DEB3430DC}">
      <dgm:prSet/>
      <dgm:spPr/>
      <dgm:t>
        <a:bodyPr/>
        <a:lstStyle/>
        <a:p>
          <a:endParaRPr lang="en-GB"/>
        </a:p>
      </dgm:t>
    </dgm:pt>
    <dgm:pt modelId="{7A4AD8E1-5E28-4E4E-A4B1-54DD1312443A}" type="sibTrans" cxnId="{347C3BB6-A0E5-41C4-8DEA-EC7DEB3430DC}">
      <dgm:prSet/>
      <dgm:spPr/>
      <dgm:t>
        <a:bodyPr/>
        <a:lstStyle/>
        <a:p>
          <a:endParaRPr lang="en-GB"/>
        </a:p>
      </dgm:t>
    </dgm:pt>
    <dgm:pt modelId="{1CB4B12C-FD51-4AB6-A17E-E8038E3F21C7}">
      <dgm:prSet phldrT="[Text]"/>
      <dgm:spPr/>
      <dgm:t>
        <a:bodyPr/>
        <a:lstStyle/>
        <a:p>
          <a:r>
            <a:rPr lang="en-GB" dirty="0"/>
            <a:t>Debrief form then followed – aims, objectives, contact point with the primary researcher</a:t>
          </a:r>
        </a:p>
      </dgm:t>
    </dgm:pt>
    <dgm:pt modelId="{242979EE-8BD0-412A-8EED-05BA91BE2BA1}" type="parTrans" cxnId="{34D88D3A-AA67-4FC1-87A8-46580BB0F7F0}">
      <dgm:prSet/>
      <dgm:spPr/>
      <dgm:t>
        <a:bodyPr/>
        <a:lstStyle/>
        <a:p>
          <a:endParaRPr lang="en-GB"/>
        </a:p>
      </dgm:t>
    </dgm:pt>
    <dgm:pt modelId="{4B81B88C-A6CE-4692-BB76-630C9A77FD8B}" type="sibTrans" cxnId="{34D88D3A-AA67-4FC1-87A8-46580BB0F7F0}">
      <dgm:prSet/>
      <dgm:spPr/>
      <dgm:t>
        <a:bodyPr/>
        <a:lstStyle/>
        <a:p>
          <a:endParaRPr lang="en-GB"/>
        </a:p>
      </dgm:t>
    </dgm:pt>
    <dgm:pt modelId="{D87ED34E-27F7-4206-8B14-513273105F7D}">
      <dgm:prSet phldrT="[Text]"/>
      <dgm:spPr/>
      <dgm:t>
        <a:bodyPr/>
        <a:lstStyle/>
        <a:p>
          <a:r>
            <a:rPr lang="en-GB" dirty="0"/>
            <a:t>Data was then analysed using SPSS version 26. </a:t>
          </a:r>
        </a:p>
      </dgm:t>
    </dgm:pt>
    <dgm:pt modelId="{FF0D22E3-86D1-4C9F-94EB-9608F249835A}" type="parTrans" cxnId="{C0009F4A-E10B-4250-B2A5-37A0B05E51B6}">
      <dgm:prSet/>
      <dgm:spPr/>
      <dgm:t>
        <a:bodyPr/>
        <a:lstStyle/>
        <a:p>
          <a:endParaRPr lang="en-GB"/>
        </a:p>
      </dgm:t>
    </dgm:pt>
    <dgm:pt modelId="{62720773-5075-4585-8C4B-38ADC402D534}" type="sibTrans" cxnId="{C0009F4A-E10B-4250-B2A5-37A0B05E51B6}">
      <dgm:prSet/>
      <dgm:spPr/>
      <dgm:t>
        <a:bodyPr/>
        <a:lstStyle/>
        <a:p>
          <a:endParaRPr lang="en-GB"/>
        </a:p>
      </dgm:t>
    </dgm:pt>
    <dgm:pt modelId="{C5219AEF-1805-4E11-8E4C-015E67BCA046}" type="pres">
      <dgm:prSet presAssocID="{285C0E26-F0D4-40E5-A04D-41F509FCF34D}" presName="Name0" presStyleCnt="0">
        <dgm:presLayoutVars>
          <dgm:dir/>
          <dgm:resizeHandles/>
        </dgm:presLayoutVars>
      </dgm:prSet>
      <dgm:spPr/>
    </dgm:pt>
    <dgm:pt modelId="{CC14FBB3-78CD-49ED-B553-309CC435DDA4}" type="pres">
      <dgm:prSet presAssocID="{F3011D63-0CA9-4F16-8C49-7FEDA3070B5D}" presName="compNode" presStyleCnt="0"/>
      <dgm:spPr/>
    </dgm:pt>
    <dgm:pt modelId="{2DA6E476-0D34-4AB9-9672-A105C578DF43}" type="pres">
      <dgm:prSet presAssocID="{F3011D63-0CA9-4F16-8C49-7FEDA3070B5D}" presName="dummyConnPt" presStyleCnt="0"/>
      <dgm:spPr/>
    </dgm:pt>
    <dgm:pt modelId="{D95475CA-1973-45C4-B766-1875B749CACA}" type="pres">
      <dgm:prSet presAssocID="{F3011D63-0CA9-4F16-8C49-7FEDA3070B5D}" presName="node" presStyleLbl="node1" presStyleIdx="0" presStyleCnt="9">
        <dgm:presLayoutVars>
          <dgm:bulletEnabled val="1"/>
        </dgm:presLayoutVars>
      </dgm:prSet>
      <dgm:spPr/>
    </dgm:pt>
    <dgm:pt modelId="{23670C93-1A90-42E6-AF14-D2B3F9AD8E84}" type="pres">
      <dgm:prSet presAssocID="{5B98FCCD-AC4B-4DF1-AA74-D35F78F59837}" presName="sibTrans" presStyleLbl="bgSibTrans2D1" presStyleIdx="0" presStyleCnt="8"/>
      <dgm:spPr/>
    </dgm:pt>
    <dgm:pt modelId="{6A03E023-BA12-432D-B6FC-FD5437CD832B}" type="pres">
      <dgm:prSet presAssocID="{18C91A10-5ED7-4559-B428-1BA62FEF0BAB}" presName="compNode" presStyleCnt="0"/>
      <dgm:spPr/>
    </dgm:pt>
    <dgm:pt modelId="{F513992A-3379-4B58-A246-656FB1E13EB2}" type="pres">
      <dgm:prSet presAssocID="{18C91A10-5ED7-4559-B428-1BA62FEF0BAB}" presName="dummyConnPt" presStyleCnt="0"/>
      <dgm:spPr/>
    </dgm:pt>
    <dgm:pt modelId="{97C432EC-FDF3-4C42-85DA-360A8F2F45D3}" type="pres">
      <dgm:prSet presAssocID="{18C91A10-5ED7-4559-B428-1BA62FEF0BAB}" presName="node" presStyleLbl="node1" presStyleIdx="1" presStyleCnt="9" custLinFactNeighborY="0">
        <dgm:presLayoutVars>
          <dgm:bulletEnabled val="1"/>
        </dgm:presLayoutVars>
      </dgm:prSet>
      <dgm:spPr/>
    </dgm:pt>
    <dgm:pt modelId="{9480A35A-D648-457E-A676-FF4912E0B25C}" type="pres">
      <dgm:prSet presAssocID="{A04D650F-0F73-43B2-86AF-E7DA1B3ED7BA}" presName="sibTrans" presStyleLbl="bgSibTrans2D1" presStyleIdx="1" presStyleCnt="8"/>
      <dgm:spPr/>
    </dgm:pt>
    <dgm:pt modelId="{81F99B6B-A123-47FE-9464-EBB6A263BC02}" type="pres">
      <dgm:prSet presAssocID="{9405589A-598A-4C26-8F15-7FB686240DFB}" presName="compNode" presStyleCnt="0"/>
      <dgm:spPr/>
    </dgm:pt>
    <dgm:pt modelId="{45CFD96D-4437-4CE0-A91C-942A1CA16495}" type="pres">
      <dgm:prSet presAssocID="{9405589A-598A-4C26-8F15-7FB686240DFB}" presName="dummyConnPt" presStyleCnt="0"/>
      <dgm:spPr/>
    </dgm:pt>
    <dgm:pt modelId="{B381CC5A-5994-484C-8D49-2C82DEA609D6}" type="pres">
      <dgm:prSet presAssocID="{9405589A-598A-4C26-8F15-7FB686240DFB}" presName="node" presStyleLbl="node1" presStyleIdx="2" presStyleCnt="9" custLinFactNeighborX="1268" custLinFactNeighborY="-7680">
        <dgm:presLayoutVars>
          <dgm:bulletEnabled val="1"/>
        </dgm:presLayoutVars>
      </dgm:prSet>
      <dgm:spPr/>
    </dgm:pt>
    <dgm:pt modelId="{C1274D61-1D6A-43A9-9C35-D1DB7414FD5F}" type="pres">
      <dgm:prSet presAssocID="{75F544F1-CAB2-4DB0-AFCD-3DFD4CB61E7C}" presName="sibTrans" presStyleLbl="bgSibTrans2D1" presStyleIdx="2" presStyleCnt="8"/>
      <dgm:spPr/>
    </dgm:pt>
    <dgm:pt modelId="{F49EE229-83FC-4257-809E-8A12513B6DBF}" type="pres">
      <dgm:prSet presAssocID="{0C0DAA76-36D6-4C2E-B6A8-ABA05C1BE9C7}" presName="compNode" presStyleCnt="0"/>
      <dgm:spPr/>
    </dgm:pt>
    <dgm:pt modelId="{AB9B9DFA-6C02-42BB-B0DD-2F8C1093F2C3}" type="pres">
      <dgm:prSet presAssocID="{0C0DAA76-36D6-4C2E-B6A8-ABA05C1BE9C7}" presName="dummyConnPt" presStyleCnt="0"/>
      <dgm:spPr/>
    </dgm:pt>
    <dgm:pt modelId="{DDFBCA06-9B3B-45BD-8C4D-21228FC745F2}" type="pres">
      <dgm:prSet presAssocID="{0C0DAA76-36D6-4C2E-B6A8-ABA05C1BE9C7}" presName="node" presStyleLbl="node1" presStyleIdx="3" presStyleCnt="9">
        <dgm:presLayoutVars>
          <dgm:bulletEnabled val="1"/>
        </dgm:presLayoutVars>
      </dgm:prSet>
      <dgm:spPr/>
    </dgm:pt>
    <dgm:pt modelId="{766F7BC5-F909-4BE1-A133-EE39BE7B82F4}" type="pres">
      <dgm:prSet presAssocID="{C94533B3-F9EE-4894-8FC5-281F143DB2EE}" presName="sibTrans" presStyleLbl="bgSibTrans2D1" presStyleIdx="3" presStyleCnt="8"/>
      <dgm:spPr/>
    </dgm:pt>
    <dgm:pt modelId="{2E2C6D70-3024-4066-ABE3-A0CA9FF5A4C6}" type="pres">
      <dgm:prSet presAssocID="{A7459971-9DA2-4E1B-AAE1-35A67BAE032B}" presName="compNode" presStyleCnt="0"/>
      <dgm:spPr/>
    </dgm:pt>
    <dgm:pt modelId="{985A603B-F01F-4F23-A9F2-22B044AF1677}" type="pres">
      <dgm:prSet presAssocID="{A7459971-9DA2-4E1B-AAE1-35A67BAE032B}" presName="dummyConnPt" presStyleCnt="0"/>
      <dgm:spPr/>
    </dgm:pt>
    <dgm:pt modelId="{8FABDF4D-7BEA-4D6E-82EA-BFEBB429EAC9}" type="pres">
      <dgm:prSet presAssocID="{A7459971-9DA2-4E1B-AAE1-35A67BAE032B}" presName="node" presStyleLbl="node1" presStyleIdx="4" presStyleCnt="9">
        <dgm:presLayoutVars>
          <dgm:bulletEnabled val="1"/>
        </dgm:presLayoutVars>
      </dgm:prSet>
      <dgm:spPr/>
    </dgm:pt>
    <dgm:pt modelId="{36F7CF3D-8AE0-4087-B407-EDB990E645E5}" type="pres">
      <dgm:prSet presAssocID="{828C38F3-D0C8-4E13-894E-CB0BC73C05CD}" presName="sibTrans" presStyleLbl="bgSibTrans2D1" presStyleIdx="4" presStyleCnt="8"/>
      <dgm:spPr/>
    </dgm:pt>
    <dgm:pt modelId="{4ABD380F-50E5-4005-8CA6-C2CA9F5805EC}" type="pres">
      <dgm:prSet presAssocID="{FBF6D44C-8DFD-4E70-946F-3C2752CC698D}" presName="compNode" presStyleCnt="0"/>
      <dgm:spPr/>
    </dgm:pt>
    <dgm:pt modelId="{743B16B6-360A-4C42-8BC4-F1A1A9A0A8AD}" type="pres">
      <dgm:prSet presAssocID="{FBF6D44C-8DFD-4E70-946F-3C2752CC698D}" presName="dummyConnPt" presStyleCnt="0"/>
      <dgm:spPr/>
    </dgm:pt>
    <dgm:pt modelId="{25E6148E-31F7-459D-A151-9AA629CDC3B7}" type="pres">
      <dgm:prSet presAssocID="{FBF6D44C-8DFD-4E70-946F-3C2752CC698D}" presName="node" presStyleLbl="node1" presStyleIdx="5" presStyleCnt="9">
        <dgm:presLayoutVars>
          <dgm:bulletEnabled val="1"/>
        </dgm:presLayoutVars>
      </dgm:prSet>
      <dgm:spPr/>
    </dgm:pt>
    <dgm:pt modelId="{A1BEE0A2-D1A0-40CD-9A67-80A61C430E84}" type="pres">
      <dgm:prSet presAssocID="{30B354C6-6545-46B6-85AA-B8B38E7C48CC}" presName="sibTrans" presStyleLbl="bgSibTrans2D1" presStyleIdx="5" presStyleCnt="8"/>
      <dgm:spPr/>
    </dgm:pt>
    <dgm:pt modelId="{C370A345-61BE-4B5E-A0EF-502F9D81859B}" type="pres">
      <dgm:prSet presAssocID="{E61E5CFF-DFA0-4C70-95AF-29A606276EFB}" presName="compNode" presStyleCnt="0"/>
      <dgm:spPr/>
    </dgm:pt>
    <dgm:pt modelId="{3A4737EF-2D03-4236-80D0-E4FBB13345C4}" type="pres">
      <dgm:prSet presAssocID="{E61E5CFF-DFA0-4C70-95AF-29A606276EFB}" presName="dummyConnPt" presStyleCnt="0"/>
      <dgm:spPr/>
    </dgm:pt>
    <dgm:pt modelId="{8373E3A4-FA5D-49F0-BFC8-A26D95A484F3}" type="pres">
      <dgm:prSet presAssocID="{E61E5CFF-DFA0-4C70-95AF-29A606276EFB}" presName="node" presStyleLbl="node1" presStyleIdx="6" presStyleCnt="9">
        <dgm:presLayoutVars>
          <dgm:bulletEnabled val="1"/>
        </dgm:presLayoutVars>
      </dgm:prSet>
      <dgm:spPr/>
    </dgm:pt>
    <dgm:pt modelId="{D5AF8B73-20A9-4F3B-A48B-7DC118ECDDC9}" type="pres">
      <dgm:prSet presAssocID="{7A4AD8E1-5E28-4E4E-A4B1-54DD1312443A}" presName="sibTrans" presStyleLbl="bgSibTrans2D1" presStyleIdx="6" presStyleCnt="8"/>
      <dgm:spPr/>
    </dgm:pt>
    <dgm:pt modelId="{EA518371-3404-4040-BD30-B780D18D0AA5}" type="pres">
      <dgm:prSet presAssocID="{1CB4B12C-FD51-4AB6-A17E-E8038E3F21C7}" presName="compNode" presStyleCnt="0"/>
      <dgm:spPr/>
    </dgm:pt>
    <dgm:pt modelId="{740AAD45-10CC-443F-A8EA-81C598D67D2D}" type="pres">
      <dgm:prSet presAssocID="{1CB4B12C-FD51-4AB6-A17E-E8038E3F21C7}" presName="dummyConnPt" presStyleCnt="0"/>
      <dgm:spPr/>
    </dgm:pt>
    <dgm:pt modelId="{34702A01-2799-458B-A209-6D39178893E0}" type="pres">
      <dgm:prSet presAssocID="{1CB4B12C-FD51-4AB6-A17E-E8038E3F21C7}" presName="node" presStyleLbl="node1" presStyleIdx="7" presStyleCnt="9">
        <dgm:presLayoutVars>
          <dgm:bulletEnabled val="1"/>
        </dgm:presLayoutVars>
      </dgm:prSet>
      <dgm:spPr/>
    </dgm:pt>
    <dgm:pt modelId="{E7792D66-2308-4482-AB89-722918B4BD30}" type="pres">
      <dgm:prSet presAssocID="{4B81B88C-A6CE-4692-BB76-630C9A77FD8B}" presName="sibTrans" presStyleLbl="bgSibTrans2D1" presStyleIdx="7" presStyleCnt="8"/>
      <dgm:spPr/>
    </dgm:pt>
    <dgm:pt modelId="{CC399EC3-8143-4AF6-A070-8BB5E205BC15}" type="pres">
      <dgm:prSet presAssocID="{D87ED34E-27F7-4206-8B14-513273105F7D}" presName="compNode" presStyleCnt="0"/>
      <dgm:spPr/>
    </dgm:pt>
    <dgm:pt modelId="{B741FEF1-AE05-46BD-AABF-B0F36A3F3989}" type="pres">
      <dgm:prSet presAssocID="{D87ED34E-27F7-4206-8B14-513273105F7D}" presName="dummyConnPt" presStyleCnt="0"/>
      <dgm:spPr/>
    </dgm:pt>
    <dgm:pt modelId="{284EC1D5-ADD9-4C18-89E5-AC9C598DBB17}" type="pres">
      <dgm:prSet presAssocID="{D87ED34E-27F7-4206-8B14-513273105F7D}" presName="node" presStyleLbl="node1" presStyleIdx="8" presStyleCnt="9">
        <dgm:presLayoutVars>
          <dgm:bulletEnabled val="1"/>
        </dgm:presLayoutVars>
      </dgm:prSet>
      <dgm:spPr/>
    </dgm:pt>
  </dgm:ptLst>
  <dgm:cxnLst>
    <dgm:cxn modelId="{7E4F3F08-1D0F-4C44-AD0D-7BBF9AA530A1}" type="presOf" srcId="{A7459971-9DA2-4E1B-AAE1-35A67BAE032B}" destId="{8FABDF4D-7BEA-4D6E-82EA-BFEBB429EAC9}" srcOrd="0" destOrd="0" presId="urn:microsoft.com/office/officeart/2005/8/layout/bProcess4"/>
    <dgm:cxn modelId="{2B226A09-708B-4AED-82EA-712B2D52B821}" srcId="{285C0E26-F0D4-40E5-A04D-41F509FCF34D}" destId="{9405589A-598A-4C26-8F15-7FB686240DFB}" srcOrd="2" destOrd="0" parTransId="{E424E4D2-1285-49A6-95C6-AFB24CA3F1D2}" sibTransId="{75F544F1-CAB2-4DB0-AFCD-3DFD4CB61E7C}"/>
    <dgm:cxn modelId="{7CDA081C-5E20-4926-A355-F665ECAED72E}" type="presOf" srcId="{18C91A10-5ED7-4559-B428-1BA62FEF0BAB}" destId="{97C432EC-FDF3-4C42-85DA-360A8F2F45D3}" srcOrd="0" destOrd="0" presId="urn:microsoft.com/office/officeart/2005/8/layout/bProcess4"/>
    <dgm:cxn modelId="{9B5B3C1F-951B-420F-81A6-EA6E084D748A}" type="presOf" srcId="{9405589A-598A-4C26-8F15-7FB686240DFB}" destId="{B381CC5A-5994-484C-8D49-2C82DEA609D6}" srcOrd="0" destOrd="0" presId="urn:microsoft.com/office/officeart/2005/8/layout/bProcess4"/>
    <dgm:cxn modelId="{9F31E329-B852-4653-B1CC-46D422C37B93}" srcId="{285C0E26-F0D4-40E5-A04D-41F509FCF34D}" destId="{18C91A10-5ED7-4559-B428-1BA62FEF0BAB}" srcOrd="1" destOrd="0" parTransId="{8008F97E-1E27-461B-B741-EA5F933991C3}" sibTransId="{A04D650F-0F73-43B2-86AF-E7DA1B3ED7BA}"/>
    <dgm:cxn modelId="{DA2D2D30-3B28-480B-9986-AEF1873ADC03}" type="presOf" srcId="{7A4AD8E1-5E28-4E4E-A4B1-54DD1312443A}" destId="{D5AF8B73-20A9-4F3B-A48B-7DC118ECDDC9}" srcOrd="0" destOrd="0" presId="urn:microsoft.com/office/officeart/2005/8/layout/bProcess4"/>
    <dgm:cxn modelId="{34D88D3A-AA67-4FC1-87A8-46580BB0F7F0}" srcId="{285C0E26-F0D4-40E5-A04D-41F509FCF34D}" destId="{1CB4B12C-FD51-4AB6-A17E-E8038E3F21C7}" srcOrd="7" destOrd="0" parTransId="{242979EE-8BD0-412A-8EED-05BA91BE2BA1}" sibTransId="{4B81B88C-A6CE-4692-BB76-630C9A77FD8B}"/>
    <dgm:cxn modelId="{F852F73E-6CBC-4981-8827-C4BD96DFD9FD}" type="presOf" srcId="{FBF6D44C-8DFD-4E70-946F-3C2752CC698D}" destId="{25E6148E-31F7-459D-A151-9AA629CDC3B7}" srcOrd="0" destOrd="0" presId="urn:microsoft.com/office/officeart/2005/8/layout/bProcess4"/>
    <dgm:cxn modelId="{01934B5E-3699-4F2C-B27D-461251A425A5}" srcId="{285C0E26-F0D4-40E5-A04D-41F509FCF34D}" destId="{0C0DAA76-36D6-4C2E-B6A8-ABA05C1BE9C7}" srcOrd="3" destOrd="0" parTransId="{96BA4064-519C-4A48-8000-D0AC951CEA1C}" sibTransId="{C94533B3-F9EE-4894-8FC5-281F143DB2EE}"/>
    <dgm:cxn modelId="{65189F44-1B42-4260-A6D5-82047F2BF361}" srcId="{285C0E26-F0D4-40E5-A04D-41F509FCF34D}" destId="{F3011D63-0CA9-4F16-8C49-7FEDA3070B5D}" srcOrd="0" destOrd="0" parTransId="{2625EB62-BE7F-4459-BC49-48910378B935}" sibTransId="{5B98FCCD-AC4B-4DF1-AA74-D35F78F59837}"/>
    <dgm:cxn modelId="{C0009F4A-E10B-4250-B2A5-37A0B05E51B6}" srcId="{285C0E26-F0D4-40E5-A04D-41F509FCF34D}" destId="{D87ED34E-27F7-4206-8B14-513273105F7D}" srcOrd="8" destOrd="0" parTransId="{FF0D22E3-86D1-4C9F-94EB-9608F249835A}" sibTransId="{62720773-5075-4585-8C4B-38ADC402D534}"/>
    <dgm:cxn modelId="{0839E258-1DE1-4BFA-A535-A820275E4106}" type="presOf" srcId="{5B98FCCD-AC4B-4DF1-AA74-D35F78F59837}" destId="{23670C93-1A90-42E6-AF14-D2B3F9AD8E84}" srcOrd="0" destOrd="0" presId="urn:microsoft.com/office/officeart/2005/8/layout/bProcess4"/>
    <dgm:cxn modelId="{78DCD57E-D49A-4975-9CF3-3BF2DFA9C26B}" type="presOf" srcId="{1CB4B12C-FD51-4AB6-A17E-E8038E3F21C7}" destId="{34702A01-2799-458B-A209-6D39178893E0}" srcOrd="0" destOrd="0" presId="urn:microsoft.com/office/officeart/2005/8/layout/bProcess4"/>
    <dgm:cxn modelId="{7A246C81-FBCB-468F-9E5D-63E5E1E55376}" type="presOf" srcId="{E61E5CFF-DFA0-4C70-95AF-29A606276EFB}" destId="{8373E3A4-FA5D-49F0-BFC8-A26D95A484F3}" srcOrd="0" destOrd="0" presId="urn:microsoft.com/office/officeart/2005/8/layout/bProcess4"/>
    <dgm:cxn modelId="{B11E0C8C-3A9F-4900-8505-06C15D177BD3}" type="presOf" srcId="{F3011D63-0CA9-4F16-8C49-7FEDA3070B5D}" destId="{D95475CA-1973-45C4-B766-1875B749CACA}" srcOrd="0" destOrd="0" presId="urn:microsoft.com/office/officeart/2005/8/layout/bProcess4"/>
    <dgm:cxn modelId="{5FEE0C8E-6F9D-43CD-8614-D90B48F70D7D}" type="presOf" srcId="{0C0DAA76-36D6-4C2E-B6A8-ABA05C1BE9C7}" destId="{DDFBCA06-9B3B-45BD-8C4D-21228FC745F2}" srcOrd="0" destOrd="0" presId="urn:microsoft.com/office/officeart/2005/8/layout/bProcess4"/>
    <dgm:cxn modelId="{F79E4997-0085-40F2-81AF-122CB6CC6BFF}" type="presOf" srcId="{D87ED34E-27F7-4206-8B14-513273105F7D}" destId="{284EC1D5-ADD9-4C18-89E5-AC9C598DBB17}" srcOrd="0" destOrd="0" presId="urn:microsoft.com/office/officeart/2005/8/layout/bProcess4"/>
    <dgm:cxn modelId="{4B83B29E-D860-4577-B2AA-03DFA276F061}" type="presOf" srcId="{C94533B3-F9EE-4894-8FC5-281F143DB2EE}" destId="{766F7BC5-F909-4BE1-A133-EE39BE7B82F4}" srcOrd="0" destOrd="0" presId="urn:microsoft.com/office/officeart/2005/8/layout/bProcess4"/>
    <dgm:cxn modelId="{CE28C3A7-B565-460D-B4EC-F846CC0D6788}" srcId="{285C0E26-F0D4-40E5-A04D-41F509FCF34D}" destId="{A7459971-9DA2-4E1B-AAE1-35A67BAE032B}" srcOrd="4" destOrd="0" parTransId="{3056EEC8-F535-4098-A158-91C4E5AD7A78}" sibTransId="{828C38F3-D0C8-4E13-894E-CB0BC73C05CD}"/>
    <dgm:cxn modelId="{347C3BB6-A0E5-41C4-8DEA-EC7DEB3430DC}" srcId="{285C0E26-F0D4-40E5-A04D-41F509FCF34D}" destId="{E61E5CFF-DFA0-4C70-95AF-29A606276EFB}" srcOrd="6" destOrd="0" parTransId="{718B584C-0923-45B0-BA88-D2C894132B43}" sibTransId="{7A4AD8E1-5E28-4E4E-A4B1-54DD1312443A}"/>
    <dgm:cxn modelId="{DE77F9BD-7502-4A87-B30C-6D56AA0F4F05}" type="presOf" srcId="{30B354C6-6545-46B6-85AA-B8B38E7C48CC}" destId="{A1BEE0A2-D1A0-40CD-9A67-80A61C430E84}" srcOrd="0" destOrd="0" presId="urn:microsoft.com/office/officeart/2005/8/layout/bProcess4"/>
    <dgm:cxn modelId="{F7AF60C2-F0EE-40D8-8D6C-C51A95E251F9}" srcId="{285C0E26-F0D4-40E5-A04D-41F509FCF34D}" destId="{FBF6D44C-8DFD-4E70-946F-3C2752CC698D}" srcOrd="5" destOrd="0" parTransId="{AA6D3793-E1F8-4563-9123-7DAA80935017}" sibTransId="{30B354C6-6545-46B6-85AA-B8B38E7C48CC}"/>
    <dgm:cxn modelId="{0C74A0C3-9C14-44C4-9A2E-B17FD5583176}" type="presOf" srcId="{828C38F3-D0C8-4E13-894E-CB0BC73C05CD}" destId="{36F7CF3D-8AE0-4087-B407-EDB990E645E5}" srcOrd="0" destOrd="0" presId="urn:microsoft.com/office/officeart/2005/8/layout/bProcess4"/>
    <dgm:cxn modelId="{3B34C9ED-1BC5-4445-A129-F471E1316194}" type="presOf" srcId="{285C0E26-F0D4-40E5-A04D-41F509FCF34D}" destId="{C5219AEF-1805-4E11-8E4C-015E67BCA046}" srcOrd="0" destOrd="0" presId="urn:microsoft.com/office/officeart/2005/8/layout/bProcess4"/>
    <dgm:cxn modelId="{64A776F0-3C4F-4F5C-BBD4-482B140FC0F4}" type="presOf" srcId="{75F544F1-CAB2-4DB0-AFCD-3DFD4CB61E7C}" destId="{C1274D61-1D6A-43A9-9C35-D1DB7414FD5F}" srcOrd="0" destOrd="0" presId="urn:microsoft.com/office/officeart/2005/8/layout/bProcess4"/>
    <dgm:cxn modelId="{43583DF4-557E-4610-8C4B-1B29CCC016AC}" type="presOf" srcId="{4B81B88C-A6CE-4692-BB76-630C9A77FD8B}" destId="{E7792D66-2308-4482-AB89-722918B4BD30}" srcOrd="0" destOrd="0" presId="urn:microsoft.com/office/officeart/2005/8/layout/bProcess4"/>
    <dgm:cxn modelId="{4A064CFC-0271-4B91-9CBE-A8D7F8DBD9E3}" type="presOf" srcId="{A04D650F-0F73-43B2-86AF-E7DA1B3ED7BA}" destId="{9480A35A-D648-457E-A676-FF4912E0B25C}" srcOrd="0" destOrd="0" presId="urn:microsoft.com/office/officeart/2005/8/layout/bProcess4"/>
    <dgm:cxn modelId="{C3989131-A4E0-4242-A6F6-D3A976E936FE}" type="presParOf" srcId="{C5219AEF-1805-4E11-8E4C-015E67BCA046}" destId="{CC14FBB3-78CD-49ED-B553-309CC435DDA4}" srcOrd="0" destOrd="0" presId="urn:microsoft.com/office/officeart/2005/8/layout/bProcess4"/>
    <dgm:cxn modelId="{E016D69C-95D8-47DB-8826-9F87A32BB119}" type="presParOf" srcId="{CC14FBB3-78CD-49ED-B553-309CC435DDA4}" destId="{2DA6E476-0D34-4AB9-9672-A105C578DF43}" srcOrd="0" destOrd="0" presId="urn:microsoft.com/office/officeart/2005/8/layout/bProcess4"/>
    <dgm:cxn modelId="{EFBEF4F4-5998-4717-BAEA-24E356025AD8}" type="presParOf" srcId="{CC14FBB3-78CD-49ED-B553-309CC435DDA4}" destId="{D95475CA-1973-45C4-B766-1875B749CACA}" srcOrd="1" destOrd="0" presId="urn:microsoft.com/office/officeart/2005/8/layout/bProcess4"/>
    <dgm:cxn modelId="{966DE0DE-83D9-4C19-B55A-23B88EE0EF82}" type="presParOf" srcId="{C5219AEF-1805-4E11-8E4C-015E67BCA046}" destId="{23670C93-1A90-42E6-AF14-D2B3F9AD8E84}" srcOrd="1" destOrd="0" presId="urn:microsoft.com/office/officeart/2005/8/layout/bProcess4"/>
    <dgm:cxn modelId="{FC40F62D-053C-4148-85DC-E4E9DE7187B1}" type="presParOf" srcId="{C5219AEF-1805-4E11-8E4C-015E67BCA046}" destId="{6A03E023-BA12-432D-B6FC-FD5437CD832B}" srcOrd="2" destOrd="0" presId="urn:microsoft.com/office/officeart/2005/8/layout/bProcess4"/>
    <dgm:cxn modelId="{74E005E5-8E12-4577-A8B4-7B50548B54CB}" type="presParOf" srcId="{6A03E023-BA12-432D-B6FC-FD5437CD832B}" destId="{F513992A-3379-4B58-A246-656FB1E13EB2}" srcOrd="0" destOrd="0" presId="urn:microsoft.com/office/officeart/2005/8/layout/bProcess4"/>
    <dgm:cxn modelId="{A83531F9-9289-4EF0-A258-9F03B9027A40}" type="presParOf" srcId="{6A03E023-BA12-432D-B6FC-FD5437CD832B}" destId="{97C432EC-FDF3-4C42-85DA-360A8F2F45D3}" srcOrd="1" destOrd="0" presId="urn:microsoft.com/office/officeart/2005/8/layout/bProcess4"/>
    <dgm:cxn modelId="{D0CDA27A-38B0-4FF6-BF1E-D466C567C6B4}" type="presParOf" srcId="{C5219AEF-1805-4E11-8E4C-015E67BCA046}" destId="{9480A35A-D648-457E-A676-FF4912E0B25C}" srcOrd="3" destOrd="0" presId="urn:microsoft.com/office/officeart/2005/8/layout/bProcess4"/>
    <dgm:cxn modelId="{67AD76E5-E124-4BF4-BA0E-570291E91E39}" type="presParOf" srcId="{C5219AEF-1805-4E11-8E4C-015E67BCA046}" destId="{81F99B6B-A123-47FE-9464-EBB6A263BC02}" srcOrd="4" destOrd="0" presId="urn:microsoft.com/office/officeart/2005/8/layout/bProcess4"/>
    <dgm:cxn modelId="{366E49B6-30C6-4B5F-91DE-E99103D39CE7}" type="presParOf" srcId="{81F99B6B-A123-47FE-9464-EBB6A263BC02}" destId="{45CFD96D-4437-4CE0-A91C-942A1CA16495}" srcOrd="0" destOrd="0" presId="urn:microsoft.com/office/officeart/2005/8/layout/bProcess4"/>
    <dgm:cxn modelId="{6C209C1E-CDD1-446F-B1F1-F3F07DD97568}" type="presParOf" srcId="{81F99B6B-A123-47FE-9464-EBB6A263BC02}" destId="{B381CC5A-5994-484C-8D49-2C82DEA609D6}" srcOrd="1" destOrd="0" presId="urn:microsoft.com/office/officeart/2005/8/layout/bProcess4"/>
    <dgm:cxn modelId="{F83E3D94-C4D6-4B73-9DFB-9392AEE4209A}" type="presParOf" srcId="{C5219AEF-1805-4E11-8E4C-015E67BCA046}" destId="{C1274D61-1D6A-43A9-9C35-D1DB7414FD5F}" srcOrd="5" destOrd="0" presId="urn:microsoft.com/office/officeart/2005/8/layout/bProcess4"/>
    <dgm:cxn modelId="{7C59A25E-3509-4B4D-847D-88B8083FB663}" type="presParOf" srcId="{C5219AEF-1805-4E11-8E4C-015E67BCA046}" destId="{F49EE229-83FC-4257-809E-8A12513B6DBF}" srcOrd="6" destOrd="0" presId="urn:microsoft.com/office/officeart/2005/8/layout/bProcess4"/>
    <dgm:cxn modelId="{54677F07-05A6-4EAB-8A77-89577F5FFF3A}" type="presParOf" srcId="{F49EE229-83FC-4257-809E-8A12513B6DBF}" destId="{AB9B9DFA-6C02-42BB-B0DD-2F8C1093F2C3}" srcOrd="0" destOrd="0" presId="urn:microsoft.com/office/officeart/2005/8/layout/bProcess4"/>
    <dgm:cxn modelId="{6A81BF6B-2B06-4959-AD66-EBB9879323A8}" type="presParOf" srcId="{F49EE229-83FC-4257-809E-8A12513B6DBF}" destId="{DDFBCA06-9B3B-45BD-8C4D-21228FC745F2}" srcOrd="1" destOrd="0" presId="urn:microsoft.com/office/officeart/2005/8/layout/bProcess4"/>
    <dgm:cxn modelId="{EE65490A-C24E-4731-BA7F-DC3BB03B85AC}" type="presParOf" srcId="{C5219AEF-1805-4E11-8E4C-015E67BCA046}" destId="{766F7BC5-F909-4BE1-A133-EE39BE7B82F4}" srcOrd="7" destOrd="0" presId="urn:microsoft.com/office/officeart/2005/8/layout/bProcess4"/>
    <dgm:cxn modelId="{3281CCF5-1A82-4429-AE87-26F770CBF286}" type="presParOf" srcId="{C5219AEF-1805-4E11-8E4C-015E67BCA046}" destId="{2E2C6D70-3024-4066-ABE3-A0CA9FF5A4C6}" srcOrd="8" destOrd="0" presId="urn:microsoft.com/office/officeart/2005/8/layout/bProcess4"/>
    <dgm:cxn modelId="{568D84F3-074E-4F85-851F-8E6F8A4BC201}" type="presParOf" srcId="{2E2C6D70-3024-4066-ABE3-A0CA9FF5A4C6}" destId="{985A603B-F01F-4F23-A9F2-22B044AF1677}" srcOrd="0" destOrd="0" presId="urn:microsoft.com/office/officeart/2005/8/layout/bProcess4"/>
    <dgm:cxn modelId="{1656E65A-3D8F-4F82-8EF4-1485ADB635D9}" type="presParOf" srcId="{2E2C6D70-3024-4066-ABE3-A0CA9FF5A4C6}" destId="{8FABDF4D-7BEA-4D6E-82EA-BFEBB429EAC9}" srcOrd="1" destOrd="0" presId="urn:microsoft.com/office/officeart/2005/8/layout/bProcess4"/>
    <dgm:cxn modelId="{1D2353A9-DFFB-4430-8712-33134C672F35}" type="presParOf" srcId="{C5219AEF-1805-4E11-8E4C-015E67BCA046}" destId="{36F7CF3D-8AE0-4087-B407-EDB990E645E5}" srcOrd="9" destOrd="0" presId="urn:microsoft.com/office/officeart/2005/8/layout/bProcess4"/>
    <dgm:cxn modelId="{59503AA1-B550-47CB-8B94-BD7FA8326964}" type="presParOf" srcId="{C5219AEF-1805-4E11-8E4C-015E67BCA046}" destId="{4ABD380F-50E5-4005-8CA6-C2CA9F5805EC}" srcOrd="10" destOrd="0" presId="urn:microsoft.com/office/officeart/2005/8/layout/bProcess4"/>
    <dgm:cxn modelId="{33A57E3D-DECB-44A3-B38A-6B42C3CC6712}" type="presParOf" srcId="{4ABD380F-50E5-4005-8CA6-C2CA9F5805EC}" destId="{743B16B6-360A-4C42-8BC4-F1A1A9A0A8AD}" srcOrd="0" destOrd="0" presId="urn:microsoft.com/office/officeart/2005/8/layout/bProcess4"/>
    <dgm:cxn modelId="{C4DA3D27-301F-4A04-A4A5-1EBD47181EE7}" type="presParOf" srcId="{4ABD380F-50E5-4005-8CA6-C2CA9F5805EC}" destId="{25E6148E-31F7-459D-A151-9AA629CDC3B7}" srcOrd="1" destOrd="0" presId="urn:microsoft.com/office/officeart/2005/8/layout/bProcess4"/>
    <dgm:cxn modelId="{D1DC829D-6AF2-404B-9F0C-F1FDBAF2875D}" type="presParOf" srcId="{C5219AEF-1805-4E11-8E4C-015E67BCA046}" destId="{A1BEE0A2-D1A0-40CD-9A67-80A61C430E84}" srcOrd="11" destOrd="0" presId="urn:microsoft.com/office/officeart/2005/8/layout/bProcess4"/>
    <dgm:cxn modelId="{DAE4F6E9-FFB9-4F3A-ABF3-A766F0571C24}" type="presParOf" srcId="{C5219AEF-1805-4E11-8E4C-015E67BCA046}" destId="{C370A345-61BE-4B5E-A0EF-502F9D81859B}" srcOrd="12" destOrd="0" presId="urn:microsoft.com/office/officeart/2005/8/layout/bProcess4"/>
    <dgm:cxn modelId="{8A666D58-BC94-44BF-946B-BF5BE10519DC}" type="presParOf" srcId="{C370A345-61BE-4B5E-A0EF-502F9D81859B}" destId="{3A4737EF-2D03-4236-80D0-E4FBB13345C4}" srcOrd="0" destOrd="0" presId="urn:microsoft.com/office/officeart/2005/8/layout/bProcess4"/>
    <dgm:cxn modelId="{B04C5183-8DAD-4E44-A5F8-3D426815450A}" type="presParOf" srcId="{C370A345-61BE-4B5E-A0EF-502F9D81859B}" destId="{8373E3A4-FA5D-49F0-BFC8-A26D95A484F3}" srcOrd="1" destOrd="0" presId="urn:microsoft.com/office/officeart/2005/8/layout/bProcess4"/>
    <dgm:cxn modelId="{17DE797E-CEDB-46BA-AFF1-75953FA0A1AF}" type="presParOf" srcId="{C5219AEF-1805-4E11-8E4C-015E67BCA046}" destId="{D5AF8B73-20A9-4F3B-A48B-7DC118ECDDC9}" srcOrd="13" destOrd="0" presId="urn:microsoft.com/office/officeart/2005/8/layout/bProcess4"/>
    <dgm:cxn modelId="{840CE5FF-18AB-41FA-B44D-3DA0EDAD1835}" type="presParOf" srcId="{C5219AEF-1805-4E11-8E4C-015E67BCA046}" destId="{EA518371-3404-4040-BD30-B780D18D0AA5}" srcOrd="14" destOrd="0" presId="urn:microsoft.com/office/officeart/2005/8/layout/bProcess4"/>
    <dgm:cxn modelId="{A4F3E86F-D9FE-47C5-99A8-E2CC4869AFA7}" type="presParOf" srcId="{EA518371-3404-4040-BD30-B780D18D0AA5}" destId="{740AAD45-10CC-443F-A8EA-81C598D67D2D}" srcOrd="0" destOrd="0" presId="urn:microsoft.com/office/officeart/2005/8/layout/bProcess4"/>
    <dgm:cxn modelId="{8B05DDD6-95E8-4A12-9EB4-F1643981F760}" type="presParOf" srcId="{EA518371-3404-4040-BD30-B780D18D0AA5}" destId="{34702A01-2799-458B-A209-6D39178893E0}" srcOrd="1" destOrd="0" presId="urn:microsoft.com/office/officeart/2005/8/layout/bProcess4"/>
    <dgm:cxn modelId="{5BCE6C10-F935-414F-B8C1-E4EE2DD827F5}" type="presParOf" srcId="{C5219AEF-1805-4E11-8E4C-015E67BCA046}" destId="{E7792D66-2308-4482-AB89-722918B4BD30}" srcOrd="15" destOrd="0" presId="urn:microsoft.com/office/officeart/2005/8/layout/bProcess4"/>
    <dgm:cxn modelId="{98B9CB75-A9B9-4749-831A-60A6344E803F}" type="presParOf" srcId="{C5219AEF-1805-4E11-8E4C-015E67BCA046}" destId="{CC399EC3-8143-4AF6-A070-8BB5E205BC15}" srcOrd="16" destOrd="0" presId="urn:microsoft.com/office/officeart/2005/8/layout/bProcess4"/>
    <dgm:cxn modelId="{1502319E-BC06-4E79-955C-19970387483B}" type="presParOf" srcId="{CC399EC3-8143-4AF6-A070-8BB5E205BC15}" destId="{B741FEF1-AE05-46BD-AABF-B0F36A3F3989}" srcOrd="0" destOrd="0" presId="urn:microsoft.com/office/officeart/2005/8/layout/bProcess4"/>
    <dgm:cxn modelId="{E2BA56D1-A8D4-49BA-AAFD-A222B2C23D4C}" type="presParOf" srcId="{CC399EC3-8143-4AF6-A070-8BB5E205BC15}" destId="{284EC1D5-ADD9-4C18-89E5-AC9C598DBB17}"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BC3D3B-2FC4-4FEF-A227-8A8DDAA954E8}" type="doc">
      <dgm:prSet loTypeId="urn:microsoft.com/office/officeart/2005/8/layout/radial1" loCatId="cycle" qsTypeId="urn:microsoft.com/office/officeart/2005/8/quickstyle/3d4" qsCatId="3D" csTypeId="urn:microsoft.com/office/officeart/2005/8/colors/accent2_4" csCatId="accent2" phldr="1"/>
      <dgm:spPr/>
      <dgm:t>
        <a:bodyPr/>
        <a:lstStyle/>
        <a:p>
          <a:endParaRPr lang="en-GB"/>
        </a:p>
      </dgm:t>
    </dgm:pt>
    <dgm:pt modelId="{743F2046-A55C-4CD9-87DC-070DAFF9BDCF}">
      <dgm:prSet phldrT="[Text]"/>
      <dgm:spPr/>
      <dgm:t>
        <a:bodyPr/>
        <a:lstStyle/>
        <a:p>
          <a:r>
            <a:rPr lang="en-GB" dirty="0">
              <a:solidFill>
                <a:schemeClr val="tx1">
                  <a:lumMod val="95000"/>
                  <a:lumOff val="5000"/>
                </a:schemeClr>
              </a:solidFill>
            </a:rPr>
            <a:t>MTAI</a:t>
          </a:r>
        </a:p>
      </dgm:t>
    </dgm:pt>
    <dgm:pt modelId="{00AEB727-25CE-4066-8890-D999315B1928}" type="parTrans" cxnId="{02EF17DB-97EC-42E2-B0A3-372AA75E23ED}">
      <dgm:prSet/>
      <dgm:spPr/>
      <dgm:t>
        <a:bodyPr/>
        <a:lstStyle/>
        <a:p>
          <a:endParaRPr lang="en-GB">
            <a:solidFill>
              <a:schemeClr val="tx1">
                <a:lumMod val="95000"/>
                <a:lumOff val="5000"/>
              </a:schemeClr>
            </a:solidFill>
          </a:endParaRPr>
        </a:p>
      </dgm:t>
    </dgm:pt>
    <dgm:pt modelId="{9E0C7DBD-853D-4947-96C2-605251687B2F}" type="sibTrans" cxnId="{02EF17DB-97EC-42E2-B0A3-372AA75E23ED}">
      <dgm:prSet/>
      <dgm:spPr/>
      <dgm:t>
        <a:bodyPr/>
        <a:lstStyle/>
        <a:p>
          <a:endParaRPr lang="en-GB">
            <a:solidFill>
              <a:schemeClr val="tx1">
                <a:lumMod val="95000"/>
                <a:lumOff val="5000"/>
              </a:schemeClr>
            </a:solidFill>
          </a:endParaRPr>
        </a:p>
      </dgm:t>
    </dgm:pt>
    <dgm:pt modelId="{8785246E-0440-4C34-91F3-122AECEAA5EE}">
      <dgm:prSet phldrT="[Text]" custT="1"/>
      <dgm:spPr/>
      <dgm:t>
        <a:bodyPr/>
        <a:lstStyle/>
        <a:p>
          <a:r>
            <a:rPr lang="en-GB" sz="1200" dirty="0">
              <a:solidFill>
                <a:schemeClr val="tx1">
                  <a:lumMod val="95000"/>
                  <a:lumOff val="5000"/>
                </a:schemeClr>
              </a:solidFill>
            </a:rPr>
            <a:t>Consent Form</a:t>
          </a:r>
        </a:p>
      </dgm:t>
    </dgm:pt>
    <dgm:pt modelId="{C5B6AC0B-C5EA-493F-90BA-41B4B58DC025}" type="parTrans" cxnId="{3B5C5E3E-C40A-4266-848C-346FBB2A7950}">
      <dgm:prSet/>
      <dgm:spPr/>
      <dgm:t>
        <a:bodyPr/>
        <a:lstStyle/>
        <a:p>
          <a:endParaRPr lang="en-GB">
            <a:solidFill>
              <a:schemeClr val="tx1">
                <a:lumMod val="95000"/>
                <a:lumOff val="5000"/>
              </a:schemeClr>
            </a:solidFill>
          </a:endParaRPr>
        </a:p>
      </dgm:t>
    </dgm:pt>
    <dgm:pt modelId="{747D70D6-3927-4448-B547-709511A73E01}" type="sibTrans" cxnId="{3B5C5E3E-C40A-4266-848C-346FBB2A7950}">
      <dgm:prSet/>
      <dgm:spPr/>
      <dgm:t>
        <a:bodyPr/>
        <a:lstStyle/>
        <a:p>
          <a:endParaRPr lang="en-GB">
            <a:solidFill>
              <a:schemeClr val="tx1">
                <a:lumMod val="95000"/>
                <a:lumOff val="5000"/>
              </a:schemeClr>
            </a:solidFill>
          </a:endParaRPr>
        </a:p>
      </dgm:t>
    </dgm:pt>
    <dgm:pt modelId="{CF45825B-2625-4749-8D44-EFBCE6273288}">
      <dgm:prSet phldrT="[Text]" custT="1"/>
      <dgm:spPr/>
      <dgm:t>
        <a:bodyPr/>
        <a:lstStyle/>
        <a:p>
          <a:r>
            <a:rPr lang="en-GB" sz="1200" dirty="0">
              <a:solidFill>
                <a:schemeClr val="tx1">
                  <a:lumMod val="95000"/>
                  <a:lumOff val="5000"/>
                </a:schemeClr>
              </a:solidFill>
            </a:rPr>
            <a:t>Demographics</a:t>
          </a:r>
          <a:r>
            <a:rPr lang="en-GB" sz="900" dirty="0">
              <a:solidFill>
                <a:schemeClr val="tx1">
                  <a:lumMod val="95000"/>
                  <a:lumOff val="5000"/>
                </a:schemeClr>
              </a:solidFill>
            </a:rPr>
            <a:t> </a:t>
          </a:r>
        </a:p>
      </dgm:t>
    </dgm:pt>
    <dgm:pt modelId="{01909B97-9982-4E68-971F-2A0286DCA82B}" type="parTrans" cxnId="{EA0F604E-8E96-4393-9E7C-1F025B834B16}">
      <dgm:prSet/>
      <dgm:spPr/>
      <dgm:t>
        <a:bodyPr/>
        <a:lstStyle/>
        <a:p>
          <a:endParaRPr lang="en-GB">
            <a:solidFill>
              <a:schemeClr val="tx1">
                <a:lumMod val="95000"/>
                <a:lumOff val="5000"/>
              </a:schemeClr>
            </a:solidFill>
          </a:endParaRPr>
        </a:p>
      </dgm:t>
    </dgm:pt>
    <dgm:pt modelId="{4699A346-541E-4474-A078-4BC303B19ABA}" type="sibTrans" cxnId="{EA0F604E-8E96-4393-9E7C-1F025B834B16}">
      <dgm:prSet/>
      <dgm:spPr/>
      <dgm:t>
        <a:bodyPr/>
        <a:lstStyle/>
        <a:p>
          <a:endParaRPr lang="en-GB">
            <a:solidFill>
              <a:schemeClr val="tx1">
                <a:lumMod val="95000"/>
                <a:lumOff val="5000"/>
              </a:schemeClr>
            </a:solidFill>
          </a:endParaRPr>
        </a:p>
      </dgm:t>
    </dgm:pt>
    <dgm:pt modelId="{E6EE4029-5300-4194-A943-9EF9E4C08947}">
      <dgm:prSet phldrT="[Text]" custT="1"/>
      <dgm:spPr/>
      <dgm:t>
        <a:bodyPr/>
        <a:lstStyle/>
        <a:p>
          <a:r>
            <a:rPr lang="en-GB" sz="1400" dirty="0">
              <a:solidFill>
                <a:schemeClr val="tx1">
                  <a:lumMod val="95000"/>
                  <a:lumOff val="5000"/>
                </a:schemeClr>
              </a:solidFill>
            </a:rPr>
            <a:t>Cronbach Alpha – 0.90</a:t>
          </a:r>
        </a:p>
      </dgm:t>
    </dgm:pt>
    <dgm:pt modelId="{C7145296-0586-49D1-B4CB-5ED5EE17294F}" type="parTrans" cxnId="{3B577247-7E22-4E0D-BBBC-257BB685B437}">
      <dgm:prSet/>
      <dgm:spPr/>
      <dgm:t>
        <a:bodyPr/>
        <a:lstStyle/>
        <a:p>
          <a:endParaRPr lang="en-GB">
            <a:solidFill>
              <a:schemeClr val="tx1">
                <a:lumMod val="95000"/>
                <a:lumOff val="5000"/>
              </a:schemeClr>
            </a:solidFill>
          </a:endParaRPr>
        </a:p>
      </dgm:t>
    </dgm:pt>
    <dgm:pt modelId="{BFFF76E1-E03F-422E-93F2-B83212E997A9}" type="sibTrans" cxnId="{3B577247-7E22-4E0D-BBBC-257BB685B437}">
      <dgm:prSet/>
      <dgm:spPr/>
      <dgm:t>
        <a:bodyPr/>
        <a:lstStyle/>
        <a:p>
          <a:endParaRPr lang="en-GB">
            <a:solidFill>
              <a:schemeClr val="tx1">
                <a:lumMod val="95000"/>
                <a:lumOff val="5000"/>
              </a:schemeClr>
            </a:solidFill>
          </a:endParaRPr>
        </a:p>
      </dgm:t>
    </dgm:pt>
    <dgm:pt modelId="{5D2EC55B-7B1F-49A3-913D-B71D3A65FC01}">
      <dgm:prSet/>
      <dgm:spPr/>
      <dgm:t>
        <a:bodyPr/>
        <a:lstStyle/>
        <a:p>
          <a:r>
            <a:rPr lang="en-GB" dirty="0">
              <a:solidFill>
                <a:schemeClr val="tx1">
                  <a:lumMod val="95000"/>
                  <a:lumOff val="5000"/>
                </a:schemeClr>
              </a:solidFill>
            </a:rPr>
            <a:t>Debrief Form </a:t>
          </a:r>
        </a:p>
      </dgm:t>
    </dgm:pt>
    <dgm:pt modelId="{466C6535-EC77-465E-BC4D-1D5A9E448D33}" type="parTrans" cxnId="{5DAEE310-F948-43D5-B4DC-506825568EC6}">
      <dgm:prSet/>
      <dgm:spPr/>
      <dgm:t>
        <a:bodyPr/>
        <a:lstStyle/>
        <a:p>
          <a:endParaRPr lang="en-GB">
            <a:solidFill>
              <a:schemeClr val="tx1">
                <a:lumMod val="95000"/>
                <a:lumOff val="5000"/>
              </a:schemeClr>
            </a:solidFill>
          </a:endParaRPr>
        </a:p>
      </dgm:t>
    </dgm:pt>
    <dgm:pt modelId="{C82B14EE-E48E-46DF-BFD2-0F1309E210C4}" type="sibTrans" cxnId="{5DAEE310-F948-43D5-B4DC-506825568EC6}">
      <dgm:prSet/>
      <dgm:spPr/>
      <dgm:t>
        <a:bodyPr/>
        <a:lstStyle/>
        <a:p>
          <a:endParaRPr lang="en-GB">
            <a:solidFill>
              <a:schemeClr val="tx1">
                <a:lumMod val="95000"/>
                <a:lumOff val="5000"/>
              </a:schemeClr>
            </a:solidFill>
          </a:endParaRPr>
        </a:p>
      </dgm:t>
    </dgm:pt>
    <dgm:pt modelId="{290628E8-EBF1-4EB5-A756-6E4D7C45694C}">
      <dgm:prSet/>
      <dgm:spPr/>
      <dgm:t>
        <a:bodyPr/>
        <a:lstStyle/>
        <a:p>
          <a:r>
            <a:rPr lang="en-GB" dirty="0">
              <a:solidFill>
                <a:schemeClr val="tx1">
                  <a:lumMod val="95000"/>
                  <a:lumOff val="5000"/>
                </a:schemeClr>
              </a:solidFill>
            </a:rPr>
            <a:t>35 questions in total</a:t>
          </a:r>
        </a:p>
      </dgm:t>
    </dgm:pt>
    <dgm:pt modelId="{A7B4E171-3718-493B-9D45-5DB43E01435F}" type="parTrans" cxnId="{071673D6-2A1D-4CF9-81B9-B402EAE98DFA}">
      <dgm:prSet/>
      <dgm:spPr/>
      <dgm:t>
        <a:bodyPr/>
        <a:lstStyle/>
        <a:p>
          <a:endParaRPr lang="en-GB">
            <a:solidFill>
              <a:schemeClr val="tx1">
                <a:lumMod val="95000"/>
                <a:lumOff val="5000"/>
              </a:schemeClr>
            </a:solidFill>
          </a:endParaRPr>
        </a:p>
      </dgm:t>
    </dgm:pt>
    <dgm:pt modelId="{F3C3BE58-8F5B-4291-B460-07E75891529D}" type="sibTrans" cxnId="{071673D6-2A1D-4CF9-81B9-B402EAE98DFA}">
      <dgm:prSet/>
      <dgm:spPr/>
      <dgm:t>
        <a:bodyPr/>
        <a:lstStyle/>
        <a:p>
          <a:endParaRPr lang="en-GB">
            <a:solidFill>
              <a:schemeClr val="tx1">
                <a:lumMod val="95000"/>
                <a:lumOff val="5000"/>
              </a:schemeClr>
            </a:solidFill>
          </a:endParaRPr>
        </a:p>
      </dgm:t>
    </dgm:pt>
    <dgm:pt modelId="{C72D8D6A-53B5-488A-BA59-AC06E05572AD}">
      <dgm:prSet/>
      <dgm:spPr/>
      <dgm:t>
        <a:bodyPr/>
        <a:lstStyle/>
        <a:p>
          <a:r>
            <a:rPr lang="en-GB" dirty="0">
              <a:solidFill>
                <a:schemeClr val="tx1">
                  <a:lumMod val="95000"/>
                  <a:lumOff val="5000"/>
                </a:schemeClr>
              </a:solidFill>
            </a:rPr>
            <a:t>Likert Scale – higher score = more positive attitude</a:t>
          </a:r>
        </a:p>
      </dgm:t>
    </dgm:pt>
    <dgm:pt modelId="{2495AC15-7A96-4022-A91B-E04545C05069}" type="parTrans" cxnId="{3AE8E428-7EB4-4C05-93D6-1D159F2F1942}">
      <dgm:prSet/>
      <dgm:spPr/>
      <dgm:t>
        <a:bodyPr/>
        <a:lstStyle/>
        <a:p>
          <a:endParaRPr lang="en-GB">
            <a:solidFill>
              <a:schemeClr val="tx1">
                <a:lumMod val="95000"/>
                <a:lumOff val="5000"/>
              </a:schemeClr>
            </a:solidFill>
          </a:endParaRPr>
        </a:p>
      </dgm:t>
    </dgm:pt>
    <dgm:pt modelId="{DB9802C1-BFE1-4830-A246-67B7B65DF52B}" type="sibTrans" cxnId="{3AE8E428-7EB4-4C05-93D6-1D159F2F1942}">
      <dgm:prSet/>
      <dgm:spPr/>
      <dgm:t>
        <a:bodyPr/>
        <a:lstStyle/>
        <a:p>
          <a:endParaRPr lang="en-GB">
            <a:solidFill>
              <a:schemeClr val="tx1">
                <a:lumMod val="95000"/>
                <a:lumOff val="5000"/>
              </a:schemeClr>
            </a:solidFill>
          </a:endParaRPr>
        </a:p>
      </dgm:t>
    </dgm:pt>
    <dgm:pt modelId="{B5303D12-6FA1-475E-A966-02D72BAC97A7}" type="pres">
      <dgm:prSet presAssocID="{B0BC3D3B-2FC4-4FEF-A227-8A8DDAA954E8}" presName="cycle" presStyleCnt="0">
        <dgm:presLayoutVars>
          <dgm:chMax val="1"/>
          <dgm:dir/>
          <dgm:animLvl val="ctr"/>
          <dgm:resizeHandles val="exact"/>
        </dgm:presLayoutVars>
      </dgm:prSet>
      <dgm:spPr/>
    </dgm:pt>
    <dgm:pt modelId="{DC65DA92-7D30-4343-B45C-181991286543}" type="pres">
      <dgm:prSet presAssocID="{743F2046-A55C-4CD9-87DC-070DAFF9BDCF}" presName="centerShape" presStyleLbl="node0" presStyleIdx="0" presStyleCnt="1" custScaleX="116869"/>
      <dgm:spPr/>
    </dgm:pt>
    <dgm:pt modelId="{D4871389-3DA9-4131-B8A2-367B3297AA51}" type="pres">
      <dgm:prSet presAssocID="{C5B6AC0B-C5EA-493F-90BA-41B4B58DC025}" presName="Name9" presStyleLbl="parChTrans1D2" presStyleIdx="0" presStyleCnt="6"/>
      <dgm:spPr/>
    </dgm:pt>
    <dgm:pt modelId="{736E1E1D-4171-44E5-BD26-18ED81F11926}" type="pres">
      <dgm:prSet presAssocID="{C5B6AC0B-C5EA-493F-90BA-41B4B58DC025}" presName="connTx" presStyleLbl="parChTrans1D2" presStyleIdx="0" presStyleCnt="6"/>
      <dgm:spPr/>
    </dgm:pt>
    <dgm:pt modelId="{E2ADE783-55CC-4A25-8B19-4C058FCEDFFD}" type="pres">
      <dgm:prSet presAssocID="{8785246E-0440-4C34-91F3-122AECEAA5EE}" presName="node" presStyleLbl="node1" presStyleIdx="0" presStyleCnt="6" custRadScaleRad="98790" custRadScaleInc="1961">
        <dgm:presLayoutVars>
          <dgm:bulletEnabled val="1"/>
        </dgm:presLayoutVars>
      </dgm:prSet>
      <dgm:spPr/>
    </dgm:pt>
    <dgm:pt modelId="{D58E8086-1C21-41D6-8103-ABE4A5F46CF0}" type="pres">
      <dgm:prSet presAssocID="{01909B97-9982-4E68-971F-2A0286DCA82B}" presName="Name9" presStyleLbl="parChTrans1D2" presStyleIdx="1" presStyleCnt="6"/>
      <dgm:spPr/>
    </dgm:pt>
    <dgm:pt modelId="{0A9321C7-DA48-4FC1-9B0B-09FE1B368C57}" type="pres">
      <dgm:prSet presAssocID="{01909B97-9982-4E68-971F-2A0286DCA82B}" presName="connTx" presStyleLbl="parChTrans1D2" presStyleIdx="1" presStyleCnt="6"/>
      <dgm:spPr/>
    </dgm:pt>
    <dgm:pt modelId="{9E72F723-DD1B-47DB-A270-1EAB01774E9A}" type="pres">
      <dgm:prSet presAssocID="{CF45825B-2625-4749-8D44-EFBCE6273288}" presName="node" presStyleLbl="node1" presStyleIdx="1" presStyleCnt="6" custScaleX="140380" custScaleY="113192" custRadScaleRad="109237" custRadScaleInc="15033">
        <dgm:presLayoutVars>
          <dgm:bulletEnabled val="1"/>
        </dgm:presLayoutVars>
      </dgm:prSet>
      <dgm:spPr/>
    </dgm:pt>
    <dgm:pt modelId="{4A3EBB16-DB52-4D6D-A3A7-1FBBF63ABEC7}" type="pres">
      <dgm:prSet presAssocID="{C7145296-0586-49D1-B4CB-5ED5EE17294F}" presName="Name9" presStyleLbl="parChTrans1D2" presStyleIdx="2" presStyleCnt="6"/>
      <dgm:spPr/>
    </dgm:pt>
    <dgm:pt modelId="{D81ACD7E-8554-4925-B043-33DF6A34A49F}" type="pres">
      <dgm:prSet presAssocID="{C7145296-0586-49D1-B4CB-5ED5EE17294F}" presName="connTx" presStyleLbl="parChTrans1D2" presStyleIdx="2" presStyleCnt="6"/>
      <dgm:spPr/>
    </dgm:pt>
    <dgm:pt modelId="{D4773E33-8360-4CCE-90AD-8FFF563457B1}" type="pres">
      <dgm:prSet presAssocID="{E6EE4029-5300-4194-A943-9EF9E4C08947}" presName="node" presStyleLbl="node1" presStyleIdx="2" presStyleCnt="6" custRadScaleRad="101193">
        <dgm:presLayoutVars>
          <dgm:bulletEnabled val="1"/>
        </dgm:presLayoutVars>
      </dgm:prSet>
      <dgm:spPr/>
    </dgm:pt>
    <dgm:pt modelId="{B1D2B450-09BD-4EC1-9AFF-23EC47745357}" type="pres">
      <dgm:prSet presAssocID="{A7B4E171-3718-493B-9D45-5DB43E01435F}" presName="Name9" presStyleLbl="parChTrans1D2" presStyleIdx="3" presStyleCnt="6"/>
      <dgm:spPr/>
    </dgm:pt>
    <dgm:pt modelId="{B750E179-431C-4552-B054-77C061CDF038}" type="pres">
      <dgm:prSet presAssocID="{A7B4E171-3718-493B-9D45-5DB43E01435F}" presName="connTx" presStyleLbl="parChTrans1D2" presStyleIdx="3" presStyleCnt="6"/>
      <dgm:spPr/>
    </dgm:pt>
    <dgm:pt modelId="{0C155E23-BABD-4436-B11E-8BCE271A6061}" type="pres">
      <dgm:prSet presAssocID="{290628E8-EBF1-4EB5-A756-6E4D7C45694C}" presName="node" presStyleLbl="node1" presStyleIdx="3" presStyleCnt="6">
        <dgm:presLayoutVars>
          <dgm:bulletEnabled val="1"/>
        </dgm:presLayoutVars>
      </dgm:prSet>
      <dgm:spPr/>
    </dgm:pt>
    <dgm:pt modelId="{ABE4F0FF-A829-444F-835C-BBDA8B994D00}" type="pres">
      <dgm:prSet presAssocID="{2495AC15-7A96-4022-A91B-E04545C05069}" presName="Name9" presStyleLbl="parChTrans1D2" presStyleIdx="4" presStyleCnt="6"/>
      <dgm:spPr/>
    </dgm:pt>
    <dgm:pt modelId="{B937601A-9473-48F3-B6D7-0DD1919EB64A}" type="pres">
      <dgm:prSet presAssocID="{2495AC15-7A96-4022-A91B-E04545C05069}" presName="connTx" presStyleLbl="parChTrans1D2" presStyleIdx="4" presStyleCnt="6"/>
      <dgm:spPr/>
    </dgm:pt>
    <dgm:pt modelId="{EB8A2F24-F63A-4869-B60A-274F992B25F4}" type="pres">
      <dgm:prSet presAssocID="{C72D8D6A-53B5-488A-BA59-AC06E05572AD}" presName="node" presStyleLbl="node1" presStyleIdx="4" presStyleCnt="6" custScaleX="163913">
        <dgm:presLayoutVars>
          <dgm:bulletEnabled val="1"/>
        </dgm:presLayoutVars>
      </dgm:prSet>
      <dgm:spPr/>
    </dgm:pt>
    <dgm:pt modelId="{CA98213A-7C5C-4555-8421-DCB6C1B00342}" type="pres">
      <dgm:prSet presAssocID="{466C6535-EC77-465E-BC4D-1D5A9E448D33}" presName="Name9" presStyleLbl="parChTrans1D2" presStyleIdx="5" presStyleCnt="6"/>
      <dgm:spPr/>
    </dgm:pt>
    <dgm:pt modelId="{50C97D9A-48FB-477F-AF45-A7AB3E95AC6F}" type="pres">
      <dgm:prSet presAssocID="{466C6535-EC77-465E-BC4D-1D5A9E448D33}" presName="connTx" presStyleLbl="parChTrans1D2" presStyleIdx="5" presStyleCnt="6"/>
      <dgm:spPr/>
    </dgm:pt>
    <dgm:pt modelId="{6C0D1F7C-1078-4EF3-86DB-EC3834F91C68}" type="pres">
      <dgm:prSet presAssocID="{5D2EC55B-7B1F-49A3-913D-B71D3A65FC01}" presName="node" presStyleLbl="node1" presStyleIdx="5" presStyleCnt="6">
        <dgm:presLayoutVars>
          <dgm:bulletEnabled val="1"/>
        </dgm:presLayoutVars>
      </dgm:prSet>
      <dgm:spPr/>
    </dgm:pt>
  </dgm:ptLst>
  <dgm:cxnLst>
    <dgm:cxn modelId="{5DAEE310-F948-43D5-B4DC-506825568EC6}" srcId="{743F2046-A55C-4CD9-87DC-070DAFF9BDCF}" destId="{5D2EC55B-7B1F-49A3-913D-B71D3A65FC01}" srcOrd="5" destOrd="0" parTransId="{466C6535-EC77-465E-BC4D-1D5A9E448D33}" sibTransId="{C82B14EE-E48E-46DF-BFD2-0F1309E210C4}"/>
    <dgm:cxn modelId="{95BD4F1A-A1B8-4769-A055-2EBB6247BAA8}" type="presOf" srcId="{C5B6AC0B-C5EA-493F-90BA-41B4B58DC025}" destId="{D4871389-3DA9-4131-B8A2-367B3297AA51}" srcOrd="0" destOrd="0" presId="urn:microsoft.com/office/officeart/2005/8/layout/radial1"/>
    <dgm:cxn modelId="{F8C8FB27-518D-475C-BC71-5FCA0A4702DB}" type="presOf" srcId="{2495AC15-7A96-4022-A91B-E04545C05069}" destId="{ABE4F0FF-A829-444F-835C-BBDA8B994D00}" srcOrd="0" destOrd="0" presId="urn:microsoft.com/office/officeart/2005/8/layout/radial1"/>
    <dgm:cxn modelId="{3AE8E428-7EB4-4C05-93D6-1D159F2F1942}" srcId="{743F2046-A55C-4CD9-87DC-070DAFF9BDCF}" destId="{C72D8D6A-53B5-488A-BA59-AC06E05572AD}" srcOrd="4" destOrd="0" parTransId="{2495AC15-7A96-4022-A91B-E04545C05069}" sibTransId="{DB9802C1-BFE1-4830-A246-67B7B65DF52B}"/>
    <dgm:cxn modelId="{5DA71A38-E824-4C1F-B4F8-8658024C5403}" type="presOf" srcId="{C5B6AC0B-C5EA-493F-90BA-41B4B58DC025}" destId="{736E1E1D-4171-44E5-BD26-18ED81F11926}" srcOrd="1" destOrd="0" presId="urn:microsoft.com/office/officeart/2005/8/layout/radial1"/>
    <dgm:cxn modelId="{3B5C5E3E-C40A-4266-848C-346FBB2A7950}" srcId="{743F2046-A55C-4CD9-87DC-070DAFF9BDCF}" destId="{8785246E-0440-4C34-91F3-122AECEAA5EE}" srcOrd="0" destOrd="0" parTransId="{C5B6AC0B-C5EA-493F-90BA-41B4B58DC025}" sibTransId="{747D70D6-3927-4448-B547-709511A73E01}"/>
    <dgm:cxn modelId="{7F452742-A00D-4B3E-A05E-378C44C3AEC6}" type="presOf" srcId="{E6EE4029-5300-4194-A943-9EF9E4C08947}" destId="{D4773E33-8360-4CCE-90AD-8FFF563457B1}" srcOrd="0" destOrd="0" presId="urn:microsoft.com/office/officeart/2005/8/layout/radial1"/>
    <dgm:cxn modelId="{AD41B742-CC89-4485-B5B9-7707C73CB8AF}" type="presOf" srcId="{290628E8-EBF1-4EB5-A756-6E4D7C45694C}" destId="{0C155E23-BABD-4436-B11E-8BCE271A6061}" srcOrd="0" destOrd="0" presId="urn:microsoft.com/office/officeart/2005/8/layout/radial1"/>
    <dgm:cxn modelId="{97CBDE45-3B90-4956-B3F7-AFD85FA2F006}" type="presOf" srcId="{01909B97-9982-4E68-971F-2A0286DCA82B}" destId="{D58E8086-1C21-41D6-8103-ABE4A5F46CF0}" srcOrd="0" destOrd="0" presId="urn:microsoft.com/office/officeart/2005/8/layout/radial1"/>
    <dgm:cxn modelId="{3B577247-7E22-4E0D-BBBC-257BB685B437}" srcId="{743F2046-A55C-4CD9-87DC-070DAFF9BDCF}" destId="{E6EE4029-5300-4194-A943-9EF9E4C08947}" srcOrd="2" destOrd="0" parTransId="{C7145296-0586-49D1-B4CB-5ED5EE17294F}" sibTransId="{BFFF76E1-E03F-422E-93F2-B83212E997A9}"/>
    <dgm:cxn modelId="{0F9FE34B-BFFC-4D2B-9F6E-3CB8E6D43EEF}" type="presOf" srcId="{2495AC15-7A96-4022-A91B-E04545C05069}" destId="{B937601A-9473-48F3-B6D7-0DD1919EB64A}" srcOrd="1" destOrd="0" presId="urn:microsoft.com/office/officeart/2005/8/layout/radial1"/>
    <dgm:cxn modelId="{EA0F604E-8E96-4393-9E7C-1F025B834B16}" srcId="{743F2046-A55C-4CD9-87DC-070DAFF9BDCF}" destId="{CF45825B-2625-4749-8D44-EFBCE6273288}" srcOrd="1" destOrd="0" parTransId="{01909B97-9982-4E68-971F-2A0286DCA82B}" sibTransId="{4699A346-541E-4474-A078-4BC303B19ABA}"/>
    <dgm:cxn modelId="{99BCAD72-1D17-463C-A80C-333A0CB832D5}" type="presOf" srcId="{466C6535-EC77-465E-BC4D-1D5A9E448D33}" destId="{CA98213A-7C5C-4555-8421-DCB6C1B00342}" srcOrd="0" destOrd="0" presId="urn:microsoft.com/office/officeart/2005/8/layout/radial1"/>
    <dgm:cxn modelId="{D9460554-65AA-4C15-B8C2-23BBEF2F32DD}" type="presOf" srcId="{C72D8D6A-53B5-488A-BA59-AC06E05572AD}" destId="{EB8A2F24-F63A-4869-B60A-274F992B25F4}" srcOrd="0" destOrd="0" presId="urn:microsoft.com/office/officeart/2005/8/layout/radial1"/>
    <dgm:cxn modelId="{9ACC8577-D6DD-4209-A44C-C6D0E1251F23}" type="presOf" srcId="{01909B97-9982-4E68-971F-2A0286DCA82B}" destId="{0A9321C7-DA48-4FC1-9B0B-09FE1B368C57}" srcOrd="1" destOrd="0" presId="urn:microsoft.com/office/officeart/2005/8/layout/radial1"/>
    <dgm:cxn modelId="{02840F79-F16F-4BAF-BA1D-B144351347F7}" type="presOf" srcId="{8785246E-0440-4C34-91F3-122AECEAA5EE}" destId="{E2ADE783-55CC-4A25-8B19-4C058FCEDFFD}" srcOrd="0" destOrd="0" presId="urn:microsoft.com/office/officeart/2005/8/layout/radial1"/>
    <dgm:cxn modelId="{F046367F-9829-40E8-B4B7-CAA06332A207}" type="presOf" srcId="{CF45825B-2625-4749-8D44-EFBCE6273288}" destId="{9E72F723-DD1B-47DB-A270-1EAB01774E9A}" srcOrd="0" destOrd="0" presId="urn:microsoft.com/office/officeart/2005/8/layout/radial1"/>
    <dgm:cxn modelId="{B378458A-4C88-4FEE-A054-EA9A04115E7D}" type="presOf" srcId="{5D2EC55B-7B1F-49A3-913D-B71D3A65FC01}" destId="{6C0D1F7C-1078-4EF3-86DB-EC3834F91C68}" srcOrd="0" destOrd="0" presId="urn:microsoft.com/office/officeart/2005/8/layout/radial1"/>
    <dgm:cxn modelId="{98D5EF9D-6453-408E-B88C-681F05F7F650}" type="presOf" srcId="{C7145296-0586-49D1-B4CB-5ED5EE17294F}" destId="{4A3EBB16-DB52-4D6D-A3A7-1FBBF63ABEC7}" srcOrd="0" destOrd="0" presId="urn:microsoft.com/office/officeart/2005/8/layout/radial1"/>
    <dgm:cxn modelId="{B27A13BC-B6BE-4F22-AF94-D937A38862B2}" type="presOf" srcId="{743F2046-A55C-4CD9-87DC-070DAFF9BDCF}" destId="{DC65DA92-7D30-4343-B45C-181991286543}" srcOrd="0" destOrd="0" presId="urn:microsoft.com/office/officeart/2005/8/layout/radial1"/>
    <dgm:cxn modelId="{385A76C0-0CCB-4A2C-9C75-12E57CD8DD4E}" type="presOf" srcId="{466C6535-EC77-465E-BC4D-1D5A9E448D33}" destId="{50C97D9A-48FB-477F-AF45-A7AB3E95AC6F}" srcOrd="1" destOrd="0" presId="urn:microsoft.com/office/officeart/2005/8/layout/radial1"/>
    <dgm:cxn modelId="{E0B882CD-4D63-4A78-865B-16275ACCFB24}" type="presOf" srcId="{C7145296-0586-49D1-B4CB-5ED5EE17294F}" destId="{D81ACD7E-8554-4925-B043-33DF6A34A49F}" srcOrd="1" destOrd="0" presId="urn:microsoft.com/office/officeart/2005/8/layout/radial1"/>
    <dgm:cxn modelId="{071673D6-2A1D-4CF9-81B9-B402EAE98DFA}" srcId="{743F2046-A55C-4CD9-87DC-070DAFF9BDCF}" destId="{290628E8-EBF1-4EB5-A756-6E4D7C45694C}" srcOrd="3" destOrd="0" parTransId="{A7B4E171-3718-493B-9D45-5DB43E01435F}" sibTransId="{F3C3BE58-8F5B-4291-B460-07E75891529D}"/>
    <dgm:cxn modelId="{71343CD8-471E-4BCE-9FE1-80DEED61EAFB}" type="presOf" srcId="{B0BC3D3B-2FC4-4FEF-A227-8A8DDAA954E8}" destId="{B5303D12-6FA1-475E-A966-02D72BAC97A7}" srcOrd="0" destOrd="0" presId="urn:microsoft.com/office/officeart/2005/8/layout/radial1"/>
    <dgm:cxn modelId="{02EF17DB-97EC-42E2-B0A3-372AA75E23ED}" srcId="{B0BC3D3B-2FC4-4FEF-A227-8A8DDAA954E8}" destId="{743F2046-A55C-4CD9-87DC-070DAFF9BDCF}" srcOrd="0" destOrd="0" parTransId="{00AEB727-25CE-4066-8890-D999315B1928}" sibTransId="{9E0C7DBD-853D-4947-96C2-605251687B2F}"/>
    <dgm:cxn modelId="{0D4C16EB-5913-4725-9739-81CEE4954013}" type="presOf" srcId="{A7B4E171-3718-493B-9D45-5DB43E01435F}" destId="{B1D2B450-09BD-4EC1-9AFF-23EC47745357}" srcOrd="0" destOrd="0" presId="urn:microsoft.com/office/officeart/2005/8/layout/radial1"/>
    <dgm:cxn modelId="{E33819F0-DA39-4B24-9FB4-9EBEF51424B5}" type="presOf" srcId="{A7B4E171-3718-493B-9D45-5DB43E01435F}" destId="{B750E179-431C-4552-B054-77C061CDF038}" srcOrd="1" destOrd="0" presId="urn:microsoft.com/office/officeart/2005/8/layout/radial1"/>
    <dgm:cxn modelId="{B1E9C175-3A47-4B2D-B4C8-63B41C59B491}" type="presParOf" srcId="{B5303D12-6FA1-475E-A966-02D72BAC97A7}" destId="{DC65DA92-7D30-4343-B45C-181991286543}" srcOrd="0" destOrd="0" presId="urn:microsoft.com/office/officeart/2005/8/layout/radial1"/>
    <dgm:cxn modelId="{1794C7D6-8295-42CD-A758-3D1F6964BFBB}" type="presParOf" srcId="{B5303D12-6FA1-475E-A966-02D72BAC97A7}" destId="{D4871389-3DA9-4131-B8A2-367B3297AA51}" srcOrd="1" destOrd="0" presId="urn:microsoft.com/office/officeart/2005/8/layout/radial1"/>
    <dgm:cxn modelId="{A2F332DE-2757-440F-A231-4D78BD018CF3}" type="presParOf" srcId="{D4871389-3DA9-4131-B8A2-367B3297AA51}" destId="{736E1E1D-4171-44E5-BD26-18ED81F11926}" srcOrd="0" destOrd="0" presId="urn:microsoft.com/office/officeart/2005/8/layout/radial1"/>
    <dgm:cxn modelId="{A33E6644-B387-43BF-BFCB-560A9152C25B}" type="presParOf" srcId="{B5303D12-6FA1-475E-A966-02D72BAC97A7}" destId="{E2ADE783-55CC-4A25-8B19-4C058FCEDFFD}" srcOrd="2" destOrd="0" presId="urn:microsoft.com/office/officeart/2005/8/layout/radial1"/>
    <dgm:cxn modelId="{B23CECA4-043B-4143-B235-7E2382C668C2}" type="presParOf" srcId="{B5303D12-6FA1-475E-A966-02D72BAC97A7}" destId="{D58E8086-1C21-41D6-8103-ABE4A5F46CF0}" srcOrd="3" destOrd="0" presId="urn:microsoft.com/office/officeart/2005/8/layout/radial1"/>
    <dgm:cxn modelId="{F021C69A-62B8-4D04-866F-27C6B3536210}" type="presParOf" srcId="{D58E8086-1C21-41D6-8103-ABE4A5F46CF0}" destId="{0A9321C7-DA48-4FC1-9B0B-09FE1B368C57}" srcOrd="0" destOrd="0" presId="urn:microsoft.com/office/officeart/2005/8/layout/radial1"/>
    <dgm:cxn modelId="{43D752E9-2443-4536-A48A-480AC3B2D1CD}" type="presParOf" srcId="{B5303D12-6FA1-475E-A966-02D72BAC97A7}" destId="{9E72F723-DD1B-47DB-A270-1EAB01774E9A}" srcOrd="4" destOrd="0" presId="urn:microsoft.com/office/officeart/2005/8/layout/radial1"/>
    <dgm:cxn modelId="{53E4F62E-540E-46B0-8808-E12A121DC3A9}" type="presParOf" srcId="{B5303D12-6FA1-475E-A966-02D72BAC97A7}" destId="{4A3EBB16-DB52-4D6D-A3A7-1FBBF63ABEC7}" srcOrd="5" destOrd="0" presId="urn:microsoft.com/office/officeart/2005/8/layout/radial1"/>
    <dgm:cxn modelId="{E38744AF-2962-4A2E-9098-A8CAA8E0D4EB}" type="presParOf" srcId="{4A3EBB16-DB52-4D6D-A3A7-1FBBF63ABEC7}" destId="{D81ACD7E-8554-4925-B043-33DF6A34A49F}" srcOrd="0" destOrd="0" presId="urn:microsoft.com/office/officeart/2005/8/layout/radial1"/>
    <dgm:cxn modelId="{25752AE6-053B-4B7C-84E8-BE9A3B0696CF}" type="presParOf" srcId="{B5303D12-6FA1-475E-A966-02D72BAC97A7}" destId="{D4773E33-8360-4CCE-90AD-8FFF563457B1}" srcOrd="6" destOrd="0" presId="urn:microsoft.com/office/officeart/2005/8/layout/radial1"/>
    <dgm:cxn modelId="{A44B90A6-8822-47E6-8DFD-9585E1DCFCAA}" type="presParOf" srcId="{B5303D12-6FA1-475E-A966-02D72BAC97A7}" destId="{B1D2B450-09BD-4EC1-9AFF-23EC47745357}" srcOrd="7" destOrd="0" presId="urn:microsoft.com/office/officeart/2005/8/layout/radial1"/>
    <dgm:cxn modelId="{A2A4C7A5-8A5F-4DFB-A640-23F154454651}" type="presParOf" srcId="{B1D2B450-09BD-4EC1-9AFF-23EC47745357}" destId="{B750E179-431C-4552-B054-77C061CDF038}" srcOrd="0" destOrd="0" presId="urn:microsoft.com/office/officeart/2005/8/layout/radial1"/>
    <dgm:cxn modelId="{34D02060-4423-42F8-9869-3B14471302DF}" type="presParOf" srcId="{B5303D12-6FA1-475E-A966-02D72BAC97A7}" destId="{0C155E23-BABD-4436-B11E-8BCE271A6061}" srcOrd="8" destOrd="0" presId="urn:microsoft.com/office/officeart/2005/8/layout/radial1"/>
    <dgm:cxn modelId="{DCEC2C35-A1BB-4487-9AA1-46960DC87760}" type="presParOf" srcId="{B5303D12-6FA1-475E-A966-02D72BAC97A7}" destId="{ABE4F0FF-A829-444F-835C-BBDA8B994D00}" srcOrd="9" destOrd="0" presId="urn:microsoft.com/office/officeart/2005/8/layout/radial1"/>
    <dgm:cxn modelId="{9E1C2A88-37EC-4758-900C-1CC7D23C062E}" type="presParOf" srcId="{ABE4F0FF-A829-444F-835C-BBDA8B994D00}" destId="{B937601A-9473-48F3-B6D7-0DD1919EB64A}" srcOrd="0" destOrd="0" presId="urn:microsoft.com/office/officeart/2005/8/layout/radial1"/>
    <dgm:cxn modelId="{C6413B8B-2C05-474F-8A05-FD7A3C49959B}" type="presParOf" srcId="{B5303D12-6FA1-475E-A966-02D72BAC97A7}" destId="{EB8A2F24-F63A-4869-B60A-274F992B25F4}" srcOrd="10" destOrd="0" presId="urn:microsoft.com/office/officeart/2005/8/layout/radial1"/>
    <dgm:cxn modelId="{63B9C483-6701-4DA3-B2D8-24A2F639BBF3}" type="presParOf" srcId="{B5303D12-6FA1-475E-A966-02D72BAC97A7}" destId="{CA98213A-7C5C-4555-8421-DCB6C1B00342}" srcOrd="11" destOrd="0" presId="urn:microsoft.com/office/officeart/2005/8/layout/radial1"/>
    <dgm:cxn modelId="{68931BF7-F5BD-4528-8B7A-65FEE2656BFF}" type="presParOf" srcId="{CA98213A-7C5C-4555-8421-DCB6C1B00342}" destId="{50C97D9A-48FB-477F-AF45-A7AB3E95AC6F}" srcOrd="0" destOrd="0" presId="urn:microsoft.com/office/officeart/2005/8/layout/radial1"/>
    <dgm:cxn modelId="{98D93CA1-60EC-4162-9069-7FF8AF30AAC1}" type="presParOf" srcId="{B5303D12-6FA1-475E-A966-02D72BAC97A7}" destId="{6C0D1F7C-1078-4EF3-86DB-EC3834F91C68}" srcOrd="12"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497038-AFF6-434C-866E-27C54861BEB0}" type="doc">
      <dgm:prSet loTypeId="urn:microsoft.com/office/officeart/2005/8/layout/bProcess3" loCatId="process" qsTypeId="urn:microsoft.com/office/officeart/2005/8/quickstyle/3d1" qsCatId="3D" csTypeId="urn:microsoft.com/office/officeart/2005/8/colors/accent2_3" csCatId="accent2" phldr="1"/>
      <dgm:spPr/>
      <dgm:t>
        <a:bodyPr/>
        <a:lstStyle/>
        <a:p>
          <a:endParaRPr lang="en-US"/>
        </a:p>
      </dgm:t>
    </dgm:pt>
    <dgm:pt modelId="{0D9383EA-46DD-4026-BA2B-ADF14B81BD4C}">
      <dgm:prSet/>
      <dgm:spPr/>
      <dgm:t>
        <a:bodyPr/>
        <a:lstStyle/>
        <a:p>
          <a:pPr algn="ctr"/>
          <a:r>
            <a:rPr lang="en-GB" sz="1400" b="1" dirty="0"/>
            <a:t>Questionnaire – </a:t>
          </a:r>
        </a:p>
      </dgm:t>
    </dgm:pt>
    <dgm:pt modelId="{B13FF6B5-70F1-4A8E-A13B-8C43E0947A69}" type="parTrans" cxnId="{011F0145-607A-46D6-823C-31E215568315}">
      <dgm:prSet/>
      <dgm:spPr/>
      <dgm:t>
        <a:bodyPr/>
        <a:lstStyle/>
        <a:p>
          <a:endParaRPr lang="en-US"/>
        </a:p>
      </dgm:t>
    </dgm:pt>
    <dgm:pt modelId="{95CA42CC-58C4-4AEB-9E14-74470D483661}" type="sibTrans" cxnId="{011F0145-607A-46D6-823C-31E215568315}">
      <dgm:prSet/>
      <dgm:spPr/>
      <dgm:t>
        <a:bodyPr/>
        <a:lstStyle/>
        <a:p>
          <a:endParaRPr lang="en-US"/>
        </a:p>
      </dgm:t>
    </dgm:pt>
    <dgm:pt modelId="{E3191AD0-BAB3-4992-9678-EB1732B4D58E}">
      <dgm:prSet custT="1"/>
      <dgm:spPr/>
      <dgm:t>
        <a:bodyPr/>
        <a:lstStyle/>
        <a:p>
          <a:pPr algn="l"/>
          <a:r>
            <a:rPr lang="en-GB" sz="1400" b="1" dirty="0"/>
            <a:t>Socially desirable answers </a:t>
          </a:r>
          <a:r>
            <a:rPr lang="en-GB" sz="1400" dirty="0"/>
            <a:t>– inclusion is considered as politically correct </a:t>
          </a:r>
          <a:endParaRPr lang="en-US" sz="1400" dirty="0"/>
        </a:p>
      </dgm:t>
    </dgm:pt>
    <dgm:pt modelId="{1B5ADCB4-CE0F-432A-8D52-863B06D9F501}" type="parTrans" cxnId="{2E7ECA5E-8EA4-4AF6-BB05-1208E714655A}">
      <dgm:prSet/>
      <dgm:spPr/>
      <dgm:t>
        <a:bodyPr/>
        <a:lstStyle/>
        <a:p>
          <a:endParaRPr lang="en-US"/>
        </a:p>
      </dgm:t>
    </dgm:pt>
    <dgm:pt modelId="{21B6F8D6-DF9A-4CE5-B9F6-BE86C77DE9D6}" type="sibTrans" cxnId="{2E7ECA5E-8EA4-4AF6-BB05-1208E714655A}">
      <dgm:prSet/>
      <dgm:spPr/>
      <dgm:t>
        <a:bodyPr/>
        <a:lstStyle/>
        <a:p>
          <a:endParaRPr lang="en-US"/>
        </a:p>
      </dgm:t>
    </dgm:pt>
    <dgm:pt modelId="{C6AADF24-04C4-42DA-B684-90F81C1A66E4}">
      <dgm:prSet custT="1"/>
      <dgm:spPr/>
      <dgm:t>
        <a:bodyPr/>
        <a:lstStyle/>
        <a:p>
          <a:pPr algn="l"/>
          <a:r>
            <a:rPr lang="en-GB" sz="1400" b="1" dirty="0"/>
            <a:t>Self reports </a:t>
          </a:r>
          <a:r>
            <a:rPr lang="en-GB" sz="1400" dirty="0"/>
            <a:t>– are teacher attitudes reflected in their classroom practices?</a:t>
          </a:r>
          <a:endParaRPr lang="en-US" sz="1400" dirty="0"/>
        </a:p>
      </dgm:t>
    </dgm:pt>
    <dgm:pt modelId="{953B2930-DB92-40DB-8754-1DC1CAA62ECC}" type="parTrans" cxnId="{340F2BB2-6D44-4443-BB73-3A2941A90DB9}">
      <dgm:prSet/>
      <dgm:spPr/>
      <dgm:t>
        <a:bodyPr/>
        <a:lstStyle/>
        <a:p>
          <a:endParaRPr lang="en-US"/>
        </a:p>
      </dgm:t>
    </dgm:pt>
    <dgm:pt modelId="{264D7155-D11B-45A0-BB33-E6EE6BCA016F}" type="sibTrans" cxnId="{340F2BB2-6D44-4443-BB73-3A2941A90DB9}">
      <dgm:prSet/>
      <dgm:spPr/>
      <dgm:t>
        <a:bodyPr/>
        <a:lstStyle/>
        <a:p>
          <a:endParaRPr lang="en-US"/>
        </a:p>
      </dgm:t>
    </dgm:pt>
    <dgm:pt modelId="{8D9CAC30-3D36-486D-9302-58E63E08B7DA}">
      <dgm:prSet custT="1"/>
      <dgm:spPr/>
      <dgm:t>
        <a:bodyPr/>
        <a:lstStyle/>
        <a:p>
          <a:pPr algn="l"/>
          <a:r>
            <a:rPr lang="en-GB" sz="1400" b="1" dirty="0"/>
            <a:t>Five -  point Likert scale </a:t>
          </a:r>
          <a:r>
            <a:rPr lang="en-GB" sz="1400" dirty="0"/>
            <a:t>– not the optimal method for this type of research (De Boer, Timmerman, </a:t>
          </a:r>
          <a:r>
            <a:rPr lang="en-GB" sz="1400" dirty="0" err="1"/>
            <a:t>Pijl</a:t>
          </a:r>
          <a:r>
            <a:rPr lang="en-GB" sz="1400" dirty="0"/>
            <a:t>, and </a:t>
          </a:r>
          <a:r>
            <a:rPr lang="en-GB" sz="1400" dirty="0" err="1"/>
            <a:t>Minnaert</a:t>
          </a:r>
          <a:r>
            <a:rPr lang="en-GB" sz="1400" dirty="0"/>
            <a:t>, 2012) </a:t>
          </a:r>
          <a:endParaRPr lang="en-US" sz="1400" dirty="0"/>
        </a:p>
      </dgm:t>
    </dgm:pt>
    <dgm:pt modelId="{A00F57E4-6CDD-4789-AA2E-BAB521125E85}" type="parTrans" cxnId="{9813C577-C22E-417B-AB7F-164CDABF777F}">
      <dgm:prSet/>
      <dgm:spPr/>
      <dgm:t>
        <a:bodyPr/>
        <a:lstStyle/>
        <a:p>
          <a:endParaRPr lang="en-US"/>
        </a:p>
      </dgm:t>
    </dgm:pt>
    <dgm:pt modelId="{1DF798CB-8E52-4121-8775-1F3885A09B8A}" type="sibTrans" cxnId="{9813C577-C22E-417B-AB7F-164CDABF777F}">
      <dgm:prSet/>
      <dgm:spPr/>
      <dgm:t>
        <a:bodyPr/>
        <a:lstStyle/>
        <a:p>
          <a:endParaRPr lang="en-US"/>
        </a:p>
      </dgm:t>
    </dgm:pt>
    <dgm:pt modelId="{410AF5EF-AFF2-4C52-8B1E-79ACD45B19CD}">
      <dgm:prSet custT="1"/>
      <dgm:spPr/>
      <dgm:t>
        <a:bodyPr/>
        <a:lstStyle/>
        <a:p>
          <a:r>
            <a:rPr lang="en-GB" sz="1600" b="1" dirty="0"/>
            <a:t>Type of disability – </a:t>
          </a:r>
        </a:p>
        <a:p>
          <a:r>
            <a:rPr lang="en-GB" sz="1800" dirty="0"/>
            <a:t>those with mild disabilities may be easier to accommodate in regular classrooms compared to those with severe disabilities </a:t>
          </a:r>
          <a:endParaRPr lang="en-US" sz="1800" dirty="0"/>
        </a:p>
      </dgm:t>
    </dgm:pt>
    <dgm:pt modelId="{70C45D22-5BE4-4B0E-852F-61840F96C88B}" type="parTrans" cxnId="{A7552723-E99A-4DDE-9D3C-D6FC4AE0A655}">
      <dgm:prSet/>
      <dgm:spPr/>
      <dgm:t>
        <a:bodyPr/>
        <a:lstStyle/>
        <a:p>
          <a:endParaRPr lang="en-GB"/>
        </a:p>
      </dgm:t>
    </dgm:pt>
    <dgm:pt modelId="{375373DB-5DC8-4535-A075-82AB3AE31CB2}" type="sibTrans" cxnId="{A7552723-E99A-4DDE-9D3C-D6FC4AE0A655}">
      <dgm:prSet/>
      <dgm:spPr/>
      <dgm:t>
        <a:bodyPr/>
        <a:lstStyle/>
        <a:p>
          <a:endParaRPr lang="en-GB"/>
        </a:p>
      </dgm:t>
    </dgm:pt>
    <dgm:pt modelId="{82398973-508E-4865-A28E-7B8E72364527}">
      <dgm:prSet/>
      <dgm:spPr/>
      <dgm:t>
        <a:bodyPr/>
        <a:lstStyle/>
        <a:p>
          <a:r>
            <a:rPr lang="en-GB" b="1" dirty="0"/>
            <a:t>Did not specify experience- </a:t>
          </a:r>
        </a:p>
        <a:p>
          <a:r>
            <a:rPr lang="en-GB" dirty="0"/>
            <a:t> all teachers assumingly have contact/experience with SEND children, supporting the contact hypothesis </a:t>
          </a:r>
          <a:endParaRPr lang="en-US" dirty="0"/>
        </a:p>
      </dgm:t>
    </dgm:pt>
    <dgm:pt modelId="{EA661759-4D08-479F-904A-6647B0E6952D}" type="parTrans" cxnId="{241DA239-94EA-45D3-9BE1-7829BAAB4426}">
      <dgm:prSet/>
      <dgm:spPr/>
      <dgm:t>
        <a:bodyPr/>
        <a:lstStyle/>
        <a:p>
          <a:endParaRPr lang="en-GB"/>
        </a:p>
      </dgm:t>
    </dgm:pt>
    <dgm:pt modelId="{92DAA909-FE27-4F01-A1A4-8E32B9D441DC}" type="sibTrans" cxnId="{241DA239-94EA-45D3-9BE1-7829BAAB4426}">
      <dgm:prSet/>
      <dgm:spPr/>
      <dgm:t>
        <a:bodyPr/>
        <a:lstStyle/>
        <a:p>
          <a:endParaRPr lang="en-GB"/>
        </a:p>
      </dgm:t>
    </dgm:pt>
    <dgm:pt modelId="{DD180FAD-8B06-497D-8023-1C3CEF217C95}">
      <dgm:prSet custT="1"/>
      <dgm:spPr/>
      <dgm:t>
        <a:bodyPr/>
        <a:lstStyle/>
        <a:p>
          <a:r>
            <a:rPr lang="en-GB" sz="1600" dirty="0"/>
            <a:t>Sample sizes between parents and teachers who had no experience – </a:t>
          </a:r>
        </a:p>
        <a:p>
          <a:r>
            <a:rPr lang="en-GB" sz="1600" dirty="0"/>
            <a:t>14 teachers and 49 parents   </a:t>
          </a:r>
        </a:p>
      </dgm:t>
    </dgm:pt>
    <dgm:pt modelId="{334BC256-85E1-4352-A597-9AE19C6FB97A}" type="parTrans" cxnId="{AF8914A1-BE0A-44A2-BD37-B0DD6355A5E1}">
      <dgm:prSet/>
      <dgm:spPr/>
      <dgm:t>
        <a:bodyPr/>
        <a:lstStyle/>
        <a:p>
          <a:endParaRPr lang="en-GB"/>
        </a:p>
      </dgm:t>
    </dgm:pt>
    <dgm:pt modelId="{0A3E9EEB-9C96-4605-B1C2-DD0BE6AF4B90}" type="sibTrans" cxnId="{AF8914A1-BE0A-44A2-BD37-B0DD6355A5E1}">
      <dgm:prSet/>
      <dgm:spPr/>
      <dgm:t>
        <a:bodyPr/>
        <a:lstStyle/>
        <a:p>
          <a:endParaRPr lang="en-GB"/>
        </a:p>
      </dgm:t>
    </dgm:pt>
    <dgm:pt modelId="{71C93D30-4FB9-4EF4-8A47-FDEF45AA34CF}">
      <dgm:prSet/>
      <dgm:spPr/>
      <dgm:t>
        <a:bodyPr/>
        <a:lstStyle/>
        <a:p>
          <a:r>
            <a:rPr lang="en-GB" dirty="0" err="1"/>
            <a:t>Vaz</a:t>
          </a:r>
          <a:r>
            <a:rPr lang="en-GB" dirty="0"/>
            <a:t> et al (2015) found that older teachers have a more negative attitude towards the full inclusion of SEND children within regular classrooms, compared to younger teachers</a:t>
          </a:r>
          <a:endParaRPr lang="en-US" dirty="0"/>
        </a:p>
      </dgm:t>
    </dgm:pt>
    <dgm:pt modelId="{8A33B21B-FB29-4961-9B23-1BEB86451F69}" type="parTrans" cxnId="{71DB3D1B-2891-4316-96DB-0D10B4AB08F7}">
      <dgm:prSet/>
      <dgm:spPr/>
      <dgm:t>
        <a:bodyPr/>
        <a:lstStyle/>
        <a:p>
          <a:endParaRPr lang="en-GB"/>
        </a:p>
      </dgm:t>
    </dgm:pt>
    <dgm:pt modelId="{9AFCA6BC-5A13-440C-B656-BB1ED3B1D432}" type="sibTrans" cxnId="{71DB3D1B-2891-4316-96DB-0D10B4AB08F7}">
      <dgm:prSet/>
      <dgm:spPr/>
      <dgm:t>
        <a:bodyPr/>
        <a:lstStyle/>
        <a:p>
          <a:endParaRPr lang="en-GB"/>
        </a:p>
      </dgm:t>
    </dgm:pt>
    <dgm:pt modelId="{F395E388-3835-4370-ADCB-3330D1E779A2}" type="pres">
      <dgm:prSet presAssocID="{EE497038-AFF6-434C-866E-27C54861BEB0}" presName="Name0" presStyleCnt="0">
        <dgm:presLayoutVars>
          <dgm:dir/>
          <dgm:resizeHandles val="exact"/>
        </dgm:presLayoutVars>
      </dgm:prSet>
      <dgm:spPr/>
    </dgm:pt>
    <dgm:pt modelId="{E554D6B2-7F3F-4116-9FC5-DF0EC14BE06F}" type="pres">
      <dgm:prSet presAssocID="{0D9383EA-46DD-4026-BA2B-ADF14B81BD4C}" presName="node" presStyleLbl="node1" presStyleIdx="0" presStyleCnt="5" custScaleY="115859">
        <dgm:presLayoutVars>
          <dgm:bulletEnabled val="1"/>
        </dgm:presLayoutVars>
      </dgm:prSet>
      <dgm:spPr/>
    </dgm:pt>
    <dgm:pt modelId="{815235D0-5319-44D5-8A01-7FC2A9A754EC}" type="pres">
      <dgm:prSet presAssocID="{95CA42CC-58C4-4AEB-9E14-74470D483661}" presName="sibTrans" presStyleLbl="sibTrans1D1" presStyleIdx="0" presStyleCnt="4"/>
      <dgm:spPr/>
    </dgm:pt>
    <dgm:pt modelId="{3D6968F9-742F-4B37-8734-F9CF77F1C8FA}" type="pres">
      <dgm:prSet presAssocID="{95CA42CC-58C4-4AEB-9E14-74470D483661}" presName="connectorText" presStyleLbl="sibTrans1D1" presStyleIdx="0" presStyleCnt="4"/>
      <dgm:spPr/>
    </dgm:pt>
    <dgm:pt modelId="{7ABDDAE1-8461-4E63-BC80-00945D48DFC3}" type="pres">
      <dgm:prSet presAssocID="{82398973-508E-4865-A28E-7B8E72364527}" presName="node" presStyleLbl="node1" presStyleIdx="1" presStyleCnt="5">
        <dgm:presLayoutVars>
          <dgm:bulletEnabled val="1"/>
        </dgm:presLayoutVars>
      </dgm:prSet>
      <dgm:spPr/>
    </dgm:pt>
    <dgm:pt modelId="{180D361C-E93E-4415-BE59-FB14DAB47E28}" type="pres">
      <dgm:prSet presAssocID="{92DAA909-FE27-4F01-A1A4-8E32B9D441DC}" presName="sibTrans" presStyleLbl="sibTrans1D1" presStyleIdx="1" presStyleCnt="4"/>
      <dgm:spPr/>
    </dgm:pt>
    <dgm:pt modelId="{8CCB919B-9F08-42F5-9A54-F62F5390E3A4}" type="pres">
      <dgm:prSet presAssocID="{92DAA909-FE27-4F01-A1A4-8E32B9D441DC}" presName="connectorText" presStyleLbl="sibTrans1D1" presStyleIdx="1" presStyleCnt="4"/>
      <dgm:spPr/>
    </dgm:pt>
    <dgm:pt modelId="{5BDF5F4A-CD5C-4D64-AF74-EF73013715BD}" type="pres">
      <dgm:prSet presAssocID="{410AF5EF-AFF2-4C52-8B1E-79ACD45B19CD}" presName="node" presStyleLbl="node1" presStyleIdx="2" presStyleCnt="5">
        <dgm:presLayoutVars>
          <dgm:bulletEnabled val="1"/>
        </dgm:presLayoutVars>
      </dgm:prSet>
      <dgm:spPr/>
    </dgm:pt>
    <dgm:pt modelId="{264A90A3-BCCF-4607-98CD-A44A4BA015BD}" type="pres">
      <dgm:prSet presAssocID="{375373DB-5DC8-4535-A075-82AB3AE31CB2}" presName="sibTrans" presStyleLbl="sibTrans1D1" presStyleIdx="2" presStyleCnt="4"/>
      <dgm:spPr/>
    </dgm:pt>
    <dgm:pt modelId="{FA9DEC75-D33C-4813-B67E-B6F3510E17AE}" type="pres">
      <dgm:prSet presAssocID="{375373DB-5DC8-4535-A075-82AB3AE31CB2}" presName="connectorText" presStyleLbl="sibTrans1D1" presStyleIdx="2" presStyleCnt="4"/>
      <dgm:spPr/>
    </dgm:pt>
    <dgm:pt modelId="{AA29FA43-93CB-4A6A-AD3C-B9FEA407C991}" type="pres">
      <dgm:prSet presAssocID="{DD180FAD-8B06-497D-8023-1C3CEF217C95}" presName="node" presStyleLbl="node1" presStyleIdx="3" presStyleCnt="5">
        <dgm:presLayoutVars>
          <dgm:bulletEnabled val="1"/>
        </dgm:presLayoutVars>
      </dgm:prSet>
      <dgm:spPr/>
    </dgm:pt>
    <dgm:pt modelId="{63D35ED8-0173-4BFD-962E-8E8C03E847D7}" type="pres">
      <dgm:prSet presAssocID="{0A3E9EEB-9C96-4605-B1C2-DD0BE6AF4B90}" presName="sibTrans" presStyleLbl="sibTrans1D1" presStyleIdx="3" presStyleCnt="4"/>
      <dgm:spPr/>
    </dgm:pt>
    <dgm:pt modelId="{B734E932-498A-4C83-B2AB-A1938960ED2B}" type="pres">
      <dgm:prSet presAssocID="{0A3E9EEB-9C96-4605-B1C2-DD0BE6AF4B90}" presName="connectorText" presStyleLbl="sibTrans1D1" presStyleIdx="3" presStyleCnt="4"/>
      <dgm:spPr/>
    </dgm:pt>
    <dgm:pt modelId="{4D621A68-F7B9-4D63-89FD-03BCA64C21ED}" type="pres">
      <dgm:prSet presAssocID="{71C93D30-4FB9-4EF4-8A47-FDEF45AA34CF}" presName="node" presStyleLbl="node1" presStyleIdx="4" presStyleCnt="5">
        <dgm:presLayoutVars>
          <dgm:bulletEnabled val="1"/>
        </dgm:presLayoutVars>
      </dgm:prSet>
      <dgm:spPr/>
    </dgm:pt>
  </dgm:ptLst>
  <dgm:cxnLst>
    <dgm:cxn modelId="{70BE5202-5141-494E-88CA-C9B9FDB7BA48}" type="presOf" srcId="{EE497038-AFF6-434C-866E-27C54861BEB0}" destId="{F395E388-3835-4370-ADCB-3330D1E779A2}" srcOrd="0" destOrd="0" presId="urn:microsoft.com/office/officeart/2005/8/layout/bProcess3"/>
    <dgm:cxn modelId="{DD84B302-1E67-4D78-B6C7-5FEF0CE02642}" type="presOf" srcId="{8D9CAC30-3D36-486D-9302-58E63E08B7DA}" destId="{E554D6B2-7F3F-4116-9FC5-DF0EC14BE06F}" srcOrd="0" destOrd="3" presId="urn:microsoft.com/office/officeart/2005/8/layout/bProcess3"/>
    <dgm:cxn modelId="{71DB3D1B-2891-4316-96DB-0D10B4AB08F7}" srcId="{EE497038-AFF6-434C-866E-27C54861BEB0}" destId="{71C93D30-4FB9-4EF4-8A47-FDEF45AA34CF}" srcOrd="4" destOrd="0" parTransId="{8A33B21B-FB29-4961-9B23-1BEB86451F69}" sibTransId="{9AFCA6BC-5A13-440C-B656-BB1ED3B1D432}"/>
    <dgm:cxn modelId="{86434D1D-F61B-434D-B5AF-485BA055AB3C}" type="presOf" srcId="{95CA42CC-58C4-4AEB-9E14-74470D483661}" destId="{815235D0-5319-44D5-8A01-7FC2A9A754EC}" srcOrd="0" destOrd="0" presId="urn:microsoft.com/office/officeart/2005/8/layout/bProcess3"/>
    <dgm:cxn modelId="{A7552723-E99A-4DDE-9D3C-D6FC4AE0A655}" srcId="{EE497038-AFF6-434C-866E-27C54861BEB0}" destId="{410AF5EF-AFF2-4C52-8B1E-79ACD45B19CD}" srcOrd="2" destOrd="0" parTransId="{70C45D22-5BE4-4B0E-852F-61840F96C88B}" sibTransId="{375373DB-5DC8-4535-A075-82AB3AE31CB2}"/>
    <dgm:cxn modelId="{4B06DD24-F089-4053-A54C-8FBB4C7EF51B}" type="presOf" srcId="{C6AADF24-04C4-42DA-B684-90F81C1A66E4}" destId="{E554D6B2-7F3F-4116-9FC5-DF0EC14BE06F}" srcOrd="0" destOrd="2" presId="urn:microsoft.com/office/officeart/2005/8/layout/bProcess3"/>
    <dgm:cxn modelId="{241DA239-94EA-45D3-9BE1-7829BAAB4426}" srcId="{EE497038-AFF6-434C-866E-27C54861BEB0}" destId="{82398973-508E-4865-A28E-7B8E72364527}" srcOrd="1" destOrd="0" parTransId="{EA661759-4D08-479F-904A-6647B0E6952D}" sibTransId="{92DAA909-FE27-4F01-A1A4-8E32B9D441DC}"/>
    <dgm:cxn modelId="{2E7ECA5E-8EA4-4AF6-BB05-1208E714655A}" srcId="{0D9383EA-46DD-4026-BA2B-ADF14B81BD4C}" destId="{E3191AD0-BAB3-4992-9678-EB1732B4D58E}" srcOrd="0" destOrd="0" parTransId="{1B5ADCB4-CE0F-432A-8D52-863B06D9F501}" sibTransId="{21B6F8D6-DF9A-4CE5-B9F6-BE86C77DE9D6}"/>
    <dgm:cxn modelId="{C12D2344-2C63-45B9-90D1-DEF45DE72C39}" type="presOf" srcId="{0A3E9EEB-9C96-4605-B1C2-DD0BE6AF4B90}" destId="{63D35ED8-0173-4BFD-962E-8E8C03E847D7}" srcOrd="0" destOrd="0" presId="urn:microsoft.com/office/officeart/2005/8/layout/bProcess3"/>
    <dgm:cxn modelId="{011F0145-607A-46D6-823C-31E215568315}" srcId="{EE497038-AFF6-434C-866E-27C54861BEB0}" destId="{0D9383EA-46DD-4026-BA2B-ADF14B81BD4C}" srcOrd="0" destOrd="0" parTransId="{B13FF6B5-70F1-4A8E-A13B-8C43E0947A69}" sibTransId="{95CA42CC-58C4-4AEB-9E14-74470D483661}"/>
    <dgm:cxn modelId="{483DE16A-A2B1-442C-B69B-B650F6017D4B}" type="presOf" srcId="{82398973-508E-4865-A28E-7B8E72364527}" destId="{7ABDDAE1-8461-4E63-BC80-00945D48DFC3}" srcOrd="0" destOrd="0" presId="urn:microsoft.com/office/officeart/2005/8/layout/bProcess3"/>
    <dgm:cxn modelId="{831F186D-DFD8-49A4-9900-3F29FD8B7C26}" type="presOf" srcId="{0D9383EA-46DD-4026-BA2B-ADF14B81BD4C}" destId="{E554D6B2-7F3F-4116-9FC5-DF0EC14BE06F}" srcOrd="0" destOrd="0" presId="urn:microsoft.com/office/officeart/2005/8/layout/bProcess3"/>
    <dgm:cxn modelId="{17F27D73-3635-4D89-8748-2B8369B92AFA}" type="presOf" srcId="{92DAA909-FE27-4F01-A1A4-8E32B9D441DC}" destId="{180D361C-E93E-4415-BE59-FB14DAB47E28}" srcOrd="0" destOrd="0" presId="urn:microsoft.com/office/officeart/2005/8/layout/bProcess3"/>
    <dgm:cxn modelId="{9813C577-C22E-417B-AB7F-164CDABF777F}" srcId="{0D9383EA-46DD-4026-BA2B-ADF14B81BD4C}" destId="{8D9CAC30-3D36-486D-9302-58E63E08B7DA}" srcOrd="2" destOrd="0" parTransId="{A00F57E4-6CDD-4789-AA2E-BAB521125E85}" sibTransId="{1DF798CB-8E52-4121-8775-1F3885A09B8A}"/>
    <dgm:cxn modelId="{68B5D77D-1416-476F-AF4D-C8A6CEC1EEDB}" type="presOf" srcId="{E3191AD0-BAB3-4992-9678-EB1732B4D58E}" destId="{E554D6B2-7F3F-4116-9FC5-DF0EC14BE06F}" srcOrd="0" destOrd="1" presId="urn:microsoft.com/office/officeart/2005/8/layout/bProcess3"/>
    <dgm:cxn modelId="{4B305085-3140-4C63-820C-F3DFA595561E}" type="presOf" srcId="{375373DB-5DC8-4535-A075-82AB3AE31CB2}" destId="{FA9DEC75-D33C-4813-B67E-B6F3510E17AE}" srcOrd="1" destOrd="0" presId="urn:microsoft.com/office/officeart/2005/8/layout/bProcess3"/>
    <dgm:cxn modelId="{746FE397-7C28-4065-882E-5F0E566DA6F7}" type="presOf" srcId="{95CA42CC-58C4-4AEB-9E14-74470D483661}" destId="{3D6968F9-742F-4B37-8734-F9CF77F1C8FA}" srcOrd="1" destOrd="0" presId="urn:microsoft.com/office/officeart/2005/8/layout/bProcess3"/>
    <dgm:cxn modelId="{99B4C2A0-238F-4ACE-B51A-349FD80651DA}" type="presOf" srcId="{92DAA909-FE27-4F01-A1A4-8E32B9D441DC}" destId="{8CCB919B-9F08-42F5-9A54-F62F5390E3A4}" srcOrd="1" destOrd="0" presId="urn:microsoft.com/office/officeart/2005/8/layout/bProcess3"/>
    <dgm:cxn modelId="{AF8914A1-BE0A-44A2-BD37-B0DD6355A5E1}" srcId="{EE497038-AFF6-434C-866E-27C54861BEB0}" destId="{DD180FAD-8B06-497D-8023-1C3CEF217C95}" srcOrd="3" destOrd="0" parTransId="{334BC256-85E1-4352-A597-9AE19C6FB97A}" sibTransId="{0A3E9EEB-9C96-4605-B1C2-DD0BE6AF4B90}"/>
    <dgm:cxn modelId="{340F2BB2-6D44-4443-BB73-3A2941A90DB9}" srcId="{0D9383EA-46DD-4026-BA2B-ADF14B81BD4C}" destId="{C6AADF24-04C4-42DA-B684-90F81C1A66E4}" srcOrd="1" destOrd="0" parTransId="{953B2930-DB92-40DB-8754-1DC1CAA62ECC}" sibTransId="{264D7155-D11B-45A0-BB33-E6EE6BCA016F}"/>
    <dgm:cxn modelId="{B45FABB7-2081-4D41-9101-16692412B1B4}" type="presOf" srcId="{375373DB-5DC8-4535-A075-82AB3AE31CB2}" destId="{264A90A3-BCCF-4607-98CD-A44A4BA015BD}" srcOrd="0" destOrd="0" presId="urn:microsoft.com/office/officeart/2005/8/layout/bProcess3"/>
    <dgm:cxn modelId="{68CA2CB8-B481-4594-81EF-6F501D089973}" type="presOf" srcId="{410AF5EF-AFF2-4C52-8B1E-79ACD45B19CD}" destId="{5BDF5F4A-CD5C-4D64-AF74-EF73013715BD}" srcOrd="0" destOrd="0" presId="urn:microsoft.com/office/officeart/2005/8/layout/bProcess3"/>
    <dgm:cxn modelId="{C0DDEED7-3CC7-4BEE-976B-CC0910918F77}" type="presOf" srcId="{DD180FAD-8B06-497D-8023-1C3CEF217C95}" destId="{AA29FA43-93CB-4A6A-AD3C-B9FEA407C991}" srcOrd="0" destOrd="0" presId="urn:microsoft.com/office/officeart/2005/8/layout/bProcess3"/>
    <dgm:cxn modelId="{1860D9DC-0243-40DC-9D77-CB8DCE90F55B}" type="presOf" srcId="{0A3E9EEB-9C96-4605-B1C2-DD0BE6AF4B90}" destId="{B734E932-498A-4C83-B2AB-A1938960ED2B}" srcOrd="1" destOrd="0" presId="urn:microsoft.com/office/officeart/2005/8/layout/bProcess3"/>
    <dgm:cxn modelId="{4D9B67F2-5F00-4F2C-B6DE-4CB6E43372EB}" type="presOf" srcId="{71C93D30-4FB9-4EF4-8A47-FDEF45AA34CF}" destId="{4D621A68-F7B9-4D63-89FD-03BCA64C21ED}" srcOrd="0" destOrd="0" presId="urn:microsoft.com/office/officeart/2005/8/layout/bProcess3"/>
    <dgm:cxn modelId="{3FCECA01-E056-44A0-A70F-F024EB452526}" type="presParOf" srcId="{F395E388-3835-4370-ADCB-3330D1E779A2}" destId="{E554D6B2-7F3F-4116-9FC5-DF0EC14BE06F}" srcOrd="0" destOrd="0" presId="urn:microsoft.com/office/officeart/2005/8/layout/bProcess3"/>
    <dgm:cxn modelId="{81AB963C-200F-4AD2-887D-13B4AC2C3012}" type="presParOf" srcId="{F395E388-3835-4370-ADCB-3330D1E779A2}" destId="{815235D0-5319-44D5-8A01-7FC2A9A754EC}" srcOrd="1" destOrd="0" presId="urn:microsoft.com/office/officeart/2005/8/layout/bProcess3"/>
    <dgm:cxn modelId="{2910A444-BA63-46F1-AFF9-635DD4CF6E8D}" type="presParOf" srcId="{815235D0-5319-44D5-8A01-7FC2A9A754EC}" destId="{3D6968F9-742F-4B37-8734-F9CF77F1C8FA}" srcOrd="0" destOrd="0" presId="urn:microsoft.com/office/officeart/2005/8/layout/bProcess3"/>
    <dgm:cxn modelId="{39125059-EED5-477A-8E90-A1083DA54817}" type="presParOf" srcId="{F395E388-3835-4370-ADCB-3330D1E779A2}" destId="{7ABDDAE1-8461-4E63-BC80-00945D48DFC3}" srcOrd="2" destOrd="0" presId="urn:microsoft.com/office/officeart/2005/8/layout/bProcess3"/>
    <dgm:cxn modelId="{ABB9A8E5-F2DB-4E2E-AAC9-C1D788AC87EE}" type="presParOf" srcId="{F395E388-3835-4370-ADCB-3330D1E779A2}" destId="{180D361C-E93E-4415-BE59-FB14DAB47E28}" srcOrd="3" destOrd="0" presId="urn:microsoft.com/office/officeart/2005/8/layout/bProcess3"/>
    <dgm:cxn modelId="{A2509143-0ECC-420B-BE4F-054AC7D349D1}" type="presParOf" srcId="{180D361C-E93E-4415-BE59-FB14DAB47E28}" destId="{8CCB919B-9F08-42F5-9A54-F62F5390E3A4}" srcOrd="0" destOrd="0" presId="urn:microsoft.com/office/officeart/2005/8/layout/bProcess3"/>
    <dgm:cxn modelId="{6BDB2900-D06A-4B2E-B47D-0EF3A0E31224}" type="presParOf" srcId="{F395E388-3835-4370-ADCB-3330D1E779A2}" destId="{5BDF5F4A-CD5C-4D64-AF74-EF73013715BD}" srcOrd="4" destOrd="0" presId="urn:microsoft.com/office/officeart/2005/8/layout/bProcess3"/>
    <dgm:cxn modelId="{4A1C961B-E292-4EDB-9D7C-EC4BF5A8AB48}" type="presParOf" srcId="{F395E388-3835-4370-ADCB-3330D1E779A2}" destId="{264A90A3-BCCF-4607-98CD-A44A4BA015BD}" srcOrd="5" destOrd="0" presId="urn:microsoft.com/office/officeart/2005/8/layout/bProcess3"/>
    <dgm:cxn modelId="{FD2F1DBC-9226-40FC-9A26-DB667D7E9E11}" type="presParOf" srcId="{264A90A3-BCCF-4607-98CD-A44A4BA015BD}" destId="{FA9DEC75-D33C-4813-B67E-B6F3510E17AE}" srcOrd="0" destOrd="0" presId="urn:microsoft.com/office/officeart/2005/8/layout/bProcess3"/>
    <dgm:cxn modelId="{6AE6B824-1784-4E9B-80DA-92FBB9A4BB90}" type="presParOf" srcId="{F395E388-3835-4370-ADCB-3330D1E779A2}" destId="{AA29FA43-93CB-4A6A-AD3C-B9FEA407C991}" srcOrd="6" destOrd="0" presId="urn:microsoft.com/office/officeart/2005/8/layout/bProcess3"/>
    <dgm:cxn modelId="{9FD88E25-1889-417B-A15C-02A6CF2CB99A}" type="presParOf" srcId="{F395E388-3835-4370-ADCB-3330D1E779A2}" destId="{63D35ED8-0173-4BFD-962E-8E8C03E847D7}" srcOrd="7" destOrd="0" presId="urn:microsoft.com/office/officeart/2005/8/layout/bProcess3"/>
    <dgm:cxn modelId="{76A7C43A-61BA-4591-9DD4-0C75134B9278}" type="presParOf" srcId="{63D35ED8-0173-4BFD-962E-8E8C03E847D7}" destId="{B734E932-498A-4C83-B2AB-A1938960ED2B}" srcOrd="0" destOrd="0" presId="urn:microsoft.com/office/officeart/2005/8/layout/bProcess3"/>
    <dgm:cxn modelId="{7AAF2242-3923-412F-A98A-66E2E9B1ABF5}" type="presParOf" srcId="{F395E388-3835-4370-ADCB-3330D1E779A2}" destId="{4D621A68-F7B9-4D63-89FD-03BCA64C21ED}" srcOrd="8"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DBDF0D-3D42-48BE-9F76-4D582262409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AD7CCBA-8104-444E-864A-B4C97729E11E}">
      <dgm:prSet custT="1"/>
      <dgm:spPr/>
      <dgm:t>
        <a:bodyPr/>
        <a:lstStyle/>
        <a:p>
          <a:r>
            <a:rPr lang="en-GB" sz="1400" b="1" dirty="0"/>
            <a:t>Qualitative design </a:t>
          </a:r>
          <a:r>
            <a:rPr lang="en-GB" sz="1400" dirty="0"/>
            <a:t>-  </a:t>
          </a:r>
          <a:r>
            <a:rPr lang="en-GB" sz="1400" dirty="0" err="1"/>
            <a:t>Vaz</a:t>
          </a:r>
          <a:r>
            <a:rPr lang="en-GB" sz="1400" dirty="0"/>
            <a:t> et al (2015) noted that in-depth analysis is needed to look at factors beyond the classroom, to undercover underlying issues </a:t>
          </a:r>
          <a:endParaRPr lang="en-US" sz="1400" dirty="0"/>
        </a:p>
      </dgm:t>
    </dgm:pt>
    <dgm:pt modelId="{30DBF796-8071-4AB0-A778-4AF46E3401BB}" type="parTrans" cxnId="{F39F5C02-6E01-4B4B-B19F-8ED7FABB0595}">
      <dgm:prSet/>
      <dgm:spPr/>
      <dgm:t>
        <a:bodyPr/>
        <a:lstStyle/>
        <a:p>
          <a:endParaRPr lang="en-US"/>
        </a:p>
      </dgm:t>
    </dgm:pt>
    <dgm:pt modelId="{5C2C68DC-D752-44B2-973E-EF200FB04BA2}" type="sibTrans" cxnId="{F39F5C02-6E01-4B4B-B19F-8ED7FABB0595}">
      <dgm:prSet/>
      <dgm:spPr/>
      <dgm:t>
        <a:bodyPr/>
        <a:lstStyle/>
        <a:p>
          <a:endParaRPr lang="en-US"/>
        </a:p>
      </dgm:t>
    </dgm:pt>
    <dgm:pt modelId="{00B43E4A-FCD0-43BE-82DD-6633559E5F15}">
      <dgm:prSet custT="1"/>
      <dgm:spPr/>
      <dgm:t>
        <a:bodyPr/>
        <a:lstStyle/>
        <a:p>
          <a:r>
            <a:rPr lang="en-GB" sz="1400" b="1" dirty="0"/>
            <a:t>Observations </a:t>
          </a:r>
          <a:r>
            <a:rPr lang="en-GB" sz="1400" dirty="0"/>
            <a:t>– to explore whether teacher attitudes reflected in their classroom practices</a:t>
          </a:r>
          <a:endParaRPr lang="en-US" sz="1400" dirty="0"/>
        </a:p>
      </dgm:t>
    </dgm:pt>
    <dgm:pt modelId="{E0F0C185-63D6-4D49-A22D-2E13CA3A6B90}" type="parTrans" cxnId="{BCE1337D-B47C-40CD-8A51-EAE6DB35C7A5}">
      <dgm:prSet/>
      <dgm:spPr/>
      <dgm:t>
        <a:bodyPr/>
        <a:lstStyle/>
        <a:p>
          <a:endParaRPr lang="en-US"/>
        </a:p>
      </dgm:t>
    </dgm:pt>
    <dgm:pt modelId="{C482A7B8-30B4-4EED-9247-5CC062D5740E}" type="sibTrans" cxnId="{BCE1337D-B47C-40CD-8A51-EAE6DB35C7A5}">
      <dgm:prSet/>
      <dgm:spPr/>
      <dgm:t>
        <a:bodyPr/>
        <a:lstStyle/>
        <a:p>
          <a:endParaRPr lang="en-US"/>
        </a:p>
      </dgm:t>
    </dgm:pt>
    <dgm:pt modelId="{77C8DF3A-02A5-4021-8F46-946DD390F7F7}">
      <dgm:prSet custT="1"/>
      <dgm:spPr/>
      <dgm:t>
        <a:bodyPr/>
        <a:lstStyle/>
        <a:p>
          <a:r>
            <a:rPr lang="en-GB" sz="1400" b="1" dirty="0"/>
            <a:t>Vignettes </a:t>
          </a:r>
          <a:r>
            <a:rPr lang="en-GB" sz="1400" dirty="0"/>
            <a:t>– the use of vignettes will provide a deeper insight into the attitudes of both teachers and parents</a:t>
          </a:r>
          <a:endParaRPr lang="en-US" sz="1400" dirty="0"/>
        </a:p>
      </dgm:t>
    </dgm:pt>
    <dgm:pt modelId="{A66DE01A-FDE7-4739-AEB7-4115EAFA6140}" type="parTrans" cxnId="{8C1AD9C4-5914-4533-8786-D985226F1B8C}">
      <dgm:prSet/>
      <dgm:spPr/>
      <dgm:t>
        <a:bodyPr/>
        <a:lstStyle/>
        <a:p>
          <a:endParaRPr lang="en-US"/>
        </a:p>
      </dgm:t>
    </dgm:pt>
    <dgm:pt modelId="{32CE489B-9AAE-48B1-BEFC-9AD269962ABF}" type="sibTrans" cxnId="{8C1AD9C4-5914-4533-8786-D985226F1B8C}">
      <dgm:prSet/>
      <dgm:spPr/>
      <dgm:t>
        <a:bodyPr/>
        <a:lstStyle/>
        <a:p>
          <a:endParaRPr lang="en-US"/>
        </a:p>
      </dgm:t>
    </dgm:pt>
    <dgm:pt modelId="{21CDEA60-EF79-49FE-A20C-B3E9C5CF98C5}">
      <dgm:prSet custT="1"/>
      <dgm:spPr/>
      <dgm:t>
        <a:bodyPr/>
        <a:lstStyle/>
        <a:p>
          <a:r>
            <a:rPr lang="en-GB" sz="1400" b="1" dirty="0"/>
            <a:t>Larger sample / longitudinal research design </a:t>
          </a:r>
          <a:r>
            <a:rPr lang="en-GB" sz="1400" dirty="0"/>
            <a:t>– to determine any trends or patterns in attitudes </a:t>
          </a:r>
          <a:r>
            <a:rPr lang="en-GB" sz="1400" b="1" dirty="0"/>
            <a:t> </a:t>
          </a:r>
          <a:endParaRPr lang="en-US" sz="1400" dirty="0"/>
        </a:p>
      </dgm:t>
    </dgm:pt>
    <dgm:pt modelId="{18F43EBF-CFAD-4089-BEF8-83E59A58718D}" type="parTrans" cxnId="{75FC2E88-4B74-4788-8C1D-1F2EF4CBD67C}">
      <dgm:prSet/>
      <dgm:spPr/>
      <dgm:t>
        <a:bodyPr/>
        <a:lstStyle/>
        <a:p>
          <a:endParaRPr lang="en-US"/>
        </a:p>
      </dgm:t>
    </dgm:pt>
    <dgm:pt modelId="{B4A5266E-0EFB-4F1A-AF10-E79FCD8135A5}" type="sibTrans" cxnId="{75FC2E88-4B74-4788-8C1D-1F2EF4CBD67C}">
      <dgm:prSet/>
      <dgm:spPr/>
      <dgm:t>
        <a:bodyPr/>
        <a:lstStyle/>
        <a:p>
          <a:endParaRPr lang="en-US"/>
        </a:p>
      </dgm:t>
    </dgm:pt>
    <dgm:pt modelId="{40DFF491-835B-4C42-8E70-6E1D73B70899}">
      <dgm:prSet custT="1"/>
      <dgm:spPr/>
      <dgm:t>
        <a:bodyPr/>
        <a:lstStyle/>
        <a:p>
          <a:r>
            <a:rPr lang="en-GB" sz="1400" b="1" dirty="0"/>
            <a:t>Urban areas </a:t>
          </a:r>
          <a:r>
            <a:rPr lang="en-GB" sz="1400" dirty="0"/>
            <a:t>-  larger areas, therefore, classroom size would be significantly larger </a:t>
          </a:r>
          <a:endParaRPr lang="en-US" sz="1400" dirty="0"/>
        </a:p>
      </dgm:t>
    </dgm:pt>
    <dgm:pt modelId="{54ADA99B-1EBE-4C16-97EB-73530A637BBE}" type="parTrans" cxnId="{41BB1625-B7C0-4F76-BDDA-131B060BD686}">
      <dgm:prSet/>
      <dgm:spPr/>
      <dgm:t>
        <a:bodyPr/>
        <a:lstStyle/>
        <a:p>
          <a:endParaRPr lang="en-US"/>
        </a:p>
      </dgm:t>
    </dgm:pt>
    <dgm:pt modelId="{F333C053-E043-4F8B-8779-BCCC30141404}" type="sibTrans" cxnId="{41BB1625-B7C0-4F76-BDDA-131B060BD686}">
      <dgm:prSet/>
      <dgm:spPr/>
      <dgm:t>
        <a:bodyPr/>
        <a:lstStyle/>
        <a:p>
          <a:endParaRPr lang="en-US"/>
        </a:p>
      </dgm:t>
    </dgm:pt>
    <dgm:pt modelId="{986C6DA8-49DF-466B-BE70-3893BDF41058}">
      <dgm:prSet custT="1"/>
      <dgm:spPr/>
      <dgm:t>
        <a:bodyPr/>
        <a:lstStyle/>
        <a:p>
          <a:r>
            <a:rPr lang="en-US" sz="1400" b="1" dirty="0"/>
            <a:t>Parent support groups </a:t>
          </a:r>
          <a:r>
            <a:rPr lang="en-US" sz="1400" dirty="0"/>
            <a:t>– to explore the impact of specific programs to target parents with no experience </a:t>
          </a:r>
        </a:p>
      </dgm:t>
    </dgm:pt>
    <dgm:pt modelId="{0490E23A-6B2E-4BD6-9384-421918711710}" type="parTrans" cxnId="{08B48A4D-CB07-4FA2-A96B-37262182CCB8}">
      <dgm:prSet/>
      <dgm:spPr/>
      <dgm:t>
        <a:bodyPr/>
        <a:lstStyle/>
        <a:p>
          <a:endParaRPr lang="en-US"/>
        </a:p>
      </dgm:t>
    </dgm:pt>
    <dgm:pt modelId="{2F9C6BA3-CE8D-41E8-8134-060F8CCD1FDD}" type="sibTrans" cxnId="{08B48A4D-CB07-4FA2-A96B-37262182CCB8}">
      <dgm:prSet/>
      <dgm:spPr/>
      <dgm:t>
        <a:bodyPr/>
        <a:lstStyle/>
        <a:p>
          <a:endParaRPr lang="en-US"/>
        </a:p>
      </dgm:t>
    </dgm:pt>
    <dgm:pt modelId="{AB9942FA-D7A3-43A7-BF47-3B5BF32E276F}">
      <dgm:prSet custT="1"/>
      <dgm:spPr/>
      <dgm:t>
        <a:bodyPr/>
        <a:lstStyle/>
        <a:p>
          <a:r>
            <a:rPr lang="en-GB" sz="1400" b="1" dirty="0"/>
            <a:t>Teaching training </a:t>
          </a:r>
          <a:r>
            <a:rPr lang="en-GB" sz="1400" b="0" dirty="0"/>
            <a:t>– to explore the impact of further training on teacher attitudes</a:t>
          </a:r>
          <a:endParaRPr lang="en-GB" sz="1400" b="1" dirty="0"/>
        </a:p>
      </dgm:t>
    </dgm:pt>
    <dgm:pt modelId="{66251A17-CE89-4E40-9F85-FD299DC4ED6B}" type="parTrans" cxnId="{F4F430B4-45E8-4EFA-A86E-6A9787044C0C}">
      <dgm:prSet/>
      <dgm:spPr/>
      <dgm:t>
        <a:bodyPr/>
        <a:lstStyle/>
        <a:p>
          <a:endParaRPr lang="en-GB"/>
        </a:p>
      </dgm:t>
    </dgm:pt>
    <dgm:pt modelId="{0518B354-0487-482A-B13C-F2F1D2FE979F}" type="sibTrans" cxnId="{F4F430B4-45E8-4EFA-A86E-6A9787044C0C}">
      <dgm:prSet/>
      <dgm:spPr/>
      <dgm:t>
        <a:bodyPr/>
        <a:lstStyle/>
        <a:p>
          <a:endParaRPr lang="en-GB"/>
        </a:p>
      </dgm:t>
    </dgm:pt>
    <dgm:pt modelId="{F6FE6A86-1093-4898-BAB5-39A4A82A8643}" type="pres">
      <dgm:prSet presAssocID="{2BDBDF0D-3D42-48BE-9F76-4D5822624092}" presName="vert0" presStyleCnt="0">
        <dgm:presLayoutVars>
          <dgm:dir/>
          <dgm:animOne val="branch"/>
          <dgm:animLvl val="lvl"/>
        </dgm:presLayoutVars>
      </dgm:prSet>
      <dgm:spPr/>
    </dgm:pt>
    <dgm:pt modelId="{153991C5-C218-499C-87D4-CE09AC36C811}" type="pres">
      <dgm:prSet presAssocID="{2AD7CCBA-8104-444E-864A-B4C97729E11E}" presName="thickLine" presStyleLbl="alignNode1" presStyleIdx="0" presStyleCnt="7"/>
      <dgm:spPr/>
    </dgm:pt>
    <dgm:pt modelId="{C5F6880A-F7FC-4F86-9146-0FAAB6AAE76B}" type="pres">
      <dgm:prSet presAssocID="{2AD7CCBA-8104-444E-864A-B4C97729E11E}" presName="horz1" presStyleCnt="0"/>
      <dgm:spPr/>
    </dgm:pt>
    <dgm:pt modelId="{6E8D9305-B601-4D75-B082-C343EB5BECE5}" type="pres">
      <dgm:prSet presAssocID="{2AD7CCBA-8104-444E-864A-B4C97729E11E}" presName="tx1" presStyleLbl="revTx" presStyleIdx="0" presStyleCnt="7" custScaleY="119895"/>
      <dgm:spPr/>
    </dgm:pt>
    <dgm:pt modelId="{626B1F59-D98F-4037-85ED-0B4D8F579BE3}" type="pres">
      <dgm:prSet presAssocID="{2AD7CCBA-8104-444E-864A-B4C97729E11E}" presName="vert1" presStyleCnt="0"/>
      <dgm:spPr/>
    </dgm:pt>
    <dgm:pt modelId="{DA14A336-A780-4971-A951-F3EF13682DD0}" type="pres">
      <dgm:prSet presAssocID="{00B43E4A-FCD0-43BE-82DD-6633559E5F15}" presName="thickLine" presStyleLbl="alignNode1" presStyleIdx="1" presStyleCnt="7"/>
      <dgm:spPr/>
    </dgm:pt>
    <dgm:pt modelId="{BF56F4E0-1199-42C6-978D-23600903513D}" type="pres">
      <dgm:prSet presAssocID="{00B43E4A-FCD0-43BE-82DD-6633559E5F15}" presName="horz1" presStyleCnt="0"/>
      <dgm:spPr/>
    </dgm:pt>
    <dgm:pt modelId="{5027EA54-8C9B-44D8-9675-1C91D6881482}" type="pres">
      <dgm:prSet presAssocID="{00B43E4A-FCD0-43BE-82DD-6633559E5F15}" presName="tx1" presStyleLbl="revTx" presStyleIdx="1" presStyleCnt="7"/>
      <dgm:spPr/>
    </dgm:pt>
    <dgm:pt modelId="{D230D776-BC17-4060-AB67-875AB2CFA700}" type="pres">
      <dgm:prSet presAssocID="{00B43E4A-FCD0-43BE-82DD-6633559E5F15}" presName="vert1" presStyleCnt="0"/>
      <dgm:spPr/>
    </dgm:pt>
    <dgm:pt modelId="{FAB233EC-A359-4423-8032-AB46F608F573}" type="pres">
      <dgm:prSet presAssocID="{77C8DF3A-02A5-4021-8F46-946DD390F7F7}" presName="thickLine" presStyleLbl="alignNode1" presStyleIdx="2" presStyleCnt="7"/>
      <dgm:spPr/>
    </dgm:pt>
    <dgm:pt modelId="{1CFBC100-9EE9-4749-A95C-0740B25DACD6}" type="pres">
      <dgm:prSet presAssocID="{77C8DF3A-02A5-4021-8F46-946DD390F7F7}" presName="horz1" presStyleCnt="0"/>
      <dgm:spPr/>
    </dgm:pt>
    <dgm:pt modelId="{3D700F56-6079-4235-B048-E637E1BBC148}" type="pres">
      <dgm:prSet presAssocID="{77C8DF3A-02A5-4021-8F46-946DD390F7F7}" presName="tx1" presStyleLbl="revTx" presStyleIdx="2" presStyleCnt="7"/>
      <dgm:spPr/>
    </dgm:pt>
    <dgm:pt modelId="{E9E362D5-B5D7-495A-9533-D012341C8A34}" type="pres">
      <dgm:prSet presAssocID="{77C8DF3A-02A5-4021-8F46-946DD390F7F7}" presName="vert1" presStyleCnt="0"/>
      <dgm:spPr/>
    </dgm:pt>
    <dgm:pt modelId="{6FA1A91F-7185-49A7-B9A6-BC94F1670BE6}" type="pres">
      <dgm:prSet presAssocID="{21CDEA60-EF79-49FE-A20C-B3E9C5CF98C5}" presName="thickLine" presStyleLbl="alignNode1" presStyleIdx="3" presStyleCnt="7"/>
      <dgm:spPr/>
    </dgm:pt>
    <dgm:pt modelId="{70F4D63E-B522-49E9-A046-D271C63AB756}" type="pres">
      <dgm:prSet presAssocID="{21CDEA60-EF79-49FE-A20C-B3E9C5CF98C5}" presName="horz1" presStyleCnt="0"/>
      <dgm:spPr/>
    </dgm:pt>
    <dgm:pt modelId="{E8EA95FE-6178-4DA4-946E-1388579D4D1E}" type="pres">
      <dgm:prSet presAssocID="{21CDEA60-EF79-49FE-A20C-B3E9C5CF98C5}" presName="tx1" presStyleLbl="revTx" presStyleIdx="3" presStyleCnt="7"/>
      <dgm:spPr/>
    </dgm:pt>
    <dgm:pt modelId="{0924DADD-56AF-4DB6-A19E-3BD1BC9240B3}" type="pres">
      <dgm:prSet presAssocID="{21CDEA60-EF79-49FE-A20C-B3E9C5CF98C5}" presName="vert1" presStyleCnt="0"/>
      <dgm:spPr/>
    </dgm:pt>
    <dgm:pt modelId="{1ECC3ED9-925A-4F7F-B981-CAF3BD7FCD4A}" type="pres">
      <dgm:prSet presAssocID="{40DFF491-835B-4C42-8E70-6E1D73B70899}" presName="thickLine" presStyleLbl="alignNode1" presStyleIdx="4" presStyleCnt="7"/>
      <dgm:spPr/>
    </dgm:pt>
    <dgm:pt modelId="{6ECA36CD-0ABA-43EF-A959-4743DBC7638F}" type="pres">
      <dgm:prSet presAssocID="{40DFF491-835B-4C42-8E70-6E1D73B70899}" presName="horz1" presStyleCnt="0"/>
      <dgm:spPr/>
    </dgm:pt>
    <dgm:pt modelId="{CD8C5F16-14EC-44E7-9264-285B32B4A347}" type="pres">
      <dgm:prSet presAssocID="{40DFF491-835B-4C42-8E70-6E1D73B70899}" presName="tx1" presStyleLbl="revTx" presStyleIdx="4" presStyleCnt="7"/>
      <dgm:spPr/>
    </dgm:pt>
    <dgm:pt modelId="{61FB9EC3-D206-453F-9D9A-A36EA508B3B3}" type="pres">
      <dgm:prSet presAssocID="{40DFF491-835B-4C42-8E70-6E1D73B70899}" presName="vert1" presStyleCnt="0"/>
      <dgm:spPr/>
    </dgm:pt>
    <dgm:pt modelId="{A16E3AFD-505D-4B93-A4A4-0FC33315DFB2}" type="pres">
      <dgm:prSet presAssocID="{986C6DA8-49DF-466B-BE70-3893BDF41058}" presName="thickLine" presStyleLbl="alignNode1" presStyleIdx="5" presStyleCnt="7"/>
      <dgm:spPr/>
    </dgm:pt>
    <dgm:pt modelId="{41EFFC15-97F2-4F38-92E4-3D794CDDC85B}" type="pres">
      <dgm:prSet presAssocID="{986C6DA8-49DF-466B-BE70-3893BDF41058}" presName="horz1" presStyleCnt="0"/>
      <dgm:spPr/>
    </dgm:pt>
    <dgm:pt modelId="{B9D71CB6-5277-4D31-9A47-ABBFCEA4D283}" type="pres">
      <dgm:prSet presAssocID="{986C6DA8-49DF-466B-BE70-3893BDF41058}" presName="tx1" presStyleLbl="revTx" presStyleIdx="5" presStyleCnt="7"/>
      <dgm:spPr/>
    </dgm:pt>
    <dgm:pt modelId="{BFD913E9-47AD-4C94-86EB-58C7E5849024}" type="pres">
      <dgm:prSet presAssocID="{986C6DA8-49DF-466B-BE70-3893BDF41058}" presName="vert1" presStyleCnt="0"/>
      <dgm:spPr/>
    </dgm:pt>
    <dgm:pt modelId="{CC02C2A0-580F-4FEF-95B3-E4067CF28706}" type="pres">
      <dgm:prSet presAssocID="{AB9942FA-D7A3-43A7-BF47-3B5BF32E276F}" presName="thickLine" presStyleLbl="alignNode1" presStyleIdx="6" presStyleCnt="7"/>
      <dgm:spPr/>
    </dgm:pt>
    <dgm:pt modelId="{9CBB3BB4-2544-4200-9F5C-C7A4CAC25AC1}" type="pres">
      <dgm:prSet presAssocID="{AB9942FA-D7A3-43A7-BF47-3B5BF32E276F}" presName="horz1" presStyleCnt="0"/>
      <dgm:spPr/>
    </dgm:pt>
    <dgm:pt modelId="{B2B554CB-D82A-4E45-BCDC-B77FF97D03FD}" type="pres">
      <dgm:prSet presAssocID="{AB9942FA-D7A3-43A7-BF47-3B5BF32E276F}" presName="tx1" presStyleLbl="revTx" presStyleIdx="6" presStyleCnt="7"/>
      <dgm:spPr/>
    </dgm:pt>
    <dgm:pt modelId="{4C44666F-71F0-4D37-A796-0AF99D4C9FBA}" type="pres">
      <dgm:prSet presAssocID="{AB9942FA-D7A3-43A7-BF47-3B5BF32E276F}" presName="vert1" presStyleCnt="0"/>
      <dgm:spPr/>
    </dgm:pt>
  </dgm:ptLst>
  <dgm:cxnLst>
    <dgm:cxn modelId="{F39F5C02-6E01-4B4B-B19F-8ED7FABB0595}" srcId="{2BDBDF0D-3D42-48BE-9F76-4D5822624092}" destId="{2AD7CCBA-8104-444E-864A-B4C97729E11E}" srcOrd="0" destOrd="0" parTransId="{30DBF796-8071-4AB0-A778-4AF46E3401BB}" sibTransId="{5C2C68DC-D752-44B2-973E-EF200FB04BA2}"/>
    <dgm:cxn modelId="{AF05CF13-C960-405F-AF45-2FDED099CC3A}" type="presOf" srcId="{986C6DA8-49DF-466B-BE70-3893BDF41058}" destId="{B9D71CB6-5277-4D31-9A47-ABBFCEA4D283}" srcOrd="0" destOrd="0" presId="urn:microsoft.com/office/officeart/2008/layout/LinedList"/>
    <dgm:cxn modelId="{41BB1625-B7C0-4F76-BDDA-131B060BD686}" srcId="{2BDBDF0D-3D42-48BE-9F76-4D5822624092}" destId="{40DFF491-835B-4C42-8E70-6E1D73B70899}" srcOrd="4" destOrd="0" parTransId="{54ADA99B-1EBE-4C16-97EB-73530A637BBE}" sibTransId="{F333C053-E043-4F8B-8779-BCCC30141404}"/>
    <dgm:cxn modelId="{08B48A4D-CB07-4FA2-A96B-37262182CCB8}" srcId="{2BDBDF0D-3D42-48BE-9F76-4D5822624092}" destId="{986C6DA8-49DF-466B-BE70-3893BDF41058}" srcOrd="5" destOrd="0" parTransId="{0490E23A-6B2E-4BD6-9384-421918711710}" sibTransId="{2F9C6BA3-CE8D-41E8-8134-060F8CCD1FDD}"/>
    <dgm:cxn modelId="{40319B6E-F07D-4AE1-A700-3F0AF71B07B7}" type="presOf" srcId="{77C8DF3A-02A5-4021-8F46-946DD390F7F7}" destId="{3D700F56-6079-4235-B048-E637E1BBC148}" srcOrd="0" destOrd="0" presId="urn:microsoft.com/office/officeart/2008/layout/LinedList"/>
    <dgm:cxn modelId="{BCE1337D-B47C-40CD-8A51-EAE6DB35C7A5}" srcId="{2BDBDF0D-3D42-48BE-9F76-4D5822624092}" destId="{00B43E4A-FCD0-43BE-82DD-6633559E5F15}" srcOrd="1" destOrd="0" parTransId="{E0F0C185-63D6-4D49-A22D-2E13CA3A6B90}" sibTransId="{C482A7B8-30B4-4EED-9247-5CC062D5740E}"/>
    <dgm:cxn modelId="{461F4085-22DA-40D0-A68F-68C651B34EAA}" type="presOf" srcId="{2AD7CCBA-8104-444E-864A-B4C97729E11E}" destId="{6E8D9305-B601-4D75-B082-C343EB5BECE5}" srcOrd="0" destOrd="0" presId="urn:microsoft.com/office/officeart/2008/layout/LinedList"/>
    <dgm:cxn modelId="{75FC2E88-4B74-4788-8C1D-1F2EF4CBD67C}" srcId="{2BDBDF0D-3D42-48BE-9F76-4D5822624092}" destId="{21CDEA60-EF79-49FE-A20C-B3E9C5CF98C5}" srcOrd="3" destOrd="0" parTransId="{18F43EBF-CFAD-4089-BEF8-83E59A58718D}" sibTransId="{B4A5266E-0EFB-4F1A-AF10-E79FCD8135A5}"/>
    <dgm:cxn modelId="{FD807695-EECE-40DA-B58D-67BFCAFC0F3A}" type="presOf" srcId="{2BDBDF0D-3D42-48BE-9F76-4D5822624092}" destId="{F6FE6A86-1093-4898-BAB5-39A4A82A8643}" srcOrd="0" destOrd="0" presId="urn:microsoft.com/office/officeart/2008/layout/LinedList"/>
    <dgm:cxn modelId="{A82E9B9C-F6F5-4C6D-8762-881EC554A291}" type="presOf" srcId="{21CDEA60-EF79-49FE-A20C-B3E9C5CF98C5}" destId="{E8EA95FE-6178-4DA4-946E-1388579D4D1E}" srcOrd="0" destOrd="0" presId="urn:microsoft.com/office/officeart/2008/layout/LinedList"/>
    <dgm:cxn modelId="{3314CBAA-C23B-4A36-B080-DE1E6899817F}" type="presOf" srcId="{00B43E4A-FCD0-43BE-82DD-6633559E5F15}" destId="{5027EA54-8C9B-44D8-9675-1C91D6881482}" srcOrd="0" destOrd="0" presId="urn:microsoft.com/office/officeart/2008/layout/LinedList"/>
    <dgm:cxn modelId="{F4F430B4-45E8-4EFA-A86E-6A9787044C0C}" srcId="{2BDBDF0D-3D42-48BE-9F76-4D5822624092}" destId="{AB9942FA-D7A3-43A7-BF47-3B5BF32E276F}" srcOrd="6" destOrd="0" parTransId="{66251A17-CE89-4E40-9F85-FD299DC4ED6B}" sibTransId="{0518B354-0487-482A-B13C-F2F1D2FE979F}"/>
    <dgm:cxn modelId="{8C1AD9C4-5914-4533-8786-D985226F1B8C}" srcId="{2BDBDF0D-3D42-48BE-9F76-4D5822624092}" destId="{77C8DF3A-02A5-4021-8F46-946DD390F7F7}" srcOrd="2" destOrd="0" parTransId="{A66DE01A-FDE7-4739-AEB7-4115EAFA6140}" sibTransId="{32CE489B-9AAE-48B1-BEFC-9AD269962ABF}"/>
    <dgm:cxn modelId="{C35EDCFC-EF1F-4F49-8112-A0014C5FF4BA}" type="presOf" srcId="{40DFF491-835B-4C42-8E70-6E1D73B70899}" destId="{CD8C5F16-14EC-44E7-9264-285B32B4A347}" srcOrd="0" destOrd="0" presId="urn:microsoft.com/office/officeart/2008/layout/LinedList"/>
    <dgm:cxn modelId="{6F0DDDFF-4A00-43A4-895C-D48D1120B206}" type="presOf" srcId="{AB9942FA-D7A3-43A7-BF47-3B5BF32E276F}" destId="{B2B554CB-D82A-4E45-BCDC-B77FF97D03FD}" srcOrd="0" destOrd="0" presId="urn:microsoft.com/office/officeart/2008/layout/LinedList"/>
    <dgm:cxn modelId="{A7FDC95F-12E8-4483-8022-AF7C8820C988}" type="presParOf" srcId="{F6FE6A86-1093-4898-BAB5-39A4A82A8643}" destId="{153991C5-C218-499C-87D4-CE09AC36C811}" srcOrd="0" destOrd="0" presId="urn:microsoft.com/office/officeart/2008/layout/LinedList"/>
    <dgm:cxn modelId="{5951FC65-9ED0-4490-BC52-5F57D563C744}" type="presParOf" srcId="{F6FE6A86-1093-4898-BAB5-39A4A82A8643}" destId="{C5F6880A-F7FC-4F86-9146-0FAAB6AAE76B}" srcOrd="1" destOrd="0" presId="urn:microsoft.com/office/officeart/2008/layout/LinedList"/>
    <dgm:cxn modelId="{16582FE1-3EDA-4A90-81B9-9040880356CB}" type="presParOf" srcId="{C5F6880A-F7FC-4F86-9146-0FAAB6AAE76B}" destId="{6E8D9305-B601-4D75-B082-C343EB5BECE5}" srcOrd="0" destOrd="0" presId="urn:microsoft.com/office/officeart/2008/layout/LinedList"/>
    <dgm:cxn modelId="{068503BE-7902-4CD7-AA43-C2EFE1072940}" type="presParOf" srcId="{C5F6880A-F7FC-4F86-9146-0FAAB6AAE76B}" destId="{626B1F59-D98F-4037-85ED-0B4D8F579BE3}" srcOrd="1" destOrd="0" presId="urn:microsoft.com/office/officeart/2008/layout/LinedList"/>
    <dgm:cxn modelId="{CB0501E4-B87E-4A56-9990-2BDEFA6F7BAD}" type="presParOf" srcId="{F6FE6A86-1093-4898-BAB5-39A4A82A8643}" destId="{DA14A336-A780-4971-A951-F3EF13682DD0}" srcOrd="2" destOrd="0" presId="urn:microsoft.com/office/officeart/2008/layout/LinedList"/>
    <dgm:cxn modelId="{D41716D5-7AA3-4130-80DC-A0E43425DDD8}" type="presParOf" srcId="{F6FE6A86-1093-4898-BAB5-39A4A82A8643}" destId="{BF56F4E0-1199-42C6-978D-23600903513D}" srcOrd="3" destOrd="0" presId="urn:microsoft.com/office/officeart/2008/layout/LinedList"/>
    <dgm:cxn modelId="{8C546908-9503-43BB-B4C9-FCD3BD57D337}" type="presParOf" srcId="{BF56F4E0-1199-42C6-978D-23600903513D}" destId="{5027EA54-8C9B-44D8-9675-1C91D6881482}" srcOrd="0" destOrd="0" presId="urn:microsoft.com/office/officeart/2008/layout/LinedList"/>
    <dgm:cxn modelId="{A28C99B9-6E04-44B6-8213-8C5233A0BF26}" type="presParOf" srcId="{BF56F4E0-1199-42C6-978D-23600903513D}" destId="{D230D776-BC17-4060-AB67-875AB2CFA700}" srcOrd="1" destOrd="0" presId="urn:microsoft.com/office/officeart/2008/layout/LinedList"/>
    <dgm:cxn modelId="{C59C39BC-53D1-4E75-909D-095F4B48BF55}" type="presParOf" srcId="{F6FE6A86-1093-4898-BAB5-39A4A82A8643}" destId="{FAB233EC-A359-4423-8032-AB46F608F573}" srcOrd="4" destOrd="0" presId="urn:microsoft.com/office/officeart/2008/layout/LinedList"/>
    <dgm:cxn modelId="{569B23DB-6F3A-4013-BE26-9D7FC677B272}" type="presParOf" srcId="{F6FE6A86-1093-4898-BAB5-39A4A82A8643}" destId="{1CFBC100-9EE9-4749-A95C-0740B25DACD6}" srcOrd="5" destOrd="0" presId="urn:microsoft.com/office/officeart/2008/layout/LinedList"/>
    <dgm:cxn modelId="{CA3F4369-5EEC-480E-828D-41D560D16CFD}" type="presParOf" srcId="{1CFBC100-9EE9-4749-A95C-0740B25DACD6}" destId="{3D700F56-6079-4235-B048-E637E1BBC148}" srcOrd="0" destOrd="0" presId="urn:microsoft.com/office/officeart/2008/layout/LinedList"/>
    <dgm:cxn modelId="{AAA9C3E5-C8B5-4A07-AABC-E2338F658C06}" type="presParOf" srcId="{1CFBC100-9EE9-4749-A95C-0740B25DACD6}" destId="{E9E362D5-B5D7-495A-9533-D012341C8A34}" srcOrd="1" destOrd="0" presId="urn:microsoft.com/office/officeart/2008/layout/LinedList"/>
    <dgm:cxn modelId="{297F8DFB-1151-4641-95C8-448A83545624}" type="presParOf" srcId="{F6FE6A86-1093-4898-BAB5-39A4A82A8643}" destId="{6FA1A91F-7185-49A7-B9A6-BC94F1670BE6}" srcOrd="6" destOrd="0" presId="urn:microsoft.com/office/officeart/2008/layout/LinedList"/>
    <dgm:cxn modelId="{C6379523-5C6F-450C-AD32-F64189700A4B}" type="presParOf" srcId="{F6FE6A86-1093-4898-BAB5-39A4A82A8643}" destId="{70F4D63E-B522-49E9-A046-D271C63AB756}" srcOrd="7" destOrd="0" presId="urn:microsoft.com/office/officeart/2008/layout/LinedList"/>
    <dgm:cxn modelId="{8CC987EC-39FD-45EA-8247-2981E32C98E7}" type="presParOf" srcId="{70F4D63E-B522-49E9-A046-D271C63AB756}" destId="{E8EA95FE-6178-4DA4-946E-1388579D4D1E}" srcOrd="0" destOrd="0" presId="urn:microsoft.com/office/officeart/2008/layout/LinedList"/>
    <dgm:cxn modelId="{CB888732-42A2-44EA-A9ED-D9C1F9034AC3}" type="presParOf" srcId="{70F4D63E-B522-49E9-A046-D271C63AB756}" destId="{0924DADD-56AF-4DB6-A19E-3BD1BC9240B3}" srcOrd="1" destOrd="0" presId="urn:microsoft.com/office/officeart/2008/layout/LinedList"/>
    <dgm:cxn modelId="{D3968D7F-CB84-4ACD-BF62-0E87248101FA}" type="presParOf" srcId="{F6FE6A86-1093-4898-BAB5-39A4A82A8643}" destId="{1ECC3ED9-925A-4F7F-B981-CAF3BD7FCD4A}" srcOrd="8" destOrd="0" presId="urn:microsoft.com/office/officeart/2008/layout/LinedList"/>
    <dgm:cxn modelId="{F9543EC9-C048-4538-A817-4C2CD4401732}" type="presParOf" srcId="{F6FE6A86-1093-4898-BAB5-39A4A82A8643}" destId="{6ECA36CD-0ABA-43EF-A959-4743DBC7638F}" srcOrd="9" destOrd="0" presId="urn:microsoft.com/office/officeart/2008/layout/LinedList"/>
    <dgm:cxn modelId="{90D436B9-8D0E-41A0-9A17-68B67C92BA45}" type="presParOf" srcId="{6ECA36CD-0ABA-43EF-A959-4743DBC7638F}" destId="{CD8C5F16-14EC-44E7-9264-285B32B4A347}" srcOrd="0" destOrd="0" presId="urn:microsoft.com/office/officeart/2008/layout/LinedList"/>
    <dgm:cxn modelId="{A6ABE886-57F8-4244-9514-1E58D15BADD0}" type="presParOf" srcId="{6ECA36CD-0ABA-43EF-A959-4743DBC7638F}" destId="{61FB9EC3-D206-453F-9D9A-A36EA508B3B3}" srcOrd="1" destOrd="0" presId="urn:microsoft.com/office/officeart/2008/layout/LinedList"/>
    <dgm:cxn modelId="{0139ACBA-09D9-4128-B02A-F1768277061E}" type="presParOf" srcId="{F6FE6A86-1093-4898-BAB5-39A4A82A8643}" destId="{A16E3AFD-505D-4B93-A4A4-0FC33315DFB2}" srcOrd="10" destOrd="0" presId="urn:microsoft.com/office/officeart/2008/layout/LinedList"/>
    <dgm:cxn modelId="{204B1FA5-4649-4B70-949B-D32921871746}" type="presParOf" srcId="{F6FE6A86-1093-4898-BAB5-39A4A82A8643}" destId="{41EFFC15-97F2-4F38-92E4-3D794CDDC85B}" srcOrd="11" destOrd="0" presId="urn:microsoft.com/office/officeart/2008/layout/LinedList"/>
    <dgm:cxn modelId="{E73286F3-2DDA-4D6D-A4D3-60E71D020441}" type="presParOf" srcId="{41EFFC15-97F2-4F38-92E4-3D794CDDC85B}" destId="{B9D71CB6-5277-4D31-9A47-ABBFCEA4D283}" srcOrd="0" destOrd="0" presId="urn:microsoft.com/office/officeart/2008/layout/LinedList"/>
    <dgm:cxn modelId="{23078F3D-ED00-4F0E-9E7E-322A4A9BCC33}" type="presParOf" srcId="{41EFFC15-97F2-4F38-92E4-3D794CDDC85B}" destId="{BFD913E9-47AD-4C94-86EB-58C7E5849024}" srcOrd="1" destOrd="0" presId="urn:microsoft.com/office/officeart/2008/layout/LinedList"/>
    <dgm:cxn modelId="{F39C027E-8C18-4343-97C4-D6E71CE61647}" type="presParOf" srcId="{F6FE6A86-1093-4898-BAB5-39A4A82A8643}" destId="{CC02C2A0-580F-4FEF-95B3-E4067CF28706}" srcOrd="12" destOrd="0" presId="urn:microsoft.com/office/officeart/2008/layout/LinedList"/>
    <dgm:cxn modelId="{F5B7B034-4D99-4207-A3FF-C85AD1A4B057}" type="presParOf" srcId="{F6FE6A86-1093-4898-BAB5-39A4A82A8643}" destId="{9CBB3BB4-2544-4200-9F5C-C7A4CAC25AC1}" srcOrd="13" destOrd="0" presId="urn:microsoft.com/office/officeart/2008/layout/LinedList"/>
    <dgm:cxn modelId="{9F79F215-349D-4F26-BFF9-02FC0C49369D}" type="presParOf" srcId="{9CBB3BB4-2544-4200-9F5C-C7A4CAC25AC1}" destId="{B2B554CB-D82A-4E45-BCDC-B77FF97D03FD}" srcOrd="0" destOrd="0" presId="urn:microsoft.com/office/officeart/2008/layout/LinedList"/>
    <dgm:cxn modelId="{94554524-9FC9-47F1-BD32-40D0CABD773A}" type="presParOf" srcId="{9CBB3BB4-2544-4200-9F5C-C7A4CAC25AC1}" destId="{4C44666F-71F0-4D37-A796-0AF99D4C9F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FA22D3-5956-4974-B602-665356AD674A}">
      <dsp:nvSpPr>
        <dsp:cNvPr id="0" name=""/>
        <dsp:cNvSpPr/>
      </dsp:nvSpPr>
      <dsp:spPr>
        <a:xfrm>
          <a:off x="1050" y="1222646"/>
          <a:ext cx="2639167" cy="1018718"/>
        </a:xfrm>
        <a:prstGeom prst="chevron">
          <a:avLst>
            <a:gd name="adj" fmla="val 4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F8234D7-BC91-4BD9-9B52-1EAA29B1D95D}">
      <dsp:nvSpPr>
        <dsp:cNvPr id="0" name=""/>
        <dsp:cNvSpPr/>
      </dsp:nvSpPr>
      <dsp:spPr>
        <a:xfrm>
          <a:off x="704828" y="1477325"/>
          <a:ext cx="2228630" cy="1018718"/>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Collaborative relationship</a:t>
          </a:r>
        </a:p>
      </dsp:txBody>
      <dsp:txXfrm>
        <a:off x="734665" y="1507162"/>
        <a:ext cx="2168956" cy="959044"/>
      </dsp:txXfrm>
    </dsp:sp>
    <dsp:sp modelId="{57C8972D-5911-40F8-93AE-1F49AE48BE9E}">
      <dsp:nvSpPr>
        <dsp:cNvPr id="0" name=""/>
        <dsp:cNvSpPr/>
      </dsp:nvSpPr>
      <dsp:spPr>
        <a:xfrm>
          <a:off x="3015566" y="1222646"/>
          <a:ext cx="2639167" cy="1018718"/>
        </a:xfrm>
        <a:prstGeom prst="chevron">
          <a:avLst>
            <a:gd name="adj" fmla="val 40000"/>
          </a:avLst>
        </a:prstGeom>
        <a:gradFill rotWithShape="0">
          <a:gsLst>
            <a:gs pos="0">
              <a:schemeClr val="accent2">
                <a:hueOff val="-1224775"/>
                <a:satOff val="-5657"/>
                <a:lumOff val="-1177"/>
                <a:alphaOff val="0"/>
                <a:lumMod val="110000"/>
                <a:satMod val="105000"/>
                <a:tint val="67000"/>
              </a:schemeClr>
            </a:gs>
            <a:gs pos="50000">
              <a:schemeClr val="accent2">
                <a:hueOff val="-1224775"/>
                <a:satOff val="-5657"/>
                <a:lumOff val="-1177"/>
                <a:alphaOff val="0"/>
                <a:lumMod val="105000"/>
                <a:satMod val="103000"/>
                <a:tint val="73000"/>
              </a:schemeClr>
            </a:gs>
            <a:gs pos="100000">
              <a:schemeClr val="accent2">
                <a:hueOff val="-1224775"/>
                <a:satOff val="-5657"/>
                <a:lumOff val="-117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36B398D-5F67-48DB-BF27-1C30EB12AC0A}">
      <dsp:nvSpPr>
        <dsp:cNvPr id="0" name=""/>
        <dsp:cNvSpPr/>
      </dsp:nvSpPr>
      <dsp:spPr>
        <a:xfrm>
          <a:off x="3719344" y="1477325"/>
          <a:ext cx="2228630" cy="1018718"/>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224775"/>
              <a:satOff val="-5657"/>
              <a:lumOff val="-1177"/>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Acceptance</a:t>
          </a:r>
        </a:p>
      </dsp:txBody>
      <dsp:txXfrm>
        <a:off x="3749181" y="1507162"/>
        <a:ext cx="2168956" cy="959044"/>
      </dsp:txXfrm>
    </dsp:sp>
    <dsp:sp modelId="{4D2BB0E9-3B69-4BE3-B405-474AAA1FF38F}">
      <dsp:nvSpPr>
        <dsp:cNvPr id="0" name=""/>
        <dsp:cNvSpPr/>
      </dsp:nvSpPr>
      <dsp:spPr>
        <a:xfrm>
          <a:off x="6030082" y="1222646"/>
          <a:ext cx="2639167" cy="1018718"/>
        </a:xfrm>
        <a:prstGeom prst="chevron">
          <a:avLst>
            <a:gd name="adj" fmla="val 40000"/>
          </a:avLst>
        </a:prstGeom>
        <a:gradFill rotWithShape="0">
          <a:gsLst>
            <a:gs pos="0">
              <a:schemeClr val="accent2">
                <a:hueOff val="-2449550"/>
                <a:satOff val="-11314"/>
                <a:lumOff val="-2354"/>
                <a:alphaOff val="0"/>
                <a:lumMod val="110000"/>
                <a:satMod val="105000"/>
                <a:tint val="67000"/>
              </a:schemeClr>
            </a:gs>
            <a:gs pos="50000">
              <a:schemeClr val="accent2">
                <a:hueOff val="-2449550"/>
                <a:satOff val="-11314"/>
                <a:lumOff val="-2354"/>
                <a:alphaOff val="0"/>
                <a:lumMod val="105000"/>
                <a:satMod val="103000"/>
                <a:tint val="73000"/>
              </a:schemeClr>
            </a:gs>
            <a:gs pos="100000">
              <a:schemeClr val="accent2">
                <a:hueOff val="-2449550"/>
                <a:satOff val="-11314"/>
                <a:lumOff val="-235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340A418-4049-4CAE-9CD0-363772E5F808}">
      <dsp:nvSpPr>
        <dsp:cNvPr id="0" name=""/>
        <dsp:cNvSpPr/>
      </dsp:nvSpPr>
      <dsp:spPr>
        <a:xfrm>
          <a:off x="6733860" y="1477325"/>
          <a:ext cx="2228630" cy="1018718"/>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2449550"/>
              <a:satOff val="-11314"/>
              <a:lumOff val="-235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Belonging</a:t>
          </a:r>
        </a:p>
      </dsp:txBody>
      <dsp:txXfrm>
        <a:off x="6763697" y="1507162"/>
        <a:ext cx="2168956" cy="9590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43A65-FBE3-49DA-BB20-DD8E16E48CE1}">
      <dsp:nvSpPr>
        <dsp:cNvPr id="0" name=""/>
        <dsp:cNvSpPr/>
      </dsp:nvSpPr>
      <dsp:spPr>
        <a:xfrm>
          <a:off x="5873261" y="1589352"/>
          <a:ext cx="4544775" cy="282776"/>
        </a:xfrm>
        <a:custGeom>
          <a:avLst/>
          <a:gdLst/>
          <a:ahLst/>
          <a:cxnLst/>
          <a:rect l="0" t="0" r="0" b="0"/>
          <a:pathLst>
            <a:path>
              <a:moveTo>
                <a:pt x="0" y="0"/>
              </a:moveTo>
              <a:lnTo>
                <a:pt x="0" y="52796"/>
              </a:lnTo>
              <a:lnTo>
                <a:pt x="4544775" y="52796"/>
              </a:lnTo>
              <a:lnTo>
                <a:pt x="4544775" y="282776"/>
              </a:lnTo>
            </a:path>
          </a:pathLst>
        </a:custGeom>
        <a:noFill/>
        <a:ln w="12700" cap="flat" cmpd="sng" algn="ctr">
          <a:solidFill>
            <a:schemeClr val="accent2">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905FB31-979D-4CA6-8E89-8A60DAA973AA}">
      <dsp:nvSpPr>
        <dsp:cNvPr id="0" name=""/>
        <dsp:cNvSpPr/>
      </dsp:nvSpPr>
      <dsp:spPr>
        <a:xfrm>
          <a:off x="5873261" y="1589352"/>
          <a:ext cx="1477380" cy="306168"/>
        </a:xfrm>
        <a:custGeom>
          <a:avLst/>
          <a:gdLst/>
          <a:ahLst/>
          <a:cxnLst/>
          <a:rect l="0" t="0" r="0" b="0"/>
          <a:pathLst>
            <a:path>
              <a:moveTo>
                <a:pt x="0" y="0"/>
              </a:moveTo>
              <a:lnTo>
                <a:pt x="0" y="76189"/>
              </a:lnTo>
              <a:lnTo>
                <a:pt x="1477380" y="76189"/>
              </a:lnTo>
              <a:lnTo>
                <a:pt x="1477380" y="306168"/>
              </a:lnTo>
            </a:path>
          </a:pathLst>
        </a:custGeom>
        <a:noFill/>
        <a:ln w="12700" cap="flat" cmpd="sng" algn="ctr">
          <a:solidFill>
            <a:schemeClr val="accent2">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13697A-4B2A-4ED0-996A-D47EDC46AE6C}">
      <dsp:nvSpPr>
        <dsp:cNvPr id="0" name=""/>
        <dsp:cNvSpPr/>
      </dsp:nvSpPr>
      <dsp:spPr>
        <a:xfrm>
          <a:off x="4053101" y="1589352"/>
          <a:ext cx="1820159" cy="317667"/>
        </a:xfrm>
        <a:custGeom>
          <a:avLst/>
          <a:gdLst/>
          <a:ahLst/>
          <a:cxnLst/>
          <a:rect l="0" t="0" r="0" b="0"/>
          <a:pathLst>
            <a:path>
              <a:moveTo>
                <a:pt x="1820159" y="0"/>
              </a:moveTo>
              <a:lnTo>
                <a:pt x="1820159" y="87688"/>
              </a:lnTo>
              <a:lnTo>
                <a:pt x="0" y="87688"/>
              </a:lnTo>
              <a:lnTo>
                <a:pt x="0" y="317667"/>
              </a:lnTo>
            </a:path>
          </a:pathLst>
        </a:custGeom>
        <a:noFill/>
        <a:ln w="12700" cap="flat" cmpd="sng" algn="ctr">
          <a:solidFill>
            <a:schemeClr val="accent2">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709616-3898-452C-B4CA-23400F6ACBE5}">
      <dsp:nvSpPr>
        <dsp:cNvPr id="0" name=""/>
        <dsp:cNvSpPr/>
      </dsp:nvSpPr>
      <dsp:spPr>
        <a:xfrm>
          <a:off x="1104275" y="1589352"/>
          <a:ext cx="4768985" cy="314141"/>
        </a:xfrm>
        <a:custGeom>
          <a:avLst/>
          <a:gdLst/>
          <a:ahLst/>
          <a:cxnLst/>
          <a:rect l="0" t="0" r="0" b="0"/>
          <a:pathLst>
            <a:path>
              <a:moveTo>
                <a:pt x="4768985" y="0"/>
              </a:moveTo>
              <a:lnTo>
                <a:pt x="4768985" y="84161"/>
              </a:lnTo>
              <a:lnTo>
                <a:pt x="0" y="84161"/>
              </a:lnTo>
              <a:lnTo>
                <a:pt x="0" y="314141"/>
              </a:lnTo>
            </a:path>
          </a:pathLst>
        </a:custGeom>
        <a:noFill/>
        <a:ln w="12700" cap="flat" cmpd="sng" algn="ctr">
          <a:solidFill>
            <a:schemeClr val="accent2">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DD395F3-2B63-4006-82EA-E4C375BD6A6D}">
      <dsp:nvSpPr>
        <dsp:cNvPr id="0" name=""/>
        <dsp:cNvSpPr/>
      </dsp:nvSpPr>
      <dsp:spPr>
        <a:xfrm>
          <a:off x="3770138" y="112542"/>
          <a:ext cx="4206245" cy="1476810"/>
        </a:xfrm>
        <a:prstGeom prst="rect">
          <a:avLst/>
        </a:prstGeom>
        <a:gradFill rotWithShape="0">
          <a:gsLst>
            <a:gs pos="0">
              <a:schemeClr val="accent2">
                <a:shade val="80000"/>
                <a:hueOff val="0"/>
                <a:satOff val="0"/>
                <a:lumOff val="0"/>
                <a:alphaOff val="0"/>
                <a:satMod val="103000"/>
                <a:lumMod val="102000"/>
                <a:tint val="94000"/>
              </a:schemeClr>
            </a:gs>
            <a:gs pos="50000">
              <a:schemeClr val="accent2">
                <a:shade val="80000"/>
                <a:hueOff val="0"/>
                <a:satOff val="0"/>
                <a:lumOff val="0"/>
                <a:alphaOff val="0"/>
                <a:satMod val="110000"/>
                <a:lumMod val="100000"/>
                <a:shade val="100000"/>
              </a:schemeClr>
            </a:gs>
            <a:gs pos="100000">
              <a:schemeClr val="accent2">
                <a:shade val="8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Teacher and parent attitudes are important in the successful implementation of Inclusive Education in schools </a:t>
          </a:r>
        </a:p>
      </dsp:txBody>
      <dsp:txXfrm>
        <a:off x="3770138" y="112542"/>
        <a:ext cx="4206245" cy="1476810"/>
      </dsp:txXfrm>
    </dsp:sp>
    <dsp:sp modelId="{C7128A9D-61D0-4956-A094-DD8358946945}">
      <dsp:nvSpPr>
        <dsp:cNvPr id="0" name=""/>
        <dsp:cNvSpPr/>
      </dsp:nvSpPr>
      <dsp:spPr>
        <a:xfrm>
          <a:off x="0" y="1903494"/>
          <a:ext cx="2208551" cy="2550126"/>
        </a:xfrm>
        <a:prstGeom prst="rect">
          <a:avLst/>
        </a:prstGeom>
        <a:gradFill rotWithShape="0">
          <a:gsLst>
            <a:gs pos="0">
              <a:schemeClr val="accent2">
                <a:tint val="99000"/>
                <a:hueOff val="0"/>
                <a:satOff val="0"/>
                <a:lumOff val="0"/>
                <a:alphaOff val="0"/>
                <a:satMod val="103000"/>
                <a:lumMod val="102000"/>
                <a:tint val="94000"/>
              </a:schemeClr>
            </a:gs>
            <a:gs pos="50000">
              <a:schemeClr val="accent2">
                <a:tint val="99000"/>
                <a:hueOff val="0"/>
                <a:satOff val="0"/>
                <a:lumOff val="0"/>
                <a:alphaOff val="0"/>
                <a:satMod val="110000"/>
                <a:lumMod val="100000"/>
                <a:shade val="100000"/>
              </a:schemeClr>
            </a:gs>
            <a:gs pos="100000">
              <a:schemeClr val="accent2">
                <a:tint val="99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kern="1200" dirty="0" err="1"/>
            <a:t>Stoiber</a:t>
          </a:r>
          <a:r>
            <a:rPr lang="en-GB" sz="1800" b="0" kern="1200" dirty="0"/>
            <a:t>, </a:t>
          </a:r>
          <a:r>
            <a:rPr lang="en-GB" sz="1800" b="0" kern="1200" dirty="0" err="1"/>
            <a:t>Gettinger</a:t>
          </a:r>
          <a:r>
            <a:rPr lang="en-GB" sz="1800" b="0" kern="1200" dirty="0"/>
            <a:t>, and Goetz (1998)</a:t>
          </a:r>
        </a:p>
      </dsp:txBody>
      <dsp:txXfrm>
        <a:off x="0" y="1903494"/>
        <a:ext cx="2208551" cy="2550126"/>
      </dsp:txXfrm>
    </dsp:sp>
    <dsp:sp modelId="{EF53D924-3242-4D8E-BF6B-46BE60C1C5D5}">
      <dsp:nvSpPr>
        <dsp:cNvPr id="0" name=""/>
        <dsp:cNvSpPr/>
      </dsp:nvSpPr>
      <dsp:spPr>
        <a:xfrm>
          <a:off x="2655952" y="1907020"/>
          <a:ext cx="2794299" cy="2956293"/>
        </a:xfrm>
        <a:prstGeom prst="rect">
          <a:avLst/>
        </a:prstGeom>
        <a:gradFill rotWithShape="0">
          <a:gsLst>
            <a:gs pos="0">
              <a:schemeClr val="accent2">
                <a:tint val="99000"/>
                <a:hueOff val="0"/>
                <a:satOff val="0"/>
                <a:lumOff val="0"/>
                <a:alphaOff val="0"/>
                <a:satMod val="103000"/>
                <a:lumMod val="102000"/>
                <a:tint val="94000"/>
              </a:schemeClr>
            </a:gs>
            <a:gs pos="50000">
              <a:schemeClr val="accent2">
                <a:tint val="99000"/>
                <a:hueOff val="0"/>
                <a:satOff val="0"/>
                <a:lumOff val="0"/>
                <a:alphaOff val="0"/>
                <a:satMod val="110000"/>
                <a:lumMod val="100000"/>
                <a:shade val="100000"/>
              </a:schemeClr>
            </a:gs>
            <a:gs pos="100000">
              <a:schemeClr val="accent2">
                <a:tint val="99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Aim – </a:t>
          </a:r>
          <a:r>
            <a:rPr lang="en-GB" sz="1600" kern="1200" dirty="0"/>
            <a:t>to research, using questionnaires, factors that may have an impact on parents' and early practitioners' attitudes towards Inclusive Education – looking specifically at experience </a:t>
          </a:r>
        </a:p>
      </dsp:txBody>
      <dsp:txXfrm>
        <a:off x="2655952" y="1907020"/>
        <a:ext cx="2794299" cy="2956293"/>
      </dsp:txXfrm>
    </dsp:sp>
    <dsp:sp modelId="{355BA2A8-DBC2-4399-8F98-7E4361D483E3}">
      <dsp:nvSpPr>
        <dsp:cNvPr id="0" name=""/>
        <dsp:cNvSpPr/>
      </dsp:nvSpPr>
      <dsp:spPr>
        <a:xfrm>
          <a:off x="5964727" y="1895521"/>
          <a:ext cx="2771827" cy="2971307"/>
        </a:xfrm>
        <a:prstGeom prst="rect">
          <a:avLst/>
        </a:prstGeom>
        <a:gradFill rotWithShape="0">
          <a:gsLst>
            <a:gs pos="0">
              <a:schemeClr val="accent2">
                <a:tint val="99000"/>
                <a:hueOff val="0"/>
                <a:satOff val="0"/>
                <a:lumOff val="0"/>
                <a:alphaOff val="0"/>
                <a:satMod val="103000"/>
                <a:lumMod val="102000"/>
                <a:tint val="94000"/>
              </a:schemeClr>
            </a:gs>
            <a:gs pos="50000">
              <a:schemeClr val="accent2">
                <a:tint val="99000"/>
                <a:hueOff val="0"/>
                <a:satOff val="0"/>
                <a:lumOff val="0"/>
                <a:alphaOff val="0"/>
                <a:satMod val="110000"/>
                <a:lumMod val="100000"/>
                <a:shade val="100000"/>
              </a:schemeClr>
            </a:gs>
            <a:gs pos="100000">
              <a:schemeClr val="accent2">
                <a:tint val="99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Findings</a:t>
          </a:r>
          <a:r>
            <a:rPr lang="en-GB" sz="1600" kern="1200" dirty="0"/>
            <a:t> - it was found that attitudes were influenced by experience, specifically, those with experience had a more positive attitude towards inclusion</a:t>
          </a:r>
        </a:p>
      </dsp:txBody>
      <dsp:txXfrm>
        <a:off x="5964727" y="1895521"/>
        <a:ext cx="2771827" cy="2971307"/>
      </dsp:txXfrm>
    </dsp:sp>
    <dsp:sp modelId="{8622041D-F12B-462C-887A-5D371FDF95FF}">
      <dsp:nvSpPr>
        <dsp:cNvPr id="0" name=""/>
        <dsp:cNvSpPr/>
      </dsp:nvSpPr>
      <dsp:spPr>
        <a:xfrm>
          <a:off x="9123797" y="1872129"/>
          <a:ext cx="2588478" cy="3197936"/>
        </a:xfrm>
        <a:prstGeom prst="rect">
          <a:avLst/>
        </a:prstGeom>
        <a:gradFill rotWithShape="0">
          <a:gsLst>
            <a:gs pos="0">
              <a:schemeClr val="accent2">
                <a:tint val="99000"/>
                <a:hueOff val="0"/>
                <a:satOff val="0"/>
                <a:lumOff val="0"/>
                <a:alphaOff val="0"/>
                <a:satMod val="103000"/>
                <a:lumMod val="102000"/>
                <a:tint val="94000"/>
              </a:schemeClr>
            </a:gs>
            <a:gs pos="50000">
              <a:schemeClr val="accent2">
                <a:tint val="99000"/>
                <a:hueOff val="0"/>
                <a:satOff val="0"/>
                <a:lumOff val="0"/>
                <a:alphaOff val="0"/>
                <a:satMod val="110000"/>
                <a:lumMod val="100000"/>
                <a:shade val="100000"/>
              </a:schemeClr>
            </a:gs>
            <a:gs pos="100000">
              <a:schemeClr val="accent2">
                <a:tint val="99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Font typeface="Arial" panose="020B0604020202020204" pitchFamily="34" charset="0"/>
            <a:buNone/>
          </a:pPr>
          <a:r>
            <a:rPr lang="en-GB" sz="1900" kern="1200" dirty="0"/>
            <a:t>Evaluation – </a:t>
          </a:r>
        </a:p>
        <a:p>
          <a:pPr marL="0" lvl="0" indent="0" algn="ctr" defTabSz="844550">
            <a:lnSpc>
              <a:spcPct val="90000"/>
            </a:lnSpc>
            <a:spcBef>
              <a:spcPct val="0"/>
            </a:spcBef>
            <a:spcAft>
              <a:spcPct val="35000"/>
            </a:spcAft>
            <a:buFont typeface="Arial" panose="020B0604020202020204" pitchFamily="34" charset="0"/>
            <a:buNone/>
          </a:pPr>
          <a:endParaRPr lang="en-GB" sz="1900" kern="1200" dirty="0"/>
        </a:p>
        <a:p>
          <a:pPr marL="0" lvl="0" indent="0" algn="ctr" defTabSz="844550">
            <a:lnSpc>
              <a:spcPct val="90000"/>
            </a:lnSpc>
            <a:spcBef>
              <a:spcPct val="0"/>
            </a:spcBef>
            <a:spcAft>
              <a:spcPct val="35000"/>
            </a:spcAft>
            <a:buFont typeface="Arial" panose="020B0604020202020204" pitchFamily="34" charset="0"/>
            <a:buNone/>
          </a:pPr>
          <a:r>
            <a:rPr lang="en-GB" sz="1900" kern="1200" dirty="0"/>
            <a:t>Large and representative sample of 415 parents and 128 early childhood practitioners</a:t>
          </a:r>
        </a:p>
        <a:p>
          <a:pPr marL="0" lvl="0" indent="0" algn="ctr" defTabSz="844550">
            <a:lnSpc>
              <a:spcPct val="90000"/>
            </a:lnSpc>
            <a:spcBef>
              <a:spcPct val="0"/>
            </a:spcBef>
            <a:spcAft>
              <a:spcPct val="35000"/>
            </a:spcAft>
            <a:buFont typeface="Arial" panose="020B0604020202020204" pitchFamily="34" charset="0"/>
            <a:buNone/>
          </a:pPr>
          <a:r>
            <a:rPr lang="en-GB" sz="1900" kern="1200" dirty="0"/>
            <a:t> </a:t>
          </a:r>
        </a:p>
        <a:p>
          <a:pPr marL="0" lvl="0" indent="0" algn="ctr" defTabSz="844550">
            <a:lnSpc>
              <a:spcPct val="90000"/>
            </a:lnSpc>
            <a:spcBef>
              <a:spcPct val="0"/>
            </a:spcBef>
            <a:spcAft>
              <a:spcPct val="35000"/>
            </a:spcAft>
            <a:buFont typeface="Arial" panose="020B0604020202020204" pitchFamily="34" charset="0"/>
            <a:buNone/>
          </a:pPr>
          <a:r>
            <a:rPr lang="en-GB" sz="1900" kern="1200" dirty="0"/>
            <a:t>Carried out in America</a:t>
          </a:r>
        </a:p>
      </dsp:txBody>
      <dsp:txXfrm>
        <a:off x="9123797" y="1872129"/>
        <a:ext cx="2588478" cy="31979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670C93-1A90-42E6-AF14-D2B3F9AD8E84}">
      <dsp:nvSpPr>
        <dsp:cNvPr id="0" name=""/>
        <dsp:cNvSpPr/>
      </dsp:nvSpPr>
      <dsp:spPr>
        <a:xfrm rot="5400000">
          <a:off x="206649" y="1086904"/>
          <a:ext cx="1700040" cy="205037"/>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95475CA-1973-45C4-B766-1875B749CACA}">
      <dsp:nvSpPr>
        <dsp:cNvPr id="0" name=""/>
        <dsp:cNvSpPr/>
      </dsp:nvSpPr>
      <dsp:spPr>
        <a:xfrm>
          <a:off x="596728" y="460"/>
          <a:ext cx="2278193" cy="13669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Ethical approval was granted by the University</a:t>
          </a:r>
        </a:p>
      </dsp:txBody>
      <dsp:txXfrm>
        <a:off x="636764" y="40496"/>
        <a:ext cx="2198121" cy="1286843"/>
      </dsp:txXfrm>
    </dsp:sp>
    <dsp:sp modelId="{9480A35A-D648-457E-A676-FF4912E0B25C}">
      <dsp:nvSpPr>
        <dsp:cNvPr id="0" name=""/>
        <dsp:cNvSpPr/>
      </dsp:nvSpPr>
      <dsp:spPr>
        <a:xfrm rot="5347159">
          <a:off x="269185" y="2745210"/>
          <a:ext cx="1599552" cy="205037"/>
        </a:xfrm>
        <a:prstGeom prst="rect">
          <a:avLst/>
        </a:prstGeom>
        <a:solidFill>
          <a:schemeClr val="accent2">
            <a:hueOff val="-349936"/>
            <a:satOff val="-1616"/>
            <a:lumOff val="-3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C432EC-FDF3-4C42-85DA-360A8F2F45D3}">
      <dsp:nvSpPr>
        <dsp:cNvPr id="0" name=""/>
        <dsp:cNvSpPr/>
      </dsp:nvSpPr>
      <dsp:spPr>
        <a:xfrm>
          <a:off x="596728" y="1709105"/>
          <a:ext cx="2278193" cy="1366915"/>
        </a:xfrm>
        <a:prstGeom prst="roundRect">
          <a:avLst>
            <a:gd name="adj" fmla="val 10000"/>
          </a:avLst>
        </a:prstGeom>
        <a:solidFill>
          <a:schemeClr val="accent2">
            <a:hueOff val="-306194"/>
            <a:satOff val="-1414"/>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Questionnaire created online using Qualtrics software</a:t>
          </a:r>
        </a:p>
      </dsp:txBody>
      <dsp:txXfrm>
        <a:off x="636764" y="1749141"/>
        <a:ext cx="2198121" cy="1286843"/>
      </dsp:txXfrm>
    </dsp:sp>
    <dsp:sp modelId="{C1274D61-1D6A-43A9-9C35-D1DB7414FD5F}">
      <dsp:nvSpPr>
        <dsp:cNvPr id="0" name=""/>
        <dsp:cNvSpPr/>
      </dsp:nvSpPr>
      <dsp:spPr>
        <a:xfrm rot="115447">
          <a:off x="1084711" y="3599533"/>
          <a:ext cx="2998497" cy="205037"/>
        </a:xfrm>
        <a:prstGeom prst="rect">
          <a:avLst/>
        </a:prstGeom>
        <a:solidFill>
          <a:schemeClr val="accent2">
            <a:hueOff val="-699872"/>
            <a:satOff val="-3233"/>
            <a:lumOff val="-6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381CC5A-5994-484C-8D49-2C82DEA609D6}">
      <dsp:nvSpPr>
        <dsp:cNvPr id="0" name=""/>
        <dsp:cNvSpPr/>
      </dsp:nvSpPr>
      <dsp:spPr>
        <a:xfrm>
          <a:off x="625615" y="3312770"/>
          <a:ext cx="2278193" cy="1366915"/>
        </a:xfrm>
        <a:prstGeom prst="roundRect">
          <a:avLst>
            <a:gd name="adj" fmla="val 10000"/>
          </a:avLst>
        </a:prstGeom>
        <a:solidFill>
          <a:schemeClr val="accent2">
            <a:hueOff val="-612388"/>
            <a:satOff val="-2828"/>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Emails sent to 90 schools with link attached – head teachers asked to disseminate</a:t>
          </a:r>
        </a:p>
      </dsp:txBody>
      <dsp:txXfrm>
        <a:off x="665651" y="3352806"/>
        <a:ext cx="2198121" cy="1286843"/>
      </dsp:txXfrm>
    </dsp:sp>
    <dsp:sp modelId="{766F7BC5-F909-4BE1-A133-EE39BE7B82F4}">
      <dsp:nvSpPr>
        <dsp:cNvPr id="0" name=""/>
        <dsp:cNvSpPr/>
      </dsp:nvSpPr>
      <dsp:spPr>
        <a:xfrm rot="16200000">
          <a:off x="3236646" y="2795549"/>
          <a:ext cx="1700040" cy="205037"/>
        </a:xfrm>
        <a:prstGeom prst="rect">
          <a:avLst/>
        </a:prstGeom>
        <a:solidFill>
          <a:schemeClr val="accent2">
            <a:hueOff val="-1049807"/>
            <a:satOff val="-4849"/>
            <a:lumOff val="-100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FBCA06-9B3B-45BD-8C4D-21228FC745F2}">
      <dsp:nvSpPr>
        <dsp:cNvPr id="0" name=""/>
        <dsp:cNvSpPr/>
      </dsp:nvSpPr>
      <dsp:spPr>
        <a:xfrm>
          <a:off x="3626725" y="3417749"/>
          <a:ext cx="2278193" cy="1366915"/>
        </a:xfrm>
        <a:prstGeom prst="roundRect">
          <a:avLst>
            <a:gd name="adj" fmla="val 10000"/>
          </a:avLst>
        </a:prstGeom>
        <a:solidFill>
          <a:schemeClr val="accent2">
            <a:hueOff val="-918581"/>
            <a:satOff val="-4243"/>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Participants asked to tick an electronic consent form </a:t>
          </a:r>
        </a:p>
      </dsp:txBody>
      <dsp:txXfrm>
        <a:off x="3666761" y="3457785"/>
        <a:ext cx="2198121" cy="1286843"/>
      </dsp:txXfrm>
    </dsp:sp>
    <dsp:sp modelId="{36F7CF3D-8AE0-4087-B407-EDB990E645E5}">
      <dsp:nvSpPr>
        <dsp:cNvPr id="0" name=""/>
        <dsp:cNvSpPr/>
      </dsp:nvSpPr>
      <dsp:spPr>
        <a:xfrm rot="16200000">
          <a:off x="3236646" y="1086904"/>
          <a:ext cx="1700040" cy="205037"/>
        </a:xfrm>
        <a:prstGeom prst="rect">
          <a:avLst/>
        </a:prstGeom>
        <a:solidFill>
          <a:schemeClr val="accent2">
            <a:hueOff val="-1399743"/>
            <a:satOff val="-6465"/>
            <a:lumOff val="-134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FABDF4D-7BEA-4D6E-82EA-BFEBB429EAC9}">
      <dsp:nvSpPr>
        <dsp:cNvPr id="0" name=""/>
        <dsp:cNvSpPr/>
      </dsp:nvSpPr>
      <dsp:spPr>
        <a:xfrm>
          <a:off x="3626725" y="1709105"/>
          <a:ext cx="2278193" cy="1366915"/>
        </a:xfrm>
        <a:prstGeom prst="roundRect">
          <a:avLst>
            <a:gd name="adj" fmla="val 10000"/>
          </a:avLst>
        </a:prstGeom>
        <a:solidFill>
          <a:schemeClr val="accent2">
            <a:hueOff val="-1224775"/>
            <a:satOff val="-565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Ethics - participants were ensured of confidentiality and anonymity </a:t>
          </a:r>
        </a:p>
      </dsp:txBody>
      <dsp:txXfrm>
        <a:off x="3666761" y="1749141"/>
        <a:ext cx="2198121" cy="1286843"/>
      </dsp:txXfrm>
    </dsp:sp>
    <dsp:sp modelId="{A1BEE0A2-D1A0-40CD-9A67-80A61C430E84}">
      <dsp:nvSpPr>
        <dsp:cNvPr id="0" name=""/>
        <dsp:cNvSpPr/>
      </dsp:nvSpPr>
      <dsp:spPr>
        <a:xfrm>
          <a:off x="4090968" y="232581"/>
          <a:ext cx="3021392" cy="205037"/>
        </a:xfrm>
        <a:prstGeom prst="rect">
          <a:avLst/>
        </a:prstGeom>
        <a:solidFill>
          <a:schemeClr val="accent2">
            <a:hueOff val="-1749679"/>
            <a:satOff val="-8081"/>
            <a:lumOff val="-168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5E6148E-31F7-459D-A151-9AA629CDC3B7}">
      <dsp:nvSpPr>
        <dsp:cNvPr id="0" name=""/>
        <dsp:cNvSpPr/>
      </dsp:nvSpPr>
      <dsp:spPr>
        <a:xfrm>
          <a:off x="3626725" y="460"/>
          <a:ext cx="2278193" cy="1366915"/>
        </a:xfrm>
        <a:prstGeom prst="roundRect">
          <a:avLst>
            <a:gd name="adj" fmla="val 10000"/>
          </a:avLst>
        </a:prstGeom>
        <a:solidFill>
          <a:schemeClr val="accent2">
            <a:hueOff val="-1530969"/>
            <a:satOff val="-7071"/>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Parents recruited online via links on social media websites</a:t>
          </a:r>
        </a:p>
      </dsp:txBody>
      <dsp:txXfrm>
        <a:off x="3666761" y="40496"/>
        <a:ext cx="2198121" cy="1286843"/>
      </dsp:txXfrm>
    </dsp:sp>
    <dsp:sp modelId="{D5AF8B73-20A9-4F3B-A48B-7DC118ECDDC9}">
      <dsp:nvSpPr>
        <dsp:cNvPr id="0" name=""/>
        <dsp:cNvSpPr/>
      </dsp:nvSpPr>
      <dsp:spPr>
        <a:xfrm rot="5400000">
          <a:off x="6266643" y="1086904"/>
          <a:ext cx="1700040" cy="205037"/>
        </a:xfrm>
        <a:prstGeom prst="rect">
          <a:avLst/>
        </a:prstGeom>
        <a:solidFill>
          <a:schemeClr val="accent2">
            <a:hueOff val="-2099615"/>
            <a:satOff val="-9698"/>
            <a:lumOff val="-201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73E3A4-FA5D-49F0-BFC8-A26D95A484F3}">
      <dsp:nvSpPr>
        <dsp:cNvPr id="0" name=""/>
        <dsp:cNvSpPr/>
      </dsp:nvSpPr>
      <dsp:spPr>
        <a:xfrm>
          <a:off x="6656722" y="460"/>
          <a:ext cx="2278193" cy="1366915"/>
        </a:xfrm>
        <a:prstGeom prst="roundRect">
          <a:avLst>
            <a:gd name="adj" fmla="val 10000"/>
          </a:avLst>
        </a:prstGeom>
        <a:solidFill>
          <a:schemeClr val="accent2">
            <a:hueOff val="-1837163"/>
            <a:satOff val="-8485"/>
            <a:lumOff val="-17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Demographics questions followed by the MTAI scale (</a:t>
          </a:r>
          <a:r>
            <a:rPr lang="en-GB" sz="1600" kern="1200" dirty="0" err="1"/>
            <a:t>Stoiber</a:t>
          </a:r>
          <a:r>
            <a:rPr lang="en-GB" sz="1600" kern="1200" dirty="0"/>
            <a:t>, </a:t>
          </a:r>
          <a:r>
            <a:rPr lang="en-GB" sz="1600" kern="1200" dirty="0" err="1"/>
            <a:t>Gettinger</a:t>
          </a:r>
          <a:r>
            <a:rPr lang="en-GB" sz="1600" kern="1200" dirty="0"/>
            <a:t>, &amp; Goetz, 1998)</a:t>
          </a:r>
        </a:p>
      </dsp:txBody>
      <dsp:txXfrm>
        <a:off x="6696758" y="40496"/>
        <a:ext cx="2198121" cy="1286843"/>
      </dsp:txXfrm>
    </dsp:sp>
    <dsp:sp modelId="{E7792D66-2308-4482-AB89-722918B4BD30}">
      <dsp:nvSpPr>
        <dsp:cNvPr id="0" name=""/>
        <dsp:cNvSpPr/>
      </dsp:nvSpPr>
      <dsp:spPr>
        <a:xfrm rot="5400000">
          <a:off x="6266643" y="2795549"/>
          <a:ext cx="1700040" cy="205037"/>
        </a:xfrm>
        <a:prstGeom prst="rect">
          <a:avLst/>
        </a:prstGeom>
        <a:solidFill>
          <a:schemeClr val="accent2">
            <a:hueOff val="-2449550"/>
            <a:satOff val="-11314"/>
            <a:lumOff val="-235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702A01-2799-458B-A209-6D39178893E0}">
      <dsp:nvSpPr>
        <dsp:cNvPr id="0" name=""/>
        <dsp:cNvSpPr/>
      </dsp:nvSpPr>
      <dsp:spPr>
        <a:xfrm>
          <a:off x="6656722" y="1709105"/>
          <a:ext cx="2278193" cy="1366915"/>
        </a:xfrm>
        <a:prstGeom prst="roundRect">
          <a:avLst>
            <a:gd name="adj" fmla="val 10000"/>
          </a:avLst>
        </a:prstGeom>
        <a:solidFill>
          <a:schemeClr val="accent2">
            <a:hueOff val="-2143356"/>
            <a:satOff val="-9900"/>
            <a:lumOff val="-2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Debrief form then followed – aims, objectives, contact point with the primary researcher</a:t>
          </a:r>
        </a:p>
      </dsp:txBody>
      <dsp:txXfrm>
        <a:off x="6696758" y="1749141"/>
        <a:ext cx="2198121" cy="1286843"/>
      </dsp:txXfrm>
    </dsp:sp>
    <dsp:sp modelId="{284EC1D5-ADD9-4C18-89E5-AC9C598DBB17}">
      <dsp:nvSpPr>
        <dsp:cNvPr id="0" name=""/>
        <dsp:cNvSpPr/>
      </dsp:nvSpPr>
      <dsp:spPr>
        <a:xfrm>
          <a:off x="6656722" y="3417749"/>
          <a:ext cx="2278193" cy="1366915"/>
        </a:xfrm>
        <a:prstGeom prst="roundRect">
          <a:avLst>
            <a:gd name="adj" fmla="val 10000"/>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Data was then analysed using SPSS version 26. </a:t>
          </a:r>
        </a:p>
      </dsp:txBody>
      <dsp:txXfrm>
        <a:off x="6696758" y="3457785"/>
        <a:ext cx="2198121" cy="12868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5DA92-7D30-4343-B45C-181991286543}">
      <dsp:nvSpPr>
        <dsp:cNvPr id="0" name=""/>
        <dsp:cNvSpPr/>
      </dsp:nvSpPr>
      <dsp:spPr>
        <a:xfrm>
          <a:off x="3861702" y="1750009"/>
          <a:ext cx="1554500" cy="1330122"/>
        </a:xfrm>
        <a:prstGeom prst="ellipse">
          <a:avLst/>
        </a:prstGeom>
        <a:solidFill>
          <a:schemeClr val="accent2">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solidFill>
                <a:schemeClr val="tx1">
                  <a:lumMod val="95000"/>
                  <a:lumOff val="5000"/>
                </a:schemeClr>
              </a:solidFill>
            </a:rPr>
            <a:t>MTAI</a:t>
          </a:r>
        </a:p>
      </dsp:txBody>
      <dsp:txXfrm>
        <a:off x="4089353" y="1944801"/>
        <a:ext cx="1099198" cy="940538"/>
      </dsp:txXfrm>
    </dsp:sp>
    <dsp:sp modelId="{D4871389-3DA9-4131-B8A2-367B3297AA51}">
      <dsp:nvSpPr>
        <dsp:cNvPr id="0" name=""/>
        <dsp:cNvSpPr/>
      </dsp:nvSpPr>
      <dsp:spPr>
        <a:xfrm rot="16235298">
          <a:off x="4457715" y="1546904"/>
          <a:ext cx="380033" cy="26248"/>
        </a:xfrm>
        <a:custGeom>
          <a:avLst/>
          <a:gdLst/>
          <a:ahLst/>
          <a:cxnLst/>
          <a:rect l="0" t="0" r="0" b="0"/>
          <a:pathLst>
            <a:path>
              <a:moveTo>
                <a:pt x="0" y="13124"/>
              </a:moveTo>
              <a:lnTo>
                <a:pt x="380033" y="13124"/>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lumMod val="95000"/>
                <a:lumOff val="5000"/>
              </a:schemeClr>
            </a:solidFill>
          </a:endParaRPr>
        </a:p>
      </dsp:txBody>
      <dsp:txXfrm>
        <a:off x="4638231" y="1550527"/>
        <a:ext cx="19001" cy="19001"/>
      </dsp:txXfrm>
    </dsp:sp>
    <dsp:sp modelId="{E2ADE783-55CC-4A25-8B19-4C058FCEDFFD}">
      <dsp:nvSpPr>
        <dsp:cNvPr id="0" name=""/>
        <dsp:cNvSpPr/>
      </dsp:nvSpPr>
      <dsp:spPr>
        <a:xfrm>
          <a:off x="3991450" y="39934"/>
          <a:ext cx="1330122" cy="1330122"/>
        </a:xfrm>
        <a:prstGeom prst="ellipse">
          <a:avLst/>
        </a:prstGeom>
        <a:solidFill>
          <a:schemeClr val="accent2">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lumMod val="95000"/>
                  <a:lumOff val="5000"/>
                </a:schemeClr>
              </a:solidFill>
            </a:rPr>
            <a:t>Consent Form</a:t>
          </a:r>
        </a:p>
      </dsp:txBody>
      <dsp:txXfrm>
        <a:off x="4186242" y="234726"/>
        <a:ext cx="940538" cy="940538"/>
      </dsp:txXfrm>
    </dsp:sp>
    <dsp:sp modelId="{D58E8086-1C21-41D6-8103-ABE4A5F46CF0}">
      <dsp:nvSpPr>
        <dsp:cNvPr id="0" name=""/>
        <dsp:cNvSpPr/>
      </dsp:nvSpPr>
      <dsp:spPr>
        <a:xfrm rot="20070594">
          <a:off x="5305824" y="2024762"/>
          <a:ext cx="248524" cy="26248"/>
        </a:xfrm>
        <a:custGeom>
          <a:avLst/>
          <a:gdLst/>
          <a:ahLst/>
          <a:cxnLst/>
          <a:rect l="0" t="0" r="0" b="0"/>
          <a:pathLst>
            <a:path>
              <a:moveTo>
                <a:pt x="0" y="13124"/>
              </a:moveTo>
              <a:lnTo>
                <a:pt x="248524" y="13124"/>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lumMod val="95000"/>
                <a:lumOff val="5000"/>
              </a:schemeClr>
            </a:solidFill>
          </a:endParaRPr>
        </a:p>
      </dsp:txBody>
      <dsp:txXfrm>
        <a:off x="5423873" y="2031673"/>
        <a:ext cx="12426" cy="12426"/>
      </dsp:txXfrm>
    </dsp:sp>
    <dsp:sp modelId="{9E72F723-DD1B-47DB-A270-1EAB01774E9A}">
      <dsp:nvSpPr>
        <dsp:cNvPr id="0" name=""/>
        <dsp:cNvSpPr/>
      </dsp:nvSpPr>
      <dsp:spPr>
        <a:xfrm>
          <a:off x="5412282" y="848467"/>
          <a:ext cx="1867225" cy="1505592"/>
        </a:xfrm>
        <a:prstGeom prst="ellipse">
          <a:avLst/>
        </a:prstGeom>
        <a:solidFill>
          <a:schemeClr val="accent2">
            <a:shade val="50000"/>
            <a:hueOff val="41348"/>
            <a:satOff val="-23655"/>
            <a:lumOff val="1918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lumMod val="95000"/>
                  <a:lumOff val="5000"/>
                </a:schemeClr>
              </a:solidFill>
            </a:rPr>
            <a:t>Demographics</a:t>
          </a:r>
          <a:r>
            <a:rPr lang="en-GB" sz="900" kern="1200" dirty="0">
              <a:solidFill>
                <a:schemeClr val="tx1">
                  <a:lumMod val="95000"/>
                  <a:lumOff val="5000"/>
                </a:schemeClr>
              </a:solidFill>
            </a:rPr>
            <a:t> </a:t>
          </a:r>
        </a:p>
      </dsp:txBody>
      <dsp:txXfrm>
        <a:off x="5685731" y="1068956"/>
        <a:ext cx="1320327" cy="1064614"/>
      </dsp:txXfrm>
    </dsp:sp>
    <dsp:sp modelId="{4A3EBB16-DB52-4D6D-A3A7-1FBBF63ABEC7}">
      <dsp:nvSpPr>
        <dsp:cNvPr id="0" name=""/>
        <dsp:cNvSpPr/>
      </dsp:nvSpPr>
      <dsp:spPr>
        <a:xfrm rot="1800000">
          <a:off x="5260293" y="2859615"/>
          <a:ext cx="342729" cy="26248"/>
        </a:xfrm>
        <a:custGeom>
          <a:avLst/>
          <a:gdLst/>
          <a:ahLst/>
          <a:cxnLst/>
          <a:rect l="0" t="0" r="0" b="0"/>
          <a:pathLst>
            <a:path>
              <a:moveTo>
                <a:pt x="0" y="13124"/>
              </a:moveTo>
              <a:lnTo>
                <a:pt x="342729" y="13124"/>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lumMod val="95000"/>
                <a:lumOff val="5000"/>
              </a:schemeClr>
            </a:solidFill>
          </a:endParaRPr>
        </a:p>
      </dsp:txBody>
      <dsp:txXfrm>
        <a:off x="5423090" y="2864171"/>
        <a:ext cx="17136" cy="17136"/>
      </dsp:txXfrm>
    </dsp:sp>
    <dsp:sp modelId="{D4773E33-8360-4CCE-90AD-8FFF563457B1}">
      <dsp:nvSpPr>
        <dsp:cNvPr id="0" name=""/>
        <dsp:cNvSpPr/>
      </dsp:nvSpPr>
      <dsp:spPr>
        <a:xfrm>
          <a:off x="5490963" y="2625891"/>
          <a:ext cx="1330122" cy="1330122"/>
        </a:xfrm>
        <a:prstGeom prst="ellipse">
          <a:avLst/>
        </a:prstGeom>
        <a:solidFill>
          <a:schemeClr val="accent2">
            <a:shade val="50000"/>
            <a:hueOff val="82697"/>
            <a:satOff val="-47310"/>
            <a:lumOff val="3836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lumMod val="95000"/>
                  <a:lumOff val="5000"/>
                </a:schemeClr>
              </a:solidFill>
            </a:rPr>
            <a:t>Cronbach Alpha – 0.90</a:t>
          </a:r>
        </a:p>
      </dsp:txBody>
      <dsp:txXfrm>
        <a:off x="5685755" y="2820683"/>
        <a:ext cx="940538" cy="940538"/>
      </dsp:txXfrm>
    </dsp:sp>
    <dsp:sp modelId="{B1D2B450-09BD-4EC1-9AFF-23EC47745357}">
      <dsp:nvSpPr>
        <dsp:cNvPr id="0" name=""/>
        <dsp:cNvSpPr/>
      </dsp:nvSpPr>
      <dsp:spPr>
        <a:xfrm rot="5400000">
          <a:off x="4438457" y="3267502"/>
          <a:ext cx="400989" cy="26248"/>
        </a:xfrm>
        <a:custGeom>
          <a:avLst/>
          <a:gdLst/>
          <a:ahLst/>
          <a:cxnLst/>
          <a:rect l="0" t="0" r="0" b="0"/>
          <a:pathLst>
            <a:path>
              <a:moveTo>
                <a:pt x="0" y="13124"/>
              </a:moveTo>
              <a:lnTo>
                <a:pt x="400989" y="13124"/>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lumMod val="95000"/>
                <a:lumOff val="5000"/>
              </a:schemeClr>
            </a:solidFill>
          </a:endParaRPr>
        </a:p>
      </dsp:txBody>
      <dsp:txXfrm>
        <a:off x="4628927" y="3270602"/>
        <a:ext cx="20049" cy="20049"/>
      </dsp:txXfrm>
    </dsp:sp>
    <dsp:sp modelId="{0C155E23-BABD-4436-B11E-8BCE271A6061}">
      <dsp:nvSpPr>
        <dsp:cNvPr id="0" name=""/>
        <dsp:cNvSpPr/>
      </dsp:nvSpPr>
      <dsp:spPr>
        <a:xfrm>
          <a:off x="3973891" y="3481121"/>
          <a:ext cx="1330122" cy="1330122"/>
        </a:xfrm>
        <a:prstGeom prst="ellipse">
          <a:avLst/>
        </a:prstGeom>
        <a:solidFill>
          <a:schemeClr val="accent2">
            <a:shade val="50000"/>
            <a:hueOff val="124045"/>
            <a:satOff val="-70965"/>
            <a:lumOff val="5754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lumMod val="95000"/>
                  <a:lumOff val="5000"/>
                </a:schemeClr>
              </a:solidFill>
            </a:rPr>
            <a:t>35 questions in total</a:t>
          </a:r>
        </a:p>
      </dsp:txBody>
      <dsp:txXfrm>
        <a:off x="4168683" y="3675913"/>
        <a:ext cx="940538" cy="940538"/>
      </dsp:txXfrm>
    </dsp:sp>
    <dsp:sp modelId="{ABE4F0FF-A829-444F-835C-BBDA8B994D00}">
      <dsp:nvSpPr>
        <dsp:cNvPr id="0" name=""/>
        <dsp:cNvSpPr/>
      </dsp:nvSpPr>
      <dsp:spPr>
        <a:xfrm rot="9000000">
          <a:off x="3926662" y="2792151"/>
          <a:ext cx="72871" cy="26248"/>
        </a:xfrm>
        <a:custGeom>
          <a:avLst/>
          <a:gdLst/>
          <a:ahLst/>
          <a:cxnLst/>
          <a:rect l="0" t="0" r="0" b="0"/>
          <a:pathLst>
            <a:path>
              <a:moveTo>
                <a:pt x="0" y="13124"/>
              </a:moveTo>
              <a:lnTo>
                <a:pt x="72871" y="13124"/>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lumMod val="95000"/>
                <a:lumOff val="5000"/>
              </a:schemeClr>
            </a:solidFill>
          </a:endParaRPr>
        </a:p>
      </dsp:txBody>
      <dsp:txXfrm rot="10800000">
        <a:off x="3961276" y="2803453"/>
        <a:ext cx="3643" cy="3643"/>
      </dsp:txXfrm>
    </dsp:sp>
    <dsp:sp modelId="{EB8A2F24-F63A-4869-B60A-274F992B25F4}">
      <dsp:nvSpPr>
        <dsp:cNvPr id="0" name=""/>
        <dsp:cNvSpPr/>
      </dsp:nvSpPr>
      <dsp:spPr>
        <a:xfrm>
          <a:off x="2049643" y="2615565"/>
          <a:ext cx="2180243" cy="1330122"/>
        </a:xfrm>
        <a:prstGeom prst="ellipse">
          <a:avLst/>
        </a:prstGeom>
        <a:solidFill>
          <a:schemeClr val="accent2">
            <a:shade val="50000"/>
            <a:hueOff val="82697"/>
            <a:satOff val="-47310"/>
            <a:lumOff val="3836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lumMod val="95000"/>
                  <a:lumOff val="5000"/>
                </a:schemeClr>
              </a:solidFill>
            </a:rPr>
            <a:t>Likert Scale – higher score = more positive attitude</a:t>
          </a:r>
        </a:p>
      </dsp:txBody>
      <dsp:txXfrm>
        <a:off x="2368932" y="2810357"/>
        <a:ext cx="1541665" cy="940538"/>
      </dsp:txXfrm>
    </dsp:sp>
    <dsp:sp modelId="{CA98213A-7C5C-4555-8421-DCB6C1B00342}">
      <dsp:nvSpPr>
        <dsp:cNvPr id="0" name=""/>
        <dsp:cNvSpPr/>
      </dsp:nvSpPr>
      <dsp:spPr>
        <a:xfrm rot="12600000">
          <a:off x="3694150" y="1949440"/>
          <a:ext cx="322077" cy="26248"/>
        </a:xfrm>
        <a:custGeom>
          <a:avLst/>
          <a:gdLst/>
          <a:ahLst/>
          <a:cxnLst/>
          <a:rect l="0" t="0" r="0" b="0"/>
          <a:pathLst>
            <a:path>
              <a:moveTo>
                <a:pt x="0" y="13124"/>
              </a:moveTo>
              <a:lnTo>
                <a:pt x="322077" y="13124"/>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lumMod val="95000"/>
                <a:lumOff val="5000"/>
              </a:schemeClr>
            </a:solidFill>
          </a:endParaRPr>
        </a:p>
      </dsp:txBody>
      <dsp:txXfrm rot="10800000">
        <a:off x="3847137" y="1954513"/>
        <a:ext cx="16103" cy="16103"/>
      </dsp:txXfrm>
    </dsp:sp>
    <dsp:sp modelId="{6C0D1F7C-1078-4EF3-86DB-EC3834F91C68}">
      <dsp:nvSpPr>
        <dsp:cNvPr id="0" name=""/>
        <dsp:cNvSpPr/>
      </dsp:nvSpPr>
      <dsp:spPr>
        <a:xfrm>
          <a:off x="2474704" y="884453"/>
          <a:ext cx="1330122" cy="1330122"/>
        </a:xfrm>
        <a:prstGeom prst="ellipse">
          <a:avLst/>
        </a:prstGeom>
        <a:solidFill>
          <a:schemeClr val="accent2">
            <a:shade val="50000"/>
            <a:hueOff val="41348"/>
            <a:satOff val="-23655"/>
            <a:lumOff val="1918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lumMod val="95000"/>
                  <a:lumOff val="5000"/>
                </a:schemeClr>
              </a:solidFill>
            </a:rPr>
            <a:t>Debrief Form </a:t>
          </a:r>
        </a:p>
      </dsp:txBody>
      <dsp:txXfrm>
        <a:off x="2669496" y="1079245"/>
        <a:ext cx="940538" cy="9405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235D0-5319-44D5-8A01-7FC2A9A754EC}">
      <dsp:nvSpPr>
        <dsp:cNvPr id="0" name=""/>
        <dsp:cNvSpPr/>
      </dsp:nvSpPr>
      <dsp:spPr>
        <a:xfrm>
          <a:off x="3395970" y="1356363"/>
          <a:ext cx="747502" cy="91440"/>
        </a:xfrm>
        <a:custGeom>
          <a:avLst/>
          <a:gdLst/>
          <a:ahLst/>
          <a:cxnLst/>
          <a:rect l="0" t="0" r="0" b="0"/>
          <a:pathLst>
            <a:path>
              <a:moveTo>
                <a:pt x="0" y="45720"/>
              </a:moveTo>
              <a:lnTo>
                <a:pt x="747502" y="45720"/>
              </a:lnTo>
            </a:path>
          </a:pathLst>
        </a:custGeom>
        <a:noFill/>
        <a:ln w="6350" cap="flat" cmpd="sng" algn="ctr">
          <a:solidFill>
            <a:schemeClr val="accent2">
              <a:shade val="90000"/>
              <a:hueOff val="0"/>
              <a:satOff val="0"/>
              <a:lumOff val="0"/>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50269" y="1398189"/>
        <a:ext cx="38905" cy="7788"/>
      </dsp:txXfrm>
    </dsp:sp>
    <dsp:sp modelId="{E554D6B2-7F3F-4116-9FC5-DF0EC14BE06F}">
      <dsp:nvSpPr>
        <dsp:cNvPr id="0" name=""/>
        <dsp:cNvSpPr/>
      </dsp:nvSpPr>
      <dsp:spPr>
        <a:xfrm>
          <a:off x="14717" y="226212"/>
          <a:ext cx="3383053" cy="2351743"/>
        </a:xfrm>
        <a:prstGeom prst="rect">
          <a:avLst/>
        </a:prstGeom>
        <a:gradFill rotWithShape="0">
          <a:gsLst>
            <a:gs pos="0">
              <a:schemeClr val="accent2">
                <a:shade val="80000"/>
                <a:hueOff val="0"/>
                <a:satOff val="0"/>
                <a:lumOff val="0"/>
                <a:alphaOff val="0"/>
                <a:satMod val="103000"/>
                <a:lumMod val="102000"/>
                <a:tint val="94000"/>
              </a:schemeClr>
            </a:gs>
            <a:gs pos="50000">
              <a:schemeClr val="accent2">
                <a:shade val="80000"/>
                <a:hueOff val="0"/>
                <a:satOff val="0"/>
                <a:lumOff val="0"/>
                <a:alphaOff val="0"/>
                <a:satMod val="110000"/>
                <a:lumMod val="100000"/>
                <a:shade val="100000"/>
              </a:schemeClr>
            </a:gs>
            <a:gs pos="100000">
              <a:schemeClr val="accent2">
                <a:shade val="8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b="1" kern="1200" dirty="0"/>
            <a:t>Questionnaire – </a:t>
          </a:r>
        </a:p>
        <a:p>
          <a:pPr marL="114300" lvl="1" indent="-114300" algn="l" defTabSz="622300">
            <a:lnSpc>
              <a:spcPct val="90000"/>
            </a:lnSpc>
            <a:spcBef>
              <a:spcPct val="0"/>
            </a:spcBef>
            <a:spcAft>
              <a:spcPct val="15000"/>
            </a:spcAft>
            <a:buChar char="•"/>
          </a:pPr>
          <a:r>
            <a:rPr lang="en-GB" sz="1400" b="1" kern="1200" dirty="0"/>
            <a:t>Socially desirable answers </a:t>
          </a:r>
          <a:r>
            <a:rPr lang="en-GB" sz="1400" kern="1200" dirty="0"/>
            <a:t>– inclusion is considered as politically correct </a:t>
          </a:r>
          <a:endParaRPr lang="en-US" sz="1400" kern="1200" dirty="0"/>
        </a:p>
        <a:p>
          <a:pPr marL="114300" lvl="1" indent="-114300" algn="l" defTabSz="622300">
            <a:lnSpc>
              <a:spcPct val="90000"/>
            </a:lnSpc>
            <a:spcBef>
              <a:spcPct val="0"/>
            </a:spcBef>
            <a:spcAft>
              <a:spcPct val="15000"/>
            </a:spcAft>
            <a:buChar char="•"/>
          </a:pPr>
          <a:r>
            <a:rPr lang="en-GB" sz="1400" b="1" kern="1200" dirty="0"/>
            <a:t>Self reports </a:t>
          </a:r>
          <a:r>
            <a:rPr lang="en-GB" sz="1400" kern="1200" dirty="0"/>
            <a:t>– are teacher attitudes reflected in their classroom practices?</a:t>
          </a:r>
          <a:endParaRPr lang="en-US" sz="1400" kern="1200" dirty="0"/>
        </a:p>
        <a:p>
          <a:pPr marL="114300" lvl="1" indent="-114300" algn="l" defTabSz="622300">
            <a:lnSpc>
              <a:spcPct val="90000"/>
            </a:lnSpc>
            <a:spcBef>
              <a:spcPct val="0"/>
            </a:spcBef>
            <a:spcAft>
              <a:spcPct val="15000"/>
            </a:spcAft>
            <a:buChar char="•"/>
          </a:pPr>
          <a:r>
            <a:rPr lang="en-GB" sz="1400" b="1" kern="1200" dirty="0"/>
            <a:t>Five -  point Likert scale </a:t>
          </a:r>
          <a:r>
            <a:rPr lang="en-GB" sz="1400" kern="1200" dirty="0"/>
            <a:t>– not the optimal method for this type of research (De Boer, Timmerman, </a:t>
          </a:r>
          <a:r>
            <a:rPr lang="en-GB" sz="1400" kern="1200" dirty="0" err="1"/>
            <a:t>Pijl</a:t>
          </a:r>
          <a:r>
            <a:rPr lang="en-GB" sz="1400" kern="1200" dirty="0"/>
            <a:t>, and </a:t>
          </a:r>
          <a:r>
            <a:rPr lang="en-GB" sz="1400" kern="1200" dirty="0" err="1"/>
            <a:t>Minnaert</a:t>
          </a:r>
          <a:r>
            <a:rPr lang="en-GB" sz="1400" kern="1200" dirty="0"/>
            <a:t>, 2012) </a:t>
          </a:r>
          <a:endParaRPr lang="en-US" sz="1400" kern="1200" dirty="0"/>
        </a:p>
      </dsp:txBody>
      <dsp:txXfrm>
        <a:off x="14717" y="226212"/>
        <a:ext cx="3383053" cy="2351743"/>
      </dsp:txXfrm>
    </dsp:sp>
    <dsp:sp modelId="{180D361C-E93E-4415-BE59-FB14DAB47E28}">
      <dsp:nvSpPr>
        <dsp:cNvPr id="0" name=""/>
        <dsp:cNvSpPr/>
      </dsp:nvSpPr>
      <dsp:spPr>
        <a:xfrm>
          <a:off x="7557126" y="1356363"/>
          <a:ext cx="747502" cy="91440"/>
        </a:xfrm>
        <a:custGeom>
          <a:avLst/>
          <a:gdLst/>
          <a:ahLst/>
          <a:cxnLst/>
          <a:rect l="0" t="0" r="0" b="0"/>
          <a:pathLst>
            <a:path>
              <a:moveTo>
                <a:pt x="0" y="45720"/>
              </a:moveTo>
              <a:lnTo>
                <a:pt x="747502" y="45720"/>
              </a:lnTo>
            </a:path>
          </a:pathLst>
        </a:custGeom>
        <a:noFill/>
        <a:ln w="6350" cap="flat" cmpd="sng" algn="ctr">
          <a:solidFill>
            <a:schemeClr val="accent2">
              <a:shade val="90000"/>
              <a:hueOff val="34866"/>
              <a:satOff val="-22441"/>
              <a:lumOff val="12221"/>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911425" y="1398189"/>
        <a:ext cx="38905" cy="7788"/>
      </dsp:txXfrm>
    </dsp:sp>
    <dsp:sp modelId="{7ABDDAE1-8461-4E63-BC80-00945D48DFC3}">
      <dsp:nvSpPr>
        <dsp:cNvPr id="0" name=""/>
        <dsp:cNvSpPr/>
      </dsp:nvSpPr>
      <dsp:spPr>
        <a:xfrm>
          <a:off x="4175873" y="387167"/>
          <a:ext cx="3383053" cy="2029832"/>
        </a:xfrm>
        <a:prstGeom prst="rect">
          <a:avLst/>
        </a:prstGeom>
        <a:gradFill rotWithShape="0">
          <a:gsLst>
            <a:gs pos="0">
              <a:schemeClr val="accent2">
                <a:shade val="80000"/>
                <a:hueOff val="26026"/>
                <a:satOff val="-16831"/>
                <a:lumOff val="9581"/>
                <a:alphaOff val="0"/>
                <a:satMod val="103000"/>
                <a:lumMod val="102000"/>
                <a:tint val="94000"/>
              </a:schemeClr>
            </a:gs>
            <a:gs pos="50000">
              <a:schemeClr val="accent2">
                <a:shade val="80000"/>
                <a:hueOff val="26026"/>
                <a:satOff val="-16831"/>
                <a:lumOff val="9581"/>
                <a:alphaOff val="0"/>
                <a:satMod val="110000"/>
                <a:lumMod val="100000"/>
                <a:shade val="100000"/>
              </a:schemeClr>
            </a:gs>
            <a:gs pos="100000">
              <a:schemeClr val="accent2">
                <a:shade val="80000"/>
                <a:hueOff val="26026"/>
                <a:satOff val="-16831"/>
                <a:lumOff val="9581"/>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Did not specify experience- </a:t>
          </a:r>
        </a:p>
        <a:p>
          <a:pPr marL="0" lvl="0" indent="0" algn="ctr" defTabSz="800100">
            <a:lnSpc>
              <a:spcPct val="90000"/>
            </a:lnSpc>
            <a:spcBef>
              <a:spcPct val="0"/>
            </a:spcBef>
            <a:spcAft>
              <a:spcPct val="35000"/>
            </a:spcAft>
            <a:buNone/>
          </a:pPr>
          <a:r>
            <a:rPr lang="en-GB" sz="1800" kern="1200" dirty="0"/>
            <a:t> all teachers assumingly have contact/experience with SEND children, supporting the contact hypothesis </a:t>
          </a:r>
          <a:endParaRPr lang="en-US" sz="1800" kern="1200" dirty="0"/>
        </a:p>
      </dsp:txBody>
      <dsp:txXfrm>
        <a:off x="4175873" y="387167"/>
        <a:ext cx="3383053" cy="2029832"/>
      </dsp:txXfrm>
    </dsp:sp>
    <dsp:sp modelId="{264A90A3-BCCF-4607-98CD-A44A4BA015BD}">
      <dsp:nvSpPr>
        <dsp:cNvPr id="0" name=""/>
        <dsp:cNvSpPr/>
      </dsp:nvSpPr>
      <dsp:spPr>
        <a:xfrm>
          <a:off x="1706243" y="2415199"/>
          <a:ext cx="8322312" cy="908457"/>
        </a:xfrm>
        <a:custGeom>
          <a:avLst/>
          <a:gdLst/>
          <a:ahLst/>
          <a:cxnLst/>
          <a:rect l="0" t="0" r="0" b="0"/>
          <a:pathLst>
            <a:path>
              <a:moveTo>
                <a:pt x="8322312" y="0"/>
              </a:moveTo>
              <a:lnTo>
                <a:pt x="8322312" y="471328"/>
              </a:lnTo>
              <a:lnTo>
                <a:pt x="0" y="471328"/>
              </a:lnTo>
              <a:lnTo>
                <a:pt x="0" y="908457"/>
              </a:lnTo>
            </a:path>
          </a:pathLst>
        </a:custGeom>
        <a:noFill/>
        <a:ln w="6350" cap="flat" cmpd="sng" algn="ctr">
          <a:solidFill>
            <a:schemeClr val="accent2">
              <a:shade val="90000"/>
              <a:hueOff val="69731"/>
              <a:satOff val="-44881"/>
              <a:lumOff val="24441"/>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58021" y="2865534"/>
        <a:ext cx="418756" cy="7788"/>
      </dsp:txXfrm>
    </dsp:sp>
    <dsp:sp modelId="{5BDF5F4A-CD5C-4D64-AF74-EF73013715BD}">
      <dsp:nvSpPr>
        <dsp:cNvPr id="0" name=""/>
        <dsp:cNvSpPr/>
      </dsp:nvSpPr>
      <dsp:spPr>
        <a:xfrm>
          <a:off x="8337029" y="387167"/>
          <a:ext cx="3383053" cy="2029832"/>
        </a:xfrm>
        <a:prstGeom prst="rect">
          <a:avLst/>
        </a:prstGeom>
        <a:gradFill rotWithShape="0">
          <a:gsLst>
            <a:gs pos="0">
              <a:schemeClr val="accent2">
                <a:shade val="80000"/>
                <a:hueOff val="52051"/>
                <a:satOff val="-33661"/>
                <a:lumOff val="19163"/>
                <a:alphaOff val="0"/>
                <a:satMod val="103000"/>
                <a:lumMod val="102000"/>
                <a:tint val="94000"/>
              </a:schemeClr>
            </a:gs>
            <a:gs pos="50000">
              <a:schemeClr val="accent2">
                <a:shade val="80000"/>
                <a:hueOff val="52051"/>
                <a:satOff val="-33661"/>
                <a:lumOff val="19163"/>
                <a:alphaOff val="0"/>
                <a:satMod val="110000"/>
                <a:lumMod val="100000"/>
                <a:shade val="100000"/>
              </a:schemeClr>
            </a:gs>
            <a:gs pos="100000">
              <a:schemeClr val="accent2">
                <a:shade val="80000"/>
                <a:hueOff val="52051"/>
                <a:satOff val="-33661"/>
                <a:lumOff val="1916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Type of disability – </a:t>
          </a:r>
        </a:p>
        <a:p>
          <a:pPr marL="0" lvl="0" indent="0" algn="ctr" defTabSz="711200">
            <a:lnSpc>
              <a:spcPct val="90000"/>
            </a:lnSpc>
            <a:spcBef>
              <a:spcPct val="0"/>
            </a:spcBef>
            <a:spcAft>
              <a:spcPct val="35000"/>
            </a:spcAft>
            <a:buNone/>
          </a:pPr>
          <a:r>
            <a:rPr lang="en-GB" sz="1800" kern="1200" dirty="0"/>
            <a:t>those with mild disabilities may be easier to accommodate in regular classrooms compared to those with severe disabilities </a:t>
          </a:r>
          <a:endParaRPr lang="en-US" sz="1800" kern="1200" dirty="0"/>
        </a:p>
      </dsp:txBody>
      <dsp:txXfrm>
        <a:off x="8337029" y="387167"/>
        <a:ext cx="3383053" cy="2029832"/>
      </dsp:txXfrm>
    </dsp:sp>
    <dsp:sp modelId="{63D35ED8-0173-4BFD-962E-8E8C03E847D7}">
      <dsp:nvSpPr>
        <dsp:cNvPr id="0" name=""/>
        <dsp:cNvSpPr/>
      </dsp:nvSpPr>
      <dsp:spPr>
        <a:xfrm>
          <a:off x="3395970" y="4325253"/>
          <a:ext cx="747502" cy="91440"/>
        </a:xfrm>
        <a:custGeom>
          <a:avLst/>
          <a:gdLst/>
          <a:ahLst/>
          <a:cxnLst/>
          <a:rect l="0" t="0" r="0" b="0"/>
          <a:pathLst>
            <a:path>
              <a:moveTo>
                <a:pt x="0" y="45720"/>
              </a:moveTo>
              <a:lnTo>
                <a:pt x="747502" y="45720"/>
              </a:lnTo>
            </a:path>
          </a:pathLst>
        </a:custGeom>
        <a:noFill/>
        <a:ln w="6350" cap="flat" cmpd="sng" algn="ctr">
          <a:solidFill>
            <a:schemeClr val="accent2">
              <a:shade val="90000"/>
              <a:hueOff val="104597"/>
              <a:satOff val="-67322"/>
              <a:lumOff val="36662"/>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50269" y="4367079"/>
        <a:ext cx="38905" cy="7788"/>
      </dsp:txXfrm>
    </dsp:sp>
    <dsp:sp modelId="{AA29FA43-93CB-4A6A-AD3C-B9FEA407C991}">
      <dsp:nvSpPr>
        <dsp:cNvPr id="0" name=""/>
        <dsp:cNvSpPr/>
      </dsp:nvSpPr>
      <dsp:spPr>
        <a:xfrm>
          <a:off x="14717" y="3356057"/>
          <a:ext cx="3383053" cy="2029832"/>
        </a:xfrm>
        <a:prstGeom prst="rect">
          <a:avLst/>
        </a:prstGeom>
        <a:gradFill rotWithShape="0">
          <a:gsLst>
            <a:gs pos="0">
              <a:schemeClr val="accent2">
                <a:shade val="80000"/>
                <a:hueOff val="78077"/>
                <a:satOff val="-50491"/>
                <a:lumOff val="28744"/>
                <a:alphaOff val="0"/>
                <a:satMod val="103000"/>
                <a:lumMod val="102000"/>
                <a:tint val="94000"/>
              </a:schemeClr>
            </a:gs>
            <a:gs pos="50000">
              <a:schemeClr val="accent2">
                <a:shade val="80000"/>
                <a:hueOff val="78077"/>
                <a:satOff val="-50491"/>
                <a:lumOff val="28744"/>
                <a:alphaOff val="0"/>
                <a:satMod val="110000"/>
                <a:lumMod val="100000"/>
                <a:shade val="100000"/>
              </a:schemeClr>
            </a:gs>
            <a:gs pos="100000">
              <a:schemeClr val="accent2">
                <a:shade val="80000"/>
                <a:hueOff val="78077"/>
                <a:satOff val="-50491"/>
                <a:lumOff val="2874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Sample sizes between parents and teachers who had no experience – </a:t>
          </a:r>
        </a:p>
        <a:p>
          <a:pPr marL="0" lvl="0" indent="0" algn="ctr" defTabSz="711200">
            <a:lnSpc>
              <a:spcPct val="90000"/>
            </a:lnSpc>
            <a:spcBef>
              <a:spcPct val="0"/>
            </a:spcBef>
            <a:spcAft>
              <a:spcPct val="35000"/>
            </a:spcAft>
            <a:buNone/>
          </a:pPr>
          <a:r>
            <a:rPr lang="en-GB" sz="1600" kern="1200" dirty="0"/>
            <a:t>14 teachers and 49 parents   </a:t>
          </a:r>
        </a:p>
      </dsp:txBody>
      <dsp:txXfrm>
        <a:off x="14717" y="3356057"/>
        <a:ext cx="3383053" cy="2029832"/>
      </dsp:txXfrm>
    </dsp:sp>
    <dsp:sp modelId="{4D621A68-F7B9-4D63-89FD-03BCA64C21ED}">
      <dsp:nvSpPr>
        <dsp:cNvPr id="0" name=""/>
        <dsp:cNvSpPr/>
      </dsp:nvSpPr>
      <dsp:spPr>
        <a:xfrm>
          <a:off x="4175873" y="3356057"/>
          <a:ext cx="3383053" cy="2029832"/>
        </a:xfrm>
        <a:prstGeom prst="rect">
          <a:avLst/>
        </a:prstGeom>
        <a:gradFill rotWithShape="0">
          <a:gsLst>
            <a:gs pos="0">
              <a:schemeClr val="accent2">
                <a:shade val="80000"/>
                <a:hueOff val="104103"/>
                <a:satOff val="-67322"/>
                <a:lumOff val="38325"/>
                <a:alphaOff val="0"/>
                <a:satMod val="103000"/>
                <a:lumMod val="102000"/>
                <a:tint val="94000"/>
              </a:schemeClr>
            </a:gs>
            <a:gs pos="50000">
              <a:schemeClr val="accent2">
                <a:shade val="80000"/>
                <a:hueOff val="104103"/>
                <a:satOff val="-67322"/>
                <a:lumOff val="38325"/>
                <a:alphaOff val="0"/>
                <a:satMod val="110000"/>
                <a:lumMod val="100000"/>
                <a:shade val="100000"/>
              </a:schemeClr>
            </a:gs>
            <a:gs pos="100000">
              <a:schemeClr val="accent2">
                <a:shade val="80000"/>
                <a:hueOff val="104103"/>
                <a:satOff val="-67322"/>
                <a:lumOff val="3832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err="1"/>
            <a:t>Vaz</a:t>
          </a:r>
          <a:r>
            <a:rPr lang="en-GB" sz="1800" kern="1200" dirty="0"/>
            <a:t> et al (2015) found that older teachers have a more negative attitude towards the full inclusion of SEND children within regular classrooms, compared to younger teachers</a:t>
          </a:r>
          <a:endParaRPr lang="en-US" sz="1800" kern="1200" dirty="0"/>
        </a:p>
      </dsp:txBody>
      <dsp:txXfrm>
        <a:off x="4175873" y="3356057"/>
        <a:ext cx="3383053" cy="20298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991C5-C218-499C-87D4-CE09AC36C811}">
      <dsp:nvSpPr>
        <dsp:cNvPr id="0" name=""/>
        <dsp:cNvSpPr/>
      </dsp:nvSpPr>
      <dsp:spPr>
        <a:xfrm>
          <a:off x="0" y="5020"/>
          <a:ext cx="865632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D9305-B601-4D75-B082-C343EB5BECE5}">
      <dsp:nvSpPr>
        <dsp:cNvPr id="0" name=""/>
        <dsp:cNvSpPr/>
      </dsp:nvSpPr>
      <dsp:spPr>
        <a:xfrm>
          <a:off x="0" y="5020"/>
          <a:ext cx="8647866" cy="977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Qualitative design </a:t>
          </a:r>
          <a:r>
            <a:rPr lang="en-GB" sz="1400" kern="1200" dirty="0"/>
            <a:t>-  </a:t>
          </a:r>
          <a:r>
            <a:rPr lang="en-GB" sz="1400" kern="1200" dirty="0" err="1"/>
            <a:t>Vaz</a:t>
          </a:r>
          <a:r>
            <a:rPr lang="en-GB" sz="1400" kern="1200" dirty="0"/>
            <a:t> et al (2015) noted that in-depth analysis is needed to look at factors beyond the classroom, to undercover underlying issues </a:t>
          </a:r>
          <a:endParaRPr lang="en-US" sz="1400" kern="1200" dirty="0"/>
        </a:p>
      </dsp:txBody>
      <dsp:txXfrm>
        <a:off x="0" y="5020"/>
        <a:ext cx="8647866" cy="977415"/>
      </dsp:txXfrm>
    </dsp:sp>
    <dsp:sp modelId="{DA14A336-A780-4971-A951-F3EF13682DD0}">
      <dsp:nvSpPr>
        <dsp:cNvPr id="0" name=""/>
        <dsp:cNvSpPr/>
      </dsp:nvSpPr>
      <dsp:spPr>
        <a:xfrm>
          <a:off x="0" y="982436"/>
          <a:ext cx="8656320" cy="0"/>
        </a:xfrm>
        <a:prstGeom prst="line">
          <a:avLst/>
        </a:prstGeom>
        <a:solidFill>
          <a:schemeClr val="accent2">
            <a:hueOff val="-408258"/>
            <a:satOff val="-1886"/>
            <a:lumOff val="-392"/>
            <a:alphaOff val="0"/>
          </a:schemeClr>
        </a:solidFill>
        <a:ln w="12700" cap="flat" cmpd="sng" algn="ctr">
          <a:solidFill>
            <a:schemeClr val="accent2">
              <a:hueOff val="-408258"/>
              <a:satOff val="-1886"/>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27EA54-8C9B-44D8-9675-1C91D6881482}">
      <dsp:nvSpPr>
        <dsp:cNvPr id="0" name=""/>
        <dsp:cNvSpPr/>
      </dsp:nvSpPr>
      <dsp:spPr>
        <a:xfrm>
          <a:off x="0" y="982436"/>
          <a:ext cx="8656320" cy="815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Observations </a:t>
          </a:r>
          <a:r>
            <a:rPr lang="en-GB" sz="1400" kern="1200" dirty="0"/>
            <a:t>– to explore whether teacher attitudes reflected in their classroom practices</a:t>
          </a:r>
          <a:endParaRPr lang="en-US" sz="1400" kern="1200" dirty="0"/>
        </a:p>
      </dsp:txBody>
      <dsp:txXfrm>
        <a:off x="0" y="982436"/>
        <a:ext cx="8656320" cy="815226"/>
      </dsp:txXfrm>
    </dsp:sp>
    <dsp:sp modelId="{FAB233EC-A359-4423-8032-AB46F608F573}">
      <dsp:nvSpPr>
        <dsp:cNvPr id="0" name=""/>
        <dsp:cNvSpPr/>
      </dsp:nvSpPr>
      <dsp:spPr>
        <a:xfrm>
          <a:off x="0" y="1797663"/>
          <a:ext cx="8656320" cy="0"/>
        </a:xfrm>
        <a:prstGeom prst="line">
          <a:avLst/>
        </a:prstGeom>
        <a:solidFill>
          <a:schemeClr val="accent2">
            <a:hueOff val="-816517"/>
            <a:satOff val="-3771"/>
            <a:lumOff val="-785"/>
            <a:alphaOff val="0"/>
          </a:schemeClr>
        </a:solidFill>
        <a:ln w="12700" cap="flat" cmpd="sng" algn="ctr">
          <a:solidFill>
            <a:schemeClr val="accent2">
              <a:hueOff val="-816517"/>
              <a:satOff val="-3771"/>
              <a:lumOff val="-7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700F56-6079-4235-B048-E637E1BBC148}">
      <dsp:nvSpPr>
        <dsp:cNvPr id="0" name=""/>
        <dsp:cNvSpPr/>
      </dsp:nvSpPr>
      <dsp:spPr>
        <a:xfrm>
          <a:off x="0" y="1797663"/>
          <a:ext cx="8656320" cy="815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Vignettes </a:t>
          </a:r>
          <a:r>
            <a:rPr lang="en-GB" sz="1400" kern="1200" dirty="0"/>
            <a:t>– the use of vignettes will provide a deeper insight into the attitudes of both teachers and parents</a:t>
          </a:r>
          <a:endParaRPr lang="en-US" sz="1400" kern="1200" dirty="0"/>
        </a:p>
      </dsp:txBody>
      <dsp:txXfrm>
        <a:off x="0" y="1797663"/>
        <a:ext cx="8656320" cy="815226"/>
      </dsp:txXfrm>
    </dsp:sp>
    <dsp:sp modelId="{6FA1A91F-7185-49A7-B9A6-BC94F1670BE6}">
      <dsp:nvSpPr>
        <dsp:cNvPr id="0" name=""/>
        <dsp:cNvSpPr/>
      </dsp:nvSpPr>
      <dsp:spPr>
        <a:xfrm>
          <a:off x="0" y="2612889"/>
          <a:ext cx="8656320" cy="0"/>
        </a:xfrm>
        <a:prstGeom prst="line">
          <a:avLst/>
        </a:prstGeom>
        <a:solidFill>
          <a:schemeClr val="accent2">
            <a:hueOff val="-1224775"/>
            <a:satOff val="-5657"/>
            <a:lumOff val="-1177"/>
            <a:alphaOff val="0"/>
          </a:schemeClr>
        </a:solidFill>
        <a:ln w="12700" cap="flat" cmpd="sng" algn="ctr">
          <a:solidFill>
            <a:schemeClr val="accent2">
              <a:hueOff val="-1224775"/>
              <a:satOff val="-5657"/>
              <a:lumOff val="-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EA95FE-6178-4DA4-946E-1388579D4D1E}">
      <dsp:nvSpPr>
        <dsp:cNvPr id="0" name=""/>
        <dsp:cNvSpPr/>
      </dsp:nvSpPr>
      <dsp:spPr>
        <a:xfrm>
          <a:off x="0" y="2612889"/>
          <a:ext cx="8656320" cy="815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Larger sample / longitudinal research design </a:t>
          </a:r>
          <a:r>
            <a:rPr lang="en-GB" sz="1400" kern="1200" dirty="0"/>
            <a:t>– to determine any trends or patterns in attitudes </a:t>
          </a:r>
          <a:r>
            <a:rPr lang="en-GB" sz="1400" b="1" kern="1200" dirty="0"/>
            <a:t> </a:t>
          </a:r>
          <a:endParaRPr lang="en-US" sz="1400" kern="1200" dirty="0"/>
        </a:p>
      </dsp:txBody>
      <dsp:txXfrm>
        <a:off x="0" y="2612889"/>
        <a:ext cx="8656320" cy="815226"/>
      </dsp:txXfrm>
    </dsp:sp>
    <dsp:sp modelId="{1ECC3ED9-925A-4F7F-B981-CAF3BD7FCD4A}">
      <dsp:nvSpPr>
        <dsp:cNvPr id="0" name=""/>
        <dsp:cNvSpPr/>
      </dsp:nvSpPr>
      <dsp:spPr>
        <a:xfrm>
          <a:off x="0" y="3428116"/>
          <a:ext cx="8656320" cy="0"/>
        </a:xfrm>
        <a:prstGeom prst="line">
          <a:avLst/>
        </a:prstGeom>
        <a:solidFill>
          <a:schemeClr val="accent2">
            <a:hueOff val="-1633033"/>
            <a:satOff val="-7543"/>
            <a:lumOff val="-1569"/>
            <a:alphaOff val="0"/>
          </a:schemeClr>
        </a:solidFill>
        <a:ln w="12700" cap="flat" cmpd="sng" algn="ctr">
          <a:solidFill>
            <a:schemeClr val="accent2">
              <a:hueOff val="-1633033"/>
              <a:satOff val="-7543"/>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8C5F16-14EC-44E7-9264-285B32B4A347}">
      <dsp:nvSpPr>
        <dsp:cNvPr id="0" name=""/>
        <dsp:cNvSpPr/>
      </dsp:nvSpPr>
      <dsp:spPr>
        <a:xfrm>
          <a:off x="0" y="3428116"/>
          <a:ext cx="8656320" cy="815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Urban areas </a:t>
          </a:r>
          <a:r>
            <a:rPr lang="en-GB" sz="1400" kern="1200" dirty="0"/>
            <a:t>-  larger areas, therefore, classroom size would be significantly larger </a:t>
          </a:r>
          <a:endParaRPr lang="en-US" sz="1400" kern="1200" dirty="0"/>
        </a:p>
      </dsp:txBody>
      <dsp:txXfrm>
        <a:off x="0" y="3428116"/>
        <a:ext cx="8656320" cy="815226"/>
      </dsp:txXfrm>
    </dsp:sp>
    <dsp:sp modelId="{A16E3AFD-505D-4B93-A4A4-0FC33315DFB2}">
      <dsp:nvSpPr>
        <dsp:cNvPr id="0" name=""/>
        <dsp:cNvSpPr/>
      </dsp:nvSpPr>
      <dsp:spPr>
        <a:xfrm>
          <a:off x="0" y="4243343"/>
          <a:ext cx="8656320" cy="0"/>
        </a:xfrm>
        <a:prstGeom prst="line">
          <a:avLst/>
        </a:prstGeom>
        <a:solidFill>
          <a:schemeClr val="accent2">
            <a:hueOff val="-2041292"/>
            <a:satOff val="-9428"/>
            <a:lumOff val="-1962"/>
            <a:alphaOff val="0"/>
          </a:schemeClr>
        </a:solidFill>
        <a:ln w="12700" cap="flat" cmpd="sng" algn="ctr">
          <a:solidFill>
            <a:schemeClr val="accent2">
              <a:hueOff val="-2041292"/>
              <a:satOff val="-9428"/>
              <a:lumOff val="-19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D71CB6-5277-4D31-9A47-ABBFCEA4D283}">
      <dsp:nvSpPr>
        <dsp:cNvPr id="0" name=""/>
        <dsp:cNvSpPr/>
      </dsp:nvSpPr>
      <dsp:spPr>
        <a:xfrm>
          <a:off x="0" y="4243343"/>
          <a:ext cx="8656320" cy="815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Parent support groups </a:t>
          </a:r>
          <a:r>
            <a:rPr lang="en-US" sz="1400" kern="1200" dirty="0"/>
            <a:t>– to explore the impact of specific programs to target parents with no experience </a:t>
          </a:r>
        </a:p>
      </dsp:txBody>
      <dsp:txXfrm>
        <a:off x="0" y="4243343"/>
        <a:ext cx="8656320" cy="815226"/>
      </dsp:txXfrm>
    </dsp:sp>
    <dsp:sp modelId="{CC02C2A0-580F-4FEF-95B3-E4067CF28706}">
      <dsp:nvSpPr>
        <dsp:cNvPr id="0" name=""/>
        <dsp:cNvSpPr/>
      </dsp:nvSpPr>
      <dsp:spPr>
        <a:xfrm>
          <a:off x="0" y="5058569"/>
          <a:ext cx="8656320" cy="0"/>
        </a:xfrm>
        <a:prstGeom prst="line">
          <a:avLst/>
        </a:prstGeom>
        <a:solidFill>
          <a:schemeClr val="accent2">
            <a:hueOff val="-2449550"/>
            <a:satOff val="-11314"/>
            <a:lumOff val="-2354"/>
            <a:alphaOff val="0"/>
          </a:schemeClr>
        </a:solidFill>
        <a:ln w="12700" cap="flat" cmpd="sng" algn="ctr">
          <a:solidFill>
            <a:schemeClr val="accent2">
              <a:hueOff val="-2449550"/>
              <a:satOff val="-11314"/>
              <a:lumOff val="-23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B554CB-D82A-4E45-BCDC-B77FF97D03FD}">
      <dsp:nvSpPr>
        <dsp:cNvPr id="0" name=""/>
        <dsp:cNvSpPr/>
      </dsp:nvSpPr>
      <dsp:spPr>
        <a:xfrm>
          <a:off x="0" y="5058569"/>
          <a:ext cx="8656320" cy="815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Teaching training </a:t>
          </a:r>
          <a:r>
            <a:rPr lang="en-GB" sz="1400" b="0" kern="1200" dirty="0"/>
            <a:t>– to explore the impact of further training on teacher attitudes</a:t>
          </a:r>
          <a:endParaRPr lang="en-GB" sz="1400" b="1" kern="1200" dirty="0"/>
        </a:p>
      </dsp:txBody>
      <dsp:txXfrm>
        <a:off x="0" y="5058569"/>
        <a:ext cx="8656320" cy="815226"/>
      </dsp:txXfrm>
    </dsp:sp>
  </dsp:spTree>
</dsp:drawing>
</file>

<file path=ppt/diagrams/layout1.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5/13/2020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6153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5/13/2020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66178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5/13/2020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39563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5/13/2020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70979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5/13/2020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92712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5/13/2020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53289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5/13/2020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2421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5/13/2020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90305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5/13/2020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54098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5/13/2020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03408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5/13/2020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62364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5/13/2020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58267334"/>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www.tonybates.ca/2012/08/09/oer-and-social-inclusion-review-of-special-edition-of-distance-education/"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mkleit.wordpress.com/category/between-quotations/"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ixabay.com/en/target-aim-darts-dart-board-297821/"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edutechdebate.org/oer-and-digital-divide/do-open-educational-resources-actually-increase-the-digital-divide/"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snapcymru.org/about-u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gov.wales/sites/default/files/publications/2018-03/information-for-parents-and-"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3">
            <a:extLst>
              <a:ext uri="{FF2B5EF4-FFF2-40B4-BE49-F238E27FC236}">
                <a16:creationId xmlns:a16="http://schemas.microsoft.com/office/drawing/2014/main" id="{509B7E55-0DE8-45FC-BE72-542967CF0C61}"/>
              </a:ext>
            </a:extLst>
          </p:cNvPr>
          <p:cNvPicPr>
            <a:picLocks noChangeAspect="1"/>
          </p:cNvPicPr>
          <p:nvPr/>
        </p:nvPicPr>
        <p:blipFill rotWithShape="1">
          <a:blip r:embed="rId2"/>
          <a:srcRect t="3837" r="23298" b="5255"/>
          <a:stretch/>
        </p:blipFill>
        <p:spPr>
          <a:xfrm>
            <a:off x="3523488" y="10"/>
            <a:ext cx="8668512" cy="6857990"/>
          </a:xfrm>
          <a:prstGeom prst="rect">
            <a:avLst/>
          </a:prstGeom>
        </p:spPr>
      </p:pic>
      <p:sp>
        <p:nvSpPr>
          <p:cNvPr id="50" name="Rectangle 4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C0C7EA-66A1-43E2-B712-8A6ADC4100EF}"/>
              </a:ext>
            </a:extLst>
          </p:cNvPr>
          <p:cNvSpPr>
            <a:spLocks noGrp="1"/>
          </p:cNvSpPr>
          <p:nvPr>
            <p:ph type="ctrTitle"/>
          </p:nvPr>
        </p:nvSpPr>
        <p:spPr>
          <a:xfrm>
            <a:off x="477981" y="1122363"/>
            <a:ext cx="4023360" cy="3204134"/>
          </a:xfrm>
        </p:spPr>
        <p:txBody>
          <a:bodyPr anchor="b">
            <a:normAutofit/>
          </a:bodyPr>
          <a:lstStyle/>
          <a:p>
            <a:r>
              <a:rPr lang="en-GB" sz="3000" dirty="0"/>
              <a:t>An Exploration of Parent and Teacher Attitudes Towards Inclusive Education: </a:t>
            </a:r>
            <a:br>
              <a:rPr lang="en-GB" sz="3000" dirty="0"/>
            </a:br>
            <a:r>
              <a:rPr lang="en-GB" sz="2800" dirty="0"/>
              <a:t>Using Questionnaires </a:t>
            </a:r>
            <a:endParaRPr lang="en-GB" sz="3000" dirty="0"/>
          </a:p>
        </p:txBody>
      </p:sp>
      <p:sp>
        <p:nvSpPr>
          <p:cNvPr id="3" name="Subtitle 2">
            <a:extLst>
              <a:ext uri="{FF2B5EF4-FFF2-40B4-BE49-F238E27FC236}">
                <a16:creationId xmlns:a16="http://schemas.microsoft.com/office/drawing/2014/main" id="{251072C8-FDE4-44C4-B98B-2D687DAD200B}"/>
              </a:ext>
            </a:extLst>
          </p:cNvPr>
          <p:cNvSpPr>
            <a:spLocks noGrp="1"/>
          </p:cNvSpPr>
          <p:nvPr>
            <p:ph type="subTitle" idx="1"/>
          </p:nvPr>
        </p:nvSpPr>
        <p:spPr>
          <a:xfrm>
            <a:off x="477980" y="4872922"/>
            <a:ext cx="4023359" cy="1208141"/>
          </a:xfrm>
        </p:spPr>
        <p:txBody>
          <a:bodyPr>
            <a:normAutofit/>
          </a:bodyPr>
          <a:lstStyle/>
          <a:p>
            <a:pPr>
              <a:spcAft>
                <a:spcPts val="600"/>
              </a:spcAft>
            </a:pPr>
            <a:r>
              <a:rPr lang="en-GB" sz="2000"/>
              <a:t>1501020</a:t>
            </a:r>
          </a:p>
          <a:p>
            <a:pPr>
              <a:spcAft>
                <a:spcPts val="600"/>
              </a:spcAft>
            </a:pPr>
            <a:r>
              <a:rPr lang="en-GB" sz="2000"/>
              <a:t>Alys Lewis </a:t>
            </a:r>
          </a:p>
        </p:txBody>
      </p:sp>
      <p:sp>
        <p:nvSpPr>
          <p:cNvPr id="52" name="Rectangle 5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7946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68194-E57D-4132-AB2A-66026BB8B681}"/>
              </a:ext>
            </a:extLst>
          </p:cNvPr>
          <p:cNvSpPr>
            <a:spLocks noGrp="1"/>
          </p:cNvSpPr>
          <p:nvPr>
            <p:ph type="title"/>
          </p:nvPr>
        </p:nvSpPr>
        <p:spPr>
          <a:xfrm>
            <a:off x="1011936" y="253217"/>
            <a:ext cx="10168128" cy="1179576"/>
          </a:xfrm>
        </p:spPr>
        <p:txBody>
          <a:bodyPr/>
          <a:lstStyle/>
          <a:p>
            <a:r>
              <a:rPr lang="en-GB" dirty="0"/>
              <a:t>Introduction </a:t>
            </a:r>
          </a:p>
        </p:txBody>
      </p:sp>
      <p:sp>
        <p:nvSpPr>
          <p:cNvPr id="4" name="Content Placeholder 2">
            <a:extLst>
              <a:ext uri="{FF2B5EF4-FFF2-40B4-BE49-F238E27FC236}">
                <a16:creationId xmlns:a16="http://schemas.microsoft.com/office/drawing/2014/main" id="{6857C3DD-94D8-44C1-8EDB-014F3F1010C2}"/>
              </a:ext>
            </a:extLst>
          </p:cNvPr>
          <p:cNvSpPr txBox="1">
            <a:spLocks/>
          </p:cNvSpPr>
          <p:nvPr/>
        </p:nvSpPr>
        <p:spPr>
          <a:xfrm>
            <a:off x="377406" y="1432794"/>
            <a:ext cx="5571439" cy="5029200"/>
          </a:xfrm>
          <a:prstGeom prst="roundRect">
            <a:avLst/>
          </a:prstGeom>
          <a:ln>
            <a:solidFill>
              <a:schemeClr val="bg2">
                <a:lumMod val="50000"/>
              </a:schemeClr>
            </a:solidFill>
          </a:ln>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b="1" u="sng" dirty="0"/>
              <a:t>What is inclusion?</a:t>
            </a:r>
          </a:p>
          <a:p>
            <a:pPr algn="just"/>
            <a:r>
              <a:rPr lang="en-GB" sz="1600" dirty="0"/>
              <a:t>The inclusion of children with Special Educational Needs and Disabilities (SEND) in regular academic classrooms is now </a:t>
            </a:r>
            <a:r>
              <a:rPr lang="en-GB" sz="1600" b="1" dirty="0"/>
              <a:t>a popular phenomenon </a:t>
            </a:r>
            <a:r>
              <a:rPr lang="en-GB" sz="1600" dirty="0"/>
              <a:t>in the majority of schools today (Terzi, 2008).</a:t>
            </a:r>
          </a:p>
          <a:p>
            <a:pPr algn="just"/>
            <a:endParaRPr lang="en-GB" sz="1600" dirty="0"/>
          </a:p>
          <a:p>
            <a:pPr algn="just"/>
            <a:r>
              <a:rPr lang="en-GB" sz="1600" dirty="0"/>
              <a:t>For the purpose of this research, inclusion is described as allowing children with SEND to be educated in regular classrooms with others of the same age (Afolabi, Mukhopadhyay &amp; </a:t>
            </a:r>
            <a:r>
              <a:rPr lang="en-GB" sz="1600" dirty="0" err="1"/>
              <a:t>Nenty</a:t>
            </a:r>
            <a:r>
              <a:rPr lang="en-GB" sz="1600" dirty="0"/>
              <a:t>, 2013).</a:t>
            </a:r>
          </a:p>
          <a:p>
            <a:pPr marL="0" indent="0" algn="just">
              <a:buNone/>
            </a:pPr>
            <a:r>
              <a:rPr lang="en-GB" sz="1400" dirty="0"/>
              <a:t> </a:t>
            </a:r>
          </a:p>
          <a:p>
            <a:pPr marL="0" indent="0" algn="just">
              <a:buNone/>
            </a:pPr>
            <a:r>
              <a:rPr lang="en-GB" sz="1400" dirty="0"/>
              <a:t>(Hornby, 2012)</a:t>
            </a:r>
            <a:endParaRPr lang="en-GB" dirty="0"/>
          </a:p>
        </p:txBody>
      </p:sp>
      <p:sp>
        <p:nvSpPr>
          <p:cNvPr id="8" name="Content Placeholder 2">
            <a:extLst>
              <a:ext uri="{FF2B5EF4-FFF2-40B4-BE49-F238E27FC236}">
                <a16:creationId xmlns:a16="http://schemas.microsoft.com/office/drawing/2014/main" id="{E1385E8D-4691-4F64-B863-3EE49311D45B}"/>
              </a:ext>
            </a:extLst>
          </p:cNvPr>
          <p:cNvSpPr>
            <a:spLocks noGrp="1"/>
          </p:cNvSpPr>
          <p:nvPr>
            <p:ph idx="1"/>
          </p:nvPr>
        </p:nvSpPr>
        <p:spPr>
          <a:xfrm>
            <a:off x="6583375" y="1432793"/>
            <a:ext cx="5394288" cy="5029200"/>
          </a:xfrm>
          <a:prstGeom prst="roundRect">
            <a:avLst/>
          </a:prstGeom>
          <a:ln>
            <a:solidFill>
              <a:schemeClr val="bg2">
                <a:lumMod val="50000"/>
              </a:schemeClr>
            </a:solidFill>
          </a:ln>
        </p:spPr>
        <p:txBody>
          <a:bodyPr>
            <a:normAutofit/>
          </a:bodyPr>
          <a:lstStyle/>
          <a:p>
            <a:pPr marL="0" indent="0" algn="ctr">
              <a:buNone/>
            </a:pPr>
            <a:r>
              <a:rPr lang="en-GB" sz="2000" b="1" u="sng" dirty="0"/>
              <a:t>Special Educational Needs and Disabilities (SEND)</a:t>
            </a:r>
            <a:endParaRPr lang="en-GB" sz="1800" u="sng" dirty="0"/>
          </a:p>
          <a:p>
            <a:r>
              <a:rPr lang="en-GB" sz="1600" dirty="0"/>
              <a:t>SEND refers to children who find learning significantly more challenging than others of the same age </a:t>
            </a:r>
          </a:p>
          <a:p>
            <a:endParaRPr lang="en-GB" sz="1600" dirty="0"/>
          </a:p>
          <a:p>
            <a:r>
              <a:rPr lang="en-GB" sz="1600" b="1" dirty="0"/>
              <a:t>Communication, physical, emotional and sensory disabilities </a:t>
            </a:r>
            <a:r>
              <a:rPr lang="en-GB" sz="1600" dirty="0"/>
              <a:t>(Keil, Miller, &amp; Cobb, 2006).</a:t>
            </a:r>
          </a:p>
        </p:txBody>
      </p:sp>
      <p:graphicFrame>
        <p:nvGraphicFramePr>
          <p:cNvPr id="5" name="Diagram 4">
            <a:extLst>
              <a:ext uri="{FF2B5EF4-FFF2-40B4-BE49-F238E27FC236}">
                <a16:creationId xmlns:a16="http://schemas.microsoft.com/office/drawing/2014/main" id="{03A2CE3C-2319-41C6-9797-F1B6427E8D07}"/>
              </a:ext>
            </a:extLst>
          </p:cNvPr>
          <p:cNvGraphicFramePr/>
          <p:nvPr>
            <p:extLst>
              <p:ext uri="{D42A27DB-BD31-4B8C-83A1-F6EECF244321}">
                <p14:modId xmlns:p14="http://schemas.microsoft.com/office/powerpoint/2010/main" val="979249517"/>
              </p:ext>
            </p:extLst>
          </p:nvPr>
        </p:nvGraphicFramePr>
        <p:xfrm>
          <a:off x="1784339" y="4104250"/>
          <a:ext cx="8963542" cy="37186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1446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F2A26-E2AC-4341-8401-B63FAA105F4D}"/>
              </a:ext>
            </a:extLst>
          </p:cNvPr>
          <p:cNvSpPr>
            <a:spLocks noGrp="1"/>
          </p:cNvSpPr>
          <p:nvPr>
            <p:ph type="title"/>
          </p:nvPr>
        </p:nvSpPr>
        <p:spPr>
          <a:xfrm>
            <a:off x="716712" y="428947"/>
            <a:ext cx="10168128" cy="1179576"/>
          </a:xfrm>
        </p:spPr>
        <p:txBody>
          <a:bodyPr/>
          <a:lstStyle/>
          <a:p>
            <a:r>
              <a:rPr lang="en-GB" dirty="0"/>
              <a:t>Literature Review </a:t>
            </a:r>
          </a:p>
        </p:txBody>
      </p:sp>
      <p:sp>
        <p:nvSpPr>
          <p:cNvPr id="5" name="Content Placeholder 2">
            <a:extLst>
              <a:ext uri="{FF2B5EF4-FFF2-40B4-BE49-F238E27FC236}">
                <a16:creationId xmlns:a16="http://schemas.microsoft.com/office/drawing/2014/main" id="{D30C15BB-518A-4DB0-841A-644638B998F9}"/>
              </a:ext>
            </a:extLst>
          </p:cNvPr>
          <p:cNvSpPr txBox="1">
            <a:spLocks/>
          </p:cNvSpPr>
          <p:nvPr/>
        </p:nvSpPr>
        <p:spPr>
          <a:xfrm>
            <a:off x="1268413" y="1880616"/>
            <a:ext cx="8450017" cy="4443984"/>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a:p>
            <a:endParaRPr lang="en-GB" dirty="0"/>
          </a:p>
        </p:txBody>
      </p:sp>
      <p:graphicFrame>
        <p:nvGraphicFramePr>
          <p:cNvPr id="8" name="Diagram 7">
            <a:extLst>
              <a:ext uri="{FF2B5EF4-FFF2-40B4-BE49-F238E27FC236}">
                <a16:creationId xmlns:a16="http://schemas.microsoft.com/office/drawing/2014/main" id="{754313F8-3130-453D-B96F-8E6E342375C9}"/>
              </a:ext>
            </a:extLst>
          </p:cNvPr>
          <p:cNvGraphicFramePr/>
          <p:nvPr>
            <p:extLst>
              <p:ext uri="{D42A27DB-BD31-4B8C-83A1-F6EECF244321}">
                <p14:modId xmlns:p14="http://schemas.microsoft.com/office/powerpoint/2010/main" val="2464505760"/>
              </p:ext>
            </p:extLst>
          </p:nvPr>
        </p:nvGraphicFramePr>
        <p:xfrm>
          <a:off x="225083" y="1336430"/>
          <a:ext cx="11746523" cy="53597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8877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drawing&#10;&#10;Description automatically generated">
            <a:extLst>
              <a:ext uri="{FF2B5EF4-FFF2-40B4-BE49-F238E27FC236}">
                <a16:creationId xmlns:a16="http://schemas.microsoft.com/office/drawing/2014/main" id="{C85D3E9B-BAFC-4A8D-94F7-934D80DF34A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186" r="11074" b="-1"/>
          <a:stretch/>
        </p:blipFill>
        <p:spPr>
          <a:xfrm>
            <a:off x="3565597" y="10"/>
            <a:ext cx="8668512" cy="6857990"/>
          </a:xfrm>
          <a:prstGeom prst="rect">
            <a:avLst/>
          </a:prstGeom>
        </p:spPr>
      </p:pic>
      <p:sp>
        <p:nvSpPr>
          <p:cNvPr id="16" name="Rectangle 1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675705-02B8-438E-A4C0-8C89E66315D4}"/>
              </a:ext>
            </a:extLst>
          </p:cNvPr>
          <p:cNvSpPr>
            <a:spLocks noGrp="1"/>
          </p:cNvSpPr>
          <p:nvPr>
            <p:ph type="title"/>
          </p:nvPr>
        </p:nvSpPr>
        <p:spPr>
          <a:xfrm>
            <a:off x="326091" y="1024577"/>
            <a:ext cx="3438144" cy="1124712"/>
          </a:xfrm>
        </p:spPr>
        <p:txBody>
          <a:bodyPr anchor="b">
            <a:normAutofit fontScale="90000"/>
          </a:bodyPr>
          <a:lstStyle/>
          <a:p>
            <a:pPr algn="ctr"/>
            <a:r>
              <a:rPr lang="en-GB" sz="2800" b="1" dirty="0"/>
              <a:t>The Contact Hypothesis </a:t>
            </a:r>
            <a:br>
              <a:rPr lang="en-GB" sz="2800" dirty="0"/>
            </a:br>
            <a:endParaRPr lang="en-GB" sz="2800" dirty="0"/>
          </a:p>
        </p:txBody>
      </p:sp>
      <p:sp>
        <p:nvSpPr>
          <p:cNvPr id="18" name="Rectangle 1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2">
            <a:extLst>
              <a:ext uri="{FF2B5EF4-FFF2-40B4-BE49-F238E27FC236}">
                <a16:creationId xmlns:a16="http://schemas.microsoft.com/office/drawing/2014/main" id="{23655C3E-2F9F-431D-B0FF-8497101420BB}"/>
              </a:ext>
            </a:extLst>
          </p:cNvPr>
          <p:cNvSpPr txBox="1">
            <a:spLocks/>
          </p:cNvSpPr>
          <p:nvPr/>
        </p:nvSpPr>
        <p:spPr>
          <a:xfrm>
            <a:off x="193771" y="2606138"/>
            <a:ext cx="6743651" cy="6032500"/>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1800" dirty="0"/>
              <a:t>States that we establish a more positive attitude of a concept the more we are exposed to it (Bornstein &amp; </a:t>
            </a:r>
            <a:r>
              <a:rPr lang="en-GB" sz="1800" dirty="0" err="1"/>
              <a:t>D'agostino</a:t>
            </a:r>
            <a:r>
              <a:rPr lang="en-GB" sz="1800" dirty="0"/>
              <a:t>, 1992; </a:t>
            </a:r>
            <a:r>
              <a:rPr lang="en-GB" sz="1800" dirty="0" err="1"/>
              <a:t>Avramidis</a:t>
            </a:r>
            <a:r>
              <a:rPr lang="en-GB" sz="1800" dirty="0"/>
              <a:t> &amp; Norwich, 2002). </a:t>
            </a:r>
          </a:p>
          <a:p>
            <a:pPr algn="just"/>
            <a:endParaRPr lang="en-GB" sz="1800" dirty="0"/>
          </a:p>
          <a:p>
            <a:pPr algn="just"/>
            <a:r>
              <a:rPr lang="en-GB" sz="1800" dirty="0"/>
              <a:t>Has been previously applied to educational settings by </a:t>
            </a:r>
            <a:r>
              <a:rPr lang="en-GB" sz="1800" dirty="0" err="1"/>
              <a:t>Manetti</a:t>
            </a:r>
            <a:r>
              <a:rPr lang="en-GB" sz="1800" dirty="0"/>
              <a:t>, Schneider &amp; </a:t>
            </a:r>
            <a:r>
              <a:rPr lang="en-GB" sz="1800" dirty="0" err="1"/>
              <a:t>Siperstein</a:t>
            </a:r>
            <a:r>
              <a:rPr lang="en-GB" sz="1800" dirty="0"/>
              <a:t> (2001)</a:t>
            </a:r>
          </a:p>
          <a:p>
            <a:pPr marL="0" indent="0" algn="just">
              <a:buNone/>
            </a:pPr>
            <a:endParaRPr lang="en-GB" sz="1800" dirty="0"/>
          </a:p>
          <a:p>
            <a:pPr algn="just"/>
            <a:r>
              <a:rPr lang="en-GB" sz="1800" dirty="0"/>
              <a:t>Can be related to why teachers and parents with experience with SEND children have been found to perceive Inclusive Education more positively </a:t>
            </a:r>
          </a:p>
          <a:p>
            <a:endParaRPr lang="en-GB" dirty="0"/>
          </a:p>
          <a:p>
            <a:endParaRPr lang="en-GB" dirty="0"/>
          </a:p>
        </p:txBody>
      </p:sp>
    </p:spTree>
    <p:extLst>
      <p:ext uri="{BB962C8B-B14F-4D97-AF65-F5344CB8AC3E}">
        <p14:creationId xmlns:p14="http://schemas.microsoft.com/office/powerpoint/2010/main" val="3741586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7">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59F3C-3F9B-4C24-A412-C5644A375721}"/>
              </a:ext>
            </a:extLst>
          </p:cNvPr>
          <p:cNvSpPr>
            <a:spLocks noGrp="1"/>
          </p:cNvSpPr>
          <p:nvPr>
            <p:ph type="title"/>
          </p:nvPr>
        </p:nvSpPr>
        <p:spPr>
          <a:xfrm>
            <a:off x="615458" y="1097280"/>
            <a:ext cx="6268770" cy="1536192"/>
          </a:xfrm>
        </p:spPr>
        <p:txBody>
          <a:bodyPr anchor="b">
            <a:normAutofit/>
          </a:bodyPr>
          <a:lstStyle/>
          <a:p>
            <a:r>
              <a:rPr lang="en-GB" sz="5200" dirty="0"/>
              <a:t>Rationale: </a:t>
            </a:r>
            <a:r>
              <a:rPr lang="en-GB" sz="5200" b="1" dirty="0"/>
              <a:t>why? </a:t>
            </a:r>
          </a:p>
        </p:txBody>
      </p:sp>
      <p:sp>
        <p:nvSpPr>
          <p:cNvPr id="35" name="Rectangle 29">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1">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C44D50F-00CF-40C4-B2E7-7022648957DF}"/>
              </a:ext>
            </a:extLst>
          </p:cNvPr>
          <p:cNvSpPr>
            <a:spLocks noGrp="1"/>
          </p:cNvSpPr>
          <p:nvPr>
            <p:ph idx="1"/>
          </p:nvPr>
        </p:nvSpPr>
        <p:spPr>
          <a:xfrm>
            <a:off x="130629" y="2935541"/>
            <a:ext cx="9154048" cy="3922459"/>
          </a:xfrm>
        </p:spPr>
        <p:txBody>
          <a:bodyPr>
            <a:normAutofit/>
          </a:bodyPr>
          <a:lstStyle/>
          <a:p>
            <a:pPr algn="just"/>
            <a:r>
              <a:rPr lang="en-GB" sz="1400" b="1" dirty="0"/>
              <a:t>The National Health Service – </a:t>
            </a:r>
            <a:r>
              <a:rPr lang="en-GB" sz="1400" dirty="0"/>
              <a:t>500 million pound is spent each year helping those with learning difficulties (National Institute for Health and Care Excellence, 2015)</a:t>
            </a:r>
          </a:p>
          <a:p>
            <a:pPr algn="just"/>
            <a:endParaRPr lang="en-GB" sz="1400" dirty="0"/>
          </a:p>
          <a:p>
            <a:pPr algn="just"/>
            <a:r>
              <a:rPr lang="en-GB" sz="1400" b="1" dirty="0"/>
              <a:t>Parents and teachers </a:t>
            </a:r>
            <a:r>
              <a:rPr lang="en-GB" sz="1400" dirty="0"/>
              <a:t>can both influence and change current educational policies and educational laws surrounding the practice of Inclusive Education (Hornby, 2015; </a:t>
            </a:r>
            <a:r>
              <a:rPr lang="en-GB" sz="1400" dirty="0" err="1"/>
              <a:t>Lalvani</a:t>
            </a:r>
            <a:r>
              <a:rPr lang="en-GB" sz="1400" dirty="0"/>
              <a:t>, 2012)</a:t>
            </a:r>
          </a:p>
          <a:p>
            <a:pPr algn="just"/>
            <a:endParaRPr lang="en-GB" sz="1400" dirty="0"/>
          </a:p>
          <a:p>
            <a:pPr algn="just"/>
            <a:r>
              <a:rPr lang="en-GB" sz="1400" b="1" dirty="0"/>
              <a:t>Teacher and parent attitudes </a:t>
            </a:r>
            <a:r>
              <a:rPr lang="en-GB" sz="1400" dirty="0"/>
              <a:t>influence the way Inclusive Education is taught and, therefore, the students’ learning outcomes (</a:t>
            </a:r>
            <a:r>
              <a:rPr lang="en-GB" sz="1400" dirty="0" err="1"/>
              <a:t>Stoiber</a:t>
            </a:r>
            <a:r>
              <a:rPr lang="en-GB" sz="1400" dirty="0"/>
              <a:t>, </a:t>
            </a:r>
            <a:r>
              <a:rPr lang="en-GB" sz="1400" dirty="0" err="1"/>
              <a:t>Gettinger</a:t>
            </a:r>
            <a:r>
              <a:rPr lang="en-GB" sz="1400" dirty="0"/>
              <a:t>, &amp; Goetz, 1998)</a:t>
            </a:r>
          </a:p>
          <a:p>
            <a:pPr algn="just"/>
            <a:endParaRPr lang="en-GB" sz="1400" dirty="0"/>
          </a:p>
          <a:p>
            <a:pPr algn="just"/>
            <a:r>
              <a:rPr lang="en-GB" sz="1400" b="1" dirty="0"/>
              <a:t>The Equality Act (2010) - </a:t>
            </a:r>
            <a:r>
              <a:rPr lang="en-GB" sz="1400" dirty="0"/>
              <a:t>schools must not discriminate against young children with disabilities and must make the necessary adjustments that are needed to cater to their needs. According to this act, </a:t>
            </a:r>
            <a:r>
              <a:rPr lang="en-GB" sz="1400" b="1" dirty="0"/>
              <a:t>schools must take measures to eliminate the segregation of those with additional learning needs</a:t>
            </a:r>
            <a:endParaRPr lang="en-GB" sz="1400" dirty="0"/>
          </a:p>
          <a:p>
            <a:pPr algn="just"/>
            <a:endParaRPr lang="en-GB" sz="800" dirty="0"/>
          </a:p>
        </p:txBody>
      </p:sp>
      <p:pic>
        <p:nvPicPr>
          <p:cNvPr id="5" name="Picture 4">
            <a:extLst>
              <a:ext uri="{FF2B5EF4-FFF2-40B4-BE49-F238E27FC236}">
                <a16:creationId xmlns:a16="http://schemas.microsoft.com/office/drawing/2014/main" id="{5FF55CFE-9728-4015-9511-9CAD0B413903}"/>
              </a:ext>
              <a:ext uri="{C183D7F6-B498-43B3-948B-1728B52AA6E4}">
                <adec:decorative xmlns:adec="http://schemas.microsoft.com/office/drawing/2017/decorative" val="1"/>
              </a:ext>
            </a:extLst>
          </p:cNvPr>
          <p:cNvPicPr>
            <a:picLocks noChangeAspect="1"/>
          </p:cNvPicPr>
          <p:nvPr/>
        </p:nvPicPr>
        <p:blipFill rotWithShape="1">
          <a:blip r:embed="rId2" cstate="print">
            <a:duotone>
              <a:schemeClr val="accent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094" r="21285" b="3"/>
          <a:stretch/>
        </p:blipFill>
        <p:spPr>
          <a:xfrm>
            <a:off x="9551720" y="674285"/>
            <a:ext cx="2640280" cy="5577840"/>
          </a:xfrm>
          <a:prstGeom prst="rect">
            <a:avLst/>
          </a:prstGeom>
        </p:spPr>
      </p:pic>
    </p:spTree>
    <p:extLst>
      <p:ext uri="{BB962C8B-B14F-4D97-AF65-F5344CB8AC3E}">
        <p14:creationId xmlns:p14="http://schemas.microsoft.com/office/powerpoint/2010/main" val="300712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drawing&#10;&#10;Description automatically generated">
            <a:extLst>
              <a:ext uri="{FF2B5EF4-FFF2-40B4-BE49-F238E27FC236}">
                <a16:creationId xmlns:a16="http://schemas.microsoft.com/office/drawing/2014/main" id="{2E4A7F33-5CE5-41A1-A24F-BBAF9E509E29}"/>
              </a:ext>
            </a:extLst>
          </p:cNvPr>
          <p:cNvPicPr>
            <a:picLocks noChangeAspect="1"/>
          </p:cNvPicPr>
          <p:nvPr/>
        </p:nvPicPr>
        <p:blipFill rotWithShape="1">
          <a:blip r:embed="rId2">
            <a:alphaModFix amt="40000"/>
            <a:duotone>
              <a:schemeClr val="accent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223" b="23199"/>
          <a:stretch/>
        </p:blipFill>
        <p:spPr>
          <a:xfrm>
            <a:off x="20" y="10"/>
            <a:ext cx="12191979" cy="6857990"/>
          </a:xfrm>
          <a:prstGeom prst="rect">
            <a:avLst/>
          </a:prstGeom>
        </p:spPr>
      </p:pic>
      <p:sp>
        <p:nvSpPr>
          <p:cNvPr id="2" name="Title 1">
            <a:extLst>
              <a:ext uri="{FF2B5EF4-FFF2-40B4-BE49-F238E27FC236}">
                <a16:creationId xmlns:a16="http://schemas.microsoft.com/office/drawing/2014/main" id="{66008BAD-1D0A-498A-9A71-CF88E8CC60A4}"/>
              </a:ext>
            </a:extLst>
          </p:cNvPr>
          <p:cNvSpPr>
            <a:spLocks noGrp="1"/>
          </p:cNvSpPr>
          <p:nvPr>
            <p:ph type="title"/>
          </p:nvPr>
        </p:nvSpPr>
        <p:spPr>
          <a:xfrm>
            <a:off x="841249" y="941832"/>
            <a:ext cx="10506456" cy="2057400"/>
          </a:xfrm>
        </p:spPr>
        <p:txBody>
          <a:bodyPr anchor="b">
            <a:normAutofit/>
          </a:bodyPr>
          <a:lstStyle/>
          <a:p>
            <a:r>
              <a:rPr lang="en-GB" sz="5000" b="1" dirty="0"/>
              <a:t>Aims </a:t>
            </a:r>
          </a:p>
        </p:txBody>
      </p:sp>
      <p:sp>
        <p:nvSpPr>
          <p:cNvPr id="17"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FEA9C3F-9E4C-4F35-8FDE-A922E406D6C6}"/>
              </a:ext>
            </a:extLst>
          </p:cNvPr>
          <p:cNvSpPr>
            <a:spLocks noGrp="1"/>
          </p:cNvSpPr>
          <p:nvPr>
            <p:ph idx="1"/>
          </p:nvPr>
        </p:nvSpPr>
        <p:spPr>
          <a:xfrm>
            <a:off x="841248" y="3502152"/>
            <a:ext cx="10506456" cy="2950698"/>
          </a:xfrm>
        </p:spPr>
        <p:txBody>
          <a:bodyPr>
            <a:normAutofit fontScale="85000" lnSpcReduction="20000"/>
          </a:bodyPr>
          <a:lstStyle/>
          <a:p>
            <a:pPr algn="just">
              <a:lnSpc>
                <a:spcPct val="100000"/>
              </a:lnSpc>
            </a:pPr>
            <a:r>
              <a:rPr lang="en-GB" sz="2000" dirty="0"/>
              <a:t>Primary aim - to explore the attitudes of both teachers and parents towards Inclusive Education</a:t>
            </a:r>
          </a:p>
          <a:p>
            <a:pPr algn="just">
              <a:lnSpc>
                <a:spcPct val="100000"/>
              </a:lnSpc>
            </a:pPr>
            <a:endParaRPr lang="en-GB" sz="2000" dirty="0"/>
          </a:p>
          <a:p>
            <a:pPr algn="just">
              <a:lnSpc>
                <a:spcPct val="100000"/>
              </a:lnSpc>
            </a:pPr>
            <a:r>
              <a:rPr lang="en-GB" sz="2000" dirty="0"/>
              <a:t>To look at parent attitudes based on their Socio-economic Status (SES) and experience with SEND children </a:t>
            </a:r>
          </a:p>
          <a:p>
            <a:pPr algn="just">
              <a:lnSpc>
                <a:spcPct val="100000"/>
              </a:lnSpc>
            </a:pPr>
            <a:endParaRPr lang="en-GB" sz="2000" dirty="0"/>
          </a:p>
          <a:p>
            <a:pPr algn="just">
              <a:lnSpc>
                <a:spcPct val="100000"/>
              </a:lnSpc>
            </a:pPr>
            <a:r>
              <a:rPr lang="en-GB" sz="2000" dirty="0"/>
              <a:t>To explore teacher attitudes based on if they have experience with SEND children or not </a:t>
            </a:r>
          </a:p>
          <a:p>
            <a:pPr marL="0" indent="0">
              <a:lnSpc>
                <a:spcPct val="100000"/>
              </a:lnSpc>
              <a:buNone/>
            </a:pPr>
            <a:endParaRPr lang="en-GB" sz="2000" dirty="0"/>
          </a:p>
          <a:p>
            <a:pPr>
              <a:lnSpc>
                <a:spcPct val="100000"/>
              </a:lnSpc>
            </a:pPr>
            <a:r>
              <a:rPr lang="en-GB" sz="2000" b="1" dirty="0"/>
              <a:t>Although the effect of SES on parent attitudes were analysed, this will not be discussed within this presentation </a:t>
            </a:r>
          </a:p>
        </p:txBody>
      </p:sp>
    </p:spTree>
    <p:extLst>
      <p:ext uri="{BB962C8B-B14F-4D97-AF65-F5344CB8AC3E}">
        <p14:creationId xmlns:p14="http://schemas.microsoft.com/office/powerpoint/2010/main" val="271469637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C2115-978F-45C5-862C-5054FE127EF0}"/>
              </a:ext>
            </a:extLst>
          </p:cNvPr>
          <p:cNvSpPr>
            <a:spLocks noGrp="1"/>
          </p:cNvSpPr>
          <p:nvPr>
            <p:ph type="title"/>
          </p:nvPr>
        </p:nvSpPr>
        <p:spPr>
          <a:xfrm>
            <a:off x="612648" y="1078992"/>
            <a:ext cx="6268770" cy="1536192"/>
          </a:xfrm>
        </p:spPr>
        <p:txBody>
          <a:bodyPr anchor="b">
            <a:normAutofit fontScale="90000"/>
          </a:bodyPr>
          <a:lstStyle/>
          <a:p>
            <a:r>
              <a:rPr lang="en-GB" sz="5200" dirty="0"/>
              <a:t>Hypothesis: Based on Previous Literature</a:t>
            </a:r>
          </a:p>
        </p:txBody>
      </p:sp>
      <p:sp>
        <p:nvSpPr>
          <p:cNvPr id="20" name="Rectangle 12">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14">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DAC8AC4-6907-404C-A560-5226F1CD6C1C}"/>
              </a:ext>
            </a:extLst>
          </p:cNvPr>
          <p:cNvSpPr>
            <a:spLocks noGrp="1"/>
          </p:cNvSpPr>
          <p:nvPr>
            <p:ph idx="1"/>
          </p:nvPr>
        </p:nvSpPr>
        <p:spPr>
          <a:xfrm>
            <a:off x="612648" y="3355848"/>
            <a:ext cx="11220704" cy="2825496"/>
          </a:xfrm>
        </p:spPr>
        <p:txBody>
          <a:bodyPr>
            <a:normAutofit/>
          </a:bodyPr>
          <a:lstStyle/>
          <a:p>
            <a:pPr marL="0" indent="0">
              <a:lnSpc>
                <a:spcPct val="100000"/>
              </a:lnSpc>
              <a:buNone/>
            </a:pPr>
            <a:endParaRPr lang="en-GB" sz="1100" dirty="0"/>
          </a:p>
          <a:p>
            <a:pPr algn="just">
              <a:lnSpc>
                <a:spcPct val="150000"/>
              </a:lnSpc>
              <a:buFont typeface="Arial" panose="020B0604020202020204" pitchFamily="34" charset="0"/>
              <a:buAutoNum type="arabicParenR"/>
            </a:pPr>
            <a:r>
              <a:rPr lang="en-GB" sz="1800" dirty="0"/>
              <a:t>Parents and teachers will have different attitudes towards inclusion when compared to one another </a:t>
            </a:r>
          </a:p>
          <a:p>
            <a:pPr algn="just">
              <a:lnSpc>
                <a:spcPct val="150000"/>
              </a:lnSpc>
              <a:buFont typeface="Arial" panose="020B0604020202020204" pitchFamily="34" charset="0"/>
              <a:buAutoNum type="arabicParenR"/>
            </a:pPr>
            <a:r>
              <a:rPr lang="en-GB" sz="1800" dirty="0"/>
              <a:t>Teachers and parents with experience with SEND children will have a more positive attitude based on the MTAI (</a:t>
            </a:r>
            <a:r>
              <a:rPr lang="en-GB" sz="1800" dirty="0" err="1"/>
              <a:t>Stoiber</a:t>
            </a:r>
            <a:r>
              <a:rPr lang="en-GB" sz="1800" dirty="0"/>
              <a:t>, </a:t>
            </a:r>
            <a:r>
              <a:rPr lang="en-GB" sz="1800" dirty="0" err="1"/>
              <a:t>Gettinger</a:t>
            </a:r>
            <a:r>
              <a:rPr lang="en-GB" sz="1800" dirty="0"/>
              <a:t>, &amp; Goetz, 1998) scale compared to those with no experience</a:t>
            </a:r>
          </a:p>
          <a:p>
            <a:pPr algn="just">
              <a:lnSpc>
                <a:spcPct val="150000"/>
              </a:lnSpc>
              <a:buAutoNum type="arabicParenR"/>
            </a:pPr>
            <a:r>
              <a:rPr lang="en-GB" sz="1800" dirty="0"/>
              <a:t>Teachers with experience will perceive Inclusive Education significantly more positively compared to those without any experience </a:t>
            </a:r>
          </a:p>
          <a:p>
            <a:pPr>
              <a:lnSpc>
                <a:spcPct val="100000"/>
              </a:lnSpc>
            </a:pPr>
            <a:endParaRPr lang="en-GB" sz="1100" dirty="0"/>
          </a:p>
        </p:txBody>
      </p:sp>
      <p:pic>
        <p:nvPicPr>
          <p:cNvPr id="5" name="Picture 4" descr="A picture containing food&#10;&#10;Description automatically generated">
            <a:extLst>
              <a:ext uri="{FF2B5EF4-FFF2-40B4-BE49-F238E27FC236}">
                <a16:creationId xmlns:a16="http://schemas.microsoft.com/office/drawing/2014/main" id="{AC08CC7E-6C5C-4610-806D-92A4BA554611}"/>
              </a:ext>
            </a:extLst>
          </p:cNvPr>
          <p:cNvPicPr>
            <a:picLocks noChangeAspect="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36426" y="0"/>
            <a:ext cx="5355574" cy="2990224"/>
          </a:xfrm>
          <a:prstGeom prst="rect">
            <a:avLst/>
          </a:prstGeom>
        </p:spPr>
      </p:pic>
    </p:spTree>
    <p:extLst>
      <p:ext uri="{BB962C8B-B14F-4D97-AF65-F5344CB8AC3E}">
        <p14:creationId xmlns:p14="http://schemas.microsoft.com/office/powerpoint/2010/main" val="794292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3">
            <a:extLst>
              <a:ext uri="{FF2B5EF4-FFF2-40B4-BE49-F238E27FC236}">
                <a16:creationId xmlns:a16="http://schemas.microsoft.com/office/drawing/2014/main" id="{5C9B446A-6343-4E56-90BA-061E4DDF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Freeform: Shape 15">
            <a:extLst>
              <a:ext uri="{FF2B5EF4-FFF2-40B4-BE49-F238E27FC236}">
                <a16:creationId xmlns:a16="http://schemas.microsoft.com/office/drawing/2014/main" id="{3EC72A1B-03D3-499C-B4BF-AC68EEC22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17">
            <a:extLst>
              <a:ext uri="{FF2B5EF4-FFF2-40B4-BE49-F238E27FC236}">
                <a16:creationId xmlns:a16="http://schemas.microsoft.com/office/drawing/2014/main" id="{216322C2-3CF0-4D33-BF90-3F384CF6D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26EAD3-2450-49EB-B431-7DE29B700715}"/>
              </a:ext>
            </a:extLst>
          </p:cNvPr>
          <p:cNvSpPr>
            <a:spLocks noGrp="1"/>
          </p:cNvSpPr>
          <p:nvPr>
            <p:ph type="title"/>
          </p:nvPr>
        </p:nvSpPr>
        <p:spPr>
          <a:xfrm>
            <a:off x="371094" y="1161288"/>
            <a:ext cx="3438144" cy="1124712"/>
          </a:xfrm>
        </p:spPr>
        <p:txBody>
          <a:bodyPr anchor="b">
            <a:normAutofit/>
          </a:bodyPr>
          <a:lstStyle/>
          <a:p>
            <a:r>
              <a:rPr lang="en-GB" sz="2800"/>
              <a:t>Methodology </a:t>
            </a:r>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665CD2-B908-4932-9E77-CE1315811F68}"/>
              </a:ext>
            </a:extLst>
          </p:cNvPr>
          <p:cNvSpPr>
            <a:spLocks noGrp="1"/>
          </p:cNvSpPr>
          <p:nvPr>
            <p:ph idx="1"/>
          </p:nvPr>
        </p:nvSpPr>
        <p:spPr>
          <a:xfrm>
            <a:off x="371094" y="2718054"/>
            <a:ext cx="3438906" cy="3550158"/>
          </a:xfrm>
        </p:spPr>
        <p:txBody>
          <a:bodyPr anchor="t">
            <a:normAutofit/>
          </a:bodyPr>
          <a:lstStyle/>
          <a:p>
            <a:pPr marL="0" indent="0" algn="ctr">
              <a:lnSpc>
                <a:spcPct val="100000"/>
              </a:lnSpc>
              <a:buNone/>
            </a:pPr>
            <a:r>
              <a:rPr lang="en-GB" sz="1600" b="1" u="sng" dirty="0"/>
              <a:t>Participants </a:t>
            </a:r>
          </a:p>
          <a:p>
            <a:pPr marL="0" indent="0">
              <a:lnSpc>
                <a:spcPct val="100000"/>
              </a:lnSpc>
              <a:buNone/>
            </a:pPr>
            <a:endParaRPr lang="en-GB" sz="1300" b="1" u="sng" dirty="0"/>
          </a:p>
          <a:p>
            <a:pPr marL="0" indent="0">
              <a:lnSpc>
                <a:spcPct val="100000"/>
              </a:lnSpc>
              <a:buNone/>
            </a:pPr>
            <a:r>
              <a:rPr lang="en-GB" sz="1300" b="1" i="1" dirty="0"/>
              <a:t>Parents - </a:t>
            </a:r>
            <a:r>
              <a:rPr lang="en-GB" sz="1300" b="1" dirty="0"/>
              <a:t> </a:t>
            </a:r>
            <a:r>
              <a:rPr lang="en-GB" sz="1300" dirty="0"/>
              <a:t>65, white British parents from Wales with  a mean age of 34.25</a:t>
            </a:r>
          </a:p>
          <a:p>
            <a:pPr marL="0" indent="0">
              <a:lnSpc>
                <a:spcPct val="100000"/>
              </a:lnSpc>
              <a:buNone/>
            </a:pPr>
            <a:endParaRPr lang="en-GB" sz="1300" i="1" dirty="0"/>
          </a:p>
          <a:p>
            <a:pPr marL="0" indent="0">
              <a:lnSpc>
                <a:spcPct val="100000"/>
              </a:lnSpc>
              <a:buNone/>
            </a:pPr>
            <a:r>
              <a:rPr lang="en-GB" sz="1300" b="1" i="1" dirty="0"/>
              <a:t>Teachers -</a:t>
            </a:r>
            <a:r>
              <a:rPr lang="en-GB" sz="1300" dirty="0"/>
              <a:t> 60, white British teachers from Wales with an overall mean age of 38.85</a:t>
            </a:r>
          </a:p>
          <a:p>
            <a:pPr marL="0" indent="0">
              <a:lnSpc>
                <a:spcPct val="100000"/>
              </a:lnSpc>
              <a:buNone/>
            </a:pPr>
            <a:endParaRPr lang="en-GB" sz="1300" dirty="0"/>
          </a:p>
          <a:p>
            <a:pPr marL="0" indent="0">
              <a:lnSpc>
                <a:spcPct val="100000"/>
              </a:lnSpc>
              <a:buNone/>
            </a:pPr>
            <a:r>
              <a:rPr lang="en-GB" sz="1300" dirty="0"/>
              <a:t>All participants voluntarily completed an online survey regarding their attitudes towards Inclusive Education</a:t>
            </a:r>
          </a:p>
          <a:p>
            <a:pPr>
              <a:lnSpc>
                <a:spcPct val="100000"/>
              </a:lnSpc>
            </a:pPr>
            <a:endParaRPr lang="en-GB" sz="1300" dirty="0"/>
          </a:p>
        </p:txBody>
      </p:sp>
      <p:graphicFrame>
        <p:nvGraphicFramePr>
          <p:cNvPr id="9" name="Chart 8">
            <a:extLst>
              <a:ext uri="{FF2B5EF4-FFF2-40B4-BE49-F238E27FC236}">
                <a16:creationId xmlns:a16="http://schemas.microsoft.com/office/drawing/2014/main" id="{01B6A7CB-0AD1-4F00-8BB8-48E22E5CA2AA}"/>
              </a:ext>
            </a:extLst>
          </p:cNvPr>
          <p:cNvGraphicFramePr/>
          <p:nvPr>
            <p:extLst>
              <p:ext uri="{D42A27DB-BD31-4B8C-83A1-F6EECF244321}">
                <p14:modId xmlns:p14="http://schemas.microsoft.com/office/powerpoint/2010/main" val="1314821026"/>
              </p:ext>
            </p:extLst>
          </p:nvPr>
        </p:nvGraphicFramePr>
        <p:xfrm>
          <a:off x="4898967" y="843533"/>
          <a:ext cx="6921940" cy="528017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308090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4FC8A-DDF4-4EAB-A8A8-1507286B4A45}"/>
              </a:ext>
            </a:extLst>
          </p:cNvPr>
          <p:cNvSpPr>
            <a:spLocks noGrp="1"/>
          </p:cNvSpPr>
          <p:nvPr>
            <p:ph type="title"/>
          </p:nvPr>
        </p:nvSpPr>
        <p:spPr/>
        <p:txBody>
          <a:bodyPr/>
          <a:lstStyle/>
          <a:p>
            <a:r>
              <a:rPr lang="en-GB" dirty="0"/>
              <a:t>Procedure </a:t>
            </a:r>
          </a:p>
        </p:txBody>
      </p:sp>
      <p:graphicFrame>
        <p:nvGraphicFramePr>
          <p:cNvPr id="4" name="Diagram 3">
            <a:extLst>
              <a:ext uri="{FF2B5EF4-FFF2-40B4-BE49-F238E27FC236}">
                <a16:creationId xmlns:a16="http://schemas.microsoft.com/office/drawing/2014/main" id="{65C86B99-0F11-4D8C-8B5F-11475AC6D239}"/>
              </a:ext>
            </a:extLst>
          </p:cNvPr>
          <p:cNvGraphicFramePr/>
          <p:nvPr>
            <p:extLst>
              <p:ext uri="{D42A27DB-BD31-4B8C-83A1-F6EECF244321}">
                <p14:modId xmlns:p14="http://schemas.microsoft.com/office/powerpoint/2010/main" val="343525339"/>
              </p:ext>
            </p:extLst>
          </p:nvPr>
        </p:nvGraphicFramePr>
        <p:xfrm>
          <a:off x="1115568" y="1728216"/>
          <a:ext cx="9531644" cy="4785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2600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4D9D0-EDF3-4E13-AB3F-59E257FBCB03}"/>
              </a:ext>
            </a:extLst>
          </p:cNvPr>
          <p:cNvSpPr>
            <a:spLocks noGrp="1"/>
          </p:cNvSpPr>
          <p:nvPr>
            <p:ph type="title"/>
          </p:nvPr>
        </p:nvSpPr>
        <p:spPr>
          <a:xfrm>
            <a:off x="1011936" y="114652"/>
            <a:ext cx="10168128" cy="1453897"/>
          </a:xfrm>
          <a:ln w="19050">
            <a:solidFill>
              <a:srgbClr val="0070C0"/>
            </a:solidFill>
          </a:ln>
        </p:spPr>
        <p:txBody>
          <a:bodyPr>
            <a:normAutofit fontScale="90000"/>
          </a:bodyPr>
          <a:lstStyle/>
          <a:p>
            <a:pPr algn="ctr"/>
            <a:r>
              <a:rPr lang="en-GB" dirty="0"/>
              <a:t>Materials – My Thinking About Inclusion Scale </a:t>
            </a:r>
            <a:br>
              <a:rPr lang="en-GB" dirty="0"/>
            </a:br>
            <a:r>
              <a:rPr lang="en-GB" dirty="0"/>
              <a:t>(</a:t>
            </a:r>
            <a:r>
              <a:rPr lang="en-GB" dirty="0" err="1"/>
              <a:t>Stoiber</a:t>
            </a:r>
            <a:r>
              <a:rPr lang="en-GB" dirty="0"/>
              <a:t>, </a:t>
            </a:r>
            <a:r>
              <a:rPr lang="en-GB" dirty="0" err="1"/>
              <a:t>Gettinger</a:t>
            </a:r>
            <a:r>
              <a:rPr lang="en-GB" dirty="0"/>
              <a:t> &amp; Goetz, 1998) </a:t>
            </a:r>
          </a:p>
        </p:txBody>
      </p:sp>
      <p:sp>
        <p:nvSpPr>
          <p:cNvPr id="3" name="Content Placeholder 2">
            <a:extLst>
              <a:ext uri="{FF2B5EF4-FFF2-40B4-BE49-F238E27FC236}">
                <a16:creationId xmlns:a16="http://schemas.microsoft.com/office/drawing/2014/main" id="{37C11BD4-A83C-4287-B3BD-A0C88C9A7B51}"/>
              </a:ext>
            </a:extLst>
          </p:cNvPr>
          <p:cNvSpPr>
            <a:spLocks noGrp="1"/>
          </p:cNvSpPr>
          <p:nvPr>
            <p:ph idx="1"/>
          </p:nvPr>
        </p:nvSpPr>
        <p:spPr>
          <a:xfrm>
            <a:off x="7455876" y="3108958"/>
            <a:ext cx="4380915" cy="2377441"/>
          </a:xfrm>
          <a:prstGeom prst="round2DiagRect">
            <a:avLst/>
          </a:prstGeom>
          <a:ln w="19050">
            <a:solidFill>
              <a:srgbClr val="00B0F0"/>
            </a:solidFill>
          </a:ln>
        </p:spPr>
        <p:txBody>
          <a:bodyPr>
            <a:normAutofit fontScale="92500" lnSpcReduction="20000"/>
          </a:bodyPr>
          <a:lstStyle/>
          <a:p>
            <a:pPr algn="just"/>
            <a:r>
              <a:rPr lang="en-GB" sz="1800" dirty="0"/>
              <a:t>Teacher experience was  determined by asking to indicate if they teach SEND children and</a:t>
            </a:r>
          </a:p>
          <a:p>
            <a:pPr algn="just"/>
            <a:endParaRPr lang="en-GB" sz="1800" dirty="0"/>
          </a:p>
          <a:p>
            <a:pPr algn="just"/>
            <a:r>
              <a:rPr lang="en-GB" sz="1800" dirty="0"/>
              <a:t>Parent experience was determined  by asking parents if they have a child with SEND</a:t>
            </a:r>
          </a:p>
        </p:txBody>
      </p:sp>
      <p:graphicFrame>
        <p:nvGraphicFramePr>
          <p:cNvPr id="4" name="Diagram 3">
            <a:extLst>
              <a:ext uri="{FF2B5EF4-FFF2-40B4-BE49-F238E27FC236}">
                <a16:creationId xmlns:a16="http://schemas.microsoft.com/office/drawing/2014/main" id="{24176EF5-A39C-437C-B4BD-CEEB539E1458}"/>
              </a:ext>
            </a:extLst>
          </p:cNvPr>
          <p:cNvGraphicFramePr/>
          <p:nvPr>
            <p:extLst>
              <p:ext uri="{D42A27DB-BD31-4B8C-83A1-F6EECF244321}">
                <p14:modId xmlns:p14="http://schemas.microsoft.com/office/powerpoint/2010/main" val="3165456895"/>
              </p:ext>
            </p:extLst>
          </p:nvPr>
        </p:nvGraphicFramePr>
        <p:xfrm>
          <a:off x="-610443" y="1875576"/>
          <a:ext cx="9121396" cy="48301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6584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5954F66B-3BF3-4495-BAEE-BEB2B018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B3F3C-D0DC-4BEA-A1AC-2EADC07D70CB}"/>
              </a:ext>
            </a:extLst>
          </p:cNvPr>
          <p:cNvSpPr>
            <a:spLocks noGrp="1"/>
          </p:cNvSpPr>
          <p:nvPr>
            <p:ph type="title"/>
          </p:nvPr>
        </p:nvSpPr>
        <p:spPr>
          <a:xfrm>
            <a:off x="5296874" y="1076324"/>
            <a:ext cx="6272784" cy="1535051"/>
          </a:xfrm>
        </p:spPr>
        <p:txBody>
          <a:bodyPr anchor="b">
            <a:normAutofit/>
          </a:bodyPr>
          <a:lstStyle/>
          <a:p>
            <a:r>
              <a:rPr lang="en-GB" sz="5200"/>
              <a:t>Results </a:t>
            </a:r>
          </a:p>
        </p:txBody>
      </p:sp>
      <p:sp>
        <p:nvSpPr>
          <p:cNvPr id="20" name="Rectangle 12">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34618"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14">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924"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9B0787-518F-4A3F-8891-11D0FEA4B0A6}"/>
              </a:ext>
            </a:extLst>
          </p:cNvPr>
          <p:cNvSpPr>
            <a:spLocks noGrp="1"/>
          </p:cNvSpPr>
          <p:nvPr>
            <p:ph idx="1"/>
          </p:nvPr>
        </p:nvSpPr>
        <p:spPr>
          <a:xfrm>
            <a:off x="4720076" y="3209712"/>
            <a:ext cx="7409616" cy="3849307"/>
          </a:xfrm>
        </p:spPr>
        <p:txBody>
          <a:bodyPr>
            <a:normAutofit/>
          </a:bodyPr>
          <a:lstStyle/>
          <a:p>
            <a:pPr marL="0" indent="0" algn="ctr">
              <a:lnSpc>
                <a:spcPct val="100000"/>
              </a:lnSpc>
              <a:buNone/>
            </a:pPr>
            <a:r>
              <a:rPr lang="en-GB" sz="1800" b="1" dirty="0"/>
              <a:t>Teacher and Parent – 2 x 2 ANOVA  </a:t>
            </a:r>
          </a:p>
          <a:p>
            <a:pPr marL="0" indent="0" algn="ctr">
              <a:lnSpc>
                <a:spcPct val="100000"/>
              </a:lnSpc>
              <a:buNone/>
            </a:pPr>
            <a:endParaRPr lang="en-GB" sz="900" dirty="0"/>
          </a:p>
          <a:p>
            <a:pPr algn="just">
              <a:lnSpc>
                <a:spcPct val="100000"/>
              </a:lnSpc>
            </a:pPr>
            <a:r>
              <a:rPr lang="en-GB" sz="1600" b="1" dirty="0"/>
              <a:t>Teachers and parents with experience / teachers and parents with no experience </a:t>
            </a:r>
            <a:r>
              <a:rPr lang="en-GB" sz="1600" dirty="0"/>
              <a:t>– no significant difference</a:t>
            </a:r>
          </a:p>
          <a:p>
            <a:pPr algn="just">
              <a:lnSpc>
                <a:spcPct val="100000"/>
              </a:lnSpc>
            </a:pPr>
            <a:r>
              <a:rPr lang="en-GB" sz="1600" i="1" dirty="0"/>
              <a:t>F </a:t>
            </a:r>
            <a:r>
              <a:rPr lang="en-GB" sz="1600" dirty="0"/>
              <a:t>(125) = 2.27, </a:t>
            </a:r>
            <a:r>
              <a:rPr lang="en-GB" sz="1600" i="1" dirty="0"/>
              <a:t>p </a:t>
            </a:r>
            <a:r>
              <a:rPr lang="en-GB" sz="1600" dirty="0"/>
              <a:t>.134, ƞᵖ² = .018, with a large effect size.</a:t>
            </a:r>
          </a:p>
          <a:p>
            <a:pPr algn="just">
              <a:lnSpc>
                <a:spcPct val="100000"/>
              </a:lnSpc>
            </a:pPr>
            <a:r>
              <a:rPr lang="en-GB" sz="1600" b="1" dirty="0"/>
              <a:t>Teacher and parent attitudes </a:t>
            </a:r>
            <a:r>
              <a:rPr lang="en-GB" sz="1600" dirty="0"/>
              <a:t>– no significant main effect </a:t>
            </a:r>
          </a:p>
          <a:p>
            <a:pPr algn="just">
              <a:lnSpc>
                <a:spcPct val="100000"/>
              </a:lnSpc>
            </a:pPr>
            <a:r>
              <a:rPr lang="en-GB" sz="1600" i="1" dirty="0"/>
              <a:t>F</a:t>
            </a:r>
            <a:r>
              <a:rPr lang="en-GB" sz="1600" dirty="0"/>
              <a:t> (125) = .733, </a:t>
            </a:r>
            <a:r>
              <a:rPr lang="en-GB" sz="1600" i="1" dirty="0"/>
              <a:t>p</a:t>
            </a:r>
            <a:r>
              <a:rPr lang="en-GB" sz="1600" dirty="0"/>
              <a:t> =.394, ƞᵖ² = .006, with a medium effect size</a:t>
            </a:r>
          </a:p>
          <a:p>
            <a:pPr algn="just">
              <a:lnSpc>
                <a:spcPct val="100000"/>
              </a:lnSpc>
            </a:pPr>
            <a:r>
              <a:rPr lang="en-GB" sz="1600" dirty="0"/>
              <a:t>Parents and teachers do not differ in their attitudes towards Inclusive Education. </a:t>
            </a:r>
          </a:p>
          <a:p>
            <a:pPr marL="0" indent="0">
              <a:lnSpc>
                <a:spcPct val="100000"/>
              </a:lnSpc>
              <a:buNone/>
            </a:pPr>
            <a:endParaRPr lang="en-GB" sz="1400" dirty="0"/>
          </a:p>
          <a:p>
            <a:pPr>
              <a:lnSpc>
                <a:spcPct val="100000"/>
              </a:lnSpc>
            </a:pPr>
            <a:endParaRPr lang="en-GB" sz="1100" dirty="0"/>
          </a:p>
        </p:txBody>
      </p:sp>
      <p:graphicFrame>
        <p:nvGraphicFramePr>
          <p:cNvPr id="6" name="Chart 5">
            <a:extLst>
              <a:ext uri="{FF2B5EF4-FFF2-40B4-BE49-F238E27FC236}">
                <a16:creationId xmlns:a16="http://schemas.microsoft.com/office/drawing/2014/main" id="{39353B36-7338-47F0-95BA-B4425718B0DF}"/>
              </a:ext>
            </a:extLst>
          </p:cNvPr>
          <p:cNvGraphicFramePr/>
          <p:nvPr>
            <p:extLst>
              <p:ext uri="{D42A27DB-BD31-4B8C-83A1-F6EECF244321}">
                <p14:modId xmlns:p14="http://schemas.microsoft.com/office/powerpoint/2010/main" val="4134557534"/>
              </p:ext>
            </p:extLst>
          </p:nvPr>
        </p:nvGraphicFramePr>
        <p:xfrm>
          <a:off x="457200" y="603504"/>
          <a:ext cx="4217332" cy="557784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715343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FE53BF-2E38-4D5D-82FC-35FDDEE9D3EE}"/>
              </a:ext>
            </a:extLst>
          </p:cNvPr>
          <p:cNvSpPr>
            <a:spLocks noGrp="1"/>
          </p:cNvSpPr>
          <p:nvPr>
            <p:ph type="title"/>
          </p:nvPr>
        </p:nvSpPr>
        <p:spPr>
          <a:xfrm>
            <a:off x="525433" y="1361059"/>
            <a:ext cx="3438144" cy="1239012"/>
          </a:xfrm>
        </p:spPr>
        <p:txBody>
          <a:bodyPr anchor="ctr">
            <a:normAutofit/>
          </a:bodyPr>
          <a:lstStyle/>
          <a:p>
            <a:r>
              <a:rPr lang="en-GB" sz="2800" dirty="0"/>
              <a:t>Results Continued</a:t>
            </a:r>
          </a:p>
        </p:txBody>
      </p:sp>
      <p:sp>
        <p:nvSpPr>
          <p:cNvPr id="25" name="Rectangle 19">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73CE516-04DA-43A9-8513-7EE7B219025D}"/>
              </a:ext>
            </a:extLst>
          </p:cNvPr>
          <p:cNvSpPr>
            <a:spLocks noGrp="1"/>
          </p:cNvSpPr>
          <p:nvPr>
            <p:ph idx="1"/>
          </p:nvPr>
        </p:nvSpPr>
        <p:spPr>
          <a:xfrm>
            <a:off x="371094" y="2718054"/>
            <a:ext cx="4084578" cy="3207258"/>
          </a:xfrm>
        </p:spPr>
        <p:txBody>
          <a:bodyPr anchor="t">
            <a:normAutofit/>
          </a:bodyPr>
          <a:lstStyle/>
          <a:p>
            <a:pPr marL="0" indent="0" algn="ctr">
              <a:lnSpc>
                <a:spcPct val="100000"/>
              </a:lnSpc>
              <a:buNone/>
            </a:pPr>
            <a:r>
              <a:rPr lang="en-GB" sz="1800" b="1" dirty="0"/>
              <a:t>Teacher Attitudes – t –test</a:t>
            </a:r>
            <a:endParaRPr lang="en-GB" sz="1400" b="1" dirty="0"/>
          </a:p>
          <a:p>
            <a:pPr algn="ctr">
              <a:lnSpc>
                <a:spcPct val="100000"/>
              </a:lnSpc>
            </a:pPr>
            <a:r>
              <a:rPr lang="en-GB" sz="1400" dirty="0"/>
              <a:t>No significant difference found</a:t>
            </a:r>
          </a:p>
          <a:p>
            <a:pPr algn="ctr">
              <a:lnSpc>
                <a:spcPct val="100000"/>
              </a:lnSpc>
            </a:pPr>
            <a:endParaRPr lang="en-GB" sz="1400" dirty="0"/>
          </a:p>
          <a:p>
            <a:pPr algn="ctr">
              <a:lnSpc>
                <a:spcPct val="100000"/>
              </a:lnSpc>
            </a:pPr>
            <a:r>
              <a:rPr lang="en-GB" sz="1400" i="1" dirty="0"/>
              <a:t>t</a:t>
            </a:r>
            <a:r>
              <a:rPr lang="en-GB" sz="1400" dirty="0"/>
              <a:t> (60) = .010, </a:t>
            </a:r>
            <a:r>
              <a:rPr lang="en-GB" sz="1400" i="1" dirty="0"/>
              <a:t>p</a:t>
            </a:r>
            <a:r>
              <a:rPr lang="en-GB" sz="1400" dirty="0"/>
              <a:t> =.50, Cohen’s </a:t>
            </a:r>
            <a:r>
              <a:rPr lang="en-GB" sz="1400" i="1" dirty="0"/>
              <a:t>d</a:t>
            </a:r>
            <a:r>
              <a:rPr lang="en-GB" sz="1400" dirty="0"/>
              <a:t> = 0.004</a:t>
            </a:r>
          </a:p>
          <a:p>
            <a:pPr algn="ctr">
              <a:lnSpc>
                <a:spcPct val="100000"/>
              </a:lnSpc>
            </a:pPr>
            <a:endParaRPr lang="en-GB" sz="1400" dirty="0"/>
          </a:p>
          <a:p>
            <a:pPr algn="ctr">
              <a:lnSpc>
                <a:spcPct val="100000"/>
              </a:lnSpc>
            </a:pPr>
            <a:r>
              <a:rPr lang="en-GB" sz="1400" dirty="0"/>
              <a:t>The effect size - extremely small </a:t>
            </a:r>
          </a:p>
        </p:txBody>
      </p:sp>
      <p:graphicFrame>
        <p:nvGraphicFramePr>
          <p:cNvPr id="9" name="Chart 8">
            <a:extLst>
              <a:ext uri="{FF2B5EF4-FFF2-40B4-BE49-F238E27FC236}">
                <a16:creationId xmlns:a16="http://schemas.microsoft.com/office/drawing/2014/main" id="{E385940E-470D-4664-8A3E-6EECB3E439A0}"/>
              </a:ext>
            </a:extLst>
          </p:cNvPr>
          <p:cNvGraphicFramePr/>
          <p:nvPr>
            <p:extLst>
              <p:ext uri="{D42A27DB-BD31-4B8C-83A1-F6EECF244321}">
                <p14:modId xmlns:p14="http://schemas.microsoft.com/office/powerpoint/2010/main" val="2359032540"/>
              </p:ext>
            </p:extLst>
          </p:nvPr>
        </p:nvGraphicFramePr>
        <p:xfrm>
          <a:off x="4901184" y="841248"/>
          <a:ext cx="6922008" cy="527608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29159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lumMod val="50000"/>
            </a:schemeClr>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772F3-12B8-4A01-AEA4-BC8536D6F3C1}"/>
              </a:ext>
            </a:extLst>
          </p:cNvPr>
          <p:cNvSpPr>
            <a:spLocks noGrp="1"/>
          </p:cNvSpPr>
          <p:nvPr>
            <p:ph type="title"/>
          </p:nvPr>
        </p:nvSpPr>
        <p:spPr>
          <a:xfrm>
            <a:off x="693536" y="485070"/>
            <a:ext cx="3146943" cy="1179576"/>
          </a:xfrm>
        </p:spPr>
        <p:txBody>
          <a:bodyPr/>
          <a:lstStyle/>
          <a:p>
            <a:r>
              <a:rPr lang="en-GB" b="1" dirty="0"/>
              <a:t>Discussion</a:t>
            </a:r>
            <a:r>
              <a:rPr lang="en-GB" dirty="0"/>
              <a:t> </a:t>
            </a:r>
          </a:p>
        </p:txBody>
      </p:sp>
      <p:sp>
        <p:nvSpPr>
          <p:cNvPr id="4" name="Oval 3">
            <a:extLst>
              <a:ext uri="{FF2B5EF4-FFF2-40B4-BE49-F238E27FC236}">
                <a16:creationId xmlns:a16="http://schemas.microsoft.com/office/drawing/2014/main" id="{894C984D-9190-4675-A718-2D15249219B8}"/>
              </a:ext>
            </a:extLst>
          </p:cNvPr>
          <p:cNvSpPr/>
          <p:nvPr/>
        </p:nvSpPr>
        <p:spPr>
          <a:xfrm>
            <a:off x="278069" y="2131951"/>
            <a:ext cx="3562410" cy="3509193"/>
          </a:xfrm>
          <a:prstGeom prst="ellipse">
            <a:avLst/>
          </a:prstGeom>
          <a:solidFill>
            <a:schemeClr val="bg2">
              <a:lumMod val="75000"/>
            </a:schemeClr>
          </a:solidFill>
          <a:ln w="28575">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Primary aim </a:t>
            </a:r>
            <a:r>
              <a:rPr lang="en-GB" sz="2000" dirty="0"/>
              <a:t>-  to explore the attitudes of parents and teachers towards Inclusive Education - looking at  experience </a:t>
            </a:r>
          </a:p>
        </p:txBody>
      </p:sp>
      <p:sp>
        <p:nvSpPr>
          <p:cNvPr id="5" name="Rectangle: Rounded Corners 4">
            <a:extLst>
              <a:ext uri="{FF2B5EF4-FFF2-40B4-BE49-F238E27FC236}">
                <a16:creationId xmlns:a16="http://schemas.microsoft.com/office/drawing/2014/main" id="{EEFA2C7E-20F3-4870-AC0F-FB700A607BC8}"/>
              </a:ext>
            </a:extLst>
          </p:cNvPr>
          <p:cNvSpPr/>
          <p:nvPr/>
        </p:nvSpPr>
        <p:spPr>
          <a:xfrm>
            <a:off x="8542346" y="784801"/>
            <a:ext cx="2799470" cy="1759689"/>
          </a:xfrm>
          <a:prstGeom prst="roundRect">
            <a:avLst/>
          </a:prstGeom>
          <a:solidFill>
            <a:schemeClr val="accent2">
              <a:lumMod val="20000"/>
              <a:lumOff val="8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Findings</a:t>
            </a:r>
            <a:r>
              <a:rPr lang="en-GB" dirty="0">
                <a:solidFill>
                  <a:schemeClr val="tx1"/>
                </a:solidFill>
              </a:rPr>
              <a:t> – experience does not affect parent and teacher attitudes towards Inclusive Education </a:t>
            </a:r>
          </a:p>
        </p:txBody>
      </p:sp>
      <p:sp>
        <p:nvSpPr>
          <p:cNvPr id="6" name="Wave 5">
            <a:extLst>
              <a:ext uri="{FF2B5EF4-FFF2-40B4-BE49-F238E27FC236}">
                <a16:creationId xmlns:a16="http://schemas.microsoft.com/office/drawing/2014/main" id="{5D2225F0-1696-4D4E-AF64-0E59B3D45D8C}"/>
              </a:ext>
            </a:extLst>
          </p:cNvPr>
          <p:cNvSpPr/>
          <p:nvPr/>
        </p:nvSpPr>
        <p:spPr>
          <a:xfrm>
            <a:off x="4399031" y="4308843"/>
            <a:ext cx="6243939" cy="2324937"/>
          </a:xfrm>
          <a:prstGeom prst="wave">
            <a:avLst/>
          </a:prstGeom>
          <a:solidFill>
            <a:schemeClr val="accent2">
              <a:lumMod val="75000"/>
            </a:schemeClr>
          </a:solidFill>
          <a:ln>
            <a:solidFill>
              <a:schemeClr val="tx2">
                <a:lumMod val="90000"/>
                <a:lumOff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findings </a:t>
            </a:r>
            <a:r>
              <a:rPr lang="en-GB" b="1" dirty="0"/>
              <a:t>do not support </a:t>
            </a:r>
            <a:r>
              <a:rPr lang="en-GB" dirty="0"/>
              <a:t>the research hypothesis and </a:t>
            </a:r>
            <a:r>
              <a:rPr lang="en-GB" b="1" dirty="0"/>
              <a:t>do not confirm </a:t>
            </a:r>
            <a:r>
              <a:rPr lang="en-GB" dirty="0"/>
              <a:t>the findings of </a:t>
            </a:r>
            <a:r>
              <a:rPr lang="en-GB" dirty="0" err="1"/>
              <a:t>Stoiber</a:t>
            </a:r>
            <a:r>
              <a:rPr lang="en-GB" dirty="0"/>
              <a:t>, </a:t>
            </a:r>
            <a:r>
              <a:rPr lang="en-GB" dirty="0" err="1"/>
              <a:t>Gettinger</a:t>
            </a:r>
            <a:r>
              <a:rPr lang="en-GB" dirty="0"/>
              <a:t>, and Goetz (1998)</a:t>
            </a:r>
          </a:p>
        </p:txBody>
      </p:sp>
      <p:sp>
        <p:nvSpPr>
          <p:cNvPr id="7" name="Rectangle: Rounded Corners 6">
            <a:extLst>
              <a:ext uri="{FF2B5EF4-FFF2-40B4-BE49-F238E27FC236}">
                <a16:creationId xmlns:a16="http://schemas.microsoft.com/office/drawing/2014/main" id="{7809515A-3E4D-4ED7-B801-0EC97660D141}"/>
              </a:ext>
            </a:extLst>
          </p:cNvPr>
          <p:cNvSpPr/>
          <p:nvPr/>
        </p:nvSpPr>
        <p:spPr>
          <a:xfrm>
            <a:off x="4384962" y="789464"/>
            <a:ext cx="2799470" cy="1759690"/>
          </a:xfrm>
          <a:prstGeom prst="roundRect">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Findings</a:t>
            </a:r>
            <a:r>
              <a:rPr lang="en-GB" dirty="0">
                <a:solidFill>
                  <a:schemeClr val="tx1"/>
                </a:solidFill>
              </a:rPr>
              <a:t> – teachers and parents do not have different attitudes towards inclusion </a:t>
            </a:r>
          </a:p>
        </p:txBody>
      </p:sp>
      <p:sp>
        <p:nvSpPr>
          <p:cNvPr id="8" name="Arrow: Right 7">
            <a:extLst>
              <a:ext uri="{FF2B5EF4-FFF2-40B4-BE49-F238E27FC236}">
                <a16:creationId xmlns:a16="http://schemas.microsoft.com/office/drawing/2014/main" id="{C67BDD5A-4195-4DA0-99C8-287FF3F95783}"/>
              </a:ext>
            </a:extLst>
          </p:cNvPr>
          <p:cNvSpPr/>
          <p:nvPr/>
        </p:nvSpPr>
        <p:spPr>
          <a:xfrm>
            <a:off x="7361044" y="1320075"/>
            <a:ext cx="960823" cy="634627"/>
          </a:xfrm>
          <a:prstGeom prst="rightArrow">
            <a:avLst/>
          </a:prstGeom>
          <a:solidFill>
            <a:schemeClr val="accent2">
              <a:lumMod val="50000"/>
            </a:schemeClr>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E998BB7F-EFCA-4912-A760-59D678F2A1EB}"/>
              </a:ext>
            </a:extLst>
          </p:cNvPr>
          <p:cNvSpPr/>
          <p:nvPr/>
        </p:nvSpPr>
        <p:spPr>
          <a:xfrm>
            <a:off x="6463654" y="2184489"/>
            <a:ext cx="2799470" cy="1759690"/>
          </a:xfrm>
          <a:prstGeom prst="roundRect">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Findings</a:t>
            </a:r>
            <a:r>
              <a:rPr lang="en-GB" dirty="0">
                <a:solidFill>
                  <a:schemeClr val="tx1"/>
                </a:solidFill>
              </a:rPr>
              <a:t> – experience does not influence teacher attitudes towards inclusion</a:t>
            </a:r>
          </a:p>
        </p:txBody>
      </p:sp>
    </p:spTree>
    <p:extLst>
      <p:ext uri="{BB962C8B-B14F-4D97-AF65-F5344CB8AC3E}">
        <p14:creationId xmlns:p14="http://schemas.microsoft.com/office/powerpoint/2010/main" val="2564749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BEC9DB-891E-4642-9AD2-66DF1F95A380}"/>
              </a:ext>
            </a:extLst>
          </p:cNvPr>
          <p:cNvSpPr>
            <a:spLocks noGrp="1"/>
          </p:cNvSpPr>
          <p:nvPr>
            <p:ph type="title"/>
          </p:nvPr>
        </p:nvSpPr>
        <p:spPr>
          <a:xfrm>
            <a:off x="841248" y="256032"/>
            <a:ext cx="10506456" cy="1014984"/>
          </a:xfrm>
        </p:spPr>
        <p:txBody>
          <a:bodyPr anchor="b">
            <a:normAutofit/>
          </a:bodyPr>
          <a:lstStyle/>
          <a:p>
            <a:pPr algn="ctr"/>
            <a:r>
              <a:rPr lang="en-GB" sz="3100" b="1" dirty="0"/>
              <a:t>Implications of the findings: </a:t>
            </a:r>
            <a:br>
              <a:rPr lang="en-GB" sz="3100" b="1" dirty="0"/>
            </a:br>
            <a:r>
              <a:rPr lang="en-GB" sz="3100" dirty="0"/>
              <a:t>why did the findings not agree with previous literature? </a:t>
            </a:r>
          </a:p>
        </p:txBody>
      </p:sp>
      <p:sp>
        <p:nvSpPr>
          <p:cNvPr id="17"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C86D9D33-AC8E-4F8D-8AB0-50C79037BAAF}"/>
              </a:ext>
            </a:extLst>
          </p:cNvPr>
          <p:cNvSpPr>
            <a:spLocks noGrp="1"/>
          </p:cNvSpPr>
          <p:nvPr>
            <p:ph idx="1"/>
          </p:nvPr>
        </p:nvSpPr>
        <p:spPr>
          <a:xfrm>
            <a:off x="263236" y="2092036"/>
            <a:ext cx="11734800" cy="4765964"/>
          </a:xfrm>
        </p:spPr>
        <p:txBody>
          <a:bodyPr anchor="ctr">
            <a:normAutofit/>
          </a:bodyPr>
          <a:lstStyle/>
          <a:p>
            <a:pPr algn="just">
              <a:lnSpc>
                <a:spcPct val="100000"/>
              </a:lnSpc>
            </a:pPr>
            <a:r>
              <a:rPr lang="en-GB" sz="1700" b="1" dirty="0"/>
              <a:t>Accepting attitudes </a:t>
            </a:r>
            <a:r>
              <a:rPr lang="en-GB" sz="1700" dirty="0"/>
              <a:t>– no significant differences between experience and no experience suggests that we are now more accepting of SEND</a:t>
            </a:r>
          </a:p>
          <a:p>
            <a:pPr algn="just">
              <a:lnSpc>
                <a:spcPct val="100000"/>
              </a:lnSpc>
            </a:pPr>
            <a:endParaRPr lang="en-GB" sz="1700" dirty="0"/>
          </a:p>
          <a:p>
            <a:pPr algn="just">
              <a:lnSpc>
                <a:spcPct val="100000"/>
              </a:lnSpc>
            </a:pPr>
            <a:r>
              <a:rPr lang="en-GB" sz="1700" b="1" dirty="0"/>
              <a:t>Educational Policies </a:t>
            </a:r>
            <a:r>
              <a:rPr lang="en-GB" sz="1700" dirty="0"/>
              <a:t>– current policy states that schools must make the necessary adjustments that are needed to cater for specific SEND, therefore, there is a need to incorporate these up-to-date findings into current policies to ensure they are effective </a:t>
            </a:r>
          </a:p>
          <a:p>
            <a:pPr algn="just">
              <a:lnSpc>
                <a:spcPct val="100000"/>
              </a:lnSpc>
            </a:pPr>
            <a:endParaRPr lang="en-GB" sz="1700" dirty="0"/>
          </a:p>
          <a:p>
            <a:pPr algn="just">
              <a:lnSpc>
                <a:spcPct val="100000"/>
              </a:lnSpc>
            </a:pPr>
            <a:r>
              <a:rPr lang="en-GB" sz="1700" b="1" dirty="0"/>
              <a:t>Training</a:t>
            </a:r>
            <a:r>
              <a:rPr lang="en-GB" sz="1700" dirty="0"/>
              <a:t> – more training and resources needed for teachers to feel confident to teach children with severe SEND </a:t>
            </a:r>
          </a:p>
          <a:p>
            <a:pPr marL="0" indent="0" algn="just">
              <a:lnSpc>
                <a:spcPct val="100000"/>
              </a:lnSpc>
              <a:buNone/>
            </a:pPr>
            <a:endParaRPr lang="en-GB" sz="1700" dirty="0"/>
          </a:p>
          <a:p>
            <a:pPr algn="just">
              <a:lnSpc>
                <a:spcPct val="100000"/>
              </a:lnSpc>
            </a:pPr>
            <a:r>
              <a:rPr lang="en-GB" sz="1700" b="1" dirty="0"/>
              <a:t>Increase parent experience with SEND </a:t>
            </a:r>
            <a:r>
              <a:rPr lang="en-GB" sz="1700" dirty="0"/>
              <a:t>– more parent contact as the majority of parents stated that they did not have experience with SEND  </a:t>
            </a:r>
          </a:p>
          <a:p>
            <a:pPr algn="just">
              <a:lnSpc>
                <a:spcPct val="100000"/>
              </a:lnSpc>
            </a:pPr>
            <a:endParaRPr lang="en-GB" sz="1700" dirty="0"/>
          </a:p>
          <a:p>
            <a:pPr algn="just">
              <a:lnSpc>
                <a:spcPct val="100000"/>
              </a:lnSpc>
            </a:pPr>
            <a:r>
              <a:rPr lang="en-GB" sz="1700" b="1" dirty="0"/>
              <a:t>Parent support groups </a:t>
            </a:r>
            <a:r>
              <a:rPr lang="en-GB" sz="1700" dirty="0"/>
              <a:t>– to increase awareness of SEND for those with little experience </a:t>
            </a:r>
          </a:p>
          <a:p>
            <a:pPr algn="just">
              <a:lnSpc>
                <a:spcPct val="100000"/>
              </a:lnSpc>
            </a:pPr>
            <a:endParaRPr lang="en-GB" sz="1700" dirty="0"/>
          </a:p>
          <a:p>
            <a:pPr>
              <a:lnSpc>
                <a:spcPct val="100000"/>
              </a:lnSpc>
            </a:pPr>
            <a:endParaRPr lang="en-GB" sz="1700" dirty="0"/>
          </a:p>
        </p:txBody>
      </p:sp>
    </p:spTree>
    <p:extLst>
      <p:ext uri="{BB962C8B-B14F-4D97-AF65-F5344CB8AC3E}">
        <p14:creationId xmlns:p14="http://schemas.microsoft.com/office/powerpoint/2010/main" val="42579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5">
            <a:extLst>
              <a:ext uri="{FF2B5EF4-FFF2-40B4-BE49-F238E27FC236}">
                <a16:creationId xmlns:a16="http://schemas.microsoft.com/office/drawing/2014/main" id="{6D1A2CED-DA9B-4CCF-8215-CFC65FE71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27">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6B877E-52EE-46EB-8B1F-2CCD741B0EC5}"/>
              </a:ext>
            </a:extLst>
          </p:cNvPr>
          <p:cNvSpPr>
            <a:spLocks noGrp="1"/>
          </p:cNvSpPr>
          <p:nvPr>
            <p:ph type="title"/>
          </p:nvPr>
        </p:nvSpPr>
        <p:spPr>
          <a:xfrm>
            <a:off x="1025864" y="150835"/>
            <a:ext cx="10232136" cy="1014984"/>
          </a:xfrm>
        </p:spPr>
        <p:txBody>
          <a:bodyPr>
            <a:normAutofit/>
          </a:bodyPr>
          <a:lstStyle/>
          <a:p>
            <a:pPr algn="ctr"/>
            <a:r>
              <a:rPr lang="en-GB" b="1" dirty="0">
                <a:solidFill>
                  <a:srgbClr val="00B0F0"/>
                </a:solidFill>
              </a:rPr>
              <a:t>Limitations</a:t>
            </a:r>
            <a:r>
              <a:rPr lang="en-GB" dirty="0">
                <a:solidFill>
                  <a:srgbClr val="00B0F0"/>
                </a:solidFill>
              </a:rPr>
              <a:t> </a:t>
            </a:r>
          </a:p>
        </p:txBody>
      </p:sp>
      <p:sp>
        <p:nvSpPr>
          <p:cNvPr id="36" name="Rectangle 29">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658327"/>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1" name="Content Placeholder 2">
            <a:extLst>
              <a:ext uri="{FF2B5EF4-FFF2-40B4-BE49-F238E27FC236}">
                <a16:creationId xmlns:a16="http://schemas.microsoft.com/office/drawing/2014/main" id="{EC989E9F-0C27-4F15-89F1-FB8780D54B3F}"/>
              </a:ext>
            </a:extLst>
          </p:cNvPr>
          <p:cNvGraphicFramePr>
            <a:graphicFrameLocks noGrp="1"/>
          </p:cNvGraphicFramePr>
          <p:nvPr>
            <p:ph idx="1"/>
            <p:extLst>
              <p:ext uri="{D42A27DB-BD31-4B8C-83A1-F6EECF244321}">
                <p14:modId xmlns:p14="http://schemas.microsoft.com/office/powerpoint/2010/main" val="4043016306"/>
              </p:ext>
            </p:extLst>
          </p:nvPr>
        </p:nvGraphicFramePr>
        <p:xfrm>
          <a:off x="274532" y="1245898"/>
          <a:ext cx="11734800" cy="56121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72880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024A8-40C6-4E19-891D-1F45585C94E1}"/>
              </a:ext>
            </a:extLst>
          </p:cNvPr>
          <p:cNvSpPr>
            <a:spLocks noGrp="1"/>
          </p:cNvSpPr>
          <p:nvPr>
            <p:ph type="title"/>
          </p:nvPr>
        </p:nvSpPr>
        <p:spPr>
          <a:xfrm>
            <a:off x="655320" y="429030"/>
            <a:ext cx="2834640" cy="5457589"/>
          </a:xfrm>
        </p:spPr>
        <p:txBody>
          <a:bodyPr anchor="ctr">
            <a:normAutofit/>
          </a:bodyPr>
          <a:lstStyle/>
          <a:p>
            <a:r>
              <a:rPr lang="en-GB"/>
              <a:t>Future Research </a:t>
            </a:r>
            <a:endParaRPr lang="en-GB" dirty="0"/>
          </a:p>
        </p:txBody>
      </p:sp>
      <p:sp>
        <p:nvSpPr>
          <p:cNvPr id="12" name="Rectangle 11">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E873F100-7E7A-42D9-820C-A1267CA7D726}"/>
              </a:ext>
            </a:extLst>
          </p:cNvPr>
          <p:cNvGraphicFramePr>
            <a:graphicFrameLocks noGrp="1"/>
          </p:cNvGraphicFramePr>
          <p:nvPr>
            <p:ph idx="1"/>
            <p:extLst>
              <p:ext uri="{D42A27DB-BD31-4B8C-83A1-F6EECF244321}">
                <p14:modId xmlns:p14="http://schemas.microsoft.com/office/powerpoint/2010/main" val="3791937319"/>
              </p:ext>
            </p:extLst>
          </p:nvPr>
        </p:nvGraphicFramePr>
        <p:xfrm>
          <a:off x="3489961" y="251812"/>
          <a:ext cx="8656320" cy="58788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8285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EBBEC-1F37-46BE-A171-141DDA5E4D68}"/>
              </a:ext>
            </a:extLst>
          </p:cNvPr>
          <p:cNvSpPr>
            <a:spLocks noGrp="1"/>
          </p:cNvSpPr>
          <p:nvPr>
            <p:ph type="title"/>
          </p:nvPr>
        </p:nvSpPr>
        <p:spPr>
          <a:xfrm>
            <a:off x="612648" y="1078992"/>
            <a:ext cx="6268770" cy="1536192"/>
          </a:xfrm>
        </p:spPr>
        <p:txBody>
          <a:bodyPr anchor="b">
            <a:normAutofit/>
          </a:bodyPr>
          <a:lstStyle/>
          <a:p>
            <a:r>
              <a:rPr lang="en-GB" sz="5200" dirty="0"/>
              <a:t>Conclusion </a:t>
            </a:r>
          </a:p>
        </p:txBody>
      </p:sp>
      <p:sp>
        <p:nvSpPr>
          <p:cNvPr id="12" name="Rectangle 11">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305D2C8-AA56-47E0-9401-07A1CCF77FAE}"/>
              </a:ext>
            </a:extLst>
          </p:cNvPr>
          <p:cNvSpPr>
            <a:spLocks noGrp="1"/>
          </p:cNvSpPr>
          <p:nvPr>
            <p:ph idx="1"/>
          </p:nvPr>
        </p:nvSpPr>
        <p:spPr>
          <a:xfrm>
            <a:off x="239151" y="3274186"/>
            <a:ext cx="7666892" cy="3305274"/>
          </a:xfrm>
        </p:spPr>
        <p:txBody>
          <a:bodyPr>
            <a:normAutofit fontScale="92500" lnSpcReduction="20000"/>
          </a:bodyPr>
          <a:lstStyle/>
          <a:p>
            <a:pPr algn="just">
              <a:lnSpc>
                <a:spcPct val="100000"/>
              </a:lnSpc>
            </a:pPr>
            <a:r>
              <a:rPr lang="en-GB" sz="1900" dirty="0"/>
              <a:t>Although this research failed to find any statistically significant differences, it has raised several important issues for discussion – experience does not impact upon teacher and parent attitudes towards inclusion </a:t>
            </a:r>
          </a:p>
          <a:p>
            <a:pPr algn="just">
              <a:lnSpc>
                <a:spcPct val="100000"/>
              </a:lnSpc>
            </a:pPr>
            <a:endParaRPr lang="en-GB" sz="1900" dirty="0"/>
          </a:p>
          <a:p>
            <a:pPr algn="just">
              <a:lnSpc>
                <a:spcPct val="100000"/>
              </a:lnSpc>
            </a:pPr>
            <a:r>
              <a:rPr lang="en-GB" sz="1900" dirty="0"/>
              <a:t>Further research is needed to explore why experience does not impact attitudes, despite the findings of previous literature </a:t>
            </a:r>
          </a:p>
          <a:p>
            <a:pPr algn="just">
              <a:lnSpc>
                <a:spcPct val="100000"/>
              </a:lnSpc>
            </a:pPr>
            <a:endParaRPr lang="en-GB" sz="1900" dirty="0"/>
          </a:p>
          <a:p>
            <a:pPr algn="just">
              <a:lnSpc>
                <a:spcPct val="100000"/>
              </a:lnSpc>
            </a:pPr>
            <a:r>
              <a:rPr lang="en-GB" sz="1900" dirty="0"/>
              <a:t>Attitudes are significant in how inclusion is carried out on a daily basis, therefore, the directions for future research offered should be considered </a:t>
            </a:r>
          </a:p>
          <a:p>
            <a:pPr>
              <a:lnSpc>
                <a:spcPct val="100000"/>
              </a:lnSpc>
            </a:pPr>
            <a:endParaRPr lang="en-GB" sz="1500" dirty="0"/>
          </a:p>
        </p:txBody>
      </p:sp>
      <p:pic>
        <p:nvPicPr>
          <p:cNvPr id="7" name="Graphic 6" descr="Light Bulb and Gear">
            <a:extLst>
              <a:ext uri="{FF2B5EF4-FFF2-40B4-BE49-F238E27FC236}">
                <a16:creationId xmlns:a16="http://schemas.microsoft.com/office/drawing/2014/main" id="{D4EE0791-F94F-4E30-966F-5024A9B5D9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94066" y="1272395"/>
            <a:ext cx="4237686" cy="4237686"/>
          </a:xfrm>
          <a:prstGeom prst="rect">
            <a:avLst/>
          </a:prstGeom>
        </p:spPr>
      </p:pic>
    </p:spTree>
    <p:extLst>
      <p:ext uri="{BB962C8B-B14F-4D97-AF65-F5344CB8AC3E}">
        <p14:creationId xmlns:p14="http://schemas.microsoft.com/office/powerpoint/2010/main" val="723172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D481-5174-4000-B140-37F4701C97C8}"/>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F76B47E7-0B65-4391-9BB8-CC39C3007051}"/>
              </a:ext>
            </a:extLst>
          </p:cNvPr>
          <p:cNvSpPr>
            <a:spLocks noGrp="1"/>
          </p:cNvSpPr>
          <p:nvPr>
            <p:ph idx="1"/>
          </p:nvPr>
        </p:nvSpPr>
        <p:spPr>
          <a:xfrm>
            <a:off x="309282" y="1371600"/>
            <a:ext cx="11658600" cy="5325443"/>
          </a:xfrm>
        </p:spPr>
        <p:txBody>
          <a:bodyPr>
            <a:normAutofit fontScale="47500" lnSpcReduction="20000"/>
          </a:bodyPr>
          <a:lstStyle/>
          <a:p>
            <a:pPr marL="0" indent="0">
              <a:buNone/>
            </a:pPr>
            <a:r>
              <a:rPr lang="en-GB" b="1" dirty="0"/>
              <a:t> </a:t>
            </a:r>
            <a:endParaRPr lang="en-GB" dirty="0"/>
          </a:p>
          <a:p>
            <a:r>
              <a:rPr lang="en-GB" dirty="0"/>
              <a:t>Al-</a:t>
            </a:r>
            <a:r>
              <a:rPr lang="en-GB" dirty="0" err="1"/>
              <a:t>Zyoudi</a:t>
            </a:r>
            <a:r>
              <a:rPr lang="en-GB" dirty="0"/>
              <a:t>, M. (2006). Teachers' Attitudes towards Inclusive Education in Jordanian 	Schools. </a:t>
            </a:r>
            <a:r>
              <a:rPr lang="en-GB" i="1" dirty="0"/>
              <a:t>International Journal of Special Education</a:t>
            </a:r>
            <a:r>
              <a:rPr lang="en-GB" dirty="0"/>
              <a:t>, </a:t>
            </a:r>
            <a:r>
              <a:rPr lang="en-GB" i="1" dirty="0"/>
              <a:t>21</a:t>
            </a:r>
            <a:r>
              <a:rPr lang="en-GB" dirty="0"/>
              <a:t>(2), 55-62.</a:t>
            </a:r>
          </a:p>
          <a:p>
            <a:r>
              <a:rPr lang="en-GB" dirty="0" err="1"/>
              <a:t>Avramidis</a:t>
            </a:r>
            <a:r>
              <a:rPr lang="en-GB" dirty="0"/>
              <a:t>, E., &amp; </a:t>
            </a:r>
            <a:r>
              <a:rPr lang="en-GB" dirty="0" err="1"/>
              <a:t>Kalyva</a:t>
            </a:r>
            <a:r>
              <a:rPr lang="en-GB" dirty="0"/>
              <a:t>, E. (2007). The influence of teaching experience and professional development on Greek teachers’ attitudes towards inclusion. </a:t>
            </a:r>
            <a:r>
              <a:rPr lang="en-GB" i="1" dirty="0"/>
              <a:t>European Journal of 	Special Needs Education</a:t>
            </a:r>
            <a:r>
              <a:rPr lang="en-GB" dirty="0"/>
              <a:t>, </a:t>
            </a:r>
            <a:r>
              <a:rPr lang="en-GB" i="1" dirty="0"/>
              <a:t>22</a:t>
            </a:r>
            <a:r>
              <a:rPr lang="en-GB" dirty="0"/>
              <a:t>(4), 367-389.</a:t>
            </a:r>
          </a:p>
          <a:p>
            <a:r>
              <a:rPr lang="en-GB" dirty="0" err="1"/>
              <a:t>Avramidis</a:t>
            </a:r>
            <a:r>
              <a:rPr lang="en-GB" dirty="0"/>
              <a:t>, E., &amp; Norwich, B. (2002). Teachers' attitudes towards integration/inclusion: a review of the literature. </a:t>
            </a:r>
            <a:r>
              <a:rPr lang="en-GB" i="1" dirty="0"/>
              <a:t>European journal of special needs education</a:t>
            </a:r>
            <a:r>
              <a:rPr lang="en-GB" dirty="0"/>
              <a:t>, </a:t>
            </a:r>
            <a:r>
              <a:rPr lang="en-GB" i="1" dirty="0"/>
              <a:t>17</a:t>
            </a:r>
            <a:r>
              <a:rPr lang="en-GB" dirty="0"/>
              <a:t>(2), 129-147.</a:t>
            </a:r>
          </a:p>
          <a:p>
            <a:r>
              <a:rPr lang="en-GB" dirty="0" err="1"/>
              <a:t>Avramidis</a:t>
            </a:r>
            <a:r>
              <a:rPr lang="en-GB" dirty="0"/>
              <a:t>, E., Bayliss, P., &amp; Burden, R. (2000). A survey into mainstream teachers' attitudes towards the inclusion of children with special educational needs in the ordinary school 	in one local education authority. </a:t>
            </a:r>
            <a:r>
              <a:rPr lang="en-GB" i="1" dirty="0"/>
              <a:t>Educational psychology</a:t>
            </a:r>
            <a:r>
              <a:rPr lang="en-GB" dirty="0"/>
              <a:t>, </a:t>
            </a:r>
            <a:r>
              <a:rPr lang="en-GB" i="1" dirty="0"/>
              <a:t>20</a:t>
            </a:r>
            <a:r>
              <a:rPr lang="en-GB" dirty="0"/>
              <a:t>(2), 191-211.</a:t>
            </a:r>
          </a:p>
          <a:p>
            <a:r>
              <a:rPr lang="en-GB" dirty="0"/>
              <a:t>Bornstein, R. F., &amp; </a:t>
            </a:r>
            <a:r>
              <a:rPr lang="en-GB" dirty="0" err="1"/>
              <a:t>D'agostino</a:t>
            </a:r>
            <a:r>
              <a:rPr lang="en-GB" dirty="0"/>
              <a:t>, P. R. (1992). Stimulus recognition and the mere exposure effect. </a:t>
            </a:r>
            <a:r>
              <a:rPr lang="en-GB" i="1" dirty="0"/>
              <a:t>Journal of personality and social psychology</a:t>
            </a:r>
            <a:r>
              <a:rPr lang="en-GB" dirty="0"/>
              <a:t>, </a:t>
            </a:r>
            <a:r>
              <a:rPr lang="en-GB" i="1" dirty="0"/>
              <a:t>63</a:t>
            </a:r>
            <a:r>
              <a:rPr lang="en-GB" dirty="0"/>
              <a:t>(4), 545.</a:t>
            </a:r>
          </a:p>
          <a:p>
            <a:r>
              <a:rPr lang="en-GB" dirty="0"/>
              <a:t>Bunch, G., &amp; </a:t>
            </a:r>
            <a:r>
              <a:rPr lang="en-GB" dirty="0" err="1"/>
              <a:t>Valeo</a:t>
            </a:r>
            <a:r>
              <a:rPr lang="en-GB" dirty="0"/>
              <a:t>, A. (2004). Student attitudes toward peers with disabilities in inclusive and special education schools. </a:t>
            </a:r>
            <a:r>
              <a:rPr lang="en-GB" i="1" dirty="0"/>
              <a:t>Disability &amp; Society</a:t>
            </a:r>
            <a:r>
              <a:rPr lang="en-GB" dirty="0"/>
              <a:t>, </a:t>
            </a:r>
            <a:r>
              <a:rPr lang="en-GB" i="1" dirty="0"/>
              <a:t>19</a:t>
            </a:r>
            <a:r>
              <a:rPr lang="en-GB" dirty="0"/>
              <a:t>(1), 61-76.</a:t>
            </a:r>
          </a:p>
          <a:p>
            <a:r>
              <a:rPr lang="en-GB" dirty="0"/>
              <a:t>Campbell, J., Gilmore, L., &amp; </a:t>
            </a:r>
            <a:r>
              <a:rPr lang="en-GB" dirty="0" err="1"/>
              <a:t>Cuskelly</a:t>
            </a:r>
            <a:r>
              <a:rPr lang="en-GB" dirty="0"/>
              <a:t>, M. (2003). Changing student teachers’ attitudes towards disability and inclusion. </a:t>
            </a:r>
            <a:r>
              <a:rPr lang="en-GB" i="1" dirty="0"/>
              <a:t>Journal of Intellectual and Developmental Disability</a:t>
            </a:r>
            <a:r>
              <a:rPr lang="en-GB" dirty="0"/>
              <a:t>, </a:t>
            </a:r>
            <a:r>
              <a:rPr lang="en-GB" i="1" dirty="0"/>
              <a:t>28</a:t>
            </a:r>
            <a:r>
              <a:rPr lang="en-GB" dirty="0"/>
              <a:t>(4), 	369-379.</a:t>
            </a:r>
          </a:p>
          <a:p>
            <a:r>
              <a:rPr lang="en-GB" dirty="0" err="1"/>
              <a:t>Chmiliar</a:t>
            </a:r>
            <a:r>
              <a:rPr lang="en-GB" dirty="0"/>
              <a:t>, L. (2009). Perspectives on Inclusion: Students with LD, their parents, and their Teachers. </a:t>
            </a:r>
            <a:r>
              <a:rPr lang="en-GB" i="1" dirty="0"/>
              <a:t>Exceptionality Education International</a:t>
            </a:r>
            <a:r>
              <a:rPr lang="en-GB" dirty="0"/>
              <a:t>, </a:t>
            </a:r>
            <a:r>
              <a:rPr lang="en-GB" i="1" dirty="0"/>
              <a:t>19</a:t>
            </a:r>
            <a:r>
              <a:rPr lang="en-GB" dirty="0"/>
              <a:t>(1), 72-88.</a:t>
            </a:r>
          </a:p>
          <a:p>
            <a:r>
              <a:rPr lang="en-GB" dirty="0"/>
              <a:t>Cohen, J. (1988). Statistical power analysis for the </a:t>
            </a:r>
            <a:r>
              <a:rPr lang="en-GB" dirty="0" err="1"/>
              <a:t>behavioral</a:t>
            </a:r>
            <a:r>
              <a:rPr lang="en-GB" dirty="0"/>
              <a:t> sciences {Ind cd. </a:t>
            </a:r>
            <a:r>
              <a:rPr lang="en-GB" i="1" dirty="0"/>
              <a:t>Hillsdale. NJ: </a:t>
            </a:r>
            <a:r>
              <a:rPr lang="en-GB" i="1" dirty="0" err="1"/>
              <a:t>Erihaum</a:t>
            </a:r>
            <a:r>
              <a:rPr lang="en-GB" dirty="0"/>
              <a:t>.</a:t>
            </a:r>
          </a:p>
          <a:p>
            <a:r>
              <a:rPr lang="en-GB" dirty="0"/>
              <a:t>Cook, B. G., </a:t>
            </a:r>
            <a:r>
              <a:rPr lang="en-GB" dirty="0" err="1"/>
              <a:t>Semmel</a:t>
            </a:r>
            <a:r>
              <a:rPr lang="en-GB" dirty="0"/>
              <a:t>, M. I., &amp; Gerber, M. M. (1999). Attitudes of principals and special education teachers toward the inclusion of students with mild disabilities: Critical 	differences of opinion. </a:t>
            </a:r>
            <a:r>
              <a:rPr lang="en-GB" i="1" dirty="0"/>
              <a:t>Remedial and special education</a:t>
            </a:r>
            <a:r>
              <a:rPr lang="en-GB" dirty="0"/>
              <a:t>, </a:t>
            </a:r>
            <a:r>
              <a:rPr lang="en-GB" i="1" dirty="0"/>
              <a:t>20</a:t>
            </a:r>
            <a:r>
              <a:rPr lang="en-GB" dirty="0"/>
              <a:t>(4), 199-207.</a:t>
            </a:r>
          </a:p>
          <a:p>
            <a:r>
              <a:rPr lang="en-GB" dirty="0"/>
              <a:t>Curtis, D. F., </a:t>
            </a:r>
            <a:r>
              <a:rPr lang="en-GB" dirty="0" err="1"/>
              <a:t>Pisecco</a:t>
            </a:r>
            <a:r>
              <a:rPr lang="en-GB" dirty="0"/>
              <a:t>, S., Hamilton, R. J., &amp; Moore, D. W. (2006). Teacher perceptions of classroom interventions for children with ADHD: A cross-cultural comparison of 	teachers in the United States and New Zealand. </a:t>
            </a:r>
            <a:r>
              <a:rPr lang="en-GB" i="1" dirty="0"/>
              <a:t>School Psychology Quarterly</a:t>
            </a:r>
            <a:r>
              <a:rPr lang="en-GB" dirty="0"/>
              <a:t>, </a:t>
            </a:r>
            <a:r>
              <a:rPr lang="en-GB" i="1" dirty="0"/>
              <a:t>21</a:t>
            </a:r>
            <a:r>
              <a:rPr lang="en-GB" dirty="0"/>
              <a:t>(2), 	171.</a:t>
            </a:r>
          </a:p>
          <a:p>
            <a:endParaRPr lang="en-GB" dirty="0"/>
          </a:p>
        </p:txBody>
      </p:sp>
    </p:spTree>
    <p:extLst>
      <p:ext uri="{BB962C8B-B14F-4D97-AF65-F5344CB8AC3E}">
        <p14:creationId xmlns:p14="http://schemas.microsoft.com/office/powerpoint/2010/main" val="2064150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6A0F49-DEDA-4A0E-A4B6-08FDCA27131A}"/>
              </a:ext>
            </a:extLst>
          </p:cNvPr>
          <p:cNvSpPr>
            <a:spLocks noGrp="1"/>
          </p:cNvSpPr>
          <p:nvPr>
            <p:ph idx="1"/>
          </p:nvPr>
        </p:nvSpPr>
        <p:spPr>
          <a:xfrm>
            <a:off x="685800" y="672353"/>
            <a:ext cx="10597896" cy="5943600"/>
          </a:xfrm>
        </p:spPr>
        <p:txBody>
          <a:bodyPr>
            <a:normAutofit fontScale="55000" lnSpcReduction="20000"/>
          </a:bodyPr>
          <a:lstStyle/>
          <a:p>
            <a:pPr algn="just"/>
            <a:r>
              <a:rPr lang="en-GB" dirty="0"/>
              <a:t>Darin-</a:t>
            </a:r>
            <a:r>
              <a:rPr lang="en-GB" dirty="0" err="1"/>
              <a:t>Mattsson</a:t>
            </a:r>
            <a:r>
              <a:rPr lang="en-GB" dirty="0"/>
              <a:t>, A., </a:t>
            </a:r>
            <a:r>
              <a:rPr lang="en-GB" dirty="0" err="1"/>
              <a:t>Fors</a:t>
            </a:r>
            <a:r>
              <a:rPr lang="en-GB" dirty="0"/>
              <a:t>, S., &amp; </a:t>
            </a:r>
            <a:r>
              <a:rPr lang="en-GB" dirty="0" err="1"/>
              <a:t>Kåreholt</a:t>
            </a:r>
            <a:r>
              <a:rPr lang="en-GB" dirty="0"/>
              <a:t>, I. (2017). Different indicators of socioeconomic status and their relative importance as determinants of health in old age. </a:t>
            </a:r>
            <a:r>
              <a:rPr lang="en-GB" i="1" dirty="0"/>
              <a:t>International journal for equity in health</a:t>
            </a:r>
            <a:r>
              <a:rPr lang="en-GB" dirty="0"/>
              <a:t>, </a:t>
            </a:r>
            <a:r>
              <a:rPr lang="en-GB" i="1" dirty="0"/>
              <a:t>16</a:t>
            </a:r>
            <a:r>
              <a:rPr lang="en-GB" dirty="0"/>
              <a:t>(1), 173.</a:t>
            </a:r>
          </a:p>
          <a:p>
            <a:pPr algn="just"/>
            <a:r>
              <a:rPr lang="en-GB" dirty="0"/>
              <a:t>De Boer, A., Timmerman, M., </a:t>
            </a:r>
            <a:r>
              <a:rPr lang="en-GB" dirty="0" err="1"/>
              <a:t>Pijl</a:t>
            </a:r>
            <a:r>
              <a:rPr lang="en-GB" dirty="0"/>
              <a:t>, S. J., &amp; </a:t>
            </a:r>
            <a:r>
              <a:rPr lang="en-GB" dirty="0" err="1"/>
              <a:t>Minnaert</a:t>
            </a:r>
            <a:r>
              <a:rPr lang="en-GB" dirty="0"/>
              <a:t>, A. (2012). The psychometric evaluation of a questionnaire to measure attitudes towards inclusive education. </a:t>
            </a:r>
            <a:r>
              <a:rPr lang="en-GB" i="1" dirty="0"/>
              <a:t>European journal of psychology of education</a:t>
            </a:r>
            <a:r>
              <a:rPr lang="en-GB" dirty="0"/>
              <a:t>, </a:t>
            </a:r>
            <a:r>
              <a:rPr lang="en-GB" i="1" dirty="0"/>
              <a:t>27</a:t>
            </a:r>
            <a:r>
              <a:rPr lang="en-GB" dirty="0"/>
              <a:t>(4), 573-589.</a:t>
            </a:r>
          </a:p>
          <a:p>
            <a:pPr algn="just"/>
            <a:r>
              <a:rPr lang="en-GB" dirty="0"/>
              <a:t>Delgado, J. M. (2013). </a:t>
            </a:r>
            <a:r>
              <a:rPr lang="en-GB" i="1" dirty="0"/>
              <a:t>Early childhood teacher attitudes regarding inclusion </a:t>
            </a:r>
            <a:r>
              <a:rPr lang="en-GB" dirty="0"/>
              <a:t>(Doctoral dissertation, Oklahoma State University). </a:t>
            </a:r>
          </a:p>
          <a:p>
            <a:pPr algn="just"/>
            <a:r>
              <a:rPr lang="en-GB" dirty="0"/>
              <a:t>Elkins, J., Van </a:t>
            </a:r>
            <a:r>
              <a:rPr lang="en-GB" dirty="0" err="1"/>
              <a:t>Kraayenoord</a:t>
            </a:r>
            <a:r>
              <a:rPr lang="en-GB" dirty="0"/>
              <a:t>, C. E., &amp; Jobling, A. (2003). Parents’ attitudes to inclusion of their children with special needs. </a:t>
            </a:r>
            <a:r>
              <a:rPr lang="en-GB" i="1" dirty="0"/>
              <a:t>Journal of Research in Special Educational Needs</a:t>
            </a:r>
            <a:r>
              <a:rPr lang="en-GB" dirty="0"/>
              <a:t>, </a:t>
            </a:r>
            <a:r>
              <a:rPr lang="en-GB" i="1" dirty="0"/>
              <a:t>3</a:t>
            </a:r>
            <a:r>
              <a:rPr lang="en-GB" dirty="0"/>
              <a:t>(2), 	122-129.</a:t>
            </a:r>
          </a:p>
          <a:p>
            <a:pPr algn="just"/>
            <a:r>
              <a:rPr lang="en-GB" dirty="0"/>
              <a:t>Florian, L., &amp; Black‐Hawkins, K. (2011). Exploring inclusive pedagogy. </a:t>
            </a:r>
            <a:r>
              <a:rPr lang="en-GB" i="1" dirty="0"/>
              <a:t>British Educational Research Journal</a:t>
            </a:r>
            <a:r>
              <a:rPr lang="en-GB" dirty="0"/>
              <a:t>, </a:t>
            </a:r>
            <a:r>
              <a:rPr lang="en-GB" i="1" dirty="0"/>
              <a:t>37</a:t>
            </a:r>
            <a:r>
              <a:rPr lang="en-GB" dirty="0"/>
              <a:t>(5), 813-828.</a:t>
            </a:r>
          </a:p>
          <a:p>
            <a:pPr algn="just"/>
            <a:r>
              <a:rPr lang="en-GB" dirty="0"/>
              <a:t>Gall, W., Borg, M., &amp; Gall, J. P. (1996). Educational Research. New York: Longman. Gardner, R. (2001). Education </a:t>
            </a:r>
            <a:r>
              <a:rPr lang="en-GB" dirty="0" err="1"/>
              <a:t>ofAfrican</a:t>
            </a:r>
            <a:r>
              <a:rPr lang="en-GB" dirty="0"/>
              <a:t>-American students: The struggle continues. Journal of 	Negro Education, Fall, 36-48.</a:t>
            </a:r>
          </a:p>
          <a:p>
            <a:pPr algn="just"/>
            <a:r>
              <a:rPr lang="en-GB" dirty="0" err="1"/>
              <a:t>Gettinger</a:t>
            </a:r>
            <a:r>
              <a:rPr lang="en-GB" dirty="0"/>
              <a:t>, M., </a:t>
            </a:r>
            <a:r>
              <a:rPr lang="en-GB" dirty="0" err="1"/>
              <a:t>Stoiber</a:t>
            </a:r>
            <a:r>
              <a:rPr lang="en-GB" dirty="0"/>
              <a:t>, K. C., &amp; Lange, J. (1999). Collaborative investigation of inclusive early education practices: A blueprint for teacher-researcher partnership. </a:t>
            </a:r>
            <a:r>
              <a:rPr lang="en-GB" i="1" dirty="0"/>
              <a:t>Journal of Early Intervention</a:t>
            </a:r>
            <a:r>
              <a:rPr lang="en-GB" dirty="0"/>
              <a:t>, </a:t>
            </a:r>
            <a:r>
              <a:rPr lang="en-GB" i="1" dirty="0"/>
              <a:t>22</a:t>
            </a:r>
            <a:r>
              <a:rPr lang="en-GB" dirty="0"/>
              <a:t>(3), 257-265.</a:t>
            </a:r>
          </a:p>
          <a:p>
            <a:pPr algn="just"/>
            <a:r>
              <a:rPr lang="en-GB" dirty="0"/>
              <a:t>Gray, C., Wilcox, G., &amp; </a:t>
            </a:r>
            <a:r>
              <a:rPr lang="en-GB" dirty="0" err="1"/>
              <a:t>Nordstokke</a:t>
            </a:r>
            <a:r>
              <a:rPr lang="en-GB" dirty="0"/>
              <a:t>, D. (2017). Teacher mental health, school climate, inclusive education and student learning: A review. </a:t>
            </a:r>
            <a:r>
              <a:rPr lang="en-GB" i="1" dirty="0"/>
              <a:t>Canadian Psychology/</a:t>
            </a:r>
            <a:r>
              <a:rPr lang="en-GB" i="1" dirty="0" err="1"/>
              <a:t>Psychologie</a:t>
            </a:r>
            <a:r>
              <a:rPr lang="en-GB" i="1" dirty="0"/>
              <a:t> Canadienne</a:t>
            </a:r>
            <a:r>
              <a:rPr lang="en-GB" dirty="0"/>
              <a:t>, </a:t>
            </a:r>
            <a:r>
              <a:rPr lang="en-GB" i="1" dirty="0"/>
              <a:t>58</a:t>
            </a:r>
            <a:r>
              <a:rPr lang="en-GB" dirty="0"/>
              <a:t>(3), 203.</a:t>
            </a:r>
          </a:p>
          <a:p>
            <a:pPr algn="just"/>
            <a:r>
              <a:rPr lang="en-GB" dirty="0"/>
              <a:t>Hannula, M. S. (2002). Attitude towards mathematics: Emotions, expectations and values. </a:t>
            </a:r>
            <a:r>
              <a:rPr lang="en-GB" i="1" dirty="0"/>
              <a:t>Educational studies in Mathematics</a:t>
            </a:r>
            <a:r>
              <a:rPr lang="en-GB" dirty="0"/>
              <a:t>, </a:t>
            </a:r>
            <a:r>
              <a:rPr lang="en-GB" i="1" dirty="0"/>
              <a:t>49</a:t>
            </a:r>
            <a:r>
              <a:rPr lang="en-GB" dirty="0"/>
              <a:t>(1), 25-46.</a:t>
            </a:r>
          </a:p>
          <a:p>
            <a:pPr algn="just"/>
            <a:r>
              <a:rPr lang="en-GB" dirty="0"/>
              <a:t>Hornby, G. (2015). Inclusive special education: development of a new theory for the education 	of children with special educational needs and disabilities. </a:t>
            </a:r>
            <a:r>
              <a:rPr lang="en-GB" i="1" dirty="0"/>
              <a:t>British Journal of Special Education</a:t>
            </a:r>
            <a:r>
              <a:rPr lang="en-GB" dirty="0"/>
              <a:t>, </a:t>
            </a:r>
            <a:r>
              <a:rPr lang="en-GB" i="1" dirty="0"/>
              <a:t>42</a:t>
            </a:r>
            <a:r>
              <a:rPr lang="en-GB" dirty="0"/>
              <a:t>(3), 234-256.</a:t>
            </a:r>
          </a:p>
          <a:p>
            <a:pPr algn="just"/>
            <a:r>
              <a:rPr lang="en-GB" dirty="0"/>
              <a:t>Jain, V. (2014). 3D model of attitude. </a:t>
            </a:r>
            <a:r>
              <a:rPr lang="en-GB" i="1" dirty="0"/>
              <a:t>International Journal of Advanced Research in Management and Social Sciences</a:t>
            </a:r>
            <a:r>
              <a:rPr lang="en-GB" dirty="0"/>
              <a:t>, </a:t>
            </a:r>
            <a:r>
              <a:rPr lang="en-GB" i="1" dirty="0"/>
              <a:t>3</a:t>
            </a:r>
            <a:r>
              <a:rPr lang="en-GB" dirty="0"/>
              <a:t>(3), 1-12.</a:t>
            </a:r>
          </a:p>
          <a:p>
            <a:endParaRPr lang="en-GB" dirty="0"/>
          </a:p>
        </p:txBody>
      </p:sp>
    </p:spTree>
    <p:extLst>
      <p:ext uri="{BB962C8B-B14F-4D97-AF65-F5344CB8AC3E}">
        <p14:creationId xmlns:p14="http://schemas.microsoft.com/office/powerpoint/2010/main" val="21428968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7C4BF3-EDBD-4395-A1CA-96BEEFDA02BF}"/>
              </a:ext>
            </a:extLst>
          </p:cNvPr>
          <p:cNvSpPr>
            <a:spLocks noGrp="1"/>
          </p:cNvSpPr>
          <p:nvPr>
            <p:ph idx="1"/>
          </p:nvPr>
        </p:nvSpPr>
        <p:spPr>
          <a:xfrm>
            <a:off x="766482" y="874059"/>
            <a:ext cx="10517214" cy="5540188"/>
          </a:xfrm>
        </p:spPr>
        <p:txBody>
          <a:bodyPr>
            <a:normAutofit fontScale="55000" lnSpcReduction="20000"/>
          </a:bodyPr>
          <a:lstStyle/>
          <a:p>
            <a:pPr algn="just"/>
            <a:r>
              <a:rPr lang="en-GB" dirty="0" err="1"/>
              <a:t>Kalyva</a:t>
            </a:r>
            <a:r>
              <a:rPr lang="en-GB" dirty="0"/>
              <a:t>, E., </a:t>
            </a:r>
            <a:r>
              <a:rPr lang="en-GB" dirty="0" err="1"/>
              <a:t>Gojkovic</a:t>
            </a:r>
            <a:r>
              <a:rPr lang="en-GB" dirty="0"/>
              <a:t>, D., &amp; </a:t>
            </a:r>
            <a:r>
              <a:rPr lang="en-GB" dirty="0" err="1"/>
              <a:t>Tsakiris</a:t>
            </a:r>
            <a:r>
              <a:rPr lang="en-GB" dirty="0"/>
              <a:t>, V. (2007). Serbian Teachers’ Attitudes towards Inclusion. </a:t>
            </a:r>
            <a:r>
              <a:rPr lang="en-GB" i="1" dirty="0"/>
              <a:t>International Journal of Special Education, 22</a:t>
            </a:r>
            <a:r>
              <a:rPr lang="en-GB" dirty="0"/>
              <a:t>(3), 31-36. </a:t>
            </a:r>
          </a:p>
          <a:p>
            <a:pPr algn="just"/>
            <a:r>
              <a:rPr lang="en-GB" dirty="0"/>
              <a:t>Keil, S., Miller, O., &amp; Cobb, R. (2006). Special educational needs and disability. </a:t>
            </a:r>
            <a:r>
              <a:rPr lang="en-GB" i="1" dirty="0"/>
              <a:t>British Journal of Special Education</a:t>
            </a:r>
            <a:r>
              <a:rPr lang="en-GB" dirty="0"/>
              <a:t>, </a:t>
            </a:r>
            <a:r>
              <a:rPr lang="en-GB" i="1" dirty="0"/>
              <a:t>33</a:t>
            </a:r>
            <a:r>
              <a:rPr lang="en-GB" dirty="0"/>
              <a:t>(4), 168-172.</a:t>
            </a:r>
          </a:p>
          <a:p>
            <a:pPr algn="just"/>
            <a:r>
              <a:rPr lang="en-GB" dirty="0"/>
              <a:t>Kern, E. (2006). Survey of teacher attitude regarding inclusive education within an urban school district.</a:t>
            </a:r>
          </a:p>
          <a:p>
            <a:pPr algn="just"/>
            <a:r>
              <a:rPr lang="en-GB" dirty="0" err="1"/>
              <a:t>Kuyini</a:t>
            </a:r>
            <a:r>
              <a:rPr lang="en-GB" dirty="0"/>
              <a:t>, A. B., &amp; Desai, I. (2007). Principals’ and teachers’ attitudes and knowledge of inclusive education as predictors of effective teaching practices in Ghana. </a:t>
            </a:r>
            <a:r>
              <a:rPr lang="en-GB" i="1" dirty="0"/>
              <a:t>Journal of Research in Special Educational Needs</a:t>
            </a:r>
            <a:r>
              <a:rPr lang="en-GB" dirty="0"/>
              <a:t>, </a:t>
            </a:r>
            <a:r>
              <a:rPr lang="en-GB" i="1" dirty="0"/>
              <a:t>7</a:t>
            </a:r>
            <a:r>
              <a:rPr lang="en-GB" dirty="0"/>
              <a:t>(2), 104-113.</a:t>
            </a:r>
          </a:p>
          <a:p>
            <a:pPr algn="just"/>
            <a:r>
              <a:rPr lang="en-GB" dirty="0" err="1"/>
              <a:t>Lalvani</a:t>
            </a:r>
            <a:r>
              <a:rPr lang="en-GB" dirty="0"/>
              <a:t>, P. (2012). Parents' participation in special education in the context of implicit educational ideologies and socioeconomic status. </a:t>
            </a:r>
            <a:r>
              <a:rPr lang="en-GB" i="1" dirty="0"/>
              <a:t>Education and Training in Autism and Developmental Disabilities</a:t>
            </a:r>
            <a:r>
              <a:rPr lang="en-GB" dirty="0"/>
              <a:t>, 474-486.</a:t>
            </a:r>
          </a:p>
          <a:p>
            <a:pPr algn="just"/>
            <a:r>
              <a:rPr lang="en-GB" dirty="0"/>
              <a:t>Lindsay, G. (2003). Inclusive education: A critical perspective. </a:t>
            </a:r>
            <a:r>
              <a:rPr lang="en-GB" i="1" dirty="0"/>
              <a:t>British Journal of Special Education</a:t>
            </a:r>
            <a:r>
              <a:rPr lang="en-GB" dirty="0"/>
              <a:t>, </a:t>
            </a:r>
            <a:r>
              <a:rPr lang="en-GB" i="1" dirty="0"/>
              <a:t>30</a:t>
            </a:r>
            <a:r>
              <a:rPr lang="en-GB" dirty="0"/>
              <a:t>(1), 3-12.</a:t>
            </a:r>
          </a:p>
          <a:p>
            <a:pPr algn="just"/>
            <a:r>
              <a:rPr lang="en-GB" dirty="0"/>
              <a:t>Lundy, J. J., Coons, S. J., Wendel, C., </a:t>
            </a:r>
            <a:r>
              <a:rPr lang="en-GB" dirty="0" err="1"/>
              <a:t>Hornbrook</a:t>
            </a:r>
            <a:r>
              <a:rPr lang="en-GB" dirty="0"/>
              <a:t>, M. C., </a:t>
            </a:r>
            <a:r>
              <a:rPr lang="en-GB" dirty="0" err="1"/>
              <a:t>Herrinton</a:t>
            </a:r>
            <a:r>
              <a:rPr lang="en-GB" dirty="0"/>
              <a:t>, L., Grant, M., &amp; Krouse, R. S. (2009). Exploring household income as a predictor of psychological well-being among long-term colorectal cancer survivors. </a:t>
            </a:r>
            <a:r>
              <a:rPr lang="en-GB" i="1" dirty="0"/>
              <a:t>Quality of Life Research</a:t>
            </a:r>
            <a:r>
              <a:rPr lang="en-GB" dirty="0"/>
              <a:t>, </a:t>
            </a:r>
            <a:r>
              <a:rPr lang="en-GB" i="1" dirty="0"/>
              <a:t>18</a:t>
            </a:r>
            <a:r>
              <a:rPr lang="en-GB" dirty="0"/>
              <a:t>(2), 157-161.</a:t>
            </a:r>
          </a:p>
          <a:p>
            <a:pPr algn="just"/>
            <a:r>
              <a:rPr lang="en-GB" dirty="0"/>
              <a:t>Mahoney, G., Kaiser, A., </a:t>
            </a:r>
            <a:r>
              <a:rPr lang="en-GB" dirty="0" err="1"/>
              <a:t>Girolametto</a:t>
            </a:r>
            <a:r>
              <a:rPr lang="en-GB" dirty="0"/>
              <a:t>, L., MacDonald, J., Robinson, C., Safford, P., &amp; Spiker, D. (1999). Parent education in early intervention: A call for a renewed focus. </a:t>
            </a:r>
            <a:r>
              <a:rPr lang="en-GB" i="1" dirty="0"/>
              <a:t>Topics in Early Childhood Special Education</a:t>
            </a:r>
            <a:r>
              <a:rPr lang="en-GB" dirty="0"/>
              <a:t>, </a:t>
            </a:r>
            <a:r>
              <a:rPr lang="en-GB" i="1" dirty="0"/>
              <a:t>19</a:t>
            </a:r>
            <a:r>
              <a:rPr lang="en-GB" dirty="0"/>
              <a:t>(3), 131-140.</a:t>
            </a:r>
          </a:p>
          <a:p>
            <a:pPr algn="just"/>
            <a:r>
              <a:rPr lang="en-GB" dirty="0" err="1"/>
              <a:t>Manetti</a:t>
            </a:r>
            <a:r>
              <a:rPr lang="en-GB" dirty="0"/>
              <a:t>, M., Schneider, B. H., &amp; </a:t>
            </a:r>
            <a:r>
              <a:rPr lang="en-GB" dirty="0" err="1"/>
              <a:t>Siperstein</a:t>
            </a:r>
            <a:r>
              <a:rPr lang="en-GB" dirty="0"/>
              <a:t>, G. (2001). Social acceptance of children with mental retardation: Testing the contact hypothesis with an Italian sample. </a:t>
            </a:r>
            <a:r>
              <a:rPr lang="en-GB" i="1" dirty="0"/>
              <a:t>International Journal of </a:t>
            </a:r>
            <a:r>
              <a:rPr lang="en-GB" i="1" dirty="0" err="1"/>
              <a:t>Behavioral</a:t>
            </a:r>
            <a:r>
              <a:rPr lang="en-GB" i="1" dirty="0"/>
              <a:t> Development</a:t>
            </a:r>
            <a:r>
              <a:rPr lang="en-GB" dirty="0"/>
              <a:t>, </a:t>
            </a:r>
            <a:r>
              <a:rPr lang="en-GB" i="1" dirty="0"/>
              <a:t>25</a:t>
            </a:r>
            <a:r>
              <a:rPr lang="en-GB" dirty="0"/>
              <a:t>(3), 279-286.</a:t>
            </a:r>
          </a:p>
          <a:p>
            <a:pPr algn="just"/>
            <a:r>
              <a:rPr lang="en-GB" dirty="0"/>
              <a:t>McCoy, S., Banks, J., &amp; Shevlin, M. (2012). School matters: How context influences the identification of different types of special educational needs. </a:t>
            </a:r>
            <a:r>
              <a:rPr lang="en-GB" i="1" dirty="0"/>
              <a:t>Irish Educational Studies</a:t>
            </a:r>
            <a:r>
              <a:rPr lang="en-GB" dirty="0"/>
              <a:t>, </a:t>
            </a:r>
            <a:r>
              <a:rPr lang="en-GB" i="1" dirty="0"/>
              <a:t>31</a:t>
            </a:r>
            <a:r>
              <a:rPr lang="en-GB" dirty="0"/>
              <a:t>(2), 119-138.</a:t>
            </a:r>
          </a:p>
          <a:p>
            <a:pPr algn="just"/>
            <a:r>
              <a:rPr lang="en-GB" dirty="0"/>
              <a:t>Mills, C. (2014). The great British class fiasco: A comment on Savage et al. </a:t>
            </a:r>
            <a:r>
              <a:rPr lang="en-GB" i="1" dirty="0"/>
              <a:t>Sociology</a:t>
            </a:r>
            <a:r>
              <a:rPr lang="en-GB" dirty="0"/>
              <a:t>, </a:t>
            </a:r>
            <a:r>
              <a:rPr lang="en-GB" i="1" dirty="0"/>
              <a:t>48</a:t>
            </a:r>
            <a:r>
              <a:rPr lang="en-GB" dirty="0"/>
              <a:t>(3), 437-444.</a:t>
            </a:r>
          </a:p>
          <a:p>
            <a:endParaRPr lang="en-GB" dirty="0"/>
          </a:p>
        </p:txBody>
      </p:sp>
    </p:spTree>
    <p:extLst>
      <p:ext uri="{BB962C8B-B14F-4D97-AF65-F5344CB8AC3E}">
        <p14:creationId xmlns:p14="http://schemas.microsoft.com/office/powerpoint/2010/main" val="3969062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636116-4CA6-4811-9293-5E085D08603D}"/>
              </a:ext>
            </a:extLst>
          </p:cNvPr>
          <p:cNvSpPr>
            <a:spLocks noGrp="1"/>
          </p:cNvSpPr>
          <p:nvPr>
            <p:ph idx="1"/>
          </p:nvPr>
        </p:nvSpPr>
        <p:spPr>
          <a:xfrm>
            <a:off x="748145" y="540328"/>
            <a:ext cx="11028218" cy="5985164"/>
          </a:xfrm>
        </p:spPr>
        <p:txBody>
          <a:bodyPr>
            <a:normAutofit fontScale="32500" lnSpcReduction="20000"/>
          </a:bodyPr>
          <a:lstStyle/>
          <a:p>
            <a:pPr algn="just"/>
            <a:r>
              <a:rPr lang="en-GB" sz="4400" dirty="0"/>
              <a:t>Mukherjee, S., Lightfoot, J., &amp; </a:t>
            </a:r>
            <a:r>
              <a:rPr lang="en-GB" sz="4400" dirty="0" err="1"/>
              <a:t>Sloper</a:t>
            </a:r>
            <a:r>
              <a:rPr lang="en-GB" sz="4400" dirty="0"/>
              <a:t>, P. (2000). The inclusion of pupils with a chronic health condition in mainstream school: what does it mean for teachers?. </a:t>
            </a:r>
            <a:r>
              <a:rPr lang="en-GB" sz="4400" i="1" dirty="0"/>
              <a:t>Educational 	Research</a:t>
            </a:r>
            <a:r>
              <a:rPr lang="en-GB" sz="4400" dirty="0"/>
              <a:t>, </a:t>
            </a:r>
            <a:r>
              <a:rPr lang="en-GB" sz="4400" i="1" dirty="0"/>
              <a:t>42</a:t>
            </a:r>
            <a:r>
              <a:rPr lang="en-GB" sz="4400" dirty="0"/>
              <a:t>(1), 59-72.</a:t>
            </a:r>
          </a:p>
          <a:p>
            <a:pPr algn="just"/>
            <a:r>
              <a:rPr lang="en-GB" sz="4400" dirty="0"/>
              <a:t>National Institute for Health and Care Excellence (2015). </a:t>
            </a:r>
            <a:r>
              <a:rPr lang="en-GB" sz="4400" i="1" dirty="0"/>
              <a:t>Costing statement: Challenging behaviour and learning disabilities. </a:t>
            </a:r>
            <a:r>
              <a:rPr lang="en-GB" sz="4400" dirty="0"/>
              <a:t>Retrieved From</a:t>
            </a:r>
            <a:r>
              <a:rPr lang="en-GB" sz="4400" i="1" dirty="0"/>
              <a:t> </a:t>
            </a:r>
            <a:r>
              <a:rPr lang="en-GB" sz="4400" dirty="0"/>
              <a:t>https://www.nice.org.uk/guidance/ng11/resources/costing-statement-pdf-70691581</a:t>
            </a:r>
          </a:p>
          <a:p>
            <a:pPr algn="just"/>
            <a:r>
              <a:rPr lang="en-GB" sz="4400" dirty="0"/>
              <a:t>Rea, P. J., McLaughlin, V. L., &amp; Walther-Thomas, C. (2002). Outcomes for students with learning disabilities in inclusive and </a:t>
            </a:r>
            <a:r>
              <a:rPr lang="en-GB" sz="4400" dirty="0" err="1"/>
              <a:t>pullout</a:t>
            </a:r>
            <a:r>
              <a:rPr lang="en-GB" sz="4400" dirty="0"/>
              <a:t> programs. </a:t>
            </a:r>
            <a:r>
              <a:rPr lang="en-GB" sz="4400" i="1" dirty="0"/>
              <a:t>Exceptional children</a:t>
            </a:r>
            <a:r>
              <a:rPr lang="en-GB" sz="4400" dirty="0"/>
              <a:t>, </a:t>
            </a:r>
            <a:r>
              <a:rPr lang="en-GB" sz="4400" i="1" dirty="0"/>
              <a:t>68</a:t>
            </a:r>
            <a:r>
              <a:rPr lang="en-GB" sz="4400" dirty="0"/>
              <a:t>(2), 	203-222.</a:t>
            </a:r>
          </a:p>
          <a:p>
            <a:pPr algn="just"/>
            <a:r>
              <a:rPr lang="en-GB" sz="4400" dirty="0" err="1"/>
              <a:t>Rencher</a:t>
            </a:r>
            <a:r>
              <a:rPr lang="en-GB" sz="4400" dirty="0"/>
              <a:t>, A. C. (2005). A review of “Methods of Multivariate Analysis, “. </a:t>
            </a:r>
          </a:p>
          <a:p>
            <a:pPr algn="just"/>
            <a:r>
              <a:rPr lang="en-GB" sz="4400" dirty="0"/>
              <a:t>Rogers, C. (2007). Experiencing an ‘</a:t>
            </a:r>
            <a:r>
              <a:rPr lang="en-GB" sz="4400" dirty="0" err="1"/>
              <a:t>inclusive’education</a:t>
            </a:r>
            <a:r>
              <a:rPr lang="en-GB" sz="4400" dirty="0"/>
              <a:t>: parents and their children with ‘special educational needs’. </a:t>
            </a:r>
            <a:r>
              <a:rPr lang="en-GB" sz="4400" i="1" dirty="0"/>
              <a:t>British Journal of Sociology of Education</a:t>
            </a:r>
            <a:r>
              <a:rPr lang="en-GB" sz="4400" dirty="0"/>
              <a:t>, </a:t>
            </a:r>
            <a:r>
              <a:rPr lang="en-GB" sz="4400" i="1" dirty="0"/>
              <a:t>28</a:t>
            </a:r>
            <a:r>
              <a:rPr lang="en-GB" sz="4400" dirty="0"/>
              <a:t>(1), 55-68.</a:t>
            </a:r>
          </a:p>
          <a:p>
            <a:pPr algn="just"/>
            <a:r>
              <a:rPr lang="en-GB" sz="4400" dirty="0"/>
              <a:t>Savage, M., Devine, F., Cunningham, N., Taylor, M., Li, Y., </a:t>
            </a:r>
            <a:r>
              <a:rPr lang="en-GB" sz="4400" dirty="0" err="1"/>
              <a:t>Hjellbrekke</a:t>
            </a:r>
            <a:r>
              <a:rPr lang="en-GB" sz="4400" dirty="0"/>
              <a:t>, J., ... &amp; Miles, A. (2013). A new model of social class? Findings from the BBC’s Great British Class Survey experiment. </a:t>
            </a:r>
            <a:r>
              <a:rPr lang="en-GB" sz="4400" i="1" dirty="0"/>
              <a:t>Sociology</a:t>
            </a:r>
            <a:r>
              <a:rPr lang="en-GB" sz="4400" dirty="0"/>
              <a:t>, </a:t>
            </a:r>
            <a:r>
              <a:rPr lang="en-GB" sz="4400" i="1" dirty="0"/>
              <a:t>47</a:t>
            </a:r>
            <a:r>
              <a:rPr lang="en-GB" sz="4400" dirty="0"/>
              <a:t>(2), 219-250.</a:t>
            </a:r>
          </a:p>
          <a:p>
            <a:pPr algn="just"/>
            <a:r>
              <a:rPr lang="en-GB" sz="4400" dirty="0"/>
              <a:t>Schwab, S., Gebhardt, M., </a:t>
            </a:r>
            <a:r>
              <a:rPr lang="en-GB" sz="4400" dirty="0" err="1"/>
              <a:t>Ederer</a:t>
            </a:r>
            <a:r>
              <a:rPr lang="en-GB" sz="4400" dirty="0"/>
              <a:t>-Fick, E. M., &amp; </a:t>
            </a:r>
            <a:r>
              <a:rPr lang="en-GB" sz="4400" dirty="0" err="1"/>
              <a:t>Gasteiger</a:t>
            </a:r>
            <a:r>
              <a:rPr lang="en-GB" sz="4400" dirty="0"/>
              <a:t> </a:t>
            </a:r>
            <a:r>
              <a:rPr lang="en-GB" sz="4400" dirty="0" err="1"/>
              <a:t>Klicpera</a:t>
            </a:r>
            <a:r>
              <a:rPr lang="en-GB" sz="4400" dirty="0"/>
              <a:t>, B. (2012). An 	examination of public opinion in Austria towards inclusion. Development of the ‘Attitudes Towards Inclusion Scale’–ATIS. </a:t>
            </a:r>
            <a:r>
              <a:rPr lang="en-GB" sz="4400" i="1" dirty="0"/>
              <a:t>European Journal of Special Needs 	Education</a:t>
            </a:r>
            <a:r>
              <a:rPr lang="en-GB" sz="4400" dirty="0"/>
              <a:t>, </a:t>
            </a:r>
            <a:r>
              <a:rPr lang="en-GB" sz="4400" i="1" dirty="0"/>
              <a:t>27</a:t>
            </a:r>
            <a:r>
              <a:rPr lang="en-GB" sz="4400" dirty="0"/>
              <a:t>(3), 355-371.</a:t>
            </a:r>
          </a:p>
          <a:p>
            <a:pPr algn="just"/>
            <a:r>
              <a:rPr lang="en-GB" sz="4400" dirty="0"/>
              <a:t>Sirin, S. R. (2005). Socioeconomic status and academic achievement: A meta-analytic review of research. </a:t>
            </a:r>
            <a:r>
              <a:rPr lang="en-GB" sz="4400" i="1" dirty="0"/>
              <a:t>Review of educational research</a:t>
            </a:r>
            <a:r>
              <a:rPr lang="en-GB" sz="4400" dirty="0"/>
              <a:t>, </a:t>
            </a:r>
            <a:r>
              <a:rPr lang="en-GB" sz="4400" i="1" dirty="0"/>
              <a:t>75</a:t>
            </a:r>
            <a:r>
              <a:rPr lang="en-GB" sz="4400" dirty="0"/>
              <a:t>(3), 417-453.</a:t>
            </a:r>
          </a:p>
          <a:p>
            <a:pPr algn="just"/>
            <a:r>
              <a:rPr lang="en-GB" sz="4400" dirty="0"/>
              <a:t>Snap Cymru (2020). </a:t>
            </a:r>
            <a:r>
              <a:rPr lang="en-GB" sz="4400" i="1" dirty="0"/>
              <a:t>Who we are.</a:t>
            </a:r>
            <a:r>
              <a:rPr lang="en-GB" sz="4400" dirty="0"/>
              <a:t> Retrieved from </a:t>
            </a:r>
            <a:r>
              <a:rPr lang="en-GB" sz="4400" u="sng" dirty="0">
                <a:hlinkClick r:id="rId2"/>
              </a:rPr>
              <a:t>http://www.snapcymru.org/about-us/</a:t>
            </a:r>
            <a:endParaRPr lang="en-GB" sz="4400" dirty="0"/>
          </a:p>
          <a:p>
            <a:pPr algn="just"/>
            <a:r>
              <a:rPr lang="en-GB" sz="4400" dirty="0"/>
              <a:t>Spann, S. J., Kohler, F. W., &amp; </a:t>
            </a:r>
            <a:r>
              <a:rPr lang="en-GB" sz="4400" dirty="0" err="1"/>
              <a:t>Soenksen</a:t>
            </a:r>
            <a:r>
              <a:rPr lang="en-GB" sz="4400" dirty="0"/>
              <a:t>, D. (2003). Examining parents' involvement in and perceptions of special education services: An interview with families in a parent support group. </a:t>
            </a:r>
            <a:r>
              <a:rPr lang="en-GB" sz="4400" i="1" dirty="0"/>
              <a:t>Focus on autism and other developmental disabilities</a:t>
            </a:r>
            <a:r>
              <a:rPr lang="en-GB" sz="4400" dirty="0"/>
              <a:t>, </a:t>
            </a:r>
            <a:r>
              <a:rPr lang="en-GB" sz="4400" i="1" dirty="0"/>
              <a:t>18</a:t>
            </a:r>
            <a:r>
              <a:rPr lang="en-GB" sz="4400" dirty="0"/>
              <a:t>(4), 228-237.</a:t>
            </a:r>
          </a:p>
          <a:p>
            <a:pPr marL="0" indent="0" algn="just">
              <a:buNone/>
            </a:pPr>
            <a:endParaRPr lang="en-GB" dirty="0"/>
          </a:p>
        </p:txBody>
      </p:sp>
    </p:spTree>
    <p:extLst>
      <p:ext uri="{BB962C8B-B14F-4D97-AF65-F5344CB8AC3E}">
        <p14:creationId xmlns:p14="http://schemas.microsoft.com/office/powerpoint/2010/main" val="18972390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1999" y="665018"/>
            <a:ext cx="10945091" cy="5507182"/>
          </a:xfrm>
        </p:spPr>
        <p:txBody>
          <a:bodyPr>
            <a:normAutofit fontScale="55000" lnSpcReduction="20000"/>
          </a:bodyPr>
          <a:lstStyle/>
          <a:p>
            <a:pPr algn="just"/>
            <a:r>
              <a:rPr lang="en-GB" dirty="0" err="1"/>
              <a:t>Stoiber</a:t>
            </a:r>
            <a:r>
              <a:rPr lang="en-GB" dirty="0"/>
              <a:t>, K. C., </a:t>
            </a:r>
            <a:r>
              <a:rPr lang="en-GB" dirty="0" err="1"/>
              <a:t>Gettinger</a:t>
            </a:r>
            <a:r>
              <a:rPr lang="en-GB" dirty="0"/>
              <a:t>, M., &amp; Goetz, D. (1998). Exploring Factors Influencing Parents' and Early Childhood Practitioners' Beliefs About Inclusion. </a:t>
            </a:r>
            <a:r>
              <a:rPr lang="en-GB" i="1" dirty="0"/>
              <a:t>Early Childhood Research Quarterly</a:t>
            </a:r>
            <a:r>
              <a:rPr lang="en-GB" dirty="0"/>
              <a:t>, </a:t>
            </a:r>
            <a:r>
              <a:rPr lang="en-GB" i="1" dirty="0"/>
              <a:t>13</a:t>
            </a:r>
            <a:r>
              <a:rPr lang="en-GB" dirty="0"/>
              <a:t>(1), 107-24.</a:t>
            </a:r>
          </a:p>
          <a:p>
            <a:pPr algn="just"/>
            <a:r>
              <a:rPr lang="en-GB" dirty="0" err="1"/>
              <a:t>Subban</a:t>
            </a:r>
            <a:r>
              <a:rPr lang="en-GB" dirty="0"/>
              <a:t>, P., &amp; Sharma, U. (2006). Primary school teachers’ perceptions of inclusive education in Victoria, Australia. </a:t>
            </a:r>
            <a:r>
              <a:rPr lang="en-GB" i="1" dirty="0"/>
              <a:t>International Journal of Special Education</a:t>
            </a:r>
            <a:r>
              <a:rPr lang="en-GB" dirty="0"/>
              <a:t>, </a:t>
            </a:r>
            <a:r>
              <a:rPr lang="en-GB" i="1" dirty="0"/>
              <a:t>21</a:t>
            </a:r>
            <a:r>
              <a:rPr lang="en-GB" dirty="0"/>
              <a:t>(1), 42-52.</a:t>
            </a:r>
          </a:p>
          <a:p>
            <a:pPr algn="just"/>
            <a:r>
              <a:rPr lang="en-GB" dirty="0"/>
              <a:t>Terzi, L. (2008). </a:t>
            </a:r>
            <a:r>
              <a:rPr lang="en-GB" i="1" dirty="0"/>
              <a:t>Justice and equality in education: A capability perspective on disability and special educational needs</a:t>
            </a:r>
            <a:r>
              <a:rPr lang="en-GB" dirty="0"/>
              <a:t>. Bloomsbury Publishing.</a:t>
            </a:r>
          </a:p>
          <a:p>
            <a:pPr algn="just"/>
            <a:r>
              <a:rPr lang="en-GB" dirty="0" err="1"/>
              <a:t>Unianu</a:t>
            </a:r>
            <a:r>
              <a:rPr lang="en-GB" dirty="0"/>
              <a:t>, E. M. (2012). Teachers’ attitudes towards inclusive education. </a:t>
            </a:r>
            <a:r>
              <a:rPr lang="en-GB" i="1" dirty="0"/>
              <a:t>Procedia-Social and </a:t>
            </a:r>
            <a:r>
              <a:rPr lang="en-GB" i="1" dirty="0" err="1"/>
              <a:t>Behavioral</a:t>
            </a:r>
            <a:r>
              <a:rPr lang="en-GB" i="1" dirty="0"/>
              <a:t> 	Sciences</a:t>
            </a:r>
            <a:r>
              <a:rPr lang="en-GB" dirty="0"/>
              <a:t>, </a:t>
            </a:r>
            <a:r>
              <a:rPr lang="en-GB" i="1" dirty="0"/>
              <a:t>33</a:t>
            </a:r>
            <a:r>
              <a:rPr lang="en-GB" dirty="0"/>
              <a:t>, 900-904.</a:t>
            </a:r>
          </a:p>
          <a:p>
            <a:pPr algn="just"/>
            <a:r>
              <a:rPr lang="en-GB" dirty="0" err="1"/>
              <a:t>Var</a:t>
            </a:r>
            <a:r>
              <a:rPr lang="en-GB" dirty="0"/>
              <a:t>, I. (1998). Multivariate data analysis. </a:t>
            </a:r>
            <a:r>
              <a:rPr lang="en-GB" i="1" dirty="0"/>
              <a:t>vectors, 8</a:t>
            </a:r>
            <a:r>
              <a:rPr lang="en-GB" dirty="0"/>
              <a:t>(2), 125-136. </a:t>
            </a:r>
          </a:p>
          <a:p>
            <a:pPr algn="just"/>
            <a:r>
              <a:rPr lang="en-GB" dirty="0" err="1"/>
              <a:t>Vaz</a:t>
            </a:r>
            <a:r>
              <a:rPr lang="en-GB" dirty="0"/>
              <a:t>, S., Wilson, N., </a:t>
            </a:r>
            <a:r>
              <a:rPr lang="en-GB" dirty="0" err="1"/>
              <a:t>Falkmer</a:t>
            </a:r>
            <a:r>
              <a:rPr lang="en-GB" dirty="0"/>
              <a:t>, M., Sim, A., Scott, M., </a:t>
            </a:r>
            <a:r>
              <a:rPr lang="en-GB" dirty="0" err="1"/>
              <a:t>Cordier</a:t>
            </a:r>
            <a:r>
              <a:rPr lang="en-GB" dirty="0"/>
              <a:t>, R., &amp; </a:t>
            </a:r>
            <a:r>
              <a:rPr lang="en-GB" dirty="0" err="1"/>
              <a:t>Falkmer</a:t>
            </a:r>
            <a:r>
              <a:rPr lang="en-GB" dirty="0"/>
              <a:t>, T. (2015). Factors associated with primary school teachers’ attitudes towards the inclusion of students with disabilities. </a:t>
            </a:r>
            <a:r>
              <a:rPr lang="en-GB" i="1" dirty="0" err="1"/>
              <a:t>PloS</a:t>
            </a:r>
            <a:r>
              <a:rPr lang="en-GB" i="1" dirty="0"/>
              <a:t> one</a:t>
            </a:r>
            <a:r>
              <a:rPr lang="en-GB" dirty="0"/>
              <a:t>, </a:t>
            </a:r>
            <a:r>
              <a:rPr lang="en-GB" i="1" dirty="0"/>
              <a:t>10</a:t>
            </a:r>
            <a:r>
              <a:rPr lang="en-GB" dirty="0"/>
              <a:t>(8).</a:t>
            </a:r>
          </a:p>
          <a:p>
            <a:pPr algn="just"/>
            <a:r>
              <a:rPr lang="en-GB" dirty="0"/>
              <a:t>Weiner, H.M. (2003). Effective inclusion: Professional development in the context of the classroom. </a:t>
            </a:r>
            <a:r>
              <a:rPr lang="en-GB" i="1" dirty="0"/>
              <a:t>Teaching Exceptional Children, 35</a:t>
            </a:r>
            <a:r>
              <a:rPr lang="en-GB" dirty="0"/>
              <a:t>(6), 12-18. </a:t>
            </a:r>
          </a:p>
          <a:p>
            <a:pPr algn="just"/>
            <a:r>
              <a:rPr lang="en-GB" dirty="0"/>
              <a:t>Welsh Assembly Government (2010). </a:t>
            </a:r>
            <a:r>
              <a:rPr lang="en-GB" i="1" dirty="0"/>
              <a:t>Information for Parents and Carers of Children and Young People who may have Special Educational Needs. </a:t>
            </a:r>
            <a:r>
              <a:rPr lang="en-GB" dirty="0"/>
              <a:t>Retrieved from</a:t>
            </a:r>
            <a:r>
              <a:rPr lang="en-GB" i="1" dirty="0"/>
              <a:t> 	</a:t>
            </a:r>
            <a:r>
              <a:rPr lang="en-GB" u="sng" dirty="0">
                <a:hlinkClick r:id="rId2"/>
              </a:rPr>
              <a:t>https://gov.wales/sites/default/files/publications/2018-03/information-for-parents-and-</a:t>
            </a:r>
            <a:r>
              <a:rPr lang="en-GB" dirty="0"/>
              <a:t>	carers-of-children-and-young-people-who-may-have-special-educational-needs.pdf</a:t>
            </a:r>
          </a:p>
          <a:p>
            <a:pPr algn="just"/>
            <a:r>
              <a:rPr lang="en-GB" dirty="0" err="1"/>
              <a:t>Yssel</a:t>
            </a:r>
            <a:r>
              <a:rPr lang="en-GB" dirty="0"/>
              <a:t>, N., </a:t>
            </a:r>
            <a:r>
              <a:rPr lang="en-GB" dirty="0" err="1"/>
              <a:t>Engelbrecht</a:t>
            </a:r>
            <a:r>
              <a:rPr lang="en-GB" dirty="0"/>
              <a:t>, P., Oswald, M. M., </a:t>
            </a:r>
            <a:r>
              <a:rPr lang="en-GB" dirty="0" err="1"/>
              <a:t>Eloff</a:t>
            </a:r>
            <a:r>
              <a:rPr lang="en-GB" dirty="0"/>
              <a:t>, I., &amp; Swart, E. (2007). Views of inclusion: A comparative study of parents' perceptions in South Africa and the United States. 	</a:t>
            </a:r>
            <a:r>
              <a:rPr lang="en-GB" i="1" dirty="0"/>
              <a:t>Remedial and Special Education</a:t>
            </a:r>
            <a:r>
              <a:rPr lang="en-GB" dirty="0"/>
              <a:t>, </a:t>
            </a:r>
            <a:r>
              <a:rPr lang="en-GB" i="1" dirty="0"/>
              <a:t>28</a:t>
            </a:r>
            <a:r>
              <a:rPr lang="en-GB" dirty="0"/>
              <a:t>(6), 356-365.</a:t>
            </a:r>
          </a:p>
          <a:p>
            <a:endParaRPr lang="en-GB" dirty="0"/>
          </a:p>
        </p:txBody>
      </p:sp>
    </p:spTree>
    <p:extLst>
      <p:ext uri="{BB962C8B-B14F-4D97-AF65-F5344CB8AC3E}">
        <p14:creationId xmlns:p14="http://schemas.microsoft.com/office/powerpoint/2010/main" val="18473147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3787" y="354676"/>
            <a:ext cx="6559849" cy="1003069"/>
          </a:xfrm>
        </p:spPr>
        <p:txBody>
          <a:bodyPr>
            <a:normAutofit/>
          </a:bodyPr>
          <a:lstStyle/>
          <a:p>
            <a:r>
              <a:rPr lang="en-GB" sz="3200" u="sng" dirty="0"/>
              <a:t>Viva Voce Cue Cards </a:t>
            </a:r>
          </a:p>
        </p:txBody>
      </p:sp>
      <p:sp>
        <p:nvSpPr>
          <p:cNvPr id="3" name="Content Placeholder 2"/>
          <p:cNvSpPr>
            <a:spLocks noGrp="1"/>
          </p:cNvSpPr>
          <p:nvPr>
            <p:ph idx="1"/>
          </p:nvPr>
        </p:nvSpPr>
        <p:spPr>
          <a:xfrm>
            <a:off x="401782" y="1565564"/>
            <a:ext cx="11610109" cy="5084618"/>
          </a:xfrm>
        </p:spPr>
        <p:txBody>
          <a:bodyPr>
            <a:normAutofit fontScale="40000" lnSpcReduction="20000"/>
          </a:bodyPr>
          <a:lstStyle/>
          <a:p>
            <a:pPr algn="just"/>
            <a:r>
              <a:rPr lang="en-GB" sz="3000" b="1" u="sng" dirty="0"/>
              <a:t>Slide One – Title Page</a:t>
            </a:r>
            <a:endParaRPr lang="en-GB" sz="3000" b="1" dirty="0"/>
          </a:p>
          <a:p>
            <a:pPr marL="0" indent="0" algn="just">
              <a:buNone/>
            </a:pPr>
            <a:r>
              <a:rPr lang="en-GB" sz="3000" dirty="0"/>
              <a:t>Literature within this field has become increasingly popular, with as much as 20 percent of students experiencing difficulties with learning (Terzi, 2008). </a:t>
            </a:r>
          </a:p>
          <a:p>
            <a:pPr marL="0" indent="0" algn="just">
              <a:buNone/>
            </a:pPr>
            <a:endParaRPr lang="en-GB" sz="3000" dirty="0"/>
          </a:p>
          <a:p>
            <a:pPr algn="just"/>
            <a:r>
              <a:rPr lang="en-GB" sz="3000" b="1" u="sng" dirty="0"/>
              <a:t>Slide Two – Definitions </a:t>
            </a:r>
            <a:endParaRPr lang="en-GB" sz="3000" b="1" dirty="0"/>
          </a:p>
          <a:p>
            <a:pPr marL="0" indent="0" algn="just">
              <a:buNone/>
            </a:pPr>
            <a:r>
              <a:rPr lang="en-GB" sz="3000" dirty="0"/>
              <a:t>Hornby (2012) offers several characteristics that may help to define the concept of inclusion: a sense of belonging, a collaborative relationship between the home and educational facility and acceptance. </a:t>
            </a:r>
          </a:p>
          <a:p>
            <a:pPr marL="0" indent="0" algn="just">
              <a:buNone/>
            </a:pPr>
            <a:endParaRPr lang="en-GB" sz="3000" dirty="0"/>
          </a:p>
          <a:p>
            <a:pPr algn="just"/>
            <a:r>
              <a:rPr lang="en-GB" sz="3000" b="1" u="sng" dirty="0"/>
              <a:t>Slide Three – Literature Review </a:t>
            </a:r>
            <a:endParaRPr lang="en-GB" sz="3000" b="1" dirty="0"/>
          </a:p>
          <a:p>
            <a:pPr marL="0" indent="0" algn="just">
              <a:buNone/>
            </a:pPr>
            <a:r>
              <a:rPr lang="en-GB" sz="3000" dirty="0"/>
              <a:t>There were several influential research studies explored, however, the most crucial one being carried out by </a:t>
            </a:r>
            <a:r>
              <a:rPr lang="en-GB" sz="3000" dirty="0" err="1"/>
              <a:t>Stoiber</a:t>
            </a:r>
            <a:r>
              <a:rPr lang="en-GB" sz="3000" dirty="0"/>
              <a:t>, </a:t>
            </a:r>
            <a:r>
              <a:rPr lang="en-GB" sz="3000" dirty="0" err="1"/>
              <a:t>Gettinger</a:t>
            </a:r>
            <a:r>
              <a:rPr lang="en-GB" sz="3000" dirty="0"/>
              <a:t> and Goetz (1998). </a:t>
            </a:r>
          </a:p>
          <a:p>
            <a:pPr marL="0" indent="0" algn="just">
              <a:buNone/>
            </a:pPr>
            <a:r>
              <a:rPr lang="en-GB" sz="3000" dirty="0"/>
              <a:t>Evaluation of </a:t>
            </a:r>
            <a:r>
              <a:rPr lang="en-GB" sz="3000" dirty="0" err="1"/>
              <a:t>Stoiber</a:t>
            </a:r>
            <a:r>
              <a:rPr lang="en-GB" sz="3000" dirty="0"/>
              <a:t>, </a:t>
            </a:r>
            <a:r>
              <a:rPr lang="en-GB" sz="3000" dirty="0" err="1"/>
              <a:t>Gettinger</a:t>
            </a:r>
            <a:r>
              <a:rPr lang="en-GB" sz="3000" dirty="0"/>
              <a:t> and Goetz (1998) – </a:t>
            </a:r>
          </a:p>
          <a:p>
            <a:pPr marL="0" indent="0" algn="just">
              <a:buNone/>
            </a:pPr>
            <a:r>
              <a:rPr lang="en-GB" sz="3000" dirty="0"/>
              <a:t>Did not explore both primary and secondary school teachers’ attitudes and was carried out a significant amount of time ago. </a:t>
            </a:r>
          </a:p>
          <a:p>
            <a:pPr marL="0" indent="0" algn="just">
              <a:buNone/>
            </a:pPr>
            <a:r>
              <a:rPr lang="en-GB" sz="3000" dirty="0"/>
              <a:t>Attitudes may have changed</a:t>
            </a:r>
          </a:p>
          <a:p>
            <a:pPr marL="0" indent="0" algn="just">
              <a:buNone/>
            </a:pPr>
            <a:r>
              <a:rPr lang="en-GB" sz="3000" dirty="0"/>
              <a:t>Carried out in America – difficult to apply to other cultures </a:t>
            </a:r>
          </a:p>
          <a:p>
            <a:pPr marL="0" indent="0" algn="just">
              <a:buNone/>
            </a:pPr>
            <a:endParaRPr lang="en-GB" sz="3000" dirty="0"/>
          </a:p>
          <a:p>
            <a:pPr algn="just"/>
            <a:r>
              <a:rPr lang="en-GB" sz="3000" b="1" u="sng" dirty="0"/>
              <a:t>Slide Four – Contact Hypothesis </a:t>
            </a:r>
            <a:endParaRPr lang="en-GB" sz="3000" b="1" dirty="0"/>
          </a:p>
          <a:p>
            <a:pPr marL="0" indent="0" algn="just">
              <a:buNone/>
            </a:pPr>
            <a:r>
              <a:rPr lang="en-GB" sz="3000" dirty="0" err="1"/>
              <a:t>Manetti</a:t>
            </a:r>
            <a:r>
              <a:rPr lang="en-GB" sz="3000" dirty="0"/>
              <a:t>, Schneider &amp; </a:t>
            </a:r>
            <a:r>
              <a:rPr lang="en-GB" sz="3000" dirty="0" err="1"/>
              <a:t>Siperstein</a:t>
            </a:r>
            <a:r>
              <a:rPr lang="en-GB" sz="3000" dirty="0"/>
              <a:t> (2001) carried out a research study that measured the contact hypothesis and applied it to an educational context</a:t>
            </a:r>
          </a:p>
          <a:p>
            <a:pPr marL="0" indent="0" algn="just">
              <a:buNone/>
            </a:pPr>
            <a:r>
              <a:rPr lang="en-GB" sz="3000" dirty="0"/>
              <a:t>Findings - regular contact with SEND children was a positive factor, which according to the contact hypothesis, lead to increased positive attitude </a:t>
            </a:r>
          </a:p>
          <a:p>
            <a:endParaRPr lang="en-GB" dirty="0"/>
          </a:p>
        </p:txBody>
      </p:sp>
    </p:spTree>
    <p:extLst>
      <p:ext uri="{BB962C8B-B14F-4D97-AF65-F5344CB8AC3E}">
        <p14:creationId xmlns:p14="http://schemas.microsoft.com/office/powerpoint/2010/main" val="2471004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89709" y="429491"/>
            <a:ext cx="10972800" cy="6054436"/>
          </a:xfrm>
        </p:spPr>
        <p:txBody>
          <a:bodyPr>
            <a:normAutofit fontScale="47500" lnSpcReduction="20000"/>
          </a:bodyPr>
          <a:lstStyle/>
          <a:p>
            <a:r>
              <a:rPr lang="en-GB" b="1" u="sng" dirty="0"/>
              <a:t>Slide Five – Rationale </a:t>
            </a:r>
            <a:endParaRPr lang="en-GB" b="1" dirty="0"/>
          </a:p>
          <a:p>
            <a:pPr marL="0" indent="0">
              <a:buNone/>
            </a:pPr>
            <a:r>
              <a:rPr lang="en-GB" dirty="0"/>
              <a:t>Parents and teachers have the influential ability to change current educational policies (Hornby, 2015). </a:t>
            </a:r>
          </a:p>
          <a:p>
            <a:pPr marL="0" indent="0">
              <a:buNone/>
            </a:pPr>
            <a:r>
              <a:rPr lang="en-GB" dirty="0"/>
              <a:t>Jain (2014) - attitudes have the potential to directly affect human behaviour. Therefore, teacher and parent attitudes influence the way Inclusive Education is taught and, in turn, students learning outcomes </a:t>
            </a:r>
          </a:p>
          <a:p>
            <a:endParaRPr lang="en-GB" dirty="0"/>
          </a:p>
          <a:p>
            <a:r>
              <a:rPr lang="en-GB" b="1" u="sng" dirty="0"/>
              <a:t>Slide Eight – Methodology </a:t>
            </a:r>
            <a:endParaRPr lang="en-GB" b="1" dirty="0"/>
          </a:p>
          <a:p>
            <a:pPr marL="0" indent="0">
              <a:buNone/>
            </a:pPr>
            <a:r>
              <a:rPr lang="en-GB" dirty="0"/>
              <a:t>This research collected quantitative data through the use of questionnaires.</a:t>
            </a:r>
          </a:p>
          <a:p>
            <a:pPr marL="0" indent="0">
              <a:buNone/>
            </a:pPr>
            <a:r>
              <a:rPr lang="en-GB" dirty="0"/>
              <a:t>The dependent variable was attitudes and the independent variable was experience (yes/no). </a:t>
            </a:r>
          </a:p>
          <a:p>
            <a:pPr marL="0" indent="0">
              <a:buNone/>
            </a:pPr>
            <a:r>
              <a:rPr lang="en-GB" dirty="0"/>
              <a:t>Between subjects’ design was used. </a:t>
            </a:r>
          </a:p>
          <a:p>
            <a:pPr marL="0" indent="0">
              <a:buNone/>
            </a:pPr>
            <a:r>
              <a:rPr lang="en-GB" dirty="0"/>
              <a:t>In total, there were 125 participants, 65 parents and 60 teachers, all of which voluntarily completed an online survey. </a:t>
            </a:r>
          </a:p>
          <a:p>
            <a:pPr marL="0" indent="0">
              <a:buNone/>
            </a:pPr>
            <a:r>
              <a:rPr lang="en-GB" dirty="0"/>
              <a:t>No data concerning the age and ethnicity of the participant was used in the final analysis.</a:t>
            </a:r>
          </a:p>
          <a:p>
            <a:endParaRPr lang="en-GB" dirty="0"/>
          </a:p>
          <a:p>
            <a:r>
              <a:rPr lang="en-GB" b="1" u="sng" dirty="0"/>
              <a:t>Slide Ten – Materials </a:t>
            </a:r>
            <a:endParaRPr lang="en-GB" b="1" dirty="0"/>
          </a:p>
          <a:p>
            <a:pPr marL="0" indent="0">
              <a:buNone/>
            </a:pPr>
            <a:r>
              <a:rPr lang="en-GB" dirty="0"/>
              <a:t>Approximately 11 minutes to complete.</a:t>
            </a:r>
          </a:p>
          <a:p>
            <a:pPr marL="0" indent="0">
              <a:buNone/>
            </a:pPr>
            <a:r>
              <a:rPr lang="en-GB" dirty="0"/>
              <a:t>There were three belief domains within the questionnaire, however, for the purpose of this research, the three belief domains will be looked at as one whole score. </a:t>
            </a:r>
          </a:p>
          <a:p>
            <a:pPr marL="0" indent="0">
              <a:buNone/>
            </a:pPr>
            <a:r>
              <a:rPr lang="en-GB" dirty="0"/>
              <a:t>The higher score on the scale indicated a more positive attitude towards Inclusive Education and a five- point Likert scale was used, with the highest possible score being 140 and the lowest being 28. </a:t>
            </a:r>
          </a:p>
          <a:p>
            <a:pPr marL="0" indent="0">
              <a:buNone/>
            </a:pPr>
            <a:r>
              <a:rPr lang="en-GB" dirty="0"/>
              <a:t>Experience was determined by asking teachers to indicate if they teach SEND children and by asking parents if they have a child with SEND.</a:t>
            </a:r>
          </a:p>
          <a:p>
            <a:endParaRPr lang="en-GB" dirty="0"/>
          </a:p>
        </p:txBody>
      </p:sp>
    </p:spTree>
    <p:extLst>
      <p:ext uri="{BB962C8B-B14F-4D97-AF65-F5344CB8AC3E}">
        <p14:creationId xmlns:p14="http://schemas.microsoft.com/office/powerpoint/2010/main" val="9958859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3455" y="152400"/>
            <a:ext cx="11374581" cy="6567055"/>
          </a:xfrm>
        </p:spPr>
        <p:txBody>
          <a:bodyPr>
            <a:normAutofit fontScale="25000" lnSpcReduction="20000"/>
          </a:bodyPr>
          <a:lstStyle/>
          <a:p>
            <a:pPr algn="just"/>
            <a:r>
              <a:rPr lang="en-GB" sz="4800" b="1" u="sng" dirty="0"/>
              <a:t>Slide Eleven - Results </a:t>
            </a:r>
            <a:endParaRPr lang="en-GB" sz="4800" b="1" dirty="0"/>
          </a:p>
          <a:p>
            <a:pPr marL="0" indent="0" algn="just">
              <a:buNone/>
            </a:pPr>
            <a:r>
              <a:rPr lang="en-GB" sz="4800" dirty="0"/>
              <a:t>As the bar graph shows, the overall attitude scores for parents and teachers was 75.55 for teachers and 71.85 for parents. </a:t>
            </a:r>
          </a:p>
          <a:p>
            <a:pPr marL="0" indent="0" algn="just">
              <a:buNone/>
            </a:pPr>
            <a:r>
              <a:rPr lang="en-GB" sz="4800" dirty="0"/>
              <a:t>The bar graph demonstrates the standard deviation scores for both means. </a:t>
            </a:r>
          </a:p>
          <a:p>
            <a:pPr marL="0" indent="0" algn="just">
              <a:buNone/>
            </a:pPr>
            <a:r>
              <a:rPr lang="en-GB" sz="4800" dirty="0"/>
              <a:t>Parents and teachers did not have differing attitudes towards inclusion. </a:t>
            </a:r>
          </a:p>
          <a:p>
            <a:pPr algn="just"/>
            <a:endParaRPr lang="en-GB" sz="4800" dirty="0"/>
          </a:p>
          <a:p>
            <a:pPr algn="just"/>
            <a:r>
              <a:rPr lang="en-GB" sz="4800" b="1" u="sng" dirty="0"/>
              <a:t>Slide Twelve - Results </a:t>
            </a:r>
            <a:endParaRPr lang="en-GB" sz="4800" b="1" dirty="0"/>
          </a:p>
          <a:p>
            <a:pPr marL="0" indent="0" algn="just">
              <a:buNone/>
            </a:pPr>
            <a:r>
              <a:rPr lang="en-GB" sz="4800" dirty="0"/>
              <a:t>The unrelated t-test revealed a significant difference between those with experience and those without experience. </a:t>
            </a:r>
          </a:p>
          <a:p>
            <a:pPr algn="just"/>
            <a:endParaRPr lang="en-GB" sz="4800" dirty="0"/>
          </a:p>
          <a:p>
            <a:pPr algn="just"/>
            <a:r>
              <a:rPr lang="en-GB" sz="4800" b="1" u="sng" dirty="0"/>
              <a:t>Slide 13 – Discussion </a:t>
            </a:r>
            <a:endParaRPr lang="en-GB" sz="4800" b="1" dirty="0"/>
          </a:p>
          <a:p>
            <a:pPr marL="0" indent="0" algn="just">
              <a:buNone/>
            </a:pPr>
            <a:r>
              <a:rPr lang="en-GB" sz="4800" dirty="0"/>
              <a:t>The analysis revealed answers to the research questions noted prior to carrying out the research.</a:t>
            </a:r>
          </a:p>
          <a:p>
            <a:pPr marL="0" indent="0" algn="just">
              <a:buNone/>
            </a:pPr>
            <a:r>
              <a:rPr lang="en-GB" sz="4800" dirty="0"/>
              <a:t>These findings are of importance as it has been suggested that more children with SEND will now be educated within the same classrooms as typically developing children of the same age (Kern, 2006). </a:t>
            </a:r>
          </a:p>
          <a:p>
            <a:pPr marL="0" indent="0" algn="just">
              <a:buNone/>
            </a:pPr>
            <a:r>
              <a:rPr lang="en-GB" sz="4800" dirty="0"/>
              <a:t>These findings do not support the research hypothesis as no significant differences were determined.</a:t>
            </a:r>
          </a:p>
          <a:p>
            <a:pPr marL="0" indent="0" algn="just">
              <a:buNone/>
            </a:pPr>
            <a:r>
              <a:rPr lang="en-GB" sz="4800" dirty="0"/>
              <a:t>Did not support the findings do not support that of </a:t>
            </a:r>
            <a:r>
              <a:rPr lang="en-GB" sz="4800" dirty="0" err="1"/>
              <a:t>Stoiber</a:t>
            </a:r>
            <a:r>
              <a:rPr lang="en-GB" sz="4800" dirty="0"/>
              <a:t>, </a:t>
            </a:r>
            <a:r>
              <a:rPr lang="en-GB" sz="4800" dirty="0" err="1"/>
              <a:t>Gettinger</a:t>
            </a:r>
            <a:r>
              <a:rPr lang="en-GB" sz="4800" dirty="0"/>
              <a:t> and Goetz (1998). </a:t>
            </a:r>
          </a:p>
          <a:p>
            <a:pPr algn="just"/>
            <a:endParaRPr lang="en-GB" sz="4800" dirty="0"/>
          </a:p>
          <a:p>
            <a:pPr algn="just"/>
            <a:r>
              <a:rPr lang="en-GB" sz="4800" b="1" u="sng" dirty="0"/>
              <a:t>Slide Fourteen – Implications of Findings</a:t>
            </a:r>
            <a:endParaRPr lang="en-GB" sz="4800" b="1" dirty="0"/>
          </a:p>
          <a:p>
            <a:pPr marL="0" indent="0" algn="just">
              <a:buNone/>
            </a:pPr>
            <a:r>
              <a:rPr lang="en-GB" sz="4800" dirty="0" err="1"/>
              <a:t>Stoiber</a:t>
            </a:r>
            <a:r>
              <a:rPr lang="en-GB" sz="4800" dirty="0"/>
              <a:t>, </a:t>
            </a:r>
            <a:r>
              <a:rPr lang="en-GB" sz="4800" dirty="0" err="1"/>
              <a:t>Gettinger</a:t>
            </a:r>
            <a:r>
              <a:rPr lang="en-GB" sz="4800" dirty="0"/>
              <a:t> &amp; Goetz (1998) found that experience did impact attitudes, however, this was conducted in 1998, which suggests that the population are now more aware and accepting of SEND. </a:t>
            </a:r>
          </a:p>
          <a:p>
            <a:pPr marL="0" indent="0" algn="just">
              <a:buNone/>
            </a:pPr>
            <a:r>
              <a:rPr lang="en-GB" sz="4800" dirty="0"/>
              <a:t>The most significant implication - current educational policies as it is essential for learning that current policies are kept up to date with the most recent research findings </a:t>
            </a:r>
          </a:p>
          <a:p>
            <a:pPr marL="0" indent="0" algn="just">
              <a:buNone/>
            </a:pPr>
            <a:r>
              <a:rPr lang="en-GB" sz="4800" dirty="0" err="1"/>
              <a:t>Subban</a:t>
            </a:r>
            <a:r>
              <a:rPr lang="en-GB" sz="4800" dirty="0"/>
              <a:t> and Sharma (2006) supported this in their findings, it was reported that teachers who had undertaken further training in Special Education felt more positively about inclusion. </a:t>
            </a:r>
          </a:p>
          <a:p>
            <a:pPr marL="0" indent="0" algn="just">
              <a:buNone/>
            </a:pPr>
            <a:r>
              <a:rPr lang="en-GB" sz="4800" dirty="0"/>
              <a:t>Strategies to improve parent contact with SEND - educational programmes that will help to increase awareness of SEND.</a:t>
            </a:r>
          </a:p>
          <a:p>
            <a:endParaRPr lang="en-GB" dirty="0"/>
          </a:p>
        </p:txBody>
      </p:sp>
    </p:spTree>
    <p:extLst>
      <p:ext uri="{BB962C8B-B14F-4D97-AF65-F5344CB8AC3E}">
        <p14:creationId xmlns:p14="http://schemas.microsoft.com/office/powerpoint/2010/main" val="17918752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1165" y="164315"/>
            <a:ext cx="11374580" cy="6319612"/>
          </a:xfrm>
        </p:spPr>
        <p:txBody>
          <a:bodyPr>
            <a:normAutofit fontScale="25000" lnSpcReduction="20000"/>
          </a:bodyPr>
          <a:lstStyle/>
          <a:p>
            <a:pPr algn="just"/>
            <a:r>
              <a:rPr lang="en-GB" sz="4800" b="1" u="sng" dirty="0"/>
              <a:t>Slide Fifteen – Limitations </a:t>
            </a:r>
            <a:endParaRPr lang="en-GB" sz="4800" b="1" dirty="0"/>
          </a:p>
          <a:p>
            <a:pPr marL="0" indent="0" algn="just">
              <a:buNone/>
            </a:pPr>
            <a:r>
              <a:rPr lang="en-GB" sz="4800" b="1" dirty="0"/>
              <a:t>Questionnaire -  </a:t>
            </a:r>
          </a:p>
          <a:p>
            <a:pPr marL="0" indent="0" algn="just">
              <a:buNone/>
            </a:pPr>
            <a:r>
              <a:rPr lang="en-GB" sz="4800" dirty="0"/>
              <a:t>De Boer, Timmerman, </a:t>
            </a:r>
            <a:r>
              <a:rPr lang="en-GB" sz="4800" dirty="0" err="1"/>
              <a:t>Pijl</a:t>
            </a:r>
            <a:r>
              <a:rPr lang="en-GB" sz="4800" dirty="0"/>
              <a:t> and </a:t>
            </a:r>
            <a:r>
              <a:rPr lang="en-GB" sz="4800" dirty="0" err="1"/>
              <a:t>Minnaert</a:t>
            </a:r>
            <a:r>
              <a:rPr lang="en-GB" sz="4800" dirty="0"/>
              <a:t> (2012) – found that the five-point Likert Scale was not the optimal method for this type of research. </a:t>
            </a:r>
          </a:p>
          <a:p>
            <a:pPr marL="0" indent="0" algn="just">
              <a:buNone/>
            </a:pPr>
            <a:r>
              <a:rPr lang="en-GB" sz="4800" dirty="0"/>
              <a:t>Although the questionnaire utilised was a valid questionnaire, it did not provide reasons as to why teachers and parents may have the attitudes that they do (</a:t>
            </a:r>
            <a:r>
              <a:rPr lang="en-GB" sz="4800" dirty="0" err="1"/>
              <a:t>Vaz</a:t>
            </a:r>
            <a:r>
              <a:rPr lang="en-GB" sz="4800" dirty="0"/>
              <a:t> et al, 2015). </a:t>
            </a:r>
          </a:p>
          <a:p>
            <a:pPr marL="0" indent="0" algn="just">
              <a:buNone/>
            </a:pPr>
            <a:r>
              <a:rPr lang="en-GB" sz="4800" b="1" dirty="0"/>
              <a:t>Type of disability – </a:t>
            </a:r>
          </a:p>
          <a:p>
            <a:pPr marL="0" indent="0" algn="just">
              <a:buNone/>
            </a:pPr>
            <a:r>
              <a:rPr lang="en-GB" sz="4800" dirty="0" err="1"/>
              <a:t>Stoiber</a:t>
            </a:r>
            <a:r>
              <a:rPr lang="en-GB" sz="4800" dirty="0"/>
              <a:t>, </a:t>
            </a:r>
            <a:r>
              <a:rPr lang="en-GB" sz="4800" dirty="0" err="1"/>
              <a:t>Gettinger</a:t>
            </a:r>
            <a:r>
              <a:rPr lang="en-GB" sz="4800" dirty="0"/>
              <a:t> &amp; Goetz (1998) noted that the type of disability can impact upon how easily teachers can accommodate them in regular classrooms. Their findings suggested that those with mild disabilities are easier to incorporate into inclusive environments. </a:t>
            </a:r>
          </a:p>
          <a:p>
            <a:pPr marL="0" indent="0" algn="just">
              <a:buNone/>
            </a:pPr>
            <a:r>
              <a:rPr lang="en-GB" sz="4800" dirty="0"/>
              <a:t>Sample sizes between parents with experience and teachers with experience -  </a:t>
            </a:r>
          </a:p>
          <a:p>
            <a:pPr marL="0" indent="0" algn="just">
              <a:buNone/>
            </a:pPr>
            <a:r>
              <a:rPr lang="en-GB" sz="4800" dirty="0"/>
              <a:t>It is assumed that SEND is apparent in the majority of educational classrooms, whether in mild or severe forms; therefore, all teachers may have contact with them. </a:t>
            </a:r>
          </a:p>
          <a:p>
            <a:pPr marL="0" indent="0" algn="just">
              <a:buNone/>
            </a:pPr>
            <a:r>
              <a:rPr lang="en-GB" sz="4800" dirty="0"/>
              <a:t>Contact Hypothesis </a:t>
            </a:r>
          </a:p>
          <a:p>
            <a:pPr marL="0" indent="0" algn="just">
              <a:buNone/>
            </a:pPr>
            <a:r>
              <a:rPr lang="en-GB" sz="4800" b="1" dirty="0"/>
              <a:t>Teacher age - </a:t>
            </a:r>
          </a:p>
          <a:p>
            <a:pPr marL="0" indent="0" algn="just">
              <a:buNone/>
            </a:pPr>
            <a:r>
              <a:rPr lang="en-GB" sz="4800" dirty="0" err="1"/>
              <a:t>Vaz</a:t>
            </a:r>
            <a:r>
              <a:rPr lang="en-GB" sz="4800" dirty="0"/>
              <a:t> et al (2015) found that older teachers had a significantly more negative attitude towards inclusion compared to younger teachers. </a:t>
            </a:r>
          </a:p>
          <a:p>
            <a:pPr marL="0" indent="0" algn="just">
              <a:buNone/>
            </a:pPr>
            <a:endParaRPr lang="en-GB" sz="4800" dirty="0"/>
          </a:p>
          <a:p>
            <a:pPr algn="just"/>
            <a:r>
              <a:rPr lang="en-GB" sz="4800" b="1" u="sng" dirty="0"/>
              <a:t>Slide Sixteen – Future Research </a:t>
            </a:r>
            <a:endParaRPr lang="en-GB" sz="4800" b="1" dirty="0"/>
          </a:p>
          <a:p>
            <a:pPr marL="0" indent="0" algn="just">
              <a:buNone/>
            </a:pPr>
            <a:r>
              <a:rPr lang="en-GB" sz="4800" dirty="0"/>
              <a:t>De Boer, Timmerman, </a:t>
            </a:r>
            <a:r>
              <a:rPr lang="en-GB" sz="4800" dirty="0" err="1"/>
              <a:t>Pijl</a:t>
            </a:r>
            <a:r>
              <a:rPr lang="en-GB" sz="4800" dirty="0"/>
              <a:t>, and </a:t>
            </a:r>
            <a:r>
              <a:rPr lang="en-GB" sz="4800" dirty="0" err="1"/>
              <a:t>Minnaert</a:t>
            </a:r>
            <a:r>
              <a:rPr lang="en-GB" sz="4800" dirty="0"/>
              <a:t>, (2012) - evaluated questionnaires that explore teacher and parent attitudes towards inclusion, their findings suggested that the use of vignettes may be beneficial for this type of research. </a:t>
            </a:r>
          </a:p>
          <a:p>
            <a:pPr marL="0" indent="0" algn="just">
              <a:buNone/>
            </a:pPr>
            <a:r>
              <a:rPr lang="en-GB" sz="4800" dirty="0"/>
              <a:t>Kern (2006) - evidence to suggest that teacher training may need to be improved which will, in turn, improve the delivery of Inclusive Education, therefore, future research looking at the impact of teacher training on attitudes may be beneficial. </a:t>
            </a:r>
          </a:p>
          <a:p>
            <a:pPr algn="just"/>
            <a:endParaRPr lang="en-GB" sz="4800" dirty="0"/>
          </a:p>
          <a:p>
            <a:pPr algn="just"/>
            <a:r>
              <a:rPr lang="en-GB" sz="4800" b="1" u="sng" dirty="0"/>
              <a:t>Slide Eighteen – Conclusion </a:t>
            </a:r>
            <a:endParaRPr lang="en-GB" sz="4800" b="1" dirty="0"/>
          </a:p>
          <a:p>
            <a:pPr marL="0" indent="0" algn="just">
              <a:buNone/>
            </a:pPr>
            <a:r>
              <a:rPr lang="en-GB" sz="4800" dirty="0"/>
              <a:t>This research has provided a better and more up-to-date understanding of parent and teacher attitudes towards Inclusive Education, which in turn, can be used to improve educational policies and training.</a:t>
            </a:r>
          </a:p>
          <a:p>
            <a:endParaRPr lang="en-GB" dirty="0"/>
          </a:p>
          <a:p>
            <a:pPr marL="0" indent="0">
              <a:buNone/>
            </a:pPr>
            <a:r>
              <a:rPr lang="en-GB" dirty="0"/>
              <a:t> </a:t>
            </a:r>
          </a:p>
          <a:p>
            <a:endParaRPr lang="en-GB" dirty="0"/>
          </a:p>
        </p:txBody>
      </p:sp>
    </p:spTree>
    <p:extLst>
      <p:ext uri="{BB962C8B-B14F-4D97-AF65-F5344CB8AC3E}">
        <p14:creationId xmlns:p14="http://schemas.microsoft.com/office/powerpoint/2010/main" val="1834510957"/>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567</TotalTime>
  <Words>3090</Words>
  <Application>Microsoft Office PowerPoint</Application>
  <PresentationFormat>Widescreen</PresentationFormat>
  <Paragraphs>269</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Avenir Next LT Pro</vt:lpstr>
      <vt:lpstr>Calibri</vt:lpstr>
      <vt:lpstr>AccentBoxVTI</vt:lpstr>
      <vt:lpstr>An Exploration of Parent and Teacher Attitudes Towards Inclusive Education:  Using Questionnaires </vt:lpstr>
      <vt:lpstr>Introduction </vt:lpstr>
      <vt:lpstr>Literature Review </vt:lpstr>
      <vt:lpstr>The Contact Hypothesis  </vt:lpstr>
      <vt:lpstr>Rationale: why? </vt:lpstr>
      <vt:lpstr>Aims </vt:lpstr>
      <vt:lpstr>Hypothesis: Based on Previous Literature</vt:lpstr>
      <vt:lpstr>Methodology </vt:lpstr>
      <vt:lpstr>Procedure </vt:lpstr>
      <vt:lpstr>Materials – My Thinking About Inclusion Scale  (Stoiber, Gettinger &amp; Goetz, 1998) </vt:lpstr>
      <vt:lpstr>Results </vt:lpstr>
      <vt:lpstr>Results Continued</vt:lpstr>
      <vt:lpstr>Discussion </vt:lpstr>
      <vt:lpstr>Implications of the findings:  why did the findings not agree with previous literature? </vt:lpstr>
      <vt:lpstr>Limitations </vt:lpstr>
      <vt:lpstr>Future Research </vt:lpstr>
      <vt:lpstr>Conclusion </vt:lpstr>
      <vt:lpstr>Reference List </vt:lpstr>
      <vt:lpstr>PowerPoint Presentation</vt:lpstr>
      <vt:lpstr>PowerPoint Presentation</vt:lpstr>
      <vt:lpstr>PowerPoint Presentation</vt:lpstr>
      <vt:lpstr>PowerPoint Presentation</vt:lpstr>
      <vt:lpstr>Viva Voce Cue Cards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Exploration of Parent and Teacher Attitudes Towards Inclusive Education:  Using Questionnaires </dc:title>
  <dc:creator>Alys Lewis</dc:creator>
  <cp:lastModifiedBy>gracelewis123@icloud.com</cp:lastModifiedBy>
  <cp:revision>35</cp:revision>
  <dcterms:created xsi:type="dcterms:W3CDTF">2020-04-13T10:07:34Z</dcterms:created>
  <dcterms:modified xsi:type="dcterms:W3CDTF">2020-05-13T20:23:09Z</dcterms:modified>
</cp:coreProperties>
</file>