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89750" cy="96710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34" autoAdjust="0"/>
    <p:restoredTop sz="68717" autoAdjust="0"/>
  </p:normalViewPr>
  <p:slideViewPr>
    <p:cSldViewPr snapToGrid="0">
      <p:cViewPr>
        <p:scale>
          <a:sx n="66" d="100"/>
          <a:sy n="66" d="100"/>
        </p:scale>
        <p:origin x="680" y="-3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5C399B-9CBD-4469-B168-D8D96F0D12B0}" type="doc">
      <dgm:prSet loTypeId="urn:microsoft.com/office/officeart/2009/layout/CircleArrowProcess" loCatId="cycle" qsTypeId="urn:microsoft.com/office/officeart/2005/8/quickstyle/simple1" qsCatId="simple" csTypeId="urn:microsoft.com/office/officeart/2005/8/colors/accent1_2" csCatId="accent1" phldr="1"/>
      <dgm:spPr/>
    </dgm:pt>
    <dgm:pt modelId="{9CE7120B-5A6C-4EEF-80DC-ABC3FEA85A16}">
      <dgm:prSet phldrT="[Text]" custT="1"/>
      <dgm:spPr/>
      <dgm:t>
        <a:bodyPr/>
        <a:lstStyle/>
        <a:p>
          <a:r>
            <a:rPr lang="en-IN" sz="1600" b="1"/>
            <a:t>Frontline Managers:</a:t>
          </a:r>
          <a:r>
            <a:rPr lang="en-IN" sz="1600"/>
            <a:t> direct supervision of teams, task allocation, attendance monitoring</a:t>
          </a:r>
          <a:endParaRPr lang="en-US" sz="1600"/>
        </a:p>
      </dgm:t>
    </dgm:pt>
    <dgm:pt modelId="{C7C698B5-6DF6-4AA8-BDA4-367DC4031D8A}" type="parTrans" cxnId="{2447ED85-AF43-44E7-B566-C43843F11809}">
      <dgm:prSet/>
      <dgm:spPr/>
      <dgm:t>
        <a:bodyPr/>
        <a:lstStyle/>
        <a:p>
          <a:endParaRPr lang="en-US" sz="3600"/>
        </a:p>
      </dgm:t>
    </dgm:pt>
    <dgm:pt modelId="{1F8EDC03-41B6-4DED-949A-1EDC471BA203}" type="sibTrans" cxnId="{2447ED85-AF43-44E7-B566-C43843F11809}">
      <dgm:prSet/>
      <dgm:spPr/>
      <dgm:t>
        <a:bodyPr/>
        <a:lstStyle/>
        <a:p>
          <a:endParaRPr lang="en-US" sz="3600"/>
        </a:p>
      </dgm:t>
    </dgm:pt>
    <dgm:pt modelId="{D305F617-337D-4217-8067-81D8F2289A21}">
      <dgm:prSet custT="1"/>
      <dgm:spPr/>
      <dgm:t>
        <a:bodyPr/>
        <a:lstStyle/>
        <a:p>
          <a:r>
            <a:rPr lang="en-IN" sz="1600" b="1"/>
            <a:t>Middle Managers: </a:t>
          </a:r>
          <a:r>
            <a:rPr lang="en-IN" sz="1600"/>
            <a:t>performance evaluation, resource allocation, team coordination</a:t>
          </a:r>
          <a:endParaRPr lang="en-IN" sz="1600" dirty="0"/>
        </a:p>
      </dgm:t>
    </dgm:pt>
    <dgm:pt modelId="{2B8ABDD1-25BD-4132-8CA6-7C7EB66BAC4A}" type="parTrans" cxnId="{616E1E12-FD2E-40D0-BE93-67D3EEAA7D69}">
      <dgm:prSet/>
      <dgm:spPr/>
      <dgm:t>
        <a:bodyPr/>
        <a:lstStyle/>
        <a:p>
          <a:endParaRPr lang="en-US" sz="3600"/>
        </a:p>
      </dgm:t>
    </dgm:pt>
    <dgm:pt modelId="{5E258907-FA45-4947-9ED9-DC9AE1EF2552}" type="sibTrans" cxnId="{616E1E12-FD2E-40D0-BE93-67D3EEAA7D69}">
      <dgm:prSet/>
      <dgm:spPr/>
      <dgm:t>
        <a:bodyPr/>
        <a:lstStyle/>
        <a:p>
          <a:endParaRPr lang="en-US" sz="3600"/>
        </a:p>
      </dgm:t>
    </dgm:pt>
    <dgm:pt modelId="{3BCB14CB-5D64-40B0-B1D9-EB6D3189A9FE}">
      <dgm:prSet custT="1"/>
      <dgm:spPr/>
      <dgm:t>
        <a:bodyPr/>
        <a:lstStyle/>
        <a:p>
          <a:r>
            <a:rPr lang="en-IN" sz="1600" b="1"/>
            <a:t>Senior Managers: </a:t>
          </a:r>
          <a:r>
            <a:rPr lang="en-IN" sz="1600"/>
            <a:t>strategic planning, overall performance oversight, change leadership</a:t>
          </a:r>
          <a:endParaRPr lang="en-IN" sz="1600" dirty="0"/>
        </a:p>
      </dgm:t>
    </dgm:pt>
    <dgm:pt modelId="{2C4354A6-F9CE-4125-B7A4-3CA8C3B829CC}" type="parTrans" cxnId="{69723A3C-92AE-477A-A2AB-7AE14D032F3A}">
      <dgm:prSet/>
      <dgm:spPr/>
      <dgm:t>
        <a:bodyPr/>
        <a:lstStyle/>
        <a:p>
          <a:endParaRPr lang="en-US" sz="3600"/>
        </a:p>
      </dgm:t>
    </dgm:pt>
    <dgm:pt modelId="{7D6A7A41-A386-465D-B4A0-AC807996ED60}" type="sibTrans" cxnId="{69723A3C-92AE-477A-A2AB-7AE14D032F3A}">
      <dgm:prSet/>
      <dgm:spPr/>
      <dgm:t>
        <a:bodyPr/>
        <a:lstStyle/>
        <a:p>
          <a:endParaRPr lang="en-US" sz="3600"/>
        </a:p>
      </dgm:t>
    </dgm:pt>
    <dgm:pt modelId="{65031C8E-4CB0-4B5C-9AEA-DA6675D926AB}" type="pres">
      <dgm:prSet presAssocID="{375C399B-9CBD-4469-B168-D8D96F0D12B0}" presName="Name0" presStyleCnt="0">
        <dgm:presLayoutVars>
          <dgm:chMax val="7"/>
          <dgm:chPref val="7"/>
          <dgm:dir/>
          <dgm:animLvl val="lvl"/>
        </dgm:presLayoutVars>
      </dgm:prSet>
      <dgm:spPr/>
    </dgm:pt>
    <dgm:pt modelId="{F98AB47C-5122-4CE6-9DAF-C2173441B7A0}" type="pres">
      <dgm:prSet presAssocID="{9CE7120B-5A6C-4EEF-80DC-ABC3FEA85A16}" presName="Accent1" presStyleCnt="0"/>
      <dgm:spPr/>
    </dgm:pt>
    <dgm:pt modelId="{DFAFC95A-64CC-4847-B893-3764606FAD2A}" type="pres">
      <dgm:prSet presAssocID="{9CE7120B-5A6C-4EEF-80DC-ABC3FEA85A16}" presName="Accent" presStyleLbl="node1" presStyleIdx="0" presStyleCnt="3"/>
      <dgm:spPr/>
    </dgm:pt>
    <dgm:pt modelId="{73E7D0E4-69B8-49E7-84E9-D25FBA652AA4}" type="pres">
      <dgm:prSet presAssocID="{9CE7120B-5A6C-4EEF-80DC-ABC3FEA85A16}" presName="Parent1" presStyleLbl="revTx" presStyleIdx="0" presStyleCnt="3">
        <dgm:presLayoutVars>
          <dgm:chMax val="1"/>
          <dgm:chPref val="1"/>
          <dgm:bulletEnabled val="1"/>
        </dgm:presLayoutVars>
      </dgm:prSet>
      <dgm:spPr/>
    </dgm:pt>
    <dgm:pt modelId="{895CCAC3-2801-47BD-8142-8BA874A7BF9F}" type="pres">
      <dgm:prSet presAssocID="{D305F617-337D-4217-8067-81D8F2289A21}" presName="Accent2" presStyleCnt="0"/>
      <dgm:spPr/>
    </dgm:pt>
    <dgm:pt modelId="{17410030-B0C2-4018-80D1-A3454660329E}" type="pres">
      <dgm:prSet presAssocID="{D305F617-337D-4217-8067-81D8F2289A21}" presName="Accent" presStyleLbl="node1" presStyleIdx="1" presStyleCnt="3"/>
      <dgm:spPr/>
    </dgm:pt>
    <dgm:pt modelId="{FE66ADC6-963E-4E7A-BFCC-C53A2961EA7E}" type="pres">
      <dgm:prSet presAssocID="{D305F617-337D-4217-8067-81D8F2289A21}" presName="Parent2" presStyleLbl="revTx" presStyleIdx="1" presStyleCnt="3">
        <dgm:presLayoutVars>
          <dgm:chMax val="1"/>
          <dgm:chPref val="1"/>
          <dgm:bulletEnabled val="1"/>
        </dgm:presLayoutVars>
      </dgm:prSet>
      <dgm:spPr/>
    </dgm:pt>
    <dgm:pt modelId="{6D40FD58-0118-496C-BFC1-C624CCB21572}" type="pres">
      <dgm:prSet presAssocID="{3BCB14CB-5D64-40B0-B1D9-EB6D3189A9FE}" presName="Accent3" presStyleCnt="0"/>
      <dgm:spPr/>
    </dgm:pt>
    <dgm:pt modelId="{4C1E411B-A653-4EF3-83E8-FAB7117CB813}" type="pres">
      <dgm:prSet presAssocID="{3BCB14CB-5D64-40B0-B1D9-EB6D3189A9FE}" presName="Accent" presStyleLbl="node1" presStyleIdx="2" presStyleCnt="3"/>
      <dgm:spPr/>
    </dgm:pt>
    <dgm:pt modelId="{82421F40-66FC-4F32-B852-5B54AA7C7DAE}" type="pres">
      <dgm:prSet presAssocID="{3BCB14CB-5D64-40B0-B1D9-EB6D3189A9FE}" presName="Parent3" presStyleLbl="revTx" presStyleIdx="2" presStyleCnt="3">
        <dgm:presLayoutVars>
          <dgm:chMax val="1"/>
          <dgm:chPref val="1"/>
          <dgm:bulletEnabled val="1"/>
        </dgm:presLayoutVars>
      </dgm:prSet>
      <dgm:spPr/>
    </dgm:pt>
  </dgm:ptLst>
  <dgm:cxnLst>
    <dgm:cxn modelId="{616E1E12-FD2E-40D0-BE93-67D3EEAA7D69}" srcId="{375C399B-9CBD-4469-B168-D8D96F0D12B0}" destId="{D305F617-337D-4217-8067-81D8F2289A21}" srcOrd="1" destOrd="0" parTransId="{2B8ABDD1-25BD-4132-8CA6-7C7EB66BAC4A}" sibTransId="{5E258907-FA45-4947-9ED9-DC9AE1EF2552}"/>
    <dgm:cxn modelId="{69723A3C-92AE-477A-A2AB-7AE14D032F3A}" srcId="{375C399B-9CBD-4469-B168-D8D96F0D12B0}" destId="{3BCB14CB-5D64-40B0-B1D9-EB6D3189A9FE}" srcOrd="2" destOrd="0" parTransId="{2C4354A6-F9CE-4125-B7A4-3CA8C3B829CC}" sibTransId="{7D6A7A41-A386-465D-B4A0-AC807996ED60}"/>
    <dgm:cxn modelId="{89A68941-50E0-4AC8-81B9-F2CCD56DFEBB}" type="presOf" srcId="{375C399B-9CBD-4469-B168-D8D96F0D12B0}" destId="{65031C8E-4CB0-4B5C-9AEA-DA6675D926AB}" srcOrd="0" destOrd="0" presId="urn:microsoft.com/office/officeart/2009/layout/CircleArrowProcess"/>
    <dgm:cxn modelId="{10B99947-5FF5-400D-836E-1EDD9104ECD8}" type="presOf" srcId="{9CE7120B-5A6C-4EEF-80DC-ABC3FEA85A16}" destId="{73E7D0E4-69B8-49E7-84E9-D25FBA652AA4}" srcOrd="0" destOrd="0" presId="urn:microsoft.com/office/officeart/2009/layout/CircleArrowProcess"/>
    <dgm:cxn modelId="{9F203A49-31A0-4B51-A90C-276E54A44087}" type="presOf" srcId="{D305F617-337D-4217-8067-81D8F2289A21}" destId="{FE66ADC6-963E-4E7A-BFCC-C53A2961EA7E}" srcOrd="0" destOrd="0" presId="urn:microsoft.com/office/officeart/2009/layout/CircleArrowProcess"/>
    <dgm:cxn modelId="{2447ED85-AF43-44E7-B566-C43843F11809}" srcId="{375C399B-9CBD-4469-B168-D8D96F0D12B0}" destId="{9CE7120B-5A6C-4EEF-80DC-ABC3FEA85A16}" srcOrd="0" destOrd="0" parTransId="{C7C698B5-6DF6-4AA8-BDA4-367DC4031D8A}" sibTransId="{1F8EDC03-41B6-4DED-949A-1EDC471BA203}"/>
    <dgm:cxn modelId="{83474AFF-41FC-4AF1-A0C1-33CD8D12B05B}" type="presOf" srcId="{3BCB14CB-5D64-40B0-B1D9-EB6D3189A9FE}" destId="{82421F40-66FC-4F32-B852-5B54AA7C7DAE}" srcOrd="0" destOrd="0" presId="urn:microsoft.com/office/officeart/2009/layout/CircleArrowProcess"/>
    <dgm:cxn modelId="{566CDD29-A1E3-41A6-9AED-BA2B4C3EB149}" type="presParOf" srcId="{65031C8E-4CB0-4B5C-9AEA-DA6675D926AB}" destId="{F98AB47C-5122-4CE6-9DAF-C2173441B7A0}" srcOrd="0" destOrd="0" presId="urn:microsoft.com/office/officeart/2009/layout/CircleArrowProcess"/>
    <dgm:cxn modelId="{61C935A0-C767-4C5D-885C-43CFF46A4451}" type="presParOf" srcId="{F98AB47C-5122-4CE6-9DAF-C2173441B7A0}" destId="{DFAFC95A-64CC-4847-B893-3764606FAD2A}" srcOrd="0" destOrd="0" presId="urn:microsoft.com/office/officeart/2009/layout/CircleArrowProcess"/>
    <dgm:cxn modelId="{5A9AB082-F77C-4815-A718-F26405FC36B8}" type="presParOf" srcId="{65031C8E-4CB0-4B5C-9AEA-DA6675D926AB}" destId="{73E7D0E4-69B8-49E7-84E9-D25FBA652AA4}" srcOrd="1" destOrd="0" presId="urn:microsoft.com/office/officeart/2009/layout/CircleArrowProcess"/>
    <dgm:cxn modelId="{D86A9709-7C17-426E-AB9A-5873F90EC5C7}" type="presParOf" srcId="{65031C8E-4CB0-4B5C-9AEA-DA6675D926AB}" destId="{895CCAC3-2801-47BD-8142-8BA874A7BF9F}" srcOrd="2" destOrd="0" presId="urn:microsoft.com/office/officeart/2009/layout/CircleArrowProcess"/>
    <dgm:cxn modelId="{7182EF88-5157-4D05-84E7-615A1D91628A}" type="presParOf" srcId="{895CCAC3-2801-47BD-8142-8BA874A7BF9F}" destId="{17410030-B0C2-4018-80D1-A3454660329E}" srcOrd="0" destOrd="0" presId="urn:microsoft.com/office/officeart/2009/layout/CircleArrowProcess"/>
    <dgm:cxn modelId="{F7B4C13B-DC2E-4C8E-A13B-241C73E356FB}" type="presParOf" srcId="{65031C8E-4CB0-4B5C-9AEA-DA6675D926AB}" destId="{FE66ADC6-963E-4E7A-BFCC-C53A2961EA7E}" srcOrd="3" destOrd="0" presId="urn:microsoft.com/office/officeart/2009/layout/CircleArrowProcess"/>
    <dgm:cxn modelId="{1849532B-91C4-4167-84F0-0CC6781F7842}" type="presParOf" srcId="{65031C8E-4CB0-4B5C-9AEA-DA6675D926AB}" destId="{6D40FD58-0118-496C-BFC1-C624CCB21572}" srcOrd="4" destOrd="0" presId="urn:microsoft.com/office/officeart/2009/layout/CircleArrowProcess"/>
    <dgm:cxn modelId="{26C4948C-8A33-4BA6-A1F3-F9A310482C42}" type="presParOf" srcId="{6D40FD58-0118-496C-BFC1-C624CCB21572}" destId="{4C1E411B-A653-4EF3-83E8-FAB7117CB813}" srcOrd="0" destOrd="0" presId="urn:microsoft.com/office/officeart/2009/layout/CircleArrowProcess"/>
    <dgm:cxn modelId="{06D04BA8-8508-499A-ABC8-0A7B5CB5DF67}" type="presParOf" srcId="{65031C8E-4CB0-4B5C-9AEA-DA6675D926AB}" destId="{82421F40-66FC-4F32-B852-5B54AA7C7DAE}" srcOrd="5" destOrd="0" presId="urn:microsoft.com/office/officeart/2009/layout/Circle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E35DFE-3EF4-4C18-B9DE-73F67636D0FE}"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83DCA8B5-C1CC-4EEF-8679-403605E64F44}">
      <dgm:prSet phldrT="[Text]"/>
      <dgm:spPr/>
      <dgm:t>
        <a:bodyPr/>
        <a:lstStyle/>
        <a:p>
          <a:r>
            <a:rPr lang="en-IN" b="1" dirty="0"/>
            <a:t>Communication</a:t>
          </a:r>
          <a:endParaRPr lang="en-US" dirty="0"/>
        </a:p>
      </dgm:t>
    </dgm:pt>
    <dgm:pt modelId="{EE426457-1F16-4132-9C68-B3A82BE73A7F}" type="parTrans" cxnId="{EBC8D4FF-8730-408E-B391-E711ECAF1991}">
      <dgm:prSet/>
      <dgm:spPr/>
      <dgm:t>
        <a:bodyPr/>
        <a:lstStyle/>
        <a:p>
          <a:endParaRPr lang="en-US"/>
        </a:p>
      </dgm:t>
    </dgm:pt>
    <dgm:pt modelId="{56F86377-D39A-42AF-9870-2ABC8BB0590A}" type="sibTrans" cxnId="{EBC8D4FF-8730-408E-B391-E711ECAF1991}">
      <dgm:prSet/>
      <dgm:spPr/>
      <dgm:t>
        <a:bodyPr/>
        <a:lstStyle/>
        <a:p>
          <a:endParaRPr lang="en-US"/>
        </a:p>
      </dgm:t>
    </dgm:pt>
    <dgm:pt modelId="{EE901784-05D3-4AFE-B6A5-3087D424C272}">
      <dgm:prSet/>
      <dgm:spPr/>
      <dgm:t>
        <a:bodyPr/>
        <a:lstStyle/>
        <a:p>
          <a:r>
            <a:rPr lang="en-IN" b="1" dirty="0"/>
            <a:t>Leadership</a:t>
          </a:r>
          <a:endParaRPr lang="en-IN" dirty="0"/>
        </a:p>
      </dgm:t>
    </dgm:pt>
    <dgm:pt modelId="{2EB869DA-62FD-446D-9B5C-6251B7963221}" type="parTrans" cxnId="{70252683-1760-4654-A563-332FB90F0C58}">
      <dgm:prSet/>
      <dgm:spPr/>
      <dgm:t>
        <a:bodyPr/>
        <a:lstStyle/>
        <a:p>
          <a:endParaRPr lang="en-US"/>
        </a:p>
      </dgm:t>
    </dgm:pt>
    <dgm:pt modelId="{5385040D-97F2-4A42-9E41-80665BE1BB80}" type="sibTrans" cxnId="{70252683-1760-4654-A563-332FB90F0C58}">
      <dgm:prSet/>
      <dgm:spPr/>
      <dgm:t>
        <a:bodyPr/>
        <a:lstStyle/>
        <a:p>
          <a:endParaRPr lang="en-US"/>
        </a:p>
      </dgm:t>
    </dgm:pt>
    <dgm:pt modelId="{321F864E-72D2-4B65-A2D5-E88611DF8135}">
      <dgm:prSet/>
      <dgm:spPr/>
      <dgm:t>
        <a:bodyPr/>
        <a:lstStyle/>
        <a:p>
          <a:r>
            <a:rPr lang="en-IN" b="1" dirty="0"/>
            <a:t>Conflict resolution</a:t>
          </a:r>
          <a:endParaRPr lang="en-IN" dirty="0"/>
        </a:p>
      </dgm:t>
    </dgm:pt>
    <dgm:pt modelId="{7CDC0711-1380-4B5E-B1D2-87C2AEDB1C70}" type="parTrans" cxnId="{169FE539-973E-4D95-ADE0-69EF86352825}">
      <dgm:prSet/>
      <dgm:spPr/>
      <dgm:t>
        <a:bodyPr/>
        <a:lstStyle/>
        <a:p>
          <a:endParaRPr lang="en-US"/>
        </a:p>
      </dgm:t>
    </dgm:pt>
    <dgm:pt modelId="{7D1CE1AE-43B7-4E55-9D08-3847E72BBE42}" type="sibTrans" cxnId="{169FE539-973E-4D95-ADE0-69EF86352825}">
      <dgm:prSet/>
      <dgm:spPr/>
      <dgm:t>
        <a:bodyPr/>
        <a:lstStyle/>
        <a:p>
          <a:endParaRPr lang="en-US"/>
        </a:p>
      </dgm:t>
    </dgm:pt>
    <dgm:pt modelId="{7E3B1519-7B07-4A4F-8E87-C210479C59D5}">
      <dgm:prSet/>
      <dgm:spPr/>
      <dgm:t>
        <a:bodyPr/>
        <a:lstStyle/>
        <a:p>
          <a:r>
            <a:rPr lang="en-IN" b="1" dirty="0"/>
            <a:t>Performance management</a:t>
          </a:r>
          <a:endParaRPr lang="en-IN" dirty="0"/>
        </a:p>
      </dgm:t>
    </dgm:pt>
    <dgm:pt modelId="{222D2107-DF21-40C6-A7D8-CB7B57FA89F9}" type="parTrans" cxnId="{85075561-CD88-4AB8-8DFE-8C80CC3311EB}">
      <dgm:prSet/>
      <dgm:spPr/>
      <dgm:t>
        <a:bodyPr/>
        <a:lstStyle/>
        <a:p>
          <a:endParaRPr lang="en-US"/>
        </a:p>
      </dgm:t>
    </dgm:pt>
    <dgm:pt modelId="{85F15818-F8E6-4417-8936-00B8F8B1B156}" type="sibTrans" cxnId="{85075561-CD88-4AB8-8DFE-8C80CC3311EB}">
      <dgm:prSet/>
      <dgm:spPr/>
      <dgm:t>
        <a:bodyPr/>
        <a:lstStyle/>
        <a:p>
          <a:endParaRPr lang="en-US"/>
        </a:p>
      </dgm:t>
    </dgm:pt>
    <dgm:pt modelId="{1C90D53A-2910-4281-8E4A-7FA669F7808D}">
      <dgm:prSet/>
      <dgm:spPr/>
      <dgm:t>
        <a:bodyPr/>
        <a:lstStyle/>
        <a:p>
          <a:r>
            <a:rPr lang="en-IN" b="1" dirty="0"/>
            <a:t>Current gaps</a:t>
          </a:r>
          <a:endParaRPr lang="en-IN" dirty="0"/>
        </a:p>
      </dgm:t>
    </dgm:pt>
    <dgm:pt modelId="{FBC8511D-B568-45E3-BFCF-680886F19C91}" type="parTrans" cxnId="{ADA4649D-C5C3-4681-8AF4-6E110826754C}">
      <dgm:prSet/>
      <dgm:spPr/>
      <dgm:t>
        <a:bodyPr/>
        <a:lstStyle/>
        <a:p>
          <a:endParaRPr lang="en-US"/>
        </a:p>
      </dgm:t>
    </dgm:pt>
    <dgm:pt modelId="{08031C35-36DF-47B0-8391-55CAE6A02B9F}" type="sibTrans" cxnId="{ADA4649D-C5C3-4681-8AF4-6E110826754C}">
      <dgm:prSet/>
      <dgm:spPr/>
      <dgm:t>
        <a:bodyPr/>
        <a:lstStyle/>
        <a:p>
          <a:endParaRPr lang="en-US"/>
        </a:p>
      </dgm:t>
    </dgm:pt>
    <dgm:pt modelId="{2DFC8D72-E937-4907-AEB2-F0B20E322C87}">
      <dgm:prSet phldrT="[Text]" custT="1"/>
      <dgm:spPr/>
      <dgm:t>
        <a:bodyPr/>
        <a:lstStyle/>
        <a:p>
          <a:r>
            <a:rPr lang="en-IN" sz="2400"/>
            <a:t>clear instruction and feedback delivery</a:t>
          </a:r>
          <a:endParaRPr lang="en-US" sz="2400" dirty="0"/>
        </a:p>
      </dgm:t>
    </dgm:pt>
    <dgm:pt modelId="{21FF3976-5D85-476D-9490-5F61164C2FB4}" type="parTrans" cxnId="{ABE2E044-102E-4A98-B080-E124E2669123}">
      <dgm:prSet/>
      <dgm:spPr/>
      <dgm:t>
        <a:bodyPr/>
        <a:lstStyle/>
        <a:p>
          <a:endParaRPr lang="en-US"/>
        </a:p>
      </dgm:t>
    </dgm:pt>
    <dgm:pt modelId="{9D713EFB-E6EA-44FC-BCA5-36CD9C12DF3E}" type="sibTrans" cxnId="{ABE2E044-102E-4A98-B080-E124E2669123}">
      <dgm:prSet/>
      <dgm:spPr/>
      <dgm:t>
        <a:bodyPr/>
        <a:lstStyle/>
        <a:p>
          <a:endParaRPr lang="en-US"/>
        </a:p>
      </dgm:t>
    </dgm:pt>
    <dgm:pt modelId="{1749CC2E-D2EA-45F8-AED3-700691505B94}">
      <dgm:prSet custT="1"/>
      <dgm:spPr/>
      <dgm:t>
        <a:bodyPr/>
        <a:lstStyle/>
        <a:p>
          <a:r>
            <a:rPr lang="en-IN" sz="2400"/>
            <a:t>motivating </a:t>
          </a:r>
          <a:r>
            <a:rPr lang="en-IN" sz="2400" dirty="0"/>
            <a:t>and coaching diverse teams</a:t>
          </a:r>
        </a:p>
      </dgm:t>
    </dgm:pt>
    <dgm:pt modelId="{BE0EFABD-1A5A-4E11-8FF9-10DED439A2EA}" type="parTrans" cxnId="{0A01D916-4171-46A1-9D9B-7857DF8D7E47}">
      <dgm:prSet/>
      <dgm:spPr/>
      <dgm:t>
        <a:bodyPr/>
        <a:lstStyle/>
        <a:p>
          <a:endParaRPr lang="en-US"/>
        </a:p>
      </dgm:t>
    </dgm:pt>
    <dgm:pt modelId="{3BB4EEA0-60A2-44CC-A914-8EEF7765072D}" type="sibTrans" cxnId="{0A01D916-4171-46A1-9D9B-7857DF8D7E47}">
      <dgm:prSet/>
      <dgm:spPr/>
      <dgm:t>
        <a:bodyPr/>
        <a:lstStyle/>
        <a:p>
          <a:endParaRPr lang="en-US"/>
        </a:p>
      </dgm:t>
    </dgm:pt>
    <dgm:pt modelId="{87907321-B0E5-418C-B95E-AAAEF1C0DA09}">
      <dgm:prSet custT="1"/>
      <dgm:spPr/>
      <dgm:t>
        <a:bodyPr/>
        <a:lstStyle/>
        <a:p>
          <a:r>
            <a:rPr lang="en-IN" sz="2400"/>
            <a:t>managing </a:t>
          </a:r>
          <a:r>
            <a:rPr lang="en-IN" sz="2400" dirty="0"/>
            <a:t>disputes constructively</a:t>
          </a:r>
        </a:p>
      </dgm:t>
    </dgm:pt>
    <dgm:pt modelId="{078BA296-4A36-46FE-BE5F-27D58388610F}" type="parTrans" cxnId="{DD00B272-3BB0-418D-8393-2434BAD2DB5A}">
      <dgm:prSet/>
      <dgm:spPr/>
      <dgm:t>
        <a:bodyPr/>
        <a:lstStyle/>
        <a:p>
          <a:endParaRPr lang="en-US"/>
        </a:p>
      </dgm:t>
    </dgm:pt>
    <dgm:pt modelId="{C186D59D-212C-4D9D-8860-C4F29B117615}" type="sibTrans" cxnId="{DD00B272-3BB0-418D-8393-2434BAD2DB5A}">
      <dgm:prSet/>
      <dgm:spPr/>
      <dgm:t>
        <a:bodyPr/>
        <a:lstStyle/>
        <a:p>
          <a:endParaRPr lang="en-US"/>
        </a:p>
      </dgm:t>
    </dgm:pt>
    <dgm:pt modelId="{DAE6AF30-5B4D-4DF2-930F-E3E415BFA1F5}">
      <dgm:prSet custT="1"/>
      <dgm:spPr/>
      <dgm:t>
        <a:bodyPr/>
        <a:lstStyle/>
        <a:p>
          <a:r>
            <a:rPr lang="en-IN" sz="2400"/>
            <a:t>setting </a:t>
          </a:r>
          <a:r>
            <a:rPr lang="en-IN" sz="2400" dirty="0"/>
            <a:t>goals, appraising, and developing staff</a:t>
          </a:r>
        </a:p>
      </dgm:t>
    </dgm:pt>
    <dgm:pt modelId="{5E559ACD-1155-4BC4-A61A-EC5ED3753E26}" type="parTrans" cxnId="{45F70649-F425-494E-8754-F9B0BD478DEF}">
      <dgm:prSet/>
      <dgm:spPr/>
      <dgm:t>
        <a:bodyPr/>
        <a:lstStyle/>
        <a:p>
          <a:endParaRPr lang="en-US"/>
        </a:p>
      </dgm:t>
    </dgm:pt>
    <dgm:pt modelId="{03FCC9AA-FCF4-46C7-8B8B-1B9928A6660E}" type="sibTrans" cxnId="{45F70649-F425-494E-8754-F9B0BD478DEF}">
      <dgm:prSet/>
      <dgm:spPr/>
      <dgm:t>
        <a:bodyPr/>
        <a:lstStyle/>
        <a:p>
          <a:endParaRPr lang="en-US"/>
        </a:p>
      </dgm:t>
    </dgm:pt>
    <dgm:pt modelId="{EDDF5E40-6C14-4B02-B9E8-0204E9E3D0D1}">
      <dgm:prSet/>
      <dgm:spPr/>
      <dgm:t>
        <a:bodyPr/>
        <a:lstStyle/>
        <a:p>
          <a:r>
            <a:rPr lang="en-IN"/>
            <a:t>lack of formal people management training, discomfort with difficult conversations, inconsistent feedback</a:t>
          </a:r>
          <a:endParaRPr lang="en-IN" dirty="0"/>
        </a:p>
      </dgm:t>
    </dgm:pt>
    <dgm:pt modelId="{96EEB96F-525F-4676-995D-49A59B3154D4}" type="parTrans" cxnId="{9CDCFD23-B52C-4B46-82E1-DE5186E315CB}">
      <dgm:prSet/>
      <dgm:spPr/>
      <dgm:t>
        <a:bodyPr/>
        <a:lstStyle/>
        <a:p>
          <a:endParaRPr lang="en-US"/>
        </a:p>
      </dgm:t>
    </dgm:pt>
    <dgm:pt modelId="{90215F26-C2C2-4E4B-9643-DE26B2D55C4E}" type="sibTrans" cxnId="{9CDCFD23-B52C-4B46-82E1-DE5186E315CB}">
      <dgm:prSet/>
      <dgm:spPr/>
      <dgm:t>
        <a:bodyPr/>
        <a:lstStyle/>
        <a:p>
          <a:endParaRPr lang="en-US"/>
        </a:p>
      </dgm:t>
    </dgm:pt>
    <dgm:pt modelId="{DB5EE5EA-AF52-41BD-B92F-5E08C0377F65}" type="pres">
      <dgm:prSet presAssocID="{82E35DFE-3EF4-4C18-B9DE-73F67636D0FE}" presName="Name0" presStyleCnt="0">
        <dgm:presLayoutVars>
          <dgm:chMax val="5"/>
          <dgm:chPref val="5"/>
          <dgm:dir/>
          <dgm:animLvl val="lvl"/>
        </dgm:presLayoutVars>
      </dgm:prSet>
      <dgm:spPr/>
    </dgm:pt>
    <dgm:pt modelId="{200C8FC2-CE9A-41C2-ACDC-267ABEE98816}" type="pres">
      <dgm:prSet presAssocID="{83DCA8B5-C1CC-4EEF-8679-403605E64F44}" presName="parentText1" presStyleLbl="node1" presStyleIdx="0" presStyleCnt="5">
        <dgm:presLayoutVars>
          <dgm:chMax/>
          <dgm:chPref val="3"/>
          <dgm:bulletEnabled val="1"/>
        </dgm:presLayoutVars>
      </dgm:prSet>
      <dgm:spPr/>
    </dgm:pt>
    <dgm:pt modelId="{6EFC87D8-38A7-48F1-9BA6-0361BDE6416C}" type="pres">
      <dgm:prSet presAssocID="{83DCA8B5-C1CC-4EEF-8679-403605E64F44}" presName="childText1" presStyleLbl="solidAlignAcc1" presStyleIdx="0" presStyleCnt="5">
        <dgm:presLayoutVars>
          <dgm:chMax val="0"/>
          <dgm:chPref val="0"/>
          <dgm:bulletEnabled val="1"/>
        </dgm:presLayoutVars>
      </dgm:prSet>
      <dgm:spPr/>
    </dgm:pt>
    <dgm:pt modelId="{F78D271C-AFD0-4022-B8C2-11DE8BD9F3E8}" type="pres">
      <dgm:prSet presAssocID="{EE901784-05D3-4AFE-B6A5-3087D424C272}" presName="parentText2" presStyleLbl="node1" presStyleIdx="1" presStyleCnt="5">
        <dgm:presLayoutVars>
          <dgm:chMax/>
          <dgm:chPref val="3"/>
          <dgm:bulletEnabled val="1"/>
        </dgm:presLayoutVars>
      </dgm:prSet>
      <dgm:spPr/>
    </dgm:pt>
    <dgm:pt modelId="{02DC9440-358F-4FA3-8C06-6D908A91AF1E}" type="pres">
      <dgm:prSet presAssocID="{EE901784-05D3-4AFE-B6A5-3087D424C272}" presName="childText2" presStyleLbl="solidAlignAcc1" presStyleIdx="1" presStyleCnt="5">
        <dgm:presLayoutVars>
          <dgm:chMax val="0"/>
          <dgm:chPref val="0"/>
          <dgm:bulletEnabled val="1"/>
        </dgm:presLayoutVars>
      </dgm:prSet>
      <dgm:spPr/>
    </dgm:pt>
    <dgm:pt modelId="{57E1D49B-C77C-4C6E-B71E-E6491FBCCFF2}" type="pres">
      <dgm:prSet presAssocID="{321F864E-72D2-4B65-A2D5-E88611DF8135}" presName="parentText3" presStyleLbl="node1" presStyleIdx="2" presStyleCnt="5">
        <dgm:presLayoutVars>
          <dgm:chMax/>
          <dgm:chPref val="3"/>
          <dgm:bulletEnabled val="1"/>
        </dgm:presLayoutVars>
      </dgm:prSet>
      <dgm:spPr/>
    </dgm:pt>
    <dgm:pt modelId="{2031AB00-E4AB-4EEB-9C8C-A875DE11CCBC}" type="pres">
      <dgm:prSet presAssocID="{321F864E-72D2-4B65-A2D5-E88611DF8135}" presName="childText3" presStyleLbl="solidAlignAcc1" presStyleIdx="2" presStyleCnt="5">
        <dgm:presLayoutVars>
          <dgm:chMax val="0"/>
          <dgm:chPref val="0"/>
          <dgm:bulletEnabled val="1"/>
        </dgm:presLayoutVars>
      </dgm:prSet>
      <dgm:spPr/>
    </dgm:pt>
    <dgm:pt modelId="{02211D01-00AD-4E4C-B74E-3D1C16FE02EC}" type="pres">
      <dgm:prSet presAssocID="{7E3B1519-7B07-4A4F-8E87-C210479C59D5}" presName="parentText4" presStyleLbl="node1" presStyleIdx="3" presStyleCnt="5">
        <dgm:presLayoutVars>
          <dgm:chMax/>
          <dgm:chPref val="3"/>
          <dgm:bulletEnabled val="1"/>
        </dgm:presLayoutVars>
      </dgm:prSet>
      <dgm:spPr/>
    </dgm:pt>
    <dgm:pt modelId="{610380C1-1ED1-4C94-983C-C9F1BECD8B68}" type="pres">
      <dgm:prSet presAssocID="{7E3B1519-7B07-4A4F-8E87-C210479C59D5}" presName="childText4" presStyleLbl="solidAlignAcc1" presStyleIdx="3" presStyleCnt="5">
        <dgm:presLayoutVars>
          <dgm:chMax val="0"/>
          <dgm:chPref val="0"/>
          <dgm:bulletEnabled val="1"/>
        </dgm:presLayoutVars>
      </dgm:prSet>
      <dgm:spPr/>
    </dgm:pt>
    <dgm:pt modelId="{A65123DD-9AE3-43F6-B67B-FE6F6CAE04D2}" type="pres">
      <dgm:prSet presAssocID="{1C90D53A-2910-4281-8E4A-7FA669F7808D}" presName="parentText5" presStyleLbl="node1" presStyleIdx="4" presStyleCnt="5">
        <dgm:presLayoutVars>
          <dgm:chMax/>
          <dgm:chPref val="3"/>
          <dgm:bulletEnabled val="1"/>
        </dgm:presLayoutVars>
      </dgm:prSet>
      <dgm:spPr/>
    </dgm:pt>
    <dgm:pt modelId="{D2F9EC0C-B8F7-4616-B9A0-82A3F8898C84}" type="pres">
      <dgm:prSet presAssocID="{1C90D53A-2910-4281-8E4A-7FA669F7808D}" presName="childText5" presStyleLbl="solidAlignAcc1" presStyleIdx="4" presStyleCnt="5">
        <dgm:presLayoutVars>
          <dgm:chMax val="0"/>
          <dgm:chPref val="0"/>
          <dgm:bulletEnabled val="1"/>
        </dgm:presLayoutVars>
      </dgm:prSet>
      <dgm:spPr/>
    </dgm:pt>
  </dgm:ptLst>
  <dgm:cxnLst>
    <dgm:cxn modelId="{0A01D916-4171-46A1-9D9B-7857DF8D7E47}" srcId="{EE901784-05D3-4AFE-B6A5-3087D424C272}" destId="{1749CC2E-D2EA-45F8-AED3-700691505B94}" srcOrd="0" destOrd="0" parTransId="{BE0EFABD-1A5A-4E11-8FF9-10DED439A2EA}" sibTransId="{3BB4EEA0-60A2-44CC-A914-8EEF7765072D}"/>
    <dgm:cxn modelId="{9CDCFD23-B52C-4B46-82E1-DE5186E315CB}" srcId="{1C90D53A-2910-4281-8E4A-7FA669F7808D}" destId="{EDDF5E40-6C14-4B02-B9E8-0204E9E3D0D1}" srcOrd="0" destOrd="0" parTransId="{96EEB96F-525F-4676-995D-49A59B3154D4}" sibTransId="{90215F26-C2C2-4E4B-9643-DE26B2D55C4E}"/>
    <dgm:cxn modelId="{8B4E6826-FA52-4001-95CE-2E5E464829D6}" type="presOf" srcId="{DAE6AF30-5B4D-4DF2-930F-E3E415BFA1F5}" destId="{610380C1-1ED1-4C94-983C-C9F1BECD8B68}" srcOrd="0" destOrd="0" presId="urn:microsoft.com/office/officeart/2009/3/layout/IncreasingArrowsProcess"/>
    <dgm:cxn modelId="{19F1842D-B499-4390-AD21-6839686BF7B2}" type="presOf" srcId="{83DCA8B5-C1CC-4EEF-8679-403605E64F44}" destId="{200C8FC2-CE9A-41C2-ACDC-267ABEE98816}" srcOrd="0" destOrd="0" presId="urn:microsoft.com/office/officeart/2009/3/layout/IncreasingArrowsProcess"/>
    <dgm:cxn modelId="{169FE539-973E-4D95-ADE0-69EF86352825}" srcId="{82E35DFE-3EF4-4C18-B9DE-73F67636D0FE}" destId="{321F864E-72D2-4B65-A2D5-E88611DF8135}" srcOrd="2" destOrd="0" parTransId="{7CDC0711-1380-4B5E-B1D2-87C2AEDB1C70}" sibTransId="{7D1CE1AE-43B7-4E55-9D08-3847E72BBE42}"/>
    <dgm:cxn modelId="{E6C2DB3B-CBA4-4CCC-A363-29BF321BD8E9}" type="presOf" srcId="{1749CC2E-D2EA-45F8-AED3-700691505B94}" destId="{02DC9440-358F-4FA3-8C06-6D908A91AF1E}" srcOrd="0" destOrd="0" presId="urn:microsoft.com/office/officeart/2009/3/layout/IncreasingArrowsProcess"/>
    <dgm:cxn modelId="{DF5E9D5B-C4DD-4568-9B6D-350360AFD427}" type="presOf" srcId="{EE901784-05D3-4AFE-B6A5-3087D424C272}" destId="{F78D271C-AFD0-4022-B8C2-11DE8BD9F3E8}" srcOrd="0" destOrd="0" presId="urn:microsoft.com/office/officeart/2009/3/layout/IncreasingArrowsProcess"/>
    <dgm:cxn modelId="{85075561-CD88-4AB8-8DFE-8C80CC3311EB}" srcId="{82E35DFE-3EF4-4C18-B9DE-73F67636D0FE}" destId="{7E3B1519-7B07-4A4F-8E87-C210479C59D5}" srcOrd="3" destOrd="0" parTransId="{222D2107-DF21-40C6-A7D8-CB7B57FA89F9}" sibTransId="{85F15818-F8E6-4417-8936-00B8F8B1B156}"/>
    <dgm:cxn modelId="{ABE2E044-102E-4A98-B080-E124E2669123}" srcId="{83DCA8B5-C1CC-4EEF-8679-403605E64F44}" destId="{2DFC8D72-E937-4907-AEB2-F0B20E322C87}" srcOrd="0" destOrd="0" parTransId="{21FF3976-5D85-476D-9490-5F61164C2FB4}" sibTransId="{9D713EFB-E6EA-44FC-BCA5-36CD9C12DF3E}"/>
    <dgm:cxn modelId="{45F70649-F425-494E-8754-F9B0BD478DEF}" srcId="{7E3B1519-7B07-4A4F-8E87-C210479C59D5}" destId="{DAE6AF30-5B4D-4DF2-930F-E3E415BFA1F5}" srcOrd="0" destOrd="0" parTransId="{5E559ACD-1155-4BC4-A61A-EC5ED3753E26}" sibTransId="{03FCC9AA-FCF4-46C7-8B8B-1B9928A6660E}"/>
    <dgm:cxn modelId="{0F8F3A69-9CD8-4AE3-9369-D675053A210B}" type="presOf" srcId="{82E35DFE-3EF4-4C18-B9DE-73F67636D0FE}" destId="{DB5EE5EA-AF52-41BD-B92F-5E08C0377F65}" srcOrd="0" destOrd="0" presId="urn:microsoft.com/office/officeart/2009/3/layout/IncreasingArrowsProcess"/>
    <dgm:cxn modelId="{DD00B272-3BB0-418D-8393-2434BAD2DB5A}" srcId="{321F864E-72D2-4B65-A2D5-E88611DF8135}" destId="{87907321-B0E5-418C-B95E-AAAEF1C0DA09}" srcOrd="0" destOrd="0" parTransId="{078BA296-4A36-46FE-BE5F-27D58388610F}" sibTransId="{C186D59D-212C-4D9D-8860-C4F29B117615}"/>
    <dgm:cxn modelId="{3ECB8980-09FB-4427-B5F6-8ECF44944BE0}" type="presOf" srcId="{EDDF5E40-6C14-4B02-B9E8-0204E9E3D0D1}" destId="{D2F9EC0C-B8F7-4616-B9A0-82A3F8898C84}" srcOrd="0" destOrd="0" presId="urn:microsoft.com/office/officeart/2009/3/layout/IncreasingArrowsProcess"/>
    <dgm:cxn modelId="{70252683-1760-4654-A563-332FB90F0C58}" srcId="{82E35DFE-3EF4-4C18-B9DE-73F67636D0FE}" destId="{EE901784-05D3-4AFE-B6A5-3087D424C272}" srcOrd="1" destOrd="0" parTransId="{2EB869DA-62FD-446D-9B5C-6251B7963221}" sibTransId="{5385040D-97F2-4A42-9E41-80665BE1BB80}"/>
    <dgm:cxn modelId="{ADA4649D-C5C3-4681-8AF4-6E110826754C}" srcId="{82E35DFE-3EF4-4C18-B9DE-73F67636D0FE}" destId="{1C90D53A-2910-4281-8E4A-7FA669F7808D}" srcOrd="4" destOrd="0" parTransId="{FBC8511D-B568-45E3-BFCF-680886F19C91}" sibTransId="{08031C35-36DF-47B0-8391-55CAE6A02B9F}"/>
    <dgm:cxn modelId="{17C5F1E0-DE95-4D28-B35B-4854CFF4EE8B}" type="presOf" srcId="{87907321-B0E5-418C-B95E-AAAEF1C0DA09}" destId="{2031AB00-E4AB-4EEB-9C8C-A875DE11CCBC}" srcOrd="0" destOrd="0" presId="urn:microsoft.com/office/officeart/2009/3/layout/IncreasingArrowsProcess"/>
    <dgm:cxn modelId="{888352E3-4181-4838-8F37-FCA1DE1AB3A6}" type="presOf" srcId="{321F864E-72D2-4B65-A2D5-E88611DF8135}" destId="{57E1D49B-C77C-4C6E-B71E-E6491FBCCFF2}" srcOrd="0" destOrd="0" presId="urn:microsoft.com/office/officeart/2009/3/layout/IncreasingArrowsProcess"/>
    <dgm:cxn modelId="{85919FEF-61E9-40EC-9A3D-A2384CB6E6D4}" type="presOf" srcId="{7E3B1519-7B07-4A4F-8E87-C210479C59D5}" destId="{02211D01-00AD-4E4C-B74E-3D1C16FE02EC}" srcOrd="0" destOrd="0" presId="urn:microsoft.com/office/officeart/2009/3/layout/IncreasingArrowsProcess"/>
    <dgm:cxn modelId="{574F8BF6-6AD9-4E63-84DF-066B35B2875A}" type="presOf" srcId="{2DFC8D72-E937-4907-AEB2-F0B20E322C87}" destId="{6EFC87D8-38A7-48F1-9BA6-0361BDE6416C}" srcOrd="0" destOrd="0" presId="urn:microsoft.com/office/officeart/2009/3/layout/IncreasingArrowsProcess"/>
    <dgm:cxn modelId="{F778D8F6-CB50-4FEE-89E0-D374D9219D02}" type="presOf" srcId="{1C90D53A-2910-4281-8E4A-7FA669F7808D}" destId="{A65123DD-9AE3-43F6-B67B-FE6F6CAE04D2}" srcOrd="0" destOrd="0" presId="urn:microsoft.com/office/officeart/2009/3/layout/IncreasingArrowsProcess"/>
    <dgm:cxn modelId="{EBC8D4FF-8730-408E-B391-E711ECAF1991}" srcId="{82E35DFE-3EF4-4C18-B9DE-73F67636D0FE}" destId="{83DCA8B5-C1CC-4EEF-8679-403605E64F44}" srcOrd="0" destOrd="0" parTransId="{EE426457-1F16-4132-9C68-B3A82BE73A7F}" sibTransId="{56F86377-D39A-42AF-9870-2ABC8BB0590A}"/>
    <dgm:cxn modelId="{7BE28FDC-55FE-4AAD-80D7-A8974898492C}" type="presParOf" srcId="{DB5EE5EA-AF52-41BD-B92F-5E08C0377F65}" destId="{200C8FC2-CE9A-41C2-ACDC-267ABEE98816}" srcOrd="0" destOrd="0" presId="urn:microsoft.com/office/officeart/2009/3/layout/IncreasingArrowsProcess"/>
    <dgm:cxn modelId="{5524C2F4-472E-482D-9355-D12F94217C38}" type="presParOf" srcId="{DB5EE5EA-AF52-41BD-B92F-5E08C0377F65}" destId="{6EFC87D8-38A7-48F1-9BA6-0361BDE6416C}" srcOrd="1" destOrd="0" presId="urn:microsoft.com/office/officeart/2009/3/layout/IncreasingArrowsProcess"/>
    <dgm:cxn modelId="{B815D14D-44CD-4291-8B41-ABC26442353B}" type="presParOf" srcId="{DB5EE5EA-AF52-41BD-B92F-5E08C0377F65}" destId="{F78D271C-AFD0-4022-B8C2-11DE8BD9F3E8}" srcOrd="2" destOrd="0" presId="urn:microsoft.com/office/officeart/2009/3/layout/IncreasingArrowsProcess"/>
    <dgm:cxn modelId="{61E858FA-9556-40E0-A14A-3563B6794AB3}" type="presParOf" srcId="{DB5EE5EA-AF52-41BD-B92F-5E08C0377F65}" destId="{02DC9440-358F-4FA3-8C06-6D908A91AF1E}" srcOrd="3" destOrd="0" presId="urn:microsoft.com/office/officeart/2009/3/layout/IncreasingArrowsProcess"/>
    <dgm:cxn modelId="{E9CDDD4A-E322-4D27-8927-B28A638946A7}" type="presParOf" srcId="{DB5EE5EA-AF52-41BD-B92F-5E08C0377F65}" destId="{57E1D49B-C77C-4C6E-B71E-E6491FBCCFF2}" srcOrd="4" destOrd="0" presId="urn:microsoft.com/office/officeart/2009/3/layout/IncreasingArrowsProcess"/>
    <dgm:cxn modelId="{81E0EF65-F17C-40BD-9127-1AACE8C480D7}" type="presParOf" srcId="{DB5EE5EA-AF52-41BD-B92F-5E08C0377F65}" destId="{2031AB00-E4AB-4EEB-9C8C-A875DE11CCBC}" srcOrd="5" destOrd="0" presId="urn:microsoft.com/office/officeart/2009/3/layout/IncreasingArrowsProcess"/>
    <dgm:cxn modelId="{F6B1DDD1-63B8-4D82-AD68-2AAFDD98F7C4}" type="presParOf" srcId="{DB5EE5EA-AF52-41BD-B92F-5E08C0377F65}" destId="{02211D01-00AD-4E4C-B74E-3D1C16FE02EC}" srcOrd="6" destOrd="0" presId="urn:microsoft.com/office/officeart/2009/3/layout/IncreasingArrowsProcess"/>
    <dgm:cxn modelId="{B3014815-A1DF-4C27-9770-6DF683C8E2C0}" type="presParOf" srcId="{DB5EE5EA-AF52-41BD-B92F-5E08C0377F65}" destId="{610380C1-1ED1-4C94-983C-C9F1BECD8B68}" srcOrd="7" destOrd="0" presId="urn:microsoft.com/office/officeart/2009/3/layout/IncreasingArrowsProcess"/>
    <dgm:cxn modelId="{0E2C55A0-1F3C-4781-982F-DE575CD16B29}" type="presParOf" srcId="{DB5EE5EA-AF52-41BD-B92F-5E08C0377F65}" destId="{A65123DD-9AE3-43F6-B67B-FE6F6CAE04D2}" srcOrd="8" destOrd="0" presId="urn:microsoft.com/office/officeart/2009/3/layout/IncreasingArrowsProcess"/>
    <dgm:cxn modelId="{20DCD29F-58AF-46EC-9EB1-20C606DAA094}" type="presParOf" srcId="{DB5EE5EA-AF52-41BD-B92F-5E08C0377F65}" destId="{D2F9EC0C-B8F7-4616-B9A0-82A3F8898C84}" srcOrd="9"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F5518C-4B6F-44CF-B731-BF6C75901C13}"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7C4EEDCC-970F-4889-82A1-95D42C16165D}">
      <dgm:prSet phldrT="[Text]"/>
      <dgm:spPr/>
      <dgm:t>
        <a:bodyPr/>
        <a:lstStyle/>
        <a:p>
          <a:r>
            <a:rPr lang="en-IN" dirty="0"/>
            <a:t>McGregor’s Theory Y</a:t>
          </a:r>
          <a:endParaRPr lang="en-US" dirty="0"/>
        </a:p>
      </dgm:t>
    </dgm:pt>
    <dgm:pt modelId="{73C4DD4D-8116-4347-8121-548DD49C314C}" type="parTrans" cxnId="{6D6D37BD-8798-4BF8-BC57-32311E5C134E}">
      <dgm:prSet/>
      <dgm:spPr/>
      <dgm:t>
        <a:bodyPr/>
        <a:lstStyle/>
        <a:p>
          <a:endParaRPr lang="en-US"/>
        </a:p>
      </dgm:t>
    </dgm:pt>
    <dgm:pt modelId="{AE5E687D-567A-486B-86C1-38B1891463AD}" type="sibTrans" cxnId="{6D6D37BD-8798-4BF8-BC57-32311E5C134E}">
      <dgm:prSet/>
      <dgm:spPr/>
      <dgm:t>
        <a:bodyPr/>
        <a:lstStyle/>
        <a:p>
          <a:endParaRPr lang="en-US"/>
        </a:p>
      </dgm:t>
    </dgm:pt>
    <dgm:pt modelId="{BDD30C51-CEB9-47F5-BBE9-F2E726087A68}">
      <dgm:prSet/>
      <dgm:spPr/>
      <dgm:t>
        <a:bodyPr/>
        <a:lstStyle/>
        <a:p>
          <a:r>
            <a:rPr lang="en-IN" dirty="0"/>
            <a:t>Herzberg’s Motivation-Hygiene Theory</a:t>
          </a:r>
        </a:p>
      </dgm:t>
    </dgm:pt>
    <dgm:pt modelId="{2A5BB7E1-0CE5-4D16-AEE9-452A557C66BF}" type="parTrans" cxnId="{72A088ED-0763-4A7E-8BAD-257B7AFA967C}">
      <dgm:prSet/>
      <dgm:spPr/>
      <dgm:t>
        <a:bodyPr/>
        <a:lstStyle/>
        <a:p>
          <a:endParaRPr lang="en-US"/>
        </a:p>
      </dgm:t>
    </dgm:pt>
    <dgm:pt modelId="{9B912CC6-6D5F-45A7-AE3B-218139CBBFC8}" type="sibTrans" cxnId="{72A088ED-0763-4A7E-8BAD-257B7AFA967C}">
      <dgm:prSet/>
      <dgm:spPr/>
      <dgm:t>
        <a:bodyPr/>
        <a:lstStyle/>
        <a:p>
          <a:endParaRPr lang="en-US"/>
        </a:p>
      </dgm:t>
    </dgm:pt>
    <dgm:pt modelId="{1CEDC8FD-9283-4471-BB23-0437DAFAB826}">
      <dgm:prSet/>
      <dgm:spPr/>
      <dgm:t>
        <a:bodyPr/>
        <a:lstStyle/>
        <a:p>
          <a:r>
            <a:rPr lang="en-IN" dirty="0"/>
            <a:t>Situational Leadership</a:t>
          </a:r>
        </a:p>
      </dgm:t>
    </dgm:pt>
    <dgm:pt modelId="{B0AB165E-0B0D-4BA8-BEB4-47F1A3125208}" type="parTrans" cxnId="{9F3D4E3C-6A8A-4ED1-9B7B-49C9026E0579}">
      <dgm:prSet/>
      <dgm:spPr/>
      <dgm:t>
        <a:bodyPr/>
        <a:lstStyle/>
        <a:p>
          <a:endParaRPr lang="en-US"/>
        </a:p>
      </dgm:t>
    </dgm:pt>
    <dgm:pt modelId="{DB6BDD1C-1812-4680-BB41-6A34CBF91046}" type="sibTrans" cxnId="{9F3D4E3C-6A8A-4ED1-9B7B-49C9026E0579}">
      <dgm:prSet/>
      <dgm:spPr/>
      <dgm:t>
        <a:bodyPr/>
        <a:lstStyle/>
        <a:p>
          <a:endParaRPr lang="en-US"/>
        </a:p>
      </dgm:t>
    </dgm:pt>
    <dgm:pt modelId="{1C48C5AA-56D0-4811-B1B9-301F10822878}">
      <dgm:prSet phldrT="[Text]"/>
      <dgm:spPr/>
      <dgm:t>
        <a:bodyPr/>
        <a:lstStyle/>
        <a:p>
          <a:r>
            <a:rPr lang="en-IN"/>
            <a:t>employees are self-motivated and seek responsibility</a:t>
          </a:r>
          <a:endParaRPr lang="en-US" dirty="0"/>
        </a:p>
      </dgm:t>
    </dgm:pt>
    <dgm:pt modelId="{F9148006-64DB-44EC-871E-9E7327814F2B}" type="parTrans" cxnId="{3E724E9E-631D-4379-BCDF-201F55A05619}">
      <dgm:prSet/>
      <dgm:spPr/>
      <dgm:t>
        <a:bodyPr/>
        <a:lstStyle/>
        <a:p>
          <a:endParaRPr lang="en-US"/>
        </a:p>
      </dgm:t>
    </dgm:pt>
    <dgm:pt modelId="{DB5E3377-6F37-4616-B141-A6FBC3B877E1}" type="sibTrans" cxnId="{3E724E9E-631D-4379-BCDF-201F55A05619}">
      <dgm:prSet/>
      <dgm:spPr/>
      <dgm:t>
        <a:bodyPr/>
        <a:lstStyle/>
        <a:p>
          <a:endParaRPr lang="en-US"/>
        </a:p>
      </dgm:t>
    </dgm:pt>
    <dgm:pt modelId="{E2320706-D434-41F9-9429-147EB1C51EA8}">
      <dgm:prSet/>
      <dgm:spPr/>
      <dgm:t>
        <a:bodyPr/>
        <a:lstStyle/>
        <a:p>
          <a:r>
            <a:rPr lang="en-IN"/>
            <a:t>distinguishes </a:t>
          </a:r>
          <a:r>
            <a:rPr lang="en-IN" dirty="0"/>
            <a:t>motivators from hygiene factors (</a:t>
          </a:r>
          <a:r>
            <a:rPr lang="en-GB" dirty="0"/>
            <a:t>Rai </a:t>
          </a:r>
          <a:r>
            <a:rPr lang="en-GB" i="1" dirty="0"/>
            <a:t>et al., </a:t>
          </a:r>
          <a:r>
            <a:rPr lang="en-GB" dirty="0"/>
            <a:t>2021</a:t>
          </a:r>
          <a:r>
            <a:rPr lang="en-IN" dirty="0"/>
            <a:t>)</a:t>
          </a:r>
        </a:p>
      </dgm:t>
    </dgm:pt>
    <dgm:pt modelId="{9E36476A-DA81-4620-BFE2-8969E3767AA1}" type="parTrans" cxnId="{F4DC6FD0-9017-4896-813D-D987D0453DE0}">
      <dgm:prSet/>
      <dgm:spPr/>
      <dgm:t>
        <a:bodyPr/>
        <a:lstStyle/>
        <a:p>
          <a:endParaRPr lang="en-US"/>
        </a:p>
      </dgm:t>
    </dgm:pt>
    <dgm:pt modelId="{6815D716-17C0-4BB0-AC1A-3B39F65058B6}" type="sibTrans" cxnId="{F4DC6FD0-9017-4896-813D-D987D0453DE0}">
      <dgm:prSet/>
      <dgm:spPr/>
      <dgm:t>
        <a:bodyPr/>
        <a:lstStyle/>
        <a:p>
          <a:endParaRPr lang="en-US"/>
        </a:p>
      </dgm:t>
    </dgm:pt>
    <dgm:pt modelId="{6F2DEF86-C2C3-4A62-A58E-102937FB191F}">
      <dgm:prSet/>
      <dgm:spPr/>
      <dgm:t>
        <a:bodyPr/>
        <a:lstStyle/>
        <a:p>
          <a:r>
            <a:rPr lang="en-IN" dirty="0"/>
            <a:t>leaders adapt style according to employee competence and commitment (</a:t>
          </a:r>
          <a:r>
            <a:rPr lang="en-GB" dirty="0" err="1"/>
            <a:t>Mardikaningsih</a:t>
          </a:r>
          <a:r>
            <a:rPr lang="en-GB" dirty="0"/>
            <a:t> and </a:t>
          </a:r>
          <a:r>
            <a:rPr lang="en-GB" dirty="0" err="1"/>
            <a:t>Darmawan</a:t>
          </a:r>
          <a:r>
            <a:rPr lang="en-GB" dirty="0"/>
            <a:t>, 2022</a:t>
          </a:r>
          <a:r>
            <a:rPr lang="en-IN" dirty="0"/>
            <a:t>)</a:t>
          </a:r>
        </a:p>
      </dgm:t>
    </dgm:pt>
    <dgm:pt modelId="{7660BE50-DCF0-4535-847B-7FAFB7344FF0}" type="parTrans" cxnId="{32BCD6AF-A928-496E-9FB4-DF7579A026B3}">
      <dgm:prSet/>
      <dgm:spPr/>
      <dgm:t>
        <a:bodyPr/>
        <a:lstStyle/>
        <a:p>
          <a:endParaRPr lang="en-US"/>
        </a:p>
      </dgm:t>
    </dgm:pt>
    <dgm:pt modelId="{796C83EE-4534-4150-911A-344A16EC1BE3}" type="sibTrans" cxnId="{32BCD6AF-A928-496E-9FB4-DF7579A026B3}">
      <dgm:prSet/>
      <dgm:spPr/>
      <dgm:t>
        <a:bodyPr/>
        <a:lstStyle/>
        <a:p>
          <a:endParaRPr lang="en-US"/>
        </a:p>
      </dgm:t>
    </dgm:pt>
    <dgm:pt modelId="{AD6BFAB8-1695-456A-97D5-C49C5FB0792B}" type="pres">
      <dgm:prSet presAssocID="{0AF5518C-4B6F-44CF-B731-BF6C75901C13}" presName="Name0" presStyleCnt="0">
        <dgm:presLayoutVars>
          <dgm:dir/>
          <dgm:animLvl val="lvl"/>
          <dgm:resizeHandles/>
        </dgm:presLayoutVars>
      </dgm:prSet>
      <dgm:spPr/>
    </dgm:pt>
    <dgm:pt modelId="{88B99F8A-7EAC-4022-9E8D-20B915F03FFC}" type="pres">
      <dgm:prSet presAssocID="{7C4EEDCC-970F-4889-82A1-95D42C16165D}" presName="linNode" presStyleCnt="0"/>
      <dgm:spPr/>
    </dgm:pt>
    <dgm:pt modelId="{3EF9088F-7E62-4C37-A561-22497C5AFA3C}" type="pres">
      <dgm:prSet presAssocID="{7C4EEDCC-970F-4889-82A1-95D42C16165D}" presName="parentShp" presStyleLbl="node1" presStyleIdx="0" presStyleCnt="3">
        <dgm:presLayoutVars>
          <dgm:bulletEnabled val="1"/>
        </dgm:presLayoutVars>
      </dgm:prSet>
      <dgm:spPr/>
    </dgm:pt>
    <dgm:pt modelId="{83093DCA-C245-457F-91A7-2B87EF08C99C}" type="pres">
      <dgm:prSet presAssocID="{7C4EEDCC-970F-4889-82A1-95D42C16165D}" presName="childShp" presStyleLbl="bgAccFollowNode1" presStyleIdx="0" presStyleCnt="3">
        <dgm:presLayoutVars>
          <dgm:bulletEnabled val="1"/>
        </dgm:presLayoutVars>
      </dgm:prSet>
      <dgm:spPr/>
    </dgm:pt>
    <dgm:pt modelId="{713AF543-326C-49E4-8F89-50C1F668184D}" type="pres">
      <dgm:prSet presAssocID="{AE5E687D-567A-486B-86C1-38B1891463AD}" presName="spacing" presStyleCnt="0"/>
      <dgm:spPr/>
    </dgm:pt>
    <dgm:pt modelId="{31821820-1353-4F7A-A43B-8B596954A94B}" type="pres">
      <dgm:prSet presAssocID="{BDD30C51-CEB9-47F5-BBE9-F2E726087A68}" presName="linNode" presStyleCnt="0"/>
      <dgm:spPr/>
    </dgm:pt>
    <dgm:pt modelId="{0719A964-68DD-4262-B7D2-CC60DCA1ABC8}" type="pres">
      <dgm:prSet presAssocID="{BDD30C51-CEB9-47F5-BBE9-F2E726087A68}" presName="parentShp" presStyleLbl="node1" presStyleIdx="1" presStyleCnt="3">
        <dgm:presLayoutVars>
          <dgm:bulletEnabled val="1"/>
        </dgm:presLayoutVars>
      </dgm:prSet>
      <dgm:spPr/>
    </dgm:pt>
    <dgm:pt modelId="{17FDBE86-9A07-45C1-88B4-C01E8968957B}" type="pres">
      <dgm:prSet presAssocID="{BDD30C51-CEB9-47F5-BBE9-F2E726087A68}" presName="childShp" presStyleLbl="bgAccFollowNode1" presStyleIdx="1" presStyleCnt="3">
        <dgm:presLayoutVars>
          <dgm:bulletEnabled val="1"/>
        </dgm:presLayoutVars>
      </dgm:prSet>
      <dgm:spPr/>
    </dgm:pt>
    <dgm:pt modelId="{A61B7139-99E8-4F36-A6A6-F511BFFABB89}" type="pres">
      <dgm:prSet presAssocID="{9B912CC6-6D5F-45A7-AE3B-218139CBBFC8}" presName="spacing" presStyleCnt="0"/>
      <dgm:spPr/>
    </dgm:pt>
    <dgm:pt modelId="{0A8D9A7D-E961-403D-8099-0543C65FF39D}" type="pres">
      <dgm:prSet presAssocID="{1CEDC8FD-9283-4471-BB23-0437DAFAB826}" presName="linNode" presStyleCnt="0"/>
      <dgm:spPr/>
    </dgm:pt>
    <dgm:pt modelId="{6D31FB92-E915-44D2-802C-2E9692C6A9A4}" type="pres">
      <dgm:prSet presAssocID="{1CEDC8FD-9283-4471-BB23-0437DAFAB826}" presName="parentShp" presStyleLbl="node1" presStyleIdx="2" presStyleCnt="3">
        <dgm:presLayoutVars>
          <dgm:bulletEnabled val="1"/>
        </dgm:presLayoutVars>
      </dgm:prSet>
      <dgm:spPr/>
    </dgm:pt>
    <dgm:pt modelId="{03ED3F29-2B01-4E5C-9787-086E5F0E2081}" type="pres">
      <dgm:prSet presAssocID="{1CEDC8FD-9283-4471-BB23-0437DAFAB826}" presName="childShp" presStyleLbl="bgAccFollowNode1" presStyleIdx="2" presStyleCnt="3">
        <dgm:presLayoutVars>
          <dgm:bulletEnabled val="1"/>
        </dgm:presLayoutVars>
      </dgm:prSet>
      <dgm:spPr/>
    </dgm:pt>
  </dgm:ptLst>
  <dgm:cxnLst>
    <dgm:cxn modelId="{14299D0B-F12B-4C3F-ADF5-EAD0123C5A9E}" type="presOf" srcId="{1CEDC8FD-9283-4471-BB23-0437DAFAB826}" destId="{6D31FB92-E915-44D2-802C-2E9692C6A9A4}" srcOrd="0" destOrd="0" presId="urn:microsoft.com/office/officeart/2005/8/layout/vList6"/>
    <dgm:cxn modelId="{9F3D4E3C-6A8A-4ED1-9B7B-49C9026E0579}" srcId="{0AF5518C-4B6F-44CF-B731-BF6C75901C13}" destId="{1CEDC8FD-9283-4471-BB23-0437DAFAB826}" srcOrd="2" destOrd="0" parTransId="{B0AB165E-0B0D-4BA8-BEB4-47F1A3125208}" sibTransId="{DB6BDD1C-1812-4680-BB41-6A34CBF91046}"/>
    <dgm:cxn modelId="{156C7C6A-07F3-4240-A5D9-6345FCE9EBD1}" type="presOf" srcId="{0AF5518C-4B6F-44CF-B731-BF6C75901C13}" destId="{AD6BFAB8-1695-456A-97D5-C49C5FB0792B}" srcOrd="0" destOrd="0" presId="urn:microsoft.com/office/officeart/2005/8/layout/vList6"/>
    <dgm:cxn modelId="{13706A7C-738F-4675-AFEE-3A6B46A08B7A}" type="presOf" srcId="{1C48C5AA-56D0-4811-B1B9-301F10822878}" destId="{83093DCA-C245-457F-91A7-2B87EF08C99C}" srcOrd="0" destOrd="0" presId="urn:microsoft.com/office/officeart/2005/8/layout/vList6"/>
    <dgm:cxn modelId="{3E724E9E-631D-4379-BCDF-201F55A05619}" srcId="{7C4EEDCC-970F-4889-82A1-95D42C16165D}" destId="{1C48C5AA-56D0-4811-B1B9-301F10822878}" srcOrd="0" destOrd="0" parTransId="{F9148006-64DB-44EC-871E-9E7327814F2B}" sibTransId="{DB5E3377-6F37-4616-B141-A6FBC3B877E1}"/>
    <dgm:cxn modelId="{CC3463AA-BDC0-4FF9-8BDE-A57353D8B3FA}" type="presOf" srcId="{E2320706-D434-41F9-9429-147EB1C51EA8}" destId="{17FDBE86-9A07-45C1-88B4-C01E8968957B}" srcOrd="0" destOrd="0" presId="urn:microsoft.com/office/officeart/2005/8/layout/vList6"/>
    <dgm:cxn modelId="{32BCD6AF-A928-496E-9FB4-DF7579A026B3}" srcId="{1CEDC8FD-9283-4471-BB23-0437DAFAB826}" destId="{6F2DEF86-C2C3-4A62-A58E-102937FB191F}" srcOrd="0" destOrd="0" parTransId="{7660BE50-DCF0-4535-847B-7FAFB7344FF0}" sibTransId="{796C83EE-4534-4150-911A-344A16EC1BE3}"/>
    <dgm:cxn modelId="{BE8CA1BC-C2B7-475F-AE01-7C4BD3F74C7E}" type="presOf" srcId="{7C4EEDCC-970F-4889-82A1-95D42C16165D}" destId="{3EF9088F-7E62-4C37-A561-22497C5AFA3C}" srcOrd="0" destOrd="0" presId="urn:microsoft.com/office/officeart/2005/8/layout/vList6"/>
    <dgm:cxn modelId="{6D6D37BD-8798-4BF8-BC57-32311E5C134E}" srcId="{0AF5518C-4B6F-44CF-B731-BF6C75901C13}" destId="{7C4EEDCC-970F-4889-82A1-95D42C16165D}" srcOrd="0" destOrd="0" parTransId="{73C4DD4D-8116-4347-8121-548DD49C314C}" sibTransId="{AE5E687D-567A-486B-86C1-38B1891463AD}"/>
    <dgm:cxn modelId="{F4DC6FD0-9017-4896-813D-D987D0453DE0}" srcId="{BDD30C51-CEB9-47F5-BBE9-F2E726087A68}" destId="{E2320706-D434-41F9-9429-147EB1C51EA8}" srcOrd="0" destOrd="0" parTransId="{9E36476A-DA81-4620-BFE2-8969E3767AA1}" sibTransId="{6815D716-17C0-4BB0-AC1A-3B39F65058B6}"/>
    <dgm:cxn modelId="{4D4C71E2-46ED-4087-A42B-45C73F0749D6}" type="presOf" srcId="{BDD30C51-CEB9-47F5-BBE9-F2E726087A68}" destId="{0719A964-68DD-4262-B7D2-CC60DCA1ABC8}" srcOrd="0" destOrd="0" presId="urn:microsoft.com/office/officeart/2005/8/layout/vList6"/>
    <dgm:cxn modelId="{72A088ED-0763-4A7E-8BAD-257B7AFA967C}" srcId="{0AF5518C-4B6F-44CF-B731-BF6C75901C13}" destId="{BDD30C51-CEB9-47F5-BBE9-F2E726087A68}" srcOrd="1" destOrd="0" parTransId="{2A5BB7E1-0CE5-4D16-AEE9-452A557C66BF}" sibTransId="{9B912CC6-6D5F-45A7-AE3B-218139CBBFC8}"/>
    <dgm:cxn modelId="{57437CF5-224E-4D66-80B3-EE831985405B}" type="presOf" srcId="{6F2DEF86-C2C3-4A62-A58E-102937FB191F}" destId="{03ED3F29-2B01-4E5C-9787-086E5F0E2081}" srcOrd="0" destOrd="0" presId="urn:microsoft.com/office/officeart/2005/8/layout/vList6"/>
    <dgm:cxn modelId="{945CA29B-6A3A-42C3-9D25-D60FF31F046C}" type="presParOf" srcId="{AD6BFAB8-1695-456A-97D5-C49C5FB0792B}" destId="{88B99F8A-7EAC-4022-9E8D-20B915F03FFC}" srcOrd="0" destOrd="0" presId="urn:microsoft.com/office/officeart/2005/8/layout/vList6"/>
    <dgm:cxn modelId="{4272030B-44E9-4778-8F30-4B021290E24B}" type="presParOf" srcId="{88B99F8A-7EAC-4022-9E8D-20B915F03FFC}" destId="{3EF9088F-7E62-4C37-A561-22497C5AFA3C}" srcOrd="0" destOrd="0" presId="urn:microsoft.com/office/officeart/2005/8/layout/vList6"/>
    <dgm:cxn modelId="{57ED33C6-D5C4-4948-A0AC-7620FACEC394}" type="presParOf" srcId="{88B99F8A-7EAC-4022-9E8D-20B915F03FFC}" destId="{83093DCA-C245-457F-91A7-2B87EF08C99C}" srcOrd="1" destOrd="0" presId="urn:microsoft.com/office/officeart/2005/8/layout/vList6"/>
    <dgm:cxn modelId="{98E6D70E-7F08-4D7B-8005-43907227C89B}" type="presParOf" srcId="{AD6BFAB8-1695-456A-97D5-C49C5FB0792B}" destId="{713AF543-326C-49E4-8F89-50C1F668184D}" srcOrd="1" destOrd="0" presId="urn:microsoft.com/office/officeart/2005/8/layout/vList6"/>
    <dgm:cxn modelId="{0D6887C9-D11C-4ABA-AB0C-038488ABB583}" type="presParOf" srcId="{AD6BFAB8-1695-456A-97D5-C49C5FB0792B}" destId="{31821820-1353-4F7A-A43B-8B596954A94B}" srcOrd="2" destOrd="0" presId="urn:microsoft.com/office/officeart/2005/8/layout/vList6"/>
    <dgm:cxn modelId="{FDC48996-426D-4AEA-ACC1-8D54978569BE}" type="presParOf" srcId="{31821820-1353-4F7A-A43B-8B596954A94B}" destId="{0719A964-68DD-4262-B7D2-CC60DCA1ABC8}" srcOrd="0" destOrd="0" presId="urn:microsoft.com/office/officeart/2005/8/layout/vList6"/>
    <dgm:cxn modelId="{25E726EF-2B3A-4BAA-80D7-2C3C5749F49B}" type="presParOf" srcId="{31821820-1353-4F7A-A43B-8B596954A94B}" destId="{17FDBE86-9A07-45C1-88B4-C01E8968957B}" srcOrd="1" destOrd="0" presId="urn:microsoft.com/office/officeart/2005/8/layout/vList6"/>
    <dgm:cxn modelId="{945A9BE7-F30C-4282-A590-BB5D945EC32B}" type="presParOf" srcId="{AD6BFAB8-1695-456A-97D5-C49C5FB0792B}" destId="{A61B7139-99E8-4F36-A6A6-F511BFFABB89}" srcOrd="3" destOrd="0" presId="urn:microsoft.com/office/officeart/2005/8/layout/vList6"/>
    <dgm:cxn modelId="{65A658D4-2F75-4336-B57A-468E9EFACFFE}" type="presParOf" srcId="{AD6BFAB8-1695-456A-97D5-C49C5FB0792B}" destId="{0A8D9A7D-E961-403D-8099-0543C65FF39D}" srcOrd="4" destOrd="0" presId="urn:microsoft.com/office/officeart/2005/8/layout/vList6"/>
    <dgm:cxn modelId="{19279851-BB0F-4098-A613-5C294BF9123B}" type="presParOf" srcId="{0A8D9A7D-E961-403D-8099-0543C65FF39D}" destId="{6D31FB92-E915-44D2-802C-2E9692C6A9A4}" srcOrd="0" destOrd="0" presId="urn:microsoft.com/office/officeart/2005/8/layout/vList6"/>
    <dgm:cxn modelId="{C1CE98D2-AA7F-4674-BEBE-E7915A710033}" type="presParOf" srcId="{0A8D9A7D-E961-403D-8099-0543C65FF39D}" destId="{03ED3F29-2B01-4E5C-9787-086E5F0E2081}"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9B5DD40-B3F9-42AC-A36E-80C7E223621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C1411FA4-FF36-4C98-84D4-3E435AF4C1AD}">
      <dgm:prSet phldrT="[Text]"/>
      <dgm:spPr/>
      <dgm:t>
        <a:bodyPr/>
        <a:lstStyle/>
        <a:p>
          <a:r>
            <a:rPr lang="en-IN"/>
            <a:t>Theory Y supports shift from control to empowerment culture</a:t>
          </a:r>
          <a:endParaRPr lang="en-US"/>
        </a:p>
      </dgm:t>
    </dgm:pt>
    <dgm:pt modelId="{9DFE0893-8953-456B-B951-C29B4855012C}" type="parTrans" cxnId="{A188D258-D228-4ADD-ADCC-97BB879B2223}">
      <dgm:prSet/>
      <dgm:spPr/>
      <dgm:t>
        <a:bodyPr/>
        <a:lstStyle/>
        <a:p>
          <a:endParaRPr lang="en-US"/>
        </a:p>
      </dgm:t>
    </dgm:pt>
    <dgm:pt modelId="{9210E3B8-77C0-44BE-94DC-2DDD1DDCA89E}" type="sibTrans" cxnId="{A188D258-D228-4ADD-ADCC-97BB879B2223}">
      <dgm:prSet/>
      <dgm:spPr/>
      <dgm:t>
        <a:bodyPr/>
        <a:lstStyle/>
        <a:p>
          <a:endParaRPr lang="en-US"/>
        </a:p>
      </dgm:t>
    </dgm:pt>
    <dgm:pt modelId="{FCE231E7-470B-437C-A096-8B0BB0087AC0}">
      <dgm:prSet/>
      <dgm:spPr/>
      <dgm:t>
        <a:bodyPr/>
        <a:lstStyle/>
        <a:p>
          <a:r>
            <a:rPr lang="en-IN"/>
            <a:t>Herzberg’s model explains dissatisfaction due to lack of recognition and growth (</a:t>
          </a:r>
          <a:r>
            <a:rPr lang="en-GB"/>
            <a:t>Alam, 2021</a:t>
          </a:r>
          <a:r>
            <a:rPr lang="en-IN"/>
            <a:t>)</a:t>
          </a:r>
        </a:p>
      </dgm:t>
    </dgm:pt>
    <dgm:pt modelId="{ED635956-587A-4C97-82DA-8B6683186B30}" type="parTrans" cxnId="{483214A5-4B36-4BCB-8C6C-CB3C48682890}">
      <dgm:prSet/>
      <dgm:spPr/>
      <dgm:t>
        <a:bodyPr/>
        <a:lstStyle/>
        <a:p>
          <a:endParaRPr lang="en-US"/>
        </a:p>
      </dgm:t>
    </dgm:pt>
    <dgm:pt modelId="{AEF7C304-FB1A-4364-9287-0B96B30A676C}" type="sibTrans" cxnId="{483214A5-4B36-4BCB-8C6C-CB3C48682890}">
      <dgm:prSet/>
      <dgm:spPr/>
      <dgm:t>
        <a:bodyPr/>
        <a:lstStyle/>
        <a:p>
          <a:endParaRPr lang="en-US"/>
        </a:p>
      </dgm:t>
    </dgm:pt>
    <dgm:pt modelId="{B9662486-5C5C-443B-B744-B9EA10E72FEC}">
      <dgm:prSet/>
      <dgm:spPr/>
      <dgm:t>
        <a:bodyPr/>
        <a:lstStyle/>
        <a:p>
          <a:r>
            <a:rPr lang="en-IN"/>
            <a:t>Situational Leadership guides managers on adapting to team member needs</a:t>
          </a:r>
        </a:p>
      </dgm:t>
    </dgm:pt>
    <dgm:pt modelId="{51EEEDF2-6911-4D19-9A28-EFDF65668807}" type="parTrans" cxnId="{D0112459-4E0D-45B1-A0AC-938E05EE186E}">
      <dgm:prSet/>
      <dgm:spPr/>
      <dgm:t>
        <a:bodyPr/>
        <a:lstStyle/>
        <a:p>
          <a:endParaRPr lang="en-US"/>
        </a:p>
      </dgm:t>
    </dgm:pt>
    <dgm:pt modelId="{735954CF-7321-4230-9511-C0C3B818A830}" type="sibTrans" cxnId="{D0112459-4E0D-45B1-A0AC-938E05EE186E}">
      <dgm:prSet/>
      <dgm:spPr/>
      <dgm:t>
        <a:bodyPr/>
        <a:lstStyle/>
        <a:p>
          <a:endParaRPr lang="en-US"/>
        </a:p>
      </dgm:t>
    </dgm:pt>
    <dgm:pt modelId="{21BFB1E0-4940-4E61-8E1A-FB1B6C770553}">
      <dgm:prSet/>
      <dgm:spPr/>
      <dgm:t>
        <a:bodyPr/>
        <a:lstStyle/>
        <a:p>
          <a:r>
            <a:rPr lang="en-IN"/>
            <a:t>Emphasizes training in flexible leadership and motivational strategies</a:t>
          </a:r>
        </a:p>
      </dgm:t>
    </dgm:pt>
    <dgm:pt modelId="{C5A3F7A5-6768-4BD4-8D66-81E0AAEB917F}" type="parTrans" cxnId="{F0BA982A-18B5-4F45-B2F0-C4C3030873AE}">
      <dgm:prSet/>
      <dgm:spPr/>
      <dgm:t>
        <a:bodyPr/>
        <a:lstStyle/>
        <a:p>
          <a:endParaRPr lang="en-US"/>
        </a:p>
      </dgm:t>
    </dgm:pt>
    <dgm:pt modelId="{DD7EF4CB-8953-4198-8C7F-70D4C6B03FBC}" type="sibTrans" cxnId="{F0BA982A-18B5-4F45-B2F0-C4C3030873AE}">
      <dgm:prSet/>
      <dgm:spPr/>
      <dgm:t>
        <a:bodyPr/>
        <a:lstStyle/>
        <a:p>
          <a:endParaRPr lang="en-US"/>
        </a:p>
      </dgm:t>
    </dgm:pt>
    <dgm:pt modelId="{DF2088E1-2649-41A6-AEF5-53F2D30209E6}" type="pres">
      <dgm:prSet presAssocID="{59B5DD40-B3F9-42AC-A36E-80C7E223621C}" presName="diagram" presStyleCnt="0">
        <dgm:presLayoutVars>
          <dgm:dir/>
          <dgm:resizeHandles val="exact"/>
        </dgm:presLayoutVars>
      </dgm:prSet>
      <dgm:spPr/>
    </dgm:pt>
    <dgm:pt modelId="{E4D9C438-323E-4668-AD98-064811B211A8}" type="pres">
      <dgm:prSet presAssocID="{C1411FA4-FF36-4C98-84D4-3E435AF4C1AD}" presName="node" presStyleLbl="node1" presStyleIdx="0" presStyleCnt="4">
        <dgm:presLayoutVars>
          <dgm:bulletEnabled val="1"/>
        </dgm:presLayoutVars>
      </dgm:prSet>
      <dgm:spPr/>
    </dgm:pt>
    <dgm:pt modelId="{C8C16F8C-5987-407C-9733-4C648DDEA693}" type="pres">
      <dgm:prSet presAssocID="{9210E3B8-77C0-44BE-94DC-2DDD1DDCA89E}" presName="sibTrans" presStyleCnt="0"/>
      <dgm:spPr/>
    </dgm:pt>
    <dgm:pt modelId="{E8C26B0E-0E3B-4DC1-A074-D198521D2FB9}" type="pres">
      <dgm:prSet presAssocID="{FCE231E7-470B-437C-A096-8B0BB0087AC0}" presName="node" presStyleLbl="node1" presStyleIdx="1" presStyleCnt="4">
        <dgm:presLayoutVars>
          <dgm:bulletEnabled val="1"/>
        </dgm:presLayoutVars>
      </dgm:prSet>
      <dgm:spPr/>
    </dgm:pt>
    <dgm:pt modelId="{6E3BD633-2265-4CCF-AA29-2AB9B958F37C}" type="pres">
      <dgm:prSet presAssocID="{AEF7C304-FB1A-4364-9287-0B96B30A676C}" presName="sibTrans" presStyleCnt="0"/>
      <dgm:spPr/>
    </dgm:pt>
    <dgm:pt modelId="{FD4E6E22-6B65-4372-BDCE-B58DEF762FEF}" type="pres">
      <dgm:prSet presAssocID="{B9662486-5C5C-443B-B744-B9EA10E72FEC}" presName="node" presStyleLbl="node1" presStyleIdx="2" presStyleCnt="4">
        <dgm:presLayoutVars>
          <dgm:bulletEnabled val="1"/>
        </dgm:presLayoutVars>
      </dgm:prSet>
      <dgm:spPr/>
    </dgm:pt>
    <dgm:pt modelId="{752DDFA3-29AC-48F1-B92E-954F42FBE0EF}" type="pres">
      <dgm:prSet presAssocID="{735954CF-7321-4230-9511-C0C3B818A830}" presName="sibTrans" presStyleCnt="0"/>
      <dgm:spPr/>
    </dgm:pt>
    <dgm:pt modelId="{3BE9DE28-2406-498F-8B7B-E55B24FDB42B}" type="pres">
      <dgm:prSet presAssocID="{21BFB1E0-4940-4E61-8E1A-FB1B6C770553}" presName="node" presStyleLbl="node1" presStyleIdx="3" presStyleCnt="4">
        <dgm:presLayoutVars>
          <dgm:bulletEnabled val="1"/>
        </dgm:presLayoutVars>
      </dgm:prSet>
      <dgm:spPr/>
    </dgm:pt>
  </dgm:ptLst>
  <dgm:cxnLst>
    <dgm:cxn modelId="{2E2EF71C-FB64-41F2-AA69-C8CB295FBC6E}" type="presOf" srcId="{C1411FA4-FF36-4C98-84D4-3E435AF4C1AD}" destId="{E4D9C438-323E-4668-AD98-064811B211A8}" srcOrd="0" destOrd="0" presId="urn:microsoft.com/office/officeart/2005/8/layout/default"/>
    <dgm:cxn modelId="{F0BA982A-18B5-4F45-B2F0-C4C3030873AE}" srcId="{59B5DD40-B3F9-42AC-A36E-80C7E223621C}" destId="{21BFB1E0-4940-4E61-8E1A-FB1B6C770553}" srcOrd="3" destOrd="0" parTransId="{C5A3F7A5-6768-4BD4-8D66-81E0AAEB917F}" sibTransId="{DD7EF4CB-8953-4198-8C7F-70D4C6B03FBC}"/>
    <dgm:cxn modelId="{2CE9563F-E0FA-4C38-BD91-5AE4A06F966F}" type="presOf" srcId="{B9662486-5C5C-443B-B744-B9EA10E72FEC}" destId="{FD4E6E22-6B65-4372-BDCE-B58DEF762FEF}" srcOrd="0" destOrd="0" presId="urn:microsoft.com/office/officeart/2005/8/layout/default"/>
    <dgm:cxn modelId="{AFB81446-B923-4F1B-9818-754B95F313D6}" type="presOf" srcId="{59B5DD40-B3F9-42AC-A36E-80C7E223621C}" destId="{DF2088E1-2649-41A6-AEF5-53F2D30209E6}" srcOrd="0" destOrd="0" presId="urn:microsoft.com/office/officeart/2005/8/layout/default"/>
    <dgm:cxn modelId="{A188D258-D228-4ADD-ADCC-97BB879B2223}" srcId="{59B5DD40-B3F9-42AC-A36E-80C7E223621C}" destId="{C1411FA4-FF36-4C98-84D4-3E435AF4C1AD}" srcOrd="0" destOrd="0" parTransId="{9DFE0893-8953-456B-B951-C29B4855012C}" sibTransId="{9210E3B8-77C0-44BE-94DC-2DDD1DDCA89E}"/>
    <dgm:cxn modelId="{D0112459-4E0D-45B1-A0AC-938E05EE186E}" srcId="{59B5DD40-B3F9-42AC-A36E-80C7E223621C}" destId="{B9662486-5C5C-443B-B744-B9EA10E72FEC}" srcOrd="2" destOrd="0" parTransId="{51EEEDF2-6911-4D19-9A28-EFDF65668807}" sibTransId="{735954CF-7321-4230-9511-C0C3B818A830}"/>
    <dgm:cxn modelId="{064B8385-3FEB-4EEE-BD4C-A71A8AE233C6}" type="presOf" srcId="{21BFB1E0-4940-4E61-8E1A-FB1B6C770553}" destId="{3BE9DE28-2406-498F-8B7B-E55B24FDB42B}" srcOrd="0" destOrd="0" presId="urn:microsoft.com/office/officeart/2005/8/layout/default"/>
    <dgm:cxn modelId="{483214A5-4B36-4BCB-8C6C-CB3C48682890}" srcId="{59B5DD40-B3F9-42AC-A36E-80C7E223621C}" destId="{FCE231E7-470B-437C-A096-8B0BB0087AC0}" srcOrd="1" destOrd="0" parTransId="{ED635956-587A-4C97-82DA-8B6683186B30}" sibTransId="{AEF7C304-FB1A-4364-9287-0B96B30A676C}"/>
    <dgm:cxn modelId="{27222BCE-A65D-4FBE-9184-E6342080160B}" type="presOf" srcId="{FCE231E7-470B-437C-A096-8B0BB0087AC0}" destId="{E8C26B0E-0E3B-4DC1-A074-D198521D2FB9}" srcOrd="0" destOrd="0" presId="urn:microsoft.com/office/officeart/2005/8/layout/default"/>
    <dgm:cxn modelId="{01993213-3FD6-430E-8972-C30AFCDC6B78}" type="presParOf" srcId="{DF2088E1-2649-41A6-AEF5-53F2D30209E6}" destId="{E4D9C438-323E-4668-AD98-064811B211A8}" srcOrd="0" destOrd="0" presId="urn:microsoft.com/office/officeart/2005/8/layout/default"/>
    <dgm:cxn modelId="{B17AF4B6-7B18-4EE5-AFCB-303A60BAF0C0}" type="presParOf" srcId="{DF2088E1-2649-41A6-AEF5-53F2D30209E6}" destId="{C8C16F8C-5987-407C-9733-4C648DDEA693}" srcOrd="1" destOrd="0" presId="urn:microsoft.com/office/officeart/2005/8/layout/default"/>
    <dgm:cxn modelId="{AA9E68F1-ABC9-4C19-B205-26259694C2CA}" type="presParOf" srcId="{DF2088E1-2649-41A6-AEF5-53F2D30209E6}" destId="{E8C26B0E-0E3B-4DC1-A074-D198521D2FB9}" srcOrd="2" destOrd="0" presId="urn:microsoft.com/office/officeart/2005/8/layout/default"/>
    <dgm:cxn modelId="{C729F225-6610-491D-8467-ED40D3F5BB3D}" type="presParOf" srcId="{DF2088E1-2649-41A6-AEF5-53F2D30209E6}" destId="{6E3BD633-2265-4CCF-AA29-2AB9B958F37C}" srcOrd="3" destOrd="0" presId="urn:microsoft.com/office/officeart/2005/8/layout/default"/>
    <dgm:cxn modelId="{2AF40D5D-E512-4848-807A-94347B3B5083}" type="presParOf" srcId="{DF2088E1-2649-41A6-AEF5-53F2D30209E6}" destId="{FD4E6E22-6B65-4372-BDCE-B58DEF762FEF}" srcOrd="4" destOrd="0" presId="urn:microsoft.com/office/officeart/2005/8/layout/default"/>
    <dgm:cxn modelId="{1DAA0B53-EFB2-4E12-A2D7-A00D32D803CC}" type="presParOf" srcId="{DF2088E1-2649-41A6-AEF5-53F2D30209E6}" destId="{752DDFA3-29AC-48F1-B92E-954F42FBE0EF}" srcOrd="5" destOrd="0" presId="urn:microsoft.com/office/officeart/2005/8/layout/default"/>
    <dgm:cxn modelId="{FF1E9136-F1B8-453E-860E-75241360F8AD}" type="presParOf" srcId="{DF2088E1-2649-41A6-AEF5-53F2D30209E6}" destId="{3BE9DE28-2406-498F-8B7B-E55B24FDB42B}"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944A601-50F8-4938-9876-2D863DF3C9DF}"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EC275582-C921-49CE-8159-8CD6052EE03E}">
      <dgm:prSet phldrT="[Text]" custT="1"/>
      <dgm:spPr/>
      <dgm:t>
        <a:bodyPr/>
        <a:lstStyle/>
        <a:p>
          <a:r>
            <a:rPr lang="en-US" sz="1600" dirty="0"/>
            <a:t>Avoidance of difficult performance conversations by managers</a:t>
          </a:r>
        </a:p>
      </dgm:t>
    </dgm:pt>
    <dgm:pt modelId="{1EFEAF5A-0574-4CF5-9A06-D5E6AB8386A1}" type="parTrans" cxnId="{CBA60A02-4AEC-43B0-9545-FCCED60FD6CE}">
      <dgm:prSet/>
      <dgm:spPr/>
      <dgm:t>
        <a:bodyPr/>
        <a:lstStyle/>
        <a:p>
          <a:endParaRPr lang="en-US" sz="1600"/>
        </a:p>
      </dgm:t>
    </dgm:pt>
    <dgm:pt modelId="{75729A37-5718-4023-BC82-8658603A43C3}" type="sibTrans" cxnId="{CBA60A02-4AEC-43B0-9545-FCCED60FD6CE}">
      <dgm:prSet/>
      <dgm:spPr/>
      <dgm:t>
        <a:bodyPr/>
        <a:lstStyle/>
        <a:p>
          <a:endParaRPr lang="en-US" sz="1600"/>
        </a:p>
      </dgm:t>
    </dgm:pt>
    <dgm:pt modelId="{9AE6F94A-B50E-420E-96E2-192FEEB30693}">
      <dgm:prSet custT="1"/>
      <dgm:spPr/>
      <dgm:t>
        <a:bodyPr/>
        <a:lstStyle/>
        <a:p>
          <a:r>
            <a:rPr lang="en-US" sz="1600" dirty="0"/>
            <a:t>Inconsistent or infrequent feedback and appraisal processes</a:t>
          </a:r>
        </a:p>
      </dgm:t>
    </dgm:pt>
    <dgm:pt modelId="{B83EADB9-6DF4-4BDA-8BE7-FB7CB26843A5}" type="parTrans" cxnId="{3121F618-1836-4801-AD68-912F1415FD14}">
      <dgm:prSet/>
      <dgm:spPr/>
      <dgm:t>
        <a:bodyPr/>
        <a:lstStyle/>
        <a:p>
          <a:endParaRPr lang="en-US" sz="1600"/>
        </a:p>
      </dgm:t>
    </dgm:pt>
    <dgm:pt modelId="{B4F16D8E-8B1E-424D-9C64-E18C9F3EEB4E}" type="sibTrans" cxnId="{3121F618-1836-4801-AD68-912F1415FD14}">
      <dgm:prSet/>
      <dgm:spPr/>
      <dgm:t>
        <a:bodyPr/>
        <a:lstStyle/>
        <a:p>
          <a:endParaRPr lang="en-US" sz="1600"/>
        </a:p>
      </dgm:t>
    </dgm:pt>
    <dgm:pt modelId="{080249B1-D4C3-4FD2-9776-5C851C825D21}">
      <dgm:prSet custT="1"/>
      <dgm:spPr/>
      <dgm:t>
        <a:bodyPr/>
        <a:lstStyle/>
        <a:p>
          <a:r>
            <a:rPr lang="en-US" sz="1600" dirty="0"/>
            <a:t>Lack of formal performance improvement plans</a:t>
          </a:r>
        </a:p>
      </dgm:t>
    </dgm:pt>
    <dgm:pt modelId="{B60D8F1C-6440-4F85-AD53-5C79B723C683}" type="parTrans" cxnId="{705565FD-9F33-406F-AE38-44AA7CF0909F}">
      <dgm:prSet/>
      <dgm:spPr/>
      <dgm:t>
        <a:bodyPr/>
        <a:lstStyle/>
        <a:p>
          <a:endParaRPr lang="en-US" sz="1600"/>
        </a:p>
      </dgm:t>
    </dgm:pt>
    <dgm:pt modelId="{B0DD5C7C-37FF-4399-A3F0-6E2CA44C9017}" type="sibTrans" cxnId="{705565FD-9F33-406F-AE38-44AA7CF0909F}">
      <dgm:prSet/>
      <dgm:spPr/>
      <dgm:t>
        <a:bodyPr/>
        <a:lstStyle/>
        <a:p>
          <a:endParaRPr lang="en-US" sz="1600"/>
        </a:p>
      </dgm:t>
    </dgm:pt>
    <dgm:pt modelId="{B155171D-35B3-4AAF-8AD1-225C6BCD17F4}">
      <dgm:prSet custT="1"/>
      <dgm:spPr/>
      <dgm:t>
        <a:bodyPr/>
        <a:lstStyle/>
        <a:p>
          <a:r>
            <a:rPr lang="en-US" sz="1600" dirty="0"/>
            <a:t>Limited use of coaching and development opportunities</a:t>
          </a:r>
        </a:p>
      </dgm:t>
    </dgm:pt>
    <dgm:pt modelId="{9BD86A14-C576-440F-8395-84D34752FFB4}" type="parTrans" cxnId="{1A8BA03B-C4A3-4C0A-9491-46A0C1B54C39}">
      <dgm:prSet/>
      <dgm:spPr/>
      <dgm:t>
        <a:bodyPr/>
        <a:lstStyle/>
        <a:p>
          <a:endParaRPr lang="en-US" sz="1600"/>
        </a:p>
      </dgm:t>
    </dgm:pt>
    <dgm:pt modelId="{B2E494DE-3DD7-4CF9-8804-A2312248161B}" type="sibTrans" cxnId="{1A8BA03B-C4A3-4C0A-9491-46A0C1B54C39}">
      <dgm:prSet/>
      <dgm:spPr/>
      <dgm:t>
        <a:bodyPr/>
        <a:lstStyle/>
        <a:p>
          <a:endParaRPr lang="en-US" sz="1600"/>
        </a:p>
      </dgm:t>
    </dgm:pt>
    <dgm:pt modelId="{19A61BBB-3C17-4D24-B1C2-23D45D2ECEF0}">
      <dgm:prSet custT="1"/>
      <dgm:spPr/>
      <dgm:t>
        <a:bodyPr/>
        <a:lstStyle/>
        <a:p>
          <a:r>
            <a:rPr lang="en-US" sz="1600" dirty="0"/>
            <a:t>Negative impact on employee motivation, morale, and service quality (Ahmad et al., 2021)</a:t>
          </a:r>
        </a:p>
      </dgm:t>
    </dgm:pt>
    <dgm:pt modelId="{FDB7B687-5835-4C03-BDC0-E655C7BE1FBE}" type="parTrans" cxnId="{814DE059-8590-49F4-9F35-0A29D19FDCD5}">
      <dgm:prSet/>
      <dgm:spPr/>
      <dgm:t>
        <a:bodyPr/>
        <a:lstStyle/>
        <a:p>
          <a:endParaRPr lang="en-US" sz="1600"/>
        </a:p>
      </dgm:t>
    </dgm:pt>
    <dgm:pt modelId="{9F656FB2-7F19-4163-917B-2293E3E654A2}" type="sibTrans" cxnId="{814DE059-8590-49F4-9F35-0A29D19FDCD5}">
      <dgm:prSet/>
      <dgm:spPr/>
      <dgm:t>
        <a:bodyPr/>
        <a:lstStyle/>
        <a:p>
          <a:endParaRPr lang="en-US" sz="1600"/>
        </a:p>
      </dgm:t>
    </dgm:pt>
    <dgm:pt modelId="{81476CC4-A6EE-4C8A-8699-B137C647EEDE}">
      <dgm:prSet custT="1"/>
      <dgm:spPr/>
      <dgm:t>
        <a:bodyPr/>
        <a:lstStyle/>
        <a:p>
          <a:r>
            <a:rPr lang="en-US" sz="1600" dirty="0"/>
            <a:t>Need for continuous real-time feedback and clear performance metrics</a:t>
          </a:r>
        </a:p>
      </dgm:t>
    </dgm:pt>
    <dgm:pt modelId="{06B4B5A8-5C96-443C-AF2C-150F2EB83A7B}" type="parTrans" cxnId="{A2D47E47-A2F5-47DE-A371-FC581104B869}">
      <dgm:prSet/>
      <dgm:spPr/>
      <dgm:t>
        <a:bodyPr/>
        <a:lstStyle/>
        <a:p>
          <a:endParaRPr lang="en-US" sz="1600"/>
        </a:p>
      </dgm:t>
    </dgm:pt>
    <dgm:pt modelId="{73606010-6536-4DCE-9547-98D8A645E9D6}" type="sibTrans" cxnId="{A2D47E47-A2F5-47DE-A371-FC581104B869}">
      <dgm:prSet/>
      <dgm:spPr/>
      <dgm:t>
        <a:bodyPr/>
        <a:lstStyle/>
        <a:p>
          <a:endParaRPr lang="en-US" sz="1600"/>
        </a:p>
      </dgm:t>
    </dgm:pt>
    <dgm:pt modelId="{BCC61148-09F9-4095-BE4B-B2E28CF6565B}" type="pres">
      <dgm:prSet presAssocID="{9944A601-50F8-4938-9876-2D863DF3C9DF}" presName="cycle" presStyleCnt="0">
        <dgm:presLayoutVars>
          <dgm:dir/>
          <dgm:resizeHandles val="exact"/>
        </dgm:presLayoutVars>
      </dgm:prSet>
      <dgm:spPr/>
    </dgm:pt>
    <dgm:pt modelId="{991BF78E-CA31-465B-BF6E-2C4D84CE4CB5}" type="pres">
      <dgm:prSet presAssocID="{EC275582-C921-49CE-8159-8CD6052EE03E}" presName="node" presStyleLbl="node1" presStyleIdx="0" presStyleCnt="6" custScaleY="129632" custRadScaleRad="92838">
        <dgm:presLayoutVars>
          <dgm:bulletEnabled val="1"/>
        </dgm:presLayoutVars>
      </dgm:prSet>
      <dgm:spPr/>
    </dgm:pt>
    <dgm:pt modelId="{28D17470-9783-49BD-BE5C-0B1A8C29D2DB}" type="pres">
      <dgm:prSet presAssocID="{EC275582-C921-49CE-8159-8CD6052EE03E}" presName="spNode" presStyleCnt="0"/>
      <dgm:spPr/>
    </dgm:pt>
    <dgm:pt modelId="{6EBEB2EF-82BA-4556-B971-F096650EF0B7}" type="pres">
      <dgm:prSet presAssocID="{75729A37-5718-4023-BC82-8658603A43C3}" presName="sibTrans" presStyleLbl="sibTrans1D1" presStyleIdx="0" presStyleCnt="6"/>
      <dgm:spPr/>
    </dgm:pt>
    <dgm:pt modelId="{2BF6DA0F-1E2F-4113-82BE-60BF44C9999E}" type="pres">
      <dgm:prSet presAssocID="{9AE6F94A-B50E-420E-96E2-192FEEB30693}" presName="node" presStyleLbl="node1" presStyleIdx="1" presStyleCnt="6" custScaleX="125214">
        <dgm:presLayoutVars>
          <dgm:bulletEnabled val="1"/>
        </dgm:presLayoutVars>
      </dgm:prSet>
      <dgm:spPr/>
    </dgm:pt>
    <dgm:pt modelId="{55BE757A-390B-4308-ABF2-5F03EDAF44AC}" type="pres">
      <dgm:prSet presAssocID="{9AE6F94A-B50E-420E-96E2-192FEEB30693}" presName="spNode" presStyleCnt="0"/>
      <dgm:spPr/>
    </dgm:pt>
    <dgm:pt modelId="{8F7B5C29-C0D2-44BB-B2D1-B228E262DDEF}" type="pres">
      <dgm:prSet presAssocID="{B4F16D8E-8B1E-424D-9C64-E18C9F3EEB4E}" presName="sibTrans" presStyleLbl="sibTrans1D1" presStyleIdx="1" presStyleCnt="6"/>
      <dgm:spPr/>
    </dgm:pt>
    <dgm:pt modelId="{70B5771E-0802-4BD9-B53B-4E0307123CB2}" type="pres">
      <dgm:prSet presAssocID="{080249B1-D4C3-4FD2-9776-5C851C825D21}" presName="node" presStyleLbl="node1" presStyleIdx="2" presStyleCnt="6" custScaleX="145921">
        <dgm:presLayoutVars>
          <dgm:bulletEnabled val="1"/>
        </dgm:presLayoutVars>
      </dgm:prSet>
      <dgm:spPr/>
    </dgm:pt>
    <dgm:pt modelId="{CD7A446C-C400-481C-8E13-BFC9F236B882}" type="pres">
      <dgm:prSet presAssocID="{080249B1-D4C3-4FD2-9776-5C851C825D21}" presName="spNode" presStyleCnt="0"/>
      <dgm:spPr/>
    </dgm:pt>
    <dgm:pt modelId="{6019415C-CB31-49AA-B83E-C40DC52D1E17}" type="pres">
      <dgm:prSet presAssocID="{B0DD5C7C-37FF-4399-A3F0-6E2CA44C9017}" presName="sibTrans" presStyleLbl="sibTrans1D1" presStyleIdx="2" presStyleCnt="6"/>
      <dgm:spPr/>
    </dgm:pt>
    <dgm:pt modelId="{B857514D-B5EE-4AB9-9997-D6F50A692A1C}" type="pres">
      <dgm:prSet presAssocID="{B155171D-35B3-4AAF-8AD1-225C6BCD17F4}" presName="node" presStyleLbl="node1" presStyleIdx="3" presStyleCnt="6" custScaleY="138854" custRadScaleRad="88540">
        <dgm:presLayoutVars>
          <dgm:bulletEnabled val="1"/>
        </dgm:presLayoutVars>
      </dgm:prSet>
      <dgm:spPr/>
    </dgm:pt>
    <dgm:pt modelId="{5FA964A4-BA60-40F3-A050-3AAB5223AEE9}" type="pres">
      <dgm:prSet presAssocID="{B155171D-35B3-4AAF-8AD1-225C6BCD17F4}" presName="spNode" presStyleCnt="0"/>
      <dgm:spPr/>
    </dgm:pt>
    <dgm:pt modelId="{3725291D-A28D-4A60-B34A-3F9AB864D4C6}" type="pres">
      <dgm:prSet presAssocID="{B2E494DE-3DD7-4CF9-8804-A2312248161B}" presName="sibTrans" presStyleLbl="sibTrans1D1" presStyleIdx="3" presStyleCnt="6"/>
      <dgm:spPr/>
    </dgm:pt>
    <dgm:pt modelId="{FB4B5454-62ED-4B83-B7B7-34F000CC0DD8}" type="pres">
      <dgm:prSet presAssocID="{19A61BBB-3C17-4D24-B1C2-23D45D2ECEF0}" presName="node" presStyleLbl="node1" presStyleIdx="4" presStyleCnt="6" custScaleX="122150">
        <dgm:presLayoutVars>
          <dgm:bulletEnabled val="1"/>
        </dgm:presLayoutVars>
      </dgm:prSet>
      <dgm:spPr/>
    </dgm:pt>
    <dgm:pt modelId="{97E2D9A0-D1E3-48EC-B310-2CB4BD9F68E7}" type="pres">
      <dgm:prSet presAssocID="{19A61BBB-3C17-4D24-B1C2-23D45D2ECEF0}" presName="spNode" presStyleCnt="0"/>
      <dgm:spPr/>
    </dgm:pt>
    <dgm:pt modelId="{62CC1C13-AD04-4FFD-8191-CBF889A1737F}" type="pres">
      <dgm:prSet presAssocID="{9F656FB2-7F19-4163-917B-2293E3E654A2}" presName="sibTrans" presStyleLbl="sibTrans1D1" presStyleIdx="4" presStyleCnt="6"/>
      <dgm:spPr/>
    </dgm:pt>
    <dgm:pt modelId="{EF59A802-4D5A-4444-996E-DA99E4907676}" type="pres">
      <dgm:prSet presAssocID="{81476CC4-A6EE-4C8A-8699-B137C647EEDE}" presName="node" presStyleLbl="node1" presStyleIdx="5" presStyleCnt="6" custScaleX="135071">
        <dgm:presLayoutVars>
          <dgm:bulletEnabled val="1"/>
        </dgm:presLayoutVars>
      </dgm:prSet>
      <dgm:spPr/>
    </dgm:pt>
    <dgm:pt modelId="{342B87F5-606F-4E14-9F63-494A4AE776DE}" type="pres">
      <dgm:prSet presAssocID="{81476CC4-A6EE-4C8A-8699-B137C647EEDE}" presName="spNode" presStyleCnt="0"/>
      <dgm:spPr/>
    </dgm:pt>
    <dgm:pt modelId="{58994E06-9E27-4AB2-8A98-D56A57F0561F}" type="pres">
      <dgm:prSet presAssocID="{73606010-6536-4DCE-9547-98D8A645E9D6}" presName="sibTrans" presStyleLbl="sibTrans1D1" presStyleIdx="5" presStyleCnt="6"/>
      <dgm:spPr/>
    </dgm:pt>
  </dgm:ptLst>
  <dgm:cxnLst>
    <dgm:cxn modelId="{CBA60A02-4AEC-43B0-9545-FCCED60FD6CE}" srcId="{9944A601-50F8-4938-9876-2D863DF3C9DF}" destId="{EC275582-C921-49CE-8159-8CD6052EE03E}" srcOrd="0" destOrd="0" parTransId="{1EFEAF5A-0574-4CF5-9A06-D5E6AB8386A1}" sibTransId="{75729A37-5718-4023-BC82-8658603A43C3}"/>
    <dgm:cxn modelId="{D1EC2808-1632-44C7-8BF8-F49DDE1AE515}" type="presOf" srcId="{9AE6F94A-B50E-420E-96E2-192FEEB30693}" destId="{2BF6DA0F-1E2F-4113-82BE-60BF44C9999E}" srcOrd="0" destOrd="0" presId="urn:microsoft.com/office/officeart/2005/8/layout/cycle5"/>
    <dgm:cxn modelId="{7291860A-260A-49D5-BED2-91F220251781}" type="presOf" srcId="{B155171D-35B3-4AAF-8AD1-225C6BCD17F4}" destId="{B857514D-B5EE-4AB9-9997-D6F50A692A1C}" srcOrd="0" destOrd="0" presId="urn:microsoft.com/office/officeart/2005/8/layout/cycle5"/>
    <dgm:cxn modelId="{7DEE3013-FDFE-4E19-ACEE-A16C52D5CC4C}" type="presOf" srcId="{73606010-6536-4DCE-9547-98D8A645E9D6}" destId="{58994E06-9E27-4AB2-8A98-D56A57F0561F}" srcOrd="0" destOrd="0" presId="urn:microsoft.com/office/officeart/2005/8/layout/cycle5"/>
    <dgm:cxn modelId="{3121F618-1836-4801-AD68-912F1415FD14}" srcId="{9944A601-50F8-4938-9876-2D863DF3C9DF}" destId="{9AE6F94A-B50E-420E-96E2-192FEEB30693}" srcOrd="1" destOrd="0" parTransId="{B83EADB9-6DF4-4BDA-8BE7-FB7CB26843A5}" sibTransId="{B4F16D8E-8B1E-424D-9C64-E18C9F3EEB4E}"/>
    <dgm:cxn modelId="{B58C7E1C-4990-45F6-86B8-5E4E0BC30A9A}" type="presOf" srcId="{9F656FB2-7F19-4163-917B-2293E3E654A2}" destId="{62CC1C13-AD04-4FFD-8191-CBF889A1737F}" srcOrd="0" destOrd="0" presId="urn:microsoft.com/office/officeart/2005/8/layout/cycle5"/>
    <dgm:cxn modelId="{1A8BA03B-C4A3-4C0A-9491-46A0C1B54C39}" srcId="{9944A601-50F8-4938-9876-2D863DF3C9DF}" destId="{B155171D-35B3-4AAF-8AD1-225C6BCD17F4}" srcOrd="3" destOrd="0" parTransId="{9BD86A14-C576-440F-8395-84D34752FFB4}" sibTransId="{B2E494DE-3DD7-4CF9-8804-A2312248161B}"/>
    <dgm:cxn modelId="{A2D47E47-A2F5-47DE-A371-FC581104B869}" srcId="{9944A601-50F8-4938-9876-2D863DF3C9DF}" destId="{81476CC4-A6EE-4C8A-8699-B137C647EEDE}" srcOrd="5" destOrd="0" parTransId="{06B4B5A8-5C96-443C-AF2C-150F2EB83A7B}" sibTransId="{73606010-6536-4DCE-9547-98D8A645E9D6}"/>
    <dgm:cxn modelId="{28E1174A-B360-4C32-BB82-9ECAB0210D8D}" type="presOf" srcId="{B2E494DE-3DD7-4CF9-8804-A2312248161B}" destId="{3725291D-A28D-4A60-B34A-3F9AB864D4C6}" srcOrd="0" destOrd="0" presId="urn:microsoft.com/office/officeart/2005/8/layout/cycle5"/>
    <dgm:cxn modelId="{1EF5276D-ADA8-4910-8BCD-9D72E5C4887C}" type="presOf" srcId="{75729A37-5718-4023-BC82-8658603A43C3}" destId="{6EBEB2EF-82BA-4556-B971-F096650EF0B7}" srcOrd="0" destOrd="0" presId="urn:microsoft.com/office/officeart/2005/8/layout/cycle5"/>
    <dgm:cxn modelId="{9B46A751-15BA-4EF9-8D1E-2CDC3FD7593B}" type="presOf" srcId="{B0DD5C7C-37FF-4399-A3F0-6E2CA44C9017}" destId="{6019415C-CB31-49AA-B83E-C40DC52D1E17}" srcOrd="0" destOrd="0" presId="urn:microsoft.com/office/officeart/2005/8/layout/cycle5"/>
    <dgm:cxn modelId="{814DE059-8590-49F4-9F35-0A29D19FDCD5}" srcId="{9944A601-50F8-4938-9876-2D863DF3C9DF}" destId="{19A61BBB-3C17-4D24-B1C2-23D45D2ECEF0}" srcOrd="4" destOrd="0" parTransId="{FDB7B687-5835-4C03-BDC0-E655C7BE1FBE}" sibTransId="{9F656FB2-7F19-4163-917B-2293E3E654A2}"/>
    <dgm:cxn modelId="{6354F1BD-07B1-43C5-8D8D-7D4B46408FDE}" type="presOf" srcId="{B4F16D8E-8B1E-424D-9C64-E18C9F3EEB4E}" destId="{8F7B5C29-C0D2-44BB-B2D1-B228E262DDEF}" srcOrd="0" destOrd="0" presId="urn:microsoft.com/office/officeart/2005/8/layout/cycle5"/>
    <dgm:cxn modelId="{22026DCD-8546-48F0-BC25-2BEB7F84533B}" type="presOf" srcId="{19A61BBB-3C17-4D24-B1C2-23D45D2ECEF0}" destId="{FB4B5454-62ED-4B83-B7B7-34F000CC0DD8}" srcOrd="0" destOrd="0" presId="urn:microsoft.com/office/officeart/2005/8/layout/cycle5"/>
    <dgm:cxn modelId="{5B0515E3-8443-44D8-AFDF-8740886FB1F0}" type="presOf" srcId="{080249B1-D4C3-4FD2-9776-5C851C825D21}" destId="{70B5771E-0802-4BD9-B53B-4E0307123CB2}" srcOrd="0" destOrd="0" presId="urn:microsoft.com/office/officeart/2005/8/layout/cycle5"/>
    <dgm:cxn modelId="{E14219E8-546B-414A-826E-3EB18E57880C}" type="presOf" srcId="{EC275582-C921-49CE-8159-8CD6052EE03E}" destId="{991BF78E-CA31-465B-BF6E-2C4D84CE4CB5}" srcOrd="0" destOrd="0" presId="urn:microsoft.com/office/officeart/2005/8/layout/cycle5"/>
    <dgm:cxn modelId="{E7F884E8-A443-40DE-ADAB-F74861EDE5BD}" type="presOf" srcId="{9944A601-50F8-4938-9876-2D863DF3C9DF}" destId="{BCC61148-09F9-4095-BE4B-B2E28CF6565B}" srcOrd="0" destOrd="0" presId="urn:microsoft.com/office/officeart/2005/8/layout/cycle5"/>
    <dgm:cxn modelId="{C01D8CF0-6FAE-4961-96F3-5B002E912CC3}" type="presOf" srcId="{81476CC4-A6EE-4C8A-8699-B137C647EEDE}" destId="{EF59A802-4D5A-4444-996E-DA99E4907676}" srcOrd="0" destOrd="0" presId="urn:microsoft.com/office/officeart/2005/8/layout/cycle5"/>
    <dgm:cxn modelId="{705565FD-9F33-406F-AE38-44AA7CF0909F}" srcId="{9944A601-50F8-4938-9876-2D863DF3C9DF}" destId="{080249B1-D4C3-4FD2-9776-5C851C825D21}" srcOrd="2" destOrd="0" parTransId="{B60D8F1C-6440-4F85-AD53-5C79B723C683}" sibTransId="{B0DD5C7C-37FF-4399-A3F0-6E2CA44C9017}"/>
    <dgm:cxn modelId="{FB18AAD8-6766-42D8-B264-03713A8B4486}" type="presParOf" srcId="{BCC61148-09F9-4095-BE4B-B2E28CF6565B}" destId="{991BF78E-CA31-465B-BF6E-2C4D84CE4CB5}" srcOrd="0" destOrd="0" presId="urn:microsoft.com/office/officeart/2005/8/layout/cycle5"/>
    <dgm:cxn modelId="{1A74E4B9-596F-4081-9332-3F2A2A0A4ADE}" type="presParOf" srcId="{BCC61148-09F9-4095-BE4B-B2E28CF6565B}" destId="{28D17470-9783-49BD-BE5C-0B1A8C29D2DB}" srcOrd="1" destOrd="0" presId="urn:microsoft.com/office/officeart/2005/8/layout/cycle5"/>
    <dgm:cxn modelId="{A483BA6C-2A5F-4FBD-9CDF-B48C9849AD88}" type="presParOf" srcId="{BCC61148-09F9-4095-BE4B-B2E28CF6565B}" destId="{6EBEB2EF-82BA-4556-B971-F096650EF0B7}" srcOrd="2" destOrd="0" presId="urn:microsoft.com/office/officeart/2005/8/layout/cycle5"/>
    <dgm:cxn modelId="{848DA41E-A0B9-481D-9EC5-23300E13C2B5}" type="presParOf" srcId="{BCC61148-09F9-4095-BE4B-B2E28CF6565B}" destId="{2BF6DA0F-1E2F-4113-82BE-60BF44C9999E}" srcOrd="3" destOrd="0" presId="urn:microsoft.com/office/officeart/2005/8/layout/cycle5"/>
    <dgm:cxn modelId="{31EFA10F-ADC0-4194-BDD9-8DA814895318}" type="presParOf" srcId="{BCC61148-09F9-4095-BE4B-B2E28CF6565B}" destId="{55BE757A-390B-4308-ABF2-5F03EDAF44AC}" srcOrd="4" destOrd="0" presId="urn:microsoft.com/office/officeart/2005/8/layout/cycle5"/>
    <dgm:cxn modelId="{5B1AF3D4-8110-4A1A-AC52-7AF3D73CBA51}" type="presParOf" srcId="{BCC61148-09F9-4095-BE4B-B2E28CF6565B}" destId="{8F7B5C29-C0D2-44BB-B2D1-B228E262DDEF}" srcOrd="5" destOrd="0" presId="urn:microsoft.com/office/officeart/2005/8/layout/cycle5"/>
    <dgm:cxn modelId="{589178DB-3175-4AB8-A5D0-01C14E24F181}" type="presParOf" srcId="{BCC61148-09F9-4095-BE4B-B2E28CF6565B}" destId="{70B5771E-0802-4BD9-B53B-4E0307123CB2}" srcOrd="6" destOrd="0" presId="urn:microsoft.com/office/officeart/2005/8/layout/cycle5"/>
    <dgm:cxn modelId="{6ACBCFB8-19D0-4087-BFA2-2C9546567027}" type="presParOf" srcId="{BCC61148-09F9-4095-BE4B-B2E28CF6565B}" destId="{CD7A446C-C400-481C-8E13-BFC9F236B882}" srcOrd="7" destOrd="0" presId="urn:microsoft.com/office/officeart/2005/8/layout/cycle5"/>
    <dgm:cxn modelId="{D583A8B6-FA4C-45E0-B711-1CA01ED21CB0}" type="presParOf" srcId="{BCC61148-09F9-4095-BE4B-B2E28CF6565B}" destId="{6019415C-CB31-49AA-B83E-C40DC52D1E17}" srcOrd="8" destOrd="0" presId="urn:microsoft.com/office/officeart/2005/8/layout/cycle5"/>
    <dgm:cxn modelId="{98B32587-4CA7-49CF-9DCE-780B0E74C09C}" type="presParOf" srcId="{BCC61148-09F9-4095-BE4B-B2E28CF6565B}" destId="{B857514D-B5EE-4AB9-9997-D6F50A692A1C}" srcOrd="9" destOrd="0" presId="urn:microsoft.com/office/officeart/2005/8/layout/cycle5"/>
    <dgm:cxn modelId="{6972DCAE-7C8C-45A6-AE1B-EB557CCE98EC}" type="presParOf" srcId="{BCC61148-09F9-4095-BE4B-B2E28CF6565B}" destId="{5FA964A4-BA60-40F3-A050-3AAB5223AEE9}" srcOrd="10" destOrd="0" presId="urn:microsoft.com/office/officeart/2005/8/layout/cycle5"/>
    <dgm:cxn modelId="{743F0913-66D1-4E75-AD53-CFDD8042A68D}" type="presParOf" srcId="{BCC61148-09F9-4095-BE4B-B2E28CF6565B}" destId="{3725291D-A28D-4A60-B34A-3F9AB864D4C6}" srcOrd="11" destOrd="0" presId="urn:microsoft.com/office/officeart/2005/8/layout/cycle5"/>
    <dgm:cxn modelId="{455E9429-A161-4ED8-A771-74DE3DFEFDF2}" type="presParOf" srcId="{BCC61148-09F9-4095-BE4B-B2E28CF6565B}" destId="{FB4B5454-62ED-4B83-B7B7-34F000CC0DD8}" srcOrd="12" destOrd="0" presId="urn:microsoft.com/office/officeart/2005/8/layout/cycle5"/>
    <dgm:cxn modelId="{623DB29C-50FC-4BB0-8586-1143781A2FBB}" type="presParOf" srcId="{BCC61148-09F9-4095-BE4B-B2E28CF6565B}" destId="{97E2D9A0-D1E3-48EC-B310-2CB4BD9F68E7}" srcOrd="13" destOrd="0" presId="urn:microsoft.com/office/officeart/2005/8/layout/cycle5"/>
    <dgm:cxn modelId="{71FAFB45-17D5-4CEA-8540-1C3916D8FB14}" type="presParOf" srcId="{BCC61148-09F9-4095-BE4B-B2E28CF6565B}" destId="{62CC1C13-AD04-4FFD-8191-CBF889A1737F}" srcOrd="14" destOrd="0" presId="urn:microsoft.com/office/officeart/2005/8/layout/cycle5"/>
    <dgm:cxn modelId="{97E71BA4-7320-4C8A-9EFD-0B780316253A}" type="presParOf" srcId="{BCC61148-09F9-4095-BE4B-B2E28CF6565B}" destId="{EF59A802-4D5A-4444-996E-DA99E4907676}" srcOrd="15" destOrd="0" presId="urn:microsoft.com/office/officeart/2005/8/layout/cycle5"/>
    <dgm:cxn modelId="{CA70C482-E52B-48A8-8087-82060C119B92}" type="presParOf" srcId="{BCC61148-09F9-4095-BE4B-B2E28CF6565B}" destId="{342B87F5-606F-4E14-9F63-494A4AE776DE}" srcOrd="16" destOrd="0" presId="urn:microsoft.com/office/officeart/2005/8/layout/cycle5"/>
    <dgm:cxn modelId="{E595B6C5-8C54-47A3-8BDD-4A9AB41C420E}" type="presParOf" srcId="{BCC61148-09F9-4095-BE4B-B2E28CF6565B}" destId="{58994E06-9E27-4AB2-8A98-D56A57F0561F}" srcOrd="17"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AFC95A-64CC-4847-B893-3764606FAD2A}">
      <dsp:nvSpPr>
        <dsp:cNvPr id="0" name=""/>
        <dsp:cNvSpPr/>
      </dsp:nvSpPr>
      <dsp:spPr>
        <a:xfrm>
          <a:off x="1927004" y="0"/>
          <a:ext cx="3300938" cy="3301441"/>
        </a:xfrm>
        <a:prstGeom prst="circularArrow">
          <a:avLst>
            <a:gd name="adj1" fmla="val 10980"/>
            <a:gd name="adj2" fmla="val 1142322"/>
            <a:gd name="adj3" fmla="val 4500000"/>
            <a:gd name="adj4" fmla="val 10800000"/>
            <a:gd name="adj5" fmla="val 125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E7D0E4-69B8-49E7-84E9-D25FBA652AA4}">
      <dsp:nvSpPr>
        <dsp:cNvPr id="0" name=""/>
        <dsp:cNvSpPr/>
      </dsp:nvSpPr>
      <dsp:spPr>
        <a:xfrm>
          <a:off x="2656620" y="1191920"/>
          <a:ext cx="1834268" cy="916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IN" sz="1600" b="1" kern="1200"/>
            <a:t>Frontline Managers:</a:t>
          </a:r>
          <a:r>
            <a:rPr lang="en-IN" sz="1600" kern="1200"/>
            <a:t> direct supervision of teams, task allocation, attendance monitoring</a:t>
          </a:r>
          <a:endParaRPr lang="en-US" sz="1600" kern="1200"/>
        </a:p>
      </dsp:txBody>
      <dsp:txXfrm>
        <a:off x="2656620" y="1191920"/>
        <a:ext cx="1834268" cy="916914"/>
      </dsp:txXfrm>
    </dsp:sp>
    <dsp:sp modelId="{17410030-B0C2-4018-80D1-A3454660329E}">
      <dsp:nvSpPr>
        <dsp:cNvPr id="0" name=""/>
        <dsp:cNvSpPr/>
      </dsp:nvSpPr>
      <dsp:spPr>
        <a:xfrm>
          <a:off x="1010180" y="1896922"/>
          <a:ext cx="3300938" cy="3301441"/>
        </a:xfrm>
        <a:prstGeom prst="leftCircularArrow">
          <a:avLst>
            <a:gd name="adj1" fmla="val 10980"/>
            <a:gd name="adj2" fmla="val 1142322"/>
            <a:gd name="adj3" fmla="val 6300000"/>
            <a:gd name="adj4" fmla="val 18900000"/>
            <a:gd name="adj5" fmla="val 125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66ADC6-963E-4E7A-BFCC-C53A2961EA7E}">
      <dsp:nvSpPr>
        <dsp:cNvPr id="0" name=""/>
        <dsp:cNvSpPr/>
      </dsp:nvSpPr>
      <dsp:spPr>
        <a:xfrm>
          <a:off x="1743515" y="3099816"/>
          <a:ext cx="1834268" cy="916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IN" sz="1600" b="1" kern="1200"/>
            <a:t>Middle Managers: </a:t>
          </a:r>
          <a:r>
            <a:rPr lang="en-IN" sz="1600" kern="1200"/>
            <a:t>performance evaluation, resource allocation, team coordination</a:t>
          </a:r>
          <a:endParaRPr lang="en-IN" sz="1600" kern="1200" dirty="0"/>
        </a:p>
      </dsp:txBody>
      <dsp:txXfrm>
        <a:off x="1743515" y="3099816"/>
        <a:ext cx="1834268" cy="916914"/>
      </dsp:txXfrm>
    </dsp:sp>
    <dsp:sp modelId="{4C1E411B-A653-4EF3-83E8-FAB7117CB813}">
      <dsp:nvSpPr>
        <dsp:cNvPr id="0" name=""/>
        <dsp:cNvSpPr/>
      </dsp:nvSpPr>
      <dsp:spPr>
        <a:xfrm>
          <a:off x="2161944" y="4020845"/>
          <a:ext cx="2836017" cy="2837154"/>
        </a:xfrm>
        <a:prstGeom prst="blockArc">
          <a:avLst>
            <a:gd name="adj1" fmla="val 13500000"/>
            <a:gd name="adj2" fmla="val 10800000"/>
            <a:gd name="adj3" fmla="val 1274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421F40-66FC-4F32-B852-5B54AA7C7DAE}">
      <dsp:nvSpPr>
        <dsp:cNvPr id="0" name=""/>
        <dsp:cNvSpPr/>
      </dsp:nvSpPr>
      <dsp:spPr>
        <a:xfrm>
          <a:off x="2660959" y="5010454"/>
          <a:ext cx="1834268" cy="916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IN" sz="1600" b="1" kern="1200"/>
            <a:t>Senior Managers: </a:t>
          </a:r>
          <a:r>
            <a:rPr lang="en-IN" sz="1600" kern="1200"/>
            <a:t>strategic planning, overall performance oversight, change leadership</a:t>
          </a:r>
          <a:endParaRPr lang="en-IN" sz="1600" kern="1200" dirty="0"/>
        </a:p>
      </dsp:txBody>
      <dsp:txXfrm>
        <a:off x="2660959" y="5010454"/>
        <a:ext cx="1834268" cy="9169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0C8FC2-CE9A-41C2-ACDC-267ABEE98816}">
      <dsp:nvSpPr>
        <dsp:cNvPr id="0" name=""/>
        <dsp:cNvSpPr/>
      </dsp:nvSpPr>
      <dsp:spPr>
        <a:xfrm>
          <a:off x="1244632" y="68157"/>
          <a:ext cx="9125217" cy="1327062"/>
        </a:xfrm>
        <a:prstGeom prst="rightArrow">
          <a:avLst>
            <a:gd name="adj1" fmla="val 50000"/>
            <a:gd name="adj2" fmla="val 5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254000" bIns="210671" numCol="1" spcCol="1270" anchor="ctr" anchorCtr="0">
          <a:noAutofit/>
        </a:bodyPr>
        <a:lstStyle/>
        <a:p>
          <a:pPr marL="0" lvl="0" indent="0" algn="l" defTabSz="1022350">
            <a:lnSpc>
              <a:spcPct val="90000"/>
            </a:lnSpc>
            <a:spcBef>
              <a:spcPct val="0"/>
            </a:spcBef>
            <a:spcAft>
              <a:spcPct val="35000"/>
            </a:spcAft>
            <a:buNone/>
          </a:pPr>
          <a:r>
            <a:rPr lang="en-IN" sz="2300" b="1" kern="1200" dirty="0"/>
            <a:t>Communication</a:t>
          </a:r>
          <a:endParaRPr lang="en-US" sz="2300" kern="1200" dirty="0"/>
        </a:p>
      </dsp:txBody>
      <dsp:txXfrm>
        <a:off x="1244632" y="399923"/>
        <a:ext cx="8793452" cy="663531"/>
      </dsp:txXfrm>
    </dsp:sp>
    <dsp:sp modelId="{6EFC87D8-38A7-48F1-9BA6-0361BDE6416C}">
      <dsp:nvSpPr>
        <dsp:cNvPr id="0" name=""/>
        <dsp:cNvSpPr/>
      </dsp:nvSpPr>
      <dsp:spPr>
        <a:xfrm>
          <a:off x="1244632" y="1089801"/>
          <a:ext cx="1686522" cy="2436699"/>
        </a:xfrm>
        <a:prstGeom prst="rect">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a:t>clear instruction and feedback delivery</a:t>
          </a:r>
          <a:endParaRPr lang="en-US" sz="2400" kern="1200" dirty="0"/>
        </a:p>
      </dsp:txBody>
      <dsp:txXfrm>
        <a:off x="1244632" y="1089801"/>
        <a:ext cx="1686522" cy="2436699"/>
      </dsp:txXfrm>
    </dsp:sp>
    <dsp:sp modelId="{F78D271C-AFD0-4022-B8C2-11DE8BD9F3E8}">
      <dsp:nvSpPr>
        <dsp:cNvPr id="0" name=""/>
        <dsp:cNvSpPr/>
      </dsp:nvSpPr>
      <dsp:spPr>
        <a:xfrm>
          <a:off x="2930972" y="510682"/>
          <a:ext cx="7438877" cy="1327062"/>
        </a:xfrm>
        <a:prstGeom prst="rightArrow">
          <a:avLst>
            <a:gd name="adj1" fmla="val 50000"/>
            <a:gd name="adj2" fmla="val 5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254000" bIns="210671" numCol="1" spcCol="1270" anchor="ctr" anchorCtr="0">
          <a:noAutofit/>
        </a:bodyPr>
        <a:lstStyle/>
        <a:p>
          <a:pPr marL="0" lvl="0" indent="0" algn="l" defTabSz="1022350">
            <a:lnSpc>
              <a:spcPct val="90000"/>
            </a:lnSpc>
            <a:spcBef>
              <a:spcPct val="0"/>
            </a:spcBef>
            <a:spcAft>
              <a:spcPct val="35000"/>
            </a:spcAft>
            <a:buNone/>
          </a:pPr>
          <a:r>
            <a:rPr lang="en-IN" sz="2300" b="1" kern="1200" dirty="0"/>
            <a:t>Leadership</a:t>
          </a:r>
          <a:endParaRPr lang="en-IN" sz="2300" kern="1200" dirty="0"/>
        </a:p>
      </dsp:txBody>
      <dsp:txXfrm>
        <a:off x="2930972" y="842448"/>
        <a:ext cx="7107112" cy="663531"/>
      </dsp:txXfrm>
    </dsp:sp>
    <dsp:sp modelId="{02DC9440-358F-4FA3-8C06-6D908A91AF1E}">
      <dsp:nvSpPr>
        <dsp:cNvPr id="0" name=""/>
        <dsp:cNvSpPr/>
      </dsp:nvSpPr>
      <dsp:spPr>
        <a:xfrm>
          <a:off x="2930972" y="1532326"/>
          <a:ext cx="1686522" cy="2436699"/>
        </a:xfrm>
        <a:prstGeom prst="rect">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a:t>motivating </a:t>
          </a:r>
          <a:r>
            <a:rPr lang="en-IN" sz="2400" kern="1200" dirty="0"/>
            <a:t>and coaching diverse teams</a:t>
          </a:r>
        </a:p>
      </dsp:txBody>
      <dsp:txXfrm>
        <a:off x="2930972" y="1532326"/>
        <a:ext cx="1686522" cy="2436699"/>
      </dsp:txXfrm>
    </dsp:sp>
    <dsp:sp modelId="{57E1D49B-C77C-4C6E-B71E-E6491FBCCFF2}">
      <dsp:nvSpPr>
        <dsp:cNvPr id="0" name=""/>
        <dsp:cNvSpPr/>
      </dsp:nvSpPr>
      <dsp:spPr>
        <a:xfrm>
          <a:off x="4617313" y="953207"/>
          <a:ext cx="5752537" cy="1327062"/>
        </a:xfrm>
        <a:prstGeom prst="rightArrow">
          <a:avLst>
            <a:gd name="adj1" fmla="val 50000"/>
            <a:gd name="adj2" fmla="val 5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254000" bIns="210671" numCol="1" spcCol="1270" anchor="ctr" anchorCtr="0">
          <a:noAutofit/>
        </a:bodyPr>
        <a:lstStyle/>
        <a:p>
          <a:pPr marL="0" lvl="0" indent="0" algn="l" defTabSz="1022350">
            <a:lnSpc>
              <a:spcPct val="90000"/>
            </a:lnSpc>
            <a:spcBef>
              <a:spcPct val="0"/>
            </a:spcBef>
            <a:spcAft>
              <a:spcPct val="35000"/>
            </a:spcAft>
            <a:buNone/>
          </a:pPr>
          <a:r>
            <a:rPr lang="en-IN" sz="2300" b="1" kern="1200" dirty="0"/>
            <a:t>Conflict resolution</a:t>
          </a:r>
          <a:endParaRPr lang="en-IN" sz="2300" kern="1200" dirty="0"/>
        </a:p>
      </dsp:txBody>
      <dsp:txXfrm>
        <a:off x="4617313" y="1284973"/>
        <a:ext cx="5420772" cy="663531"/>
      </dsp:txXfrm>
    </dsp:sp>
    <dsp:sp modelId="{2031AB00-E4AB-4EEB-9C8C-A875DE11CCBC}">
      <dsp:nvSpPr>
        <dsp:cNvPr id="0" name=""/>
        <dsp:cNvSpPr/>
      </dsp:nvSpPr>
      <dsp:spPr>
        <a:xfrm>
          <a:off x="4617313" y="1974851"/>
          <a:ext cx="1686522" cy="2436699"/>
        </a:xfrm>
        <a:prstGeom prst="rect">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a:t>managing </a:t>
          </a:r>
          <a:r>
            <a:rPr lang="en-IN" sz="2400" kern="1200" dirty="0"/>
            <a:t>disputes constructively</a:t>
          </a:r>
        </a:p>
      </dsp:txBody>
      <dsp:txXfrm>
        <a:off x="4617313" y="1974851"/>
        <a:ext cx="1686522" cy="2436699"/>
      </dsp:txXfrm>
    </dsp:sp>
    <dsp:sp modelId="{02211D01-00AD-4E4C-B74E-3D1C16FE02EC}">
      <dsp:nvSpPr>
        <dsp:cNvPr id="0" name=""/>
        <dsp:cNvSpPr/>
      </dsp:nvSpPr>
      <dsp:spPr>
        <a:xfrm>
          <a:off x="6304565" y="1395731"/>
          <a:ext cx="4065284" cy="1327062"/>
        </a:xfrm>
        <a:prstGeom prst="rightArrow">
          <a:avLst>
            <a:gd name="adj1" fmla="val 50000"/>
            <a:gd name="adj2" fmla="val 5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254000" bIns="210671" numCol="1" spcCol="1270" anchor="ctr" anchorCtr="0">
          <a:noAutofit/>
        </a:bodyPr>
        <a:lstStyle/>
        <a:p>
          <a:pPr marL="0" lvl="0" indent="0" algn="l" defTabSz="1022350">
            <a:lnSpc>
              <a:spcPct val="90000"/>
            </a:lnSpc>
            <a:spcBef>
              <a:spcPct val="0"/>
            </a:spcBef>
            <a:spcAft>
              <a:spcPct val="35000"/>
            </a:spcAft>
            <a:buNone/>
          </a:pPr>
          <a:r>
            <a:rPr lang="en-IN" sz="2300" b="1" kern="1200" dirty="0"/>
            <a:t>Performance management</a:t>
          </a:r>
          <a:endParaRPr lang="en-IN" sz="2300" kern="1200" dirty="0"/>
        </a:p>
      </dsp:txBody>
      <dsp:txXfrm>
        <a:off x="6304565" y="1727497"/>
        <a:ext cx="3733519" cy="663531"/>
      </dsp:txXfrm>
    </dsp:sp>
    <dsp:sp modelId="{610380C1-1ED1-4C94-983C-C9F1BECD8B68}">
      <dsp:nvSpPr>
        <dsp:cNvPr id="0" name=""/>
        <dsp:cNvSpPr/>
      </dsp:nvSpPr>
      <dsp:spPr>
        <a:xfrm>
          <a:off x="6304565" y="2417375"/>
          <a:ext cx="1686522" cy="2436699"/>
        </a:xfrm>
        <a:prstGeom prst="rect">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a:t>setting </a:t>
          </a:r>
          <a:r>
            <a:rPr lang="en-IN" sz="2400" kern="1200" dirty="0"/>
            <a:t>goals, appraising, and developing staff</a:t>
          </a:r>
        </a:p>
      </dsp:txBody>
      <dsp:txXfrm>
        <a:off x="6304565" y="2417375"/>
        <a:ext cx="1686522" cy="2436699"/>
      </dsp:txXfrm>
    </dsp:sp>
    <dsp:sp modelId="{A65123DD-9AE3-43F6-B67B-FE6F6CAE04D2}">
      <dsp:nvSpPr>
        <dsp:cNvPr id="0" name=""/>
        <dsp:cNvSpPr/>
      </dsp:nvSpPr>
      <dsp:spPr>
        <a:xfrm>
          <a:off x="7990906" y="1838256"/>
          <a:ext cx="2378944" cy="1327062"/>
        </a:xfrm>
        <a:prstGeom prst="rightArrow">
          <a:avLst>
            <a:gd name="adj1" fmla="val 50000"/>
            <a:gd name="adj2" fmla="val 5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254000" bIns="210671" numCol="1" spcCol="1270" anchor="ctr" anchorCtr="0">
          <a:noAutofit/>
        </a:bodyPr>
        <a:lstStyle/>
        <a:p>
          <a:pPr marL="0" lvl="0" indent="0" algn="l" defTabSz="1022350">
            <a:lnSpc>
              <a:spcPct val="90000"/>
            </a:lnSpc>
            <a:spcBef>
              <a:spcPct val="0"/>
            </a:spcBef>
            <a:spcAft>
              <a:spcPct val="35000"/>
            </a:spcAft>
            <a:buNone/>
          </a:pPr>
          <a:r>
            <a:rPr lang="en-IN" sz="2300" b="1" kern="1200" dirty="0"/>
            <a:t>Current gaps</a:t>
          </a:r>
          <a:endParaRPr lang="en-IN" sz="2300" kern="1200" dirty="0"/>
        </a:p>
      </dsp:txBody>
      <dsp:txXfrm>
        <a:off x="7990906" y="2170022"/>
        <a:ext cx="2047179" cy="663531"/>
      </dsp:txXfrm>
    </dsp:sp>
    <dsp:sp modelId="{D2F9EC0C-B8F7-4616-B9A0-82A3F8898C84}">
      <dsp:nvSpPr>
        <dsp:cNvPr id="0" name=""/>
        <dsp:cNvSpPr/>
      </dsp:nvSpPr>
      <dsp:spPr>
        <a:xfrm>
          <a:off x="7990906" y="2859900"/>
          <a:ext cx="1686522" cy="2436699"/>
        </a:xfrm>
        <a:prstGeom prst="rect">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IN" sz="1900" kern="1200"/>
            <a:t>lack of formal people management training, discomfort with difficult conversations, inconsistent feedback</a:t>
          </a:r>
          <a:endParaRPr lang="en-IN" sz="1900" kern="1200" dirty="0"/>
        </a:p>
      </dsp:txBody>
      <dsp:txXfrm>
        <a:off x="7990906" y="2859900"/>
        <a:ext cx="1686522" cy="24366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093DCA-C245-457F-91A7-2B87EF08C99C}">
      <dsp:nvSpPr>
        <dsp:cNvPr id="0" name=""/>
        <dsp:cNvSpPr/>
      </dsp:nvSpPr>
      <dsp:spPr>
        <a:xfrm>
          <a:off x="3639118" y="0"/>
          <a:ext cx="5458677" cy="1423736"/>
        </a:xfrm>
        <a:prstGeom prst="rightArrow">
          <a:avLst>
            <a:gd name="adj1" fmla="val 75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605" tIns="14605" rIns="14605" bIns="14605" numCol="1" spcCol="1270" anchor="t" anchorCtr="0">
          <a:noAutofit/>
        </a:bodyPr>
        <a:lstStyle/>
        <a:p>
          <a:pPr marL="228600" lvl="1" indent="-228600" algn="l" defTabSz="1022350">
            <a:lnSpc>
              <a:spcPct val="90000"/>
            </a:lnSpc>
            <a:spcBef>
              <a:spcPct val="0"/>
            </a:spcBef>
            <a:spcAft>
              <a:spcPct val="15000"/>
            </a:spcAft>
            <a:buChar char="•"/>
          </a:pPr>
          <a:r>
            <a:rPr lang="en-IN" sz="2300" kern="1200"/>
            <a:t>employees are self-motivated and seek responsibility</a:t>
          </a:r>
          <a:endParaRPr lang="en-US" sz="2300" kern="1200" dirty="0"/>
        </a:p>
      </dsp:txBody>
      <dsp:txXfrm>
        <a:off x="3639118" y="177967"/>
        <a:ext cx="4924776" cy="1067802"/>
      </dsp:txXfrm>
    </dsp:sp>
    <dsp:sp modelId="{3EF9088F-7E62-4C37-A561-22497C5AFA3C}">
      <dsp:nvSpPr>
        <dsp:cNvPr id="0" name=""/>
        <dsp:cNvSpPr/>
      </dsp:nvSpPr>
      <dsp:spPr>
        <a:xfrm>
          <a:off x="0" y="0"/>
          <a:ext cx="3639118" cy="1423736"/>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IN" sz="2900" kern="1200" dirty="0"/>
            <a:t>McGregor’s Theory Y</a:t>
          </a:r>
          <a:endParaRPr lang="en-US" sz="2900" kern="1200" dirty="0"/>
        </a:p>
      </dsp:txBody>
      <dsp:txXfrm>
        <a:off x="69501" y="69501"/>
        <a:ext cx="3500116" cy="1284734"/>
      </dsp:txXfrm>
    </dsp:sp>
    <dsp:sp modelId="{17FDBE86-9A07-45C1-88B4-C01E8968957B}">
      <dsp:nvSpPr>
        <dsp:cNvPr id="0" name=""/>
        <dsp:cNvSpPr/>
      </dsp:nvSpPr>
      <dsp:spPr>
        <a:xfrm>
          <a:off x="3639118" y="1566110"/>
          <a:ext cx="5458677" cy="1423736"/>
        </a:xfrm>
        <a:prstGeom prst="rightArrow">
          <a:avLst>
            <a:gd name="adj1" fmla="val 75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605" tIns="14605" rIns="14605" bIns="14605" numCol="1" spcCol="1270" anchor="t" anchorCtr="0">
          <a:noAutofit/>
        </a:bodyPr>
        <a:lstStyle/>
        <a:p>
          <a:pPr marL="228600" lvl="1" indent="-228600" algn="l" defTabSz="1022350">
            <a:lnSpc>
              <a:spcPct val="90000"/>
            </a:lnSpc>
            <a:spcBef>
              <a:spcPct val="0"/>
            </a:spcBef>
            <a:spcAft>
              <a:spcPct val="15000"/>
            </a:spcAft>
            <a:buChar char="•"/>
          </a:pPr>
          <a:r>
            <a:rPr lang="en-IN" sz="2300" kern="1200"/>
            <a:t>distinguishes </a:t>
          </a:r>
          <a:r>
            <a:rPr lang="en-IN" sz="2300" kern="1200" dirty="0"/>
            <a:t>motivators from hygiene factors (</a:t>
          </a:r>
          <a:r>
            <a:rPr lang="en-GB" sz="2300" kern="1200" dirty="0"/>
            <a:t>Rai </a:t>
          </a:r>
          <a:r>
            <a:rPr lang="en-GB" sz="2300" i="1" kern="1200" dirty="0"/>
            <a:t>et al., </a:t>
          </a:r>
          <a:r>
            <a:rPr lang="en-GB" sz="2300" kern="1200" dirty="0"/>
            <a:t>2021</a:t>
          </a:r>
          <a:r>
            <a:rPr lang="en-IN" sz="2300" kern="1200" dirty="0"/>
            <a:t>)</a:t>
          </a:r>
        </a:p>
      </dsp:txBody>
      <dsp:txXfrm>
        <a:off x="3639118" y="1744077"/>
        <a:ext cx="4924776" cy="1067802"/>
      </dsp:txXfrm>
    </dsp:sp>
    <dsp:sp modelId="{0719A964-68DD-4262-B7D2-CC60DCA1ABC8}">
      <dsp:nvSpPr>
        <dsp:cNvPr id="0" name=""/>
        <dsp:cNvSpPr/>
      </dsp:nvSpPr>
      <dsp:spPr>
        <a:xfrm>
          <a:off x="0" y="1566110"/>
          <a:ext cx="3639118" cy="1423736"/>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IN" sz="2900" kern="1200" dirty="0"/>
            <a:t>Herzberg’s Motivation-Hygiene Theory</a:t>
          </a:r>
        </a:p>
      </dsp:txBody>
      <dsp:txXfrm>
        <a:off x="69501" y="1635611"/>
        <a:ext cx="3500116" cy="1284734"/>
      </dsp:txXfrm>
    </dsp:sp>
    <dsp:sp modelId="{03ED3F29-2B01-4E5C-9787-086E5F0E2081}">
      <dsp:nvSpPr>
        <dsp:cNvPr id="0" name=""/>
        <dsp:cNvSpPr/>
      </dsp:nvSpPr>
      <dsp:spPr>
        <a:xfrm>
          <a:off x="3639118" y="3132220"/>
          <a:ext cx="5458677" cy="1423736"/>
        </a:xfrm>
        <a:prstGeom prst="rightArrow">
          <a:avLst>
            <a:gd name="adj1" fmla="val 75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605" tIns="14605" rIns="14605" bIns="14605" numCol="1" spcCol="1270" anchor="t" anchorCtr="0">
          <a:noAutofit/>
        </a:bodyPr>
        <a:lstStyle/>
        <a:p>
          <a:pPr marL="228600" lvl="1" indent="-228600" algn="l" defTabSz="1022350">
            <a:lnSpc>
              <a:spcPct val="90000"/>
            </a:lnSpc>
            <a:spcBef>
              <a:spcPct val="0"/>
            </a:spcBef>
            <a:spcAft>
              <a:spcPct val="15000"/>
            </a:spcAft>
            <a:buChar char="•"/>
          </a:pPr>
          <a:r>
            <a:rPr lang="en-IN" sz="2300" kern="1200" dirty="0"/>
            <a:t>leaders adapt style according to employee competence and commitment (</a:t>
          </a:r>
          <a:r>
            <a:rPr lang="en-GB" sz="2300" kern="1200" dirty="0" err="1"/>
            <a:t>Mardikaningsih</a:t>
          </a:r>
          <a:r>
            <a:rPr lang="en-GB" sz="2300" kern="1200" dirty="0"/>
            <a:t> and </a:t>
          </a:r>
          <a:r>
            <a:rPr lang="en-GB" sz="2300" kern="1200" dirty="0" err="1"/>
            <a:t>Darmawan</a:t>
          </a:r>
          <a:r>
            <a:rPr lang="en-GB" sz="2300" kern="1200" dirty="0"/>
            <a:t>, 2022</a:t>
          </a:r>
          <a:r>
            <a:rPr lang="en-IN" sz="2300" kern="1200" dirty="0"/>
            <a:t>)</a:t>
          </a:r>
        </a:p>
      </dsp:txBody>
      <dsp:txXfrm>
        <a:off x="3639118" y="3310187"/>
        <a:ext cx="4924776" cy="1067802"/>
      </dsp:txXfrm>
    </dsp:sp>
    <dsp:sp modelId="{6D31FB92-E915-44D2-802C-2E9692C6A9A4}">
      <dsp:nvSpPr>
        <dsp:cNvPr id="0" name=""/>
        <dsp:cNvSpPr/>
      </dsp:nvSpPr>
      <dsp:spPr>
        <a:xfrm>
          <a:off x="0" y="3132220"/>
          <a:ext cx="3639118" cy="1423736"/>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IN" sz="2900" kern="1200" dirty="0"/>
            <a:t>Situational Leadership</a:t>
          </a:r>
        </a:p>
      </dsp:txBody>
      <dsp:txXfrm>
        <a:off x="69501" y="3201721"/>
        <a:ext cx="3500116" cy="12847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D9C438-323E-4668-AD98-064811B211A8}">
      <dsp:nvSpPr>
        <dsp:cNvPr id="0" name=""/>
        <dsp:cNvSpPr/>
      </dsp:nvSpPr>
      <dsp:spPr>
        <a:xfrm>
          <a:off x="672461" y="1834"/>
          <a:ext cx="3072042" cy="184322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IN" sz="2400" kern="1200"/>
            <a:t>Theory Y supports shift from control to empowerment culture</a:t>
          </a:r>
          <a:endParaRPr lang="en-US" sz="2400" kern="1200"/>
        </a:p>
      </dsp:txBody>
      <dsp:txXfrm>
        <a:off x="672461" y="1834"/>
        <a:ext cx="3072042" cy="1843225"/>
      </dsp:txXfrm>
    </dsp:sp>
    <dsp:sp modelId="{E8C26B0E-0E3B-4DC1-A074-D198521D2FB9}">
      <dsp:nvSpPr>
        <dsp:cNvPr id="0" name=""/>
        <dsp:cNvSpPr/>
      </dsp:nvSpPr>
      <dsp:spPr>
        <a:xfrm>
          <a:off x="4051708" y="1834"/>
          <a:ext cx="3072042" cy="184322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IN" sz="2400" kern="1200"/>
            <a:t>Herzberg’s model explains dissatisfaction due to lack of recognition and growth (</a:t>
          </a:r>
          <a:r>
            <a:rPr lang="en-GB" sz="2400" kern="1200"/>
            <a:t>Alam, 2021</a:t>
          </a:r>
          <a:r>
            <a:rPr lang="en-IN" sz="2400" kern="1200"/>
            <a:t>)</a:t>
          </a:r>
        </a:p>
      </dsp:txBody>
      <dsp:txXfrm>
        <a:off x="4051708" y="1834"/>
        <a:ext cx="3072042" cy="1843225"/>
      </dsp:txXfrm>
    </dsp:sp>
    <dsp:sp modelId="{FD4E6E22-6B65-4372-BDCE-B58DEF762FEF}">
      <dsp:nvSpPr>
        <dsp:cNvPr id="0" name=""/>
        <dsp:cNvSpPr/>
      </dsp:nvSpPr>
      <dsp:spPr>
        <a:xfrm>
          <a:off x="672461" y="2152264"/>
          <a:ext cx="3072042" cy="184322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IN" sz="2400" kern="1200"/>
            <a:t>Situational Leadership guides managers on adapting to team member needs</a:t>
          </a:r>
        </a:p>
      </dsp:txBody>
      <dsp:txXfrm>
        <a:off x="672461" y="2152264"/>
        <a:ext cx="3072042" cy="1843225"/>
      </dsp:txXfrm>
    </dsp:sp>
    <dsp:sp modelId="{3BE9DE28-2406-498F-8B7B-E55B24FDB42B}">
      <dsp:nvSpPr>
        <dsp:cNvPr id="0" name=""/>
        <dsp:cNvSpPr/>
      </dsp:nvSpPr>
      <dsp:spPr>
        <a:xfrm>
          <a:off x="4051708" y="2152264"/>
          <a:ext cx="3072042" cy="184322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IN" sz="2400" kern="1200"/>
            <a:t>Emphasizes training in flexible leadership and motivational strategies</a:t>
          </a:r>
        </a:p>
      </dsp:txBody>
      <dsp:txXfrm>
        <a:off x="4051708" y="2152264"/>
        <a:ext cx="3072042" cy="18432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1BF78E-CA31-465B-BF6E-2C4D84CE4CB5}">
      <dsp:nvSpPr>
        <dsp:cNvPr id="0" name=""/>
        <dsp:cNvSpPr/>
      </dsp:nvSpPr>
      <dsp:spPr>
        <a:xfrm>
          <a:off x="3469605" y="-753"/>
          <a:ext cx="1634838" cy="137752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Avoidance of difficult performance conversations by managers</a:t>
          </a:r>
        </a:p>
      </dsp:txBody>
      <dsp:txXfrm>
        <a:off x="3536850" y="66492"/>
        <a:ext cx="1500348" cy="1243037"/>
      </dsp:txXfrm>
    </dsp:sp>
    <dsp:sp modelId="{6EBEB2EF-82BA-4556-B971-F096650EF0B7}">
      <dsp:nvSpPr>
        <dsp:cNvPr id="0" name=""/>
        <dsp:cNvSpPr/>
      </dsp:nvSpPr>
      <dsp:spPr>
        <a:xfrm>
          <a:off x="2126951" y="791097"/>
          <a:ext cx="5005404" cy="5005404"/>
        </a:xfrm>
        <a:custGeom>
          <a:avLst/>
          <a:gdLst/>
          <a:ahLst/>
          <a:cxnLst/>
          <a:rect l="0" t="0" r="0" b="0"/>
          <a:pathLst>
            <a:path>
              <a:moveTo>
                <a:pt x="3175564" y="92147"/>
              </a:moveTo>
              <a:arcTo wR="2502702" hR="2502702" stAng="17135766" swAng="848647"/>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BF6DA0F-1E2F-4113-82BE-60BF44C9999E}">
      <dsp:nvSpPr>
        <dsp:cNvPr id="0" name=""/>
        <dsp:cNvSpPr/>
      </dsp:nvSpPr>
      <dsp:spPr>
        <a:xfrm>
          <a:off x="5430905" y="1228795"/>
          <a:ext cx="2047046" cy="106264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Inconsistent or infrequent feedback and appraisal processes</a:t>
          </a:r>
        </a:p>
      </dsp:txBody>
      <dsp:txXfrm>
        <a:off x="5482779" y="1280669"/>
        <a:ext cx="1943298" cy="958896"/>
      </dsp:txXfrm>
    </dsp:sp>
    <dsp:sp modelId="{8F7B5C29-C0D2-44BB-B2D1-B228E262DDEF}">
      <dsp:nvSpPr>
        <dsp:cNvPr id="0" name=""/>
        <dsp:cNvSpPr/>
      </dsp:nvSpPr>
      <dsp:spPr>
        <a:xfrm>
          <a:off x="1784322" y="508766"/>
          <a:ext cx="5005404" cy="5005404"/>
        </a:xfrm>
        <a:custGeom>
          <a:avLst/>
          <a:gdLst/>
          <a:ahLst/>
          <a:cxnLst/>
          <a:rect l="0" t="0" r="0" b="0"/>
          <a:pathLst>
            <a:path>
              <a:moveTo>
                <a:pt x="4966415" y="2062662"/>
              </a:moveTo>
              <a:arcTo wR="2502702" hR="2502702" stAng="20992396" swAng="1215207"/>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0B5771E-0802-4BD9-B53B-4E0307123CB2}">
      <dsp:nvSpPr>
        <dsp:cNvPr id="0" name=""/>
        <dsp:cNvSpPr/>
      </dsp:nvSpPr>
      <dsp:spPr>
        <a:xfrm>
          <a:off x="5261642" y="3731497"/>
          <a:ext cx="2385572" cy="106264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Lack of formal performance improvement plans</a:t>
          </a:r>
        </a:p>
      </dsp:txBody>
      <dsp:txXfrm>
        <a:off x="5313516" y="3783371"/>
        <a:ext cx="2281824" cy="958896"/>
      </dsp:txXfrm>
    </dsp:sp>
    <dsp:sp modelId="{6019415C-CB31-49AA-B83E-C40DC52D1E17}">
      <dsp:nvSpPr>
        <dsp:cNvPr id="0" name=""/>
        <dsp:cNvSpPr/>
      </dsp:nvSpPr>
      <dsp:spPr>
        <a:xfrm>
          <a:off x="2377142" y="75775"/>
          <a:ext cx="5005404" cy="5005404"/>
        </a:xfrm>
        <a:custGeom>
          <a:avLst/>
          <a:gdLst/>
          <a:ahLst/>
          <a:cxnLst/>
          <a:rect l="0" t="0" r="0" b="0"/>
          <a:pathLst>
            <a:path>
              <a:moveTo>
                <a:pt x="3489714" y="4802556"/>
              </a:moveTo>
              <a:arcTo wR="2502702" hR="2502702" stAng="4006367" swAng="815711"/>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857514D-B5EE-4AB9-9997-D6F50A692A1C}">
      <dsp:nvSpPr>
        <dsp:cNvPr id="0" name=""/>
        <dsp:cNvSpPr/>
      </dsp:nvSpPr>
      <dsp:spPr>
        <a:xfrm>
          <a:off x="3469605" y="4489599"/>
          <a:ext cx="1634838" cy="14755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Limited use of coaching and development opportunities</a:t>
          </a:r>
        </a:p>
      </dsp:txBody>
      <dsp:txXfrm>
        <a:off x="3541634" y="4561628"/>
        <a:ext cx="1490780" cy="1331467"/>
      </dsp:txXfrm>
    </dsp:sp>
    <dsp:sp modelId="{3725291D-A28D-4A60-B34A-3F9AB864D4C6}">
      <dsp:nvSpPr>
        <dsp:cNvPr id="0" name=""/>
        <dsp:cNvSpPr/>
      </dsp:nvSpPr>
      <dsp:spPr>
        <a:xfrm>
          <a:off x="1191502" y="75775"/>
          <a:ext cx="5005404" cy="5005404"/>
        </a:xfrm>
        <a:custGeom>
          <a:avLst/>
          <a:gdLst/>
          <a:ahLst/>
          <a:cxnLst/>
          <a:rect l="0" t="0" r="0" b="0"/>
          <a:pathLst>
            <a:path>
              <a:moveTo>
                <a:pt x="2083950" y="4970123"/>
              </a:moveTo>
              <a:arcTo wR="2502702" hR="2502702" stAng="5977922" swAng="815711"/>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FB4B5454-62ED-4B83-B7B7-34F000CC0DD8}">
      <dsp:nvSpPr>
        <dsp:cNvPr id="0" name=""/>
        <dsp:cNvSpPr/>
      </dsp:nvSpPr>
      <dsp:spPr>
        <a:xfrm>
          <a:off x="1121143" y="3731497"/>
          <a:ext cx="1996955" cy="106264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Negative impact on employee motivation, morale, and service quality (Ahmad et al., 2021)</a:t>
          </a:r>
        </a:p>
      </dsp:txBody>
      <dsp:txXfrm>
        <a:off x="1173017" y="3783371"/>
        <a:ext cx="1893207" cy="958896"/>
      </dsp:txXfrm>
    </dsp:sp>
    <dsp:sp modelId="{62CC1C13-AD04-4FFD-8191-CBF889A1737F}">
      <dsp:nvSpPr>
        <dsp:cNvPr id="0" name=""/>
        <dsp:cNvSpPr/>
      </dsp:nvSpPr>
      <dsp:spPr>
        <a:xfrm>
          <a:off x="1784322" y="508766"/>
          <a:ext cx="5005404" cy="5005404"/>
        </a:xfrm>
        <a:custGeom>
          <a:avLst/>
          <a:gdLst/>
          <a:ahLst/>
          <a:cxnLst/>
          <a:rect l="0" t="0" r="0" b="0"/>
          <a:pathLst>
            <a:path>
              <a:moveTo>
                <a:pt x="38988" y="2942742"/>
              </a:moveTo>
              <a:arcTo wR="2502702" hR="2502702" stAng="10192396" swAng="1215207"/>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F59A802-4D5A-4444-996E-DA99E4907676}">
      <dsp:nvSpPr>
        <dsp:cNvPr id="0" name=""/>
        <dsp:cNvSpPr/>
      </dsp:nvSpPr>
      <dsp:spPr>
        <a:xfrm>
          <a:off x="1015524" y="1228795"/>
          <a:ext cx="2208192" cy="106264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Need for continuous real-time feedback and clear performance metrics</a:t>
          </a:r>
        </a:p>
      </dsp:txBody>
      <dsp:txXfrm>
        <a:off x="1067398" y="1280669"/>
        <a:ext cx="2104444" cy="958896"/>
      </dsp:txXfrm>
    </dsp:sp>
    <dsp:sp modelId="{58994E06-9E27-4AB2-8A98-D56A57F0561F}">
      <dsp:nvSpPr>
        <dsp:cNvPr id="0" name=""/>
        <dsp:cNvSpPr/>
      </dsp:nvSpPr>
      <dsp:spPr>
        <a:xfrm>
          <a:off x="1441694" y="791097"/>
          <a:ext cx="5005404" cy="5005404"/>
        </a:xfrm>
        <a:custGeom>
          <a:avLst/>
          <a:gdLst/>
          <a:ahLst/>
          <a:cxnLst/>
          <a:rect l="0" t="0" r="0" b="0"/>
          <a:pathLst>
            <a:path>
              <a:moveTo>
                <a:pt x="1261191" y="329646"/>
              </a:moveTo>
              <a:arcTo wR="2502702" hR="2502702" stAng="14415588" swAng="848647"/>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485232"/>
          </a:xfrm>
          <a:prstGeom prst="rect">
            <a:avLst/>
          </a:prstGeom>
        </p:spPr>
        <p:txBody>
          <a:bodyPr vert="horz" lIns="94631" tIns="47316" rIns="94631" bIns="47316" rtlCol="0"/>
          <a:lstStyle>
            <a:lvl1pPr algn="l">
              <a:defRPr sz="1200"/>
            </a:lvl1pPr>
          </a:lstStyle>
          <a:p>
            <a:endParaRPr lang="en-IN"/>
          </a:p>
        </p:txBody>
      </p:sp>
      <p:sp>
        <p:nvSpPr>
          <p:cNvPr id="3" name="Date Placeholder 2"/>
          <p:cNvSpPr>
            <a:spLocks noGrp="1"/>
          </p:cNvSpPr>
          <p:nvPr>
            <p:ph type="dt" idx="1"/>
          </p:nvPr>
        </p:nvSpPr>
        <p:spPr>
          <a:xfrm>
            <a:off x="3902597" y="0"/>
            <a:ext cx="2985558" cy="485232"/>
          </a:xfrm>
          <a:prstGeom prst="rect">
            <a:avLst/>
          </a:prstGeom>
        </p:spPr>
        <p:txBody>
          <a:bodyPr vert="horz" lIns="94631" tIns="47316" rIns="94631" bIns="47316" rtlCol="0"/>
          <a:lstStyle>
            <a:lvl1pPr algn="r">
              <a:defRPr sz="1200"/>
            </a:lvl1pPr>
          </a:lstStyle>
          <a:p>
            <a:fld id="{4EFFA808-E269-4AAC-8AB6-7956EE130226}" type="datetimeFigureOut">
              <a:rPr lang="en-IN" smtClean="0"/>
              <a:t>20-11-2025</a:t>
            </a:fld>
            <a:endParaRPr lang="en-IN"/>
          </a:p>
        </p:txBody>
      </p:sp>
      <p:sp>
        <p:nvSpPr>
          <p:cNvPr id="4" name="Slide Image Placeholder 3"/>
          <p:cNvSpPr>
            <a:spLocks noGrp="1" noRot="1" noChangeAspect="1"/>
          </p:cNvSpPr>
          <p:nvPr>
            <p:ph type="sldImg" idx="2"/>
          </p:nvPr>
        </p:nvSpPr>
        <p:spPr>
          <a:xfrm>
            <a:off x="542925" y="1208088"/>
            <a:ext cx="5803900" cy="3265487"/>
          </a:xfrm>
          <a:prstGeom prst="rect">
            <a:avLst/>
          </a:prstGeom>
          <a:noFill/>
          <a:ln w="12700">
            <a:solidFill>
              <a:prstClr val="black"/>
            </a:solidFill>
          </a:ln>
        </p:spPr>
        <p:txBody>
          <a:bodyPr vert="horz" lIns="94631" tIns="47316" rIns="94631" bIns="47316" rtlCol="0" anchor="ctr"/>
          <a:lstStyle/>
          <a:p>
            <a:endParaRPr lang="en-IN"/>
          </a:p>
        </p:txBody>
      </p:sp>
      <p:sp>
        <p:nvSpPr>
          <p:cNvPr id="5" name="Notes Placeholder 4"/>
          <p:cNvSpPr>
            <a:spLocks noGrp="1"/>
          </p:cNvSpPr>
          <p:nvPr>
            <p:ph type="body" sz="quarter" idx="3"/>
          </p:nvPr>
        </p:nvSpPr>
        <p:spPr>
          <a:xfrm>
            <a:off x="688975" y="4654193"/>
            <a:ext cx="5511800" cy="3807976"/>
          </a:xfrm>
          <a:prstGeom prst="rect">
            <a:avLst/>
          </a:prstGeom>
        </p:spPr>
        <p:txBody>
          <a:bodyPr vert="horz" lIns="94631" tIns="47316" rIns="94631" bIns="47316"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9185820"/>
            <a:ext cx="2985558" cy="485231"/>
          </a:xfrm>
          <a:prstGeom prst="rect">
            <a:avLst/>
          </a:prstGeom>
        </p:spPr>
        <p:txBody>
          <a:bodyPr vert="horz" lIns="94631" tIns="47316" rIns="94631" bIns="47316" rtlCol="0" anchor="b"/>
          <a:lstStyle>
            <a:lvl1pPr algn="l">
              <a:defRPr sz="1200"/>
            </a:lvl1pPr>
          </a:lstStyle>
          <a:p>
            <a:endParaRPr lang="en-IN"/>
          </a:p>
        </p:txBody>
      </p:sp>
      <p:sp>
        <p:nvSpPr>
          <p:cNvPr id="7" name="Slide Number Placeholder 6"/>
          <p:cNvSpPr>
            <a:spLocks noGrp="1"/>
          </p:cNvSpPr>
          <p:nvPr>
            <p:ph type="sldNum" sz="quarter" idx="5"/>
          </p:nvPr>
        </p:nvSpPr>
        <p:spPr>
          <a:xfrm>
            <a:off x="3902597" y="9185820"/>
            <a:ext cx="2985558" cy="485231"/>
          </a:xfrm>
          <a:prstGeom prst="rect">
            <a:avLst/>
          </a:prstGeom>
        </p:spPr>
        <p:txBody>
          <a:bodyPr vert="horz" lIns="94631" tIns="47316" rIns="94631" bIns="47316" rtlCol="0" anchor="b"/>
          <a:lstStyle>
            <a:lvl1pPr algn="r">
              <a:defRPr sz="1200"/>
            </a:lvl1pPr>
          </a:lstStyle>
          <a:p>
            <a:fld id="{094F8CAB-8F00-4253-A51C-4A43A3E3EDA0}" type="slidenum">
              <a:rPr lang="en-IN" smtClean="0"/>
              <a:t>‹#›</a:t>
            </a:fld>
            <a:endParaRPr lang="en-IN"/>
          </a:p>
        </p:txBody>
      </p:sp>
    </p:spTree>
    <p:extLst>
      <p:ext uri="{BB962C8B-B14F-4D97-AF65-F5344CB8AC3E}">
        <p14:creationId xmlns:p14="http://schemas.microsoft.com/office/powerpoint/2010/main" val="1967497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4F8CAB-8F00-4253-A51C-4A43A3E3EDA0}" type="slidenum">
              <a:rPr lang="en-IN" smtClean="0"/>
              <a:t>1</a:t>
            </a:fld>
            <a:endParaRPr lang="en-IN"/>
          </a:p>
        </p:txBody>
      </p:sp>
    </p:spTree>
    <p:extLst>
      <p:ext uri="{BB962C8B-B14F-4D97-AF65-F5344CB8AC3E}">
        <p14:creationId xmlns:p14="http://schemas.microsoft.com/office/powerpoint/2010/main" val="11026151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313">
              <a:defRPr/>
            </a:pPr>
            <a:r>
              <a:rPr lang="en-IN" dirty="0" err="1"/>
              <a:t>BrightWave</a:t>
            </a:r>
            <a:r>
              <a:rPr lang="en-IN" dirty="0"/>
              <a:t> Services is a facilities management firm with a team of approximately 350 employees operating on three branches; building upkeep, cleaning and workplace management, and offers fundamental clients in the public sector such as schools, NHS hospitals and local councils. </a:t>
            </a:r>
          </a:p>
          <a:p>
            <a:pPr defTabSz="946313">
              <a:defRPr/>
            </a:pPr>
            <a:r>
              <a:rPr lang="en-IN" dirty="0"/>
              <a:t>Now, I would like to showcase the major results regarding people management issues and organisational culture that influence performance. </a:t>
            </a:r>
          </a:p>
          <a:p>
            <a:pPr defTabSz="946313">
              <a:defRPr/>
            </a:pPr>
            <a:r>
              <a:rPr lang="en-IN" dirty="0"/>
              <a:t>This will be to suggest a realistic and evidenced HR plan over the next 3 years to enhance engagement, decrease turnover, and ensure future sustainability. Challenges will be discussed in the present state, roles and competencies required by managers, culture impact and specific recommendations to improve leadership, performance management and employees experience, which will be followed by expected results and implementation.</a:t>
            </a:r>
          </a:p>
        </p:txBody>
      </p:sp>
      <p:sp>
        <p:nvSpPr>
          <p:cNvPr id="4" name="Slide Number Placeholder 3"/>
          <p:cNvSpPr>
            <a:spLocks noGrp="1"/>
          </p:cNvSpPr>
          <p:nvPr>
            <p:ph type="sldNum" sz="quarter" idx="10"/>
          </p:nvPr>
        </p:nvSpPr>
        <p:spPr/>
        <p:txBody>
          <a:bodyPr/>
          <a:lstStyle/>
          <a:p>
            <a:fld id="{094F8CAB-8F00-4253-A51C-4A43A3E3EDA0}" type="slidenum">
              <a:rPr lang="en-IN" smtClean="0"/>
              <a:t>2</a:t>
            </a:fld>
            <a:endParaRPr lang="en-IN"/>
          </a:p>
        </p:txBody>
      </p:sp>
    </p:spTree>
    <p:extLst>
      <p:ext uri="{BB962C8B-B14F-4D97-AF65-F5344CB8AC3E}">
        <p14:creationId xmlns:p14="http://schemas.microsoft.com/office/powerpoint/2010/main" val="32594872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313">
              <a:defRPr/>
            </a:pPr>
            <a:r>
              <a:rPr lang="en-IN" dirty="0" err="1"/>
              <a:t>BrightWave</a:t>
            </a:r>
            <a:r>
              <a:rPr lang="en-IN" dirty="0"/>
              <a:t> experiences a lot of pressure in its people management practises. The rate of turnover is very high around 28 </a:t>
            </a:r>
            <a:r>
              <a:rPr lang="en-IN" dirty="0" err="1"/>
              <a:t>procent</a:t>
            </a:r>
            <a:r>
              <a:rPr lang="en-IN" dirty="0"/>
              <a:t> , and in the case of low paid cleaning members, which results in the unstable workforce and higher recruitment bills. Managers are not always formally trained, especially in dealing with tough conversations, addressing underperformance and this translates to poor performance being tolerated and other employees being bitter at the other. Employee involvement is minimal and this represents the inflexible, work-oriented culture that values little contribution of the staff. There are communication fissures and lack of effective </a:t>
            </a:r>
            <a:r>
              <a:rPr lang="en-IN" dirty="0" err="1"/>
              <a:t>careerization</a:t>
            </a:r>
            <a:r>
              <a:rPr lang="en-IN" dirty="0"/>
              <a:t>, among other sources of dissatisfaction and de-motivation. Moreover, continuous service failures have provoked customer dissatisfaction, which demonstrates the criticality of the improvement of managerial competencies, better performance management tools, and cultural change in order to improve stability and brevity in the workforce, as well as to improve the quality of provided services.</a:t>
            </a:r>
          </a:p>
        </p:txBody>
      </p:sp>
      <p:sp>
        <p:nvSpPr>
          <p:cNvPr id="4" name="Slide Number Placeholder 3"/>
          <p:cNvSpPr>
            <a:spLocks noGrp="1"/>
          </p:cNvSpPr>
          <p:nvPr>
            <p:ph type="sldNum" sz="quarter" idx="10"/>
          </p:nvPr>
        </p:nvSpPr>
        <p:spPr/>
        <p:txBody>
          <a:bodyPr/>
          <a:lstStyle/>
          <a:p>
            <a:fld id="{094F8CAB-8F00-4253-A51C-4A43A3E3EDA0}" type="slidenum">
              <a:rPr lang="en-IN" smtClean="0"/>
              <a:t>3</a:t>
            </a:fld>
            <a:endParaRPr lang="en-IN"/>
          </a:p>
        </p:txBody>
      </p:sp>
    </p:spTree>
    <p:extLst>
      <p:ext uri="{BB962C8B-B14F-4D97-AF65-F5344CB8AC3E}">
        <p14:creationId xmlns:p14="http://schemas.microsoft.com/office/powerpoint/2010/main" val="34973199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313">
              <a:defRPr/>
            </a:pPr>
            <a:r>
              <a:rPr lang="en-GB" dirty="0"/>
              <a:t>The organisational culture of </a:t>
            </a:r>
            <a:r>
              <a:rPr lang="en-GB" dirty="0" err="1"/>
              <a:t>BrightWave</a:t>
            </a:r>
            <a:r>
              <a:rPr lang="en-GB" dirty="0"/>
              <a:t> is highly focused on tasks and places high emphasis on efficiency to the point of neglecting the recognition and development of its employees. The company still has a flat design, however in frontline management the company is challenged to coordinate teams that are located in different locations. Workers often refer to the culture as being inflexible and not open to new ideas, and this is the cause of poor morale and motivation. Poor career development and low number of personal development programmes increases the problems of retention. This task-oriented and numbers-first style limits open communication and collaboration, which results to hurdles in innovation and lacks uniformity in service delivery. Culture concerns are necessary in enhancing people management, satisfaction of the employees and the overall organisational performance.</a:t>
            </a:r>
            <a:endParaRPr lang="en-IN" dirty="0"/>
          </a:p>
        </p:txBody>
      </p:sp>
      <p:sp>
        <p:nvSpPr>
          <p:cNvPr id="4" name="Slide Number Placeholder 3"/>
          <p:cNvSpPr>
            <a:spLocks noGrp="1"/>
          </p:cNvSpPr>
          <p:nvPr>
            <p:ph type="sldNum" sz="quarter" idx="10"/>
          </p:nvPr>
        </p:nvSpPr>
        <p:spPr/>
        <p:txBody>
          <a:bodyPr/>
          <a:lstStyle/>
          <a:p>
            <a:fld id="{094F8CAB-8F00-4253-A51C-4A43A3E3EDA0}" type="slidenum">
              <a:rPr lang="en-IN" smtClean="0"/>
              <a:t>4</a:t>
            </a:fld>
            <a:endParaRPr lang="en-IN"/>
          </a:p>
        </p:txBody>
      </p:sp>
    </p:spTree>
    <p:extLst>
      <p:ext uri="{BB962C8B-B14F-4D97-AF65-F5344CB8AC3E}">
        <p14:creationId xmlns:p14="http://schemas.microsoft.com/office/powerpoint/2010/main" val="1125442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313">
              <a:defRPr/>
            </a:pPr>
            <a:r>
              <a:rPr lang="en-IN" dirty="0"/>
              <a:t>There are three levels that managers at </a:t>
            </a:r>
            <a:r>
              <a:rPr lang="en-IN" dirty="0" err="1"/>
              <a:t>BrightWave</a:t>
            </a:r>
            <a:r>
              <a:rPr lang="en-IN" dirty="0"/>
              <a:t> work at. Frontline managers are in charge of daily operations where they control teams that are located at other locations in order to provide services and ensure attendance to remain at par. Middle managers are the one who communicate between the staff and senior personnel and are also interested in team performance assessment and perfection in resource utilisation. Top managers give the strategic direction, the overall performance and achievement of the company and also spearhead organisational changes. Depending on each tier of the management structure is essential in integrating efforts on a workforce to meet the expectations of clients and the objectives of the overall company, to reconcile operational duties to staff motivation and wellbeing.</a:t>
            </a:r>
          </a:p>
        </p:txBody>
      </p:sp>
      <p:sp>
        <p:nvSpPr>
          <p:cNvPr id="4" name="Slide Number Placeholder 3"/>
          <p:cNvSpPr>
            <a:spLocks noGrp="1"/>
          </p:cNvSpPr>
          <p:nvPr>
            <p:ph type="sldNum" sz="quarter" idx="10"/>
          </p:nvPr>
        </p:nvSpPr>
        <p:spPr/>
        <p:txBody>
          <a:bodyPr/>
          <a:lstStyle/>
          <a:p>
            <a:fld id="{094F8CAB-8F00-4253-A51C-4A43A3E3EDA0}" type="slidenum">
              <a:rPr lang="en-IN" smtClean="0"/>
              <a:t>5</a:t>
            </a:fld>
            <a:endParaRPr lang="en-IN"/>
          </a:p>
        </p:txBody>
      </p:sp>
    </p:spTree>
    <p:extLst>
      <p:ext uri="{BB962C8B-B14F-4D97-AF65-F5344CB8AC3E}">
        <p14:creationId xmlns:p14="http://schemas.microsoft.com/office/powerpoint/2010/main" val="17765216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313">
              <a:defRPr/>
            </a:pPr>
            <a:r>
              <a:rPr lang="en-IN" dirty="0"/>
              <a:t>Effective communication, motivation and coaching through leadership, conflict resolution and eliminating conflicts through sound performance management practises are critical skills that </a:t>
            </a:r>
            <a:r>
              <a:rPr lang="en-IN" dirty="0" err="1"/>
              <a:t>BrightWave</a:t>
            </a:r>
            <a:r>
              <a:rPr lang="en-IN" dirty="0"/>
              <a:t> managers need. There are however big gaps; there are a lot of frontline and middle level managers who are not trained formally in these aspects especially in making constructive feedbacks and addressing non-performance. Managers will lack the comfort to negotiate hard issues hence not managing the staff the same way. The results of increased engagement and performance outcomes can be achieved through enhancement of emotional intelligence and flexible leadership styles, which will create a better and productive working environment throughout the company.</a:t>
            </a:r>
          </a:p>
        </p:txBody>
      </p:sp>
      <p:sp>
        <p:nvSpPr>
          <p:cNvPr id="4" name="Slide Number Placeholder 3"/>
          <p:cNvSpPr>
            <a:spLocks noGrp="1"/>
          </p:cNvSpPr>
          <p:nvPr>
            <p:ph type="sldNum" sz="quarter" idx="10"/>
          </p:nvPr>
        </p:nvSpPr>
        <p:spPr/>
        <p:txBody>
          <a:bodyPr/>
          <a:lstStyle/>
          <a:p>
            <a:fld id="{094F8CAB-8F00-4253-A51C-4A43A3E3EDA0}" type="slidenum">
              <a:rPr lang="en-IN" smtClean="0"/>
              <a:t>6</a:t>
            </a:fld>
            <a:endParaRPr lang="en-IN"/>
          </a:p>
        </p:txBody>
      </p:sp>
    </p:spTree>
    <p:extLst>
      <p:ext uri="{BB962C8B-B14F-4D97-AF65-F5344CB8AC3E}">
        <p14:creationId xmlns:p14="http://schemas.microsoft.com/office/powerpoint/2010/main" val="20134900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313">
              <a:defRPr/>
            </a:pPr>
            <a:r>
              <a:rPr lang="en-IN" dirty="0"/>
              <a:t>There are three major theories that would help analyse the people management issues facing </a:t>
            </a:r>
            <a:r>
              <a:rPr lang="en-IN" dirty="0" err="1"/>
              <a:t>BrightWave</a:t>
            </a:r>
            <a:r>
              <a:rPr lang="en-IN" dirty="0"/>
              <a:t>. The Theory Y of McGregor presupposes that the employees are willing to make any meaningful contribution, so the task-based culture of </a:t>
            </a:r>
            <a:r>
              <a:rPr lang="en-IN" dirty="0" err="1"/>
              <a:t>BrightWave</a:t>
            </a:r>
            <a:r>
              <a:rPr lang="en-IN" dirty="0"/>
              <a:t> deserves to be replaced with the empowerment and trust culture. The Motivation-Hygiene Theory of Herzberg points out that increasing the basic work conditions is not a sufficient motivator to enhance the job satisfaction levels of employees; recognition and growth opportunities are paramount to be enhanced and are not provided at the moment. Situational Leadership philosophy encourages the use of leadership styles depending on the individual employee preparedness, which would be important based on the diverse skills and involvement levels evident to the employees of </a:t>
            </a:r>
            <a:r>
              <a:rPr lang="en-IN" dirty="0" err="1"/>
              <a:t>BrightWave</a:t>
            </a:r>
            <a:r>
              <a:rPr lang="en-IN" dirty="0"/>
              <a:t>. As a combination, the theories allow constructing operational plans of motivation improvement and management style designed to improve performance and retention rates.</a:t>
            </a:r>
          </a:p>
        </p:txBody>
      </p:sp>
      <p:sp>
        <p:nvSpPr>
          <p:cNvPr id="4" name="Slide Number Placeholder 3"/>
          <p:cNvSpPr>
            <a:spLocks noGrp="1"/>
          </p:cNvSpPr>
          <p:nvPr>
            <p:ph type="sldNum" sz="quarter" idx="10"/>
          </p:nvPr>
        </p:nvSpPr>
        <p:spPr/>
        <p:txBody>
          <a:bodyPr/>
          <a:lstStyle/>
          <a:p>
            <a:fld id="{094F8CAB-8F00-4253-A51C-4A43A3E3EDA0}" type="slidenum">
              <a:rPr lang="en-IN" smtClean="0"/>
              <a:t>7</a:t>
            </a:fld>
            <a:endParaRPr lang="en-IN"/>
          </a:p>
        </p:txBody>
      </p:sp>
    </p:spTree>
    <p:extLst>
      <p:ext uri="{BB962C8B-B14F-4D97-AF65-F5344CB8AC3E}">
        <p14:creationId xmlns:p14="http://schemas.microsoft.com/office/powerpoint/2010/main" val="229330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313">
              <a:defRPr/>
            </a:pPr>
            <a:r>
              <a:rPr lang="en-IN" dirty="0"/>
              <a:t>The use of these theories at </a:t>
            </a:r>
            <a:r>
              <a:rPr lang="en-IN" dirty="0" err="1"/>
              <a:t>BrightWave</a:t>
            </a:r>
            <a:r>
              <a:rPr lang="en-IN" dirty="0"/>
              <a:t> shows that certain areas seek to be improved. The emphasis of Theory Y on empowerment grounds the current Theory X-allied culture of tasks based culture that discourages motivation. These insights as given by Herzberg reveal why there is a burning gap of motivation when the recognition and career development programmes are omitted. Situational Leadership offers a guide to managers to evaluate the competence and commitment of employees and change their approach depending on the present managerial competence incompetence in supporting workers with specific approaches. This theoretical base is behind the suggested practise, including leadership, performance management change, and culture refocusing to make the organisation people-centred.</a:t>
            </a:r>
          </a:p>
        </p:txBody>
      </p:sp>
      <p:sp>
        <p:nvSpPr>
          <p:cNvPr id="4" name="Slide Number Placeholder 3"/>
          <p:cNvSpPr>
            <a:spLocks noGrp="1"/>
          </p:cNvSpPr>
          <p:nvPr>
            <p:ph type="sldNum" sz="quarter" idx="10"/>
          </p:nvPr>
        </p:nvSpPr>
        <p:spPr/>
        <p:txBody>
          <a:bodyPr/>
          <a:lstStyle/>
          <a:p>
            <a:fld id="{094F8CAB-8F00-4253-A51C-4A43A3E3EDA0}" type="slidenum">
              <a:rPr lang="en-IN" smtClean="0"/>
              <a:t>8</a:t>
            </a:fld>
            <a:endParaRPr lang="en-IN"/>
          </a:p>
        </p:txBody>
      </p:sp>
    </p:spTree>
    <p:extLst>
      <p:ext uri="{BB962C8B-B14F-4D97-AF65-F5344CB8AC3E}">
        <p14:creationId xmlns:p14="http://schemas.microsoft.com/office/powerpoint/2010/main" val="1522914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313">
              <a:defRPr/>
            </a:pPr>
            <a:r>
              <a:rPr lang="en-IN" dirty="0" err="1"/>
              <a:t>BrightWave</a:t>
            </a:r>
            <a:r>
              <a:rPr lang="en-IN" dirty="0"/>
              <a:t> is going through huge performance management gaps. Not resolving underperformance in time gives way to being tolerant in managers and resentment amongst employees. Feedback and the appraisals are uncommon and there are no formal plans of performance improvement. The lack of coaching and growth programmes makes motivation low and affects consistency of the service. To eliminate these gaps and promote overall effectiveness, the introduction of ongoing, real-time feedback as well as specific, quantifiable performance objectives are essential.</a:t>
            </a:r>
          </a:p>
        </p:txBody>
      </p:sp>
      <p:sp>
        <p:nvSpPr>
          <p:cNvPr id="4" name="Slide Number Placeholder 3"/>
          <p:cNvSpPr>
            <a:spLocks noGrp="1"/>
          </p:cNvSpPr>
          <p:nvPr>
            <p:ph type="sldNum" sz="quarter" idx="10"/>
          </p:nvPr>
        </p:nvSpPr>
        <p:spPr/>
        <p:txBody>
          <a:bodyPr/>
          <a:lstStyle/>
          <a:p>
            <a:fld id="{094F8CAB-8F00-4253-A51C-4A43A3E3EDA0}" type="slidenum">
              <a:rPr lang="en-IN" smtClean="0"/>
              <a:t>9</a:t>
            </a:fld>
            <a:endParaRPr lang="en-IN"/>
          </a:p>
        </p:txBody>
      </p:sp>
    </p:spTree>
    <p:extLst>
      <p:ext uri="{BB962C8B-B14F-4D97-AF65-F5344CB8AC3E}">
        <p14:creationId xmlns:p14="http://schemas.microsoft.com/office/powerpoint/2010/main" val="22371076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313">
              <a:defRPr/>
            </a:pPr>
            <a:r>
              <a:rPr lang="en-IN" dirty="0" err="1"/>
              <a:t>BrightWave</a:t>
            </a:r>
            <a:r>
              <a:rPr lang="en-IN" dirty="0"/>
              <a:t> needs to pay attention to leadership development by providing the managers with necessary skills such as effective communication and conflict resolution, as well as coaching. Emotional intelligence training will assist the managers to appreciate and address the needs of different employees. These skills shall be reinforced through mentoring programmes and continuous learning opportunities which will create a conducive environment where the managers feel free handling the performance problems as well as motivating their teams.</a:t>
            </a:r>
          </a:p>
        </p:txBody>
      </p:sp>
      <p:sp>
        <p:nvSpPr>
          <p:cNvPr id="4" name="Slide Number Placeholder 3"/>
          <p:cNvSpPr>
            <a:spLocks noGrp="1"/>
          </p:cNvSpPr>
          <p:nvPr>
            <p:ph type="sldNum" sz="quarter" idx="10"/>
          </p:nvPr>
        </p:nvSpPr>
        <p:spPr/>
        <p:txBody>
          <a:bodyPr/>
          <a:lstStyle/>
          <a:p>
            <a:fld id="{094F8CAB-8F00-4253-A51C-4A43A3E3EDA0}" type="slidenum">
              <a:rPr lang="en-IN" smtClean="0"/>
              <a:t>10</a:t>
            </a:fld>
            <a:endParaRPr lang="en-IN"/>
          </a:p>
        </p:txBody>
      </p:sp>
    </p:spTree>
    <p:extLst>
      <p:ext uri="{BB962C8B-B14F-4D97-AF65-F5344CB8AC3E}">
        <p14:creationId xmlns:p14="http://schemas.microsoft.com/office/powerpoint/2010/main" val="34857702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313">
              <a:defRPr/>
            </a:pPr>
            <a:r>
              <a:rPr lang="en-IN" dirty="0"/>
              <a:t>This will be done by adopting a continuous performance management structure that will eliminate the random representation of appraisals with real-time feedbacks, which will enable employees to improve over time. Goals are set with clear set objectives and aligned with accountability and motivation. Relying on data analytics will increase the performance monitoring capability of managers and the level of engagement, as well as organisational level support of underperformers is deemed via formal improvement plans.</a:t>
            </a:r>
          </a:p>
        </p:txBody>
      </p:sp>
      <p:sp>
        <p:nvSpPr>
          <p:cNvPr id="4" name="Slide Number Placeholder 3"/>
          <p:cNvSpPr>
            <a:spLocks noGrp="1"/>
          </p:cNvSpPr>
          <p:nvPr>
            <p:ph type="sldNum" sz="quarter" idx="10"/>
          </p:nvPr>
        </p:nvSpPr>
        <p:spPr/>
        <p:txBody>
          <a:bodyPr/>
          <a:lstStyle/>
          <a:p>
            <a:fld id="{094F8CAB-8F00-4253-A51C-4A43A3E3EDA0}" type="slidenum">
              <a:rPr lang="en-IN" smtClean="0"/>
              <a:t>11</a:t>
            </a:fld>
            <a:endParaRPr lang="en-IN"/>
          </a:p>
        </p:txBody>
      </p:sp>
    </p:spTree>
    <p:extLst>
      <p:ext uri="{BB962C8B-B14F-4D97-AF65-F5344CB8AC3E}">
        <p14:creationId xmlns:p14="http://schemas.microsoft.com/office/powerpoint/2010/main" val="27476868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313">
              <a:defRPr/>
            </a:pPr>
            <a:r>
              <a:rPr lang="en-IN" dirty="0"/>
              <a:t>To transform the culture of </a:t>
            </a:r>
            <a:r>
              <a:rPr lang="en-IN" dirty="0" err="1"/>
              <a:t>BrightWave</a:t>
            </a:r>
            <a:r>
              <a:rPr lang="en-IN" dirty="0"/>
              <a:t> to recognition and involvement, the culture ought to be changed. Recognising performance not only encourages employees, but also creates an excellence atmosphere. Engaging in forums through which the employees have a voice promotes engagement and trust. Open communication and career advancement strategies provide members of staff with empowering, reduce turnover and workforce commitment with organisational objectives. These measures are part of a long-term, people-oriented culture to the long-term success.</a:t>
            </a:r>
          </a:p>
        </p:txBody>
      </p:sp>
      <p:sp>
        <p:nvSpPr>
          <p:cNvPr id="4" name="Slide Number Placeholder 3"/>
          <p:cNvSpPr>
            <a:spLocks noGrp="1"/>
          </p:cNvSpPr>
          <p:nvPr>
            <p:ph type="sldNum" sz="quarter" idx="10"/>
          </p:nvPr>
        </p:nvSpPr>
        <p:spPr/>
        <p:txBody>
          <a:bodyPr/>
          <a:lstStyle/>
          <a:p>
            <a:fld id="{094F8CAB-8F00-4253-A51C-4A43A3E3EDA0}" type="slidenum">
              <a:rPr lang="en-IN" smtClean="0"/>
              <a:t>12</a:t>
            </a:fld>
            <a:endParaRPr lang="en-IN"/>
          </a:p>
        </p:txBody>
      </p:sp>
    </p:spTree>
    <p:extLst>
      <p:ext uri="{BB962C8B-B14F-4D97-AF65-F5344CB8AC3E}">
        <p14:creationId xmlns:p14="http://schemas.microsoft.com/office/powerpoint/2010/main" val="36282122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313">
              <a:defRPr/>
            </a:pPr>
            <a:r>
              <a:rPr lang="en-IN" dirty="0"/>
              <a:t>Through these recommendations, </a:t>
            </a:r>
            <a:r>
              <a:rPr lang="en-IN" dirty="0" err="1"/>
              <a:t>BrightWave</a:t>
            </a:r>
            <a:r>
              <a:rPr lang="en-IN" dirty="0"/>
              <a:t> will gain a lot. An increased level of engagement and job satisfaction will decrease the levels of turnover and absence. The development of better management skills and culture will enhance the quality of services which will please clients and ensure contracts. The increased productivity, and efficiency in the operations will add to the profitability. Finally, the focus on the people management as a part of the sustainability priorities and expectations of clients will make </a:t>
            </a:r>
            <a:r>
              <a:rPr lang="en-IN" dirty="0" err="1"/>
              <a:t>BrightWave</a:t>
            </a:r>
            <a:r>
              <a:rPr lang="en-IN" dirty="0"/>
              <a:t> successful over the long run.</a:t>
            </a:r>
          </a:p>
        </p:txBody>
      </p:sp>
      <p:sp>
        <p:nvSpPr>
          <p:cNvPr id="4" name="Slide Number Placeholder 3"/>
          <p:cNvSpPr>
            <a:spLocks noGrp="1"/>
          </p:cNvSpPr>
          <p:nvPr>
            <p:ph type="sldNum" sz="quarter" idx="10"/>
          </p:nvPr>
        </p:nvSpPr>
        <p:spPr/>
        <p:txBody>
          <a:bodyPr/>
          <a:lstStyle/>
          <a:p>
            <a:fld id="{094F8CAB-8F00-4253-A51C-4A43A3E3EDA0}" type="slidenum">
              <a:rPr lang="en-IN" smtClean="0"/>
              <a:t>13</a:t>
            </a:fld>
            <a:endParaRPr lang="en-IN"/>
          </a:p>
        </p:txBody>
      </p:sp>
    </p:spTree>
    <p:extLst>
      <p:ext uri="{BB962C8B-B14F-4D97-AF65-F5344CB8AC3E}">
        <p14:creationId xmlns:p14="http://schemas.microsoft.com/office/powerpoint/2010/main" val="10636397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313">
              <a:defRPr/>
            </a:pPr>
            <a:r>
              <a:rPr lang="en-IN" dirty="0" err="1"/>
              <a:t>BrightWave</a:t>
            </a:r>
            <a:r>
              <a:rPr lang="en-IN" dirty="0"/>
              <a:t> is at a serious risk because of the lack of managerial skills and organisational culture that influence the performance and engagement in a negative manner. The only way to work out these is an integrated HR approach that aims at leadership development, a continuous performance management framework, and cultural initiatives that are based on the recognition and involvement. When implemented successfully, it will enhance motivation amongst employees, turnover, service quality and profitability. A leader needs to be committed to the long-term change which needs to be accompanied by a clear milestones and constant review of progress. This action plan makes </a:t>
            </a:r>
            <a:r>
              <a:rPr lang="en-IN" dirty="0" err="1"/>
              <a:t>BrightWave</a:t>
            </a:r>
            <a:r>
              <a:rPr lang="en-IN" dirty="0"/>
              <a:t> successful in a competitive and changing market in a long-term manner.</a:t>
            </a:r>
          </a:p>
        </p:txBody>
      </p:sp>
      <p:sp>
        <p:nvSpPr>
          <p:cNvPr id="4" name="Slide Number Placeholder 3"/>
          <p:cNvSpPr>
            <a:spLocks noGrp="1"/>
          </p:cNvSpPr>
          <p:nvPr>
            <p:ph type="sldNum" sz="quarter" idx="10"/>
          </p:nvPr>
        </p:nvSpPr>
        <p:spPr/>
        <p:txBody>
          <a:bodyPr/>
          <a:lstStyle/>
          <a:p>
            <a:fld id="{094F8CAB-8F00-4253-A51C-4A43A3E3EDA0}" type="slidenum">
              <a:rPr lang="en-IN" smtClean="0"/>
              <a:t>14</a:t>
            </a:fld>
            <a:endParaRPr lang="en-IN"/>
          </a:p>
        </p:txBody>
      </p:sp>
    </p:spTree>
    <p:extLst>
      <p:ext uri="{BB962C8B-B14F-4D97-AF65-F5344CB8AC3E}">
        <p14:creationId xmlns:p14="http://schemas.microsoft.com/office/powerpoint/2010/main" val="30712461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79970B-9D47-4598-8279-B1F965191068}" type="datetimeFigureOut">
              <a:rPr lang="en-IN" smtClean="0"/>
              <a:t>20-11-2025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rIns="45720"/>
          <a:lstStyle/>
          <a:p>
            <a:fld id="{26C74C33-9103-4859-B5D9-1C295CD54FEB}" type="slidenum">
              <a:rPr lang="en-IN" smtClean="0"/>
              <a:t>‹#›</a:t>
            </a:fld>
            <a:endParaRPr lang="en-IN"/>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107568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79970B-9D47-4598-8279-B1F965191068}" type="datetimeFigureOut">
              <a:rPr lang="en-IN" smtClean="0"/>
              <a:t>20-11-2025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6C74C33-9103-4859-B5D9-1C295CD54FEB}" type="slidenum">
              <a:rPr lang="en-IN" smtClean="0"/>
              <a:t>‹#›</a:t>
            </a:fld>
            <a:endParaRPr lang="en-IN"/>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7022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879970B-9D47-4598-8279-B1F965191068}" type="datetimeFigureOut">
              <a:rPr lang="en-IN" smtClean="0"/>
              <a:t>20-11-2025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6C74C33-9103-4859-B5D9-1C295CD54FEB}" type="slidenum">
              <a:rPr lang="en-IN" smtClean="0"/>
              <a:t>‹#›</a:t>
            </a:fld>
            <a:endParaRPr lang="en-IN"/>
          </a:p>
        </p:txBody>
      </p:sp>
    </p:spTree>
    <p:extLst>
      <p:ext uri="{BB962C8B-B14F-4D97-AF65-F5344CB8AC3E}">
        <p14:creationId xmlns:p14="http://schemas.microsoft.com/office/powerpoint/2010/main" val="42218246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79970B-9D47-4598-8279-B1F965191068}" type="datetimeFigureOut">
              <a:rPr lang="en-IN" smtClean="0"/>
              <a:t>20-11-2025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6C74C33-9103-4859-B5D9-1C295CD54FEB}" type="slidenum">
              <a:rPr lang="en-IN" smtClean="0"/>
              <a:t>‹#›</a:t>
            </a:fld>
            <a:endParaRPr lang="en-IN"/>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664163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79970B-9D47-4598-8279-B1F965191068}" type="datetimeFigureOut">
              <a:rPr lang="en-IN" smtClean="0"/>
              <a:t>20-11-2025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6C74C33-9103-4859-B5D9-1C295CD54FEB}" type="slidenum">
              <a:rPr lang="en-IN" smtClean="0"/>
              <a:t>‹#›</a:t>
            </a:fld>
            <a:endParaRPr lang="en-IN"/>
          </a:p>
        </p:txBody>
      </p:sp>
    </p:spTree>
    <p:extLst>
      <p:ext uri="{BB962C8B-B14F-4D97-AF65-F5344CB8AC3E}">
        <p14:creationId xmlns:p14="http://schemas.microsoft.com/office/powerpoint/2010/main" val="591284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79970B-9D47-4598-8279-B1F965191068}" type="datetimeFigureOut">
              <a:rPr lang="en-IN" smtClean="0"/>
              <a:t>20-11-2025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6C74C33-9103-4859-B5D9-1C295CD54FEB}" type="slidenum">
              <a:rPr lang="en-IN" smtClean="0"/>
              <a:t>‹#›</a:t>
            </a:fld>
            <a:endParaRPr lang="en-IN"/>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226423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2879970B-9D47-4598-8279-B1F965191068}" type="datetimeFigureOut">
              <a:rPr lang="en-IN" smtClean="0"/>
              <a:t>20-11-2025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6C74C33-9103-4859-B5D9-1C295CD54FEB}" type="slidenum">
              <a:rPr lang="en-IN" smtClean="0"/>
              <a:t>‹#›</a:t>
            </a:fld>
            <a:endParaRPr lang="en-IN"/>
          </a:p>
        </p:txBody>
      </p:sp>
    </p:spTree>
    <p:extLst>
      <p:ext uri="{BB962C8B-B14F-4D97-AF65-F5344CB8AC3E}">
        <p14:creationId xmlns:p14="http://schemas.microsoft.com/office/powerpoint/2010/main" val="3913215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879970B-9D47-4598-8279-B1F965191068}" type="datetimeFigureOut">
              <a:rPr lang="en-IN" smtClean="0"/>
              <a:t>20-11-2025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6C74C33-9103-4859-B5D9-1C295CD54FEB}" type="slidenum">
              <a:rPr lang="en-IN" smtClean="0"/>
              <a:t>‹#›</a:t>
            </a:fld>
            <a:endParaRPr lang="en-IN"/>
          </a:p>
        </p:txBody>
      </p:sp>
    </p:spTree>
    <p:extLst>
      <p:ext uri="{BB962C8B-B14F-4D97-AF65-F5344CB8AC3E}">
        <p14:creationId xmlns:p14="http://schemas.microsoft.com/office/powerpoint/2010/main" val="3691854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879970B-9D47-4598-8279-B1F965191068}" type="datetimeFigureOut">
              <a:rPr lang="en-IN" smtClean="0"/>
              <a:t>20-11-2025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6C74C33-9103-4859-B5D9-1C295CD54FEB}" type="slidenum">
              <a:rPr lang="en-IN" smtClean="0"/>
              <a:t>‹#›</a:t>
            </a:fld>
            <a:endParaRPr lang="en-IN"/>
          </a:p>
        </p:txBody>
      </p:sp>
    </p:spTree>
    <p:extLst>
      <p:ext uri="{BB962C8B-B14F-4D97-AF65-F5344CB8AC3E}">
        <p14:creationId xmlns:p14="http://schemas.microsoft.com/office/powerpoint/2010/main" val="2389681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79970B-9D47-4598-8279-B1F965191068}" type="datetimeFigureOut">
              <a:rPr lang="en-IN" smtClean="0"/>
              <a:t>20-11-2025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6C74C33-9103-4859-B5D9-1C295CD54FEB}" type="slidenum">
              <a:rPr lang="en-IN" smtClean="0"/>
              <a:t>‹#›</a:t>
            </a:fld>
            <a:endParaRPr lang="en-IN"/>
          </a:p>
        </p:txBody>
      </p:sp>
    </p:spTree>
    <p:extLst>
      <p:ext uri="{BB962C8B-B14F-4D97-AF65-F5344CB8AC3E}">
        <p14:creationId xmlns:p14="http://schemas.microsoft.com/office/powerpoint/2010/main" val="3742400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79970B-9D47-4598-8279-B1F965191068}" type="datetimeFigureOut">
              <a:rPr lang="en-IN" smtClean="0"/>
              <a:t>20-11-2025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6C74C33-9103-4859-B5D9-1C295CD54FEB}" type="slidenum">
              <a:rPr lang="en-IN" smtClean="0"/>
              <a:t>‹#›</a:t>
            </a:fld>
            <a:endParaRPr lang="en-IN"/>
          </a:p>
        </p:txBody>
      </p:sp>
    </p:spTree>
    <p:extLst>
      <p:ext uri="{BB962C8B-B14F-4D97-AF65-F5344CB8AC3E}">
        <p14:creationId xmlns:p14="http://schemas.microsoft.com/office/powerpoint/2010/main" val="2916344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a:p>
            <a:pPr lvl="4"/>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2879970B-9D47-4598-8279-B1F965191068}" type="datetimeFigureOut">
              <a:rPr lang="en-IN" smtClean="0"/>
              <a:t>20-11-2025</a:t>
            </a:fld>
            <a:endParaRPr lang="en-IN"/>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26C74C33-9103-4859-B5D9-1C295CD54FEB}" type="slidenum">
              <a:rPr lang="en-IN" smtClean="0"/>
              <a:t>‹#›</a:t>
            </a:fld>
            <a:endParaRPr lang="en-IN"/>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1096678"/>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93495" y="4242216"/>
            <a:ext cx="6325849" cy="2143594"/>
          </a:xfrm>
        </p:spPr>
        <p:txBody>
          <a:bodyPr>
            <a:noAutofit/>
          </a:bodyPr>
          <a:lstStyle/>
          <a:p>
            <a:r>
              <a:rPr lang="en-IN" sz="4000" dirty="0"/>
              <a:t>Future People Management Strategy for </a:t>
            </a:r>
            <a:r>
              <a:rPr lang="en-IN" sz="4000" dirty="0" err="1"/>
              <a:t>BrightWave</a:t>
            </a:r>
            <a:r>
              <a:rPr lang="en-IN" sz="4000" dirty="0"/>
              <a:t> Services Ltd.</a:t>
            </a:r>
            <a:br>
              <a:rPr lang="en-IN" sz="4000" dirty="0"/>
            </a:br>
            <a:endParaRPr lang="en-IN" sz="4000" dirty="0"/>
          </a:p>
        </p:txBody>
      </p:sp>
      <p:sp>
        <p:nvSpPr>
          <p:cNvPr id="3" name="Subtitle 2"/>
          <p:cNvSpPr>
            <a:spLocks noGrp="1"/>
          </p:cNvSpPr>
          <p:nvPr>
            <p:ph type="subTitle" idx="1"/>
          </p:nvPr>
        </p:nvSpPr>
        <p:spPr>
          <a:xfrm>
            <a:off x="1319134" y="1010654"/>
            <a:ext cx="7300210" cy="2926346"/>
          </a:xfrm>
        </p:spPr>
        <p:txBody>
          <a:bodyPr>
            <a:normAutofit/>
          </a:bodyPr>
          <a:lstStyle/>
          <a:p>
            <a:pPr lvl="0"/>
            <a:r>
              <a:rPr lang="en-IN" dirty="0"/>
              <a:t>Improving Managerial Practice, Organisational Culture, and Performance </a:t>
            </a:r>
            <a:r>
              <a:rPr lang="en-IN" b="1" dirty="0"/>
              <a:t>Presented By Dan Timircan</a:t>
            </a:r>
          </a:p>
          <a:p>
            <a:pPr lvl="0"/>
            <a:r>
              <a:rPr lang="en-IN" b="1" dirty="0"/>
              <a:t>BMSW5010</a:t>
            </a:r>
          </a:p>
          <a:p>
            <a:pPr lvl="0"/>
            <a:r>
              <a:rPr lang="en-IN" b="1" dirty="0"/>
              <a:t>BA Leadership and Management</a:t>
            </a:r>
          </a:p>
          <a:p>
            <a:pPr lvl="0"/>
            <a:r>
              <a:rPr lang="en-IN" b="1"/>
              <a:t>Level 5</a:t>
            </a:r>
            <a:endParaRPr lang="en-IN" dirty="0"/>
          </a:p>
          <a:p>
            <a:endParaRPr lang="en-IN" dirty="0"/>
          </a:p>
        </p:txBody>
      </p:sp>
    </p:spTree>
    <p:extLst>
      <p:ext uri="{BB962C8B-B14F-4D97-AF65-F5344CB8AC3E}">
        <p14:creationId xmlns:p14="http://schemas.microsoft.com/office/powerpoint/2010/main" val="37096588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 Introduction</a:t>
            </a:r>
            <a:endParaRPr lang="en-IN" dirty="0"/>
          </a:p>
        </p:txBody>
      </p:sp>
      <p:sp>
        <p:nvSpPr>
          <p:cNvPr id="3" name="Content Placeholder 2"/>
          <p:cNvSpPr>
            <a:spLocks noGrp="1"/>
          </p:cNvSpPr>
          <p:nvPr>
            <p:ph idx="1"/>
          </p:nvPr>
        </p:nvSpPr>
        <p:spPr>
          <a:xfrm>
            <a:off x="1792938" y="1722923"/>
            <a:ext cx="3870489" cy="4785453"/>
          </a:xfrm>
        </p:spPr>
        <p:txBody>
          <a:bodyPr>
            <a:noAutofit/>
          </a:bodyPr>
          <a:lstStyle/>
          <a:p>
            <a:pPr lvl="0" algn="just"/>
            <a:r>
              <a:rPr lang="en-IN" b="1" dirty="0" err="1"/>
              <a:t>BrightWave</a:t>
            </a:r>
            <a:r>
              <a:rPr lang="en-IN" b="1" dirty="0"/>
              <a:t> Services:</a:t>
            </a:r>
            <a:r>
              <a:rPr lang="en-IN" dirty="0"/>
              <a:t> Facilities Management Company with 350 employees serving schools, NHS, and local councils.</a:t>
            </a:r>
          </a:p>
          <a:p>
            <a:pPr lvl="0" algn="just"/>
            <a:r>
              <a:rPr lang="en-IN" b="1" dirty="0"/>
              <a:t>Purpose:</a:t>
            </a:r>
            <a:r>
              <a:rPr lang="en-IN" dirty="0"/>
              <a:t> Present key findings on people management and culture, and propose a 3-year HR strategy.</a:t>
            </a:r>
          </a:p>
          <a:p>
            <a:pPr lvl="0" algn="just"/>
            <a:r>
              <a:rPr lang="en-IN" b="1" dirty="0"/>
              <a:t>Overview:</a:t>
            </a:r>
            <a:r>
              <a:rPr lang="en-IN" dirty="0"/>
              <a:t> Current challenges, managerial roles, organisational culture, recommendations, expected outcomes.</a:t>
            </a:r>
          </a:p>
        </p:txBody>
      </p:sp>
      <p:pic>
        <p:nvPicPr>
          <p:cNvPr id="4" name="Picture 3"/>
          <p:cNvPicPr>
            <a:picLocks noChangeAspect="1"/>
          </p:cNvPicPr>
          <p:nvPr/>
        </p:nvPicPr>
        <p:blipFill>
          <a:blip r:embed="rId3"/>
          <a:stretch>
            <a:fillRect/>
          </a:stretch>
        </p:blipFill>
        <p:spPr>
          <a:xfrm>
            <a:off x="5791201" y="1722922"/>
            <a:ext cx="5414682" cy="4785453"/>
          </a:xfrm>
          <a:prstGeom prst="rect">
            <a:avLst/>
          </a:prstGeom>
        </p:spPr>
      </p:pic>
    </p:spTree>
    <p:extLst>
      <p:ext uri="{BB962C8B-B14F-4D97-AF65-F5344CB8AC3E}">
        <p14:creationId xmlns:p14="http://schemas.microsoft.com/office/powerpoint/2010/main" val="3627696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Current Challenges in People Management</a:t>
            </a:r>
            <a:endParaRPr lang="en-IN" dirty="0"/>
          </a:p>
        </p:txBody>
      </p:sp>
      <p:sp>
        <p:nvSpPr>
          <p:cNvPr id="3" name="Content Placeholder 2"/>
          <p:cNvSpPr>
            <a:spLocks noGrp="1"/>
          </p:cNvSpPr>
          <p:nvPr>
            <p:ph idx="1"/>
          </p:nvPr>
        </p:nvSpPr>
        <p:spPr>
          <a:xfrm>
            <a:off x="5755341" y="2052116"/>
            <a:ext cx="4814798" cy="4527978"/>
          </a:xfrm>
        </p:spPr>
        <p:txBody>
          <a:bodyPr>
            <a:normAutofit fontScale="85000" lnSpcReduction="10000"/>
          </a:bodyPr>
          <a:lstStyle/>
          <a:p>
            <a:pPr lvl="0" algn="just"/>
            <a:r>
              <a:rPr lang="en-IN" dirty="0"/>
              <a:t>High turnover rate at 28%, especially among cleaning staff.</a:t>
            </a:r>
          </a:p>
          <a:p>
            <a:pPr lvl="0" algn="just"/>
            <a:r>
              <a:rPr lang="en-IN" dirty="0"/>
              <a:t>Managers lack formal people management training and avoid performance conversations.</a:t>
            </a:r>
          </a:p>
          <a:p>
            <a:pPr lvl="0" algn="just"/>
            <a:r>
              <a:rPr lang="en-IN" dirty="0"/>
              <a:t>Employee engagement scores are below sector averages (</a:t>
            </a:r>
            <a:r>
              <a:rPr lang="en-GB" dirty="0" err="1"/>
              <a:t>Mirzaei</a:t>
            </a:r>
            <a:r>
              <a:rPr lang="en-GB" dirty="0"/>
              <a:t> </a:t>
            </a:r>
            <a:r>
              <a:rPr lang="en-GB" i="1" dirty="0"/>
              <a:t>et al., </a:t>
            </a:r>
            <a:r>
              <a:rPr lang="en-GB" dirty="0"/>
              <a:t>2024.</a:t>
            </a:r>
            <a:r>
              <a:rPr lang="en-IN" dirty="0"/>
              <a:t>).</a:t>
            </a:r>
          </a:p>
          <a:p>
            <a:pPr lvl="0" algn="just"/>
            <a:r>
              <a:rPr lang="en-IN" dirty="0"/>
              <a:t>Organisational culture is task-driven, low on recognition, causing dissatisfaction.</a:t>
            </a:r>
          </a:p>
          <a:p>
            <a:pPr lvl="0" algn="just"/>
            <a:r>
              <a:rPr lang="en-IN" dirty="0"/>
              <a:t>Communication gaps and limited career development opportunities.</a:t>
            </a:r>
          </a:p>
          <a:p>
            <a:pPr lvl="0" algn="just"/>
            <a:r>
              <a:rPr lang="en-IN" dirty="0"/>
              <a:t>Service inconsistency leading to client complaints.</a:t>
            </a:r>
          </a:p>
        </p:txBody>
      </p:sp>
      <p:pic>
        <p:nvPicPr>
          <p:cNvPr id="4" name="Picture 3"/>
          <p:cNvPicPr>
            <a:picLocks noChangeAspect="1"/>
          </p:cNvPicPr>
          <p:nvPr/>
        </p:nvPicPr>
        <p:blipFill>
          <a:blip r:embed="rId3"/>
          <a:stretch>
            <a:fillRect/>
          </a:stretch>
        </p:blipFill>
        <p:spPr>
          <a:xfrm>
            <a:off x="1555777" y="2216323"/>
            <a:ext cx="4199564" cy="4199564"/>
          </a:xfrm>
          <a:prstGeom prst="rect">
            <a:avLst/>
          </a:prstGeom>
        </p:spPr>
      </p:pic>
    </p:spTree>
    <p:extLst>
      <p:ext uri="{BB962C8B-B14F-4D97-AF65-F5344CB8AC3E}">
        <p14:creationId xmlns:p14="http://schemas.microsoft.com/office/powerpoint/2010/main" val="2655253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a:t>Organisational Culture at </a:t>
            </a:r>
            <a:r>
              <a:rPr lang="en-IN" sz="3200" b="1" dirty="0" err="1"/>
              <a:t>BrightWave</a:t>
            </a:r>
            <a:endParaRPr lang="en-IN" sz="3200" dirty="0"/>
          </a:p>
        </p:txBody>
      </p:sp>
      <p:sp>
        <p:nvSpPr>
          <p:cNvPr id="3" name="Content Placeholder 2"/>
          <p:cNvSpPr>
            <a:spLocks noGrp="1"/>
          </p:cNvSpPr>
          <p:nvPr>
            <p:ph idx="1"/>
          </p:nvPr>
        </p:nvSpPr>
        <p:spPr>
          <a:xfrm>
            <a:off x="6651811" y="2052116"/>
            <a:ext cx="4052047" cy="4545908"/>
          </a:xfrm>
        </p:spPr>
        <p:txBody>
          <a:bodyPr>
            <a:normAutofit fontScale="85000" lnSpcReduction="10000"/>
          </a:bodyPr>
          <a:lstStyle/>
          <a:p>
            <a:pPr lvl="0" algn="just"/>
            <a:r>
              <a:rPr lang="en-IN" dirty="0"/>
              <a:t>Culture is task-driven and efficiency-focused with low recognition.</a:t>
            </a:r>
          </a:p>
          <a:p>
            <a:pPr lvl="0" algn="just"/>
            <a:r>
              <a:rPr lang="en-IN" dirty="0"/>
              <a:t>Flat structure with frontline managers overseeing dispersed teams.</a:t>
            </a:r>
          </a:p>
          <a:p>
            <a:pPr lvl="0" algn="just"/>
            <a:r>
              <a:rPr lang="en-IN" dirty="0"/>
              <a:t>Staff describe culture as rigid, conservative, resistant to new ideas.</a:t>
            </a:r>
          </a:p>
          <a:p>
            <a:pPr lvl="0" algn="just"/>
            <a:r>
              <a:rPr lang="en-IN" dirty="0"/>
              <a:t>Limited opportunities for career progression and personal development.</a:t>
            </a:r>
          </a:p>
          <a:p>
            <a:pPr lvl="0" algn="just"/>
            <a:r>
              <a:rPr lang="en-IN" dirty="0"/>
              <a:t>Low employee engagement and high turnover reflect cultural challenges.</a:t>
            </a:r>
          </a:p>
          <a:p>
            <a:pPr lvl="0" algn="just"/>
            <a:r>
              <a:rPr lang="en-IN" dirty="0"/>
              <a:t>Culture impacts communication, collaboration, and innovation negatively (</a:t>
            </a:r>
            <a:r>
              <a:rPr lang="en-GB" dirty="0" err="1"/>
              <a:t>Bolatito</a:t>
            </a:r>
            <a:r>
              <a:rPr lang="en-GB" dirty="0"/>
              <a:t> and </a:t>
            </a:r>
            <a:r>
              <a:rPr lang="en-GB" dirty="0" err="1"/>
              <a:t>Mohamoud</a:t>
            </a:r>
            <a:r>
              <a:rPr lang="en-GB" dirty="0"/>
              <a:t>, 2024</a:t>
            </a:r>
            <a:r>
              <a:rPr lang="en-IN" dirty="0"/>
              <a:t>).</a:t>
            </a:r>
          </a:p>
        </p:txBody>
      </p:sp>
      <p:pic>
        <p:nvPicPr>
          <p:cNvPr id="5" name="Picture 4"/>
          <p:cNvPicPr>
            <a:picLocks noChangeAspect="1"/>
          </p:cNvPicPr>
          <p:nvPr/>
        </p:nvPicPr>
        <p:blipFill>
          <a:blip r:embed="rId3"/>
          <a:stretch>
            <a:fillRect/>
          </a:stretch>
        </p:blipFill>
        <p:spPr>
          <a:xfrm>
            <a:off x="1129553" y="2182344"/>
            <a:ext cx="5522258" cy="4415679"/>
          </a:xfrm>
          <a:prstGeom prst="rect">
            <a:avLst/>
          </a:prstGeom>
        </p:spPr>
      </p:pic>
    </p:spTree>
    <p:extLst>
      <p:ext uri="{BB962C8B-B14F-4D97-AF65-F5344CB8AC3E}">
        <p14:creationId xmlns:p14="http://schemas.microsoft.com/office/powerpoint/2010/main" val="1237955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0323" y="1282452"/>
            <a:ext cx="3910524" cy="1424890"/>
          </a:xfrm>
        </p:spPr>
        <p:txBody>
          <a:bodyPr>
            <a:normAutofit/>
          </a:bodyPr>
          <a:lstStyle/>
          <a:p>
            <a:r>
              <a:rPr lang="en-IN" sz="3200" b="1" dirty="0"/>
              <a:t>Key Managerial Roles at </a:t>
            </a:r>
            <a:r>
              <a:rPr lang="en-IN" sz="3200" b="1" dirty="0" err="1"/>
              <a:t>BrightWave</a:t>
            </a:r>
            <a:endParaRPr lang="en-IN" sz="3200"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80483267"/>
              </p:ext>
            </p:extLst>
          </p:nvPr>
        </p:nvGraphicFramePr>
        <p:xfrm>
          <a:off x="5119687" y="0"/>
          <a:ext cx="6238123"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 Placeholder 4"/>
          <p:cNvSpPr>
            <a:spLocks noGrp="1"/>
          </p:cNvSpPr>
          <p:nvPr>
            <p:ph type="body" sz="half" idx="2"/>
          </p:nvPr>
        </p:nvSpPr>
        <p:spPr>
          <a:xfrm>
            <a:off x="1970322" y="2707342"/>
            <a:ext cx="3516078" cy="4150658"/>
          </a:xfrm>
        </p:spPr>
        <p:txBody>
          <a:bodyPr>
            <a:normAutofit/>
          </a:bodyPr>
          <a:lstStyle/>
          <a:p>
            <a:pPr marL="342900" lvl="0" indent="-342900">
              <a:buFont typeface="Arial" panose="020B0604020202020204" pitchFamily="34" charset="0"/>
              <a:buChar char="•"/>
            </a:pPr>
            <a:r>
              <a:rPr lang="en-IN" sz="2400" dirty="0"/>
              <a:t>Link between operational demands and client expectations</a:t>
            </a:r>
          </a:p>
          <a:p>
            <a:pPr marL="342900" lvl="0" indent="-342900">
              <a:buFont typeface="Arial" panose="020B0604020202020204" pitchFamily="34" charset="0"/>
              <a:buChar char="•"/>
            </a:pPr>
            <a:r>
              <a:rPr lang="en-IN" sz="2400" dirty="0"/>
              <a:t>Responsibility for employee motivation, performance, and wellbeing (</a:t>
            </a:r>
            <a:r>
              <a:rPr lang="en-GB" sz="2400" dirty="0"/>
              <a:t>Nasir, 2022</a:t>
            </a:r>
            <a:r>
              <a:rPr lang="en-IN" sz="2400" dirty="0"/>
              <a:t>)</a:t>
            </a:r>
          </a:p>
        </p:txBody>
      </p:sp>
    </p:spTree>
    <p:extLst>
      <p:ext uri="{BB962C8B-B14F-4D97-AF65-F5344CB8AC3E}">
        <p14:creationId xmlns:p14="http://schemas.microsoft.com/office/powerpoint/2010/main" val="1698228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1808" y="583468"/>
            <a:ext cx="7958331" cy="1077229"/>
          </a:xfrm>
        </p:spPr>
        <p:txBody>
          <a:bodyPr/>
          <a:lstStyle/>
          <a:p>
            <a:r>
              <a:rPr lang="en-IN" b="1" dirty="0"/>
              <a:t>Essential Skills and Identified Gaps</a:t>
            </a:r>
            <a:endParaRPr lang="en-IN"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14985654"/>
              </p:ext>
            </p:extLst>
          </p:nvPr>
        </p:nvGraphicFramePr>
        <p:xfrm>
          <a:off x="-144380" y="994610"/>
          <a:ext cx="11614483" cy="53647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1090863" y="6295200"/>
            <a:ext cx="10154652" cy="369332"/>
          </a:xfrm>
          <a:prstGeom prst="rect">
            <a:avLst/>
          </a:prstGeom>
        </p:spPr>
        <p:txBody>
          <a:bodyPr wrap="square">
            <a:spAutoFit/>
          </a:bodyPr>
          <a:lstStyle/>
          <a:p>
            <a:pPr marL="285750" indent="-285750">
              <a:buFont typeface="Arial" panose="020B0604020202020204" pitchFamily="34" charset="0"/>
              <a:buChar char="•"/>
            </a:pPr>
            <a:r>
              <a:rPr lang="en-US" dirty="0"/>
              <a:t>Need for development in emotional intelligence and adaptive leadership styles (Zhang et al., 2021)</a:t>
            </a:r>
          </a:p>
        </p:txBody>
      </p:sp>
    </p:spTree>
    <p:extLst>
      <p:ext uri="{BB962C8B-B14F-4D97-AF65-F5344CB8AC3E}">
        <p14:creationId xmlns:p14="http://schemas.microsoft.com/office/powerpoint/2010/main" val="144438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Overview of Applied Theories</a:t>
            </a:r>
            <a:endParaRPr lang="en-IN"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87501384"/>
              </p:ext>
            </p:extLst>
          </p:nvPr>
        </p:nvGraphicFramePr>
        <p:xfrm>
          <a:off x="1971258" y="1764632"/>
          <a:ext cx="9097796" cy="45559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3848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Relevance to </a:t>
            </a:r>
            <a:r>
              <a:rPr lang="en-IN" b="1" dirty="0" err="1"/>
              <a:t>BrightWave’s</a:t>
            </a:r>
            <a:r>
              <a:rPr lang="en-IN" b="1" dirty="0"/>
              <a:t> Context</a:t>
            </a:r>
            <a:endParaRPr lang="en-IN"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964335656"/>
              </p:ext>
            </p:extLst>
          </p:nvPr>
        </p:nvGraphicFramePr>
        <p:xfrm>
          <a:off x="2773363" y="2052638"/>
          <a:ext cx="7796212" cy="39973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3980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8359" y="141971"/>
            <a:ext cx="10250905" cy="1077229"/>
          </a:xfrm>
        </p:spPr>
        <p:txBody>
          <a:bodyPr/>
          <a:lstStyle/>
          <a:p>
            <a:pPr algn="ctr"/>
            <a:r>
              <a:rPr lang="en-IN" b="1" dirty="0"/>
              <a:t>Performance Management Gaps</a:t>
            </a:r>
            <a:endParaRPr lang="en-IN"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295638659"/>
              </p:ext>
            </p:extLst>
          </p:nvPr>
        </p:nvGraphicFramePr>
        <p:xfrm>
          <a:off x="1967514" y="786063"/>
          <a:ext cx="8662740" cy="60719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0530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Managerial Training and Leadership Development</a:t>
            </a:r>
            <a:endParaRPr lang="en-IN" dirty="0"/>
          </a:p>
        </p:txBody>
      </p:sp>
      <p:sp>
        <p:nvSpPr>
          <p:cNvPr id="3" name="Content Placeholder 2"/>
          <p:cNvSpPr>
            <a:spLocks noGrp="1"/>
          </p:cNvSpPr>
          <p:nvPr>
            <p:ph idx="1"/>
          </p:nvPr>
        </p:nvSpPr>
        <p:spPr>
          <a:xfrm>
            <a:off x="6203575" y="2052115"/>
            <a:ext cx="4366564" cy="4563837"/>
          </a:xfrm>
        </p:spPr>
        <p:txBody>
          <a:bodyPr>
            <a:normAutofit/>
          </a:bodyPr>
          <a:lstStyle/>
          <a:p>
            <a:pPr lvl="0" algn="just"/>
            <a:r>
              <a:rPr lang="en-IN" dirty="0"/>
              <a:t>Implement targeted training in communication, coaching, and conflict resolution</a:t>
            </a:r>
          </a:p>
          <a:p>
            <a:pPr lvl="0" algn="just"/>
            <a:r>
              <a:rPr lang="en-IN" dirty="0"/>
              <a:t>Develop emotional intelligence and adaptive leadership skills</a:t>
            </a:r>
          </a:p>
          <a:p>
            <a:pPr lvl="0" algn="just"/>
            <a:r>
              <a:rPr lang="en-IN" dirty="0"/>
              <a:t>Provide mentoring and continuous learning opportunities (</a:t>
            </a:r>
            <a:r>
              <a:rPr lang="en-GB" dirty="0"/>
              <a:t>Olson </a:t>
            </a:r>
            <a:r>
              <a:rPr lang="en-GB" i="1" dirty="0"/>
              <a:t>et al.,</a:t>
            </a:r>
            <a:r>
              <a:rPr lang="en-GB" dirty="0"/>
              <a:t> 2021</a:t>
            </a:r>
            <a:r>
              <a:rPr lang="en-IN" dirty="0"/>
              <a:t>)</a:t>
            </a:r>
          </a:p>
          <a:p>
            <a:pPr lvl="0" algn="just"/>
            <a:r>
              <a:rPr lang="en-IN" dirty="0"/>
              <a:t>Support managers in handling difficult conversations and performance management</a:t>
            </a:r>
          </a:p>
        </p:txBody>
      </p:sp>
      <p:pic>
        <p:nvPicPr>
          <p:cNvPr id="4" name="Picture 3"/>
          <p:cNvPicPr>
            <a:picLocks noChangeAspect="1"/>
          </p:cNvPicPr>
          <p:nvPr/>
        </p:nvPicPr>
        <p:blipFill>
          <a:blip r:embed="rId3"/>
          <a:stretch>
            <a:fillRect/>
          </a:stretch>
        </p:blipFill>
        <p:spPr>
          <a:xfrm>
            <a:off x="1183341" y="2259106"/>
            <a:ext cx="5020234" cy="4356846"/>
          </a:xfrm>
          <a:prstGeom prst="rect">
            <a:avLst/>
          </a:prstGeom>
        </p:spPr>
      </p:pic>
    </p:spTree>
    <p:extLst>
      <p:ext uri="{BB962C8B-B14F-4D97-AF65-F5344CB8AC3E}">
        <p14:creationId xmlns:p14="http://schemas.microsoft.com/office/powerpoint/2010/main" val="41733369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2194" y="808056"/>
            <a:ext cx="8772525" cy="1077229"/>
          </a:xfrm>
        </p:spPr>
        <p:txBody>
          <a:bodyPr>
            <a:noAutofit/>
          </a:bodyPr>
          <a:lstStyle/>
          <a:p>
            <a:pPr algn="ctr"/>
            <a:r>
              <a:rPr lang="en-IN" sz="2400" b="1" dirty="0"/>
              <a:t>Performance Management Framework Improvements</a:t>
            </a:r>
            <a:br>
              <a:rPr lang="en-IN" sz="2400" dirty="0"/>
            </a:br>
            <a:endParaRPr lang="en-IN" sz="2400" dirty="0"/>
          </a:p>
        </p:txBody>
      </p:sp>
      <p:sp>
        <p:nvSpPr>
          <p:cNvPr id="3" name="Content Placeholder 2"/>
          <p:cNvSpPr>
            <a:spLocks noGrp="1"/>
          </p:cNvSpPr>
          <p:nvPr>
            <p:ph idx="1"/>
          </p:nvPr>
        </p:nvSpPr>
        <p:spPr>
          <a:xfrm>
            <a:off x="1326776" y="4320985"/>
            <a:ext cx="9243363" cy="2456329"/>
          </a:xfrm>
        </p:spPr>
        <p:txBody>
          <a:bodyPr>
            <a:normAutofit/>
          </a:bodyPr>
          <a:lstStyle/>
          <a:p>
            <a:pPr lvl="0">
              <a:lnSpc>
                <a:spcPct val="100000"/>
              </a:lnSpc>
            </a:pPr>
            <a:r>
              <a:rPr lang="en-IN" dirty="0"/>
              <a:t>Establish continuous performance appraisal with regular, real-time feedback</a:t>
            </a:r>
          </a:p>
          <a:p>
            <a:pPr lvl="0">
              <a:lnSpc>
                <a:spcPct val="100000"/>
              </a:lnSpc>
            </a:pPr>
            <a:r>
              <a:rPr lang="en-IN" dirty="0"/>
              <a:t>Set clear, measurable goals aligned with organisational objectives</a:t>
            </a:r>
          </a:p>
          <a:p>
            <a:pPr lvl="0">
              <a:lnSpc>
                <a:spcPct val="100000"/>
              </a:lnSpc>
            </a:pPr>
            <a:r>
              <a:rPr lang="en-IN" dirty="0"/>
              <a:t>Use data-driven tools to monitor performance and engagement</a:t>
            </a:r>
          </a:p>
          <a:p>
            <a:pPr lvl="0">
              <a:lnSpc>
                <a:spcPct val="100000"/>
              </a:lnSpc>
            </a:pPr>
            <a:r>
              <a:rPr lang="en-IN" dirty="0"/>
              <a:t>Incorporate formal performance improvement plans and regular check-ins (</a:t>
            </a:r>
            <a:r>
              <a:rPr lang="en-GB" dirty="0" err="1"/>
              <a:t>Luu</a:t>
            </a:r>
            <a:r>
              <a:rPr lang="en-GB" dirty="0"/>
              <a:t>, 2023</a:t>
            </a:r>
            <a:r>
              <a:rPr lang="en-IN" dirty="0"/>
              <a:t>)</a:t>
            </a:r>
          </a:p>
        </p:txBody>
      </p:sp>
      <p:pic>
        <p:nvPicPr>
          <p:cNvPr id="1026" name="Picture 2" descr="Performance Management Vector Art, Icons, and Graphics for Free Download"/>
          <p:cNvPicPr>
            <a:picLocks noChangeAspect="1" noChangeArrowheads="1"/>
          </p:cNvPicPr>
          <p:nvPr/>
        </p:nvPicPr>
        <p:blipFill rotWithShape="1">
          <a:blip r:embed="rId3">
            <a:extLst>
              <a:ext uri="{28A0092B-C50C-407E-A947-70E740481C1C}">
                <a14:useLocalDpi xmlns:a14="http://schemas.microsoft.com/office/drawing/2010/main" val="0"/>
              </a:ext>
            </a:extLst>
          </a:blip>
          <a:srcRect t="21647"/>
          <a:stretch/>
        </p:blipFill>
        <p:spPr bwMode="auto">
          <a:xfrm>
            <a:off x="1562194" y="1707444"/>
            <a:ext cx="8772525" cy="26120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85950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Cultural Change Initiatives (Recognition and Involvement)</a:t>
            </a:r>
            <a:br>
              <a:rPr lang="en-IN" dirty="0"/>
            </a:br>
            <a:endParaRPr lang="en-IN" dirty="0"/>
          </a:p>
        </p:txBody>
      </p:sp>
      <p:sp>
        <p:nvSpPr>
          <p:cNvPr id="3" name="Content Placeholder 2"/>
          <p:cNvSpPr>
            <a:spLocks noGrp="1"/>
          </p:cNvSpPr>
          <p:nvPr>
            <p:ph idx="1"/>
          </p:nvPr>
        </p:nvSpPr>
        <p:spPr>
          <a:xfrm>
            <a:off x="6490447" y="2052115"/>
            <a:ext cx="4079691" cy="4492119"/>
          </a:xfrm>
        </p:spPr>
        <p:txBody>
          <a:bodyPr>
            <a:normAutofit fontScale="92500"/>
          </a:bodyPr>
          <a:lstStyle/>
          <a:p>
            <a:pPr lvl="0" algn="just"/>
            <a:r>
              <a:rPr lang="en-IN" dirty="0"/>
              <a:t>Launch recognition programs rewarding achievements and innovation</a:t>
            </a:r>
          </a:p>
          <a:p>
            <a:pPr lvl="0" algn="just"/>
            <a:r>
              <a:rPr lang="en-IN" dirty="0"/>
              <a:t>Encourage employee participation through forums and feedback channels</a:t>
            </a:r>
          </a:p>
          <a:p>
            <a:pPr lvl="0" algn="just"/>
            <a:r>
              <a:rPr lang="en-IN" dirty="0"/>
              <a:t>Promote transparent communication and shared decision-making</a:t>
            </a:r>
          </a:p>
          <a:p>
            <a:pPr lvl="0" algn="just"/>
            <a:r>
              <a:rPr lang="en-IN" dirty="0"/>
              <a:t>Develop career development pathways and progression clarity (</a:t>
            </a:r>
            <a:r>
              <a:rPr lang="en-GB" dirty="0"/>
              <a:t>Lee </a:t>
            </a:r>
            <a:r>
              <a:rPr lang="en-GB" i="1" dirty="0"/>
              <a:t>et al., </a:t>
            </a:r>
            <a:r>
              <a:rPr lang="en-GB" dirty="0"/>
              <a:t> 2021</a:t>
            </a:r>
            <a:r>
              <a:rPr lang="en-IN" dirty="0"/>
              <a:t>)</a:t>
            </a:r>
          </a:p>
        </p:txBody>
      </p:sp>
      <p:pic>
        <p:nvPicPr>
          <p:cNvPr id="4" name="Picture 3"/>
          <p:cNvPicPr>
            <a:picLocks noChangeAspect="1"/>
          </p:cNvPicPr>
          <p:nvPr/>
        </p:nvPicPr>
        <p:blipFill rotWithShape="1">
          <a:blip r:embed="rId3"/>
          <a:srcRect l="11349" r="17874"/>
          <a:stretch/>
        </p:blipFill>
        <p:spPr>
          <a:xfrm>
            <a:off x="1111623" y="2297206"/>
            <a:ext cx="5378824" cy="3978088"/>
          </a:xfrm>
          <a:prstGeom prst="rect">
            <a:avLst/>
          </a:prstGeom>
        </p:spPr>
      </p:pic>
    </p:spTree>
    <p:extLst>
      <p:ext uri="{BB962C8B-B14F-4D97-AF65-F5344CB8AC3E}">
        <p14:creationId xmlns:p14="http://schemas.microsoft.com/office/powerpoint/2010/main" val="10662514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Expected Outcomes</a:t>
            </a:r>
            <a:endParaRPr lang="en-IN" dirty="0"/>
          </a:p>
        </p:txBody>
      </p:sp>
      <p:sp>
        <p:nvSpPr>
          <p:cNvPr id="3" name="Content Placeholder 2"/>
          <p:cNvSpPr>
            <a:spLocks noGrp="1"/>
          </p:cNvSpPr>
          <p:nvPr>
            <p:ph idx="1"/>
          </p:nvPr>
        </p:nvSpPr>
        <p:spPr>
          <a:xfrm>
            <a:off x="6078071" y="2052116"/>
            <a:ext cx="4492068" cy="4653484"/>
          </a:xfrm>
        </p:spPr>
        <p:txBody>
          <a:bodyPr>
            <a:normAutofit/>
          </a:bodyPr>
          <a:lstStyle/>
          <a:p>
            <a:pPr lvl="0" algn="just"/>
            <a:r>
              <a:rPr lang="en-IN" dirty="0"/>
              <a:t>Increased employee engagement and job satisfaction</a:t>
            </a:r>
          </a:p>
          <a:p>
            <a:pPr lvl="0" algn="just"/>
            <a:r>
              <a:rPr lang="en-IN" dirty="0"/>
              <a:t>Reduced staff turnover and absenteeism</a:t>
            </a:r>
          </a:p>
          <a:p>
            <a:pPr lvl="0" algn="just"/>
            <a:r>
              <a:rPr lang="en-IN" dirty="0"/>
              <a:t>Improved service quality and client satisfaction</a:t>
            </a:r>
          </a:p>
          <a:p>
            <a:pPr lvl="0" algn="just"/>
            <a:r>
              <a:rPr lang="en-IN" dirty="0"/>
              <a:t>Enhanced productivity and organisational efficiency</a:t>
            </a:r>
          </a:p>
          <a:p>
            <a:pPr lvl="0" algn="just"/>
            <a:r>
              <a:rPr lang="en-IN" dirty="0"/>
              <a:t>Alignment of people management with sustainability and client expectations (</a:t>
            </a:r>
            <a:r>
              <a:rPr lang="en-GB" dirty="0"/>
              <a:t>Jiang </a:t>
            </a:r>
            <a:r>
              <a:rPr lang="en-GB" i="1" dirty="0"/>
              <a:t>et al., </a:t>
            </a:r>
            <a:r>
              <a:rPr lang="en-GB" dirty="0"/>
              <a:t>2024</a:t>
            </a:r>
            <a:r>
              <a:rPr lang="en-IN" dirty="0"/>
              <a:t>)</a:t>
            </a:r>
          </a:p>
        </p:txBody>
      </p:sp>
      <p:pic>
        <p:nvPicPr>
          <p:cNvPr id="4" name="Picture 3"/>
          <p:cNvPicPr>
            <a:picLocks noChangeAspect="1"/>
          </p:cNvPicPr>
          <p:nvPr/>
        </p:nvPicPr>
        <p:blipFill>
          <a:blip r:embed="rId3"/>
          <a:stretch>
            <a:fillRect/>
          </a:stretch>
        </p:blipFill>
        <p:spPr>
          <a:xfrm>
            <a:off x="1308847" y="2370884"/>
            <a:ext cx="4769224" cy="4065775"/>
          </a:xfrm>
          <a:prstGeom prst="rect">
            <a:avLst/>
          </a:prstGeom>
        </p:spPr>
      </p:pic>
    </p:spTree>
    <p:extLst>
      <p:ext uri="{BB962C8B-B14F-4D97-AF65-F5344CB8AC3E}">
        <p14:creationId xmlns:p14="http://schemas.microsoft.com/office/powerpoint/2010/main" val="17997899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Conclusion</a:t>
            </a:r>
            <a:endParaRPr lang="en-IN" dirty="0"/>
          </a:p>
        </p:txBody>
      </p:sp>
      <p:sp>
        <p:nvSpPr>
          <p:cNvPr id="3" name="Content Placeholder 2"/>
          <p:cNvSpPr>
            <a:spLocks noGrp="1"/>
          </p:cNvSpPr>
          <p:nvPr>
            <p:ph idx="1"/>
          </p:nvPr>
        </p:nvSpPr>
        <p:spPr>
          <a:xfrm>
            <a:off x="6418728" y="1885285"/>
            <a:ext cx="4500283" cy="4804273"/>
          </a:xfrm>
        </p:spPr>
        <p:txBody>
          <a:bodyPr>
            <a:normAutofit fontScale="92500" lnSpcReduction="10000"/>
          </a:bodyPr>
          <a:lstStyle/>
          <a:p>
            <a:pPr lvl="0"/>
            <a:r>
              <a:rPr lang="en-IN" dirty="0"/>
              <a:t>Summary of findings on managerial gaps and cultural challenges</a:t>
            </a:r>
          </a:p>
          <a:p>
            <a:pPr lvl="0"/>
            <a:r>
              <a:rPr lang="en-IN" dirty="0"/>
              <a:t>Emphasis on integrated HR strategy for leadership, performance, and culture</a:t>
            </a:r>
          </a:p>
          <a:p>
            <a:pPr lvl="0"/>
            <a:r>
              <a:rPr lang="en-IN" dirty="0"/>
              <a:t>Importance of management development, continuous feedback, and recognition</a:t>
            </a:r>
          </a:p>
          <a:p>
            <a:pPr lvl="0"/>
            <a:r>
              <a:rPr lang="en-IN" dirty="0"/>
              <a:t>Expected impact on engagement, retention, service quality, and profitability</a:t>
            </a:r>
          </a:p>
          <a:p>
            <a:pPr lvl="0"/>
            <a:r>
              <a:rPr lang="en-IN" b="1" dirty="0"/>
              <a:t>Call to Action:</a:t>
            </a:r>
            <a:r>
              <a:rPr lang="en-IN" dirty="0"/>
              <a:t> leadership commitment and phased implementation for lasting change</a:t>
            </a:r>
          </a:p>
        </p:txBody>
      </p:sp>
      <p:pic>
        <p:nvPicPr>
          <p:cNvPr id="4" name="Picture 3"/>
          <p:cNvPicPr>
            <a:picLocks noChangeAspect="1"/>
          </p:cNvPicPr>
          <p:nvPr/>
        </p:nvPicPr>
        <p:blipFill>
          <a:blip r:embed="rId3"/>
          <a:stretch>
            <a:fillRect/>
          </a:stretch>
        </p:blipFill>
        <p:spPr>
          <a:xfrm>
            <a:off x="1083866" y="2043952"/>
            <a:ext cx="5334862" cy="4645605"/>
          </a:xfrm>
          <a:prstGeom prst="rect">
            <a:avLst/>
          </a:prstGeom>
        </p:spPr>
      </p:pic>
    </p:spTree>
    <p:extLst>
      <p:ext uri="{BB962C8B-B14F-4D97-AF65-F5344CB8AC3E}">
        <p14:creationId xmlns:p14="http://schemas.microsoft.com/office/powerpoint/2010/main" val="749340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endParaRPr lang="en-IN" dirty="0"/>
          </a:p>
        </p:txBody>
      </p:sp>
      <p:sp>
        <p:nvSpPr>
          <p:cNvPr id="3" name="Content Placeholder 2"/>
          <p:cNvSpPr>
            <a:spLocks noGrp="1"/>
          </p:cNvSpPr>
          <p:nvPr>
            <p:ph idx="1"/>
          </p:nvPr>
        </p:nvSpPr>
        <p:spPr>
          <a:xfrm>
            <a:off x="1475872" y="1684421"/>
            <a:ext cx="9350939" cy="4964857"/>
          </a:xfrm>
        </p:spPr>
        <p:txBody>
          <a:bodyPr>
            <a:noAutofit/>
          </a:bodyPr>
          <a:lstStyle/>
          <a:p>
            <a:pPr marL="6160" indent="0">
              <a:lnSpc>
                <a:spcPct val="100000"/>
              </a:lnSpc>
              <a:buNone/>
            </a:pPr>
            <a:r>
              <a:rPr lang="en-GB" sz="1050" dirty="0"/>
              <a:t>Jiang, Y., Jamil, S., Zaman, S.I. and Fatima, S.A., 2024. Elevating organizational effectiveness: synthesizing human resource management with sustainable performance alignment. </a:t>
            </a:r>
            <a:r>
              <a:rPr lang="en-GB" sz="1050" i="1" dirty="0"/>
              <a:t>Journal of Organizational Effectiveness: People and Performance</a:t>
            </a:r>
            <a:r>
              <a:rPr lang="en-GB" sz="1050" dirty="0"/>
              <a:t>, </a:t>
            </a:r>
            <a:r>
              <a:rPr lang="en-GB" sz="1050" i="1" dirty="0"/>
              <a:t>11</a:t>
            </a:r>
            <a:r>
              <a:rPr lang="en-GB" sz="1050" dirty="0"/>
              <a:t>(2), pp.392-447.</a:t>
            </a:r>
            <a:endParaRPr lang="en-IN" sz="1050" dirty="0"/>
          </a:p>
          <a:p>
            <a:pPr marL="6160" indent="0">
              <a:lnSpc>
                <a:spcPct val="100000"/>
              </a:lnSpc>
              <a:buNone/>
            </a:pPr>
            <a:r>
              <a:rPr lang="en-IN" sz="1050" dirty="0"/>
              <a:t>Lee, Q.Y., Townsend, K. and Wilkinson, A., 2021. Frontline managers' implementation of the formal and informal performance management systems. </a:t>
            </a:r>
            <a:r>
              <a:rPr lang="en-IN" sz="1050" i="1" dirty="0"/>
              <a:t>Personnel Review</a:t>
            </a:r>
            <a:r>
              <a:rPr lang="en-IN" sz="1050" dirty="0"/>
              <a:t>, </a:t>
            </a:r>
            <a:r>
              <a:rPr lang="en-IN" sz="1050" i="1" dirty="0"/>
              <a:t>50</a:t>
            </a:r>
            <a:r>
              <a:rPr lang="en-IN" sz="1050" dirty="0"/>
              <a:t>(1), pp.379-398.</a:t>
            </a:r>
          </a:p>
          <a:p>
            <a:pPr marL="6160" indent="0">
              <a:lnSpc>
                <a:spcPct val="100000"/>
              </a:lnSpc>
              <a:buNone/>
            </a:pPr>
            <a:r>
              <a:rPr lang="en-IN" sz="1050" dirty="0" err="1"/>
              <a:t>Luu</a:t>
            </a:r>
            <a:r>
              <a:rPr lang="en-IN" sz="1050" dirty="0"/>
              <a:t>, T.T., 2023. Translating responsible leadership into team customer relationship performance in the tourism context: the role of collective job crafting. </a:t>
            </a:r>
            <a:r>
              <a:rPr lang="en-IN" sz="1050" i="1" dirty="0"/>
              <a:t>International Journal of Contemporary Hospitality Management</a:t>
            </a:r>
            <a:r>
              <a:rPr lang="en-IN" sz="1050" dirty="0"/>
              <a:t>, </a:t>
            </a:r>
            <a:r>
              <a:rPr lang="en-IN" sz="1050" i="1" dirty="0"/>
              <a:t>35</a:t>
            </a:r>
            <a:r>
              <a:rPr lang="en-IN" sz="1050" dirty="0"/>
              <a:t>(5), pp.1620-1649.</a:t>
            </a:r>
          </a:p>
          <a:p>
            <a:pPr marL="6160" indent="0">
              <a:lnSpc>
                <a:spcPct val="100000"/>
              </a:lnSpc>
              <a:buNone/>
            </a:pPr>
            <a:r>
              <a:rPr lang="en-IN" sz="1050" dirty="0"/>
              <a:t>Olson, E.M., Olson, K.M., </a:t>
            </a:r>
            <a:r>
              <a:rPr lang="en-IN" sz="1050" dirty="0" err="1"/>
              <a:t>Czaplewski</a:t>
            </a:r>
            <a:r>
              <a:rPr lang="en-IN" sz="1050" dirty="0"/>
              <a:t>, A.J. and Key, T.M., 2021. Business strategy and the management of digital marketing. </a:t>
            </a:r>
            <a:r>
              <a:rPr lang="en-IN" sz="1050" i="1" dirty="0"/>
              <a:t>Business horizons</a:t>
            </a:r>
            <a:r>
              <a:rPr lang="en-IN" sz="1050" dirty="0"/>
              <a:t>, </a:t>
            </a:r>
            <a:r>
              <a:rPr lang="en-IN" sz="1050" i="1" dirty="0"/>
              <a:t>64</a:t>
            </a:r>
            <a:r>
              <a:rPr lang="en-IN" sz="1050" dirty="0"/>
              <a:t>(2), pp.285-293.</a:t>
            </a:r>
          </a:p>
          <a:p>
            <a:pPr marL="6160" indent="0">
              <a:lnSpc>
                <a:spcPct val="100000"/>
              </a:lnSpc>
              <a:buNone/>
            </a:pPr>
            <a:r>
              <a:rPr lang="en-IN" sz="1050" dirty="0"/>
              <a:t>Ahmad, M., Khan, A. and Arshad, M., 2021. Major theories of Job Satisfaction and their use in the field of Librarianship. </a:t>
            </a:r>
            <a:r>
              <a:rPr lang="en-IN" sz="1050" i="1" dirty="0"/>
              <a:t>Library Philosophy and Practice (e-journal)</a:t>
            </a:r>
            <a:r>
              <a:rPr lang="en-IN" sz="1050" dirty="0"/>
              <a:t>, </a:t>
            </a:r>
            <a:r>
              <a:rPr lang="en-IN" sz="1050" i="1" dirty="0"/>
              <a:t>6385</a:t>
            </a:r>
            <a:r>
              <a:rPr lang="en-IN" sz="1050" dirty="0"/>
              <a:t>.</a:t>
            </a:r>
          </a:p>
          <a:p>
            <a:pPr marL="6160" indent="0">
              <a:lnSpc>
                <a:spcPct val="100000"/>
              </a:lnSpc>
              <a:buNone/>
            </a:pPr>
            <a:r>
              <a:rPr lang="en-IN" sz="1050" dirty="0" err="1"/>
              <a:t>Alam</a:t>
            </a:r>
            <a:r>
              <a:rPr lang="en-IN" sz="1050" dirty="0"/>
              <a:t>, S.I., 2021. Herzberg Motivation-Hygiene Fallacy in measuring levels of job satisfaction and dissatisfaction. </a:t>
            </a:r>
            <a:r>
              <a:rPr lang="en-IN" sz="1050" i="1" dirty="0"/>
              <a:t>Research and Review: Human Resource and Labour Management</a:t>
            </a:r>
            <a:r>
              <a:rPr lang="en-IN" sz="1050" dirty="0"/>
              <a:t>, </a:t>
            </a:r>
            <a:r>
              <a:rPr lang="en-IN" sz="1050" i="1" dirty="0"/>
              <a:t>2</a:t>
            </a:r>
            <a:r>
              <a:rPr lang="en-IN" sz="1050" dirty="0"/>
              <a:t>(2), pp.34-43.</a:t>
            </a:r>
          </a:p>
          <a:p>
            <a:pPr marL="6160" indent="0">
              <a:lnSpc>
                <a:spcPct val="100000"/>
              </a:lnSpc>
              <a:buNone/>
            </a:pPr>
            <a:r>
              <a:rPr lang="en-IN" sz="1050" dirty="0"/>
              <a:t>Nasir, M., 2022. Situational Leadership Style, Organizational Culture and Organizational Commitment on Employee Performance. </a:t>
            </a:r>
            <a:r>
              <a:rPr lang="en-IN" sz="1050" i="1" dirty="0"/>
              <a:t>Golden Ratio of Data in Summary</a:t>
            </a:r>
            <a:r>
              <a:rPr lang="en-IN" sz="1050" dirty="0"/>
              <a:t>, </a:t>
            </a:r>
            <a:r>
              <a:rPr lang="en-IN" sz="1050" i="1" dirty="0"/>
              <a:t>2</a:t>
            </a:r>
            <a:r>
              <a:rPr lang="en-IN" sz="1050" dirty="0"/>
              <a:t>(1), pp.06-15.</a:t>
            </a:r>
          </a:p>
          <a:p>
            <a:pPr marL="6160" indent="0">
              <a:lnSpc>
                <a:spcPct val="100000"/>
              </a:lnSpc>
              <a:buNone/>
            </a:pPr>
            <a:r>
              <a:rPr lang="en-IN" sz="1050" dirty="0" err="1"/>
              <a:t>Bolatito</a:t>
            </a:r>
            <a:r>
              <a:rPr lang="en-IN" sz="1050" dirty="0"/>
              <a:t>, A.O.S. and </a:t>
            </a:r>
            <a:r>
              <a:rPr lang="en-IN" sz="1050" dirty="0" err="1"/>
              <a:t>Mohamoud</a:t>
            </a:r>
            <a:r>
              <a:rPr lang="en-IN" sz="1050" dirty="0"/>
              <a:t>, Y.A., 2024. Reward management and employee performance: A review of job satisfaction in Somalia. </a:t>
            </a:r>
            <a:r>
              <a:rPr lang="en-IN" sz="1050" i="1" dirty="0"/>
              <a:t>Twist</a:t>
            </a:r>
            <a:r>
              <a:rPr lang="en-IN" sz="1050" dirty="0"/>
              <a:t>, </a:t>
            </a:r>
            <a:r>
              <a:rPr lang="en-IN" sz="1050" i="1" dirty="0"/>
              <a:t>19</a:t>
            </a:r>
            <a:r>
              <a:rPr lang="en-IN" sz="1050" dirty="0"/>
              <a:t>(1), pp.128-137.</a:t>
            </a:r>
          </a:p>
          <a:p>
            <a:pPr marL="6160" indent="0">
              <a:lnSpc>
                <a:spcPct val="100000"/>
              </a:lnSpc>
              <a:buNone/>
            </a:pPr>
            <a:r>
              <a:rPr lang="en-IN" sz="1050" dirty="0"/>
              <a:t>Zhang, S., Liu, X. and Du, Y., 2021. When and how authoritarian leadership influences employee innovation </a:t>
            </a:r>
            <a:r>
              <a:rPr lang="en-IN" sz="1050" dirty="0" err="1"/>
              <a:t>behavior</a:t>
            </a:r>
            <a:r>
              <a:rPr lang="en-IN" sz="1050" dirty="0"/>
              <a:t> in the context of Chinese culture. </a:t>
            </a:r>
            <a:r>
              <a:rPr lang="en-IN" sz="1050" i="1" dirty="0"/>
              <a:t>Leadership &amp; Organization Development Journal</a:t>
            </a:r>
            <a:r>
              <a:rPr lang="en-IN" sz="1050" dirty="0"/>
              <a:t>, </a:t>
            </a:r>
            <a:r>
              <a:rPr lang="en-IN" sz="1050" i="1" dirty="0"/>
              <a:t>42</a:t>
            </a:r>
            <a:r>
              <a:rPr lang="en-IN" sz="1050" dirty="0"/>
              <a:t>(5), pp.722-734.</a:t>
            </a:r>
          </a:p>
          <a:p>
            <a:pPr marL="6160" indent="0">
              <a:lnSpc>
                <a:spcPct val="100000"/>
              </a:lnSpc>
              <a:buNone/>
            </a:pPr>
            <a:r>
              <a:rPr lang="en-IN" sz="1050" dirty="0" err="1"/>
              <a:t>Mardikaningsih</a:t>
            </a:r>
            <a:r>
              <a:rPr lang="en-IN" sz="1050" dirty="0"/>
              <a:t>, R. and </a:t>
            </a:r>
            <a:r>
              <a:rPr lang="en-IN" sz="1050" dirty="0" err="1"/>
              <a:t>Darmawan</a:t>
            </a:r>
            <a:r>
              <a:rPr lang="en-IN" sz="1050" dirty="0"/>
              <a:t>, D., 2022. Situational Leadership Strategies to Improve Change Manage-</a:t>
            </a:r>
            <a:r>
              <a:rPr lang="en-IN" sz="1050" dirty="0" err="1"/>
              <a:t>ment</a:t>
            </a:r>
            <a:r>
              <a:rPr lang="en-IN" sz="1050" dirty="0"/>
              <a:t> and Team Performance. </a:t>
            </a:r>
            <a:r>
              <a:rPr lang="en-IN" sz="1050" i="1" dirty="0"/>
              <a:t>Journal of Social Science Studies</a:t>
            </a:r>
            <a:r>
              <a:rPr lang="en-IN" sz="1050" dirty="0"/>
              <a:t>, </a:t>
            </a:r>
            <a:r>
              <a:rPr lang="en-IN" sz="1050" i="1" dirty="0"/>
              <a:t>2</a:t>
            </a:r>
            <a:r>
              <a:rPr lang="en-IN" sz="1050" dirty="0"/>
              <a:t>(1), pp.247-252.</a:t>
            </a:r>
          </a:p>
          <a:p>
            <a:pPr marL="6160" indent="0">
              <a:lnSpc>
                <a:spcPct val="100000"/>
              </a:lnSpc>
              <a:buNone/>
            </a:pPr>
            <a:r>
              <a:rPr lang="en-IN" sz="1050" dirty="0"/>
              <a:t>Rai, R., </a:t>
            </a:r>
            <a:r>
              <a:rPr lang="en-IN" sz="1050" dirty="0" err="1"/>
              <a:t>Thekkekara</a:t>
            </a:r>
            <a:r>
              <a:rPr lang="en-IN" sz="1050" dirty="0"/>
              <a:t>, J.V. and </a:t>
            </a:r>
            <a:r>
              <a:rPr lang="en-IN" sz="1050" dirty="0" err="1"/>
              <a:t>Kanhare</a:t>
            </a:r>
            <a:r>
              <a:rPr lang="en-IN" sz="1050" dirty="0"/>
              <a:t>, R., 2021. Herzberg’s two factor theory: A study on </a:t>
            </a:r>
            <a:r>
              <a:rPr lang="en-IN" sz="1050" dirty="0" err="1"/>
              <a:t>nurses’s</a:t>
            </a:r>
            <a:r>
              <a:rPr lang="en-IN" sz="1050" dirty="0"/>
              <a:t> motivation. </a:t>
            </a:r>
            <a:r>
              <a:rPr lang="en-IN" sz="1050" i="1" dirty="0"/>
              <a:t>RGUHS Journal of Allied Health Sciences</a:t>
            </a:r>
            <a:r>
              <a:rPr lang="en-IN" sz="1050" dirty="0"/>
              <a:t>, </a:t>
            </a:r>
            <a:r>
              <a:rPr lang="en-IN" sz="1050" i="1" dirty="0"/>
              <a:t>1</a:t>
            </a:r>
            <a:r>
              <a:rPr lang="en-IN" sz="1050" dirty="0"/>
              <a:t>(1).</a:t>
            </a:r>
          </a:p>
          <a:p>
            <a:pPr marL="6160" indent="0">
              <a:lnSpc>
                <a:spcPct val="100000"/>
              </a:lnSpc>
              <a:buNone/>
            </a:pPr>
            <a:r>
              <a:rPr lang="en-IN" sz="1050" dirty="0" err="1"/>
              <a:t>Mirzaei</a:t>
            </a:r>
            <a:r>
              <a:rPr lang="en-IN" sz="1050" dirty="0"/>
              <a:t>, A., </a:t>
            </a:r>
            <a:r>
              <a:rPr lang="en-IN" sz="1050" dirty="0" err="1"/>
              <a:t>Imashi</a:t>
            </a:r>
            <a:r>
              <a:rPr lang="en-IN" sz="1050" dirty="0"/>
              <a:t>, R., </a:t>
            </a:r>
            <a:r>
              <a:rPr lang="en-IN" sz="1050" dirty="0" err="1"/>
              <a:t>Saghezchi</a:t>
            </a:r>
            <a:r>
              <a:rPr lang="en-IN" sz="1050" dirty="0"/>
              <a:t>, R.Y., </a:t>
            </a:r>
            <a:r>
              <a:rPr lang="en-IN" sz="1050" dirty="0" err="1"/>
              <a:t>Jafari</a:t>
            </a:r>
            <a:r>
              <a:rPr lang="en-IN" sz="1050" dirty="0"/>
              <a:t>, M.J. and </a:t>
            </a:r>
            <a:r>
              <a:rPr lang="en-IN" sz="1050" dirty="0" err="1"/>
              <a:t>Nemati-Vakilabad</a:t>
            </a:r>
            <a:r>
              <a:rPr lang="en-IN" sz="1050" dirty="0"/>
              <a:t>, R., 2024. The relationship of perceived nurse manager competence with job satisfaction and turnover intention among clinical nurses: an analytical cross-sectional study. </a:t>
            </a:r>
            <a:r>
              <a:rPr lang="en-IN" sz="1050" i="1" dirty="0"/>
              <a:t>BMC nursing</a:t>
            </a:r>
            <a:r>
              <a:rPr lang="en-IN" sz="1050" dirty="0"/>
              <a:t>, </a:t>
            </a:r>
            <a:r>
              <a:rPr lang="en-IN" sz="1050" i="1" dirty="0"/>
              <a:t>23</a:t>
            </a:r>
            <a:r>
              <a:rPr lang="en-IN" sz="1050" dirty="0"/>
              <a:t>(1), p.528</a:t>
            </a:r>
          </a:p>
        </p:txBody>
      </p:sp>
    </p:spTree>
    <p:extLst>
      <p:ext uri="{BB962C8B-B14F-4D97-AF65-F5344CB8AC3E}">
        <p14:creationId xmlns:p14="http://schemas.microsoft.com/office/powerpoint/2010/main" val="9699376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104465" y="-544606"/>
            <a:ext cx="7810500" cy="7810500"/>
          </a:xfrm>
          <a:prstGeom prst="rect">
            <a:avLst/>
          </a:prstGeom>
        </p:spPr>
      </p:pic>
    </p:spTree>
    <p:extLst>
      <p:ext uri="{BB962C8B-B14F-4D97-AF65-F5344CB8AC3E}">
        <p14:creationId xmlns:p14="http://schemas.microsoft.com/office/powerpoint/2010/main" val="7109325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2D251F"/>
      </a:dk2>
      <a:lt2>
        <a:srgbClr val="FAE9C5"/>
      </a:lt2>
      <a:accent1>
        <a:srgbClr val="ED3846"/>
      </a:accent1>
      <a:accent2>
        <a:srgbClr val="F87184"/>
      </a:accent2>
      <a:accent3>
        <a:srgbClr val="EC9DA9"/>
      </a:accent3>
      <a:accent4>
        <a:srgbClr val="ECC190"/>
      </a:accent4>
      <a:accent5>
        <a:srgbClr val="FFB268"/>
      </a:accent5>
      <a:accent6>
        <a:srgbClr val="F98657"/>
      </a:accent6>
      <a:hlink>
        <a:srgbClr val="B97669"/>
      </a:hlink>
      <a:folHlink>
        <a:srgbClr val="9E9483"/>
      </a:folHlink>
    </a:clrScheme>
    <a:fontScheme name="Custom 1">
      <a:majorFont>
        <a:latin typeface="Rockwell"/>
        <a:ea typeface=""/>
        <a:cs typeface=""/>
      </a:majorFont>
      <a:minorFont>
        <a:latin typeface="Times New Roman"/>
        <a:ea typeface=""/>
        <a:cs typeface=""/>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BCCF8060-3FCB-4641-B728-8A589529B13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TM16401375[[fn=Madison]]</Template>
  <TotalTime>83</TotalTime>
  <Words>2736</Words>
  <Application>Microsoft Office PowerPoint</Application>
  <PresentationFormat>Widescreen</PresentationFormat>
  <Paragraphs>129</Paragraphs>
  <Slides>16</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Calibri</vt:lpstr>
      <vt:lpstr>MS Shell Dlg 2</vt:lpstr>
      <vt:lpstr>Rockwell</vt:lpstr>
      <vt:lpstr>Times New Roman</vt:lpstr>
      <vt:lpstr>Wingdings</vt:lpstr>
      <vt:lpstr>Wingdings 3</vt:lpstr>
      <vt:lpstr>Madison</vt:lpstr>
      <vt:lpstr>Future People Management Strategy for BrightWave Services Ltd. </vt:lpstr>
      <vt:lpstr> Introduction</vt:lpstr>
      <vt:lpstr>Current Challenges in People Management</vt:lpstr>
      <vt:lpstr>Organisational Culture at BrightWave</vt:lpstr>
      <vt:lpstr>Key Managerial Roles at BrightWave</vt:lpstr>
      <vt:lpstr>Essential Skills and Identified Gaps</vt:lpstr>
      <vt:lpstr>Overview of Applied Theories</vt:lpstr>
      <vt:lpstr>Relevance to BrightWave’s Context</vt:lpstr>
      <vt:lpstr>Performance Management Gaps</vt:lpstr>
      <vt:lpstr>Managerial Training and Leadership Development</vt:lpstr>
      <vt:lpstr>Performance Management Framework Improvements </vt:lpstr>
      <vt:lpstr>Cultural Change Initiatives (Recognition and Involvement) </vt:lpstr>
      <vt:lpstr>Expected Outcomes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Dan Timircan (2118870)</cp:lastModifiedBy>
  <cp:revision>3</cp:revision>
  <cp:lastPrinted>2025-11-17T17:08:35Z</cp:lastPrinted>
  <dcterms:created xsi:type="dcterms:W3CDTF">2025-11-10T16:01:16Z</dcterms:created>
  <dcterms:modified xsi:type="dcterms:W3CDTF">2025-11-20T10:21:10Z</dcterms:modified>
</cp:coreProperties>
</file>