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6" r:id="rId3"/>
    <p:sldMasterId id="2147483698" r:id="rId4"/>
  </p:sldMasterIdLst>
  <p:notesMasterIdLst>
    <p:notesMasterId r:id="rId36"/>
  </p:notesMasterIdLst>
  <p:sldIdLst>
    <p:sldId id="258" r:id="rId5"/>
    <p:sldId id="383" r:id="rId6"/>
    <p:sldId id="326" r:id="rId7"/>
    <p:sldId id="407" r:id="rId8"/>
    <p:sldId id="415" r:id="rId9"/>
    <p:sldId id="382" r:id="rId10"/>
    <p:sldId id="421" r:id="rId11"/>
    <p:sldId id="386" r:id="rId12"/>
    <p:sldId id="387" r:id="rId13"/>
    <p:sldId id="416" r:id="rId14"/>
    <p:sldId id="417" r:id="rId15"/>
    <p:sldId id="384" r:id="rId16"/>
    <p:sldId id="385" r:id="rId17"/>
    <p:sldId id="377" r:id="rId18"/>
    <p:sldId id="259" r:id="rId19"/>
    <p:sldId id="256" r:id="rId20"/>
    <p:sldId id="260" r:id="rId21"/>
    <p:sldId id="376" r:id="rId22"/>
    <p:sldId id="378" r:id="rId23"/>
    <p:sldId id="423" r:id="rId24"/>
    <p:sldId id="419" r:id="rId25"/>
    <p:sldId id="420" r:id="rId26"/>
    <p:sldId id="424" r:id="rId27"/>
    <p:sldId id="261" r:id="rId28"/>
    <p:sldId id="379" r:id="rId29"/>
    <p:sldId id="370" r:id="rId30"/>
    <p:sldId id="371" r:id="rId31"/>
    <p:sldId id="380" r:id="rId32"/>
    <p:sldId id="301" r:id="rId33"/>
    <p:sldId id="418" r:id="rId34"/>
    <p:sldId id="42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932" autoAdjust="0"/>
  </p:normalViewPr>
  <p:slideViewPr>
    <p:cSldViewPr snapToGrid="0">
      <p:cViewPr varScale="1">
        <p:scale>
          <a:sx n="76" d="100"/>
          <a:sy n="76" d="100"/>
        </p:scale>
        <p:origin x="1950" y="90"/>
      </p:cViewPr>
      <p:guideLst/>
    </p:cSldViewPr>
  </p:slideViewPr>
  <p:notesTextViewPr>
    <p:cViewPr>
      <p:scale>
        <a:sx n="1" d="1"/>
        <a:sy n="1" d="1"/>
      </p:scale>
      <p:origin x="0" y="0"/>
    </p:cViewPr>
  </p:notesTextViewPr>
  <p:sorterViewPr>
    <p:cViewPr>
      <p:scale>
        <a:sx n="100" d="100"/>
        <a:sy n="100" d="100"/>
      </p:scale>
      <p:origin x="0" y="-357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37E86835-F624-4402-A532-220E2ACFBB6B}"/>
    <pc:docChg chg="undo custSel addSld modSld sldOrd">
      <pc:chgData name="Julie Thomas" userId="2af13b6d24d29b42" providerId="LiveId" clId="{37E86835-F624-4402-A532-220E2ACFBB6B}" dt="2025-01-12T17:46:40.788" v="159"/>
      <pc:docMkLst>
        <pc:docMk/>
      </pc:docMkLst>
      <pc:sldChg chg="ord">
        <pc:chgData name="Julie Thomas" userId="2af13b6d24d29b42" providerId="LiveId" clId="{37E86835-F624-4402-A532-220E2ACFBB6B}" dt="2025-01-11T18:16:53.733" v="53"/>
        <pc:sldMkLst>
          <pc:docMk/>
          <pc:sldMk cId="1900683562" sldId="256"/>
        </pc:sldMkLst>
      </pc:sldChg>
      <pc:sldChg chg="ord">
        <pc:chgData name="Julie Thomas" userId="2af13b6d24d29b42" providerId="LiveId" clId="{37E86835-F624-4402-A532-220E2ACFBB6B}" dt="2025-01-12T17:43:52.750" v="59"/>
        <pc:sldMkLst>
          <pc:docMk/>
          <pc:sldMk cId="4251540066" sldId="260"/>
        </pc:sldMkLst>
      </pc:sldChg>
      <pc:sldChg chg="modSp mod">
        <pc:chgData name="Julie Thomas" userId="2af13b6d24d29b42" providerId="LiveId" clId="{37E86835-F624-4402-A532-220E2ACFBB6B}" dt="2025-01-10T17:13:16.542" v="6" actId="14100"/>
        <pc:sldMkLst>
          <pc:docMk/>
          <pc:sldMk cId="3352224361" sldId="326"/>
        </pc:sldMkLst>
        <pc:spChg chg="mod">
          <ac:chgData name="Julie Thomas" userId="2af13b6d24d29b42" providerId="LiveId" clId="{37E86835-F624-4402-A532-220E2ACFBB6B}" dt="2025-01-10T17:13:16.542" v="6" actId="14100"/>
          <ac:spMkLst>
            <pc:docMk/>
            <pc:sldMk cId="3352224361" sldId="326"/>
            <ac:spMk id="22" creationId="{00000000-0000-0000-0000-000000000000}"/>
          </ac:spMkLst>
        </pc:spChg>
      </pc:sldChg>
      <pc:sldChg chg="ord">
        <pc:chgData name="Julie Thomas" userId="2af13b6d24d29b42" providerId="LiveId" clId="{37E86835-F624-4402-A532-220E2ACFBB6B}" dt="2025-01-12T17:44:06.016" v="61"/>
        <pc:sldMkLst>
          <pc:docMk/>
          <pc:sldMk cId="3381040865" sldId="376"/>
        </pc:sldMkLst>
      </pc:sldChg>
      <pc:sldChg chg="modSp mod">
        <pc:chgData name="Julie Thomas" userId="2af13b6d24d29b42" providerId="LiveId" clId="{37E86835-F624-4402-A532-220E2ACFBB6B}" dt="2025-01-11T18:16:28.659" v="51" actId="20577"/>
        <pc:sldMkLst>
          <pc:docMk/>
          <pc:sldMk cId="1880433203" sldId="378"/>
        </pc:sldMkLst>
        <pc:spChg chg="mod">
          <ac:chgData name="Julie Thomas" userId="2af13b6d24d29b42" providerId="LiveId" clId="{37E86835-F624-4402-A532-220E2ACFBB6B}" dt="2025-01-11T18:16:28.659" v="51" actId="20577"/>
          <ac:spMkLst>
            <pc:docMk/>
            <pc:sldMk cId="1880433203" sldId="378"/>
            <ac:spMk id="3" creationId="{B2B66FC5-DF94-F9FC-B5F4-A27F52CF1921}"/>
          </ac:spMkLst>
        </pc:spChg>
      </pc:sldChg>
      <pc:sldChg chg="modSp mod">
        <pc:chgData name="Julie Thomas" userId="2af13b6d24d29b42" providerId="LiveId" clId="{37E86835-F624-4402-A532-220E2ACFBB6B}" dt="2025-01-10T17:15:48.459" v="32" actId="20577"/>
        <pc:sldMkLst>
          <pc:docMk/>
          <pc:sldMk cId="1382574841" sldId="384"/>
        </pc:sldMkLst>
        <pc:spChg chg="mod">
          <ac:chgData name="Julie Thomas" userId="2af13b6d24d29b42" providerId="LiveId" clId="{37E86835-F624-4402-A532-220E2ACFBB6B}" dt="2025-01-10T17:15:48.459" v="32" actId="20577"/>
          <ac:spMkLst>
            <pc:docMk/>
            <pc:sldMk cId="1382574841" sldId="384"/>
            <ac:spMk id="3" creationId="{77441CCF-3CB7-2912-A9D8-2EB67ED96E03}"/>
          </ac:spMkLst>
        </pc:spChg>
      </pc:sldChg>
      <pc:sldChg chg="modSp mod">
        <pc:chgData name="Julie Thomas" userId="2af13b6d24d29b42" providerId="LiveId" clId="{37E86835-F624-4402-A532-220E2ACFBB6B}" dt="2025-01-10T17:16:51.443" v="45" actId="27636"/>
        <pc:sldMkLst>
          <pc:docMk/>
          <pc:sldMk cId="3974645051" sldId="385"/>
        </pc:sldMkLst>
        <pc:spChg chg="mod">
          <ac:chgData name="Julie Thomas" userId="2af13b6d24d29b42" providerId="LiveId" clId="{37E86835-F624-4402-A532-220E2ACFBB6B}" dt="2025-01-10T17:16:51.443" v="45" actId="27636"/>
          <ac:spMkLst>
            <pc:docMk/>
            <pc:sldMk cId="3974645051" sldId="385"/>
            <ac:spMk id="3" creationId="{FCB580DF-5440-7F63-CB9D-15AC1842C8ED}"/>
          </ac:spMkLst>
        </pc:spChg>
      </pc:sldChg>
      <pc:sldChg chg="modSp mod">
        <pc:chgData name="Julie Thomas" userId="2af13b6d24d29b42" providerId="LiveId" clId="{37E86835-F624-4402-A532-220E2ACFBB6B}" dt="2025-01-10T17:15:07.284" v="22" actId="20577"/>
        <pc:sldMkLst>
          <pc:docMk/>
          <pc:sldMk cId="2649254941" sldId="416"/>
        </pc:sldMkLst>
        <pc:spChg chg="mod">
          <ac:chgData name="Julie Thomas" userId="2af13b6d24d29b42" providerId="LiveId" clId="{37E86835-F624-4402-A532-220E2ACFBB6B}" dt="2025-01-10T17:15:07.284" v="22" actId="20577"/>
          <ac:spMkLst>
            <pc:docMk/>
            <pc:sldMk cId="2649254941" sldId="416"/>
            <ac:spMk id="3" creationId="{EFE027C9-5CB1-8453-F9EF-37650AD96AFB}"/>
          </ac:spMkLst>
        </pc:spChg>
      </pc:sldChg>
      <pc:sldChg chg="modSp mod">
        <pc:chgData name="Julie Thomas" userId="2af13b6d24d29b42" providerId="LiveId" clId="{37E86835-F624-4402-A532-220E2ACFBB6B}" dt="2025-01-10T17:15:37.276" v="24" actId="27636"/>
        <pc:sldMkLst>
          <pc:docMk/>
          <pc:sldMk cId="844366812" sldId="417"/>
        </pc:sldMkLst>
        <pc:spChg chg="mod">
          <ac:chgData name="Julie Thomas" userId="2af13b6d24d29b42" providerId="LiveId" clId="{37E86835-F624-4402-A532-220E2ACFBB6B}" dt="2025-01-10T17:15:37.276" v="24" actId="27636"/>
          <ac:spMkLst>
            <pc:docMk/>
            <pc:sldMk cId="844366812" sldId="417"/>
            <ac:spMk id="3" creationId="{46576B5E-3D7A-A0AB-F92D-3F6F4DCFDD6C}"/>
          </ac:spMkLst>
        </pc:spChg>
      </pc:sldChg>
      <pc:sldChg chg="modSp new mod ord">
        <pc:chgData name="Julie Thomas" userId="2af13b6d24d29b42" providerId="LiveId" clId="{37E86835-F624-4402-A532-220E2ACFBB6B}" dt="2025-01-12T17:45:28.326" v="100"/>
        <pc:sldMkLst>
          <pc:docMk/>
          <pc:sldMk cId="1763649864" sldId="423"/>
        </pc:sldMkLst>
        <pc:spChg chg="mod">
          <ac:chgData name="Julie Thomas" userId="2af13b6d24d29b42" providerId="LiveId" clId="{37E86835-F624-4402-A532-220E2ACFBB6B}" dt="2025-01-12T17:45:24.138" v="98" actId="255"/>
          <ac:spMkLst>
            <pc:docMk/>
            <pc:sldMk cId="1763649864" sldId="423"/>
            <ac:spMk id="2" creationId="{8540BEDB-3790-6609-A50B-E22E64716274}"/>
          </ac:spMkLst>
        </pc:spChg>
      </pc:sldChg>
      <pc:sldChg chg="modSp new mod ord">
        <pc:chgData name="Julie Thomas" userId="2af13b6d24d29b42" providerId="LiveId" clId="{37E86835-F624-4402-A532-220E2ACFBB6B}" dt="2025-01-12T17:46:40.788" v="159"/>
        <pc:sldMkLst>
          <pc:docMk/>
          <pc:sldMk cId="2904166533" sldId="424"/>
        </pc:sldMkLst>
        <pc:spChg chg="mod">
          <ac:chgData name="Julie Thomas" userId="2af13b6d24d29b42" providerId="LiveId" clId="{37E86835-F624-4402-A532-220E2ACFBB6B}" dt="2025-01-12T17:46:35.764" v="157" actId="1076"/>
          <ac:spMkLst>
            <pc:docMk/>
            <pc:sldMk cId="2904166533" sldId="424"/>
            <ac:spMk id="2" creationId="{8584B59D-390A-2035-B734-C0F484DFD2D3}"/>
          </ac:spMkLst>
        </pc:spChg>
      </pc:sldChg>
    </pc:docChg>
  </pc:docChgLst>
  <pc:docChgLst>
    <pc:chgData name="Julie Thomas" userId="2af13b6d24d29b42" providerId="LiveId" clId="{7EC30707-08DD-4FDF-8C9A-A172C726C375}"/>
    <pc:docChg chg="undo custSel addSld delSld modSld sldOrd">
      <pc:chgData name="Julie Thomas" userId="2af13b6d24d29b42" providerId="LiveId" clId="{7EC30707-08DD-4FDF-8C9A-A172C726C375}" dt="2024-01-22T09:22:26.402" v="5794" actId="20577"/>
      <pc:docMkLst>
        <pc:docMk/>
      </pc:docMkLst>
      <pc:sldChg chg="addSp delSp modSp mod ord modClrScheme chgLayout">
        <pc:chgData name="Julie Thomas" userId="2af13b6d24d29b42" providerId="LiveId" clId="{7EC30707-08DD-4FDF-8C9A-A172C726C375}" dt="2024-01-18T10:06:27.830" v="641" actId="20577"/>
        <pc:sldMkLst>
          <pc:docMk/>
          <pc:sldMk cId="1900683562" sldId="256"/>
        </pc:sldMkLst>
      </pc:sldChg>
      <pc:sldChg chg="del">
        <pc:chgData name="Julie Thomas" userId="2af13b6d24d29b42" providerId="LiveId" clId="{7EC30707-08DD-4FDF-8C9A-A172C726C375}" dt="2024-01-18T09:51:05.573" v="2" actId="2696"/>
        <pc:sldMkLst>
          <pc:docMk/>
          <pc:sldMk cId="344210235" sldId="257"/>
        </pc:sldMkLst>
      </pc:sldChg>
      <pc:sldChg chg="modSp mod">
        <pc:chgData name="Julie Thomas" userId="2af13b6d24d29b42" providerId="LiveId" clId="{7EC30707-08DD-4FDF-8C9A-A172C726C375}" dt="2024-01-18T16:29:32.350" v="5324" actId="1076"/>
        <pc:sldMkLst>
          <pc:docMk/>
          <pc:sldMk cId="537753196" sldId="258"/>
        </pc:sldMkLst>
      </pc:sldChg>
      <pc:sldChg chg="modSp new mod ord">
        <pc:chgData name="Julie Thomas" userId="2af13b6d24d29b42" providerId="LiveId" clId="{7EC30707-08DD-4FDF-8C9A-A172C726C375}" dt="2024-01-18T10:01:29.894" v="355" actId="20577"/>
        <pc:sldMkLst>
          <pc:docMk/>
          <pc:sldMk cId="3136170306" sldId="259"/>
        </pc:sldMkLst>
      </pc:sldChg>
      <pc:sldChg chg="modSp new mod ord">
        <pc:chgData name="Julie Thomas" userId="2af13b6d24d29b42" providerId="LiveId" clId="{7EC30707-08DD-4FDF-8C9A-A172C726C375}" dt="2024-01-18T10:28:25.792" v="983"/>
        <pc:sldMkLst>
          <pc:docMk/>
          <pc:sldMk cId="4251540066" sldId="260"/>
        </pc:sldMkLst>
      </pc:sldChg>
      <pc:sldChg chg="modSp new mod">
        <pc:chgData name="Julie Thomas" userId="2af13b6d24d29b42" providerId="LiveId" clId="{7EC30707-08DD-4FDF-8C9A-A172C726C375}" dt="2024-01-18T10:31:35.486" v="1243" actId="20577"/>
        <pc:sldMkLst>
          <pc:docMk/>
          <pc:sldMk cId="2560904886" sldId="261"/>
        </pc:sldMkLst>
      </pc:sldChg>
      <pc:sldChg chg="modSp mod ord">
        <pc:chgData name="Julie Thomas" userId="2af13b6d24d29b42" providerId="LiveId" clId="{7EC30707-08DD-4FDF-8C9A-A172C726C375}" dt="2024-01-18T11:37:05.569" v="1969"/>
        <pc:sldMkLst>
          <pc:docMk/>
          <pc:sldMk cId="1069594597" sldId="301"/>
        </pc:sldMkLst>
      </pc:sldChg>
      <pc:sldChg chg="delSp modSp add mod">
        <pc:chgData name="Julie Thomas" userId="2af13b6d24d29b42" providerId="LiveId" clId="{7EC30707-08DD-4FDF-8C9A-A172C726C375}" dt="2024-01-18T16:51:10.239" v="5375" actId="1076"/>
        <pc:sldMkLst>
          <pc:docMk/>
          <pc:sldMk cId="3352224361" sldId="326"/>
        </pc:sldMkLst>
      </pc:sldChg>
      <pc:sldChg chg="delSp add del setBg delDesignElem">
        <pc:chgData name="Julie Thomas" userId="2af13b6d24d29b42" providerId="LiveId" clId="{7EC30707-08DD-4FDF-8C9A-A172C726C375}" dt="2024-01-18T10:18:08.800" v="938" actId="2696"/>
        <pc:sldMkLst>
          <pc:docMk/>
          <pc:sldMk cId="4088512125" sldId="345"/>
        </pc:sldMkLst>
      </pc:sldChg>
      <pc:sldChg chg="modSp add mod">
        <pc:chgData name="Julie Thomas" userId="2af13b6d24d29b42" providerId="LiveId" clId="{7EC30707-08DD-4FDF-8C9A-A172C726C375}" dt="2024-01-18T10:16:46.191" v="930" actId="14100"/>
        <pc:sldMkLst>
          <pc:docMk/>
          <pc:sldMk cId="1357315661" sldId="370"/>
        </pc:sldMkLst>
      </pc:sldChg>
      <pc:sldChg chg="modSp add mod">
        <pc:chgData name="Julie Thomas" userId="2af13b6d24d29b42" providerId="LiveId" clId="{7EC30707-08DD-4FDF-8C9A-A172C726C375}" dt="2024-01-18T10:20:09.670" v="967" actId="114"/>
        <pc:sldMkLst>
          <pc:docMk/>
          <pc:sldMk cId="1680895837" sldId="371"/>
        </pc:sldMkLst>
      </pc:sldChg>
      <pc:sldChg chg="del">
        <pc:chgData name="Julie Thomas" userId="2af13b6d24d29b42" providerId="LiveId" clId="{7EC30707-08DD-4FDF-8C9A-A172C726C375}" dt="2024-01-18T15:28:19.918" v="3771" actId="2696"/>
        <pc:sldMkLst>
          <pc:docMk/>
          <pc:sldMk cId="502182228" sldId="375"/>
        </pc:sldMkLst>
      </pc:sldChg>
      <pc:sldChg chg="delSp modSp add mod ord setBg delDesignElem">
        <pc:chgData name="Julie Thomas" userId="2af13b6d24d29b42" providerId="LiveId" clId="{7EC30707-08DD-4FDF-8C9A-A172C726C375}" dt="2024-01-18T10:28:07.298" v="981" actId="14100"/>
        <pc:sldMkLst>
          <pc:docMk/>
          <pc:sldMk cId="3381040865" sldId="376"/>
        </pc:sldMkLst>
      </pc:sldChg>
      <pc:sldChg chg="modSp new mod ord modNotesTx">
        <pc:chgData name="Julie Thomas" userId="2af13b6d24d29b42" providerId="LiveId" clId="{7EC30707-08DD-4FDF-8C9A-A172C726C375}" dt="2024-01-18T16:37:33.618" v="5367" actId="14100"/>
        <pc:sldMkLst>
          <pc:docMk/>
          <pc:sldMk cId="1194599243" sldId="377"/>
        </pc:sldMkLst>
      </pc:sldChg>
      <pc:sldChg chg="modSp new mod">
        <pc:chgData name="Julie Thomas" userId="2af13b6d24d29b42" providerId="LiveId" clId="{7EC30707-08DD-4FDF-8C9A-A172C726C375}" dt="2024-01-18T10:47:09.926" v="1850" actId="20577"/>
        <pc:sldMkLst>
          <pc:docMk/>
          <pc:sldMk cId="1880433203" sldId="378"/>
        </pc:sldMkLst>
      </pc:sldChg>
      <pc:sldChg chg="addSp modSp new modAnim">
        <pc:chgData name="Julie Thomas" userId="2af13b6d24d29b42" providerId="LiveId" clId="{7EC30707-08DD-4FDF-8C9A-A172C726C375}" dt="2024-01-18T11:29:54.883" v="1852"/>
        <pc:sldMkLst>
          <pc:docMk/>
          <pc:sldMk cId="2817164202" sldId="379"/>
        </pc:sldMkLst>
      </pc:sldChg>
      <pc:sldChg chg="addSp delSp modSp new mod ord setBg setClrOvrMap">
        <pc:chgData name="Julie Thomas" userId="2af13b6d24d29b42" providerId="LiveId" clId="{7EC30707-08DD-4FDF-8C9A-A172C726C375}" dt="2024-01-18T11:37:01.150" v="1967"/>
        <pc:sldMkLst>
          <pc:docMk/>
          <pc:sldMk cId="335478730" sldId="380"/>
        </pc:sldMkLst>
      </pc:sldChg>
      <pc:sldChg chg="new del">
        <pc:chgData name="Julie Thomas" userId="2af13b6d24d29b42" providerId="LiveId" clId="{7EC30707-08DD-4FDF-8C9A-A172C726C375}" dt="2024-01-18T14:32:16.449" v="1972" actId="2696"/>
        <pc:sldMkLst>
          <pc:docMk/>
          <pc:sldMk cId="4085481076" sldId="381"/>
        </pc:sldMkLst>
      </pc:sldChg>
      <pc:sldChg chg="modSp new mod ord">
        <pc:chgData name="Julie Thomas" userId="2af13b6d24d29b42" providerId="LiveId" clId="{7EC30707-08DD-4FDF-8C9A-A172C726C375}" dt="2024-01-18T16:35:04.528" v="5366" actId="1076"/>
        <pc:sldMkLst>
          <pc:docMk/>
          <pc:sldMk cId="355021003" sldId="382"/>
        </pc:sldMkLst>
      </pc:sldChg>
      <pc:sldChg chg="modSp new mod ord">
        <pc:chgData name="Julie Thomas" userId="2af13b6d24d29b42" providerId="LiveId" clId="{7EC30707-08DD-4FDF-8C9A-A172C726C375}" dt="2024-01-18T15:08:48.352" v="2713" actId="27636"/>
        <pc:sldMkLst>
          <pc:docMk/>
          <pc:sldMk cId="3394387337" sldId="383"/>
        </pc:sldMkLst>
      </pc:sldChg>
      <pc:sldChg chg="modSp new mod ord">
        <pc:chgData name="Julie Thomas" userId="2af13b6d24d29b42" providerId="LiveId" clId="{7EC30707-08DD-4FDF-8C9A-A172C726C375}" dt="2024-01-18T15:27:26.319" v="3770"/>
        <pc:sldMkLst>
          <pc:docMk/>
          <pc:sldMk cId="1382574841" sldId="384"/>
        </pc:sldMkLst>
      </pc:sldChg>
      <pc:sldChg chg="modSp new mod">
        <pc:chgData name="Julie Thomas" userId="2af13b6d24d29b42" providerId="LiveId" clId="{7EC30707-08DD-4FDF-8C9A-A172C726C375}" dt="2024-01-18T14:52:06.589" v="2378" actId="27636"/>
        <pc:sldMkLst>
          <pc:docMk/>
          <pc:sldMk cId="3974645051" sldId="385"/>
        </pc:sldMkLst>
      </pc:sldChg>
      <pc:sldChg chg="addSp delSp modSp new mod modClrScheme chgLayout">
        <pc:chgData name="Julie Thomas" userId="2af13b6d24d29b42" providerId="LiveId" clId="{7EC30707-08DD-4FDF-8C9A-A172C726C375}" dt="2024-01-18T15:05:56.476" v="2654" actId="20577"/>
        <pc:sldMkLst>
          <pc:docMk/>
          <pc:sldMk cId="3032832889" sldId="386"/>
        </pc:sldMkLst>
      </pc:sldChg>
      <pc:sldChg chg="addSp modSp new mod ord">
        <pc:chgData name="Julie Thomas" userId="2af13b6d24d29b42" providerId="LiveId" clId="{7EC30707-08DD-4FDF-8C9A-A172C726C375}" dt="2024-01-22T09:12:08.358" v="5377"/>
        <pc:sldMkLst>
          <pc:docMk/>
          <pc:sldMk cId="1319682883" sldId="387"/>
        </pc:sldMkLst>
      </pc:sldChg>
      <pc:sldChg chg="modSp add mod">
        <pc:chgData name="Julie Thomas" userId="2af13b6d24d29b42" providerId="LiveId" clId="{7EC30707-08DD-4FDF-8C9A-A172C726C375}" dt="2024-01-18T15:14:59.675" v="2981" actId="1076"/>
        <pc:sldMkLst>
          <pc:docMk/>
          <pc:sldMk cId="3626349276" sldId="407"/>
        </pc:sldMkLst>
      </pc:sldChg>
      <pc:sldChg chg="modSp add mod">
        <pc:chgData name="Julie Thomas" userId="2af13b6d24d29b42" providerId="LiveId" clId="{7EC30707-08DD-4FDF-8C9A-A172C726C375}" dt="2024-01-18T15:15:26.903" v="3052" actId="20577"/>
        <pc:sldMkLst>
          <pc:docMk/>
          <pc:sldMk cId="1531656361" sldId="415"/>
        </pc:sldMkLst>
      </pc:sldChg>
      <pc:sldChg chg="modSp new mod">
        <pc:chgData name="Julie Thomas" userId="2af13b6d24d29b42" providerId="LiveId" clId="{7EC30707-08DD-4FDF-8C9A-A172C726C375}" dt="2024-01-18T15:21:47.653" v="3491" actId="20577"/>
        <pc:sldMkLst>
          <pc:docMk/>
          <pc:sldMk cId="2649254941" sldId="416"/>
        </pc:sldMkLst>
      </pc:sldChg>
      <pc:sldChg chg="modSp new mod">
        <pc:chgData name="Julie Thomas" userId="2af13b6d24d29b42" providerId="LiveId" clId="{7EC30707-08DD-4FDF-8C9A-A172C726C375}" dt="2024-01-18T15:27:03.358" v="3768" actId="27636"/>
        <pc:sldMkLst>
          <pc:docMk/>
          <pc:sldMk cId="844366812" sldId="417"/>
        </pc:sldMkLst>
      </pc:sldChg>
      <pc:sldChg chg="modSp new mod">
        <pc:chgData name="Julie Thomas" userId="2af13b6d24d29b42" providerId="LiveId" clId="{7EC30707-08DD-4FDF-8C9A-A172C726C375}" dt="2024-01-18T15:30:44.724" v="3879" actId="20577"/>
        <pc:sldMkLst>
          <pc:docMk/>
          <pc:sldMk cId="2218870948" sldId="418"/>
        </pc:sldMkLst>
      </pc:sldChg>
      <pc:sldChg chg="modSp new mod ord">
        <pc:chgData name="Julie Thomas" userId="2af13b6d24d29b42" providerId="LiveId" clId="{7EC30707-08DD-4FDF-8C9A-A172C726C375}" dt="2024-01-22T09:16:31.822" v="5381" actId="20577"/>
        <pc:sldMkLst>
          <pc:docMk/>
          <pc:sldMk cId="1138960677" sldId="419"/>
        </pc:sldMkLst>
      </pc:sldChg>
      <pc:sldChg chg="modSp new mod ord">
        <pc:chgData name="Julie Thomas" userId="2af13b6d24d29b42" providerId="LiveId" clId="{7EC30707-08DD-4FDF-8C9A-A172C726C375}" dt="2024-01-18T16:27:22.286" v="5323"/>
        <pc:sldMkLst>
          <pc:docMk/>
          <pc:sldMk cId="1869195718" sldId="420"/>
        </pc:sldMkLst>
      </pc:sldChg>
      <pc:sldChg chg="modSp new mod">
        <pc:chgData name="Julie Thomas" userId="2af13b6d24d29b42" providerId="LiveId" clId="{7EC30707-08DD-4FDF-8C9A-A172C726C375}" dt="2024-01-18T16:34:47.672" v="5359" actId="27636"/>
        <pc:sldMkLst>
          <pc:docMk/>
          <pc:sldMk cId="2635550181" sldId="421"/>
        </pc:sldMkLst>
      </pc:sldChg>
      <pc:sldChg chg="modSp new mod">
        <pc:chgData name="Julie Thomas" userId="2af13b6d24d29b42" providerId="LiveId" clId="{7EC30707-08DD-4FDF-8C9A-A172C726C375}" dt="2024-01-22T09:22:26.402" v="5794" actId="20577"/>
        <pc:sldMkLst>
          <pc:docMk/>
          <pc:sldMk cId="784473520" sldId="42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A796F9-9939-4A90-8923-AB8C07315130}" type="doc">
      <dgm:prSet loTypeId="urn:microsoft.com/office/officeart/2005/8/layout/process5" loCatId="process" qsTypeId="urn:microsoft.com/office/officeart/2005/8/quickstyle/simple5" qsCatId="simple" csTypeId="urn:microsoft.com/office/officeart/2005/8/colors/colorful5" csCatId="colorful" phldr="1"/>
      <dgm:spPr/>
      <dgm:t>
        <a:bodyPr/>
        <a:lstStyle/>
        <a:p>
          <a:endParaRPr lang="en-US"/>
        </a:p>
      </dgm:t>
    </dgm:pt>
    <dgm:pt modelId="{DC8AB0A2-4E3A-4B15-8CD6-B2AB4834BDBB}">
      <dgm:prSet/>
      <dgm:spPr/>
      <dgm:t>
        <a:bodyPr/>
        <a:lstStyle/>
        <a:p>
          <a:r>
            <a:rPr lang="en-GB" dirty="0"/>
            <a:t>Incremental – doing what we do but better</a:t>
          </a:r>
          <a:endParaRPr lang="en-US" dirty="0"/>
        </a:p>
      </dgm:t>
    </dgm:pt>
    <dgm:pt modelId="{48CF48F8-11A4-4AD3-AC22-35A23E191153}" type="parTrans" cxnId="{2C3ABA41-7160-4EC2-87C6-490EB7C9FD75}">
      <dgm:prSet/>
      <dgm:spPr/>
      <dgm:t>
        <a:bodyPr/>
        <a:lstStyle/>
        <a:p>
          <a:endParaRPr lang="en-US"/>
        </a:p>
      </dgm:t>
    </dgm:pt>
    <dgm:pt modelId="{DB9523B5-536B-422B-B01A-53A89EC0E750}" type="sibTrans" cxnId="{2C3ABA41-7160-4EC2-87C6-490EB7C9FD75}">
      <dgm:prSet/>
      <dgm:spPr/>
      <dgm:t>
        <a:bodyPr/>
        <a:lstStyle/>
        <a:p>
          <a:endParaRPr lang="en-US"/>
        </a:p>
      </dgm:t>
    </dgm:pt>
    <dgm:pt modelId="{EF07CE6A-15F8-4573-B7AD-08320A3B2C3A}">
      <dgm:prSet/>
      <dgm:spPr/>
      <dgm:t>
        <a:bodyPr/>
        <a:lstStyle/>
        <a:p>
          <a:r>
            <a:rPr lang="en-GB" dirty="0"/>
            <a:t>Radical – new to the world</a:t>
          </a:r>
          <a:endParaRPr lang="en-US" dirty="0"/>
        </a:p>
      </dgm:t>
    </dgm:pt>
    <dgm:pt modelId="{140B5DA1-48D1-4D52-BD4A-48EB88657DB0}" type="parTrans" cxnId="{A8CE9D26-5887-40E6-B22A-414D182D093C}">
      <dgm:prSet/>
      <dgm:spPr/>
      <dgm:t>
        <a:bodyPr/>
        <a:lstStyle/>
        <a:p>
          <a:endParaRPr lang="en-US"/>
        </a:p>
      </dgm:t>
    </dgm:pt>
    <dgm:pt modelId="{F961625F-08EF-43D8-B982-724D2143E04A}" type="sibTrans" cxnId="{A8CE9D26-5887-40E6-B22A-414D182D093C}">
      <dgm:prSet/>
      <dgm:spPr/>
      <dgm:t>
        <a:bodyPr/>
        <a:lstStyle/>
        <a:p>
          <a:endParaRPr lang="en-US"/>
        </a:p>
      </dgm:t>
    </dgm:pt>
    <dgm:pt modelId="{B7730D6E-73BE-461F-9D0C-4122F4939D99}" type="pres">
      <dgm:prSet presAssocID="{83A796F9-9939-4A90-8923-AB8C07315130}" presName="diagram" presStyleCnt="0">
        <dgm:presLayoutVars>
          <dgm:dir/>
          <dgm:resizeHandles val="exact"/>
        </dgm:presLayoutVars>
      </dgm:prSet>
      <dgm:spPr/>
    </dgm:pt>
    <dgm:pt modelId="{9E5BBA99-7593-468F-80ED-EA3FB6ABA706}" type="pres">
      <dgm:prSet presAssocID="{DC8AB0A2-4E3A-4B15-8CD6-B2AB4834BDBB}" presName="node" presStyleLbl="node1" presStyleIdx="0" presStyleCnt="2">
        <dgm:presLayoutVars>
          <dgm:bulletEnabled val="1"/>
        </dgm:presLayoutVars>
      </dgm:prSet>
      <dgm:spPr/>
    </dgm:pt>
    <dgm:pt modelId="{FBC76286-1E7D-44DE-B551-6ED11BB06AD5}" type="pres">
      <dgm:prSet presAssocID="{DB9523B5-536B-422B-B01A-53A89EC0E750}" presName="sibTrans" presStyleLbl="sibTrans2D1" presStyleIdx="0" presStyleCnt="1"/>
      <dgm:spPr/>
    </dgm:pt>
    <dgm:pt modelId="{332B4F20-81E7-45B1-B97F-0A7E8E4527A6}" type="pres">
      <dgm:prSet presAssocID="{DB9523B5-536B-422B-B01A-53A89EC0E750}" presName="connectorText" presStyleLbl="sibTrans2D1" presStyleIdx="0" presStyleCnt="1"/>
      <dgm:spPr/>
    </dgm:pt>
    <dgm:pt modelId="{478A0AB8-63C4-4E25-B05C-59608AFB1E97}" type="pres">
      <dgm:prSet presAssocID="{EF07CE6A-15F8-4573-B7AD-08320A3B2C3A}" presName="node" presStyleLbl="node1" presStyleIdx="1" presStyleCnt="2">
        <dgm:presLayoutVars>
          <dgm:bulletEnabled val="1"/>
        </dgm:presLayoutVars>
      </dgm:prSet>
      <dgm:spPr/>
    </dgm:pt>
  </dgm:ptLst>
  <dgm:cxnLst>
    <dgm:cxn modelId="{A8CE9D26-5887-40E6-B22A-414D182D093C}" srcId="{83A796F9-9939-4A90-8923-AB8C07315130}" destId="{EF07CE6A-15F8-4573-B7AD-08320A3B2C3A}" srcOrd="1" destOrd="0" parTransId="{140B5DA1-48D1-4D52-BD4A-48EB88657DB0}" sibTransId="{F961625F-08EF-43D8-B982-724D2143E04A}"/>
    <dgm:cxn modelId="{B43C433A-4A5D-47E8-B36F-D16237533FCA}" type="presOf" srcId="{EF07CE6A-15F8-4573-B7AD-08320A3B2C3A}" destId="{478A0AB8-63C4-4E25-B05C-59608AFB1E97}" srcOrd="0" destOrd="0" presId="urn:microsoft.com/office/officeart/2005/8/layout/process5"/>
    <dgm:cxn modelId="{0EFBBF60-C43F-4416-943C-803E3B2F9FF8}" type="presOf" srcId="{DB9523B5-536B-422B-B01A-53A89EC0E750}" destId="{FBC76286-1E7D-44DE-B551-6ED11BB06AD5}" srcOrd="0" destOrd="0" presId="urn:microsoft.com/office/officeart/2005/8/layout/process5"/>
    <dgm:cxn modelId="{2C3ABA41-7160-4EC2-87C6-490EB7C9FD75}" srcId="{83A796F9-9939-4A90-8923-AB8C07315130}" destId="{DC8AB0A2-4E3A-4B15-8CD6-B2AB4834BDBB}" srcOrd="0" destOrd="0" parTransId="{48CF48F8-11A4-4AD3-AC22-35A23E191153}" sibTransId="{DB9523B5-536B-422B-B01A-53A89EC0E750}"/>
    <dgm:cxn modelId="{CC14006A-5B25-4CF3-A486-A5EAD1AA28FA}" type="presOf" srcId="{DB9523B5-536B-422B-B01A-53A89EC0E750}" destId="{332B4F20-81E7-45B1-B97F-0A7E8E4527A6}" srcOrd="1" destOrd="0" presId="urn:microsoft.com/office/officeart/2005/8/layout/process5"/>
    <dgm:cxn modelId="{9DA4214D-6E04-4F85-BA9F-7A3111A96703}" type="presOf" srcId="{83A796F9-9939-4A90-8923-AB8C07315130}" destId="{B7730D6E-73BE-461F-9D0C-4122F4939D99}" srcOrd="0" destOrd="0" presId="urn:microsoft.com/office/officeart/2005/8/layout/process5"/>
    <dgm:cxn modelId="{405C04D2-3D2C-4ACD-9136-6615E7DA4724}" type="presOf" srcId="{DC8AB0A2-4E3A-4B15-8CD6-B2AB4834BDBB}" destId="{9E5BBA99-7593-468F-80ED-EA3FB6ABA706}" srcOrd="0" destOrd="0" presId="urn:microsoft.com/office/officeart/2005/8/layout/process5"/>
    <dgm:cxn modelId="{8486A621-3367-44F4-88E7-16C8432F2F44}" type="presParOf" srcId="{B7730D6E-73BE-461F-9D0C-4122F4939D99}" destId="{9E5BBA99-7593-468F-80ED-EA3FB6ABA706}" srcOrd="0" destOrd="0" presId="urn:microsoft.com/office/officeart/2005/8/layout/process5"/>
    <dgm:cxn modelId="{603AF715-651C-4A7B-A38A-175CD4D7DFF8}" type="presParOf" srcId="{B7730D6E-73BE-461F-9D0C-4122F4939D99}" destId="{FBC76286-1E7D-44DE-B551-6ED11BB06AD5}" srcOrd="1" destOrd="0" presId="urn:microsoft.com/office/officeart/2005/8/layout/process5"/>
    <dgm:cxn modelId="{A3C1F300-153D-4331-8EF6-23C4B15FF028}" type="presParOf" srcId="{FBC76286-1E7D-44DE-B551-6ED11BB06AD5}" destId="{332B4F20-81E7-45B1-B97F-0A7E8E4527A6}" srcOrd="0" destOrd="0" presId="urn:microsoft.com/office/officeart/2005/8/layout/process5"/>
    <dgm:cxn modelId="{D7D00A64-D66A-4942-AD89-2180AE546CBF}" type="presParOf" srcId="{B7730D6E-73BE-461F-9D0C-4122F4939D99}" destId="{478A0AB8-63C4-4E25-B05C-59608AFB1E97}"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BBA99-7593-468F-80ED-EA3FB6ABA706}">
      <dsp:nvSpPr>
        <dsp:cNvPr id="0" name=""/>
        <dsp:cNvSpPr/>
      </dsp:nvSpPr>
      <dsp:spPr>
        <a:xfrm>
          <a:off x="2053" y="861732"/>
          <a:ext cx="4379788" cy="2627873"/>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Incremental – doing what we do but better</a:t>
          </a:r>
          <a:endParaRPr lang="en-US" sz="5000" kern="1200" dirty="0"/>
        </a:p>
      </dsp:txBody>
      <dsp:txXfrm>
        <a:off x="79021" y="938700"/>
        <a:ext cx="4225852" cy="2473937"/>
      </dsp:txXfrm>
    </dsp:sp>
    <dsp:sp modelId="{FBC76286-1E7D-44DE-B551-6ED11BB06AD5}">
      <dsp:nvSpPr>
        <dsp:cNvPr id="0" name=""/>
        <dsp:cNvSpPr/>
      </dsp:nvSpPr>
      <dsp:spPr>
        <a:xfrm>
          <a:off x="4767263" y="1632575"/>
          <a:ext cx="928515" cy="1086187"/>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4767263" y="1849812"/>
        <a:ext cx="649961" cy="651713"/>
      </dsp:txXfrm>
    </dsp:sp>
    <dsp:sp modelId="{478A0AB8-63C4-4E25-B05C-59608AFB1E97}">
      <dsp:nvSpPr>
        <dsp:cNvPr id="0" name=""/>
        <dsp:cNvSpPr/>
      </dsp:nvSpPr>
      <dsp:spPr>
        <a:xfrm>
          <a:off x="6133757" y="861732"/>
          <a:ext cx="4379788" cy="2627873"/>
        </a:xfrm>
        <a:prstGeom prst="roundRect">
          <a:avLst>
            <a:gd name="adj" fmla="val 1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Radical – new to the world</a:t>
          </a:r>
          <a:endParaRPr lang="en-US" sz="5000" kern="1200" dirty="0"/>
        </a:p>
      </dsp:txBody>
      <dsp:txXfrm>
        <a:off x="6210725" y="938700"/>
        <a:ext cx="4225852" cy="24739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5D9872-502A-4482-80B7-3EC07B86DF4D}" type="datetimeFigureOut">
              <a:rPr lang="en-GB" smtClean="0"/>
              <a:t>12/01/2025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AF384-898D-42D9-93F7-20D5AB0FF5C0}" type="slidenum">
              <a:rPr lang="en-GB" smtClean="0"/>
              <a:t>‹#›</a:t>
            </a:fld>
            <a:endParaRPr lang="en-GB"/>
          </a:p>
        </p:txBody>
      </p:sp>
    </p:spTree>
    <p:extLst>
      <p:ext uri="{BB962C8B-B14F-4D97-AF65-F5344CB8AC3E}">
        <p14:creationId xmlns:p14="http://schemas.microsoft.com/office/powerpoint/2010/main" val="83221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DDFA6-66F8-4F99-B8F6-C4B18DC670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8993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8AF384-898D-42D9-93F7-20D5AB0FF5C0}" type="slidenum">
              <a:rPr lang="en-GB" smtClean="0"/>
              <a:t>14</a:t>
            </a:fld>
            <a:endParaRPr lang="en-GB"/>
          </a:p>
        </p:txBody>
      </p:sp>
    </p:spTree>
    <p:extLst>
      <p:ext uri="{BB962C8B-B14F-4D97-AF65-F5344CB8AC3E}">
        <p14:creationId xmlns:p14="http://schemas.microsoft.com/office/powerpoint/2010/main" val="3058180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8AF384-898D-42D9-93F7-20D5AB0FF5C0}" type="slidenum">
              <a:rPr lang="en-GB" smtClean="0"/>
              <a:t>19</a:t>
            </a:fld>
            <a:endParaRPr lang="en-GB"/>
          </a:p>
        </p:txBody>
      </p:sp>
    </p:spTree>
    <p:extLst>
      <p:ext uri="{BB962C8B-B14F-4D97-AF65-F5344CB8AC3E}">
        <p14:creationId xmlns:p14="http://schemas.microsoft.com/office/powerpoint/2010/main" val="2107896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12/01/2025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22677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12/01/2025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99966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12/01/2025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057724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12/01/2025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5794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12/01/2025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05300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12/01/2025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03100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12/01/2025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53365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12/01/2025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252845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12/01/2025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33486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12/01/2025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1819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12/01/2025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871178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093292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81040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25280860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2336587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3213206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34159398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15736774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17026667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4152053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34428820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3570618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34820920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14143DC-8B2E-4686-A46A-B65D7AB56E24}" type="datetimeFigureOut">
              <a:rPr lang="en-GB" smtClean="0"/>
              <a:pPr/>
              <a:t>12/01/2025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1619527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908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23132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56959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86460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77832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29843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31565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5591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22513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38661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73968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00816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42147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7490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34490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85629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50483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16327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343261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63844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25757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29785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jp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12/01/2025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7214881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4143DC-8B2E-4686-A46A-B65D7AB56E24}" type="datetimeFigureOut">
              <a:rPr lang="en-GB" smtClean="0"/>
              <a:pPr/>
              <a:t>12/01/2025</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B86B06-1ACC-426A-94DC-D1C520DE46D6}" type="slidenum">
              <a:rPr lang="en-GB" smtClean="0"/>
              <a:pPr/>
              <a:t>‹#›</a:t>
            </a:fld>
            <a:endParaRPr lang="en-GB" dirty="0"/>
          </a:p>
        </p:txBody>
      </p:sp>
    </p:spTree>
    <p:extLst>
      <p:ext uri="{BB962C8B-B14F-4D97-AF65-F5344CB8AC3E}">
        <p14:creationId xmlns:p14="http://schemas.microsoft.com/office/powerpoint/2010/main" val="42255882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618A6-0881-47A1-94C6-92D2786132F9}" type="datetimeFigureOut">
              <a:rPr lang="en-GB" smtClean="0">
                <a:solidFill>
                  <a:prstClr val="black">
                    <a:tint val="75000"/>
                  </a:prstClr>
                </a:solidFill>
              </a:rPr>
              <a:pPr/>
              <a:t>12/01/2025</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432992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0860127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eg"/><Relationship Id="rId7"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johnbessant.or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_XcFVl6mjWI?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jpe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272424"/>
            <a:ext cx="10363200" cy="1870307"/>
          </a:xfrm>
        </p:spPr>
        <p:txBody>
          <a:bodyPr/>
          <a:lstStyle/>
          <a:p>
            <a:r>
              <a:rPr lang="en-GB" dirty="0"/>
              <a:t>BMSW5013 Creativity and Innovation</a:t>
            </a:r>
            <a:br>
              <a:rPr lang="en-GB" dirty="0"/>
            </a:br>
            <a:r>
              <a:rPr lang="en-GB" sz="3200" dirty="0"/>
              <a:t>Week 1</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412676" y="4823652"/>
            <a:ext cx="8534400" cy="1752600"/>
          </a:xfrm>
        </p:spPr>
        <p:txBody>
          <a:bodyPr/>
          <a:lstStyle/>
          <a:p>
            <a:r>
              <a:rPr lang="en-GB" b="1" dirty="0">
                <a:solidFill>
                  <a:schemeClr val="bg1">
                    <a:lumMod val="75000"/>
                  </a:schemeClr>
                </a:solidFill>
              </a:rPr>
              <a:t>Julie Thomas</a:t>
            </a:r>
          </a:p>
        </p:txBody>
      </p:sp>
    </p:spTree>
    <p:extLst>
      <p:ext uri="{BB962C8B-B14F-4D97-AF65-F5344CB8AC3E}">
        <p14:creationId xmlns:p14="http://schemas.microsoft.com/office/powerpoint/2010/main" val="53775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736CD-AB7C-E258-6754-4839278B98C2}"/>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39B35E78-C98E-40A3-A86D-BDF9369E7D45}"/>
              </a:ext>
            </a:extLst>
          </p:cNvPr>
          <p:cNvSpPr>
            <a:spLocks noGrp="1"/>
          </p:cNvSpPr>
          <p:nvPr>
            <p:ph idx="1"/>
          </p:nvPr>
        </p:nvSpPr>
        <p:spPr/>
        <p:txBody>
          <a:bodyPr>
            <a:normAutofit lnSpcReduction="10000"/>
          </a:bodyPr>
          <a:lstStyle/>
          <a:p>
            <a:r>
              <a:rPr lang="en-GB" dirty="0"/>
              <a:t>Introductions – you/me!</a:t>
            </a:r>
          </a:p>
          <a:p>
            <a:r>
              <a:rPr lang="en-GB" dirty="0"/>
              <a:t>Overview of the module</a:t>
            </a:r>
          </a:p>
          <a:p>
            <a:r>
              <a:rPr lang="en-GB" dirty="0"/>
              <a:t>Timings</a:t>
            </a:r>
          </a:p>
          <a:p>
            <a:r>
              <a:rPr lang="en-GB" dirty="0"/>
              <a:t>The assignment</a:t>
            </a:r>
          </a:p>
          <a:p>
            <a:r>
              <a:rPr lang="en-GB" dirty="0"/>
              <a:t>Moodle page</a:t>
            </a:r>
          </a:p>
          <a:p>
            <a:r>
              <a:rPr lang="en-GB" dirty="0"/>
              <a:t>Introduction to Creativity and Innovation</a:t>
            </a:r>
          </a:p>
          <a:p>
            <a:r>
              <a:rPr lang="en-GB" dirty="0"/>
              <a:t>Any questions you have</a:t>
            </a:r>
          </a:p>
        </p:txBody>
      </p:sp>
    </p:spTree>
    <p:extLst>
      <p:ext uri="{BB962C8B-B14F-4D97-AF65-F5344CB8AC3E}">
        <p14:creationId xmlns:p14="http://schemas.microsoft.com/office/powerpoint/2010/main" val="3394387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0" name="Rectangle 19"/>
          <p:cNvSpPr/>
          <p:nvPr/>
        </p:nvSpPr>
        <p:spPr>
          <a:xfrm>
            <a:off x="609275" y="6290384"/>
            <a:ext cx="4572000" cy="369332"/>
          </a:xfrm>
          <a:prstGeom prst="rect">
            <a:avLst/>
          </a:prstGeom>
        </p:spPr>
        <p:txBody>
          <a:bodyPr>
            <a:spAutoFit/>
          </a:bodyPr>
          <a:lstStyle/>
          <a:p>
            <a:r>
              <a:rPr lang="en-GB" b="1" dirty="0">
                <a:solidFill>
                  <a:prstClr val="black">
                    <a:lumMod val="65000"/>
                    <a:lumOff val="35000"/>
                  </a:prstClr>
                </a:solidFill>
                <a:latin typeface="Calibri"/>
              </a:rPr>
              <a:t>Email julie.thomas</a:t>
            </a:r>
            <a:r>
              <a:rPr lang="en-GB" dirty="0">
                <a:solidFill>
                  <a:prstClr val="black">
                    <a:lumMod val="65000"/>
                    <a:lumOff val="35000"/>
                  </a:prstClr>
                </a:solidFill>
                <a:latin typeface="Calibri"/>
              </a:rPr>
              <a:t>@uwtsd.ac.uk</a:t>
            </a:r>
          </a:p>
        </p:txBody>
      </p:sp>
      <p:sp>
        <p:nvSpPr>
          <p:cNvPr id="21" name="TextBox 20"/>
          <p:cNvSpPr txBox="1"/>
          <p:nvPr/>
        </p:nvSpPr>
        <p:spPr>
          <a:xfrm>
            <a:off x="1511793" y="2454695"/>
            <a:ext cx="3045805" cy="707886"/>
          </a:xfrm>
          <a:prstGeom prst="rect">
            <a:avLst/>
          </a:prstGeom>
          <a:noFill/>
        </p:spPr>
        <p:txBody>
          <a:bodyPr wrap="square" rtlCol="0">
            <a:spAutoFit/>
          </a:bodyPr>
          <a:lstStyle/>
          <a:p>
            <a:r>
              <a:rPr lang="en-GB" sz="2400" b="1" dirty="0">
                <a:solidFill>
                  <a:prstClr val="black">
                    <a:lumMod val="65000"/>
                    <a:lumOff val="35000"/>
                  </a:prstClr>
                </a:solidFill>
                <a:latin typeface="Calibri"/>
              </a:rPr>
              <a:t>Where I have worked :</a:t>
            </a:r>
          </a:p>
          <a:p>
            <a:endParaRPr lang="en-GB" sz="1600" b="1" dirty="0">
              <a:solidFill>
                <a:prstClr val="black">
                  <a:lumMod val="65000"/>
                  <a:lumOff val="35000"/>
                </a:prstClr>
              </a:solidFill>
              <a:latin typeface="Calibri"/>
            </a:endParaRPr>
          </a:p>
        </p:txBody>
      </p:sp>
      <p:sp>
        <p:nvSpPr>
          <p:cNvPr id="22" name="TextBox 21"/>
          <p:cNvSpPr txBox="1"/>
          <p:nvPr/>
        </p:nvSpPr>
        <p:spPr>
          <a:xfrm>
            <a:off x="2387600" y="125280"/>
            <a:ext cx="7765173" cy="1015663"/>
          </a:xfrm>
          <a:prstGeom prst="rect">
            <a:avLst/>
          </a:prstGeom>
          <a:noFill/>
        </p:spPr>
        <p:txBody>
          <a:bodyPr wrap="square" rtlCol="0">
            <a:spAutoFit/>
          </a:bodyPr>
          <a:lstStyle/>
          <a:p>
            <a:pPr algn="ctr"/>
            <a:r>
              <a:rPr lang="en-GB" sz="3200" b="1" dirty="0">
                <a:solidFill>
                  <a:prstClr val="black"/>
                </a:solidFill>
                <a:latin typeface="Calibri"/>
              </a:rPr>
              <a:t>JULIE THOMAS</a:t>
            </a:r>
          </a:p>
          <a:p>
            <a:pPr algn="ctr"/>
            <a:r>
              <a:rPr lang="en-GB" sz="2800" b="1" dirty="0">
                <a:solidFill>
                  <a:prstClr val="black"/>
                </a:solidFill>
                <a:latin typeface="Calibri"/>
              </a:rPr>
              <a:t>BA(Hons) MA (HRM) Chartered MCIPD SFHEA</a:t>
            </a:r>
          </a:p>
        </p:txBody>
      </p:sp>
      <p:sp>
        <p:nvSpPr>
          <p:cNvPr id="33" name="TextBox 32"/>
          <p:cNvSpPr txBox="1"/>
          <p:nvPr/>
        </p:nvSpPr>
        <p:spPr>
          <a:xfrm>
            <a:off x="556355" y="3719009"/>
            <a:ext cx="2834545" cy="2431435"/>
          </a:xfrm>
          <a:prstGeom prst="rect">
            <a:avLst/>
          </a:prstGeom>
          <a:noFill/>
        </p:spPr>
        <p:txBody>
          <a:bodyPr wrap="square" rtlCol="0">
            <a:spAutoFit/>
          </a:bodyPr>
          <a:lstStyle/>
          <a:p>
            <a:r>
              <a:rPr lang="en-GB" sz="2000" b="1" dirty="0">
                <a:solidFill>
                  <a:prstClr val="black">
                    <a:lumMod val="65000"/>
                    <a:lumOff val="35000"/>
                  </a:prstClr>
                </a:solidFill>
                <a:latin typeface="Calibri"/>
              </a:rPr>
              <a:t>Current Doctoral Candidate researching the impact of Management Style on Wellbeing and Performance</a:t>
            </a:r>
          </a:p>
          <a:p>
            <a:endParaRPr lang="en-GB" sz="1600" b="1" dirty="0">
              <a:solidFill>
                <a:prstClr val="black">
                  <a:lumMod val="65000"/>
                  <a:lumOff val="35000"/>
                </a:prstClr>
              </a:solidFill>
              <a:latin typeface="Calibri"/>
            </a:endParaRPr>
          </a:p>
          <a:p>
            <a:endParaRPr lang="en-GB" sz="1600" dirty="0">
              <a:solidFill>
                <a:prstClr val="black"/>
              </a:solidFill>
              <a:latin typeface="Calibri"/>
            </a:endParaRPr>
          </a:p>
        </p:txBody>
      </p:sp>
      <p:pic>
        <p:nvPicPr>
          <p:cNvPr id="3" name="Picture 2">
            <a:extLst>
              <a:ext uri="{FF2B5EF4-FFF2-40B4-BE49-F238E27FC236}">
                <a16:creationId xmlns:a16="http://schemas.microsoft.com/office/drawing/2014/main" id="{063143CF-F7EE-48E9-98D1-47969279A8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21413" y="2204893"/>
            <a:ext cx="1756349" cy="1207490"/>
          </a:xfrm>
          <a:prstGeom prst="rect">
            <a:avLst/>
          </a:prstGeom>
        </p:spPr>
      </p:pic>
      <p:pic>
        <p:nvPicPr>
          <p:cNvPr id="38" name="Picture 37">
            <a:extLst>
              <a:ext uri="{FF2B5EF4-FFF2-40B4-BE49-F238E27FC236}">
                <a16:creationId xmlns:a16="http://schemas.microsoft.com/office/drawing/2014/main" id="{058ACAD0-A310-4957-8F00-A2D1CE05B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2206" y="2210081"/>
            <a:ext cx="3048000" cy="952500"/>
          </a:xfrm>
          <a:prstGeom prst="rect">
            <a:avLst/>
          </a:prstGeom>
        </p:spPr>
      </p:pic>
      <p:pic>
        <p:nvPicPr>
          <p:cNvPr id="40" name="Picture 39">
            <a:extLst>
              <a:ext uri="{FF2B5EF4-FFF2-40B4-BE49-F238E27FC236}">
                <a16:creationId xmlns:a16="http://schemas.microsoft.com/office/drawing/2014/main" id="{42CFB669-893E-4FAE-8C11-87137E88CD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75527" y="3819661"/>
            <a:ext cx="1464008" cy="1464008"/>
          </a:xfrm>
          <a:prstGeom prst="rect">
            <a:avLst/>
          </a:prstGeom>
        </p:spPr>
      </p:pic>
      <p:pic>
        <p:nvPicPr>
          <p:cNvPr id="42" name="Picture 41">
            <a:extLst>
              <a:ext uri="{FF2B5EF4-FFF2-40B4-BE49-F238E27FC236}">
                <a16:creationId xmlns:a16="http://schemas.microsoft.com/office/drawing/2014/main" id="{151E326E-91CE-42B9-B20A-AB99FAE06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652370" y="3429000"/>
            <a:ext cx="2055673" cy="1438971"/>
          </a:xfrm>
          <a:prstGeom prst="rect">
            <a:avLst/>
          </a:prstGeom>
        </p:spPr>
      </p:pic>
      <p:sp>
        <p:nvSpPr>
          <p:cNvPr id="45" name="TextBox 44">
            <a:extLst>
              <a:ext uri="{FF2B5EF4-FFF2-40B4-BE49-F238E27FC236}">
                <a16:creationId xmlns:a16="http://schemas.microsoft.com/office/drawing/2014/main" id="{41075457-09C0-4393-8B57-C6E0AE69B84C}"/>
              </a:ext>
            </a:extLst>
          </p:cNvPr>
          <p:cNvSpPr txBox="1"/>
          <p:nvPr/>
        </p:nvSpPr>
        <p:spPr>
          <a:xfrm>
            <a:off x="2508358" y="1140943"/>
            <a:ext cx="7644415" cy="707886"/>
          </a:xfrm>
          <a:prstGeom prst="rect">
            <a:avLst/>
          </a:prstGeom>
          <a:solidFill>
            <a:schemeClr val="bg2"/>
          </a:solidFill>
        </p:spPr>
        <p:txBody>
          <a:bodyPr wrap="square" rtlCol="0">
            <a:spAutoFit/>
          </a:bodyPr>
          <a:lstStyle/>
          <a:p>
            <a:r>
              <a:rPr lang="en-GB" sz="2000" dirty="0">
                <a:solidFill>
                  <a:prstClr val="black"/>
                </a:solidFill>
                <a:latin typeface="Calibri"/>
              </a:rPr>
              <a:t>Senior Lecturer – People Management and Skills for the Workplace</a:t>
            </a:r>
          </a:p>
          <a:p>
            <a:r>
              <a:rPr lang="en-GB" sz="2000" dirty="0">
                <a:solidFill>
                  <a:prstClr val="black"/>
                </a:solidFill>
                <a:latin typeface="Calibri"/>
              </a:rPr>
              <a:t>Programme Manager for all CIPD Programmes</a:t>
            </a:r>
          </a:p>
        </p:txBody>
      </p:sp>
      <p:pic>
        <p:nvPicPr>
          <p:cNvPr id="59" name="Picture 58">
            <a:extLst>
              <a:ext uri="{FF2B5EF4-FFF2-40B4-BE49-F238E27FC236}">
                <a16:creationId xmlns:a16="http://schemas.microsoft.com/office/drawing/2014/main" id="{BD8E91C0-146A-452F-BFF6-037561F6A5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56494" y="5423609"/>
            <a:ext cx="1905000" cy="866775"/>
          </a:xfrm>
          <a:prstGeom prst="rect">
            <a:avLst/>
          </a:prstGeom>
        </p:spPr>
      </p:pic>
      <p:pic>
        <p:nvPicPr>
          <p:cNvPr id="14" name="Picture 13" descr="A close up of a sign&#10;&#10;Description generated with very high confidence">
            <a:extLst>
              <a:ext uri="{FF2B5EF4-FFF2-40B4-BE49-F238E27FC236}">
                <a16:creationId xmlns:a16="http://schemas.microsoft.com/office/drawing/2014/main" id="{5DC19822-76A8-464B-AADF-59C2A5BB9DB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82910" y="3819661"/>
            <a:ext cx="2326084" cy="1022205"/>
          </a:xfrm>
          <a:prstGeom prst="rect">
            <a:avLst/>
          </a:prstGeom>
        </p:spPr>
      </p:pic>
    </p:spTree>
    <p:extLst>
      <p:ext uri="{BB962C8B-B14F-4D97-AF65-F5344CB8AC3E}">
        <p14:creationId xmlns:p14="http://schemas.microsoft.com/office/powerpoint/2010/main" val="335222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EA4F2-16BA-24FA-A2C6-BC87B464C37F}"/>
              </a:ext>
            </a:extLst>
          </p:cNvPr>
          <p:cNvSpPr txBox="1"/>
          <p:nvPr/>
        </p:nvSpPr>
        <p:spPr>
          <a:xfrm>
            <a:off x="2152650" y="291090"/>
            <a:ext cx="7886699" cy="93268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b="1" dirty="0">
                <a:solidFill>
                  <a:prstClr val="black"/>
                </a:solidFill>
                <a:latin typeface="Myriad Pro"/>
              </a:rPr>
              <a:t>My Publications</a:t>
            </a:r>
          </a:p>
        </p:txBody>
      </p:sp>
      <p:pic>
        <p:nvPicPr>
          <p:cNvPr id="3" name="Picture 2" descr="Graphical user interface, application&#10;&#10;Description automatically generated">
            <a:extLst>
              <a:ext uri="{FF2B5EF4-FFF2-40B4-BE49-F238E27FC236}">
                <a16:creationId xmlns:a16="http://schemas.microsoft.com/office/drawing/2014/main" id="{DD7446D5-F5F1-DA85-40B0-076BA66873FC}"/>
              </a:ext>
            </a:extLst>
          </p:cNvPr>
          <p:cNvPicPr>
            <a:picLocks noChangeAspect="1"/>
          </p:cNvPicPr>
          <p:nvPr/>
        </p:nvPicPr>
        <p:blipFill>
          <a:blip r:embed="rId2"/>
          <a:stretch>
            <a:fillRect/>
          </a:stretch>
        </p:blipFill>
        <p:spPr>
          <a:xfrm>
            <a:off x="2152649" y="1496758"/>
            <a:ext cx="7886699" cy="3864483"/>
          </a:xfrm>
          <a:prstGeom prst="rect">
            <a:avLst/>
          </a:prstGeom>
        </p:spPr>
      </p:pic>
    </p:spTree>
    <p:extLst>
      <p:ext uri="{BB962C8B-B14F-4D97-AF65-F5344CB8AC3E}">
        <p14:creationId xmlns:p14="http://schemas.microsoft.com/office/powerpoint/2010/main" val="3626349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BCEE-6521-54C4-9B54-F412A09019F8}"/>
              </a:ext>
            </a:extLst>
          </p:cNvPr>
          <p:cNvSpPr>
            <a:spLocks noGrp="1"/>
          </p:cNvSpPr>
          <p:nvPr>
            <p:ph type="title"/>
          </p:nvPr>
        </p:nvSpPr>
        <p:spPr/>
        <p:txBody>
          <a:bodyPr/>
          <a:lstStyle/>
          <a:p>
            <a:r>
              <a:rPr lang="en-GB" b="1" dirty="0"/>
              <a:t>Time to introduce yourself!</a:t>
            </a:r>
          </a:p>
        </p:txBody>
      </p:sp>
      <p:sp>
        <p:nvSpPr>
          <p:cNvPr id="3" name="Content Placeholder 2">
            <a:extLst>
              <a:ext uri="{FF2B5EF4-FFF2-40B4-BE49-F238E27FC236}">
                <a16:creationId xmlns:a16="http://schemas.microsoft.com/office/drawing/2014/main" id="{F36D5BE6-FCF6-AA97-056C-B20F092241B9}"/>
              </a:ext>
            </a:extLst>
          </p:cNvPr>
          <p:cNvSpPr>
            <a:spLocks noGrp="1"/>
          </p:cNvSpPr>
          <p:nvPr>
            <p:ph idx="1"/>
          </p:nvPr>
        </p:nvSpPr>
        <p:spPr/>
        <p:txBody>
          <a:bodyPr/>
          <a:lstStyle/>
          <a:p>
            <a:r>
              <a:rPr lang="en-GB" dirty="0"/>
              <a:t>Your name</a:t>
            </a:r>
          </a:p>
          <a:p>
            <a:r>
              <a:rPr lang="en-GB" dirty="0"/>
              <a:t>Where you work</a:t>
            </a:r>
          </a:p>
          <a:p>
            <a:r>
              <a:rPr lang="en-GB" dirty="0"/>
              <a:t>How you are feeling today!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31656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CA5B2-6BCC-AF20-D2EB-0366D4BAC291}"/>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8FC50057-0C46-E816-CF10-E05D70D1F3D3}"/>
              </a:ext>
            </a:extLst>
          </p:cNvPr>
          <p:cNvSpPr>
            <a:spLocks noGrp="1"/>
          </p:cNvSpPr>
          <p:nvPr>
            <p:ph idx="1"/>
          </p:nvPr>
        </p:nvSpPr>
        <p:spPr>
          <a:xfrm>
            <a:off x="711200" y="1912938"/>
            <a:ext cx="10972800" cy="4389604"/>
          </a:xfrm>
        </p:spPr>
        <p:txBody>
          <a:bodyPr>
            <a:normAutofit/>
          </a:bodyPr>
          <a:lstStyle/>
          <a:p>
            <a:pPr marL="0" indent="0">
              <a:buNone/>
            </a:pPr>
            <a:r>
              <a:rPr lang="en-GB" sz="3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 develop the concepts and practice of creativity and value creation to aid innovative organisational operations.</a:t>
            </a:r>
          </a:p>
          <a:p>
            <a:pPr marL="0" indent="0">
              <a:buNone/>
            </a:pPr>
            <a:endParaRPr lang="en-GB" sz="3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355021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D93B8-BC37-CEED-7331-A7685760EC48}"/>
              </a:ext>
            </a:extLst>
          </p:cNvPr>
          <p:cNvSpPr>
            <a:spLocks noGrp="1"/>
          </p:cNvSpPr>
          <p:nvPr>
            <p:ph type="title"/>
          </p:nvPr>
        </p:nvSpPr>
        <p:spPr>
          <a:xfrm>
            <a:off x="609600" y="274638"/>
            <a:ext cx="10972800" cy="627062"/>
          </a:xfrm>
        </p:spPr>
        <p:txBody>
          <a:bodyPr>
            <a:normAutofit fontScale="90000"/>
          </a:bodyPr>
          <a:lstStyle/>
          <a:p>
            <a:r>
              <a:rPr lang="en-GB" b="1" dirty="0"/>
              <a:t>Learning Outcomes</a:t>
            </a:r>
          </a:p>
        </p:txBody>
      </p:sp>
      <p:sp>
        <p:nvSpPr>
          <p:cNvPr id="3" name="Content Placeholder 2">
            <a:extLst>
              <a:ext uri="{FF2B5EF4-FFF2-40B4-BE49-F238E27FC236}">
                <a16:creationId xmlns:a16="http://schemas.microsoft.com/office/drawing/2014/main" id="{E619E300-30F5-0F50-6196-7FA359858390}"/>
              </a:ext>
            </a:extLst>
          </p:cNvPr>
          <p:cNvSpPr>
            <a:spLocks noGrp="1"/>
          </p:cNvSpPr>
          <p:nvPr>
            <p:ph idx="1"/>
          </p:nvPr>
        </p:nvSpPr>
        <p:spPr>
          <a:xfrm>
            <a:off x="609600" y="1193800"/>
            <a:ext cx="10972800" cy="4406900"/>
          </a:xfrm>
        </p:spPr>
        <p:txBody>
          <a:bodyPr>
            <a:normAutofit fontScale="92500" lnSpcReduction="20000"/>
          </a:bodyPr>
          <a:lstStyle/>
          <a:p>
            <a:pPr marL="0" marR="0" lvl="0" indent="0" algn="just" defTabSz="914400" rtl="0" eaLnBrk="1" fontAlgn="auto" latinLnBrk="0" hangingPunct="1">
              <a:lnSpc>
                <a:spcPct val="107000"/>
              </a:lnSpc>
              <a:spcBef>
                <a:spcPct val="20000"/>
              </a:spcBef>
              <a:spcAft>
                <a:spcPts val="800"/>
              </a:spcAft>
              <a:buClrTx/>
              <a:buSzTx/>
              <a:buFont typeface="Arial" pitchFamily="34" charset="0"/>
              <a:buNone/>
              <a:tabLst/>
              <a:defRPr/>
            </a:pP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Upon the successful completion of this module, the student should be able to: </a:t>
            </a:r>
            <a:endParaRPr kumimoji="0" lang="en-GB" sz="28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503555" lvl="0" indent="0" algn="just" defTabSz="914400" rtl="0" eaLnBrk="1" fontAlgn="auto" latinLnBrk="0" hangingPunct="1">
              <a:lnSpc>
                <a:spcPct val="107000"/>
              </a:lnSpc>
              <a:spcBef>
                <a:spcPct val="20000"/>
              </a:spcBef>
              <a:spcAft>
                <a:spcPts val="800"/>
              </a:spcAft>
              <a:buClrTx/>
              <a:buSzTx/>
              <a:buFont typeface="Arial" pitchFamily="34" charset="0"/>
              <a:buNone/>
              <a:tabLst/>
              <a:defRPr/>
            </a:pPr>
            <a:r>
              <a:rPr kumimoji="0" lang="en-GB" sz="2800" b="0" i="0" u="none" strike="noStrike" kern="0" cap="none" spc="0" normalizeH="0" baseline="0" noProof="0" dirty="0">
                <a:ln>
                  <a:noFill/>
                </a:ln>
                <a:solidFill>
                  <a:srgbClr val="000000"/>
                </a:solidFill>
                <a:effectLst/>
                <a:uLnTx/>
                <a:uFillTx/>
                <a:latin typeface="Symbol" panose="05050102010706020507" pitchFamily="18" charset="2"/>
                <a:ea typeface="Times New Roman" panose="02020603050405020304" pitchFamily="18" charset="0"/>
                <a:cs typeface="Calibri" panose="020F0502020204030204" pitchFamily="34" charset="0"/>
              </a:rPr>
              <a:t>·</a:t>
            </a:r>
            <a:r>
              <a:rPr kumimoji="0" lang="en-GB"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demonstrate knowledge and understanding of organisation logistics, innovation and creativity to develop value creation within an operations context;</a:t>
            </a:r>
            <a:endParaRPr kumimoji="0" lang="en-GB" sz="28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503555" lvl="0" indent="0" algn="just" defTabSz="914400" rtl="0" eaLnBrk="1" fontAlgn="auto" latinLnBrk="0" hangingPunct="1">
              <a:lnSpc>
                <a:spcPct val="107000"/>
              </a:lnSpc>
              <a:spcBef>
                <a:spcPct val="20000"/>
              </a:spcBef>
              <a:spcAft>
                <a:spcPts val="800"/>
              </a:spcAft>
              <a:buClrTx/>
              <a:buSzTx/>
              <a:buFont typeface="Arial" pitchFamily="34" charset="0"/>
              <a:buNone/>
              <a:tabLst/>
              <a:defRPr/>
            </a:pPr>
            <a:r>
              <a:rPr kumimoji="0" lang="en-GB" sz="2800" b="0" i="0" u="none" strike="noStrike" kern="0" cap="none" spc="0" normalizeH="0" baseline="0" noProof="0" dirty="0">
                <a:ln>
                  <a:noFill/>
                </a:ln>
                <a:solidFill>
                  <a:srgbClr val="000000"/>
                </a:solidFill>
                <a:effectLst/>
                <a:uLnTx/>
                <a:uFillTx/>
                <a:latin typeface="Symbol" panose="05050102010706020507" pitchFamily="18" charset="2"/>
                <a:ea typeface="Times New Roman" panose="02020603050405020304" pitchFamily="18" charset="0"/>
                <a:cs typeface="Calibri" panose="020F0502020204030204" pitchFamily="34" charset="0"/>
              </a:rPr>
              <a:t>·</a:t>
            </a:r>
            <a:r>
              <a:rPr kumimoji="0" lang="en-GB"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apply </a:t>
            </a:r>
            <a:r>
              <a:rPr kumimoji="0" lang="en-GB" sz="2800" b="0" i="0" u="none" strike="noStrike" kern="0" cap="none" spc="0" normalizeH="0" baseline="0" noProof="0" dirty="0">
                <a:ln>
                  <a:noFill/>
                </a:ln>
                <a:solidFill>
                  <a:srgbClr val="000000"/>
                </a:solidFill>
                <a:effectLst/>
                <a:uLnTx/>
                <a:uFillTx/>
                <a:latin typeface="inherit"/>
                <a:ea typeface="Times New Roman" panose="02020603050405020304" pitchFamily="18" charset="0"/>
                <a:cs typeface="Calibri" panose="020F0502020204030204" pitchFamily="34" charset="0"/>
              </a:rPr>
              <a:t>creative </a:t>
            </a: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thinking</a:t>
            </a:r>
            <a:r>
              <a:rPr kumimoji="0" lang="en-GB" sz="2800" b="0" i="0" u="none" strike="noStrike" kern="0" cap="none" spc="0" normalizeH="0" baseline="0" noProof="0" dirty="0">
                <a:ln>
                  <a:noFill/>
                </a:ln>
                <a:solidFill>
                  <a:srgbClr val="000000"/>
                </a:solidFill>
                <a:effectLst/>
                <a:uLnTx/>
                <a:uFillTx/>
                <a:latin typeface="inherit"/>
                <a:ea typeface="Times New Roman" panose="02020603050405020304" pitchFamily="18" charset="0"/>
                <a:cs typeface="Calibri" panose="020F0502020204030204" pitchFamily="34" charset="0"/>
              </a:rPr>
              <a:t> </a:t>
            </a: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within a work-based or academic context to develop novel solutions and/or value</a:t>
            </a:r>
            <a:r>
              <a:rPr kumimoji="0" lang="en-GB" sz="2800" b="0" i="0" u="none" strike="noStrike" kern="0" cap="none" spc="-2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 </a:t>
            </a: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creation to an identified operational problem;</a:t>
            </a:r>
            <a:endParaRPr kumimoji="0" lang="en-GB" sz="28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503555" lvl="0" indent="0" algn="just" defTabSz="914400" rtl="0" eaLnBrk="1" fontAlgn="auto" latinLnBrk="0" hangingPunct="1">
              <a:lnSpc>
                <a:spcPct val="107000"/>
              </a:lnSpc>
              <a:spcBef>
                <a:spcPct val="20000"/>
              </a:spcBef>
              <a:spcAft>
                <a:spcPts val="800"/>
              </a:spcAft>
              <a:buClrTx/>
              <a:buSzTx/>
              <a:buFont typeface="Arial" pitchFamily="34" charset="0"/>
              <a:buNone/>
              <a:tabLst/>
              <a:defRPr/>
            </a:pPr>
            <a:r>
              <a:rPr kumimoji="0" lang="en-GB" sz="2800" b="0" i="0" u="none" strike="noStrike" kern="0" cap="none" spc="0" normalizeH="0" baseline="0" noProof="0" dirty="0">
                <a:ln>
                  <a:noFill/>
                </a:ln>
                <a:solidFill>
                  <a:srgbClr val="000000"/>
                </a:solidFill>
                <a:effectLst/>
                <a:uLnTx/>
                <a:uFillTx/>
                <a:latin typeface="Symbol" panose="05050102010706020507" pitchFamily="18" charset="2"/>
                <a:ea typeface="Times New Roman" panose="02020603050405020304" pitchFamily="18" charset="0"/>
                <a:cs typeface="Calibri" panose="020F0502020204030204" pitchFamily="34" charset="0"/>
              </a:rPr>
              <a:t>·</a:t>
            </a:r>
            <a:r>
              <a:rPr kumimoji="0" lang="en-GB"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r>
              <a:rPr kumimoji="0" lang="en-GB" sz="2800" b="0" i="0" u="none" strike="noStrike" kern="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Calibri" panose="020F0502020204030204" pitchFamily="34" charset="0"/>
              </a:rPr>
              <a:t>write a report which investigates an identified problem within the operations of an organisation and offers innovative and creative solutions which add value.</a:t>
            </a:r>
            <a:endParaRPr kumimoji="0" lang="en-GB" sz="2800" b="0"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35550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1C774-6BD7-4607-F8CD-C75B64207507}"/>
              </a:ext>
            </a:extLst>
          </p:cNvPr>
          <p:cNvSpPr>
            <a:spLocks noGrp="1"/>
          </p:cNvSpPr>
          <p:nvPr>
            <p:ph type="title"/>
          </p:nvPr>
        </p:nvSpPr>
        <p:spPr>
          <a:xfrm>
            <a:off x="4047034" y="274638"/>
            <a:ext cx="4054229" cy="1143000"/>
          </a:xfrm>
        </p:spPr>
        <p:txBody>
          <a:bodyPr anchor="ctr">
            <a:normAutofit fontScale="90000"/>
          </a:bodyPr>
          <a:lstStyle/>
          <a:p>
            <a:r>
              <a:rPr lang="en-GB" b="1" dirty="0"/>
              <a:t>Core Textbooks</a:t>
            </a:r>
          </a:p>
        </p:txBody>
      </p:sp>
      <p:pic>
        <p:nvPicPr>
          <p:cNvPr id="5" name="Content Placeholder 4" descr="A book cover of a book&#10;&#10;Description automatically generated">
            <a:extLst>
              <a:ext uri="{FF2B5EF4-FFF2-40B4-BE49-F238E27FC236}">
                <a16:creationId xmlns:a16="http://schemas.microsoft.com/office/drawing/2014/main" id="{6E824801-BBEE-6391-3E6F-A3F8A204A90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71154" y="846138"/>
            <a:ext cx="3420565" cy="4321915"/>
          </a:xfrm>
          <a:noFill/>
        </p:spPr>
      </p:pic>
      <p:sp>
        <p:nvSpPr>
          <p:cNvPr id="12" name="Content Placeholder 3">
            <a:extLst>
              <a:ext uri="{FF2B5EF4-FFF2-40B4-BE49-F238E27FC236}">
                <a16:creationId xmlns:a16="http://schemas.microsoft.com/office/drawing/2014/main" id="{F7D76F31-EA37-19E7-EED5-A0374471A200}"/>
              </a:ext>
            </a:extLst>
          </p:cNvPr>
          <p:cNvSpPr>
            <a:spLocks noGrp="1"/>
          </p:cNvSpPr>
          <p:nvPr>
            <p:ph sz="half" idx="2"/>
          </p:nvPr>
        </p:nvSpPr>
        <p:spPr>
          <a:xfrm>
            <a:off x="4047035" y="1689947"/>
            <a:ext cx="4054228" cy="3989040"/>
          </a:xfrm>
        </p:spPr>
        <p:txBody>
          <a:bodyPr>
            <a:normAutofit fontScale="92500" lnSpcReduction="10000"/>
          </a:bodyPr>
          <a:lstStyle/>
          <a:p>
            <a:r>
              <a:rPr lang="en-US" dirty="0"/>
              <a:t>Managing Innovation by Tidd and Bessant (2020)</a:t>
            </a:r>
          </a:p>
          <a:p>
            <a:r>
              <a:rPr lang="en-US" dirty="0"/>
              <a:t>Logistics and Supply Chain Innovation by Manners-Bell and Lyon (2023)</a:t>
            </a:r>
          </a:p>
          <a:p>
            <a:pPr marL="0" indent="0">
              <a:buNone/>
            </a:pPr>
            <a:endParaRPr lang="en-US" dirty="0"/>
          </a:p>
          <a:p>
            <a:pPr marL="0" indent="0">
              <a:buNone/>
            </a:pPr>
            <a:r>
              <a:rPr lang="en-US" dirty="0"/>
              <a:t>Details are on the Leganto Reading List on Moodle</a:t>
            </a:r>
          </a:p>
        </p:txBody>
      </p:sp>
      <p:pic>
        <p:nvPicPr>
          <p:cNvPr id="1026" name="Picture 2" descr="xxlarge_9781398607484">
            <a:extLst>
              <a:ext uri="{FF2B5EF4-FFF2-40B4-BE49-F238E27FC236}">
                <a16:creationId xmlns:a16="http://schemas.microsoft.com/office/drawing/2014/main" id="{BBBD3727-028F-4590-C2E0-65F250F15F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0283" y="274638"/>
            <a:ext cx="3420565" cy="5130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2832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2121-1786-9278-6245-34850E7E195A}"/>
              </a:ext>
            </a:extLst>
          </p:cNvPr>
          <p:cNvSpPr>
            <a:spLocks noGrp="1"/>
          </p:cNvSpPr>
          <p:nvPr>
            <p:ph type="title"/>
          </p:nvPr>
        </p:nvSpPr>
        <p:spPr/>
        <p:txBody>
          <a:bodyPr/>
          <a:lstStyle/>
          <a:p>
            <a:r>
              <a:rPr lang="en-GB" b="1" dirty="0"/>
              <a:t>Useful Website</a:t>
            </a:r>
          </a:p>
        </p:txBody>
      </p:sp>
      <p:sp>
        <p:nvSpPr>
          <p:cNvPr id="3" name="Content Placeholder 2">
            <a:extLst>
              <a:ext uri="{FF2B5EF4-FFF2-40B4-BE49-F238E27FC236}">
                <a16:creationId xmlns:a16="http://schemas.microsoft.com/office/drawing/2014/main" id="{333224DE-2A7E-0AA4-9A4C-D573788D8500}"/>
              </a:ext>
            </a:extLst>
          </p:cNvPr>
          <p:cNvSpPr>
            <a:spLocks noGrp="1"/>
          </p:cNvSpPr>
          <p:nvPr>
            <p:ph idx="1"/>
          </p:nvPr>
        </p:nvSpPr>
        <p:spPr/>
        <p:txBody>
          <a:bodyPr/>
          <a:lstStyle/>
          <a:p>
            <a:r>
              <a:rPr lang="en-GB" dirty="0">
                <a:hlinkClick r:id="rId2"/>
              </a:rPr>
              <a:t>John Bessant | Managing Innovation</a:t>
            </a:r>
            <a:endParaRPr lang="en-GB" dirty="0"/>
          </a:p>
          <a:p>
            <a:endParaRPr lang="en-GB" dirty="0"/>
          </a:p>
          <a:p>
            <a:endParaRPr lang="en-GB" dirty="0"/>
          </a:p>
        </p:txBody>
      </p:sp>
      <p:pic>
        <p:nvPicPr>
          <p:cNvPr id="5" name="Picture 4">
            <a:extLst>
              <a:ext uri="{FF2B5EF4-FFF2-40B4-BE49-F238E27FC236}">
                <a16:creationId xmlns:a16="http://schemas.microsoft.com/office/drawing/2014/main" id="{4B567D27-C653-68CA-D36F-9636ECE6F024}"/>
              </a:ext>
            </a:extLst>
          </p:cNvPr>
          <p:cNvPicPr>
            <a:picLocks noChangeAspect="1"/>
          </p:cNvPicPr>
          <p:nvPr/>
        </p:nvPicPr>
        <p:blipFill>
          <a:blip r:embed="rId3"/>
          <a:stretch>
            <a:fillRect/>
          </a:stretch>
        </p:blipFill>
        <p:spPr>
          <a:xfrm>
            <a:off x="1566230" y="2699453"/>
            <a:ext cx="9059539" cy="2162477"/>
          </a:xfrm>
          <a:prstGeom prst="rect">
            <a:avLst/>
          </a:prstGeom>
        </p:spPr>
      </p:pic>
    </p:spTree>
    <p:extLst>
      <p:ext uri="{BB962C8B-B14F-4D97-AF65-F5344CB8AC3E}">
        <p14:creationId xmlns:p14="http://schemas.microsoft.com/office/powerpoint/2010/main" val="1319682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2F623-6FA3-9D95-975F-6A1319DF12AB}"/>
              </a:ext>
            </a:extLst>
          </p:cNvPr>
          <p:cNvSpPr>
            <a:spLocks noGrp="1"/>
          </p:cNvSpPr>
          <p:nvPr>
            <p:ph type="title"/>
          </p:nvPr>
        </p:nvSpPr>
        <p:spPr/>
        <p:txBody>
          <a:bodyPr/>
          <a:lstStyle/>
          <a:p>
            <a:r>
              <a:rPr lang="en-GB" b="1" dirty="0"/>
              <a:t>Timetable</a:t>
            </a:r>
          </a:p>
        </p:txBody>
      </p:sp>
      <p:sp>
        <p:nvSpPr>
          <p:cNvPr id="3" name="Content Placeholder 2">
            <a:extLst>
              <a:ext uri="{FF2B5EF4-FFF2-40B4-BE49-F238E27FC236}">
                <a16:creationId xmlns:a16="http://schemas.microsoft.com/office/drawing/2014/main" id="{EFE027C9-5CB1-8453-F9EF-37650AD96AFB}"/>
              </a:ext>
            </a:extLst>
          </p:cNvPr>
          <p:cNvSpPr>
            <a:spLocks noGrp="1"/>
          </p:cNvSpPr>
          <p:nvPr>
            <p:ph idx="1"/>
          </p:nvPr>
        </p:nvSpPr>
        <p:spPr>
          <a:xfrm>
            <a:off x="406400" y="1600201"/>
            <a:ext cx="11176000" cy="3917032"/>
          </a:xfrm>
        </p:spPr>
        <p:txBody>
          <a:bodyPr/>
          <a:lstStyle/>
          <a:p>
            <a:r>
              <a:rPr lang="en-GB" dirty="0"/>
              <a:t>First session today</a:t>
            </a:r>
          </a:p>
          <a:p>
            <a:r>
              <a:rPr lang="en-GB" dirty="0"/>
              <a:t>Reading week (no session) – half term w/c 24</a:t>
            </a:r>
            <a:r>
              <a:rPr lang="en-GB" baseline="30000" dirty="0"/>
              <a:t>th </a:t>
            </a:r>
            <a:r>
              <a:rPr lang="en-GB" dirty="0"/>
              <a:t>February</a:t>
            </a:r>
          </a:p>
          <a:p>
            <a:r>
              <a:rPr lang="en-GB" dirty="0"/>
              <a:t>Final week – draft reading (book by appointment) w/c 17</a:t>
            </a:r>
            <a:r>
              <a:rPr lang="en-GB" baseline="30000" dirty="0"/>
              <a:t>th</a:t>
            </a:r>
            <a:r>
              <a:rPr lang="en-GB" dirty="0"/>
              <a:t> March </a:t>
            </a:r>
          </a:p>
          <a:p>
            <a:r>
              <a:rPr lang="en-GB" dirty="0"/>
              <a:t>Submission of assignment – Friday 21st March 2025, 3pm</a:t>
            </a:r>
          </a:p>
        </p:txBody>
      </p:sp>
    </p:spTree>
    <p:extLst>
      <p:ext uri="{BB962C8B-B14F-4D97-AF65-F5344CB8AC3E}">
        <p14:creationId xmlns:p14="http://schemas.microsoft.com/office/powerpoint/2010/main" val="2649254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93A24-B4B6-48D9-A67D-B033177B8B07}"/>
              </a:ext>
            </a:extLst>
          </p:cNvPr>
          <p:cNvSpPr>
            <a:spLocks noGrp="1"/>
          </p:cNvSpPr>
          <p:nvPr>
            <p:ph type="title"/>
          </p:nvPr>
        </p:nvSpPr>
        <p:spPr>
          <a:xfrm>
            <a:off x="609600" y="274638"/>
            <a:ext cx="10972800" cy="868362"/>
          </a:xfrm>
        </p:spPr>
        <p:txBody>
          <a:bodyPr/>
          <a:lstStyle/>
          <a:p>
            <a:r>
              <a:rPr lang="en-GB" b="1" dirty="0"/>
              <a:t>Moodle Page</a:t>
            </a:r>
          </a:p>
        </p:txBody>
      </p:sp>
      <p:sp>
        <p:nvSpPr>
          <p:cNvPr id="3" name="Content Placeholder 2">
            <a:extLst>
              <a:ext uri="{FF2B5EF4-FFF2-40B4-BE49-F238E27FC236}">
                <a16:creationId xmlns:a16="http://schemas.microsoft.com/office/drawing/2014/main" id="{46576B5E-3D7A-A0AB-F92D-3F6F4DCFDD6C}"/>
              </a:ext>
            </a:extLst>
          </p:cNvPr>
          <p:cNvSpPr>
            <a:spLocks noGrp="1"/>
          </p:cNvSpPr>
          <p:nvPr>
            <p:ph idx="1"/>
          </p:nvPr>
        </p:nvSpPr>
        <p:spPr>
          <a:xfrm>
            <a:off x="609600" y="1346200"/>
            <a:ext cx="10972800" cy="4171033"/>
          </a:xfrm>
        </p:spPr>
        <p:txBody>
          <a:bodyPr>
            <a:normAutofit/>
          </a:bodyPr>
          <a:lstStyle/>
          <a:p>
            <a:r>
              <a:rPr lang="en-GB" dirty="0"/>
              <a:t>Module Handbook</a:t>
            </a:r>
          </a:p>
          <a:p>
            <a:r>
              <a:rPr lang="en-GB" dirty="0"/>
              <a:t>Assignment</a:t>
            </a:r>
          </a:p>
          <a:p>
            <a:r>
              <a:rPr lang="en-GB" dirty="0"/>
              <a:t>Assignment Guidance (not on there yet)</a:t>
            </a:r>
          </a:p>
          <a:p>
            <a:r>
              <a:rPr lang="en-GB" dirty="0"/>
              <a:t>Leganto Reading List</a:t>
            </a:r>
          </a:p>
          <a:p>
            <a:r>
              <a:rPr lang="en-GB" dirty="0"/>
              <a:t>Useful resources</a:t>
            </a:r>
          </a:p>
          <a:p>
            <a:r>
              <a:rPr lang="en-GB" dirty="0"/>
              <a:t>Slides for each week</a:t>
            </a:r>
          </a:p>
          <a:p>
            <a:pPr marL="0" indent="0">
              <a:buNone/>
            </a:pPr>
            <a:endParaRPr lang="en-GB" dirty="0"/>
          </a:p>
        </p:txBody>
      </p:sp>
    </p:spTree>
    <p:extLst>
      <p:ext uri="{BB962C8B-B14F-4D97-AF65-F5344CB8AC3E}">
        <p14:creationId xmlns:p14="http://schemas.microsoft.com/office/powerpoint/2010/main" val="844366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6A69-E33C-1B2D-C4CC-72BD64B0B775}"/>
              </a:ext>
            </a:extLst>
          </p:cNvPr>
          <p:cNvSpPr>
            <a:spLocks noGrp="1"/>
          </p:cNvSpPr>
          <p:nvPr>
            <p:ph type="title"/>
          </p:nvPr>
        </p:nvSpPr>
        <p:spPr/>
        <p:txBody>
          <a:bodyPr/>
          <a:lstStyle/>
          <a:p>
            <a:r>
              <a:rPr lang="en-GB" b="1" dirty="0"/>
              <a:t>The Assignment</a:t>
            </a:r>
          </a:p>
        </p:txBody>
      </p:sp>
      <p:sp>
        <p:nvSpPr>
          <p:cNvPr id="3" name="Content Placeholder 2">
            <a:extLst>
              <a:ext uri="{FF2B5EF4-FFF2-40B4-BE49-F238E27FC236}">
                <a16:creationId xmlns:a16="http://schemas.microsoft.com/office/drawing/2014/main" id="{77441CCF-3CB7-2912-A9D8-2EB67ED96E03}"/>
              </a:ext>
            </a:extLst>
          </p:cNvPr>
          <p:cNvSpPr>
            <a:spLocks noGrp="1"/>
          </p:cNvSpPr>
          <p:nvPr>
            <p:ph idx="1"/>
          </p:nvPr>
        </p:nvSpPr>
        <p:spPr/>
        <p:txBody>
          <a:bodyPr>
            <a:normAutofit/>
          </a:bodyPr>
          <a:lstStyle/>
          <a:p>
            <a:r>
              <a:rPr lang="en-GB" sz="3600" dirty="0"/>
              <a:t>4000 word report</a:t>
            </a:r>
          </a:p>
          <a:p>
            <a:r>
              <a:rPr lang="en-GB" sz="3600" dirty="0"/>
              <a:t>Due Friday 21st March 2025, 3pm</a:t>
            </a:r>
          </a:p>
          <a:p>
            <a:r>
              <a:rPr lang="en-GB" sz="3600" dirty="0">
                <a:effectLst/>
                <a:ea typeface="Times New Roman" panose="02020603050405020304" pitchFamily="18" charset="0"/>
              </a:rPr>
              <a:t>This assignment requires you to analyse your organisation’s operations to identify a problem and provide an innovative solution</a:t>
            </a:r>
            <a:endParaRPr lang="en-GB" sz="3600" dirty="0"/>
          </a:p>
        </p:txBody>
      </p:sp>
    </p:spTree>
    <p:extLst>
      <p:ext uri="{BB962C8B-B14F-4D97-AF65-F5344CB8AC3E}">
        <p14:creationId xmlns:p14="http://schemas.microsoft.com/office/powerpoint/2010/main" val="1382574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56D95-1811-053C-85D9-833D00E9F0D9}"/>
              </a:ext>
            </a:extLst>
          </p:cNvPr>
          <p:cNvSpPr>
            <a:spLocks noGrp="1"/>
          </p:cNvSpPr>
          <p:nvPr>
            <p:ph type="title"/>
          </p:nvPr>
        </p:nvSpPr>
        <p:spPr>
          <a:xfrm>
            <a:off x="609600" y="112295"/>
            <a:ext cx="10972800" cy="818147"/>
          </a:xfrm>
        </p:spPr>
        <p:txBody>
          <a:bodyPr/>
          <a:lstStyle/>
          <a:p>
            <a:r>
              <a:rPr lang="en-GB" b="1" dirty="0"/>
              <a:t>Task Description</a:t>
            </a:r>
          </a:p>
        </p:txBody>
      </p:sp>
      <p:sp>
        <p:nvSpPr>
          <p:cNvPr id="3" name="Content Placeholder 2">
            <a:extLst>
              <a:ext uri="{FF2B5EF4-FFF2-40B4-BE49-F238E27FC236}">
                <a16:creationId xmlns:a16="http://schemas.microsoft.com/office/drawing/2014/main" id="{FCB580DF-5440-7F63-CB9D-15AC1842C8ED}"/>
              </a:ext>
            </a:extLst>
          </p:cNvPr>
          <p:cNvSpPr>
            <a:spLocks noGrp="1"/>
          </p:cNvSpPr>
          <p:nvPr>
            <p:ph idx="1"/>
          </p:nvPr>
        </p:nvSpPr>
        <p:spPr>
          <a:xfrm>
            <a:off x="609600" y="1138989"/>
            <a:ext cx="10972800" cy="4555957"/>
          </a:xfrm>
        </p:spPr>
        <p:txBody>
          <a:bodyPr>
            <a:normAutofit fontScale="92500" lnSpcReduction="20000"/>
          </a:bodyPr>
          <a:lstStyle/>
          <a:p>
            <a:pPr marL="0" indent="0">
              <a:buNone/>
            </a:pPr>
            <a:r>
              <a:rPr lang="en-GB" sz="2800" dirty="0">
                <a:effectLst/>
                <a:latin typeface="Arial" panose="020B0604020202020204" pitchFamily="34" charset="0"/>
                <a:ea typeface="Times New Roman" panose="02020603050405020304" pitchFamily="18" charset="0"/>
              </a:rPr>
              <a:t>The report needs to include the following:</a:t>
            </a:r>
            <a:endParaRPr lang="en-GB" sz="2800" dirty="0">
              <a:effectLst/>
              <a:latin typeface="Times New Roman" panose="02020603050405020304" pitchFamily="18" charset="0"/>
              <a:ea typeface="Times New Roman" panose="02020603050405020304" pitchFamily="18" charset="0"/>
            </a:endParaRPr>
          </a:p>
          <a:p>
            <a:pPr marL="0" indent="0">
              <a:buNone/>
            </a:pPr>
            <a:r>
              <a:rPr lang="en-GB" sz="2800" dirty="0">
                <a:effectLst/>
                <a:latin typeface="Arial" panose="020B060402020202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800" dirty="0">
                <a:effectLst/>
                <a:latin typeface="Arial" panose="020B0604020202020204" pitchFamily="34" charset="0"/>
                <a:ea typeface="Times New Roman" panose="02020603050405020304" pitchFamily="18" charset="0"/>
              </a:rPr>
              <a:t>An introduction to your organisation and your current role.</a:t>
            </a:r>
            <a:endParaRPr lang="en-GB" sz="2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800" dirty="0">
                <a:effectLst/>
                <a:latin typeface="Arial" panose="020B0604020202020204" pitchFamily="34" charset="0"/>
                <a:ea typeface="Times New Roman" panose="02020603050405020304" pitchFamily="18" charset="0"/>
              </a:rPr>
              <a:t>A critical analysis of the importance of creativity and innovation to the sector and industry that you work in. </a:t>
            </a:r>
            <a:endParaRPr lang="en-GB" sz="2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800" dirty="0">
                <a:effectLst/>
                <a:latin typeface="Arial" panose="020B0604020202020204" pitchFamily="34" charset="0"/>
                <a:ea typeface="Times New Roman" panose="02020603050405020304" pitchFamily="18" charset="0"/>
              </a:rPr>
              <a:t>Which of the ‘4 P’s of innovation’ your idea falls into and why. </a:t>
            </a:r>
            <a:endParaRPr lang="en-GB" sz="2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800" dirty="0">
                <a:effectLst/>
                <a:latin typeface="Arial" panose="020B0604020202020204" pitchFamily="34" charset="0"/>
                <a:ea typeface="Times New Roman" panose="02020603050405020304" pitchFamily="18" charset="0"/>
              </a:rPr>
              <a:t>The creativity process you applied to come up with your idea.</a:t>
            </a:r>
            <a:endParaRPr lang="en-GB" sz="2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800" dirty="0">
                <a:effectLst/>
                <a:latin typeface="Arial" panose="020B0604020202020204" pitchFamily="34" charset="0"/>
                <a:ea typeface="Times New Roman" panose="02020603050405020304" pitchFamily="18" charset="0"/>
              </a:rPr>
              <a:t>A critical evaluation of your idea’s viability, using Lewin’s Force Field analysis, as a tool.</a:t>
            </a:r>
            <a:endParaRPr lang="en-GB" sz="28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800" dirty="0">
                <a:effectLst/>
                <a:latin typeface="Arial" panose="020B0604020202020204" pitchFamily="34" charset="0"/>
                <a:ea typeface="Times New Roman" panose="02020603050405020304" pitchFamily="18" charset="0"/>
              </a:rPr>
              <a:t>A critical discussion of the extent to which your organisation’s climate is supportive of innovation and the likelihood that your management team would implement your idea. </a:t>
            </a:r>
            <a:endParaRPr lang="en-GB" sz="2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74645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83496-9F67-5F92-AC86-AC9A497352AD}"/>
              </a:ext>
            </a:extLst>
          </p:cNvPr>
          <p:cNvSpPr>
            <a:spLocks noGrp="1"/>
          </p:cNvSpPr>
          <p:nvPr>
            <p:ph type="title"/>
          </p:nvPr>
        </p:nvSpPr>
        <p:spPr>
          <a:xfrm>
            <a:off x="850233" y="1459832"/>
            <a:ext cx="10579767" cy="2332038"/>
          </a:xfrm>
        </p:spPr>
        <p:txBody>
          <a:bodyPr>
            <a:noAutofit/>
          </a:bodyPr>
          <a:lstStyle/>
          <a:p>
            <a:r>
              <a:rPr lang="en-GB" sz="4800" b="1" dirty="0"/>
              <a:t>What is Creativity?</a:t>
            </a:r>
            <a:br>
              <a:rPr lang="en-GB" sz="4800" b="1" dirty="0"/>
            </a:br>
            <a:br>
              <a:rPr lang="en-GB" sz="4800" b="1" dirty="0"/>
            </a:br>
            <a:r>
              <a:rPr lang="en-GB" sz="4800" dirty="0"/>
              <a:t>Think of examples.</a:t>
            </a:r>
          </a:p>
        </p:txBody>
      </p:sp>
    </p:spTree>
    <p:extLst>
      <p:ext uri="{BB962C8B-B14F-4D97-AF65-F5344CB8AC3E}">
        <p14:creationId xmlns:p14="http://schemas.microsoft.com/office/powerpoint/2010/main" val="1194599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427CC-B86B-C32D-76D7-1799CAF8C7F0}"/>
              </a:ext>
            </a:extLst>
          </p:cNvPr>
          <p:cNvSpPr>
            <a:spLocks noGrp="1"/>
          </p:cNvSpPr>
          <p:nvPr>
            <p:ph type="title"/>
          </p:nvPr>
        </p:nvSpPr>
        <p:spPr/>
        <p:txBody>
          <a:bodyPr/>
          <a:lstStyle/>
          <a:p>
            <a:r>
              <a:rPr lang="en-GB" b="1" dirty="0"/>
              <a:t>What is Creativity?</a:t>
            </a:r>
          </a:p>
        </p:txBody>
      </p:sp>
      <p:sp>
        <p:nvSpPr>
          <p:cNvPr id="3" name="Content Placeholder 2">
            <a:extLst>
              <a:ext uri="{FF2B5EF4-FFF2-40B4-BE49-F238E27FC236}">
                <a16:creationId xmlns:a16="http://schemas.microsoft.com/office/drawing/2014/main" id="{679BC097-4946-760F-6373-E0510BB5A632}"/>
              </a:ext>
            </a:extLst>
          </p:cNvPr>
          <p:cNvSpPr>
            <a:spLocks noGrp="1"/>
          </p:cNvSpPr>
          <p:nvPr>
            <p:ph idx="1"/>
          </p:nvPr>
        </p:nvSpPr>
        <p:spPr/>
        <p:txBody>
          <a:bodyPr/>
          <a:lstStyle/>
          <a:p>
            <a:pPr marL="0" indent="0">
              <a:buNone/>
            </a:pPr>
            <a:r>
              <a:rPr lang="en-GB" dirty="0"/>
              <a:t>‘The process of generating new ideas or concepts’</a:t>
            </a:r>
          </a:p>
          <a:p>
            <a:pPr marL="0" indent="0">
              <a:buNone/>
            </a:pPr>
            <a:endParaRPr lang="en-GB" dirty="0"/>
          </a:p>
          <a:p>
            <a:pPr marL="0" indent="0">
              <a:buNone/>
            </a:pPr>
            <a:r>
              <a:rPr lang="en-GB" dirty="0"/>
              <a:t>‘The application of imaginative thought which results in innovative solutions to many problems’</a:t>
            </a:r>
          </a:p>
          <a:p>
            <a:pPr marL="0" indent="0">
              <a:buNone/>
            </a:pPr>
            <a:endParaRPr lang="en-GB" dirty="0"/>
          </a:p>
          <a:p>
            <a:pPr marL="0" indent="0">
              <a:buNone/>
            </a:pPr>
            <a:r>
              <a:rPr lang="en-GB" dirty="0"/>
              <a:t>(Goodman, 1995, as cited in Mullins, 2016)</a:t>
            </a:r>
          </a:p>
          <a:p>
            <a:endParaRPr lang="en-GB" dirty="0"/>
          </a:p>
        </p:txBody>
      </p:sp>
    </p:spTree>
    <p:extLst>
      <p:ext uri="{BB962C8B-B14F-4D97-AF65-F5344CB8AC3E}">
        <p14:creationId xmlns:p14="http://schemas.microsoft.com/office/powerpoint/2010/main" val="3136170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4ABD82A-1682-B4A9-3761-81D71E554320}"/>
              </a:ext>
            </a:extLst>
          </p:cNvPr>
          <p:cNvSpPr>
            <a:spLocks noGrp="1"/>
          </p:cNvSpPr>
          <p:nvPr>
            <p:ph type="title"/>
          </p:nvPr>
        </p:nvSpPr>
        <p:spPr>
          <a:xfrm>
            <a:off x="609600" y="274638"/>
            <a:ext cx="10972800" cy="1143000"/>
          </a:xfrm>
        </p:spPr>
        <p:txBody>
          <a:bodyPr/>
          <a:lstStyle/>
          <a:p>
            <a:r>
              <a:rPr lang="en-US" b="1" dirty="0"/>
              <a:t>What is Innovation?</a:t>
            </a:r>
          </a:p>
        </p:txBody>
      </p:sp>
      <p:sp>
        <p:nvSpPr>
          <p:cNvPr id="4" name="Content Placeholder 2">
            <a:extLst>
              <a:ext uri="{FF2B5EF4-FFF2-40B4-BE49-F238E27FC236}">
                <a16:creationId xmlns:a16="http://schemas.microsoft.com/office/drawing/2014/main" id="{D3254D2A-C779-E5D7-701F-4086DD8A28BE}"/>
              </a:ext>
            </a:extLst>
          </p:cNvPr>
          <p:cNvSpPr txBox="1">
            <a:spLocks/>
          </p:cNvSpPr>
          <p:nvPr/>
        </p:nvSpPr>
        <p:spPr>
          <a:xfrm>
            <a:off x="609600" y="1600201"/>
            <a:ext cx="5384800" cy="39890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R="0" lvl="0" fontAlgn="auto">
              <a:spcAft>
                <a:spcPts val="0"/>
              </a:spcAft>
              <a:buClrTx/>
              <a:buSzTx/>
              <a:tabLst/>
              <a:defRPr/>
            </a:pPr>
            <a:r>
              <a:rPr kumimoji="0" lang="en-US" sz="2800" b="0" i="0" u="none" strike="noStrike" cap="none" spc="0" normalizeH="0" baseline="0" noProof="0" dirty="0">
                <a:ln>
                  <a:noFill/>
                </a:ln>
                <a:effectLst/>
                <a:uLnTx/>
                <a:uFillTx/>
              </a:rPr>
              <a:t>The word ‘innovation’ comes from the Latin, </a:t>
            </a:r>
            <a:r>
              <a:rPr kumimoji="0" lang="en-US" sz="2800" b="0" i="1" u="none" strike="noStrike" cap="none" spc="0" normalizeH="0" baseline="0" noProof="0" dirty="0" err="1">
                <a:ln>
                  <a:noFill/>
                </a:ln>
                <a:effectLst/>
                <a:uLnTx/>
                <a:uFillTx/>
              </a:rPr>
              <a:t>innovare</a:t>
            </a:r>
            <a:r>
              <a:rPr kumimoji="0" lang="en-US" sz="2800" b="0" i="0" u="none" strike="noStrike" cap="none" spc="0" normalizeH="0" baseline="0" noProof="0" dirty="0">
                <a:ln>
                  <a:noFill/>
                </a:ln>
                <a:effectLst/>
                <a:uLnTx/>
                <a:uFillTx/>
              </a:rPr>
              <a:t>, and is all about </a:t>
            </a:r>
            <a:r>
              <a:rPr kumimoji="0" lang="en-US" sz="2800" b="1" i="0" u="none" strike="noStrike" cap="none" spc="0" normalizeH="0" baseline="0" noProof="0" dirty="0">
                <a:ln>
                  <a:noFill/>
                </a:ln>
                <a:effectLst/>
                <a:uLnTx/>
                <a:uFillTx/>
              </a:rPr>
              <a:t>change</a:t>
            </a:r>
            <a:r>
              <a:rPr kumimoji="0" lang="en-US" sz="2800" b="0" i="0" u="none" strike="noStrike" cap="none" spc="0" normalizeH="0" baseline="0" noProof="0" dirty="0">
                <a:ln>
                  <a:noFill/>
                </a:ln>
                <a:effectLst/>
                <a:uLnTx/>
                <a:uFillTx/>
              </a:rPr>
              <a:t>.</a:t>
            </a:r>
          </a:p>
          <a:p>
            <a:pPr marR="0" lvl="0" fontAlgn="auto">
              <a:spcAft>
                <a:spcPts val="0"/>
              </a:spcAft>
              <a:buClrTx/>
              <a:buSzTx/>
              <a:tabLst/>
              <a:defRPr/>
            </a:pPr>
            <a:endParaRPr kumimoji="0" lang="en-US" sz="2800" b="0" i="0" u="none" strike="noStrike" cap="none" spc="0" normalizeH="0" baseline="0" noProof="0" dirty="0">
              <a:ln>
                <a:noFill/>
              </a:ln>
              <a:effectLst/>
              <a:uLnTx/>
              <a:uFillTx/>
            </a:endParaRPr>
          </a:p>
          <a:p>
            <a:pPr marR="0" lvl="0" fontAlgn="auto">
              <a:spcAft>
                <a:spcPts val="0"/>
              </a:spcAft>
              <a:buClrTx/>
              <a:buSzTx/>
              <a:tabLst/>
              <a:defRPr/>
            </a:pPr>
            <a:r>
              <a:rPr kumimoji="0" lang="en-US" sz="2800" b="0" i="0" u="none" strike="noStrike" cap="none" spc="0" normalizeH="0" baseline="0" noProof="0" dirty="0">
                <a:ln>
                  <a:noFill/>
                </a:ln>
                <a:effectLst/>
                <a:uLnTx/>
                <a:uFillTx/>
              </a:rPr>
              <a:t>Perhaps a more helpful definition of innovation is:</a:t>
            </a:r>
          </a:p>
          <a:p>
            <a:pPr marR="0" lvl="0" fontAlgn="auto">
              <a:spcAft>
                <a:spcPts val="0"/>
              </a:spcAft>
              <a:buClrTx/>
              <a:buSzTx/>
              <a:tabLst/>
              <a:defRPr/>
            </a:pPr>
            <a:r>
              <a:rPr kumimoji="0" lang="en-US" sz="2800" b="0" i="1" u="none" strike="noStrike" cap="none" spc="0" normalizeH="0" baseline="0" noProof="0" dirty="0">
                <a:ln>
                  <a:noFill/>
                </a:ln>
                <a:effectLst/>
                <a:uLnTx/>
                <a:uFillTx/>
              </a:rPr>
              <a:t>‘</a:t>
            </a:r>
            <a:r>
              <a:rPr kumimoji="0" lang="en-US" sz="2800" b="1" i="1" u="none" strike="noStrike" cap="none" spc="0" normalizeH="0" baseline="0" noProof="0" dirty="0">
                <a:ln>
                  <a:noFill/>
                </a:ln>
                <a:effectLst/>
                <a:uLnTx/>
                <a:uFillTx/>
              </a:rPr>
              <a:t>the process of creating value from ideas</a:t>
            </a:r>
            <a:r>
              <a:rPr kumimoji="0" lang="en-US" sz="2800" b="0" i="1" u="none" strike="noStrike" cap="none" spc="0" normalizeH="0" baseline="0" noProof="0" dirty="0">
                <a:ln>
                  <a:noFill/>
                </a:ln>
                <a:effectLst/>
                <a:uLnTx/>
                <a:uFillTx/>
              </a:rPr>
              <a:t>’ </a:t>
            </a:r>
            <a:r>
              <a:rPr kumimoji="0" lang="en-US" sz="2800" b="0" u="none" strike="noStrike" cap="none" spc="0" normalizeH="0" baseline="0" noProof="0" dirty="0">
                <a:ln>
                  <a:noFill/>
                </a:ln>
                <a:effectLst/>
                <a:uLnTx/>
                <a:uFillTx/>
              </a:rPr>
              <a:t>(Tidd and Bessant, 2021)</a:t>
            </a:r>
          </a:p>
          <a:p>
            <a:pPr marR="0" lvl="0" fontAlgn="auto">
              <a:spcAft>
                <a:spcPts val="0"/>
              </a:spcAft>
              <a:buClrTx/>
              <a:buSzTx/>
              <a:tabLst/>
              <a:defRPr/>
            </a:pPr>
            <a:endParaRPr kumimoji="0" lang="en-US" sz="2800" b="0" i="0" u="none" strike="noStrike" cap="none" spc="0" normalizeH="0" baseline="0" noProof="0" dirty="0">
              <a:ln>
                <a:noFill/>
              </a:ln>
              <a:effectLst/>
              <a:uLnTx/>
              <a:uFillTx/>
            </a:endParaRPr>
          </a:p>
        </p:txBody>
      </p:sp>
      <p:pic>
        <p:nvPicPr>
          <p:cNvPr id="5" name="Picture 4" descr="Image result for ideas">
            <a:extLst>
              <a:ext uri="{FF2B5EF4-FFF2-40B4-BE49-F238E27FC236}">
                <a16:creationId xmlns:a16="http://schemas.microsoft.com/office/drawing/2014/main" id="{D43B6D21-1480-7ECC-117C-DA7E1F6D6B3F}"/>
              </a:ext>
            </a:extLst>
          </p:cNvPr>
          <p:cNvPicPr>
            <a:picLocks noChangeAspect="1" noChangeArrowheads="1"/>
          </p:cNvPicPr>
          <p:nvPr/>
        </p:nvPicPr>
        <p:blipFill>
          <a:blip r:embed="rId2" cstate="print"/>
          <a:stretch>
            <a:fillRect/>
          </a:stretch>
        </p:blipFill>
        <p:spPr bwMode="auto">
          <a:xfrm>
            <a:off x="6396850" y="1600201"/>
            <a:ext cx="4986300" cy="3989040"/>
          </a:xfrm>
          <a:prstGeom prst="rect">
            <a:avLst/>
          </a:prstGeom>
          <a:noFill/>
        </p:spPr>
      </p:pic>
    </p:spTree>
    <p:extLst>
      <p:ext uri="{BB962C8B-B14F-4D97-AF65-F5344CB8AC3E}">
        <p14:creationId xmlns:p14="http://schemas.microsoft.com/office/powerpoint/2010/main" val="1900683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D233F-895B-9E46-B30F-270E356E63DA}"/>
              </a:ext>
            </a:extLst>
          </p:cNvPr>
          <p:cNvSpPr>
            <a:spLocks noGrp="1"/>
          </p:cNvSpPr>
          <p:nvPr>
            <p:ph type="title"/>
          </p:nvPr>
        </p:nvSpPr>
        <p:spPr>
          <a:xfrm>
            <a:off x="272715" y="197767"/>
            <a:ext cx="11710737" cy="1143000"/>
          </a:xfrm>
        </p:spPr>
        <p:txBody>
          <a:bodyPr>
            <a:noAutofit/>
          </a:bodyPr>
          <a:lstStyle/>
          <a:p>
            <a:r>
              <a:rPr lang="en-GB" sz="3600" b="1" dirty="0"/>
              <a:t>The Difference between Creativity and Innovation</a:t>
            </a:r>
          </a:p>
        </p:txBody>
      </p:sp>
      <p:sp>
        <p:nvSpPr>
          <p:cNvPr id="3" name="Content Placeholder 2">
            <a:extLst>
              <a:ext uri="{FF2B5EF4-FFF2-40B4-BE49-F238E27FC236}">
                <a16:creationId xmlns:a16="http://schemas.microsoft.com/office/drawing/2014/main" id="{4567A671-22A7-57D6-C903-9BBA78E8270F}"/>
              </a:ext>
            </a:extLst>
          </p:cNvPr>
          <p:cNvSpPr>
            <a:spLocks noGrp="1"/>
          </p:cNvSpPr>
          <p:nvPr>
            <p:ph idx="1"/>
          </p:nvPr>
        </p:nvSpPr>
        <p:spPr>
          <a:xfrm>
            <a:off x="2486526" y="1600201"/>
            <a:ext cx="6577263" cy="3917032"/>
          </a:xfrm>
        </p:spPr>
        <p:txBody>
          <a:bodyPr>
            <a:normAutofit/>
          </a:bodyPr>
          <a:lstStyle/>
          <a:p>
            <a:pPr marL="0" indent="0" algn="ctr">
              <a:buNone/>
            </a:pPr>
            <a:r>
              <a:rPr lang="en-GB" sz="3600" dirty="0"/>
              <a:t>Creativity is about generating ideas whilst innovation is about implementing those ideas and turning them into reality.</a:t>
            </a:r>
          </a:p>
        </p:txBody>
      </p:sp>
    </p:spTree>
    <p:extLst>
      <p:ext uri="{BB962C8B-B14F-4D97-AF65-F5344CB8AC3E}">
        <p14:creationId xmlns:p14="http://schemas.microsoft.com/office/powerpoint/2010/main" val="4251540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18FE9-94B6-5445-AF52-F76CC897DF96}"/>
              </a:ext>
            </a:extLst>
          </p:cNvPr>
          <p:cNvSpPr>
            <a:spLocks noGrp="1"/>
          </p:cNvSpPr>
          <p:nvPr>
            <p:ph type="title"/>
          </p:nvPr>
        </p:nvSpPr>
        <p:spPr>
          <a:xfrm>
            <a:off x="2039125" y="1153573"/>
            <a:ext cx="2400300" cy="4461163"/>
          </a:xfrm>
        </p:spPr>
        <p:txBody>
          <a:bodyPr>
            <a:normAutofit/>
          </a:bodyPr>
          <a:lstStyle/>
          <a:p>
            <a:r>
              <a:rPr lang="en-US">
                <a:solidFill>
                  <a:srgbClr val="FFFFFF"/>
                </a:solidFill>
              </a:rPr>
              <a:t>Summary</a:t>
            </a:r>
          </a:p>
        </p:txBody>
      </p:sp>
      <p:sp>
        <p:nvSpPr>
          <p:cNvPr id="3" name="Content Placeholder 2">
            <a:extLst>
              <a:ext uri="{FF2B5EF4-FFF2-40B4-BE49-F238E27FC236}">
                <a16:creationId xmlns:a16="http://schemas.microsoft.com/office/drawing/2014/main" id="{9D3D268A-ABBC-7541-BBE2-43B4324D01B8}"/>
              </a:ext>
            </a:extLst>
          </p:cNvPr>
          <p:cNvSpPr>
            <a:spLocks noGrp="1"/>
          </p:cNvSpPr>
          <p:nvPr>
            <p:ph idx="1"/>
          </p:nvPr>
        </p:nvSpPr>
        <p:spPr>
          <a:xfrm>
            <a:off x="2245894" y="591345"/>
            <a:ext cx="8053137" cy="5585619"/>
          </a:xfrm>
        </p:spPr>
        <p:txBody>
          <a:bodyPr anchor="ctr">
            <a:normAutofit/>
          </a:bodyPr>
          <a:lstStyle/>
          <a:p>
            <a:pPr marL="0" indent="0">
              <a:lnSpc>
                <a:spcPct val="90000"/>
              </a:lnSpc>
              <a:buNone/>
            </a:pPr>
            <a:r>
              <a:rPr lang="en-GB" dirty="0"/>
              <a:t>Innovation is about growth – about recognising opportunities for doing something new and implementing those ideas to create some kind of value. It could be business growth, it could be social change. But at its heart it is the creative human spirit, the urge to make change in our environment.</a:t>
            </a:r>
          </a:p>
          <a:p>
            <a:pPr>
              <a:lnSpc>
                <a:spcPct val="90000"/>
              </a:lnSpc>
            </a:pPr>
            <a:endParaRPr lang="en-US" dirty="0"/>
          </a:p>
        </p:txBody>
      </p:sp>
    </p:spTree>
    <p:extLst>
      <p:ext uri="{BB962C8B-B14F-4D97-AF65-F5344CB8AC3E}">
        <p14:creationId xmlns:p14="http://schemas.microsoft.com/office/powerpoint/2010/main" val="3381040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3B2A5-24F8-D25B-F5FB-03D4903136AD}"/>
              </a:ext>
            </a:extLst>
          </p:cNvPr>
          <p:cNvSpPr>
            <a:spLocks noGrp="1"/>
          </p:cNvSpPr>
          <p:nvPr>
            <p:ph type="title"/>
          </p:nvPr>
        </p:nvSpPr>
        <p:spPr/>
        <p:txBody>
          <a:bodyPr/>
          <a:lstStyle/>
          <a:p>
            <a:r>
              <a:rPr lang="en-GB" b="1" dirty="0"/>
              <a:t>What is Innovation?</a:t>
            </a:r>
          </a:p>
        </p:txBody>
      </p:sp>
      <p:sp>
        <p:nvSpPr>
          <p:cNvPr id="3" name="Content Placeholder 2">
            <a:extLst>
              <a:ext uri="{FF2B5EF4-FFF2-40B4-BE49-F238E27FC236}">
                <a16:creationId xmlns:a16="http://schemas.microsoft.com/office/drawing/2014/main" id="{B2B66FC5-DF94-F9FC-B5F4-A27F52CF1921}"/>
              </a:ext>
            </a:extLst>
          </p:cNvPr>
          <p:cNvSpPr>
            <a:spLocks noGrp="1"/>
          </p:cNvSpPr>
          <p:nvPr>
            <p:ph idx="1"/>
          </p:nvPr>
        </p:nvSpPr>
        <p:spPr/>
        <p:txBody>
          <a:bodyPr/>
          <a:lstStyle/>
          <a:p>
            <a:pPr marL="0" indent="0">
              <a:buNone/>
            </a:pPr>
            <a:r>
              <a:rPr lang="en-GB" dirty="0"/>
              <a:t>Think of examples. </a:t>
            </a:r>
          </a:p>
          <a:p>
            <a:pPr marL="0" indent="0">
              <a:buNone/>
            </a:pPr>
            <a:r>
              <a:rPr lang="en-GB" dirty="0"/>
              <a:t>In what ways have these innovations created value? (How have they made a difference – economically, socially, living standards, humanitarian, etc.)</a:t>
            </a:r>
          </a:p>
          <a:p>
            <a:pPr marL="0" indent="0">
              <a:buNone/>
            </a:pPr>
            <a:r>
              <a:rPr lang="en-GB" dirty="0"/>
              <a:t>How has strategic advantage come from the innovation – how has the organisation used it to stay ahead of the competition?</a:t>
            </a:r>
          </a:p>
          <a:p>
            <a:endParaRPr lang="en-GB" dirty="0"/>
          </a:p>
        </p:txBody>
      </p:sp>
    </p:spTree>
    <p:extLst>
      <p:ext uri="{BB962C8B-B14F-4D97-AF65-F5344CB8AC3E}">
        <p14:creationId xmlns:p14="http://schemas.microsoft.com/office/powerpoint/2010/main" val="1880433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0BEDB-3790-6609-A50B-E22E64716274}"/>
              </a:ext>
            </a:extLst>
          </p:cNvPr>
          <p:cNvSpPr>
            <a:spLocks noGrp="1"/>
          </p:cNvSpPr>
          <p:nvPr>
            <p:ph type="title"/>
          </p:nvPr>
        </p:nvSpPr>
        <p:spPr>
          <a:xfrm>
            <a:off x="609600" y="1900238"/>
            <a:ext cx="10972800" cy="1143000"/>
          </a:xfrm>
        </p:spPr>
        <p:txBody>
          <a:bodyPr>
            <a:normAutofit/>
          </a:bodyPr>
          <a:lstStyle/>
          <a:p>
            <a:r>
              <a:rPr lang="en-GB" sz="5400" b="1" dirty="0"/>
              <a:t>Invention vs Innovation</a:t>
            </a:r>
          </a:p>
        </p:txBody>
      </p:sp>
    </p:spTree>
    <p:extLst>
      <p:ext uri="{BB962C8B-B14F-4D97-AF65-F5344CB8AC3E}">
        <p14:creationId xmlns:p14="http://schemas.microsoft.com/office/powerpoint/2010/main" val="1763649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0190D-7A1B-0EBA-CE58-9801231A0BAB}"/>
              </a:ext>
            </a:extLst>
          </p:cNvPr>
          <p:cNvSpPr>
            <a:spLocks noGrp="1"/>
          </p:cNvSpPr>
          <p:nvPr>
            <p:ph type="title"/>
          </p:nvPr>
        </p:nvSpPr>
        <p:spPr/>
        <p:txBody>
          <a:bodyPr/>
          <a:lstStyle/>
          <a:p>
            <a:r>
              <a:rPr lang="en-GB" b="1" dirty="0"/>
              <a:t>Invention vs Innovation</a:t>
            </a:r>
          </a:p>
        </p:txBody>
      </p:sp>
      <p:sp>
        <p:nvSpPr>
          <p:cNvPr id="3" name="Content Placeholder 2">
            <a:extLst>
              <a:ext uri="{FF2B5EF4-FFF2-40B4-BE49-F238E27FC236}">
                <a16:creationId xmlns:a16="http://schemas.microsoft.com/office/drawing/2014/main" id="{2E16C832-76A2-1249-B07C-B498793E95EF}"/>
              </a:ext>
            </a:extLst>
          </p:cNvPr>
          <p:cNvSpPr>
            <a:spLocks noGrp="1"/>
          </p:cNvSpPr>
          <p:nvPr>
            <p:ph idx="1"/>
          </p:nvPr>
        </p:nvSpPr>
        <p:spPr/>
        <p:txBody>
          <a:bodyPr>
            <a:normAutofit fontScale="85000" lnSpcReduction="20000"/>
          </a:bodyPr>
          <a:lstStyle/>
          <a:p>
            <a:pPr marL="0" indent="0">
              <a:buNone/>
            </a:pPr>
            <a:r>
              <a:rPr lang="en-GB" dirty="0"/>
              <a:t>Invention focuses on creating (often a single product), innovation concerns itself with implementing and continuous improvement.</a:t>
            </a:r>
          </a:p>
          <a:p>
            <a:pPr marL="0" indent="0">
              <a:buNone/>
            </a:pPr>
            <a:endParaRPr lang="en-GB" dirty="0"/>
          </a:p>
          <a:p>
            <a:r>
              <a:rPr lang="en-GB" dirty="0"/>
              <a:t>Invention involves the creation of a new product, process, service or system. It has potential value through utility and is often protected by patents – the light bulb, transport, telephone.</a:t>
            </a:r>
          </a:p>
          <a:p>
            <a:r>
              <a:rPr lang="en-GB" dirty="0"/>
              <a:t>Innovation is the implementation of a new or significantly improved product, process, service or system that solves a problem or creates value for customers or society. Think how mobile phones have evolved over the years!</a:t>
            </a:r>
          </a:p>
          <a:p>
            <a:endParaRPr lang="en-GB" dirty="0"/>
          </a:p>
        </p:txBody>
      </p:sp>
    </p:spTree>
    <p:extLst>
      <p:ext uri="{BB962C8B-B14F-4D97-AF65-F5344CB8AC3E}">
        <p14:creationId xmlns:p14="http://schemas.microsoft.com/office/powerpoint/2010/main" val="1138960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8B3B9-B779-BEA1-2DCC-CF04812508FC}"/>
              </a:ext>
            </a:extLst>
          </p:cNvPr>
          <p:cNvSpPr>
            <a:spLocks noGrp="1"/>
          </p:cNvSpPr>
          <p:nvPr>
            <p:ph type="title"/>
          </p:nvPr>
        </p:nvSpPr>
        <p:spPr/>
        <p:txBody>
          <a:bodyPr/>
          <a:lstStyle/>
          <a:p>
            <a:r>
              <a:rPr lang="en-GB" b="1" dirty="0"/>
              <a:t>Revolution, not Evolution</a:t>
            </a:r>
          </a:p>
        </p:txBody>
      </p:sp>
      <p:sp>
        <p:nvSpPr>
          <p:cNvPr id="3" name="Content Placeholder 2">
            <a:extLst>
              <a:ext uri="{FF2B5EF4-FFF2-40B4-BE49-F238E27FC236}">
                <a16:creationId xmlns:a16="http://schemas.microsoft.com/office/drawing/2014/main" id="{C2C4B6D5-A442-DAF8-4C9F-35EC728BF1AE}"/>
              </a:ext>
            </a:extLst>
          </p:cNvPr>
          <p:cNvSpPr>
            <a:spLocks noGrp="1"/>
          </p:cNvSpPr>
          <p:nvPr>
            <p:ph idx="1"/>
          </p:nvPr>
        </p:nvSpPr>
        <p:spPr/>
        <p:txBody>
          <a:bodyPr>
            <a:normAutofit fontScale="92500" lnSpcReduction="20000"/>
          </a:bodyPr>
          <a:lstStyle/>
          <a:p>
            <a:pPr marL="0" indent="0">
              <a:buNone/>
            </a:pPr>
            <a:r>
              <a:rPr lang="en-GB" dirty="0"/>
              <a:t>Improving on existing products, processes or systems.</a:t>
            </a:r>
          </a:p>
          <a:p>
            <a:pPr marL="0" indent="0">
              <a:buNone/>
            </a:pPr>
            <a:r>
              <a:rPr lang="en-GB" dirty="0"/>
              <a:t>Innovators such as Steve Jobs: </a:t>
            </a:r>
          </a:p>
          <a:p>
            <a:r>
              <a:rPr lang="en-GB" dirty="0"/>
              <a:t>From the Blackberry to the iPhone (Apple)</a:t>
            </a:r>
          </a:p>
          <a:p>
            <a:r>
              <a:rPr lang="en-GB" dirty="0"/>
              <a:t>From the Walkman to the iPod (Apple)</a:t>
            </a:r>
          </a:p>
          <a:p>
            <a:r>
              <a:rPr lang="en-GB" dirty="0"/>
              <a:t>From the </a:t>
            </a:r>
            <a:r>
              <a:rPr lang="en-GB" dirty="0" err="1"/>
              <a:t>FitBit</a:t>
            </a:r>
            <a:r>
              <a:rPr lang="en-GB" dirty="0"/>
              <a:t> to the Apple Watch</a:t>
            </a:r>
          </a:p>
          <a:p>
            <a:pPr marL="0" indent="0">
              <a:buNone/>
            </a:pPr>
            <a:r>
              <a:rPr lang="en-GB" dirty="0"/>
              <a:t>Henry Ford – production assembly line for cars</a:t>
            </a:r>
          </a:p>
          <a:p>
            <a:pPr marL="0" indent="0">
              <a:buNone/>
            </a:pPr>
            <a:r>
              <a:rPr lang="en-GB" dirty="0"/>
              <a:t>Jeff Bezos, Amazon – revolutionised the catalogue business model</a:t>
            </a:r>
          </a:p>
          <a:p>
            <a:endParaRPr lang="en-GB" dirty="0"/>
          </a:p>
          <a:p>
            <a:endParaRPr lang="en-GB" dirty="0"/>
          </a:p>
          <a:p>
            <a:endParaRPr lang="en-GB" dirty="0"/>
          </a:p>
        </p:txBody>
      </p:sp>
    </p:spTree>
    <p:extLst>
      <p:ext uri="{BB962C8B-B14F-4D97-AF65-F5344CB8AC3E}">
        <p14:creationId xmlns:p14="http://schemas.microsoft.com/office/powerpoint/2010/main" val="1869195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4B59D-390A-2035-B734-C0F484DFD2D3}"/>
              </a:ext>
            </a:extLst>
          </p:cNvPr>
          <p:cNvSpPr>
            <a:spLocks noGrp="1"/>
          </p:cNvSpPr>
          <p:nvPr>
            <p:ph type="title"/>
          </p:nvPr>
        </p:nvSpPr>
        <p:spPr>
          <a:xfrm>
            <a:off x="495300" y="1912938"/>
            <a:ext cx="10972800" cy="1143000"/>
          </a:xfrm>
        </p:spPr>
        <p:txBody>
          <a:bodyPr>
            <a:noAutofit/>
          </a:bodyPr>
          <a:lstStyle/>
          <a:p>
            <a:r>
              <a:rPr lang="en-GB" sz="4800" b="1" dirty="0"/>
              <a:t>Why is creativity and innovation so important?</a:t>
            </a:r>
          </a:p>
        </p:txBody>
      </p:sp>
    </p:spTree>
    <p:extLst>
      <p:ext uri="{BB962C8B-B14F-4D97-AF65-F5344CB8AC3E}">
        <p14:creationId xmlns:p14="http://schemas.microsoft.com/office/powerpoint/2010/main" val="29041665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4C138-61A5-C1EC-9233-0C43FAB6E85A}"/>
              </a:ext>
            </a:extLst>
          </p:cNvPr>
          <p:cNvSpPr>
            <a:spLocks noGrp="1"/>
          </p:cNvSpPr>
          <p:nvPr>
            <p:ph type="title"/>
          </p:nvPr>
        </p:nvSpPr>
        <p:spPr/>
        <p:txBody>
          <a:bodyPr>
            <a:normAutofit fontScale="90000"/>
          </a:bodyPr>
          <a:lstStyle/>
          <a:p>
            <a:r>
              <a:rPr lang="en-GB" b="1" dirty="0"/>
              <a:t>Why is Creativity and Innovation Important?</a:t>
            </a:r>
          </a:p>
        </p:txBody>
      </p:sp>
      <p:sp>
        <p:nvSpPr>
          <p:cNvPr id="3" name="Content Placeholder 2">
            <a:extLst>
              <a:ext uri="{FF2B5EF4-FFF2-40B4-BE49-F238E27FC236}">
                <a16:creationId xmlns:a16="http://schemas.microsoft.com/office/drawing/2014/main" id="{8FD32B9F-F95A-13CC-72CD-088051B4B5F6}"/>
              </a:ext>
            </a:extLst>
          </p:cNvPr>
          <p:cNvSpPr>
            <a:spLocks noGrp="1"/>
          </p:cNvSpPr>
          <p:nvPr>
            <p:ph idx="1"/>
          </p:nvPr>
        </p:nvSpPr>
        <p:spPr>
          <a:xfrm>
            <a:off x="609600" y="1584159"/>
            <a:ext cx="10972800" cy="3917032"/>
          </a:xfrm>
        </p:spPr>
        <p:txBody>
          <a:bodyPr>
            <a:normAutofit fontScale="92500" lnSpcReduction="10000"/>
          </a:bodyPr>
          <a:lstStyle/>
          <a:p>
            <a:pPr marL="0" indent="0" algn="ctr">
              <a:buNone/>
            </a:pPr>
            <a:r>
              <a:rPr lang="en-GB" sz="3600" dirty="0"/>
              <a:t>In a world of constant change, creativity and innovation are the key to competitive advantage and long-term sustainability of organisations</a:t>
            </a:r>
          </a:p>
          <a:p>
            <a:pPr marL="0" indent="0" algn="ctr">
              <a:buNone/>
            </a:pPr>
            <a:endParaRPr lang="en-GB" sz="3600" dirty="0"/>
          </a:p>
          <a:p>
            <a:pPr marL="0" indent="0" algn="ctr">
              <a:buNone/>
            </a:pPr>
            <a:r>
              <a:rPr lang="en-GB" sz="3600" dirty="0"/>
              <a:t>It’s a strategic resource – helping organisations get to where they are trying to go, either delivering shareholder value for private companies, improving public services or enabling the start-up or growth of new enterprises.</a:t>
            </a:r>
          </a:p>
          <a:p>
            <a:endParaRPr lang="en-GB" sz="3600" dirty="0"/>
          </a:p>
          <a:p>
            <a:endParaRPr lang="en-GB" dirty="0"/>
          </a:p>
        </p:txBody>
      </p:sp>
    </p:spTree>
    <p:extLst>
      <p:ext uri="{BB962C8B-B14F-4D97-AF65-F5344CB8AC3E}">
        <p14:creationId xmlns:p14="http://schemas.microsoft.com/office/powerpoint/2010/main" val="25609048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hat is innovation?">
            <a:hlinkClick r:id="" action="ppaction://media"/>
            <a:extLst>
              <a:ext uri="{FF2B5EF4-FFF2-40B4-BE49-F238E27FC236}">
                <a16:creationId xmlns:a16="http://schemas.microsoft.com/office/drawing/2014/main" id="{65005970-ACC4-16CB-BC9A-679BEC6F9CE0}"/>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281716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E3FF-7884-CD42-B2A8-36BC4F9E0419}"/>
              </a:ext>
            </a:extLst>
          </p:cNvPr>
          <p:cNvSpPr>
            <a:spLocks noGrp="1"/>
          </p:cNvSpPr>
          <p:nvPr>
            <p:ph type="title"/>
          </p:nvPr>
        </p:nvSpPr>
        <p:spPr/>
        <p:txBody>
          <a:bodyPr/>
          <a:lstStyle/>
          <a:p>
            <a:r>
              <a:rPr lang="en-US" b="1" dirty="0"/>
              <a:t>Global Research &amp; Development spend</a:t>
            </a:r>
          </a:p>
        </p:txBody>
      </p:sp>
      <p:pic>
        <p:nvPicPr>
          <p:cNvPr id="5" name="Picture 4" descr="A picture containing application, table&#10;&#10;Description automatically generated">
            <a:extLst>
              <a:ext uri="{FF2B5EF4-FFF2-40B4-BE49-F238E27FC236}">
                <a16:creationId xmlns:a16="http://schemas.microsoft.com/office/drawing/2014/main" id="{617E7F0F-579D-E246-9995-A92A3B1CB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263" y="1258327"/>
            <a:ext cx="11229474" cy="5449598"/>
          </a:xfrm>
          <a:prstGeom prst="rect">
            <a:avLst/>
          </a:prstGeom>
        </p:spPr>
      </p:pic>
    </p:spTree>
    <p:extLst>
      <p:ext uri="{BB962C8B-B14F-4D97-AF65-F5344CB8AC3E}">
        <p14:creationId xmlns:p14="http://schemas.microsoft.com/office/powerpoint/2010/main" val="1357315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B5F5F-7A4F-CD4A-AC9C-A89B2FD1DDF2}"/>
              </a:ext>
            </a:extLst>
          </p:cNvPr>
          <p:cNvSpPr>
            <a:spLocks noGrp="1"/>
          </p:cNvSpPr>
          <p:nvPr>
            <p:ph type="title"/>
          </p:nvPr>
        </p:nvSpPr>
        <p:spPr>
          <a:xfrm>
            <a:off x="5248072" y="629268"/>
            <a:ext cx="4939868" cy="1286160"/>
          </a:xfrm>
        </p:spPr>
        <p:txBody>
          <a:bodyPr anchor="b">
            <a:normAutofit/>
          </a:bodyPr>
          <a:lstStyle/>
          <a:p>
            <a:pPr>
              <a:lnSpc>
                <a:spcPct val="90000"/>
              </a:lnSpc>
            </a:pPr>
            <a:r>
              <a:rPr lang="en-US" sz="4100" b="1" dirty="0"/>
              <a:t>Innovation and entrepreneurship</a:t>
            </a:r>
          </a:p>
        </p:txBody>
      </p:sp>
      <p:sp>
        <p:nvSpPr>
          <p:cNvPr id="3" name="Content Placeholder 2">
            <a:extLst>
              <a:ext uri="{FF2B5EF4-FFF2-40B4-BE49-F238E27FC236}">
                <a16:creationId xmlns:a16="http://schemas.microsoft.com/office/drawing/2014/main" id="{08C9E543-9097-F942-A9D5-0361C581D93F}"/>
              </a:ext>
            </a:extLst>
          </p:cNvPr>
          <p:cNvSpPr>
            <a:spLocks noGrp="1"/>
          </p:cNvSpPr>
          <p:nvPr>
            <p:ph idx="1"/>
          </p:nvPr>
        </p:nvSpPr>
        <p:spPr>
          <a:xfrm>
            <a:off x="5248074" y="2438401"/>
            <a:ext cx="4939867" cy="3785419"/>
          </a:xfrm>
        </p:spPr>
        <p:txBody>
          <a:bodyPr>
            <a:normAutofit fontScale="92500" lnSpcReduction="20000"/>
          </a:bodyPr>
          <a:lstStyle/>
          <a:p>
            <a:pPr marL="0" indent="0">
              <a:buNone/>
            </a:pPr>
            <a:r>
              <a:rPr lang="en-GB" sz="3000" dirty="0">
                <a:latin typeface="Arial" panose="020B0604020202020204" pitchFamily="34" charset="0"/>
                <a:cs typeface="Arial" panose="020B0604020202020204" pitchFamily="34" charset="0"/>
              </a:rPr>
              <a:t>‘Innovation </a:t>
            </a:r>
            <a:r>
              <a:rPr lang="en-GB" sz="2800" dirty="0">
                <a:latin typeface="Arial" panose="020B0604020202020204" pitchFamily="34" charset="0"/>
                <a:cs typeface="Arial" panose="020B0604020202020204" pitchFamily="34" charset="0"/>
              </a:rPr>
              <a:t>is the specific tool of entrepreneurs, the means by which they exploit change as an opportunity for a different business or service. It is capable of being presented as a discipline, capable of being learned, capable of being practised’</a:t>
            </a:r>
          </a:p>
          <a:p>
            <a:endParaRPr lang="en-US" sz="2800" dirty="0">
              <a:latin typeface="Arial" panose="020B0604020202020204" pitchFamily="34" charset="0"/>
              <a:cs typeface="Arial" panose="020B0604020202020204" pitchFamily="34" charset="0"/>
            </a:endParaRPr>
          </a:p>
          <a:p>
            <a:pPr marL="0" indent="0">
              <a:buNone/>
            </a:pPr>
            <a:r>
              <a:rPr lang="en-US" sz="2800" dirty="0">
                <a:latin typeface="Arial" panose="020B0604020202020204" pitchFamily="34" charset="0"/>
                <a:cs typeface="Arial" panose="020B0604020202020204" pitchFamily="34" charset="0"/>
              </a:rPr>
              <a:t>(Peter Drucker)</a:t>
            </a:r>
          </a:p>
        </p:txBody>
      </p:sp>
      <p:pic>
        <p:nvPicPr>
          <p:cNvPr id="5" name="Picture 4">
            <a:extLst>
              <a:ext uri="{FF2B5EF4-FFF2-40B4-BE49-F238E27FC236}">
                <a16:creationId xmlns:a16="http://schemas.microsoft.com/office/drawing/2014/main" id="{F9B2EA39-6005-4AFB-A2F1-EB04CA59C9EB}"/>
              </a:ext>
            </a:extLst>
          </p:cNvPr>
          <p:cNvPicPr>
            <a:picLocks noChangeAspect="1"/>
          </p:cNvPicPr>
          <p:nvPr/>
        </p:nvPicPr>
        <p:blipFill rotWithShape="1">
          <a:blip r:embed="rId2"/>
          <a:srcRect l="56540" r="12282"/>
          <a:stretch/>
        </p:blipFill>
        <p:spPr>
          <a:xfrm>
            <a:off x="1524021"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34700" y="2115117"/>
            <a:ext cx="473202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0895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blurry image of a blue and yellow light&#10;&#10;Description automatically generated">
            <a:extLst>
              <a:ext uri="{FF2B5EF4-FFF2-40B4-BE49-F238E27FC236}">
                <a16:creationId xmlns:a16="http://schemas.microsoft.com/office/drawing/2014/main" id="{DBC7D557-1650-ECEA-8778-2521587D3D2D}"/>
              </a:ext>
            </a:extLst>
          </p:cNvPr>
          <p:cNvPicPr>
            <a:picLocks noChangeAspect="1"/>
          </p:cNvPicPr>
          <p:nvPr/>
        </p:nvPicPr>
        <p:blipFill rotWithShape="1">
          <a:blip r:embed="rId2">
            <a:duotone>
              <a:prstClr val="black"/>
              <a:schemeClr val="tx2">
                <a:tint val="45000"/>
                <a:satMod val="400000"/>
              </a:schemeClr>
            </a:duotone>
            <a:alphaModFix amt="2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2530437-7698-B87A-1619-3DDA9A942D8A}"/>
              </a:ext>
            </a:extLst>
          </p:cNvPr>
          <p:cNvSpPr>
            <a:spLocks noGrp="1"/>
          </p:cNvSpPr>
          <p:nvPr>
            <p:ph type="title"/>
          </p:nvPr>
        </p:nvSpPr>
        <p:spPr>
          <a:xfrm>
            <a:off x="838200" y="365125"/>
            <a:ext cx="10515600" cy="1325563"/>
          </a:xfrm>
        </p:spPr>
        <p:txBody>
          <a:bodyPr>
            <a:normAutofit/>
          </a:bodyPr>
          <a:lstStyle/>
          <a:p>
            <a:r>
              <a:rPr lang="en-GB" b="1" dirty="0"/>
              <a:t>Types of Innovation</a:t>
            </a:r>
          </a:p>
        </p:txBody>
      </p:sp>
      <p:graphicFrame>
        <p:nvGraphicFramePr>
          <p:cNvPr id="5" name="Content Placeholder 2">
            <a:extLst>
              <a:ext uri="{FF2B5EF4-FFF2-40B4-BE49-F238E27FC236}">
                <a16:creationId xmlns:a16="http://schemas.microsoft.com/office/drawing/2014/main" id="{65357036-BBAE-F642-273A-7A467D2738EB}"/>
              </a:ext>
            </a:extLst>
          </p:cNvPr>
          <p:cNvGraphicFramePr>
            <a:graphicFrameLocks noGrp="1"/>
          </p:cNvGraphicFramePr>
          <p:nvPr>
            <p:ph idx="1"/>
            <p:extLst>
              <p:ext uri="{D42A27DB-BD31-4B8C-83A1-F6EECF244321}">
                <p14:modId xmlns:p14="http://schemas.microsoft.com/office/powerpoint/2010/main" val="14863538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478730"/>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p:nvPr/>
        </p:nvCxnSpPr>
        <p:spPr>
          <a:xfrm>
            <a:off x="1982167" y="1379249"/>
            <a:ext cx="8478016" cy="1588"/>
          </a:xfrm>
          <a:prstGeom prst="line">
            <a:avLst/>
          </a:prstGeom>
          <a:ln>
            <a:solidFill>
              <a:srgbClr val="FF0000"/>
            </a:solidFill>
          </a:ln>
        </p:spPr>
        <p:style>
          <a:lnRef idx="2">
            <a:schemeClr val="accent1"/>
          </a:lnRef>
          <a:fillRef idx="0">
            <a:schemeClr val="accent1"/>
          </a:fillRef>
          <a:effectRef idx="1">
            <a:schemeClr val="accent1"/>
          </a:effectRef>
          <a:fontRef idx="minor">
            <a:schemeClr val="tx1"/>
          </a:fontRef>
        </p:style>
      </p:cxnSp>
      <p:sp>
        <p:nvSpPr>
          <p:cNvPr id="6" name="Title 1"/>
          <p:cNvSpPr txBox="1">
            <a:spLocks/>
          </p:cNvSpPr>
          <p:nvPr/>
        </p:nvSpPr>
        <p:spPr>
          <a:xfrm>
            <a:off x="3359696" y="332656"/>
            <a:ext cx="5439574" cy="917864"/>
          </a:xfrm>
          <a:prstGeom prst="rect">
            <a:avLst/>
          </a:prstGeom>
        </p:spPr>
        <p:txBody>
          <a:bodyPr vert="horz" lIns="91440" tIns="45720" rIns="91440" bIns="45720" rtlCol="0" anchor="ctr">
            <a:noAutofit/>
          </a:bodyPr>
          <a:lstStyle/>
          <a:p>
            <a:pPr algn="ctr" defTabSz="457200">
              <a:spcBef>
                <a:spcPct val="0"/>
              </a:spcBef>
              <a:defRPr/>
            </a:pPr>
            <a:r>
              <a:rPr lang="en-GB" sz="3600" b="1" dirty="0">
                <a:solidFill>
                  <a:srgbClr val="008000"/>
                </a:solidFill>
                <a:latin typeface="Calibri"/>
              </a:rPr>
              <a:t>Types of Innovation</a:t>
            </a:r>
          </a:p>
        </p:txBody>
      </p:sp>
      <p:pic>
        <p:nvPicPr>
          <p:cNvPr id="4" name="Picture 3" descr="A picture containing timeline&#10;&#10;Description automatically generated">
            <a:extLst>
              <a:ext uri="{FF2B5EF4-FFF2-40B4-BE49-F238E27FC236}">
                <a16:creationId xmlns:a16="http://schemas.microsoft.com/office/drawing/2014/main" id="{08E11CC7-CC37-6F43-B876-1A54DD6067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6505" y="1509567"/>
            <a:ext cx="8951495" cy="5015777"/>
          </a:xfrm>
          <a:prstGeom prst="rect">
            <a:avLst/>
          </a:prstGeom>
        </p:spPr>
      </p:pic>
    </p:spTree>
    <p:extLst>
      <p:ext uri="{BB962C8B-B14F-4D97-AF65-F5344CB8AC3E}">
        <p14:creationId xmlns:p14="http://schemas.microsoft.com/office/powerpoint/2010/main" val="1069594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1B9E-2016-12CE-6D91-A05392251106}"/>
              </a:ext>
            </a:extLst>
          </p:cNvPr>
          <p:cNvSpPr>
            <a:spLocks noGrp="1"/>
          </p:cNvSpPr>
          <p:nvPr>
            <p:ph type="title"/>
          </p:nvPr>
        </p:nvSpPr>
        <p:spPr>
          <a:xfrm>
            <a:off x="609600" y="731838"/>
            <a:ext cx="10972800" cy="4233862"/>
          </a:xfrm>
        </p:spPr>
        <p:txBody>
          <a:bodyPr/>
          <a:lstStyle/>
          <a:p>
            <a:r>
              <a:rPr lang="en-GB" b="1" dirty="0"/>
              <a:t>How could you improve your organisation’s operations?</a:t>
            </a:r>
            <a:br>
              <a:rPr lang="en-GB" b="1" dirty="0"/>
            </a:br>
            <a:r>
              <a:rPr lang="en-GB" b="1" dirty="0"/>
              <a:t> </a:t>
            </a:r>
            <a:br>
              <a:rPr lang="en-GB" b="1" dirty="0"/>
            </a:br>
            <a:r>
              <a:rPr lang="en-GB" b="1" dirty="0"/>
              <a:t>What innovative ideas do you have?</a:t>
            </a:r>
          </a:p>
        </p:txBody>
      </p:sp>
    </p:spTree>
    <p:extLst>
      <p:ext uri="{BB962C8B-B14F-4D97-AF65-F5344CB8AC3E}">
        <p14:creationId xmlns:p14="http://schemas.microsoft.com/office/powerpoint/2010/main" val="2218870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1D9EE-DF1B-A039-9C3E-459A1A09854E}"/>
              </a:ext>
            </a:extLst>
          </p:cNvPr>
          <p:cNvSpPr>
            <a:spLocks noGrp="1"/>
          </p:cNvSpPr>
          <p:nvPr>
            <p:ph type="title"/>
          </p:nvPr>
        </p:nvSpPr>
        <p:spPr/>
        <p:txBody>
          <a:bodyPr/>
          <a:lstStyle/>
          <a:p>
            <a:r>
              <a:rPr lang="en-GB" b="1" dirty="0"/>
              <a:t>What have we learnt today?</a:t>
            </a:r>
          </a:p>
        </p:txBody>
      </p:sp>
      <p:sp>
        <p:nvSpPr>
          <p:cNvPr id="3" name="Content Placeholder 2">
            <a:extLst>
              <a:ext uri="{FF2B5EF4-FFF2-40B4-BE49-F238E27FC236}">
                <a16:creationId xmlns:a16="http://schemas.microsoft.com/office/drawing/2014/main" id="{8C2CDF0B-AD94-9FB4-B208-410F0B25F6F1}"/>
              </a:ext>
            </a:extLst>
          </p:cNvPr>
          <p:cNvSpPr>
            <a:spLocks noGrp="1"/>
          </p:cNvSpPr>
          <p:nvPr>
            <p:ph idx="1"/>
          </p:nvPr>
        </p:nvSpPr>
        <p:spPr/>
        <p:txBody>
          <a:bodyPr>
            <a:normAutofit fontScale="92500" lnSpcReduction="10000"/>
          </a:bodyPr>
          <a:lstStyle/>
          <a:p>
            <a:r>
              <a:rPr lang="en-GB" dirty="0"/>
              <a:t>The definitions of creativity and innovation</a:t>
            </a:r>
          </a:p>
          <a:p>
            <a:r>
              <a:rPr lang="en-GB" dirty="0"/>
              <a:t>The differences between them</a:t>
            </a:r>
          </a:p>
          <a:p>
            <a:r>
              <a:rPr lang="en-GB" dirty="0"/>
              <a:t>The importance of innovation to the growth and sustainability of organisations</a:t>
            </a:r>
          </a:p>
          <a:p>
            <a:r>
              <a:rPr lang="en-GB" dirty="0"/>
              <a:t>Types of innovation</a:t>
            </a:r>
          </a:p>
          <a:p>
            <a:endParaRPr lang="en-GB" dirty="0"/>
          </a:p>
          <a:p>
            <a:pPr marL="0" indent="0">
              <a:buNone/>
            </a:pPr>
            <a:r>
              <a:rPr lang="en-GB" dirty="0"/>
              <a:t>Before next week – read the two resources on Moodle under ‘Introduction’. </a:t>
            </a:r>
          </a:p>
          <a:p>
            <a:pPr marL="0" indent="0">
              <a:buNone/>
            </a:pPr>
            <a:endParaRPr lang="en-GB" dirty="0"/>
          </a:p>
        </p:txBody>
      </p:sp>
    </p:spTree>
    <p:extLst>
      <p:ext uri="{BB962C8B-B14F-4D97-AF65-F5344CB8AC3E}">
        <p14:creationId xmlns:p14="http://schemas.microsoft.com/office/powerpoint/2010/main" val="78447352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455</TotalTime>
  <Words>1081</Words>
  <Application>Microsoft Office PowerPoint</Application>
  <PresentationFormat>Widescreen</PresentationFormat>
  <Paragraphs>121</Paragraphs>
  <Slides>31</Slides>
  <Notes>3</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31</vt:i4>
      </vt:variant>
    </vt:vector>
  </HeadingPairs>
  <TitlesOfParts>
    <vt:vector size="42" baseType="lpstr">
      <vt:lpstr>Aptos</vt:lpstr>
      <vt:lpstr>Arial</vt:lpstr>
      <vt:lpstr>Calibri</vt:lpstr>
      <vt:lpstr>inherit</vt:lpstr>
      <vt:lpstr>Myriad Pro</vt:lpstr>
      <vt:lpstr>Symbol</vt:lpstr>
      <vt:lpstr>Times New Roman</vt:lpstr>
      <vt:lpstr>ThemeUWTSD</vt:lpstr>
      <vt:lpstr>Office Theme</vt:lpstr>
      <vt:lpstr>1_Office Theme</vt:lpstr>
      <vt:lpstr>20140311PresentationUWTSDTemplate</vt:lpstr>
      <vt:lpstr>BMSW5013 Creativity and Innovation Week 1</vt:lpstr>
      <vt:lpstr>What we’ll cover today</vt:lpstr>
      <vt:lpstr>PowerPoint Presentation</vt:lpstr>
      <vt:lpstr>PowerPoint Presentation</vt:lpstr>
      <vt:lpstr>Time to introduce yourself!</vt:lpstr>
      <vt:lpstr>Module Aim</vt:lpstr>
      <vt:lpstr>Learning Outcomes</vt:lpstr>
      <vt:lpstr>Core Textbooks</vt:lpstr>
      <vt:lpstr>Useful Website</vt:lpstr>
      <vt:lpstr>Timetable</vt:lpstr>
      <vt:lpstr>Moodle Page</vt:lpstr>
      <vt:lpstr>The Assignment</vt:lpstr>
      <vt:lpstr>Task Description</vt:lpstr>
      <vt:lpstr>What is Creativity?  Think of examples.</vt:lpstr>
      <vt:lpstr>What is Creativity?</vt:lpstr>
      <vt:lpstr>What is Innovation?</vt:lpstr>
      <vt:lpstr>The Difference between Creativity and Innovation</vt:lpstr>
      <vt:lpstr>Summary</vt:lpstr>
      <vt:lpstr>What is Innovation?</vt:lpstr>
      <vt:lpstr>Invention vs Innovation</vt:lpstr>
      <vt:lpstr>Invention vs Innovation</vt:lpstr>
      <vt:lpstr>Revolution, not Evolution</vt:lpstr>
      <vt:lpstr>Why is creativity and innovation so important?</vt:lpstr>
      <vt:lpstr>Why is Creativity and Innovation Important?</vt:lpstr>
      <vt:lpstr>PowerPoint Presentation</vt:lpstr>
      <vt:lpstr>Global Research &amp; Development spend</vt:lpstr>
      <vt:lpstr>Innovation and entrepreneurship</vt:lpstr>
      <vt:lpstr>Types of Innovation</vt:lpstr>
      <vt:lpstr>PowerPoint Presentation</vt:lpstr>
      <vt:lpstr>How could you improve your organisation’s operations?   What innovative ideas do you have?</vt:lpstr>
      <vt:lpstr>What have we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cp:revision>
  <dcterms:created xsi:type="dcterms:W3CDTF">2024-01-18T09:50:20Z</dcterms:created>
  <dcterms:modified xsi:type="dcterms:W3CDTF">2025-01-12T17:46:41Z</dcterms:modified>
</cp:coreProperties>
</file>