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45"/>
  </p:notesMasterIdLst>
  <p:sldIdLst>
    <p:sldId id="256" r:id="rId2"/>
    <p:sldId id="257" r:id="rId3"/>
    <p:sldId id="328" r:id="rId4"/>
    <p:sldId id="584" r:id="rId5"/>
    <p:sldId id="385" r:id="rId6"/>
    <p:sldId id="585" r:id="rId7"/>
    <p:sldId id="329" r:id="rId8"/>
    <p:sldId id="340" r:id="rId9"/>
    <p:sldId id="743" r:id="rId10"/>
    <p:sldId id="742" r:id="rId11"/>
    <p:sldId id="347" r:id="rId12"/>
    <p:sldId id="544" r:id="rId13"/>
    <p:sldId id="769" r:id="rId14"/>
    <p:sldId id="345" r:id="rId15"/>
    <p:sldId id="383" r:id="rId16"/>
    <p:sldId id="346" r:id="rId17"/>
    <p:sldId id="770" r:id="rId18"/>
    <p:sldId id="348" r:id="rId19"/>
    <p:sldId id="349" r:id="rId20"/>
    <p:sldId id="771" r:id="rId21"/>
    <p:sldId id="772" r:id="rId22"/>
    <p:sldId id="313" r:id="rId23"/>
    <p:sldId id="776" r:id="rId24"/>
    <p:sldId id="748" r:id="rId25"/>
    <p:sldId id="750" r:id="rId26"/>
    <p:sldId id="777" r:id="rId27"/>
    <p:sldId id="331" r:id="rId28"/>
    <p:sldId id="753" r:id="rId29"/>
    <p:sldId id="778" r:id="rId30"/>
    <p:sldId id="332" r:id="rId31"/>
    <p:sldId id="755" r:id="rId32"/>
    <p:sldId id="547" r:id="rId33"/>
    <p:sldId id="774" r:id="rId34"/>
    <p:sldId id="782" r:id="rId35"/>
    <p:sldId id="335" r:id="rId36"/>
    <p:sldId id="784" r:id="rId37"/>
    <p:sldId id="336" r:id="rId38"/>
    <p:sldId id="783" r:id="rId39"/>
    <p:sldId id="337" r:id="rId40"/>
    <p:sldId id="775" r:id="rId41"/>
    <p:sldId id="338" r:id="rId42"/>
    <p:sldId id="773" r:id="rId43"/>
    <p:sldId id="38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667" autoAdjust="0"/>
  </p:normalViewPr>
  <p:slideViewPr>
    <p:cSldViewPr snapToGrid="0">
      <p:cViewPr>
        <p:scale>
          <a:sx n="64" d="100"/>
          <a:sy n="64" d="100"/>
        </p:scale>
        <p:origin x="67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colorful3" csCatId="colorful" phldr="1"/>
      <dgm:spPr/>
      <dgm:t>
        <a:bodyPr/>
        <a:lstStyle/>
        <a:p>
          <a:endParaRPr lang="en-GB"/>
        </a:p>
      </dgm:t>
    </dgm:pt>
    <dgm:pt modelId="{D474FC03-FB5F-4844-BB25-46AB0C9067EF}">
      <dgm:prSet phldrT="[Text]"/>
      <dgm:spPr/>
      <dgm:t>
        <a:bodyPr/>
        <a:lstStyle/>
        <a:p>
          <a:r>
            <a:rPr lang="en-GB" dirty="0"/>
            <a:t>The Marketing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534EB7-D092-4F10-AFB4-DF82B8C2DB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CB787AC-63D2-4C36-AC9E-3A498E71B3C6}">
      <dgm:prSet/>
      <dgm:spPr/>
      <dgm:t>
        <a:bodyPr/>
        <a:lstStyle/>
        <a:p>
          <a:r>
            <a:rPr lang="en-GB"/>
            <a:t>Traditionally referred to as the </a:t>
          </a:r>
          <a:r>
            <a:rPr lang="en-GB" b="1"/>
            <a:t>Four Ps of Marketing</a:t>
          </a:r>
          <a:r>
            <a:rPr lang="en-GB"/>
            <a:t>: Price, Product, Place, Promotion        (The ‘4 Ps’ of product marketing (McCarthy, 1960))</a:t>
          </a:r>
          <a:endParaRPr lang="en-US"/>
        </a:p>
      </dgm:t>
    </dgm:pt>
    <dgm:pt modelId="{2EE114E2-B5E4-41A4-A8F5-BC5393488896}" type="parTrans" cxnId="{A07C2DB6-D04A-4837-A99D-7797F3F3DA3B}">
      <dgm:prSet/>
      <dgm:spPr/>
      <dgm:t>
        <a:bodyPr/>
        <a:lstStyle/>
        <a:p>
          <a:endParaRPr lang="en-US"/>
        </a:p>
      </dgm:t>
    </dgm:pt>
    <dgm:pt modelId="{F5889963-52FC-4545-BB85-3D7FE762C66E}" type="sibTrans" cxnId="{A07C2DB6-D04A-4837-A99D-7797F3F3DA3B}">
      <dgm:prSet/>
      <dgm:spPr/>
      <dgm:t>
        <a:bodyPr/>
        <a:lstStyle/>
        <a:p>
          <a:endParaRPr lang="en-US"/>
        </a:p>
      </dgm:t>
    </dgm:pt>
    <dgm:pt modelId="{FD5024A9-954A-4CE2-AF91-40A0A60B5CD9}">
      <dgm:prSet/>
      <dgm:spPr/>
      <dgm:t>
        <a:bodyPr/>
        <a:lstStyle/>
        <a:p>
          <a:r>
            <a:rPr lang="en-GB"/>
            <a:t>To account for the rise in the service economy: </a:t>
          </a:r>
          <a:r>
            <a:rPr lang="en-GB" b="1"/>
            <a:t>Seven Ps of Marketing </a:t>
          </a:r>
          <a:r>
            <a:rPr lang="en-GB"/>
            <a:t>now also include People, Process, Physical                                                   (The ‘7 Ps’ of services marketing (Booms &amp; Bitner, 1981))</a:t>
          </a:r>
          <a:endParaRPr lang="en-US"/>
        </a:p>
      </dgm:t>
    </dgm:pt>
    <dgm:pt modelId="{E2BD4C46-F6D1-48EC-8BC0-60A138354F9C}" type="parTrans" cxnId="{5B1791F5-067C-4D82-9470-16B3E9908035}">
      <dgm:prSet/>
      <dgm:spPr/>
      <dgm:t>
        <a:bodyPr/>
        <a:lstStyle/>
        <a:p>
          <a:endParaRPr lang="en-US"/>
        </a:p>
      </dgm:t>
    </dgm:pt>
    <dgm:pt modelId="{1392AB1E-4ADB-4E4F-B5F3-11B0EB341E13}" type="sibTrans" cxnId="{5B1791F5-067C-4D82-9470-16B3E9908035}">
      <dgm:prSet/>
      <dgm:spPr/>
      <dgm:t>
        <a:bodyPr/>
        <a:lstStyle/>
        <a:p>
          <a:endParaRPr lang="en-US"/>
        </a:p>
      </dgm:t>
    </dgm:pt>
    <dgm:pt modelId="{8E3277BA-5A26-47EA-A89B-E5BBB11D42E4}">
      <dgm:prSet/>
      <dgm:spPr/>
      <dgm:t>
        <a:bodyPr/>
        <a:lstStyle/>
        <a:p>
          <a:r>
            <a:rPr lang="en-GB" b="1"/>
            <a:t>Marketing Strategy </a:t>
          </a:r>
          <a:r>
            <a:rPr lang="en-GB"/>
            <a:t>must be based on these factors</a:t>
          </a:r>
          <a:endParaRPr lang="en-US"/>
        </a:p>
      </dgm:t>
    </dgm:pt>
    <dgm:pt modelId="{8F5C323A-2097-4FBE-A2CD-1F27E6BDF170}" type="parTrans" cxnId="{596C6DF1-30C3-495C-A6B2-4773B45FCFA2}">
      <dgm:prSet/>
      <dgm:spPr/>
      <dgm:t>
        <a:bodyPr/>
        <a:lstStyle/>
        <a:p>
          <a:endParaRPr lang="en-US"/>
        </a:p>
      </dgm:t>
    </dgm:pt>
    <dgm:pt modelId="{7EFD3A7C-0497-465D-8D0C-CFDC4D38BC6F}" type="sibTrans" cxnId="{596C6DF1-30C3-495C-A6B2-4773B45FCFA2}">
      <dgm:prSet/>
      <dgm:spPr/>
      <dgm:t>
        <a:bodyPr/>
        <a:lstStyle/>
        <a:p>
          <a:endParaRPr lang="en-US"/>
        </a:p>
      </dgm:t>
    </dgm:pt>
    <dgm:pt modelId="{F1A13CB9-2B28-4EC2-AE24-307176E0A27A}" type="pres">
      <dgm:prSet presAssocID="{B1534EB7-D092-4F10-AFB4-DF82B8C2DB65}" presName="linear" presStyleCnt="0">
        <dgm:presLayoutVars>
          <dgm:animLvl val="lvl"/>
          <dgm:resizeHandles val="exact"/>
        </dgm:presLayoutVars>
      </dgm:prSet>
      <dgm:spPr/>
    </dgm:pt>
    <dgm:pt modelId="{B5F11358-6C91-4878-A46D-1B700161E567}" type="pres">
      <dgm:prSet presAssocID="{3CB787AC-63D2-4C36-AC9E-3A498E71B3C6}" presName="parentText" presStyleLbl="node1" presStyleIdx="0" presStyleCnt="3">
        <dgm:presLayoutVars>
          <dgm:chMax val="0"/>
          <dgm:bulletEnabled val="1"/>
        </dgm:presLayoutVars>
      </dgm:prSet>
      <dgm:spPr/>
    </dgm:pt>
    <dgm:pt modelId="{AFBB5FF5-2A1F-4170-9990-00AC91E71B5F}" type="pres">
      <dgm:prSet presAssocID="{F5889963-52FC-4545-BB85-3D7FE762C66E}" presName="spacer" presStyleCnt="0"/>
      <dgm:spPr/>
    </dgm:pt>
    <dgm:pt modelId="{ABCE4B67-C7E6-4B94-93A6-F3E7AE20E193}" type="pres">
      <dgm:prSet presAssocID="{FD5024A9-954A-4CE2-AF91-40A0A60B5CD9}" presName="parentText" presStyleLbl="node1" presStyleIdx="1" presStyleCnt="3">
        <dgm:presLayoutVars>
          <dgm:chMax val="0"/>
          <dgm:bulletEnabled val="1"/>
        </dgm:presLayoutVars>
      </dgm:prSet>
      <dgm:spPr/>
    </dgm:pt>
    <dgm:pt modelId="{5A3CD3A2-436F-48E6-9426-F5D6D51A69F9}" type="pres">
      <dgm:prSet presAssocID="{1392AB1E-4ADB-4E4F-B5F3-11B0EB341E13}" presName="spacer" presStyleCnt="0"/>
      <dgm:spPr/>
    </dgm:pt>
    <dgm:pt modelId="{CFA9B6C5-5A6E-4892-9615-C1A09EB6895B}" type="pres">
      <dgm:prSet presAssocID="{8E3277BA-5A26-47EA-A89B-E5BBB11D42E4}" presName="parentText" presStyleLbl="node1" presStyleIdx="2" presStyleCnt="3">
        <dgm:presLayoutVars>
          <dgm:chMax val="0"/>
          <dgm:bulletEnabled val="1"/>
        </dgm:presLayoutVars>
      </dgm:prSet>
      <dgm:spPr/>
    </dgm:pt>
  </dgm:ptLst>
  <dgm:cxnLst>
    <dgm:cxn modelId="{7084590F-62D1-4E94-B92B-1C030B2B7644}" type="presOf" srcId="{8E3277BA-5A26-47EA-A89B-E5BBB11D42E4}" destId="{CFA9B6C5-5A6E-4892-9615-C1A09EB6895B}" srcOrd="0" destOrd="0" presId="urn:microsoft.com/office/officeart/2005/8/layout/vList2"/>
    <dgm:cxn modelId="{D6AFB92F-1AF3-48EA-9844-D3AA46B07C84}" type="presOf" srcId="{3CB787AC-63D2-4C36-AC9E-3A498E71B3C6}" destId="{B5F11358-6C91-4878-A46D-1B700161E567}" srcOrd="0" destOrd="0" presId="urn:microsoft.com/office/officeart/2005/8/layout/vList2"/>
    <dgm:cxn modelId="{F21E9258-A772-44D9-A57F-3B5A5C94C6FE}" type="presOf" srcId="{FD5024A9-954A-4CE2-AF91-40A0A60B5CD9}" destId="{ABCE4B67-C7E6-4B94-93A6-F3E7AE20E193}" srcOrd="0" destOrd="0" presId="urn:microsoft.com/office/officeart/2005/8/layout/vList2"/>
    <dgm:cxn modelId="{2CF6F79E-A690-40BD-8BC9-699D6BEB3455}" type="presOf" srcId="{B1534EB7-D092-4F10-AFB4-DF82B8C2DB65}" destId="{F1A13CB9-2B28-4EC2-AE24-307176E0A27A}" srcOrd="0" destOrd="0" presId="urn:microsoft.com/office/officeart/2005/8/layout/vList2"/>
    <dgm:cxn modelId="{A07C2DB6-D04A-4837-A99D-7797F3F3DA3B}" srcId="{B1534EB7-D092-4F10-AFB4-DF82B8C2DB65}" destId="{3CB787AC-63D2-4C36-AC9E-3A498E71B3C6}" srcOrd="0" destOrd="0" parTransId="{2EE114E2-B5E4-41A4-A8F5-BC5393488896}" sibTransId="{F5889963-52FC-4545-BB85-3D7FE762C66E}"/>
    <dgm:cxn modelId="{596C6DF1-30C3-495C-A6B2-4773B45FCFA2}" srcId="{B1534EB7-D092-4F10-AFB4-DF82B8C2DB65}" destId="{8E3277BA-5A26-47EA-A89B-E5BBB11D42E4}" srcOrd="2" destOrd="0" parTransId="{8F5C323A-2097-4FBE-A2CD-1F27E6BDF170}" sibTransId="{7EFD3A7C-0497-465D-8D0C-CFDC4D38BC6F}"/>
    <dgm:cxn modelId="{5B1791F5-067C-4D82-9470-16B3E9908035}" srcId="{B1534EB7-D092-4F10-AFB4-DF82B8C2DB65}" destId="{FD5024A9-954A-4CE2-AF91-40A0A60B5CD9}" srcOrd="1" destOrd="0" parTransId="{E2BD4C46-F6D1-48EC-8BC0-60A138354F9C}" sibTransId="{1392AB1E-4ADB-4E4F-B5F3-11B0EB341E13}"/>
    <dgm:cxn modelId="{E6E600DF-9FFF-433A-AD24-93F5DE547C6E}" type="presParOf" srcId="{F1A13CB9-2B28-4EC2-AE24-307176E0A27A}" destId="{B5F11358-6C91-4878-A46D-1B700161E567}" srcOrd="0" destOrd="0" presId="urn:microsoft.com/office/officeart/2005/8/layout/vList2"/>
    <dgm:cxn modelId="{3C9FBDCB-9AF8-404E-B105-9FE1A3A45D94}" type="presParOf" srcId="{F1A13CB9-2B28-4EC2-AE24-307176E0A27A}" destId="{AFBB5FF5-2A1F-4170-9990-00AC91E71B5F}" srcOrd="1" destOrd="0" presId="urn:microsoft.com/office/officeart/2005/8/layout/vList2"/>
    <dgm:cxn modelId="{D64CA0AF-2365-4576-8AE7-9B99C894AE33}" type="presParOf" srcId="{F1A13CB9-2B28-4EC2-AE24-307176E0A27A}" destId="{ABCE4B67-C7E6-4B94-93A6-F3E7AE20E193}" srcOrd="2" destOrd="0" presId="urn:microsoft.com/office/officeart/2005/8/layout/vList2"/>
    <dgm:cxn modelId="{79F5C8B2-BFE0-4359-966E-B6087C0BDCA5}" type="presParOf" srcId="{F1A13CB9-2B28-4EC2-AE24-307176E0A27A}" destId="{5A3CD3A2-436F-48E6-9426-F5D6D51A69F9}" srcOrd="3" destOrd="0" presId="urn:microsoft.com/office/officeart/2005/8/layout/vList2"/>
    <dgm:cxn modelId="{5EA90467-5C72-45F8-A64A-E278EDE556B1}" type="presParOf" srcId="{F1A13CB9-2B28-4EC2-AE24-307176E0A27A}" destId="{CFA9B6C5-5A6E-4892-9615-C1A09EB6895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193FCB-A23E-475D-A3CD-8643FDF7F5E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E7A52F-3181-49B4-AAD4-6B31B3A75D3E}">
      <dgm:prSet custT="1"/>
      <dgm:spPr/>
      <dgm:t>
        <a:bodyPr/>
        <a:lstStyle/>
        <a:p>
          <a:r>
            <a:rPr lang="en-GB" sz="2200" b="1" i="0" baseline="0" dirty="0">
              <a:latin typeface="Arial" panose="020B0604020202020204" pitchFamily="34" charset="0"/>
              <a:cs typeface="Arial" panose="020B0604020202020204" pitchFamily="34" charset="0"/>
            </a:rPr>
            <a:t>Very few companies differentiate their offering solely on one level</a:t>
          </a:r>
          <a:r>
            <a:rPr lang="en-GB" sz="2000" b="0" i="0" baseline="0" dirty="0"/>
            <a:t>.</a:t>
          </a:r>
          <a:endParaRPr lang="en-US" sz="2000" dirty="0"/>
        </a:p>
      </dgm:t>
    </dgm:pt>
    <dgm:pt modelId="{D0BD0565-252C-4303-B163-E5DBDAFA8B77}" type="parTrans" cxnId="{77D4F78A-84D2-4CB5-822F-7EEA5ADA7D95}">
      <dgm:prSet/>
      <dgm:spPr/>
      <dgm:t>
        <a:bodyPr/>
        <a:lstStyle/>
        <a:p>
          <a:endParaRPr lang="en-US" sz="2000"/>
        </a:p>
      </dgm:t>
    </dgm:pt>
    <dgm:pt modelId="{42AFB874-884F-4896-86A3-EA238CC8F0B7}" type="sibTrans" cxnId="{77D4F78A-84D2-4CB5-822F-7EEA5ADA7D95}">
      <dgm:prSet/>
      <dgm:spPr/>
      <dgm:t>
        <a:bodyPr/>
        <a:lstStyle/>
        <a:p>
          <a:endParaRPr lang="en-US" sz="2000"/>
        </a:p>
      </dgm:t>
    </dgm:pt>
    <dgm:pt modelId="{05CCFE89-6358-4090-8F76-5BDAFD418E3A}">
      <dgm:prSet custT="1"/>
      <dgm:spPr/>
      <dgm:t>
        <a:bodyPr/>
        <a:lstStyle/>
        <a:p>
          <a:r>
            <a:rPr lang="en-GB" sz="2200" b="1" i="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baseline="0" dirty="0"/>
            <a:t>. </a:t>
          </a:r>
          <a:endParaRPr lang="en-US" sz="2000" dirty="0"/>
        </a:p>
      </dgm:t>
    </dgm:pt>
    <dgm:pt modelId="{2828B2E9-0A77-4777-86A0-BD50DBBDE57C}" type="parTrans" cxnId="{258B531A-9C5A-4C03-B656-FBA31B6B44CD}">
      <dgm:prSet/>
      <dgm:spPr/>
      <dgm:t>
        <a:bodyPr/>
        <a:lstStyle/>
        <a:p>
          <a:endParaRPr lang="en-US" sz="2000"/>
        </a:p>
      </dgm:t>
    </dgm:pt>
    <dgm:pt modelId="{4520ECB0-5FA5-4EF4-B188-1873D4E2F179}" type="sibTrans" cxnId="{258B531A-9C5A-4C03-B656-FBA31B6B44CD}">
      <dgm:prSet/>
      <dgm:spPr/>
      <dgm:t>
        <a:bodyPr/>
        <a:lstStyle/>
        <a:p>
          <a:endParaRPr lang="en-US" sz="2000"/>
        </a:p>
      </dgm:t>
    </dgm:pt>
    <dgm:pt modelId="{FDEFBA55-D5BE-45C4-A87E-49CFAA071E0F}" type="pres">
      <dgm:prSet presAssocID="{99193FCB-A23E-475D-A3CD-8643FDF7F5E6}" presName="hierChild1" presStyleCnt="0">
        <dgm:presLayoutVars>
          <dgm:chPref val="1"/>
          <dgm:dir/>
          <dgm:animOne val="branch"/>
          <dgm:animLvl val="lvl"/>
          <dgm:resizeHandles/>
        </dgm:presLayoutVars>
      </dgm:prSet>
      <dgm:spPr/>
    </dgm:pt>
    <dgm:pt modelId="{3FFB3FB5-6CE5-4538-A48F-FD795849EAF8}" type="pres">
      <dgm:prSet presAssocID="{85E7A52F-3181-49B4-AAD4-6B31B3A75D3E}" presName="hierRoot1" presStyleCnt="0"/>
      <dgm:spPr/>
    </dgm:pt>
    <dgm:pt modelId="{9F6C62EE-64E1-4849-8C7C-8ABB469908AE}" type="pres">
      <dgm:prSet presAssocID="{85E7A52F-3181-49B4-AAD4-6B31B3A75D3E}" presName="composite" presStyleCnt="0"/>
      <dgm:spPr/>
    </dgm:pt>
    <dgm:pt modelId="{8EE83AC2-5607-46D3-8F3A-0CE6F4B7C19C}" type="pres">
      <dgm:prSet presAssocID="{85E7A52F-3181-49B4-AAD4-6B31B3A75D3E}" presName="background" presStyleLbl="node0" presStyleIdx="0" presStyleCnt="2"/>
      <dgm:spPr/>
    </dgm:pt>
    <dgm:pt modelId="{643EDE6E-3694-406F-8376-62B279FC1E1C}" type="pres">
      <dgm:prSet presAssocID="{85E7A52F-3181-49B4-AAD4-6B31B3A75D3E}" presName="text" presStyleLbl="fgAcc0" presStyleIdx="0" presStyleCnt="2">
        <dgm:presLayoutVars>
          <dgm:chPref val="3"/>
        </dgm:presLayoutVars>
      </dgm:prSet>
      <dgm:spPr/>
    </dgm:pt>
    <dgm:pt modelId="{2810022F-1AD3-48BC-832A-8A7D865577FF}" type="pres">
      <dgm:prSet presAssocID="{85E7A52F-3181-49B4-AAD4-6B31B3A75D3E}" presName="hierChild2" presStyleCnt="0"/>
      <dgm:spPr/>
    </dgm:pt>
    <dgm:pt modelId="{75F812F3-337D-40DA-B658-13C8E4C09315}" type="pres">
      <dgm:prSet presAssocID="{05CCFE89-6358-4090-8F76-5BDAFD418E3A}" presName="hierRoot1" presStyleCnt="0"/>
      <dgm:spPr/>
    </dgm:pt>
    <dgm:pt modelId="{490D729A-C25B-48E6-967C-E5305A117FC0}" type="pres">
      <dgm:prSet presAssocID="{05CCFE89-6358-4090-8F76-5BDAFD418E3A}" presName="composite" presStyleCnt="0"/>
      <dgm:spPr/>
    </dgm:pt>
    <dgm:pt modelId="{AF11E464-38A2-448D-BA79-4ED24A93BA24}" type="pres">
      <dgm:prSet presAssocID="{05CCFE89-6358-4090-8F76-5BDAFD418E3A}" presName="background" presStyleLbl="node0" presStyleIdx="1" presStyleCnt="2"/>
      <dgm:spPr/>
    </dgm:pt>
    <dgm:pt modelId="{DDE3E300-C002-4D0E-B06E-F740C2405555}" type="pres">
      <dgm:prSet presAssocID="{05CCFE89-6358-4090-8F76-5BDAFD418E3A}" presName="text" presStyleLbl="fgAcc0" presStyleIdx="1" presStyleCnt="2">
        <dgm:presLayoutVars>
          <dgm:chPref val="3"/>
        </dgm:presLayoutVars>
      </dgm:prSet>
      <dgm:spPr/>
    </dgm:pt>
    <dgm:pt modelId="{D9B47F68-7B20-47E8-ADC2-3014679979B6}" type="pres">
      <dgm:prSet presAssocID="{05CCFE89-6358-4090-8F76-5BDAFD418E3A}" presName="hierChild2" presStyleCnt="0"/>
      <dgm:spPr/>
    </dgm:pt>
  </dgm:ptLst>
  <dgm:cxnLst>
    <dgm:cxn modelId="{258B531A-9C5A-4C03-B656-FBA31B6B44CD}" srcId="{99193FCB-A23E-475D-A3CD-8643FDF7F5E6}" destId="{05CCFE89-6358-4090-8F76-5BDAFD418E3A}" srcOrd="1" destOrd="0" parTransId="{2828B2E9-0A77-4777-86A0-BD50DBBDE57C}" sibTransId="{4520ECB0-5FA5-4EF4-B188-1873D4E2F179}"/>
    <dgm:cxn modelId="{EC4A0064-4070-4F0B-AEFB-622DE61352C2}" type="presOf" srcId="{85E7A52F-3181-49B4-AAD4-6B31B3A75D3E}" destId="{643EDE6E-3694-406F-8376-62B279FC1E1C}" srcOrd="0" destOrd="0" presId="urn:microsoft.com/office/officeart/2005/8/layout/hierarchy1"/>
    <dgm:cxn modelId="{77D4F78A-84D2-4CB5-822F-7EEA5ADA7D95}" srcId="{99193FCB-A23E-475D-A3CD-8643FDF7F5E6}" destId="{85E7A52F-3181-49B4-AAD4-6B31B3A75D3E}" srcOrd="0" destOrd="0" parTransId="{D0BD0565-252C-4303-B163-E5DBDAFA8B77}" sibTransId="{42AFB874-884F-4896-86A3-EA238CC8F0B7}"/>
    <dgm:cxn modelId="{B6EDE3A8-8D5B-4733-92AA-A749452E6775}" type="presOf" srcId="{99193FCB-A23E-475D-A3CD-8643FDF7F5E6}" destId="{FDEFBA55-D5BE-45C4-A87E-49CFAA071E0F}" srcOrd="0" destOrd="0" presId="urn:microsoft.com/office/officeart/2005/8/layout/hierarchy1"/>
    <dgm:cxn modelId="{0F677CD2-4421-4244-B627-549ACCE8C228}" type="presOf" srcId="{05CCFE89-6358-4090-8F76-5BDAFD418E3A}" destId="{DDE3E300-C002-4D0E-B06E-F740C2405555}" srcOrd="0" destOrd="0" presId="urn:microsoft.com/office/officeart/2005/8/layout/hierarchy1"/>
    <dgm:cxn modelId="{34B17B27-D937-466D-8566-B8C33077A77C}" type="presParOf" srcId="{FDEFBA55-D5BE-45C4-A87E-49CFAA071E0F}" destId="{3FFB3FB5-6CE5-4538-A48F-FD795849EAF8}" srcOrd="0" destOrd="0" presId="urn:microsoft.com/office/officeart/2005/8/layout/hierarchy1"/>
    <dgm:cxn modelId="{3A5CCCF1-DC9D-4D9A-AFFF-6FF0A0D0AFF3}" type="presParOf" srcId="{3FFB3FB5-6CE5-4538-A48F-FD795849EAF8}" destId="{9F6C62EE-64E1-4849-8C7C-8ABB469908AE}" srcOrd="0" destOrd="0" presId="urn:microsoft.com/office/officeart/2005/8/layout/hierarchy1"/>
    <dgm:cxn modelId="{B93DBDBC-35F3-4EE6-A6DB-611264BB1028}" type="presParOf" srcId="{9F6C62EE-64E1-4849-8C7C-8ABB469908AE}" destId="{8EE83AC2-5607-46D3-8F3A-0CE6F4B7C19C}" srcOrd="0" destOrd="0" presId="urn:microsoft.com/office/officeart/2005/8/layout/hierarchy1"/>
    <dgm:cxn modelId="{41489415-41C6-4BEB-8747-4D9AA438E120}" type="presParOf" srcId="{9F6C62EE-64E1-4849-8C7C-8ABB469908AE}" destId="{643EDE6E-3694-406F-8376-62B279FC1E1C}" srcOrd="1" destOrd="0" presId="urn:microsoft.com/office/officeart/2005/8/layout/hierarchy1"/>
    <dgm:cxn modelId="{57EF3E58-AAB8-415D-91A8-544C058B79A8}" type="presParOf" srcId="{3FFB3FB5-6CE5-4538-A48F-FD795849EAF8}" destId="{2810022F-1AD3-48BC-832A-8A7D865577FF}" srcOrd="1" destOrd="0" presId="urn:microsoft.com/office/officeart/2005/8/layout/hierarchy1"/>
    <dgm:cxn modelId="{ED5FCD89-C08B-4166-B9F1-2251843F2090}" type="presParOf" srcId="{FDEFBA55-D5BE-45C4-A87E-49CFAA071E0F}" destId="{75F812F3-337D-40DA-B658-13C8E4C09315}" srcOrd="1" destOrd="0" presId="urn:microsoft.com/office/officeart/2005/8/layout/hierarchy1"/>
    <dgm:cxn modelId="{8787581A-748B-48EC-8DCF-2F17D26F0495}" type="presParOf" srcId="{75F812F3-337D-40DA-B658-13C8E4C09315}" destId="{490D729A-C25B-48E6-967C-E5305A117FC0}" srcOrd="0" destOrd="0" presId="urn:microsoft.com/office/officeart/2005/8/layout/hierarchy1"/>
    <dgm:cxn modelId="{46C73F46-C191-4BB2-95A4-5D6476DFED8D}" type="presParOf" srcId="{490D729A-C25B-48E6-967C-E5305A117FC0}" destId="{AF11E464-38A2-448D-BA79-4ED24A93BA24}" srcOrd="0" destOrd="0" presId="urn:microsoft.com/office/officeart/2005/8/layout/hierarchy1"/>
    <dgm:cxn modelId="{974594FF-9021-42DA-BB93-2DC32FC2C59C}" type="presParOf" srcId="{490D729A-C25B-48E6-967C-E5305A117FC0}" destId="{DDE3E300-C002-4D0E-B06E-F740C2405555}" srcOrd="1" destOrd="0" presId="urn:microsoft.com/office/officeart/2005/8/layout/hierarchy1"/>
    <dgm:cxn modelId="{763651C4-94D5-4919-BFAA-E4FBF8166E53}" type="presParOf" srcId="{75F812F3-337D-40DA-B658-13C8E4C09315}" destId="{D9B47F68-7B20-47E8-ADC2-3014679979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phldr="1"/>
      <dgm:spPr/>
      <dgm:t>
        <a:bodyPr/>
        <a:lstStyle/>
        <a:p>
          <a:endParaRPr lang="en-US"/>
        </a:p>
      </dgm:t>
    </dgm:pt>
    <dgm:pt modelId="{5583F30C-ADB3-49C5-8255-FD5DFE0251ED}">
      <dgm:prSet/>
      <dgm: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Premium</a:t>
          </a:r>
        </a:p>
        <a:p>
          <a:pPr>
            <a:buNone/>
          </a:pPr>
          <a:r>
            <a:rPr lang="en-GB" dirty="0">
              <a:solidFill>
                <a:srgbClr val="FFFFFF"/>
              </a:solidFill>
              <a:latin typeface="Franklin Gothic Book"/>
              <a:ea typeface="+mn-ea"/>
              <a:cs typeface="+mn-cs"/>
            </a:rPr>
            <a:t>High price – High quality</a:t>
          </a:r>
          <a:endParaRPr lang="en-US" dirty="0">
            <a:solidFill>
              <a:srgbClr val="FFFFFF"/>
            </a:solidFill>
            <a:latin typeface="Franklin Gothic Book"/>
            <a:ea typeface="+mn-ea"/>
            <a:cs typeface="+mn-cs"/>
          </a:endParaRPr>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Penetration</a:t>
          </a:r>
        </a:p>
        <a:p>
          <a:pPr>
            <a:buNone/>
          </a:pPr>
          <a:r>
            <a:rPr lang="en-GB" dirty="0">
              <a:solidFill>
                <a:srgbClr val="FFFFFF"/>
              </a:solidFill>
              <a:latin typeface="Franklin Gothic Book"/>
              <a:ea typeface="+mn-ea"/>
              <a:cs typeface="+mn-cs"/>
            </a:rPr>
            <a:t>Initial low price – Price increase</a:t>
          </a:r>
          <a:endParaRPr lang="en-US" dirty="0">
            <a:solidFill>
              <a:srgbClr val="FFFFFF"/>
            </a:solidFill>
            <a:latin typeface="Franklin Gothic Book"/>
            <a:ea typeface="+mn-ea"/>
            <a:cs typeface="+mn-cs"/>
          </a:endParaRPr>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Economy</a:t>
          </a:r>
        </a:p>
        <a:p>
          <a:pPr>
            <a:buNone/>
          </a:pPr>
          <a:r>
            <a:rPr lang="en-GB" dirty="0">
              <a:solidFill>
                <a:srgbClr val="FFFFFF"/>
              </a:solidFill>
              <a:latin typeface="Franklin Gothic Book"/>
              <a:ea typeface="+mn-ea"/>
              <a:cs typeface="+mn-cs"/>
            </a:rPr>
            <a:t>Deliberate setting of low price</a:t>
          </a:r>
          <a:endParaRPr lang="en-US" dirty="0">
            <a:solidFill>
              <a:srgbClr val="FFFFFF"/>
            </a:solidFill>
            <a:latin typeface="Franklin Gothic Book"/>
            <a:ea typeface="+mn-ea"/>
            <a:cs typeface="+mn-cs"/>
          </a:endParaRPr>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Skim</a:t>
          </a:r>
        </a:p>
        <a:p>
          <a:pPr>
            <a:buNone/>
          </a:pPr>
          <a:r>
            <a:rPr lang="en-GB" dirty="0">
              <a:solidFill>
                <a:srgbClr val="FFFFFF"/>
              </a:solidFill>
              <a:latin typeface="Franklin Gothic Book"/>
              <a:ea typeface="+mn-ea"/>
              <a:cs typeface="+mn-cs"/>
            </a:rPr>
            <a:t>High initial price – Price lowers</a:t>
          </a:r>
          <a:endParaRPr lang="en-US" dirty="0">
            <a:solidFill>
              <a:srgbClr val="FFFFFF"/>
            </a:solidFill>
            <a:latin typeface="Franklin Gothic Book"/>
            <a:ea typeface="+mn-ea"/>
            <a:cs typeface="+mn-cs"/>
          </a:endParaRPr>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a:xfrm>
          <a:off x="132645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Psychological</a:t>
          </a:r>
        </a:p>
        <a:p>
          <a:pPr>
            <a:buNone/>
          </a:pPr>
          <a:r>
            <a:rPr lang="en-GB" dirty="0">
              <a:solidFill>
                <a:srgbClr val="FFFFFF"/>
              </a:solidFill>
              <a:latin typeface="Franklin Gothic Book"/>
              <a:ea typeface="+mn-ea"/>
              <a:cs typeface="+mn-cs"/>
            </a:rPr>
            <a:t>Customers emotive response – High quality with high price</a:t>
          </a:r>
          <a:endParaRPr lang="en-US" dirty="0">
            <a:solidFill>
              <a:srgbClr val="FFFFFF"/>
            </a:solidFill>
            <a:latin typeface="Franklin Gothic Book"/>
            <a:ea typeface="+mn-ea"/>
            <a:cs typeface="+mn-cs"/>
          </a:endParaRPr>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a:xfrm>
          <a:off x="397329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Captive</a:t>
          </a:r>
        </a:p>
        <a:p>
          <a:pPr>
            <a:buNone/>
          </a:pPr>
          <a:r>
            <a:rPr lang="en-GB" dirty="0">
              <a:solidFill>
                <a:srgbClr val="FFFFFF"/>
              </a:solidFill>
              <a:latin typeface="Franklin Gothic Book"/>
              <a:ea typeface="+mn-ea"/>
              <a:cs typeface="+mn-cs"/>
            </a:rPr>
            <a:t>Product consumables, e.g. razors at low cost – Replacement blades priced high</a:t>
          </a:r>
          <a:endParaRPr lang="en-US" dirty="0">
            <a:solidFill>
              <a:srgbClr val="FFFFFF"/>
            </a:solidFill>
            <a:latin typeface="Franklin Gothic Book"/>
            <a:ea typeface="+mn-ea"/>
            <a:cs typeface="+mn-cs"/>
          </a:endParaRPr>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a:xfrm>
          <a:off x="6620136"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Product Line</a:t>
          </a:r>
        </a:p>
        <a:p>
          <a:pPr>
            <a:buNone/>
          </a:pPr>
          <a:r>
            <a:rPr lang="en-GB" dirty="0">
              <a:solidFill>
                <a:srgbClr val="FFFFFF"/>
              </a:solidFill>
              <a:latin typeface="Franklin Gothic Book"/>
              <a:ea typeface="+mn-ea"/>
              <a:cs typeface="+mn-cs"/>
            </a:rPr>
            <a:t>Different prices for perceived different quality levels within the same Product Range</a:t>
          </a:r>
          <a:endParaRPr lang="en-US" dirty="0">
            <a:solidFill>
              <a:srgbClr val="FFFFFF"/>
            </a:solidFill>
            <a:latin typeface="Franklin Gothic Book"/>
            <a:ea typeface="+mn-ea"/>
            <a:cs typeface="+mn-cs"/>
          </a:endParaRPr>
        </a:p>
      </dgm:t>
    </dgm:pt>
    <dgm:pt modelId="{0250CA07-613F-4CD0-AEA3-1664AE48B6B1}" type="parTrans" cxnId="{5FA6BCD2-19C3-4CD5-B427-367AB335FE73}">
      <dgm:prSet/>
      <dgm:spPr/>
      <dgm:t>
        <a:bodyPr/>
        <a:lstStyle/>
        <a:p>
          <a:endParaRPr lang="en-US">
            <a:solidFill>
              <a:schemeClr val="bg1"/>
            </a:solidFill>
          </a:endParaRPr>
        </a:p>
      </dgm:t>
    </dgm:pt>
    <dgm:pt modelId="{6A82FB7F-B71F-4549-A96A-73BE04E3136B}" type="sibTrans" cxnId="{5FA6BCD2-19C3-4CD5-B427-367AB335FE73}">
      <dgm:prSet/>
      <dgm:spPr/>
      <dgm:t>
        <a:bodyPr/>
        <a:lstStyle/>
        <a:p>
          <a:endParaRPr lang="en-US">
            <a:solidFill>
              <a:schemeClr val="bg1"/>
            </a:solidFill>
          </a:endParaRPr>
        </a:p>
      </dgm:t>
    </dgm:pt>
    <dgm:pt modelId="{7C7AC02C-143B-4872-8B32-67EC998288CE}">
      <dgm:prSet/>
      <dgm:spPr>
        <a:xfrm>
          <a:off x="6620136" y="2175661"/>
          <a:ext cx="2406219" cy="1443731"/>
        </a:xfr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Competitive</a:t>
          </a:r>
        </a:p>
        <a:p>
          <a:pPr>
            <a:buNone/>
          </a:pPr>
          <a:endParaRPr lang="en-GB" b="1" dirty="0">
            <a:solidFill>
              <a:srgbClr val="FFFFFF"/>
            </a:solidFill>
            <a:latin typeface="Franklin Gothic Book"/>
            <a:ea typeface="+mn-ea"/>
            <a:cs typeface="+mn-cs"/>
          </a:endParaRPr>
        </a:p>
        <a:p>
          <a:pPr>
            <a:buNone/>
          </a:pPr>
          <a:r>
            <a:rPr lang="en-GB" dirty="0">
              <a:solidFill>
                <a:srgbClr val="FFFFFF"/>
              </a:solidFill>
              <a:latin typeface="Franklin Gothic Book"/>
              <a:ea typeface="+mn-ea"/>
              <a:cs typeface="+mn-cs"/>
            </a:rPr>
            <a:t>Setting prices based on your competition</a:t>
          </a:r>
          <a:endParaRPr lang="en-US" dirty="0">
            <a:solidFill>
              <a:srgbClr val="FFFFFF"/>
            </a:solidFill>
            <a:latin typeface="Franklin Gothic Book"/>
            <a:ea typeface="+mn-ea"/>
            <a:cs typeface="+mn-cs"/>
          </a:endParaRPr>
        </a:p>
      </dgm:t>
    </dgm:pt>
    <dgm:pt modelId="{247995A5-5CD5-4FE7-8938-BA8AF8CA294D}" type="parTrans" cxnId="{217187FF-581C-43AA-A98E-C8C4F4A890F3}">
      <dgm:prSet/>
      <dgm:spPr/>
      <dgm:t>
        <a:bodyPr/>
        <a:lstStyle/>
        <a:p>
          <a:endParaRPr lang="en-GB"/>
        </a:p>
      </dgm:t>
    </dgm:pt>
    <dgm:pt modelId="{D020002C-36B4-4980-89A6-BF44ED1ECA0C}" type="sibTrans" cxnId="{217187FF-581C-43AA-A98E-C8C4F4A890F3}">
      <dgm:prSet/>
      <dgm:spPr/>
      <dgm:t>
        <a:bodyPr/>
        <a:lstStyle/>
        <a:p>
          <a:endParaRPr lang="en-GB"/>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8">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8">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8">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8">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8">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8">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8" custAng="0">
        <dgm:presLayoutVars>
          <dgm:bulletEnabled val="1"/>
        </dgm:presLayoutVars>
      </dgm:prSet>
      <dgm:spPr/>
    </dgm:pt>
    <dgm:pt modelId="{7850EC76-C331-450F-8B8E-B3A6D19A90D5}" type="pres">
      <dgm:prSet presAssocID="{6A82FB7F-B71F-4549-A96A-73BE04E3136B}" presName="sibTrans" presStyleCnt="0"/>
      <dgm:spPr/>
    </dgm:pt>
    <dgm:pt modelId="{8CCE482B-ECF6-4DAF-B725-E50B70F581EE}" type="pres">
      <dgm:prSet presAssocID="{7C7AC02C-143B-4872-8B32-67EC998288CE}" presName="node" presStyleLbl="node1" presStyleIdx="7" presStyleCnt="8" custAng="0">
        <dgm:presLayoutVars>
          <dgm:bulletEnabled val="1"/>
        </dgm:presLayoutVars>
      </dgm:prSet>
      <dgm:spPr>
        <a:prstGeom prst="rect">
          <a:avLst/>
        </a:prstGeom>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1CA628C7-3B32-43C6-A577-D8366C60A0D5}" type="presOf" srcId="{7C7AC02C-143B-4872-8B32-67EC998288CE}" destId="{8CCE482B-ECF6-4DAF-B725-E50B70F581EE}"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217187FF-581C-43AA-A98E-C8C4F4A890F3}" srcId="{BCD96A10-6529-4224-A945-4E1216A327BA}" destId="{7C7AC02C-143B-4872-8B32-67EC998288CE}" srcOrd="7" destOrd="0" parTransId="{247995A5-5CD5-4FE7-8938-BA8AF8CA294D}" sibTransId="{D020002C-36B4-4980-89A6-BF44ED1ECA0C}"/>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 modelId="{20BABAC3-D666-4A70-A93D-C58E229B6078}" type="presParOf" srcId="{37167930-B145-496B-A8B1-FE1A5207190F}" destId="{7850EC76-C331-450F-8B8E-B3A6D19A90D5}" srcOrd="13" destOrd="0" presId="urn:microsoft.com/office/officeart/2005/8/layout/default"/>
    <dgm:cxn modelId="{2BCE08C2-6908-472B-AA7F-9CA6E9D23948}" type="presParOf" srcId="{37167930-B145-496B-A8B1-FE1A5207190F}" destId="{8CCE482B-ECF6-4DAF-B725-E50B70F581E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The Marketing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3">
            <a:hueOff val="-3350855"/>
            <a:satOff val="70"/>
            <a:lumOff val="-117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chemeClr val="accent3">
            <a:hueOff val="-6701710"/>
            <a:satOff val="139"/>
            <a:lumOff val="-235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chemeClr val="accent3">
            <a:hueOff val="-10052564"/>
            <a:satOff val="209"/>
            <a:lumOff val="-352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chemeClr val="accent3">
            <a:hueOff val="-13403419"/>
            <a:satOff val="279"/>
            <a:lumOff val="-470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chemeClr val="accent3">
            <a:hueOff val="-16754273"/>
            <a:satOff val="348"/>
            <a:lumOff val="-588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chemeClr val="accent3">
            <a:hueOff val="-20105129"/>
            <a:satOff val="418"/>
            <a:lumOff val="-705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11358-6C91-4878-A46D-1B700161E567}">
      <dsp:nvSpPr>
        <dsp:cNvPr id="0" name=""/>
        <dsp:cNvSpPr/>
      </dsp:nvSpPr>
      <dsp:spPr>
        <a:xfrm>
          <a:off x="0" y="241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Traditionally referred to as the </a:t>
          </a:r>
          <a:r>
            <a:rPr lang="en-GB" sz="2400" b="1" kern="1200"/>
            <a:t>Four Ps of Marketing</a:t>
          </a:r>
          <a:r>
            <a:rPr lang="en-GB" sz="2400" kern="1200"/>
            <a:t>: Price, Product, Place, Promotion        (The ‘4 Ps’ of product marketing (McCarthy, 1960))</a:t>
          </a:r>
          <a:endParaRPr lang="en-US" sz="2400" kern="1200"/>
        </a:p>
      </dsp:txBody>
      <dsp:txXfrm>
        <a:off x="60313" y="62725"/>
        <a:ext cx="9937773" cy="1114893"/>
      </dsp:txXfrm>
    </dsp:sp>
    <dsp:sp modelId="{ABCE4B67-C7E6-4B94-93A6-F3E7AE20E193}">
      <dsp:nvSpPr>
        <dsp:cNvPr id="0" name=""/>
        <dsp:cNvSpPr/>
      </dsp:nvSpPr>
      <dsp:spPr>
        <a:xfrm>
          <a:off x="0" y="130705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account for the rise in the service economy: </a:t>
          </a:r>
          <a:r>
            <a:rPr lang="en-GB" sz="2400" b="1" kern="1200"/>
            <a:t>Seven Ps of Marketing </a:t>
          </a:r>
          <a:r>
            <a:rPr lang="en-GB" sz="2400" kern="1200"/>
            <a:t>now also include People, Process, Physical                                                   (The ‘7 Ps’ of services marketing (Booms &amp; Bitner, 1981))</a:t>
          </a:r>
          <a:endParaRPr lang="en-US" sz="2400" kern="1200"/>
        </a:p>
      </dsp:txBody>
      <dsp:txXfrm>
        <a:off x="60313" y="1367365"/>
        <a:ext cx="9937773" cy="1114893"/>
      </dsp:txXfrm>
    </dsp:sp>
    <dsp:sp modelId="{CFA9B6C5-5A6E-4892-9615-C1A09EB6895B}">
      <dsp:nvSpPr>
        <dsp:cNvPr id="0" name=""/>
        <dsp:cNvSpPr/>
      </dsp:nvSpPr>
      <dsp:spPr>
        <a:xfrm>
          <a:off x="0" y="261169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Marketing Strategy </a:t>
          </a:r>
          <a:r>
            <a:rPr lang="en-GB" sz="2400" kern="1200"/>
            <a:t>must be based on these factors</a:t>
          </a:r>
          <a:endParaRPr lang="en-US" sz="2400" kern="1200"/>
        </a:p>
      </dsp:txBody>
      <dsp:txXfrm>
        <a:off x="60313" y="2672005"/>
        <a:ext cx="9937773" cy="1114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83AC2-5607-46D3-8F3A-0CE6F4B7C19C}">
      <dsp:nvSpPr>
        <dsp:cNvPr id="0" name=""/>
        <dsp:cNvSpPr/>
      </dsp:nvSpPr>
      <dsp:spPr>
        <a:xfrm>
          <a:off x="831"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DE6E-3694-406F-8376-62B279FC1E1C}">
      <dsp:nvSpPr>
        <dsp:cNvPr id="0" name=""/>
        <dsp:cNvSpPr/>
      </dsp:nvSpPr>
      <dsp:spPr>
        <a:xfrm>
          <a:off x="325256"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Very few companies differentiate their offering solely on one level</a:t>
          </a:r>
          <a:r>
            <a:rPr lang="en-GB" sz="2000" b="0" i="0" kern="1200" baseline="0" dirty="0"/>
            <a:t>.</a:t>
          </a:r>
          <a:endParaRPr lang="en-US" sz="2000" kern="1200" dirty="0"/>
        </a:p>
      </dsp:txBody>
      <dsp:txXfrm>
        <a:off x="379560" y="1032052"/>
        <a:ext cx="2811209" cy="1745476"/>
      </dsp:txXfrm>
    </dsp:sp>
    <dsp:sp modelId="{AF11E464-38A2-448D-BA79-4ED24A93BA24}">
      <dsp:nvSpPr>
        <dsp:cNvPr id="0" name=""/>
        <dsp:cNvSpPr/>
      </dsp:nvSpPr>
      <dsp:spPr>
        <a:xfrm>
          <a:off x="3569497"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E300-C002-4D0E-B06E-F740C2405555}">
      <dsp:nvSpPr>
        <dsp:cNvPr id="0" name=""/>
        <dsp:cNvSpPr/>
      </dsp:nvSpPr>
      <dsp:spPr>
        <a:xfrm>
          <a:off x="3893921"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kern="1200" baseline="0" dirty="0"/>
            <a:t>. </a:t>
          </a:r>
          <a:endParaRPr lang="en-US" sz="2000" kern="1200" dirty="0"/>
        </a:p>
      </dsp:txBody>
      <dsp:txXfrm>
        <a:off x="3948225" y="1032052"/>
        <a:ext cx="2811209" cy="17454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Premium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price – High quality</a:t>
          </a:r>
          <a:endParaRPr lang="en-US" sz="1800" kern="1200" dirty="0">
            <a:solidFill>
              <a:srgbClr val="FFFFFF"/>
            </a:solidFill>
            <a:latin typeface="Franklin Gothic Book"/>
            <a:ea typeface="+mn-ea"/>
            <a:cs typeface="+mn-cs"/>
          </a:endParaRPr>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Penetration</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Initial low price – Price increase</a:t>
          </a:r>
          <a:endParaRPr lang="en-US" sz="1800" kern="1200" dirty="0">
            <a:solidFill>
              <a:srgbClr val="FFFFFF"/>
            </a:solidFill>
            <a:latin typeface="Franklin Gothic Book"/>
            <a:ea typeface="+mn-ea"/>
            <a:cs typeface="+mn-cs"/>
          </a:endParaRPr>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Economy</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Deliberate setting of low price</a:t>
          </a:r>
          <a:endParaRPr lang="en-US" sz="1800" kern="1200" dirty="0">
            <a:solidFill>
              <a:srgbClr val="FFFFFF"/>
            </a:solidFill>
            <a:latin typeface="Franklin Gothic Book"/>
            <a:ea typeface="+mn-ea"/>
            <a:cs typeface="+mn-cs"/>
          </a:endParaRPr>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Skim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initial price – Price lowers</a:t>
          </a:r>
          <a:endParaRPr lang="en-US" sz="1800" kern="1200" dirty="0">
            <a:solidFill>
              <a:srgbClr val="FFFFFF"/>
            </a:solidFill>
            <a:latin typeface="Franklin Gothic Book"/>
            <a:ea typeface="+mn-ea"/>
            <a:cs typeface="+mn-cs"/>
          </a:endParaRPr>
        </a:p>
      </dsp:txBody>
      <dsp:txXfrm>
        <a:off x="7943557" y="491308"/>
        <a:ext cx="2406219" cy="1443731"/>
      </dsp:txXfrm>
    </dsp:sp>
    <dsp:sp modelId="{0722AD5F-D428-4664-93E8-B927325DFDC9}">
      <dsp:nvSpPr>
        <dsp:cNvPr id="0" name=""/>
        <dsp:cNvSpPr/>
      </dsp:nvSpPr>
      <dsp:spPr>
        <a:xfrm>
          <a:off x="303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Psychological</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Customers emotive response – High quality with high price</a:t>
          </a:r>
          <a:endParaRPr lang="en-US" sz="1800" kern="1200" dirty="0">
            <a:solidFill>
              <a:srgbClr val="FFFFFF"/>
            </a:solidFill>
            <a:latin typeface="Franklin Gothic Book"/>
            <a:ea typeface="+mn-ea"/>
            <a:cs typeface="+mn-cs"/>
          </a:endParaRPr>
        </a:p>
      </dsp:txBody>
      <dsp:txXfrm>
        <a:off x="3033" y="2175661"/>
        <a:ext cx="2406219" cy="1443731"/>
      </dsp:txXfrm>
    </dsp:sp>
    <dsp:sp modelId="{704EF9F4-6253-4CAD-9770-F8C3325D5A20}">
      <dsp:nvSpPr>
        <dsp:cNvPr id="0" name=""/>
        <dsp:cNvSpPr/>
      </dsp:nvSpPr>
      <dsp:spPr>
        <a:xfrm>
          <a:off x="2649874"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Captive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Product consumables, e.g. razors at low cost – Replacement blades priced high</a:t>
          </a:r>
          <a:endParaRPr lang="en-US" sz="1800" kern="1200" dirty="0">
            <a:solidFill>
              <a:srgbClr val="FFFFFF"/>
            </a:solidFill>
            <a:latin typeface="Franklin Gothic Book"/>
            <a:ea typeface="+mn-ea"/>
            <a:cs typeface="+mn-cs"/>
          </a:endParaRPr>
        </a:p>
      </dsp:txBody>
      <dsp:txXfrm>
        <a:off x="2649874" y="2175661"/>
        <a:ext cx="2406219" cy="1443731"/>
      </dsp:txXfrm>
    </dsp:sp>
    <dsp:sp modelId="{D2EA063A-1E8D-453D-9660-E462000E2549}">
      <dsp:nvSpPr>
        <dsp:cNvPr id="0" name=""/>
        <dsp:cNvSpPr/>
      </dsp:nvSpPr>
      <dsp:spPr>
        <a:xfrm>
          <a:off x="529671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Product Line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Different prices for perceived different quality levels within the same Product Range</a:t>
          </a:r>
          <a:endParaRPr lang="en-US" sz="1800" kern="1200" dirty="0">
            <a:solidFill>
              <a:srgbClr val="FFFFFF"/>
            </a:solidFill>
            <a:latin typeface="Franklin Gothic Book"/>
            <a:ea typeface="+mn-ea"/>
            <a:cs typeface="+mn-cs"/>
          </a:endParaRPr>
        </a:p>
      </dsp:txBody>
      <dsp:txXfrm>
        <a:off x="5296715" y="2175661"/>
        <a:ext cx="2406219" cy="1443731"/>
      </dsp:txXfrm>
    </dsp:sp>
    <dsp:sp modelId="{8CCE482B-ECF6-4DAF-B725-E50B70F581EE}">
      <dsp:nvSpPr>
        <dsp:cNvPr id="0" name=""/>
        <dsp:cNvSpPr/>
      </dsp:nvSpPr>
      <dsp:spPr>
        <a:xfrm>
          <a:off x="7943557"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Competitive</a:t>
          </a:r>
        </a:p>
        <a:p>
          <a:pPr marL="0" lvl="0" indent="0" algn="ctr" defTabSz="800100">
            <a:lnSpc>
              <a:spcPct val="90000"/>
            </a:lnSpc>
            <a:spcBef>
              <a:spcPct val="0"/>
            </a:spcBef>
            <a:spcAft>
              <a:spcPct val="35000"/>
            </a:spcAft>
            <a:buNone/>
          </a:pPr>
          <a:endParaRPr lang="en-GB" sz="1800" b="1" kern="1200" dirty="0">
            <a:solidFill>
              <a:srgbClr val="FFFFFF"/>
            </a:solidFill>
            <a:latin typeface="Franklin Gothic Book"/>
            <a:ea typeface="+mn-ea"/>
            <a:cs typeface="+mn-cs"/>
          </a:endParaRP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Setting prices based on your competition</a:t>
          </a:r>
          <a:endParaRPr lang="en-US" sz="1800" kern="1200" dirty="0">
            <a:solidFill>
              <a:srgbClr val="FFFFFF"/>
            </a:solidFill>
            <a:latin typeface="Franklin Gothic Book"/>
            <a:ea typeface="+mn-ea"/>
            <a:cs typeface="+mn-cs"/>
          </a:endParaRPr>
        </a:p>
      </dsp:txBody>
      <dsp:txXfrm>
        <a:off x="7943557" y="2175661"/>
        <a:ext cx="2406219" cy="144373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hatis.techtarget.com/definition/product-lifecycle-in-marketin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n.wikipedia.org/wiki/Business_model"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sz="1200" b="0" i="0" kern="1200" dirty="0">
                <a:solidFill>
                  <a:schemeClr val="tx1"/>
                </a:solidFill>
                <a:effectLst/>
                <a:latin typeface="+mn-lt"/>
                <a:ea typeface="+mn-ea"/>
                <a:cs typeface="+mn-cs"/>
              </a:rPr>
              <a:t>A marketing mix always begins with a product to sell. In the early development phase of your product, it is extremely important to carry out extensive research on the life cycle of the product you are creating. </a:t>
            </a: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2876154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22D64C7-ACAD-40FA-8B43-AA1172D68B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77F60B08-49AD-4ABE-AFBB-B7076BA933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The most basic level is the </a:t>
            </a:r>
            <a:r>
              <a:rPr lang="en-US" altLang="en-US" b="1" dirty="0"/>
              <a:t>core</a:t>
            </a:r>
            <a:r>
              <a:rPr lang="en-US" altLang="en-US" dirty="0"/>
              <a:t> customer value, which addresses the question “What is the buyer really buying?”</a:t>
            </a:r>
          </a:p>
          <a:p>
            <a:pPr eaLnBrk="1" hangingPunct="1">
              <a:spcBef>
                <a:spcPct val="0"/>
              </a:spcBef>
            </a:pPr>
            <a:endParaRPr lang="en-US" altLang="en-US" dirty="0"/>
          </a:p>
          <a:p>
            <a:pPr eaLnBrk="1" hangingPunct="1">
              <a:spcBef>
                <a:spcPct val="0"/>
              </a:spcBef>
            </a:pPr>
            <a:r>
              <a:rPr lang="en-US" altLang="en-US" dirty="0"/>
              <a:t>At the second level, product planners must turn the core benefit into an </a:t>
            </a:r>
            <a:r>
              <a:rPr lang="en-US" altLang="en-US" b="1" dirty="0"/>
              <a:t>actual</a:t>
            </a:r>
            <a:r>
              <a:rPr lang="en-US" altLang="en-US" dirty="0"/>
              <a:t> product. They need to develop product and service features, design, a quality level, a brand name, and packaging. </a:t>
            </a:r>
          </a:p>
          <a:p>
            <a:pPr eaLnBrk="1" hangingPunct="1">
              <a:spcBef>
                <a:spcPct val="0"/>
              </a:spcBef>
            </a:pPr>
            <a:endParaRPr lang="en-US" altLang="en-US" dirty="0"/>
          </a:p>
          <a:p>
            <a:pPr eaLnBrk="1" hangingPunct="1">
              <a:spcBef>
                <a:spcPct val="0"/>
              </a:spcBef>
            </a:pPr>
            <a:r>
              <a:rPr lang="en-US" altLang="en-US" dirty="0"/>
              <a:t>Finally, product planners must build an </a:t>
            </a:r>
            <a:r>
              <a:rPr lang="en-US" altLang="en-US" b="1" dirty="0"/>
              <a:t>augmented</a:t>
            </a:r>
            <a:r>
              <a:rPr lang="en-US" altLang="en-US" dirty="0"/>
              <a:t> product around the core benefit and actual product by offering additional consumer services and benefits.</a:t>
            </a:r>
          </a:p>
        </p:txBody>
      </p:sp>
      <p:sp>
        <p:nvSpPr>
          <p:cNvPr id="28676" name="Slide Number Placeholder 3">
            <a:extLst>
              <a:ext uri="{FF2B5EF4-FFF2-40B4-BE49-F238E27FC236}">
                <a16:creationId xmlns:a16="http://schemas.microsoft.com/office/drawing/2014/main" id="{F7CED5FB-0CA8-4788-B3FE-CEAFC986C6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456325-B879-44D9-A510-D053CFE1EEF7}"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3F420C9-9394-40AC-A2A9-B818E1E03C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D5F7CAE-67C6-427D-BB3C-37690B7A3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ea typeface="MS PGothic" panose="020B0600070205080204" pitchFamily="34" charset="-128"/>
            </a:endParaRPr>
          </a:p>
        </p:txBody>
      </p:sp>
      <p:sp>
        <p:nvSpPr>
          <p:cNvPr id="32772" name="Slide Number Placeholder 3">
            <a:extLst>
              <a:ext uri="{FF2B5EF4-FFF2-40B4-BE49-F238E27FC236}">
                <a16:creationId xmlns:a16="http://schemas.microsoft.com/office/drawing/2014/main" id="{4FA4611C-7795-4AA7-81ED-B072C4C6DB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BA6372-D50A-42F5-A340-B2A0F1D0BEBF}" type="slidenum">
              <a:rPr lang="en-GB" altLang="en-US" smtClean="0">
                <a:ea typeface="MS PGothic" panose="020B0600070205080204" pitchFamily="34" charset="-128"/>
              </a:rPr>
              <a:pPr/>
              <a:t>11</a:t>
            </a:fld>
            <a:endParaRPr lang="en-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extending existing products, new products are important – </a:t>
            </a:r>
            <a:r>
              <a:rPr lang="en-GB" b="1" dirty="0"/>
              <a:t>why?</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14</a:t>
            </a:fld>
            <a:endParaRPr lang="en-GB"/>
          </a:p>
        </p:txBody>
      </p:sp>
    </p:spTree>
    <p:extLst>
      <p:ext uri="{BB962C8B-B14F-4D97-AF65-F5344CB8AC3E}">
        <p14:creationId xmlns:p14="http://schemas.microsoft.com/office/powerpoint/2010/main" val="929839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altLang="en-US" sz="2800" b="1" dirty="0"/>
              <a:t>Extension strategies: </a:t>
            </a:r>
            <a:r>
              <a:rPr lang="en-GB" sz="1200" b="0" i="0" kern="1200" dirty="0">
                <a:solidFill>
                  <a:schemeClr val="tx1"/>
                </a:solidFill>
                <a:effectLst/>
                <a:latin typeface="+mn-lt"/>
                <a:ea typeface="+mn-ea"/>
                <a:cs typeface="+mn-cs"/>
              </a:rPr>
              <a:t>Small companies can deploy the practice in the same way that large firms have, in order to increase sales of a product by offering variations. This aims to keep a product in the maturity phase of the </a:t>
            </a:r>
            <a:r>
              <a:rPr lang="en-GB" sz="1200" b="0" i="0" u="sng" kern="1200" dirty="0">
                <a:solidFill>
                  <a:schemeClr val="tx1"/>
                </a:solidFill>
                <a:effectLst/>
                <a:latin typeface="+mn-lt"/>
                <a:ea typeface="+mn-ea"/>
                <a:cs typeface="+mn-cs"/>
                <a:hlinkClick r:id="rId3"/>
              </a:rPr>
              <a:t>marketing product lifecycle</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rather than going into decline. </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r>
              <a:rPr lang="en-GB" sz="1200" b="0" i="0" kern="1200" dirty="0">
                <a:solidFill>
                  <a:schemeClr val="tx1"/>
                </a:solidFill>
                <a:effectLst/>
                <a:latin typeface="+mn-lt"/>
                <a:ea typeface="+mn-ea"/>
                <a:cs typeface="+mn-cs"/>
              </a:rPr>
              <a:t>Product extension is the strategy of placing an established product's brand name on a new product that is in the same category. </a:t>
            </a:r>
          </a:p>
          <a:p>
            <a:pPr marL="0" lvl="0" indent="0">
              <a:buFont typeface="Arial" panose="020B0604020202020204" pitchFamily="34" charset="0"/>
              <a:buNone/>
            </a:pPr>
            <a:endParaRPr lang="en-GB" altLang="en-US" sz="2800" dirty="0"/>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product</a:t>
            </a:r>
            <a:r>
              <a:rPr lang="en-GB" sz="1200" kern="1200" dirty="0">
                <a:solidFill>
                  <a:schemeClr val="tx1"/>
                </a:solidFill>
                <a:effectLst/>
                <a:latin typeface="+mn-lt"/>
                <a:ea typeface="+mn-ea"/>
                <a:cs typeface="+mn-cs"/>
              </a:rPr>
              <a:t>– New and improved versions of the product can be released… version 2.0 and then version 3.0.</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price</a:t>
            </a:r>
            <a:r>
              <a:rPr lang="en-GB" sz="1200" kern="1200" dirty="0">
                <a:solidFill>
                  <a:schemeClr val="tx1"/>
                </a:solidFill>
                <a:effectLst/>
                <a:latin typeface="+mn-lt"/>
                <a:ea typeface="+mn-ea"/>
                <a:cs typeface="+mn-cs"/>
              </a:rPr>
              <a:t>– Price can be lowered to allow new customers to buy it.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place</a:t>
            </a:r>
            <a:r>
              <a:rPr lang="en-GB" sz="1200" kern="1200" dirty="0">
                <a:solidFill>
                  <a:schemeClr val="tx1"/>
                </a:solidFill>
                <a:effectLst/>
                <a:latin typeface="+mn-lt"/>
                <a:ea typeface="+mn-ea"/>
                <a:cs typeface="+mn-cs"/>
              </a:rPr>
              <a:t>– Products can be sold in different countries or territories to gain more sales.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promotion</a:t>
            </a:r>
            <a:r>
              <a:rPr lang="en-GB" sz="1200" kern="1200" dirty="0">
                <a:solidFill>
                  <a:schemeClr val="tx1"/>
                </a:solidFill>
                <a:effectLst/>
                <a:latin typeface="+mn-lt"/>
                <a:ea typeface="+mn-ea"/>
                <a:cs typeface="+mn-cs"/>
              </a:rPr>
              <a:t>– Different advertising or sales promotion techniques can prolong the life of the product, giving it a new image.</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packaging</a:t>
            </a:r>
            <a:r>
              <a:rPr lang="en-GB" sz="1200" kern="1200" dirty="0">
                <a:solidFill>
                  <a:schemeClr val="tx1"/>
                </a:solidFill>
                <a:effectLst/>
                <a:latin typeface="+mn-lt"/>
                <a:ea typeface="+mn-ea"/>
                <a:cs typeface="+mn-cs"/>
              </a:rPr>
              <a:t>– The style of the packaging may be changed to give the appearance of a new and improved product.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usage</a:t>
            </a:r>
            <a:r>
              <a:rPr lang="en-GB" sz="1200" kern="1200" dirty="0">
                <a:solidFill>
                  <a:schemeClr val="tx1"/>
                </a:solidFill>
                <a:effectLst/>
                <a:latin typeface="+mn-lt"/>
                <a:ea typeface="+mn-ea"/>
                <a:cs typeface="+mn-cs"/>
              </a:rPr>
              <a:t>– Existing customers can be encouraged to buy more of the product or to use it in a different way. For example breakfast cereals used advertising to show consumers eating cereal at different times of the day.</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name</a:t>
            </a:r>
            <a:r>
              <a:rPr lang="en-GB" sz="1200" kern="1200" dirty="0">
                <a:solidFill>
                  <a:schemeClr val="tx1"/>
                </a:solidFill>
                <a:effectLst/>
                <a:latin typeface="+mn-lt"/>
                <a:ea typeface="+mn-ea"/>
                <a:cs typeface="+mn-cs"/>
              </a:rPr>
              <a:t>– If a product has suffered from bad publicity and sales are falling, a tried and tested technique is to simply change the name of the product.</a:t>
            </a:r>
          </a:p>
          <a:p>
            <a:endParaRPr lang="en-GB" altLang="en-US" sz="2800" dirty="0"/>
          </a:p>
          <a:p>
            <a:pPr marL="0" lvl="0" indent="0">
              <a:buFont typeface="Arial" panose="020B0604020202020204" pitchFamily="34" charset="0"/>
              <a:buNone/>
            </a:pPr>
            <a:r>
              <a:rPr lang="en-GB" altLang="en-US" sz="2800" b="1" dirty="0"/>
              <a:t>Specialist versions</a:t>
            </a:r>
          </a:p>
          <a:p>
            <a:pPr marL="0" lvl="0" indent="0">
              <a:buFont typeface="Arial" panose="020B0604020202020204" pitchFamily="34" charset="0"/>
              <a:buNone/>
            </a:pPr>
            <a:endParaRPr lang="en-GB" altLang="en-US" sz="2800" b="1" dirty="0"/>
          </a:p>
          <a:p>
            <a:pPr marL="0" lvl="0" indent="0">
              <a:buFont typeface="Arial" panose="020B0604020202020204" pitchFamily="34" charset="0"/>
              <a:buNone/>
            </a:pPr>
            <a:r>
              <a:rPr lang="en-GB" altLang="en-US" sz="2800" b="1" dirty="0"/>
              <a:t>Packaging: </a:t>
            </a:r>
            <a:r>
              <a:rPr lang="en-GB" altLang="en-US" sz="2800" b="0" dirty="0"/>
              <a:t>L</a:t>
            </a:r>
            <a:r>
              <a:rPr lang="en-GB" sz="1200" b="0" i="0" kern="1200" dirty="0">
                <a:solidFill>
                  <a:schemeClr val="tx1"/>
                </a:solidFill>
                <a:effectLst/>
                <a:latin typeface="+mn-lt"/>
                <a:ea typeface="+mn-ea"/>
                <a:cs typeface="+mn-cs"/>
              </a:rPr>
              <a:t>eading brands understand the importance of packaging not only in keeping their goods safe, fresh, and protected, but also as an essential part of their branding and marketing efforts. Your packaging is the signature you leave everywhere.</a:t>
            </a:r>
          </a:p>
          <a:p>
            <a:pPr marL="0" lvl="0" indent="0">
              <a:buFont typeface="Arial" panose="020B0604020202020204" pitchFamily="34" charset="0"/>
              <a:buNone/>
            </a:pPr>
            <a:endParaRPr lang="en-GB" altLang="en-US" sz="2800" b="1" dirty="0"/>
          </a:p>
        </p:txBody>
      </p:sp>
      <p:sp>
        <p:nvSpPr>
          <p:cNvPr id="4" name="Slide Number Placeholder 3"/>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923334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16</a:t>
            </a:fld>
            <a:endParaRPr lang="en-GB"/>
          </a:p>
        </p:txBody>
      </p:sp>
    </p:spTree>
    <p:extLst>
      <p:ext uri="{BB962C8B-B14F-4D97-AF65-F5344CB8AC3E}">
        <p14:creationId xmlns:p14="http://schemas.microsoft.com/office/powerpoint/2010/main" val="229778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are slightly different to products in that:</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19</a:t>
            </a:fld>
            <a:endParaRPr lang="en-GB"/>
          </a:p>
        </p:txBody>
      </p:sp>
    </p:spTree>
    <p:extLst>
      <p:ext uri="{BB962C8B-B14F-4D97-AF65-F5344CB8AC3E}">
        <p14:creationId xmlns:p14="http://schemas.microsoft.com/office/powerpoint/2010/main" val="3323522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23</a:t>
            </a:fld>
            <a:endParaRPr lang="en-GB"/>
          </a:p>
        </p:txBody>
      </p:sp>
    </p:spTree>
    <p:extLst>
      <p:ext uri="{BB962C8B-B14F-4D97-AF65-F5344CB8AC3E}">
        <p14:creationId xmlns:p14="http://schemas.microsoft.com/office/powerpoint/2010/main" val="3569372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26</a:t>
            </a:fld>
            <a:endParaRPr lang="en-GB"/>
          </a:p>
        </p:txBody>
      </p:sp>
    </p:spTree>
    <p:extLst>
      <p:ext uri="{BB962C8B-B14F-4D97-AF65-F5344CB8AC3E}">
        <p14:creationId xmlns:p14="http://schemas.microsoft.com/office/powerpoint/2010/main" val="3165613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vs high street</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make sure you position your product in the best possible place, it’s vital to understand your customer and what their shopping habits may be.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distribution strategies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Intensive: Firms that choose an </a:t>
            </a:r>
            <a:r>
              <a:rPr lang="en-GB" sz="1200" b="1" i="0" u="none" strike="noStrike" kern="1200" dirty="0">
                <a:solidFill>
                  <a:schemeClr val="tx1"/>
                </a:solidFill>
                <a:effectLst/>
                <a:latin typeface="+mn-lt"/>
                <a:ea typeface="+mn-ea"/>
                <a:cs typeface="+mn-cs"/>
              </a:rPr>
              <a:t>intensive distribution</a:t>
            </a:r>
            <a:r>
              <a:rPr lang="en-GB" sz="1200" b="0" i="0" kern="1200" dirty="0">
                <a:solidFill>
                  <a:schemeClr val="tx1"/>
                </a:solidFill>
                <a:effectLst/>
                <a:latin typeface="+mn-lt"/>
                <a:ea typeface="+mn-ea"/>
                <a:cs typeface="+mn-cs"/>
              </a:rPr>
              <a:t> strategy try to sell their products in as many outlets as possible. Intensive distribution strategies are often used for convenience offerings—products customers purchase on the spot without much shopping around. Soft drinks and newspapers are an example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Exclusive: </a:t>
            </a:r>
            <a:r>
              <a:rPr lang="en-GB" sz="1200" b="1" i="0" u="none" strike="noStrike" kern="1200" dirty="0">
                <a:solidFill>
                  <a:schemeClr val="tx1"/>
                </a:solidFill>
                <a:effectLst/>
                <a:latin typeface="+mn-lt"/>
                <a:ea typeface="+mn-ea"/>
                <a:cs typeface="+mn-cs"/>
              </a:rPr>
              <a:t>Exclusive distribution</a:t>
            </a:r>
            <a:r>
              <a:rPr lang="en-GB" sz="1200" b="0" i="0" kern="1200" dirty="0">
                <a:solidFill>
                  <a:schemeClr val="tx1"/>
                </a:solidFill>
                <a:effectLst/>
                <a:latin typeface="+mn-lt"/>
                <a:ea typeface="+mn-ea"/>
                <a:cs typeface="+mn-cs"/>
              </a:rPr>
              <a:t> involves selling products through one or very few outlets. Most students often think exclusive means high priced, but that’s not always the case. Exclusive simply means limiting distribution to only one outlet in any area, and can be a strategic decision based on applying the scarcity principle to creating demand.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Selective: </a:t>
            </a:r>
            <a:r>
              <a:rPr lang="en-GB" sz="1200" b="1" i="0" kern="1200" dirty="0">
                <a:solidFill>
                  <a:schemeClr val="tx1"/>
                </a:solidFill>
                <a:effectLst/>
                <a:latin typeface="+mn-lt"/>
                <a:ea typeface="+mn-ea"/>
                <a:cs typeface="+mn-cs"/>
              </a:rPr>
              <a:t>Selective distribution</a:t>
            </a:r>
            <a:r>
              <a:rPr lang="en-GB" sz="1200" b="0" i="0" kern="1200" dirty="0">
                <a:solidFill>
                  <a:schemeClr val="tx1"/>
                </a:solidFill>
                <a:effectLst/>
                <a:latin typeface="+mn-lt"/>
                <a:ea typeface="+mn-ea"/>
                <a:cs typeface="+mn-cs"/>
              </a:rPr>
              <a:t> is a strategy where a producer sells its products or services in a few exclusively chosen retail outlets in a specific geographical area. Often a criteria to meet.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Franchising: A strategy for business expansion. Where implemented, a franchisor licenses its know-how, procedures, intellectual property, use of its </a:t>
            </a:r>
            <a:r>
              <a:rPr lang="en-GB" sz="1200" b="0" i="0" u="none" strike="noStrike" kern="1200" dirty="0">
                <a:solidFill>
                  <a:schemeClr val="tx1"/>
                </a:solidFill>
                <a:effectLst/>
                <a:latin typeface="+mn-lt"/>
                <a:ea typeface="+mn-ea"/>
                <a:cs typeface="+mn-cs"/>
                <a:hlinkClick r:id="rId3" tooltip="Business model"/>
              </a:rPr>
              <a:t>business model</a:t>
            </a:r>
            <a:r>
              <a:rPr lang="en-GB" sz="1200" b="0" i="0" kern="1200" dirty="0">
                <a:solidFill>
                  <a:schemeClr val="tx1"/>
                </a:solidFill>
                <a:effectLst/>
                <a:latin typeface="+mn-lt"/>
                <a:ea typeface="+mn-ea"/>
                <a:cs typeface="+mn-cs"/>
              </a:rPr>
              <a:t>, brand, and rights to sell its branded products and services to a franchisee. In return the franchisee pays certain fees and agrees to comply with certain obligations, typically set out in a Franchise Agreement.</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27</a:t>
            </a:fld>
            <a:endParaRPr lang="en-GB"/>
          </a:p>
        </p:txBody>
      </p:sp>
    </p:spTree>
    <p:extLst>
      <p:ext uri="{BB962C8B-B14F-4D97-AF65-F5344CB8AC3E}">
        <p14:creationId xmlns:p14="http://schemas.microsoft.com/office/powerpoint/2010/main" val="1942964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29</a:t>
            </a:fld>
            <a:endParaRPr lang="en-GB"/>
          </a:p>
        </p:txBody>
      </p:sp>
    </p:spTree>
    <p:extLst>
      <p:ext uri="{BB962C8B-B14F-4D97-AF65-F5344CB8AC3E}">
        <p14:creationId xmlns:p14="http://schemas.microsoft.com/office/powerpoint/2010/main" val="3272719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Promotion is an element that can boost sales and brand recognition through advertising, sales promotion, sales organisation, and public relations.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When is the best time to promote my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is the strategy my competitors are using?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I use social media to promote the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How can I send marketing messages to my target audience?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marketing channel is the best to promote my product for my audience?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promotional strategy you use is also dependent on your budget, your communication and how you want to get your message across, and your target market.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30</a:t>
            </a:fld>
            <a:endParaRPr lang="en-GB"/>
          </a:p>
        </p:txBody>
      </p:sp>
    </p:spTree>
    <p:extLst>
      <p:ext uri="{BB962C8B-B14F-4D97-AF65-F5344CB8AC3E}">
        <p14:creationId xmlns:p14="http://schemas.microsoft.com/office/powerpoint/2010/main" val="3225731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34</a:t>
            </a:fld>
            <a:endParaRPr lang="en-GB"/>
          </a:p>
        </p:txBody>
      </p:sp>
    </p:spTree>
    <p:extLst>
      <p:ext uri="{BB962C8B-B14F-4D97-AF65-F5344CB8AC3E}">
        <p14:creationId xmlns:p14="http://schemas.microsoft.com/office/powerpoint/2010/main" val="30880074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Consumers aren’t the only important people to consider in your marketing strategy, you also have to take into the account the people who will be delivering the marketing and sales of your product. To make sure you deliver excellent service and marketing, you’ll need people who are fully trained for the job, whether this is customer service assistants, copywriters, designers or a sales representative for example.</a:t>
            </a:r>
          </a:p>
          <a:p>
            <a:endParaRPr lang="en-GB" dirty="0"/>
          </a:p>
          <a:p>
            <a:endParaRPr lang="en-GB" dirty="0"/>
          </a:p>
          <a:p>
            <a:r>
              <a:rPr lang="en-GB" dirty="0"/>
              <a:t>https://www.focus7international.com/2018/05/29/understanding-the-7ps-of-a-marketing-mix/</a:t>
            </a:r>
          </a:p>
        </p:txBody>
      </p:sp>
      <p:sp>
        <p:nvSpPr>
          <p:cNvPr id="4" name="Slide Number Placeholder 3"/>
          <p:cNvSpPr>
            <a:spLocks noGrp="1"/>
          </p:cNvSpPr>
          <p:nvPr>
            <p:ph type="sldNum" sz="quarter" idx="5"/>
          </p:nvPr>
        </p:nvSpPr>
        <p:spPr/>
        <p:txBody>
          <a:bodyPr/>
          <a:lstStyle/>
          <a:p>
            <a:fld id="{05A5AA75-38C3-4CD8-A0CC-2519A0D456E8}" type="slidenum">
              <a:rPr lang="en-GB" smtClean="0"/>
              <a:t>35</a:t>
            </a:fld>
            <a:endParaRPr lang="en-GB"/>
          </a:p>
        </p:txBody>
      </p:sp>
    </p:spTree>
    <p:extLst>
      <p:ext uri="{BB962C8B-B14F-4D97-AF65-F5344CB8AC3E}">
        <p14:creationId xmlns:p14="http://schemas.microsoft.com/office/powerpoint/2010/main" val="31078861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36</a:t>
            </a:fld>
            <a:endParaRPr lang="en-GB"/>
          </a:p>
        </p:txBody>
      </p:sp>
    </p:spTree>
    <p:extLst>
      <p:ext uri="{BB962C8B-B14F-4D97-AF65-F5344CB8AC3E}">
        <p14:creationId xmlns:p14="http://schemas.microsoft.com/office/powerpoint/2010/main" val="1991954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6EED050-A466-4C64-9A1A-29A718028F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A65572A-E89F-4C7B-9E01-EB88769258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Think of any examples?</a:t>
            </a:r>
          </a:p>
        </p:txBody>
      </p:sp>
      <p:sp>
        <p:nvSpPr>
          <p:cNvPr id="22532" name="Slide Number Placeholder 3">
            <a:extLst>
              <a:ext uri="{FF2B5EF4-FFF2-40B4-BE49-F238E27FC236}">
                <a16:creationId xmlns:a16="http://schemas.microsoft.com/office/drawing/2014/main" id="{BBCB68EC-F6F8-4D50-BF88-E30E94315C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33F12B-A9EE-473E-A958-E07BD184A942}" type="slidenum">
              <a:rPr lang="en-GB" altLang="en-US" smtClean="0"/>
              <a:pPr/>
              <a:t>37</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38</a:t>
            </a:fld>
            <a:endParaRPr lang="en-GB"/>
          </a:p>
        </p:txBody>
      </p:sp>
    </p:spTree>
    <p:extLst>
      <p:ext uri="{BB962C8B-B14F-4D97-AF65-F5344CB8AC3E}">
        <p14:creationId xmlns:p14="http://schemas.microsoft.com/office/powerpoint/2010/main" val="59219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final P in a marketing mix stands for physical evidence and it refers to everything your customers sees or hears when interacting with your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includes your branding, your product packaging, a physical space such as a shop, and even the way your staff and sales representatives act and dress – it’s not all about the product!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way that you portray your brand physically has a great impact on consumers and can either lead or an increase, or decrease, in sales.</a:t>
            </a:r>
          </a:p>
          <a:p>
            <a:r>
              <a:rPr lang="en-GB" sz="1200" b="0" i="0" kern="1200" dirty="0">
                <a:solidFill>
                  <a:schemeClr val="tx1"/>
                </a:solidFill>
                <a:effectLst/>
                <a:latin typeface="+mn-lt"/>
                <a:ea typeface="+mn-ea"/>
                <a:cs typeface="+mn-cs"/>
              </a:rPr>
              <a:t> </a:t>
            </a:r>
          </a:p>
          <a:p>
            <a:r>
              <a:rPr lang="en-GB" dirty="0"/>
              <a:t>This also includes the </a:t>
            </a:r>
            <a:r>
              <a:rPr lang="en-GB" sz="1200" b="0" i="0" kern="1200" dirty="0">
                <a:solidFill>
                  <a:schemeClr val="tx1"/>
                </a:solidFill>
                <a:effectLst/>
                <a:latin typeface="+mn-lt"/>
                <a:ea typeface="+mn-ea"/>
                <a:cs typeface="+mn-cs"/>
              </a:rPr>
              <a:t>paraphernalia (such as receipts, “thanks for ordering” cards, confirmation emails and PDF invoices) that come along with the product. In order to reinforce the product’s and the seller’s credibility, these components should exhibit the qualities customers expect of them, based on up-to-date industry standards.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precious jewellery might be displayed within a locked cabinet; ethical supermarkets might choose to use as little print as possible on their receipts (or offer digital receipts as an alternative), and doctors’ surgeries should look suitably clinical.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nutshell, “Physical evidence” is all about ensuring every component involved with the product adheres to the same brand values as the product itself. This creates a consistent, convincing experience for the customer.</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39</a:t>
            </a:fld>
            <a:endParaRPr lang="en-GB"/>
          </a:p>
        </p:txBody>
      </p:sp>
    </p:spTree>
    <p:extLst>
      <p:ext uri="{BB962C8B-B14F-4D97-AF65-F5344CB8AC3E}">
        <p14:creationId xmlns:p14="http://schemas.microsoft.com/office/powerpoint/2010/main" val="4285305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41</a:t>
            </a:fld>
            <a:endParaRPr lang="en-GB"/>
          </a:p>
        </p:txBody>
      </p:sp>
    </p:spTree>
    <p:extLst>
      <p:ext uri="{BB962C8B-B14F-4D97-AF65-F5344CB8AC3E}">
        <p14:creationId xmlns:p14="http://schemas.microsoft.com/office/powerpoint/2010/main" val="2821236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42</a:t>
            </a:fld>
            <a:endParaRPr lang="en-GB"/>
          </a:p>
        </p:txBody>
      </p:sp>
    </p:spTree>
    <p:extLst>
      <p:ext uri="{BB962C8B-B14F-4D97-AF65-F5344CB8AC3E}">
        <p14:creationId xmlns:p14="http://schemas.microsoft.com/office/powerpoint/2010/main" val="84877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43</a:t>
            </a:fld>
            <a:endParaRPr lang="en-GB"/>
          </a:p>
        </p:txBody>
      </p:sp>
    </p:spTree>
    <p:extLst>
      <p:ext uri="{BB962C8B-B14F-4D97-AF65-F5344CB8AC3E}">
        <p14:creationId xmlns:p14="http://schemas.microsoft.com/office/powerpoint/2010/main" val="3084318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11/14/2023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11/14/2023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11/14/2023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11/14/2023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11/14/2023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ypMsb2FtcBM?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7</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r>
              <a:rPr lang="en-GB" sz="2000" dirty="0">
                <a:solidFill>
                  <a:srgbClr val="FFFFFF"/>
                </a:solidFill>
              </a:rPr>
              <a:t> </a:t>
            </a:r>
            <a:r>
              <a:rPr lang="en-GB" sz="4800" dirty="0">
                <a:solidFill>
                  <a:srgbClr val="FFFFFF"/>
                </a:solidFill>
                <a:latin typeface="Arial" panose="020B0604020202020204" pitchFamily="34" charset="0"/>
                <a:cs typeface="Arial" panose="020B0604020202020204" pitchFamily="34" charset="0"/>
              </a:rPr>
              <a:t>The Marketing Mix</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597408" y="642594"/>
            <a:ext cx="10527792" cy="1371600"/>
          </a:xfrm>
        </p:spPr>
        <p:txBody>
          <a:bodyPr>
            <a:noAutofit/>
          </a:bodyPr>
          <a:lstStyle/>
          <a:p>
            <a:r>
              <a:rPr lang="en-GB" altLang="en-US" sz="6000" b="1" dirty="0">
                <a:latin typeface="Arial" panose="020B0604020202020204" pitchFamily="34" charset="0"/>
                <a:cs typeface="Arial" panose="020B0604020202020204" pitchFamily="34" charset="0"/>
              </a:rPr>
              <a:t>The Marketing</a:t>
            </a:r>
            <a:br>
              <a:rPr lang="en-GB" altLang="en-US" sz="6000" b="1" dirty="0">
                <a:latin typeface="Arial" panose="020B0604020202020204" pitchFamily="34" charset="0"/>
                <a:cs typeface="Arial" panose="020B0604020202020204" pitchFamily="34" charset="0"/>
              </a:rPr>
            </a:br>
            <a:r>
              <a:rPr lang="en-GB" altLang="en-US" sz="6000" b="1" dirty="0">
                <a:latin typeface="Arial" panose="020B0604020202020204" pitchFamily="34" charset="0"/>
                <a:cs typeface="Arial" panose="020B0604020202020204" pitchFamily="34" charset="0"/>
              </a:rPr>
              <a:t>Mix (7Ps)</a:t>
            </a:r>
          </a:p>
        </p:txBody>
      </p:sp>
      <p:sp>
        <p:nvSpPr>
          <p:cNvPr id="2" name="Content Placeholder 1">
            <a:extLst>
              <a:ext uri="{FF2B5EF4-FFF2-40B4-BE49-F238E27FC236}">
                <a16:creationId xmlns:a16="http://schemas.microsoft.com/office/drawing/2014/main" id="{DDFA4DC1-C2C9-BE6A-1C42-DDF7F174417A}"/>
              </a:ext>
            </a:extLst>
          </p:cNvPr>
          <p:cNvSpPr>
            <a:spLocks noGrp="1"/>
          </p:cNvSpPr>
          <p:nvPr>
            <p:ph idx="1"/>
          </p:nvPr>
        </p:nvSpPr>
        <p:spPr>
          <a:xfrm>
            <a:off x="597408" y="2438400"/>
            <a:ext cx="4803648" cy="3514344"/>
          </a:xfrm>
        </p:spPr>
        <p:txBody>
          <a:bodyPr>
            <a:normAutofit/>
          </a:bodyPr>
          <a:lstStyle/>
          <a:p>
            <a:r>
              <a:rPr lang="en-GB" sz="2400" b="0" i="0" dirty="0">
                <a:solidFill>
                  <a:srgbClr val="4D5156"/>
                </a:solidFill>
                <a:effectLst/>
                <a:latin typeface="arial" panose="020B0604020202020204" pitchFamily="34" charset="0"/>
              </a:rPr>
              <a:t>The marketing mix is the set of controllable elements or variables that a company uses to influence and meet the needs of its target customers in the most effective and efficient way possible.</a:t>
            </a:r>
            <a:endParaRPr lang="en-GB" sz="2400" dirty="0"/>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4132898189"/>
              </p:ext>
            </p:extLst>
          </p:nvPr>
        </p:nvGraphicFramePr>
        <p:xfrm>
          <a:off x="2591755" y="16092"/>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Illustration of people on a blockchain">
            <a:extLst>
              <a:ext uri="{FF2B5EF4-FFF2-40B4-BE49-F238E27FC236}">
                <a16:creationId xmlns:a16="http://schemas.microsoft.com/office/drawing/2014/main" id="{CE21B52D-0FB3-6DDB-1427-C3EA6859B438}"/>
              </a:ext>
            </a:extLst>
          </p:cNvPr>
          <p:cNvPicPr>
            <a:picLocks noChangeAspect="1"/>
          </p:cNvPicPr>
          <p:nvPr/>
        </p:nvPicPr>
        <p:blipFill rotWithShape="1">
          <a:blip r:embed="rId2">
            <a:duotone>
              <a:schemeClr val="bg2">
                <a:shade val="45000"/>
                <a:satMod val="135000"/>
              </a:schemeClr>
              <a:prstClr val="white"/>
            </a:duotone>
            <a:alphaModFix amt="35000"/>
          </a:blip>
          <a:srcRect t="10383" b="1035"/>
          <a:stretch/>
        </p:blipFill>
        <p:spPr>
          <a:xfrm>
            <a:off x="20" y="10"/>
            <a:ext cx="12191980" cy="6857990"/>
          </a:xfrm>
          <a:prstGeom prst="rect">
            <a:avLst/>
          </a:prstGeom>
        </p:spPr>
      </p:pic>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1066800" y="642594"/>
            <a:ext cx="10058400" cy="1371600"/>
          </a:xfrm>
        </p:spPr>
        <p:txBody>
          <a:bodyPr>
            <a:normAutofit/>
          </a:bodyPr>
          <a:lstStyle/>
          <a:p>
            <a:r>
              <a:rPr lang="en-GB" b="1" dirty="0">
                <a:latin typeface="Arial" panose="020B0604020202020204" pitchFamily="34" charset="0"/>
                <a:cs typeface="Arial" panose="020B0604020202020204" pitchFamily="34" charset="0"/>
              </a:rPr>
              <a:t>Marketing Mix - 4Ps and 7Ps </a:t>
            </a:r>
          </a:p>
        </p:txBody>
      </p:sp>
      <p:graphicFrame>
        <p:nvGraphicFramePr>
          <p:cNvPr id="48" name="Content Placeholder 2">
            <a:extLst>
              <a:ext uri="{FF2B5EF4-FFF2-40B4-BE49-F238E27FC236}">
                <a16:creationId xmlns:a16="http://schemas.microsoft.com/office/drawing/2014/main" id="{27C5B7E3-6C58-6C38-1CF1-81CE2EB3DC31}"/>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1066800" y="6035040"/>
            <a:ext cx="5816600" cy="36576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611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EA57-758D-E42B-3EEF-804A4AAE01D7}"/>
              </a:ext>
            </a:extLst>
          </p:cNvPr>
          <p:cNvSpPr>
            <a:spLocks noGrp="1"/>
          </p:cNvSpPr>
          <p:nvPr>
            <p:ph type="title"/>
          </p:nvPr>
        </p:nvSpPr>
        <p:spPr>
          <a:xfrm>
            <a:off x="457200" y="339213"/>
            <a:ext cx="3156154" cy="6268064"/>
          </a:xfrm>
        </p:spPr>
        <p:txBody>
          <a:bodyPr>
            <a:normAutofit/>
          </a:bodyPr>
          <a:lstStyle/>
          <a:p>
            <a:r>
              <a:rPr lang="en-GB" sz="3200" dirty="0">
                <a:latin typeface="Arial" panose="020B0604020202020204" pitchFamily="34" charset="0"/>
                <a:cs typeface="Arial" panose="020B0604020202020204" pitchFamily="34" charset="0"/>
              </a:rPr>
              <a:t>Marketing mix decisions take place within the constraints of the PESTEL factors</a:t>
            </a:r>
          </a:p>
        </p:txBody>
      </p:sp>
      <p:pic>
        <p:nvPicPr>
          <p:cNvPr id="1026" name="Picture 2" descr="Chapter 3 – PESTEL Analysis: Understanding Marketing Environment -">
            <a:extLst>
              <a:ext uri="{FF2B5EF4-FFF2-40B4-BE49-F238E27FC236}">
                <a16:creationId xmlns:a16="http://schemas.microsoft.com/office/drawing/2014/main" id="{F5764D84-6E02-1BF2-67A5-FCFFED9C55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13354" y="146304"/>
            <a:ext cx="8406579" cy="65651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AB0C908-E8AD-241E-8724-89BA0DFC826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0415" t="9475" r="19900" b="9830"/>
          <a:stretch/>
        </p:blipFill>
        <p:spPr>
          <a:xfrm>
            <a:off x="6100995" y="1694980"/>
            <a:ext cx="3431296" cy="3467800"/>
          </a:xfrm>
          <a:prstGeom prst="rect">
            <a:avLst/>
          </a:prstGeom>
        </p:spPr>
      </p:pic>
    </p:spTree>
    <p:extLst>
      <p:ext uri="{BB962C8B-B14F-4D97-AF65-F5344CB8AC3E}">
        <p14:creationId xmlns:p14="http://schemas.microsoft.com/office/powerpoint/2010/main" val="1304193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 name="Straight Connector 1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533081" y="159067"/>
            <a:ext cx="6974502" cy="6417190"/>
          </a:xfrm>
          <a:prstGeom prst="rect">
            <a:avLst/>
          </a:prstGeom>
        </p:spPr>
      </p:pic>
      <p:sp>
        <p:nvSpPr>
          <p:cNvPr id="30" name="Rectangle 29">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600" b="1" cap="all" spc="-100" dirty="0">
                <a:latin typeface="Arial" panose="020B0604020202020204" pitchFamily="34" charset="0"/>
                <a:cs typeface="Arial" panose="020B0604020202020204" pitchFamily="34" charset="0"/>
              </a:rPr>
              <a:t>Marketing mix decisions</a:t>
            </a:r>
          </a:p>
        </p:txBody>
      </p:sp>
      <p:sp>
        <p:nvSpPr>
          <p:cNvPr id="32" name="Rectangle 31">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a:xfrm>
            <a:off x="640229" y="6391656"/>
            <a:ext cx="585216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mn-lt"/>
                <a:ea typeface="+mn-ea"/>
                <a:cs typeface="+mn-cs"/>
              </a:rPr>
              <a:t>https://studiousguy.com/marketing-mix</a:t>
            </a: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a:xfrm>
            <a:off x="10793013" y="6392314"/>
            <a:ext cx="100584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6</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121174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a:solidFill>
                  <a:srgbClr val="FFFFFF"/>
                </a:solidFill>
                <a:latin typeface="Arial" panose="020B0604020202020204" pitchFamily="34" charset="0"/>
                <a:cs typeface="Arial" panose="020B0604020202020204" pitchFamily="34" charset="0"/>
              </a:rPr>
              <a:t>Product</a:t>
            </a:r>
            <a:r>
              <a:rPr lang="en-GB" altLang="en-US" sz="4400" b="1">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600" dirty="0">
                <a:solidFill>
                  <a:srgbClr val="FFFFFF"/>
                </a:solidFill>
                <a:latin typeface="Arial" panose="020B0604020202020204" pitchFamily="34" charset="0"/>
                <a:cs typeface="Arial" panose="020B0604020202020204" pitchFamily="34" charset="0"/>
              </a:rPr>
              <a:t>What is the product? </a:t>
            </a:r>
          </a:p>
          <a:p>
            <a:pPr marL="822960" lvl="3" indent="0">
              <a:buNone/>
            </a:pPr>
            <a:r>
              <a:rPr lang="en-GB" altLang="en-US" sz="2000" dirty="0">
                <a:solidFill>
                  <a:srgbClr val="FFFFFF"/>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AA9904F-ECD4-486E-BFA5-2E352C7C4D42}"/>
              </a:ext>
            </a:extLst>
          </p:cNvPr>
          <p:cNvSpPr>
            <a:spLocks noGrp="1"/>
          </p:cNvSpPr>
          <p:nvPr>
            <p:ph type="title"/>
          </p:nvPr>
        </p:nvSpPr>
        <p:spPr>
          <a:xfrm>
            <a:off x="534693" y="695611"/>
            <a:ext cx="8501062" cy="928688"/>
          </a:xfrm>
        </p:spPr>
        <p:txBody>
          <a:bodyPr>
            <a:noAutofit/>
          </a:bodyPr>
          <a:lstStyle/>
          <a:p>
            <a:pPr eaLnBrk="1" hangingPunct="1"/>
            <a:r>
              <a:rPr lang="en-US" altLang="en-US" b="1" dirty="0">
                <a:latin typeface="Arial" panose="020B0604020202020204" pitchFamily="34" charset="0"/>
                <a:cs typeface="Arial" panose="020B0604020202020204" pitchFamily="34" charset="0"/>
              </a:rPr>
              <a:t>Three Levels of </a:t>
            </a:r>
            <a:br>
              <a:rPr lang="en-US" altLang="en-US" b="1" dirty="0">
                <a:latin typeface="Arial" panose="020B0604020202020204" pitchFamily="34" charset="0"/>
                <a:cs typeface="Arial" panose="020B0604020202020204" pitchFamily="34" charset="0"/>
              </a:rPr>
            </a:br>
            <a:r>
              <a:rPr lang="en-US" altLang="en-US" b="1" dirty="0">
                <a:latin typeface="Arial" panose="020B0604020202020204" pitchFamily="34" charset="0"/>
                <a:cs typeface="Arial" panose="020B0604020202020204" pitchFamily="34" charset="0"/>
              </a:rPr>
              <a:t>Product</a:t>
            </a:r>
          </a:p>
        </p:txBody>
      </p:sp>
      <p:sp>
        <p:nvSpPr>
          <p:cNvPr id="4" name="TextBox 3">
            <a:extLst>
              <a:ext uri="{FF2B5EF4-FFF2-40B4-BE49-F238E27FC236}">
                <a16:creationId xmlns:a16="http://schemas.microsoft.com/office/drawing/2014/main" id="{B3F0FA6C-0068-4D47-A1D5-F32A4F51CE4D}"/>
              </a:ext>
            </a:extLst>
          </p:cNvPr>
          <p:cNvSpPr txBox="1"/>
          <p:nvPr/>
        </p:nvSpPr>
        <p:spPr>
          <a:xfrm>
            <a:off x="9906000" y="6175648"/>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5" name="TextBox 4">
            <a:extLst>
              <a:ext uri="{FF2B5EF4-FFF2-40B4-BE49-F238E27FC236}">
                <a16:creationId xmlns:a16="http://schemas.microsoft.com/office/drawing/2014/main" id="{75DF2C89-F52F-418A-B1A5-9F59D23A8F44}"/>
              </a:ext>
            </a:extLst>
          </p:cNvPr>
          <p:cNvSpPr txBox="1"/>
          <p:nvPr/>
        </p:nvSpPr>
        <p:spPr>
          <a:xfrm>
            <a:off x="534693" y="2088985"/>
            <a:ext cx="4852715" cy="3416320"/>
          </a:xfrm>
          <a:prstGeom prst="rect">
            <a:avLst/>
          </a:prstGeom>
          <a:noFill/>
        </p:spPr>
        <p:txBody>
          <a:bodyPr wrap="square">
            <a:spAutoFit/>
          </a:bodyPr>
          <a:lstStyle/>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core values a product provides?</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is the product/service itself?</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added extras that create additional value?</a:t>
            </a:r>
          </a:p>
        </p:txBody>
      </p:sp>
      <p:pic>
        <p:nvPicPr>
          <p:cNvPr id="27653" name="Picture 4" descr="fig08_01wo.jpg">
            <a:extLst>
              <a:ext uri="{FF2B5EF4-FFF2-40B4-BE49-F238E27FC236}">
                <a16:creationId xmlns:a16="http://schemas.microsoft.com/office/drawing/2014/main" id="{06E86EB8-1659-412E-B7D5-7B4679073B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405810"/>
            <a:ext cx="6118180" cy="6118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0404"/>
          </a:xfrm>
        </p:spPr>
        <p:txBody>
          <a:bodyPr vert="horz" lIns="91440" tIns="45720" rIns="91440" bIns="45720" rtlCol="0" anchor="b">
            <a:normAutofit fontScale="90000"/>
          </a:bodyPr>
          <a:lstStyle/>
          <a:p>
            <a:r>
              <a:rPr lang="en-US" b="1" kern="1200" cap="all" dirty="0">
                <a:solidFill>
                  <a:schemeClr val="tx1">
                    <a:lumMod val="75000"/>
                    <a:lumOff val="25000"/>
                  </a:schemeClr>
                </a:solidFill>
                <a:latin typeface="Arial" panose="020B0604020202020204" pitchFamily="34" charset="0"/>
                <a:ea typeface="+mj-ea"/>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9</a:t>
            </a:fld>
            <a:endParaRPr kumimoji="0" lang="en-US" b="0" i="0" u="none" strike="noStrike" cap="none" spc="0" normalizeH="0" baseline="0" noProof="0">
              <a:ln>
                <a:noFill/>
              </a:ln>
              <a:effectLst/>
              <a:uLnTx/>
              <a:uFillTx/>
            </a:endParaRPr>
          </a:p>
        </p:txBody>
      </p:sp>
      <p:graphicFrame>
        <p:nvGraphicFramePr>
          <p:cNvPr id="24" name="TextBox 2">
            <a:extLst>
              <a:ext uri="{FF2B5EF4-FFF2-40B4-BE49-F238E27FC236}">
                <a16:creationId xmlns:a16="http://schemas.microsoft.com/office/drawing/2014/main" id="{311AA343-3F65-C14A-6AF8-9F92801DDC0C}"/>
              </a:ext>
            </a:extLst>
          </p:cNvPr>
          <p:cNvGraphicFramePr/>
          <p:nvPr>
            <p:extLst>
              <p:ext uri="{D42A27DB-BD31-4B8C-83A1-F6EECF244321}">
                <p14:modId xmlns:p14="http://schemas.microsoft.com/office/powerpoint/2010/main" val="168620587"/>
              </p:ext>
            </p:extLst>
          </p:nvPr>
        </p:nvGraphicFramePr>
        <p:xfrm>
          <a:off x="106530" y="2336801"/>
          <a:ext cx="6814571" cy="3501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4352CE25-0ABC-57A9-4E1A-0D03C81193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921101" y="2218485"/>
            <a:ext cx="5025900" cy="3108960"/>
          </a:xfrm>
          <a:prstGeom prst="rect">
            <a:avLst/>
          </a:prstGeom>
        </p:spPr>
      </p:pic>
    </p:spTree>
    <p:extLst>
      <p:ext uri="{BB962C8B-B14F-4D97-AF65-F5344CB8AC3E}">
        <p14:creationId xmlns:p14="http://schemas.microsoft.com/office/powerpoint/2010/main" val="81301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b="1" dirty="0">
                <a:latin typeface="Arial" panose="020B0604020202020204" pitchFamily="34" charset="0"/>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585071316"/>
              </p:ext>
            </p:extLst>
          </p:nvPr>
        </p:nvGraphicFramePr>
        <p:xfrm>
          <a:off x="172720" y="1625600"/>
          <a:ext cx="11785599" cy="4807016"/>
        </p:xfrm>
        <a:graphic>
          <a:graphicData uri="http://schemas.openxmlformats.org/drawingml/2006/table">
            <a:tbl>
              <a:tblPr firstRow="1" bandRow="1">
                <a:tableStyleId>{72833802-FEF1-4C79-8D5D-14CF1EAF98D9}</a:tableStyleId>
              </a:tblPr>
              <a:tblGrid>
                <a:gridCol w="3928533">
                  <a:extLst>
                    <a:ext uri="{9D8B030D-6E8A-4147-A177-3AD203B41FA5}">
                      <a16:colId xmlns:a16="http://schemas.microsoft.com/office/drawing/2014/main" val="1153792383"/>
                    </a:ext>
                  </a:extLst>
                </a:gridCol>
                <a:gridCol w="3928533">
                  <a:extLst>
                    <a:ext uri="{9D8B030D-6E8A-4147-A177-3AD203B41FA5}">
                      <a16:colId xmlns:a16="http://schemas.microsoft.com/office/drawing/2014/main" val="2539369271"/>
                    </a:ext>
                  </a:extLst>
                </a:gridCol>
                <a:gridCol w="3928533">
                  <a:extLst>
                    <a:ext uri="{9D8B030D-6E8A-4147-A177-3AD203B41FA5}">
                      <a16:colId xmlns:a16="http://schemas.microsoft.com/office/drawing/2014/main" val="1538658123"/>
                    </a:ext>
                  </a:extLst>
                </a:gridCol>
              </a:tblGrid>
              <a:tr h="448497">
                <a:tc>
                  <a:txBody>
                    <a:bodyPr/>
                    <a:lstStyle/>
                    <a:p>
                      <a:pPr algn="l" fontAlgn="b"/>
                      <a:r>
                        <a:rPr lang="en-GB" sz="2400" dirty="0">
                          <a:effectLst/>
                          <a:latin typeface="Arial" panose="020B0604020202020204" pitchFamily="34" charset="0"/>
                          <a:cs typeface="Arial" panose="020B0604020202020204" pitchFamily="34" charset="0"/>
                        </a:rPr>
                        <a:t>Core Differentiation</a:t>
                      </a:r>
                    </a:p>
                  </a:txBody>
                  <a:tcPr anchor="b"/>
                </a:tc>
                <a:tc>
                  <a:txBody>
                    <a:bodyPr/>
                    <a:lstStyle/>
                    <a:p>
                      <a:pPr algn="l" fontAlgn="b"/>
                      <a:r>
                        <a:rPr lang="en-GB" sz="2400" dirty="0">
                          <a:effectLst/>
                          <a:latin typeface="Arial" panose="020B0604020202020204" pitchFamily="34" charset="0"/>
                          <a:cs typeface="Arial" panose="020B0604020202020204" pitchFamily="34" charset="0"/>
                        </a:rPr>
                        <a:t>Actual Differentiation</a:t>
                      </a:r>
                    </a:p>
                  </a:txBody>
                  <a:tcPr anchor="b"/>
                </a:tc>
                <a:tc>
                  <a:txBody>
                    <a:bodyPr/>
                    <a:lstStyle/>
                    <a:p>
                      <a:pPr algn="l" fontAlgn="b"/>
                      <a:r>
                        <a:rPr lang="en-GB" sz="2400" dirty="0">
                          <a:effectLst/>
                        </a:rPr>
                        <a:t>Augmented Differentiation</a:t>
                      </a:r>
                    </a:p>
                  </a:txBody>
                  <a:tcPr anchor="b"/>
                </a:tc>
                <a:extLst>
                  <a:ext uri="{0D108BD9-81ED-4DB2-BD59-A6C34878D82A}">
                    <a16:rowId xmlns:a16="http://schemas.microsoft.com/office/drawing/2014/main" val="2687610851"/>
                  </a:ext>
                </a:extLst>
              </a:tr>
              <a:tr h="4349816">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Occurs as a result of new disruptive technology or techniques</a:t>
                      </a:r>
                    </a:p>
                    <a:p>
                      <a:pPr marL="0" indent="0" fontAlgn="t">
                        <a:buFont typeface="Arial" panose="020B0604020202020204" pitchFamily="34" charset="0"/>
                        <a:buNone/>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Example: the TV faces a challenge from new competitors (Netflix) who have moved away from the model of providing a certain show at a certain time, by releasing every episode of a new season at once for customers to view when and where they want</a:t>
                      </a:r>
                      <a:r>
                        <a:rPr lang="en-GB" sz="2000" dirty="0">
                          <a:solidFill>
                            <a:srgbClr val="595959"/>
                          </a:solidFill>
                          <a:effectLst/>
                        </a:rPr>
                        <a:t>.</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When a business competes by having superior quality, functionality, or design</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Mobile phones tend to compete on this basis. E.g. better speakers, higher resolution screens, curved aluminium backs, etc.</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Most differentiation happens at this level</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By building an admired and respected brand, Apple can charge premium prices on their product ranges.</a:t>
                      </a:r>
                    </a:p>
                  </a:txBody>
                  <a:tcPr marL="15240" marR="15240" marT="15240" marB="15240"/>
                </a:tc>
                <a:extLst>
                  <a:ext uri="{0D108BD9-81ED-4DB2-BD59-A6C34878D82A}">
                    <a16:rowId xmlns:a16="http://schemas.microsoft.com/office/drawing/2014/main" val="1368446967"/>
                  </a:ext>
                </a:extLst>
              </a:tr>
            </a:tbl>
          </a:graphicData>
        </a:graphic>
      </p:graphicFrame>
    </p:spTree>
    <p:extLst>
      <p:ext uri="{BB962C8B-B14F-4D97-AF65-F5344CB8AC3E}">
        <p14:creationId xmlns:p14="http://schemas.microsoft.com/office/powerpoint/2010/main" val="1397129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1E4C0BC2-994B-4097-9349-2AA656BBD209}"/>
              </a:ext>
            </a:extLst>
          </p:cNvPr>
          <p:cNvSpPr>
            <a:spLocks noGrp="1" noChangeArrowheads="1"/>
          </p:cNvSpPr>
          <p:nvPr>
            <p:ph type="title"/>
          </p:nvPr>
        </p:nvSpPr>
        <p:spPr>
          <a:xfrm>
            <a:off x="412303" y="353380"/>
            <a:ext cx="8207375" cy="1143000"/>
          </a:xfrm>
        </p:spPr>
        <p:txBody>
          <a:bodyPr>
            <a:normAutofit fontScale="90000"/>
          </a:bodyPr>
          <a:lstStyle/>
          <a:p>
            <a:pPr eaLnBrk="1" hangingPunct="1">
              <a:defRPr/>
            </a:pPr>
            <a:r>
              <a:rPr lang="en-GB" sz="6000" b="1" dirty="0">
                <a:latin typeface="Arial" panose="020B0604020202020204" pitchFamily="34" charset="0"/>
                <a:cs typeface="Arial" panose="020B0604020202020204" pitchFamily="34" charset="0"/>
              </a:rPr>
              <a:t>Product Life Cycle</a:t>
            </a:r>
            <a:br>
              <a:rPr lang="en-GB" sz="4000" dirty="0">
                <a:solidFill>
                  <a:srgbClr val="FF3399"/>
                </a:solidFill>
              </a:rPr>
            </a:br>
            <a:endParaRPr lang="en-GB" sz="3100" dirty="0"/>
          </a:p>
        </p:txBody>
      </p:sp>
      <p:pic>
        <p:nvPicPr>
          <p:cNvPr id="31747" name="Picture 2" descr="\\server2\FIG_FILE\SAGE_LONDON\SGUK_BK\MASTERSON_4047\FIG\Ch 06\4047-Ex-06x04.eps">
            <a:extLst>
              <a:ext uri="{FF2B5EF4-FFF2-40B4-BE49-F238E27FC236}">
                <a16:creationId xmlns:a16="http://schemas.microsoft.com/office/drawing/2014/main" id="{F45481D7-D6E2-4E3B-B5E1-4A6095DD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2778" y="613955"/>
            <a:ext cx="9770163" cy="591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 name="Rectangle 15">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175512" y="629587"/>
            <a:ext cx="9792208" cy="854439"/>
          </a:xfrm>
        </p:spPr>
        <p:txBody>
          <a:bodyPr vert="horz" lIns="91440" tIns="45720" rIns="91440" bIns="45720" rtlCol="0" anchor="ctr">
            <a:normAutofit/>
          </a:bodyPr>
          <a:lstStyle/>
          <a:p>
            <a:r>
              <a:rPr lang="en-US" b="1" spc="0" dirty="0">
                <a:latin typeface="Arial" panose="020B0604020202020204" pitchFamily="34" charset="0"/>
                <a:cs typeface="Arial" panose="020B0604020202020204" pitchFamily="34" charset="0"/>
              </a:rPr>
              <a:t>Product Life Cycle (PLC) Facts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71855" y="1738709"/>
            <a:ext cx="11170571" cy="4870468"/>
          </a:xfrm>
          <a:prstGeom prst="rect">
            <a:avLst/>
          </a:prstGeom>
        </p:spPr>
        <p:txBody>
          <a:bodyPr vert="horz" lIns="91440" tIns="45720" rIns="91440" bIns="45720" rtlCol="0">
            <a:noAutofit/>
          </a:bodyPr>
          <a:lstStyle/>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PLCs vary from product to product</a:t>
            </a:r>
          </a:p>
          <a:p>
            <a:pPr marL="742950" lvl="1" indent="-182880">
              <a:spcBef>
                <a:spcPct val="20000"/>
              </a:spcBef>
              <a:spcAft>
                <a:spcPts val="600"/>
              </a:spcAft>
              <a:buClr>
                <a:schemeClr val="tx1">
                  <a:lumMod val="85000"/>
                  <a:lumOff val="15000"/>
                </a:schemeClr>
              </a:buClr>
              <a:buSzPct val="92000"/>
              <a:buFont typeface="Garamond" pitchFamily="18" charset="0"/>
              <a:buChar char="◦"/>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Not all products will follow the PLC, some products may not get out of the first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Price and promotion are determined at the introduction/product development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The time-space of each phase is different from product to product: a product may experience a short growth stage but a long maturity stage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A product may be in different phases of its lifecycle in different market segments: e.g. it may be in the maturity phase in a domestic market, whilst in a growth phase in an overseas market</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504680" y="6221173"/>
            <a:ext cx="1463040" cy="27432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886360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3" name="Rectangle 109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95" name="Rectangle 1094">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97" name="Rectangle 1096">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99" name="Rectangle 1098">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101" name="Group 110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02" name="Straight Connector 1101">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06" name="Rectangle 1105">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8" name="Rectangle 1107">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110" name="Rectangle 1109">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4802B6C2-FFA1-D109-CE30-A529682295DD}"/>
              </a:ext>
            </a:extLst>
          </p:cNvPr>
          <p:cNvSpPr>
            <a:spLocks noGrp="1"/>
          </p:cNvSpPr>
          <p:nvPr>
            <p:ph type="title"/>
          </p:nvPr>
        </p:nvSpPr>
        <p:spPr>
          <a:xfrm>
            <a:off x="1241170" y="4616970"/>
            <a:ext cx="9732773" cy="903051"/>
          </a:xfrm>
        </p:spPr>
        <p:txBody>
          <a:bodyPr vert="horz" lIns="91440" tIns="45720" rIns="91440" bIns="45720" rtlCol="0" anchor="ctr">
            <a:normAutofit fontScale="90000"/>
          </a:bodyPr>
          <a:lstStyle/>
          <a:p>
            <a:pPr algn="ctr">
              <a:lnSpc>
                <a:spcPct val="83000"/>
              </a:lnSpc>
            </a:pPr>
            <a:r>
              <a:rPr lang="en-US" sz="4400" cap="all" spc="-100" dirty="0"/>
              <a:t>Apple </a:t>
            </a:r>
            <a:r>
              <a:rPr lang="en-US" sz="4400" cap="all" spc="-100" dirty="0" err="1"/>
              <a:t>Iphone</a:t>
            </a:r>
            <a:r>
              <a:rPr lang="en-US" sz="4400" cap="all" spc="-100" dirty="0"/>
              <a:t> life cycle  2007 - 2017</a:t>
            </a:r>
          </a:p>
        </p:txBody>
      </p:sp>
      <p:sp>
        <p:nvSpPr>
          <p:cNvPr id="1112" name="Rectangle 1111">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14" name="Straight Connector 1113">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The life cycle of all the iPhone models | Download Scientific Diagram">
            <a:extLst>
              <a:ext uri="{FF2B5EF4-FFF2-40B4-BE49-F238E27FC236}">
                <a16:creationId xmlns:a16="http://schemas.microsoft.com/office/drawing/2014/main" id="{85C3B76D-F201-548A-7871-F35A930ED8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1599" y="1485251"/>
            <a:ext cx="9459385" cy="247119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34BEE9A6-8002-1D96-EA26-BA26AB402C6E}"/>
              </a:ext>
            </a:extLst>
          </p:cNvPr>
          <p:cNvSpPr>
            <a:spLocks noGrp="1"/>
          </p:cNvSpPr>
          <p:nvPr>
            <p:ph type="ftr" sz="quarter" idx="11"/>
          </p:nvPr>
        </p:nvSpPr>
        <p:spPr>
          <a:xfrm>
            <a:off x="3143250" y="5874068"/>
            <a:ext cx="5905500" cy="228600"/>
          </a:xfrm>
        </p:spPr>
        <p:txBody>
          <a:bodyPr vert="horz" lIns="91440" tIns="45720" rIns="91440" bIns="45720" rtlCol="0" anchor="b">
            <a:normAutofit fontScale="92500"/>
          </a:bodyPr>
          <a:lstStyle/>
          <a:p>
            <a:pPr algn="ctr" defTabSz="457200"/>
            <a:endParaRPr lang="en-US" kern="120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534267C8-BF78-920E-1B05-D3C18F9D59A4}"/>
              </a:ext>
            </a:extLst>
          </p:cNvPr>
          <p:cNvSpPr>
            <a:spLocks noGrp="1"/>
          </p:cNvSpPr>
          <p:nvPr>
            <p:ph type="sldNum" sz="quarter" idx="12"/>
          </p:nvPr>
        </p:nvSpPr>
        <p:spPr>
          <a:xfrm>
            <a:off x="10282344" y="5897843"/>
            <a:ext cx="1097280" cy="228600"/>
          </a:xfrm>
        </p:spPr>
        <p:txBody>
          <a:bodyPr vert="horz" lIns="91440" tIns="45720" rIns="91440" bIns="45720" rtlCol="0" anchor="b">
            <a:normAutofit/>
          </a:bodyPr>
          <a:lstStyle/>
          <a:p>
            <a:pPr algn="l" defTabSz="457200">
              <a:spcAft>
                <a:spcPts val="600"/>
              </a:spcAft>
            </a:pPr>
            <a:fld id="{3A98EE3D-8CD1-4C3F-BD1C-C98C9596463C}" type="slidenum">
              <a:rPr lang="en-US" sz="900">
                <a:solidFill>
                  <a:schemeClr val="tx1"/>
                </a:solidFill>
              </a:rPr>
              <a:pPr algn="l" defTabSz="457200">
                <a:spcAft>
                  <a:spcPts val="600"/>
                </a:spcAft>
              </a:pPr>
              <a:t>13</a:t>
            </a:fld>
            <a:endParaRPr lang="en-US" sz="900">
              <a:solidFill>
                <a:schemeClr val="tx1"/>
              </a:solidFill>
            </a:endParaRPr>
          </a:p>
        </p:txBody>
      </p:sp>
    </p:spTree>
    <p:extLst>
      <p:ext uri="{BB962C8B-B14F-4D97-AF65-F5344CB8AC3E}">
        <p14:creationId xmlns:p14="http://schemas.microsoft.com/office/powerpoint/2010/main" val="206027314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706" name="Rectangle 2970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9698" name="Title 1">
            <a:extLst>
              <a:ext uri="{FF2B5EF4-FFF2-40B4-BE49-F238E27FC236}">
                <a16:creationId xmlns:a16="http://schemas.microsoft.com/office/drawing/2014/main" id="{3CA24543-4446-4C57-9457-9B63FC464F27}"/>
              </a:ext>
            </a:extLst>
          </p:cNvPr>
          <p:cNvSpPr>
            <a:spLocks noGrp="1"/>
          </p:cNvSpPr>
          <p:nvPr>
            <p:ph type="title"/>
          </p:nvPr>
        </p:nvSpPr>
        <p:spPr>
          <a:xfrm>
            <a:off x="1175512" y="794480"/>
            <a:ext cx="9792208" cy="719528"/>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New Products Are Important</a:t>
            </a:r>
          </a:p>
        </p:txBody>
      </p:sp>
      <p:sp>
        <p:nvSpPr>
          <p:cNvPr id="29699" name="Content Placeholder 2">
            <a:extLst>
              <a:ext uri="{FF2B5EF4-FFF2-40B4-BE49-F238E27FC236}">
                <a16:creationId xmlns:a16="http://schemas.microsoft.com/office/drawing/2014/main" id="{3B909483-BBC2-4DFA-9BC0-D7B714729B8E}"/>
              </a:ext>
            </a:extLst>
          </p:cNvPr>
          <p:cNvSpPr>
            <a:spLocks noGrp="1"/>
          </p:cNvSpPr>
          <p:nvPr>
            <p:ph idx="1"/>
          </p:nvPr>
        </p:nvSpPr>
        <p:spPr>
          <a:xfrm>
            <a:off x="779489" y="1740672"/>
            <a:ext cx="10717967" cy="4465255"/>
          </a:xfrm>
        </p:spPr>
        <p:txBody>
          <a:bodyPr>
            <a:normAutofit lnSpcReduction="10000"/>
          </a:bodyPr>
          <a:lstStyle/>
          <a:p>
            <a:pPr eaLnBrk="1" hangingPunct="1">
              <a:lnSpc>
                <a:spcPct val="90000"/>
              </a:lnSpc>
            </a:pPr>
            <a:r>
              <a:rPr lang="en-GB" altLang="en-US" sz="2200" dirty="0">
                <a:latin typeface="Arial" panose="020B0604020202020204" pitchFamily="34" charset="0"/>
                <a:cs typeface="Arial" panose="020B0604020202020204" pitchFamily="34" charset="0"/>
              </a:rPr>
              <a:t>Increase or defend market share by offering more choice within the range or by updating older products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Appeal to different market segments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Maintain reputation as a leading-edge company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Diversify into new markets</a:t>
            </a:r>
          </a:p>
          <a:p>
            <a:pPr marL="0" indent="0" eaLnBrk="1" hangingPunct="1">
              <a:lnSpc>
                <a:spcPct val="90000"/>
              </a:lnSpc>
              <a:buNone/>
            </a:pPr>
            <a:r>
              <a:rPr lang="en-GB" altLang="en-US" sz="2200" dirty="0">
                <a:latin typeface="Arial" panose="020B0604020202020204" pitchFamily="34" charset="0"/>
                <a:cs typeface="Arial" panose="020B0604020202020204" pitchFamily="34" charset="0"/>
              </a:rPr>
              <a:t> </a:t>
            </a:r>
          </a:p>
          <a:p>
            <a:pPr eaLnBrk="1" hangingPunct="1">
              <a:lnSpc>
                <a:spcPct val="90000"/>
              </a:lnSpc>
            </a:pPr>
            <a:r>
              <a:rPr lang="en-GB" altLang="en-US" sz="2200" dirty="0">
                <a:latin typeface="Arial" panose="020B0604020202020204" pitchFamily="34" charset="0"/>
                <a:cs typeface="Arial" panose="020B0604020202020204" pitchFamily="34" charset="0"/>
              </a:rPr>
              <a:t>Make better use of resources such as production capacity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Even out peaks and troughs in demand </a:t>
            </a:r>
          </a:p>
          <a:p>
            <a:pPr eaLnBrk="1" hangingPunct="1">
              <a:lnSpc>
                <a:spcPct val="90000"/>
              </a:lnSpc>
              <a:buFont typeface="Arial" panose="020B0604020202020204" pitchFamily="34" charset="0"/>
              <a:buNone/>
            </a:pPr>
            <a:endParaRPr lang="en-GB"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458090" y="334708"/>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Product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828575" y="1492376"/>
            <a:ext cx="10905335" cy="5318302"/>
          </a:xfrm>
        </p:spPr>
        <p:txBody>
          <a:bodyPr>
            <a:noAutofit/>
          </a:bodyPr>
          <a:lstStyle/>
          <a:p>
            <a:r>
              <a:rPr lang="en-GB" altLang="en-US" sz="3200" dirty="0">
                <a:latin typeface="Arial" panose="020B0604020202020204" pitchFamily="34" charset="0"/>
                <a:cs typeface="Arial" panose="020B0604020202020204" pitchFamily="34" charset="0"/>
              </a:rPr>
              <a:t>Methods used to improve/differentiate the product to increase sales or target sales more effectively to gain competitive advantage:</a:t>
            </a:r>
          </a:p>
          <a:p>
            <a:pPr lvl="2"/>
            <a:r>
              <a:rPr lang="en-GB" altLang="en-US" sz="3200" dirty="0">
                <a:latin typeface="Arial" panose="020B0604020202020204" pitchFamily="34" charset="0"/>
                <a:cs typeface="Arial" panose="020B0604020202020204" pitchFamily="34" charset="0"/>
              </a:rPr>
              <a:t>Extension strategies</a:t>
            </a:r>
          </a:p>
          <a:p>
            <a:pPr lvl="3"/>
            <a:r>
              <a:rPr lang="en-GB" altLang="en-US" sz="3200" dirty="0">
                <a:latin typeface="Arial" panose="020B0604020202020204" pitchFamily="34" charset="0"/>
                <a:cs typeface="Arial" panose="020B0604020202020204" pitchFamily="34" charset="0"/>
              </a:rPr>
              <a:t>Change the product</a:t>
            </a:r>
          </a:p>
          <a:p>
            <a:pPr lvl="3"/>
            <a:r>
              <a:rPr lang="en-GB" altLang="en-US" sz="3200" dirty="0">
                <a:latin typeface="Arial" panose="020B0604020202020204" pitchFamily="34" charset="0"/>
                <a:cs typeface="Arial" panose="020B0604020202020204" pitchFamily="34" charset="0"/>
              </a:rPr>
              <a:t>Change the price</a:t>
            </a:r>
          </a:p>
          <a:p>
            <a:pPr lvl="3"/>
            <a:r>
              <a:rPr lang="en-GB" altLang="en-US" sz="3200" dirty="0">
                <a:latin typeface="Arial" panose="020B0604020202020204" pitchFamily="34" charset="0"/>
                <a:cs typeface="Arial" panose="020B0604020202020204" pitchFamily="34" charset="0"/>
              </a:rPr>
              <a:t>Change the place</a:t>
            </a:r>
          </a:p>
          <a:p>
            <a:pPr lvl="3"/>
            <a:r>
              <a:rPr lang="en-GB" altLang="en-US" sz="3200" dirty="0">
                <a:latin typeface="Arial" panose="020B0604020202020204" pitchFamily="34" charset="0"/>
                <a:cs typeface="Arial" panose="020B0604020202020204" pitchFamily="34" charset="0"/>
              </a:rPr>
              <a:t>Change the promotion</a:t>
            </a:r>
          </a:p>
          <a:p>
            <a:pPr lvl="3"/>
            <a:r>
              <a:rPr lang="en-GB" altLang="en-US" sz="3200" dirty="0">
                <a:latin typeface="Arial" panose="020B0604020202020204" pitchFamily="34" charset="0"/>
                <a:cs typeface="Arial" panose="020B0604020202020204" pitchFamily="34" charset="0"/>
              </a:rPr>
              <a:t>Change the packaging</a:t>
            </a:r>
          </a:p>
          <a:p>
            <a:pPr marL="822960" lvl="3" indent="0">
              <a:buNone/>
            </a:pPr>
            <a:r>
              <a:rPr lang="en-GB" altLang="en-US" sz="3600" dirty="0"/>
              <a:t> </a:t>
            </a:r>
          </a:p>
        </p:txBody>
      </p:sp>
      <p:pic>
        <p:nvPicPr>
          <p:cNvPr id="13316" name="Picture 3">
            <a:extLst>
              <a:ext uri="{FF2B5EF4-FFF2-40B4-BE49-F238E27FC236}">
                <a16:creationId xmlns:a16="http://schemas.microsoft.com/office/drawing/2014/main" id="{87AD2AE1-2D0C-4E0C-BE7A-FDAE846D8A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7487" y="3690257"/>
            <a:ext cx="4315171" cy="2157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998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31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729" name="Rectangle 30728">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0722" name="Title 1">
            <a:extLst>
              <a:ext uri="{FF2B5EF4-FFF2-40B4-BE49-F238E27FC236}">
                <a16:creationId xmlns:a16="http://schemas.microsoft.com/office/drawing/2014/main" id="{B026F0B1-D2AF-4830-95AA-5AFFF8036E80}"/>
              </a:ext>
            </a:extLst>
          </p:cNvPr>
          <p:cNvSpPr>
            <a:spLocks noGrp="1"/>
          </p:cNvSpPr>
          <p:nvPr>
            <p:ph type="title"/>
          </p:nvPr>
        </p:nvSpPr>
        <p:spPr>
          <a:xfrm>
            <a:off x="1175512" y="869430"/>
            <a:ext cx="9792208" cy="569626"/>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Types of New Product</a:t>
            </a:r>
          </a:p>
        </p:txBody>
      </p:sp>
      <p:sp>
        <p:nvSpPr>
          <p:cNvPr id="29698" name="Content Placeholder 2">
            <a:extLst>
              <a:ext uri="{FF2B5EF4-FFF2-40B4-BE49-F238E27FC236}">
                <a16:creationId xmlns:a16="http://schemas.microsoft.com/office/drawing/2014/main" id="{B3A0A920-B8D8-4244-98AF-522A44A2FA7A}"/>
              </a:ext>
            </a:extLst>
          </p:cNvPr>
          <p:cNvSpPr>
            <a:spLocks noGrp="1"/>
          </p:cNvSpPr>
          <p:nvPr>
            <p:ph idx="1"/>
          </p:nvPr>
        </p:nvSpPr>
        <p:spPr>
          <a:xfrm>
            <a:off x="1175512" y="1665721"/>
            <a:ext cx="9792208" cy="4299990"/>
          </a:xfrm>
        </p:spPr>
        <p:txBody>
          <a:bodyPr numCol="2">
            <a:noAutofit/>
          </a:bodyPr>
          <a:lstStyle/>
          <a:p>
            <a:pPr eaLnBrk="1" hangingPunct="1">
              <a:defRPr/>
            </a:pPr>
            <a:r>
              <a:rPr lang="en-GB" sz="3200" dirty="0">
                <a:latin typeface="Arial" panose="020B0604020202020204" pitchFamily="34" charset="0"/>
                <a:cs typeface="Arial" panose="020B0604020202020204" pitchFamily="34" charset="0"/>
              </a:rPr>
              <a:t>Innovative</a:t>
            </a:r>
          </a:p>
          <a:p>
            <a:pPr lvl="1" eaLnBrk="1" hangingPunct="1">
              <a:defRPr/>
            </a:pPr>
            <a:r>
              <a:rPr lang="en-GB" sz="3200" dirty="0">
                <a:latin typeface="Arial" panose="020B0604020202020204" pitchFamily="34" charset="0"/>
                <a:cs typeface="Arial" panose="020B0604020202020204" pitchFamily="34" charset="0"/>
              </a:rPr>
              <a:t>e.g. medical breakthroughs</a:t>
            </a:r>
          </a:p>
          <a:p>
            <a:pPr eaLnBrk="1" hangingPunct="1">
              <a:defRPr/>
            </a:pPr>
            <a:r>
              <a:rPr lang="en-GB" sz="3200" dirty="0">
                <a:latin typeface="Arial" panose="020B0604020202020204" pitchFamily="34" charset="0"/>
                <a:cs typeface="Arial" panose="020B0604020202020204" pitchFamily="34" charset="0"/>
              </a:rPr>
              <a:t>Replacement</a:t>
            </a:r>
          </a:p>
          <a:p>
            <a:pPr lvl="1" eaLnBrk="1" hangingPunct="1">
              <a:defRPr/>
            </a:pPr>
            <a:r>
              <a:rPr lang="en-GB" sz="3200" dirty="0">
                <a:latin typeface="Arial" panose="020B0604020202020204" pitchFamily="34" charset="0"/>
                <a:cs typeface="Arial" panose="020B0604020202020204" pitchFamily="34" charset="0"/>
              </a:rPr>
              <a:t>e.g. MP3 players replaced personal stereos</a:t>
            </a:r>
          </a:p>
          <a:p>
            <a:pPr marL="0" indent="0" eaLnBrk="1" hangingPunct="1">
              <a:buNone/>
              <a:defRPr/>
            </a:pPr>
            <a:endParaRPr lang="en-GB" sz="3200" dirty="0">
              <a:latin typeface="Arial" panose="020B0604020202020204" pitchFamily="34" charset="0"/>
              <a:cs typeface="Arial" panose="020B0604020202020204" pitchFamily="34" charset="0"/>
            </a:endParaRPr>
          </a:p>
          <a:p>
            <a:pPr>
              <a:defRPr/>
            </a:pPr>
            <a:r>
              <a:rPr lang="en-GB" sz="3200" dirty="0">
                <a:latin typeface="Arial" panose="020B0604020202020204" pitchFamily="34" charset="0"/>
                <a:cs typeface="Arial" panose="020B0604020202020204" pitchFamily="34" charset="0"/>
              </a:rPr>
              <a:t>Variant</a:t>
            </a:r>
          </a:p>
          <a:p>
            <a:pPr lvl="1" eaLnBrk="1" hangingPunct="1">
              <a:defRPr/>
            </a:pPr>
            <a:r>
              <a:rPr lang="en-GB" sz="3200" dirty="0">
                <a:latin typeface="Arial" panose="020B0604020202020204" pitchFamily="34" charset="0"/>
                <a:cs typeface="Arial" panose="020B0604020202020204" pitchFamily="34" charset="0"/>
              </a:rPr>
              <a:t>e.g. Kit Kat Chunky</a:t>
            </a:r>
          </a:p>
          <a:p>
            <a:pPr eaLnBrk="1" hangingPunct="1">
              <a:defRPr/>
            </a:pPr>
            <a:r>
              <a:rPr lang="en-GB" sz="3200" dirty="0">
                <a:latin typeface="Arial" panose="020B0604020202020204" pitchFamily="34" charset="0"/>
                <a:cs typeface="Arial" panose="020B0604020202020204" pitchFamily="34" charset="0"/>
              </a:rPr>
              <a:t>Me-too</a:t>
            </a:r>
          </a:p>
          <a:p>
            <a:pPr lvl="1" eaLnBrk="1" hangingPunct="1">
              <a:defRPr/>
            </a:pPr>
            <a:r>
              <a:rPr lang="en-GB" sz="3200" dirty="0">
                <a:latin typeface="Arial" panose="020B0604020202020204" pitchFamily="34" charset="0"/>
                <a:cs typeface="Arial" panose="020B0604020202020204" pitchFamily="34" charset="0"/>
              </a:rPr>
              <a:t>e.g. own-brand Cola</a:t>
            </a:r>
          </a:p>
          <a:p>
            <a:pPr eaLnBrk="1" hangingPunct="1">
              <a:defRPr/>
            </a:pPr>
            <a:r>
              <a:rPr lang="en-GB" sz="3200" dirty="0">
                <a:latin typeface="Arial" panose="020B0604020202020204" pitchFamily="34" charset="0"/>
                <a:cs typeface="Arial" panose="020B0604020202020204" pitchFamily="34" charset="0"/>
              </a:rPr>
              <a:t>Re-launched</a:t>
            </a:r>
          </a:p>
          <a:p>
            <a:pPr lvl="1" eaLnBrk="1" hangingPunct="1">
              <a:defRPr/>
            </a:pPr>
            <a:r>
              <a:rPr lang="en-GB" sz="3200" dirty="0">
                <a:latin typeface="Arial" panose="020B0604020202020204" pitchFamily="34" charset="0"/>
                <a:cs typeface="Arial" panose="020B0604020202020204" pitchFamily="34" charset="0"/>
              </a:rPr>
              <a:t>same product with re-vamped marketing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38AFE-2979-069A-3D5F-D0C9E476FC91}"/>
              </a:ext>
            </a:extLst>
          </p:cNvPr>
          <p:cNvSpPr>
            <a:spLocks noGrp="1"/>
          </p:cNvSpPr>
          <p:nvPr>
            <p:ph type="title"/>
          </p:nvPr>
        </p:nvSpPr>
        <p:spPr/>
        <p:txBody>
          <a:bodyPr/>
          <a:lstStyle/>
          <a:p>
            <a:endParaRPr lang="en-GB"/>
          </a:p>
        </p:txBody>
      </p:sp>
      <p:pic>
        <p:nvPicPr>
          <p:cNvPr id="4" name="Online Media 3" title="The trailer, from Invention: A Life, by James Dyson">
            <a:hlinkClick r:id="" action="ppaction://media"/>
            <a:extLst>
              <a:ext uri="{FF2B5EF4-FFF2-40B4-BE49-F238E27FC236}">
                <a16:creationId xmlns:a16="http://schemas.microsoft.com/office/drawing/2014/main" id="{B9D17732-6766-8D80-16CA-478346221D76}"/>
              </a:ext>
            </a:extLst>
          </p:cNvPr>
          <p:cNvPicPr>
            <a:picLocks noGrp="1" noRot="1" noChangeAspect="1"/>
          </p:cNvPicPr>
          <p:nvPr>
            <p:ph idx="1"/>
            <a:videoFile r:link="rId1"/>
          </p:nvPr>
        </p:nvPicPr>
        <p:blipFill>
          <a:blip r:embed="rId3"/>
          <a:stretch>
            <a:fillRect/>
          </a:stretch>
        </p:blipFill>
        <p:spPr>
          <a:xfrm>
            <a:off x="-49636" y="0"/>
            <a:ext cx="12241636" cy="6858000"/>
          </a:xfrm>
          <a:prstGeom prst="rect">
            <a:avLst/>
          </a:prstGeom>
        </p:spPr>
      </p:pic>
    </p:spTree>
    <p:extLst>
      <p:ext uri="{BB962C8B-B14F-4D97-AF65-F5344CB8AC3E}">
        <p14:creationId xmlns:p14="http://schemas.microsoft.com/office/powerpoint/2010/main" val="188954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7FC424F-0E82-47EE-9E92-43FAEDA196AB}"/>
              </a:ext>
            </a:extLst>
          </p:cNvPr>
          <p:cNvSpPr>
            <a:spLocks noGrp="1"/>
          </p:cNvSpPr>
          <p:nvPr>
            <p:ph type="title"/>
          </p:nvPr>
        </p:nvSpPr>
        <p:spPr>
          <a:xfrm>
            <a:off x="600858" y="146231"/>
            <a:ext cx="8429625" cy="1847394"/>
          </a:xfrm>
        </p:spPr>
        <p:txBody>
          <a:bodyPr>
            <a:normAutofit/>
          </a:bodyPr>
          <a:lstStyle/>
          <a:p>
            <a:pPr eaLnBrk="1" hangingPunct="1"/>
            <a:r>
              <a:rPr lang="en-US" altLang="en-US" sz="8000" b="1" dirty="0">
                <a:latin typeface="Arial" panose="020B0604020202020204" pitchFamily="34" charset="0"/>
                <a:cs typeface="Arial" panose="020B0604020202020204" pitchFamily="34" charset="0"/>
              </a:rPr>
              <a:t>Services</a:t>
            </a:r>
          </a:p>
        </p:txBody>
      </p:sp>
      <p:sp>
        <p:nvSpPr>
          <p:cNvPr id="36867" name="Content Placeholder 2">
            <a:extLst>
              <a:ext uri="{FF2B5EF4-FFF2-40B4-BE49-F238E27FC236}">
                <a16:creationId xmlns:a16="http://schemas.microsoft.com/office/drawing/2014/main" id="{77288C81-12AD-4293-A949-E9439DE7591C}"/>
              </a:ext>
            </a:extLst>
          </p:cNvPr>
          <p:cNvSpPr>
            <a:spLocks noGrp="1"/>
          </p:cNvSpPr>
          <p:nvPr>
            <p:ph idx="1"/>
          </p:nvPr>
        </p:nvSpPr>
        <p:spPr>
          <a:xfrm>
            <a:off x="600858" y="1607574"/>
            <a:ext cx="5795316" cy="4415402"/>
          </a:xfrm>
        </p:spPr>
        <p:txBody>
          <a:bodyPr>
            <a:normAutofit fontScale="85000" lnSpcReduction="20000"/>
          </a:bodyPr>
          <a:lstStyle/>
          <a:p>
            <a:pPr marL="0" indent="0">
              <a:spcBef>
                <a:spcPct val="0"/>
              </a:spcBef>
              <a:buNone/>
              <a:defRPr/>
            </a:pPr>
            <a:r>
              <a:rPr lang="en-US" altLang="en-US" sz="3600" b="1" dirty="0">
                <a:latin typeface="Arial" panose="020B0604020202020204" pitchFamily="34" charset="0"/>
                <a:cs typeface="Arial" panose="020B0604020202020204" pitchFamily="34" charset="0"/>
              </a:rPr>
              <a:t>Services </a:t>
            </a:r>
            <a:r>
              <a:rPr lang="en-US" altLang="en-US" sz="3600" dirty="0">
                <a:latin typeface="Arial" panose="020B0604020202020204" pitchFamily="34" charset="0"/>
                <a:cs typeface="Arial" panose="020B0604020202020204" pitchFamily="34" charset="0"/>
              </a:rPr>
              <a:t>are a form of product that consist of activities, benefits, or satisfactions offered for sale that are essentially intangible and do not result in the ownership of anything.</a:t>
            </a:r>
          </a:p>
          <a:p>
            <a:pPr marL="0" indent="0">
              <a:spcBef>
                <a:spcPct val="0"/>
              </a:spcBef>
              <a:buNone/>
              <a:defRPr/>
            </a:pPr>
            <a:endParaRPr lang="en-US" altLang="en-US" sz="3600" dirty="0">
              <a:latin typeface="Arial" panose="020B0604020202020204" pitchFamily="34" charset="0"/>
              <a:cs typeface="Arial" panose="020B0604020202020204" pitchFamily="34" charset="0"/>
            </a:endParaRPr>
          </a:p>
          <a:p>
            <a:pPr marL="0" indent="0">
              <a:spcBef>
                <a:spcPct val="0"/>
              </a:spcBef>
              <a:buNone/>
              <a:defRPr/>
            </a:pPr>
            <a:r>
              <a:rPr lang="en-US" sz="3600" dirty="0">
                <a:solidFill>
                  <a:schemeClr val="tx2"/>
                </a:solidFill>
                <a:latin typeface="Arial" panose="020B0604020202020204" pitchFamily="34" charset="0"/>
                <a:cs typeface="Arial" panose="020B0604020202020204" pitchFamily="34" charset="0"/>
              </a:rPr>
              <a:t>Most offerings are a mixture of product and service E.g. a meal in a restaurant or a car service</a:t>
            </a:r>
          </a:p>
          <a:p>
            <a:pPr marL="0" indent="0">
              <a:spcBef>
                <a:spcPct val="0"/>
              </a:spcBef>
              <a:buNone/>
              <a:defRPr/>
            </a:pPr>
            <a:r>
              <a:rPr lang="en-US" altLang="en-US" sz="3600" dirty="0">
                <a:latin typeface="Arial" panose="020B0604020202020204" pitchFamily="34" charset="0"/>
                <a:cs typeface="Arial" panose="020B0604020202020204" pitchFamily="34" charset="0"/>
              </a:rPr>
              <a:t> </a:t>
            </a:r>
          </a:p>
          <a:p>
            <a:pPr eaLnBrk="1" hangingPunct="1">
              <a:spcBef>
                <a:spcPct val="0"/>
              </a:spcBef>
              <a:defRPr/>
            </a:pPr>
            <a:endParaRPr lang="en-US" altLang="en-US" dirty="0"/>
          </a:p>
        </p:txBody>
      </p:sp>
      <p:sp>
        <p:nvSpPr>
          <p:cNvPr id="34820" name="Content Placeholder 2">
            <a:extLst>
              <a:ext uri="{FF2B5EF4-FFF2-40B4-BE49-F238E27FC236}">
                <a16:creationId xmlns:a16="http://schemas.microsoft.com/office/drawing/2014/main" id="{098C8D70-B610-4476-8D4D-1FEFF9758D4D}"/>
              </a:ext>
            </a:extLst>
          </p:cNvPr>
          <p:cNvSpPr txBox="1">
            <a:spLocks/>
          </p:cNvSpPr>
          <p:nvPr/>
        </p:nvSpPr>
        <p:spPr bwMode="auto">
          <a:xfrm>
            <a:off x="6096000" y="2103438"/>
            <a:ext cx="41910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ts val="4100"/>
              </a:lnSpc>
              <a:buNone/>
            </a:pPr>
            <a:endParaRPr lang="en-US" altLang="en-US" sz="3600">
              <a:latin typeface="Calibri" panose="020F0502020204030204" pitchFamily="34" charset="0"/>
            </a:endParaRPr>
          </a:p>
        </p:txBody>
      </p:sp>
      <p:pic>
        <p:nvPicPr>
          <p:cNvPr id="34821" name="Picture 6">
            <a:extLst>
              <a:ext uri="{FF2B5EF4-FFF2-40B4-BE49-F238E27FC236}">
                <a16:creationId xmlns:a16="http://schemas.microsoft.com/office/drawing/2014/main" id="{680C8E57-0C6F-4389-974A-ACCA5C80D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219" y="1069928"/>
            <a:ext cx="3890826" cy="3890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845B519-E696-4194-9538-BAA52D207F95}"/>
              </a:ext>
            </a:extLst>
          </p:cNvPr>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0" name="Rectangle 35849">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5852" name="Rectangle 35851">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5854" name="Rectangle 35853">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6" name="Rectangle 35855">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3" name="Picture 3" descr="fig07_03.jpg">
            <a:extLst>
              <a:ext uri="{FF2B5EF4-FFF2-40B4-BE49-F238E27FC236}">
                <a16:creationId xmlns:a16="http://schemas.microsoft.com/office/drawing/2014/main" id="{97664D74-6D8A-4D57-BC79-38590452A99E}"/>
              </a:ext>
            </a:extLst>
          </p:cNvPr>
          <p:cNvPicPr>
            <a:picLocks noChangeAspect="1"/>
          </p:cNvPicPr>
          <p:nvPr/>
        </p:nvPicPr>
        <p:blipFill>
          <a:blip r:embed="rId3">
            <a:extLst>
              <a:ext uri="{28A0092B-C50C-407E-A947-70E740481C1C}">
                <a14:useLocalDpi xmlns:a14="http://schemas.microsoft.com/office/drawing/2010/main" val="0"/>
              </a:ext>
            </a:extLst>
          </a:blip>
          <a:srcRect l="31480" b="12685"/>
          <a:stretch>
            <a:fillRect/>
          </a:stretch>
        </p:blipFill>
        <p:spPr bwMode="auto">
          <a:xfrm>
            <a:off x="1101424" y="803063"/>
            <a:ext cx="9989151" cy="4909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99D7942-1636-462B-825A-F37DD8C7286E}"/>
              </a:ext>
            </a:extLst>
          </p:cNvPr>
          <p:cNvSpPr txBox="1"/>
          <p:nvPr/>
        </p:nvSpPr>
        <p:spPr>
          <a:xfrm>
            <a:off x="8908200" y="5781002"/>
            <a:ext cx="2033331" cy="281937"/>
          </a:xfrm>
          <a:prstGeom prst="rect">
            <a:avLst/>
          </a:prstGeom>
          <a:noFill/>
        </p:spPr>
        <p:txBody>
          <a:bodyPr>
            <a:spAutoFit/>
          </a:bodyPr>
          <a:lstStyle/>
          <a:p>
            <a:pPr defTabSz="804672">
              <a:spcAft>
                <a:spcPts val="600"/>
              </a:spcAft>
              <a:defRPr/>
            </a:pPr>
            <a:r>
              <a:rPr lang="en-GB" sz="1232" kern="1200" err="1">
                <a:solidFill>
                  <a:schemeClr val="tx1"/>
                </a:solidFill>
                <a:latin typeface="+mn-lt"/>
                <a:ea typeface="+mn-ea"/>
                <a:cs typeface="Arial" charset="0"/>
              </a:rPr>
              <a:t>Kotler</a:t>
            </a:r>
            <a:r>
              <a:rPr lang="en-GB" sz="1232" kern="1200">
                <a:solidFill>
                  <a:schemeClr val="tx1"/>
                </a:solidFill>
                <a:latin typeface="+mn-lt"/>
                <a:ea typeface="+mn-ea"/>
                <a:cs typeface="Arial" charset="0"/>
              </a:rPr>
              <a:t> &amp; Armstrong (2010)</a:t>
            </a:r>
            <a:endParaRPr lang="en-GB" sz="140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8" name="Rectangle 208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19" name="Rectangle 209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120" name="Rectangle 209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121" name="Rectangle 209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122" name="Group 209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98" name="Straight Connector 209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99" name="Straight Connector 209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00" name="Straight Connector 209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23" name="Rectangle 210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4" name="Rectangle 2103">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2050" name="Picture 2" descr="Question Marks | Cowan Global Website">
            <a:extLst>
              <a:ext uri="{FF2B5EF4-FFF2-40B4-BE49-F238E27FC236}">
                <a16:creationId xmlns:a16="http://schemas.microsoft.com/office/drawing/2014/main" id="{BF23B5E9-F259-BC6E-534B-A29C66D620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3"/>
          <a:stretch/>
        </p:blipFill>
        <p:spPr bwMode="auto">
          <a:xfrm>
            <a:off x="20" y="10"/>
            <a:ext cx="6756848" cy="6857990"/>
          </a:xfrm>
          <a:prstGeom prst="rect">
            <a:avLst/>
          </a:prstGeom>
          <a:noFill/>
          <a:extLst>
            <a:ext uri="{909E8E84-426E-40DD-AFC4-6F175D3DCCD1}">
              <a14:hiddenFill xmlns:a14="http://schemas.microsoft.com/office/drawing/2010/main">
                <a:solidFill>
                  <a:srgbClr val="FFFFFF"/>
                </a:solidFill>
              </a14:hiddenFill>
            </a:ext>
          </a:extLst>
        </p:spPr>
      </p:pic>
      <p:sp>
        <p:nvSpPr>
          <p:cNvPr id="2125" name="Rectangle 2105">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126" name="Rectangle 2107">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D6F38F9-EEAB-3C65-544D-9B957971FDA2}"/>
              </a:ext>
            </a:extLst>
          </p:cNvPr>
          <p:cNvSpPr>
            <a:spLocks noGrp="1"/>
          </p:cNvSpPr>
          <p:nvPr>
            <p:ph type="title"/>
          </p:nvPr>
        </p:nvSpPr>
        <p:spPr>
          <a:xfrm>
            <a:off x="7957226" y="1559768"/>
            <a:ext cx="2901276" cy="4030502"/>
          </a:xfrm>
        </p:spPr>
        <p:txBody>
          <a:bodyPr vert="horz" lIns="91440" tIns="45720" rIns="91440" bIns="45720" rtlCol="0" anchor="ctr">
            <a:normAutofit fontScale="90000"/>
          </a:bodyPr>
          <a:lstStyle/>
          <a:p>
            <a:pPr algn="ctr">
              <a:lnSpc>
                <a:spcPct val="83000"/>
              </a:lnSpc>
            </a:pPr>
            <a:r>
              <a:rPr lang="en-US" sz="3700" b="1" cap="all" spc="-100" dirty="0">
                <a:latin typeface="Arial" panose="020B0604020202020204" pitchFamily="34" charset="0"/>
                <a:cs typeface="Arial" panose="020B0604020202020204" pitchFamily="34" charset="0"/>
              </a:rPr>
              <a:t>PORTFOLIO ANALYSIS</a:t>
            </a:r>
            <a:br>
              <a:rPr lang="en-US" sz="3700" b="1" cap="all" spc="-100" dirty="0">
                <a:latin typeface="Arial" panose="020B0604020202020204" pitchFamily="34" charset="0"/>
                <a:cs typeface="Arial" panose="020B0604020202020204" pitchFamily="34" charset="0"/>
              </a:rPr>
            </a:br>
            <a:br>
              <a:rPr lang="en-US" sz="3700" b="1" cap="all" spc="-100" dirty="0">
                <a:latin typeface="Arial" panose="020B0604020202020204" pitchFamily="34" charset="0"/>
                <a:cs typeface="Arial" panose="020B0604020202020204" pitchFamily="34" charset="0"/>
              </a:rPr>
            </a:br>
            <a:r>
              <a:rPr lang="en-US" sz="3700" b="1" cap="all" spc="-100" dirty="0">
                <a:latin typeface="Arial" panose="020B0604020202020204" pitchFamily="34" charset="0"/>
                <a:cs typeface="Arial" panose="020B0604020202020204" pitchFamily="34" charset="0"/>
              </a:rPr>
              <a:t>THE BOSTON MATRIX</a:t>
            </a:r>
            <a:br>
              <a:rPr lang="en-US" sz="3700" b="1" cap="all" spc="-100" dirty="0">
                <a:latin typeface="Arial" panose="020B0604020202020204" pitchFamily="34" charset="0"/>
                <a:cs typeface="Arial" panose="020B0604020202020204" pitchFamily="34" charset="0"/>
              </a:rPr>
            </a:br>
            <a:br>
              <a:rPr lang="en-US" sz="3700" b="1" cap="all" spc="-100" dirty="0">
                <a:latin typeface="Arial" panose="020B0604020202020204" pitchFamily="34" charset="0"/>
                <a:cs typeface="Arial" panose="020B0604020202020204" pitchFamily="34" charset="0"/>
              </a:rPr>
            </a:br>
            <a:r>
              <a:rPr lang="en-US" sz="1800" b="1" cap="all" spc="-100" dirty="0">
                <a:latin typeface="Arial" panose="020B0604020202020204" pitchFamily="34" charset="0"/>
                <a:cs typeface="Arial" panose="020B0604020202020204" pitchFamily="34" charset="0"/>
              </a:rPr>
              <a:t>used to </a:t>
            </a:r>
            <a:r>
              <a:rPr lang="en-US" sz="1800" b="1" cap="all" spc="-100" dirty="0" err="1">
                <a:latin typeface="Arial" panose="020B0604020202020204" pitchFamily="34" charset="0"/>
                <a:cs typeface="Arial" panose="020B0604020202020204" pitchFamily="34" charset="0"/>
              </a:rPr>
              <a:t>analyse</a:t>
            </a:r>
            <a:r>
              <a:rPr lang="en-US" sz="1800" b="1" cap="all" spc="-100" dirty="0">
                <a:latin typeface="Arial" panose="020B0604020202020204" pitchFamily="34" charset="0"/>
                <a:cs typeface="Arial" panose="020B0604020202020204" pitchFamily="34" charset="0"/>
              </a:rPr>
              <a:t>  a range of products owned by a company</a:t>
            </a:r>
            <a:br>
              <a:rPr lang="en-US" sz="1800" b="1" cap="all" spc="-100" dirty="0">
                <a:latin typeface="Arial" panose="020B0604020202020204" pitchFamily="34" charset="0"/>
                <a:cs typeface="Arial" panose="020B0604020202020204" pitchFamily="34" charset="0"/>
              </a:rPr>
            </a:br>
            <a:br>
              <a:rPr lang="en-US" sz="1800" b="1" cap="all" spc="-100" dirty="0">
                <a:latin typeface="Arial" panose="020B0604020202020204" pitchFamily="34" charset="0"/>
                <a:cs typeface="Arial" panose="020B0604020202020204" pitchFamily="34" charset="0"/>
              </a:rPr>
            </a:br>
            <a:r>
              <a:rPr lang="en-US" sz="1800" b="1" cap="all" spc="-100" dirty="0">
                <a:latin typeface="Arial" panose="020B0604020202020204" pitchFamily="34" charset="0"/>
                <a:cs typeface="Arial" panose="020B0604020202020204" pitchFamily="34" charset="0"/>
              </a:rPr>
              <a:t>evaluate those making money and costing money</a:t>
            </a:r>
            <a:endParaRPr lang="en-US" sz="3700" b="1" cap="all" spc="-100" dirty="0">
              <a:latin typeface="Arial" panose="020B0604020202020204" pitchFamily="34" charset="0"/>
              <a:cs typeface="Arial" panose="020B0604020202020204" pitchFamily="34" charset="0"/>
            </a:endParaRPr>
          </a:p>
        </p:txBody>
      </p:sp>
      <p:sp>
        <p:nvSpPr>
          <p:cNvPr id="2127" name="Rectangle 2109">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28" name="Straight Connector 2111">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29" name="Straight Connector 2113">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30" name="Straight Connector 2115">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020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E27675DD-D9D3-ACC6-F89D-D3A1B8A379EB}"/>
              </a:ext>
            </a:extLst>
          </p:cNvPr>
          <p:cNvSpPr>
            <a:spLocks noGrp="1"/>
          </p:cNvSpPr>
          <p:nvPr>
            <p:ph type="title"/>
          </p:nvPr>
        </p:nvSpPr>
        <p:spPr>
          <a:xfrm>
            <a:off x="1175512" y="870132"/>
            <a:ext cx="9792208" cy="1527078"/>
          </a:xfrm>
        </p:spPr>
        <p:txBody>
          <a:bodyPr>
            <a:normAutofit/>
          </a:bodyPr>
          <a:lstStyle/>
          <a:p>
            <a:r>
              <a:rPr lang="en-GB" b="1" dirty="0">
                <a:latin typeface="Arial" panose="020B0604020202020204" pitchFamily="34" charset="0"/>
                <a:cs typeface="Arial" panose="020B0604020202020204" pitchFamily="34" charset="0"/>
              </a:rPr>
              <a:t>Task </a:t>
            </a:r>
          </a:p>
        </p:txBody>
      </p:sp>
      <p:sp>
        <p:nvSpPr>
          <p:cNvPr id="4" name="Content Placeholder 3">
            <a:extLst>
              <a:ext uri="{FF2B5EF4-FFF2-40B4-BE49-F238E27FC236}">
                <a16:creationId xmlns:a16="http://schemas.microsoft.com/office/drawing/2014/main" id="{E2C46AB3-583A-CE4E-8F60-C0106A23E40F}"/>
              </a:ext>
            </a:extLst>
          </p:cNvPr>
          <p:cNvSpPr>
            <a:spLocks noGrp="1"/>
          </p:cNvSpPr>
          <p:nvPr>
            <p:ph idx="1"/>
          </p:nvPr>
        </p:nvSpPr>
        <p:spPr>
          <a:xfrm>
            <a:off x="1175512" y="2557849"/>
            <a:ext cx="9792208" cy="3407862"/>
          </a:xfrm>
        </p:spPr>
        <p:txBody>
          <a:bodyPr>
            <a:normAutofit/>
          </a:bodyPr>
          <a:lstStyle/>
          <a:p>
            <a:r>
              <a:rPr lang="en-GB" sz="2400" dirty="0">
                <a:latin typeface="Arial" panose="020B0604020202020204" pitchFamily="34" charset="0"/>
                <a:cs typeface="Arial" panose="020B0604020202020204" pitchFamily="34" charset="0"/>
              </a:rPr>
              <a:t>Work in small groups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Plot Virgin’s products on The Boston Box</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69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643944" y="293431"/>
            <a:ext cx="9101719" cy="832107"/>
          </a:xfrm>
        </p:spPr>
        <p:txBody>
          <a:bodyPr>
            <a:normAutofit/>
          </a:bodyPr>
          <a:lstStyle/>
          <a:p>
            <a:r>
              <a:rPr lang="en-GB" altLang="en-US" sz="2400" b="1" dirty="0">
                <a:latin typeface="Arial" panose="020B0604020202020204" pitchFamily="34" charset="0"/>
                <a:cs typeface="Arial" panose="020B0604020202020204" pitchFamily="34" charset="0"/>
              </a:rPr>
              <a:t>Using the Boston Matrix to Maximise Resource Capabilities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974" y="1125538"/>
            <a:ext cx="11488994" cy="5561711"/>
          </a:xfrm>
          <a:prstGeom prst="rect">
            <a:avLst/>
          </a:prstGeom>
        </p:spPr>
      </p:pic>
    </p:spTree>
    <p:extLst>
      <p:ext uri="{BB962C8B-B14F-4D97-AF65-F5344CB8AC3E}">
        <p14:creationId xmlns:p14="http://schemas.microsoft.com/office/powerpoint/2010/main" val="358711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Price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determine the selling price? </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40518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EC62-7A25-4745-62FD-744DA1932434}"/>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Price</a:t>
            </a:r>
          </a:p>
        </p:txBody>
      </p:sp>
      <p:sp>
        <p:nvSpPr>
          <p:cNvPr id="3" name="Content Placeholder 2">
            <a:extLst>
              <a:ext uri="{FF2B5EF4-FFF2-40B4-BE49-F238E27FC236}">
                <a16:creationId xmlns:a16="http://schemas.microsoft.com/office/drawing/2014/main" id="{3806E738-3EC5-FD38-19CA-6D59702D1B94}"/>
              </a:ext>
            </a:extLst>
          </p:cNvPr>
          <p:cNvSpPr>
            <a:spLocks noGrp="1"/>
          </p:cNvSpPr>
          <p:nvPr>
            <p:ph idx="1"/>
          </p:nvPr>
        </p:nvSpPr>
        <p:spPr>
          <a:xfrm>
            <a:off x="601255" y="2002520"/>
            <a:ext cx="3409782" cy="3998229"/>
          </a:xfrm>
        </p:spPr>
        <p:txBody>
          <a:bodyPr>
            <a:normAutofit/>
          </a:bodyPr>
          <a:lstStyle/>
          <a:p>
            <a:r>
              <a:rPr lang="en-GB" sz="2000" dirty="0">
                <a:latin typeface="Arial" panose="020B0604020202020204" pitchFamily="34" charset="0"/>
                <a:cs typeface="Arial" panose="020B0604020202020204" pitchFamily="34" charset="0"/>
              </a:rPr>
              <a:t>Price is one element of the Marketing Mix that produces </a:t>
            </a:r>
            <a:r>
              <a:rPr lang="en-GB" sz="2000" b="1" i="1" dirty="0">
                <a:latin typeface="Arial" panose="020B0604020202020204" pitchFamily="34" charset="0"/>
                <a:cs typeface="Arial" panose="020B0604020202020204" pitchFamily="34" charset="0"/>
              </a:rPr>
              <a:t>Revenue</a:t>
            </a:r>
            <a:r>
              <a:rPr lang="en-GB" sz="2000" dirty="0">
                <a:latin typeface="Arial" panose="020B0604020202020204" pitchFamily="34" charset="0"/>
                <a:cs typeface="Arial" panose="020B0604020202020204" pitchFamily="34" charset="0"/>
              </a:rPr>
              <a:t> – the others produce </a:t>
            </a:r>
            <a:r>
              <a:rPr lang="en-GB" sz="2000" b="1" i="1" dirty="0">
                <a:latin typeface="Arial" panose="020B0604020202020204" pitchFamily="34" charset="0"/>
                <a:cs typeface="Arial" panose="020B0604020202020204" pitchFamily="34" charset="0"/>
              </a:rPr>
              <a:t>Costs</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 organisation must set a price for a product.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Prices can be changed quickly.</a:t>
            </a:r>
          </a:p>
          <a:p>
            <a:endParaRPr lang="en-GB" dirty="0">
              <a:solidFill>
                <a:srgbClr val="FFFFFF"/>
              </a:solidFill>
            </a:endParaRPr>
          </a:p>
        </p:txBody>
      </p:sp>
      <p:pic>
        <p:nvPicPr>
          <p:cNvPr id="6" name="Picture 2" descr="Why Everyone is Talking About TripTease's Price Check Widget">
            <a:extLst>
              <a:ext uri="{FF2B5EF4-FFF2-40B4-BE49-F238E27FC236}">
                <a16:creationId xmlns:a16="http://schemas.microsoft.com/office/drawing/2014/main" id="{4AD40DD8-A42A-DD76-8FC7-3CBAA0A71E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92231" y="1200055"/>
            <a:ext cx="6831503" cy="4440476"/>
          </a:xfrm>
          <a:prstGeom prst="rect">
            <a:avLst/>
          </a:prstGeom>
          <a:solidFill>
            <a:srgbClr val="FFFFFF"/>
          </a:solidFill>
        </p:spPr>
      </p:pic>
      <p:sp>
        <p:nvSpPr>
          <p:cNvPr id="4" name="Footer Placeholder 3">
            <a:extLst>
              <a:ext uri="{FF2B5EF4-FFF2-40B4-BE49-F238E27FC236}">
                <a16:creationId xmlns:a16="http://schemas.microsoft.com/office/drawing/2014/main" id="{CD04577E-7B8C-2BE6-0E01-D4424F1728E8}"/>
              </a:ext>
            </a:extLst>
          </p:cNvPr>
          <p:cNvSpPr>
            <a:spLocks noGrp="1"/>
          </p:cNvSpPr>
          <p:nvPr>
            <p:ph type="ftr" sz="quarter" idx="11"/>
          </p:nvPr>
        </p:nvSpPr>
        <p:spPr>
          <a:xfrm>
            <a:off x="581192" y="6400800"/>
            <a:ext cx="6917210" cy="365125"/>
          </a:xfrm>
        </p:spPr>
        <p:txBody>
          <a:bodyPr>
            <a:normAutofit/>
          </a:bodyPr>
          <a:lstStyle/>
          <a:p>
            <a:endParaRPr lang="en-US">
              <a:solidFill>
                <a:srgbClr val="D63A00"/>
              </a:solidFill>
            </a:endParaRPr>
          </a:p>
        </p:txBody>
      </p:sp>
      <p:sp>
        <p:nvSpPr>
          <p:cNvPr id="5" name="Slide Number Placeholder 4">
            <a:extLst>
              <a:ext uri="{FF2B5EF4-FFF2-40B4-BE49-F238E27FC236}">
                <a16:creationId xmlns:a16="http://schemas.microsoft.com/office/drawing/2014/main" id="{E2D33649-A2E7-96DB-7D3A-16A620C08A7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63A00"/>
                </a:solidFill>
              </a:rPr>
              <a:pPr>
                <a:spcAft>
                  <a:spcPts val="600"/>
                </a:spcAft>
              </a:pPr>
              <a:t>24</a:t>
            </a:fld>
            <a:endParaRPr lang="en-US">
              <a:solidFill>
                <a:srgbClr val="D63A00"/>
              </a:solidFill>
            </a:endParaRPr>
          </a:p>
        </p:txBody>
      </p:sp>
    </p:spTree>
    <p:extLst>
      <p:ext uri="{BB962C8B-B14F-4D97-AF65-F5344CB8AC3E}">
        <p14:creationId xmlns:p14="http://schemas.microsoft.com/office/powerpoint/2010/main" val="2884862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10F-BEF9-5E1E-6824-AA6A049FD7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Pricing Strategy</a:t>
            </a:r>
          </a:p>
        </p:txBody>
      </p:sp>
      <p:sp>
        <p:nvSpPr>
          <p:cNvPr id="4" name="Footer Placeholder 3">
            <a:extLst>
              <a:ext uri="{FF2B5EF4-FFF2-40B4-BE49-F238E27FC236}">
                <a16:creationId xmlns:a16="http://schemas.microsoft.com/office/drawing/2014/main" id="{E971DD62-E22E-BDC5-F0BA-A44BE47545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8384C4-2205-ECAE-16BB-C12B2A5BE777}"/>
              </a:ext>
            </a:extLst>
          </p:cNvPr>
          <p:cNvSpPr>
            <a:spLocks noGrp="1"/>
          </p:cNvSpPr>
          <p:nvPr>
            <p:ph type="sldNum" sz="quarter" idx="12"/>
          </p:nvPr>
        </p:nvSpPr>
        <p:spPr/>
        <p:txBody>
          <a:bodyPr/>
          <a:lstStyle/>
          <a:p>
            <a:fld id="{3A98EE3D-8CD1-4C3F-BD1C-C98C9596463C}" type="slidenum">
              <a:rPr lang="en-US" smtClean="0"/>
              <a:t>25</a:t>
            </a:fld>
            <a:endParaRPr lang="en-US" dirty="0"/>
          </a:p>
        </p:txBody>
      </p:sp>
      <p:graphicFrame>
        <p:nvGraphicFramePr>
          <p:cNvPr id="7" name="TextBox 6">
            <a:extLst>
              <a:ext uri="{FF2B5EF4-FFF2-40B4-BE49-F238E27FC236}">
                <a16:creationId xmlns:a16="http://schemas.microsoft.com/office/drawing/2014/main" id="{13AA3106-BE42-AD81-B7EC-1FBB3F62363A}"/>
              </a:ext>
            </a:extLst>
          </p:cNvPr>
          <p:cNvGraphicFramePr/>
          <p:nvPr>
            <p:extLst>
              <p:ext uri="{D42A27DB-BD31-4B8C-83A1-F6EECF244321}">
                <p14:modId xmlns:p14="http://schemas.microsoft.com/office/powerpoint/2010/main" val="1180376349"/>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965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Place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get the product / service to the customer?</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9870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2CD7B19-A589-4E54-A50F-29F1F47AECB1}"/>
              </a:ext>
            </a:extLst>
          </p:cNvPr>
          <p:cNvSpPr>
            <a:spLocks noGrp="1"/>
          </p:cNvSpPr>
          <p:nvPr>
            <p:ph type="title"/>
          </p:nvPr>
        </p:nvSpPr>
        <p:spPr>
          <a:xfrm>
            <a:off x="413657" y="130630"/>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Place</a:t>
            </a:r>
          </a:p>
        </p:txBody>
      </p:sp>
      <p:sp>
        <p:nvSpPr>
          <p:cNvPr id="15363" name="Content Placeholder 2">
            <a:extLst>
              <a:ext uri="{FF2B5EF4-FFF2-40B4-BE49-F238E27FC236}">
                <a16:creationId xmlns:a16="http://schemas.microsoft.com/office/drawing/2014/main" id="{D09AF825-7042-48FA-AB7C-8B70926CB8A9}"/>
              </a:ext>
            </a:extLst>
          </p:cNvPr>
          <p:cNvSpPr>
            <a:spLocks noGrp="1"/>
          </p:cNvSpPr>
          <p:nvPr>
            <p:ph idx="1"/>
          </p:nvPr>
        </p:nvSpPr>
        <p:spPr>
          <a:xfrm>
            <a:off x="596537" y="1273630"/>
            <a:ext cx="10998926" cy="4744126"/>
          </a:xfrm>
        </p:spPr>
        <p:txBody>
          <a:bodyPr>
            <a:noAutofit/>
          </a:bodyPr>
          <a:lstStyle/>
          <a:p>
            <a:r>
              <a:rPr lang="en-GB" altLang="en-US" sz="2800" dirty="0">
                <a:latin typeface="Arial" panose="020B0604020202020204" pitchFamily="34" charset="0"/>
                <a:cs typeface="Arial" panose="020B0604020202020204" pitchFamily="34" charset="0"/>
              </a:rPr>
              <a:t>What will your distribution strategy/channels be?</a:t>
            </a:r>
          </a:p>
          <a:p>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will you get the product to the customer?</a:t>
            </a:r>
          </a:p>
          <a:p>
            <a:pPr lvl="1"/>
            <a:r>
              <a:rPr lang="en-GB" altLang="en-US" sz="2800" dirty="0">
                <a:latin typeface="Arial" panose="020B0604020202020204" pitchFamily="34" charset="0"/>
                <a:cs typeface="Arial" panose="020B0604020202020204" pitchFamily="34" charset="0"/>
              </a:rPr>
              <a:t>Direct Sales, agents, wholesalers, retailers, export agents?</a:t>
            </a:r>
          </a:p>
          <a:p>
            <a:pPr marL="274320" lvl="1"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help you achieve your marketing objectives?</a:t>
            </a:r>
          </a:p>
          <a:p>
            <a:pPr marL="0"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fit with the image you are trying to project?... Perception</a:t>
            </a:r>
          </a:p>
          <a:p>
            <a:endParaRPr lang="en-GB" altLang="en-US" sz="1600" dirty="0"/>
          </a:p>
          <a:p>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9A14-E18C-55D7-9485-87CE7E4FEA17}"/>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Distribution</a:t>
            </a:r>
          </a:p>
        </p:txBody>
      </p:sp>
      <p:pic>
        <p:nvPicPr>
          <p:cNvPr id="6" name="Picture 5" descr="Cardboard boxes on conveyor belt">
            <a:extLst>
              <a:ext uri="{FF2B5EF4-FFF2-40B4-BE49-F238E27FC236}">
                <a16:creationId xmlns:a16="http://schemas.microsoft.com/office/drawing/2014/main" id="{68800BA7-BFA6-326F-1341-7C1E3C723AC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3"/>
          <a:stretch/>
        </p:blipFill>
        <p:spPr>
          <a:xfrm>
            <a:off x="581192" y="3187918"/>
            <a:ext cx="3850621" cy="2816850"/>
          </a:xfrm>
          <a:prstGeom prst="rect">
            <a:avLst/>
          </a:prstGeom>
          <a:noFill/>
        </p:spPr>
      </p:pic>
      <p:sp>
        <p:nvSpPr>
          <p:cNvPr id="3" name="Content Placeholder 2">
            <a:extLst>
              <a:ext uri="{FF2B5EF4-FFF2-40B4-BE49-F238E27FC236}">
                <a16:creationId xmlns:a16="http://schemas.microsoft.com/office/drawing/2014/main" id="{335C58F9-EACB-4CB4-F2D2-1CFC1E1A026A}"/>
              </a:ext>
            </a:extLst>
          </p:cNvPr>
          <p:cNvSpPr>
            <a:spLocks noGrp="1"/>
          </p:cNvSpPr>
          <p:nvPr>
            <p:ph idx="1"/>
          </p:nvPr>
        </p:nvSpPr>
        <p:spPr>
          <a:xfrm>
            <a:off x="4661941" y="1257786"/>
            <a:ext cx="7458939" cy="4898058"/>
          </a:xfrm>
        </p:spPr>
        <p:txBody>
          <a:bodyPr>
            <a:normAutofit/>
          </a:bodyPr>
          <a:lstStyle/>
          <a:p>
            <a:r>
              <a:rPr lang="en-GB" sz="2400" b="1" dirty="0">
                <a:solidFill>
                  <a:srgbClr val="00B0F0"/>
                </a:solidFill>
                <a:latin typeface="Arial" panose="020B0604020202020204" pitchFamily="34" charset="0"/>
                <a:cs typeface="Arial" panose="020B0604020202020204" pitchFamily="34" charset="0"/>
              </a:rPr>
              <a:t>Distribution </a:t>
            </a:r>
            <a:r>
              <a:rPr lang="en-GB" sz="2400" dirty="0">
                <a:latin typeface="Arial" panose="020B0604020202020204" pitchFamily="34" charset="0"/>
                <a:cs typeface="Arial" panose="020B0604020202020204" pitchFamily="34" charset="0"/>
              </a:rPr>
              <a:t>is the process of moving products from its manufacturing source to its customers.</a:t>
            </a:r>
          </a:p>
          <a:p>
            <a:r>
              <a:rPr lang="en-GB" sz="2400" dirty="0">
                <a:latin typeface="Arial" panose="020B0604020202020204" pitchFamily="34" charset="0"/>
                <a:cs typeface="Arial" panose="020B0604020202020204" pitchFamily="34" charset="0"/>
              </a:rPr>
              <a:t>Two forms of Distribution</a:t>
            </a:r>
          </a:p>
          <a:p>
            <a:endParaRPr lang="en-GB" sz="2400" dirty="0">
              <a:latin typeface="Arial" panose="020B0604020202020204" pitchFamily="34" charset="0"/>
              <a:cs typeface="Arial" panose="020B0604020202020204" pitchFamily="34" charset="0"/>
            </a:endParaRPr>
          </a:p>
          <a:p>
            <a:r>
              <a:rPr lang="en-GB" sz="1800" dirty="0"/>
              <a:t>:</a:t>
            </a:r>
          </a:p>
          <a:p>
            <a:pPr lvl="1"/>
            <a:r>
              <a:rPr lang="en-GB" sz="2400" b="1" dirty="0">
                <a:solidFill>
                  <a:srgbClr val="00B0F0"/>
                </a:solidFill>
                <a:latin typeface="Arial" panose="020B0604020202020204" pitchFamily="34" charset="0"/>
                <a:cs typeface="Arial" panose="020B0604020202020204" pitchFamily="34" charset="0"/>
              </a:rPr>
              <a:t>Indirect </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r>
              <a:rPr lang="en-GB" sz="2400" b="1" dirty="0">
                <a:solidFill>
                  <a:srgbClr val="00B0F0"/>
                </a:solidFill>
                <a:latin typeface="Arial" panose="020B0604020202020204" pitchFamily="34" charset="0"/>
                <a:cs typeface="Arial" panose="020B0604020202020204" pitchFamily="34" charset="0"/>
              </a:rPr>
              <a:t>Direct </a:t>
            </a:r>
          </a:p>
        </p:txBody>
      </p:sp>
      <p:sp>
        <p:nvSpPr>
          <p:cNvPr id="4" name="Footer Placeholder 3">
            <a:extLst>
              <a:ext uri="{FF2B5EF4-FFF2-40B4-BE49-F238E27FC236}">
                <a16:creationId xmlns:a16="http://schemas.microsoft.com/office/drawing/2014/main" id="{2BBC9523-2517-EA48-EBC4-574D9EE3ED4A}"/>
              </a:ext>
            </a:extLst>
          </p:cNvPr>
          <p:cNvSpPr>
            <a:spLocks noGrp="1"/>
          </p:cNvSpPr>
          <p:nvPr>
            <p:ph type="ftr" sz="quarter" idx="11"/>
          </p:nvPr>
        </p:nvSpPr>
        <p:spPr>
          <a:xfrm>
            <a:off x="581192" y="6423914"/>
            <a:ext cx="6917210" cy="365125"/>
          </a:xfrm>
        </p:spPr>
        <p:txBody>
          <a:bodyPr>
            <a:normAutofit/>
          </a:bodyPr>
          <a:lstStyle/>
          <a:p>
            <a:endParaRPr lang="en-US">
              <a:solidFill>
                <a:srgbClr val="2BE1A9"/>
              </a:solidFill>
            </a:endParaRPr>
          </a:p>
        </p:txBody>
      </p:sp>
      <p:sp>
        <p:nvSpPr>
          <p:cNvPr id="5" name="Slide Number Placeholder 4">
            <a:extLst>
              <a:ext uri="{FF2B5EF4-FFF2-40B4-BE49-F238E27FC236}">
                <a16:creationId xmlns:a16="http://schemas.microsoft.com/office/drawing/2014/main" id="{0CF27732-BDE8-8441-1E63-D096DF0EB39C}"/>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2BE1A9"/>
                </a:solidFill>
              </a:rPr>
              <a:pPr>
                <a:spcAft>
                  <a:spcPts val="600"/>
                </a:spcAft>
              </a:pPr>
              <a:t>28</a:t>
            </a:fld>
            <a:endParaRPr lang="en-US">
              <a:solidFill>
                <a:srgbClr val="2BE1A9"/>
              </a:solidFill>
            </a:endParaRPr>
          </a:p>
        </p:txBody>
      </p:sp>
      <p:pic>
        <p:nvPicPr>
          <p:cNvPr id="9" name="Picture 8">
            <a:extLst>
              <a:ext uri="{FF2B5EF4-FFF2-40B4-BE49-F238E27FC236}">
                <a16:creationId xmlns:a16="http://schemas.microsoft.com/office/drawing/2014/main" id="{843C2A66-6005-7C6A-6C87-BBB96DB87E8B}"/>
              </a:ext>
            </a:extLst>
          </p:cNvPr>
          <p:cNvPicPr>
            <a:picLocks noChangeAspect="1"/>
          </p:cNvPicPr>
          <p:nvPr/>
        </p:nvPicPr>
        <p:blipFill>
          <a:blip r:embed="rId3"/>
          <a:stretch>
            <a:fillRect/>
          </a:stretch>
        </p:blipFill>
        <p:spPr>
          <a:xfrm>
            <a:off x="6580682" y="3293782"/>
            <a:ext cx="5339197" cy="2417470"/>
          </a:xfrm>
          <a:prstGeom prst="rect">
            <a:avLst/>
          </a:prstGeom>
        </p:spPr>
      </p:pic>
    </p:spTree>
    <p:extLst>
      <p:ext uri="{BB962C8B-B14F-4D97-AF65-F5344CB8AC3E}">
        <p14:creationId xmlns:p14="http://schemas.microsoft.com/office/powerpoint/2010/main" val="788584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Promotion</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communicate with customers and other stakeholders?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141689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7CD8BE-6F4F-4DF3-BCBD-31DB4EC14F84}"/>
              </a:ext>
            </a:extLst>
          </p:cNvPr>
          <p:cNvSpPr>
            <a:spLocks noGrp="1"/>
          </p:cNvSpPr>
          <p:nvPr>
            <p:ph type="title"/>
          </p:nvPr>
        </p:nvSpPr>
        <p:spPr>
          <a:xfrm>
            <a:off x="484741" y="500011"/>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Promotion</a:t>
            </a:r>
            <a:r>
              <a:rPr lang="en-GB" altLang="en-US" sz="6600" b="1" dirty="0"/>
              <a:t> </a:t>
            </a:r>
          </a:p>
        </p:txBody>
      </p:sp>
      <p:sp>
        <p:nvSpPr>
          <p:cNvPr id="16387" name="Content Placeholder 2">
            <a:extLst>
              <a:ext uri="{FF2B5EF4-FFF2-40B4-BE49-F238E27FC236}">
                <a16:creationId xmlns:a16="http://schemas.microsoft.com/office/drawing/2014/main" id="{97A5E5F2-AD68-49BB-8AB3-29A82E3235AC}"/>
              </a:ext>
            </a:extLst>
          </p:cNvPr>
          <p:cNvSpPr>
            <a:spLocks noGrp="1"/>
          </p:cNvSpPr>
          <p:nvPr>
            <p:ph idx="1"/>
          </p:nvPr>
        </p:nvSpPr>
        <p:spPr>
          <a:xfrm>
            <a:off x="758537" y="1643011"/>
            <a:ext cx="10580024" cy="4714978"/>
          </a:xfrm>
        </p:spPr>
        <p:txBody>
          <a:bodyPr>
            <a:normAutofit/>
          </a:bodyPr>
          <a:lstStyle/>
          <a:p>
            <a:r>
              <a:rPr lang="en-GB" altLang="en-US" sz="3000" dirty="0">
                <a:latin typeface="Arial" panose="020B0604020202020204" pitchFamily="34" charset="0"/>
                <a:cs typeface="Arial" panose="020B0604020202020204" pitchFamily="34" charset="0"/>
              </a:rPr>
              <a:t>Strategies to make consumers aware of the product/service</a:t>
            </a:r>
          </a:p>
          <a:p>
            <a:pPr marL="0" indent="0">
              <a:buNone/>
            </a:pPr>
            <a:endParaRPr lang="en-GB" altLang="en-US" sz="1000" dirty="0">
              <a:latin typeface="Arial" panose="020B0604020202020204" pitchFamily="34" charset="0"/>
              <a:cs typeface="Arial" panose="020B0604020202020204" pitchFamily="34" charset="0"/>
            </a:endParaRPr>
          </a:p>
          <a:p>
            <a:endParaRPr lang="en-GB" altLang="en-US" sz="1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Inform or persuade target audiences of the relative merits of a product, service, brand… </a:t>
            </a:r>
          </a:p>
          <a:p>
            <a:endParaRPr lang="en-GB" altLang="en-US" sz="30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The only element of the Marketing Mix with its own sub mix of promotional tools.</a:t>
            </a:r>
          </a:p>
          <a:p>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2A671-30CB-5BEA-3984-26F07F447E1F}"/>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Promotion</a:t>
            </a:r>
          </a:p>
        </p:txBody>
      </p:sp>
      <p:sp>
        <p:nvSpPr>
          <p:cNvPr id="3" name="Content Placeholder 2">
            <a:extLst>
              <a:ext uri="{FF2B5EF4-FFF2-40B4-BE49-F238E27FC236}">
                <a16:creationId xmlns:a16="http://schemas.microsoft.com/office/drawing/2014/main" id="{4546F1DB-6A62-D86A-BCAC-2DDC6B0BFFDC}"/>
              </a:ext>
            </a:extLst>
          </p:cNvPr>
          <p:cNvSpPr>
            <a:spLocks noGrp="1"/>
          </p:cNvSpPr>
          <p:nvPr>
            <p:ph idx="1"/>
          </p:nvPr>
        </p:nvSpPr>
        <p:spPr>
          <a:xfrm>
            <a:off x="601255" y="2177142"/>
            <a:ext cx="3409782" cy="3823607"/>
          </a:xfrm>
        </p:spPr>
        <p:txBody>
          <a:bodyPr>
            <a:normAutofit lnSpcReduction="10000"/>
          </a:bodyPr>
          <a:lstStyle/>
          <a:p>
            <a:r>
              <a:rPr lang="en-GB" sz="2000" dirty="0">
                <a:latin typeface="Arial" panose="020B0604020202020204" pitchFamily="34" charset="0"/>
                <a:cs typeface="Arial" panose="020B0604020202020204" pitchFamily="34" charset="0"/>
              </a:rPr>
              <a:t>Various methods of </a:t>
            </a:r>
            <a:r>
              <a:rPr lang="en-GB" sz="2000" b="1" i="1" dirty="0">
                <a:latin typeface="Arial" panose="020B0604020202020204" pitchFamily="34" charset="0"/>
                <a:cs typeface="Arial" panose="020B0604020202020204" pitchFamily="34" charset="0"/>
              </a:rPr>
              <a:t>communicating</a:t>
            </a:r>
            <a:r>
              <a:rPr lang="en-GB" sz="2000" dirty="0">
                <a:latin typeface="Arial" panose="020B0604020202020204" pitchFamily="34" charset="0"/>
                <a:cs typeface="Arial" panose="020B0604020202020204" pitchFamily="34" charset="0"/>
              </a:rPr>
              <a:t> with your target audience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Aims to raise </a:t>
            </a:r>
            <a:r>
              <a:rPr lang="en-GB" sz="2000" b="1" i="1" dirty="0">
                <a:latin typeface="Arial" panose="020B0604020202020204" pitchFamily="34" charset="0"/>
                <a:cs typeface="Arial" panose="020B0604020202020204" pitchFamily="34" charset="0"/>
              </a:rPr>
              <a:t>awareness</a:t>
            </a:r>
            <a:r>
              <a:rPr lang="en-GB" sz="2000" dirty="0">
                <a:latin typeface="Arial" panose="020B0604020202020204" pitchFamily="34" charset="0"/>
                <a:cs typeface="Arial" panose="020B0604020202020204" pitchFamily="34" charset="0"/>
              </a:rPr>
              <a:t> of an organisation’s product or service to </a:t>
            </a:r>
            <a:r>
              <a:rPr lang="en-GB" sz="2000" b="1" i="1" dirty="0">
                <a:latin typeface="Arial" panose="020B0604020202020204" pitchFamily="34" charset="0"/>
                <a:cs typeface="Arial" panose="020B0604020202020204" pitchFamily="34" charset="0"/>
              </a:rPr>
              <a:t>generate sales</a:t>
            </a:r>
          </a:p>
          <a:p>
            <a:endParaRPr lang="en-GB" sz="2000" b="1"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common model for doing this is the AIDA model</a:t>
            </a:r>
          </a:p>
        </p:txBody>
      </p:sp>
      <p:pic>
        <p:nvPicPr>
          <p:cNvPr id="6" name="Picture 5">
            <a:extLst>
              <a:ext uri="{FF2B5EF4-FFF2-40B4-BE49-F238E27FC236}">
                <a16:creationId xmlns:a16="http://schemas.microsoft.com/office/drawing/2014/main" id="{88F83090-4C90-42FB-252A-0C187997D092}"/>
              </a:ext>
            </a:extLst>
          </p:cNvPr>
          <p:cNvPicPr>
            <a:picLocks noChangeAspect="1"/>
          </p:cNvPicPr>
          <p:nvPr/>
        </p:nvPicPr>
        <p:blipFill>
          <a:blip r:embed="rId2"/>
          <a:stretch>
            <a:fillRect/>
          </a:stretch>
        </p:blipFill>
        <p:spPr>
          <a:xfrm>
            <a:off x="4273435" y="723261"/>
            <a:ext cx="7745005" cy="5502917"/>
          </a:xfrm>
          <a:prstGeom prst="rect">
            <a:avLst/>
          </a:prstGeom>
        </p:spPr>
      </p:pic>
      <p:sp>
        <p:nvSpPr>
          <p:cNvPr id="4" name="Footer Placeholder 3">
            <a:extLst>
              <a:ext uri="{FF2B5EF4-FFF2-40B4-BE49-F238E27FC236}">
                <a16:creationId xmlns:a16="http://schemas.microsoft.com/office/drawing/2014/main" id="{274D5DC3-1807-AC4B-A5DB-83975CDBB7A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79D0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682D4EC-1DC8-4F5D-CD83-944163653F9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18781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79" y="773799"/>
            <a:ext cx="4679209" cy="602306"/>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Promotions Mix</a:t>
            </a:r>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340311" y="1483360"/>
            <a:ext cx="5690632" cy="4724607"/>
          </a:xfrm>
        </p:spPr>
        <p:txBody>
          <a:bodyPr anchor="t">
            <a:noAutofit/>
          </a:bodyPr>
          <a:lstStyle/>
          <a:p>
            <a:pPr>
              <a:lnSpc>
                <a:spcPct val="90000"/>
              </a:lnSpc>
            </a:pPr>
            <a:r>
              <a:rPr lang="en-GB" sz="2000" dirty="0">
                <a:latin typeface="Arial" panose="020B0604020202020204" pitchFamily="34" charset="0"/>
                <a:cs typeface="Arial" panose="020B0604020202020204" pitchFamily="34" charset="0"/>
              </a:rPr>
              <a:t>Refers to the specific blend of tools the company can use to communicate customer value and build customer relationships persuasively</a:t>
            </a:r>
          </a:p>
          <a:p>
            <a:pPr>
              <a:lnSpc>
                <a:spcPct val="90000"/>
              </a:lnSpc>
            </a:pPr>
            <a:r>
              <a:rPr lang="en-GB" sz="2000" dirty="0">
                <a:latin typeface="Arial" panose="020B0604020202020204" pitchFamily="34" charset="0"/>
                <a:cs typeface="Arial" panose="020B0604020202020204" pitchFamily="34" charset="0"/>
              </a:rPr>
              <a:t>The core of any promotions mix includes six key elements:</a:t>
            </a:r>
          </a:p>
          <a:p>
            <a:pPr lvl="1">
              <a:lnSpc>
                <a:spcPct val="90000"/>
              </a:lnSpc>
            </a:pPr>
            <a:r>
              <a:rPr lang="en-GB" sz="2000" dirty="0">
                <a:latin typeface="Arial" panose="020B0604020202020204" pitchFamily="34" charset="0"/>
                <a:cs typeface="Arial" panose="020B0604020202020204" pitchFamily="34" charset="0"/>
              </a:rPr>
              <a:t>Advertising</a:t>
            </a:r>
          </a:p>
          <a:p>
            <a:pPr lvl="1">
              <a:lnSpc>
                <a:spcPct val="90000"/>
              </a:lnSpc>
            </a:pPr>
            <a:r>
              <a:rPr lang="en-GB" sz="2000" dirty="0">
                <a:latin typeface="Arial" panose="020B0604020202020204" pitchFamily="34" charset="0"/>
                <a:cs typeface="Arial" panose="020B0604020202020204" pitchFamily="34" charset="0"/>
              </a:rPr>
              <a:t>Sales promotion</a:t>
            </a:r>
          </a:p>
          <a:p>
            <a:pPr lvl="1">
              <a:lnSpc>
                <a:spcPct val="90000"/>
              </a:lnSpc>
            </a:pPr>
            <a:r>
              <a:rPr lang="en-GB" sz="2000" dirty="0">
                <a:latin typeface="Arial" panose="020B0604020202020204" pitchFamily="34" charset="0"/>
                <a:cs typeface="Arial" panose="020B0604020202020204" pitchFamily="34" charset="0"/>
              </a:rPr>
              <a:t>Personal selling</a:t>
            </a:r>
          </a:p>
          <a:p>
            <a:pPr lvl="1">
              <a:lnSpc>
                <a:spcPct val="90000"/>
              </a:lnSpc>
            </a:pPr>
            <a:r>
              <a:rPr lang="en-GB" sz="2000" dirty="0">
                <a:latin typeface="Arial" panose="020B0604020202020204" pitchFamily="34" charset="0"/>
                <a:cs typeface="Arial" panose="020B0604020202020204" pitchFamily="34" charset="0"/>
              </a:rPr>
              <a:t>Public relations (PR)</a:t>
            </a:r>
          </a:p>
          <a:p>
            <a:pPr lvl="1">
              <a:lnSpc>
                <a:spcPct val="90000"/>
              </a:lnSpc>
            </a:pPr>
            <a:r>
              <a:rPr lang="en-GB" sz="2000" dirty="0">
                <a:latin typeface="Arial" panose="020B0604020202020204" pitchFamily="34" charset="0"/>
                <a:cs typeface="Arial" panose="020B0604020202020204" pitchFamily="34" charset="0"/>
              </a:rPr>
              <a:t>Direct marketing</a:t>
            </a:r>
          </a:p>
          <a:p>
            <a:pPr lvl="1">
              <a:lnSpc>
                <a:spcPct val="90000"/>
              </a:lnSpc>
            </a:pPr>
            <a:r>
              <a:rPr lang="en-GB" sz="2000" dirty="0">
                <a:latin typeface="Arial" panose="020B0604020202020204" pitchFamily="34" charset="0"/>
                <a:cs typeface="Arial" panose="020B0604020202020204" pitchFamily="34" charset="0"/>
              </a:rPr>
              <a:t>Digital marketing</a:t>
            </a:r>
          </a:p>
        </p:txBody>
      </p:sp>
      <p:pic>
        <p:nvPicPr>
          <p:cNvPr id="7" name="Picture 6" descr="Group of cupcakes">
            <a:extLst>
              <a:ext uri="{FF2B5EF4-FFF2-40B4-BE49-F238E27FC236}">
                <a16:creationId xmlns:a16="http://schemas.microsoft.com/office/drawing/2014/main" id="{76C8111D-C9A1-D801-B4BB-ED236D0F764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409633" y="1213980"/>
            <a:ext cx="4847042" cy="3739693"/>
          </a:xfrm>
          <a:prstGeom prst="rect">
            <a:avLst/>
          </a:prstGeom>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E4E027C-7B02-C182-08B1-AA9A8E00538C}"/>
              </a:ext>
            </a:extLst>
          </p:cNvPr>
          <p:cNvSpPr txBox="1"/>
          <p:nvPr/>
        </p:nvSpPr>
        <p:spPr>
          <a:xfrm>
            <a:off x="446535" y="5777580"/>
            <a:ext cx="11405154" cy="424732"/>
          </a:xfrm>
          <a:prstGeom prst="rect">
            <a:avLst/>
          </a:prstGeom>
          <a:noFill/>
        </p:spPr>
        <p:txBody>
          <a:bodyPr wrap="square">
            <a:spAutoFit/>
          </a:bodyPr>
          <a:lstStyle/>
          <a:p>
            <a:pPr>
              <a:lnSpc>
                <a:spcPct val="90000"/>
              </a:lnSpc>
            </a:pPr>
            <a:r>
              <a:rPr lang="en-GB" sz="2400" b="1" dirty="0">
                <a:solidFill>
                  <a:srgbClr val="C00000"/>
                </a:solidFill>
              </a:rPr>
              <a:t>The Promotions Mix is often what people think ‘Marketing’ is, as it is most visible</a:t>
            </a:r>
          </a:p>
        </p:txBody>
      </p:sp>
    </p:spTree>
    <p:extLst>
      <p:ext uri="{BB962C8B-B14F-4D97-AF65-F5344CB8AC3E}">
        <p14:creationId xmlns:p14="http://schemas.microsoft.com/office/powerpoint/2010/main" val="3926384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B735-C48D-41C5-A759-444F2186826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F86E4CF-BEB2-F526-6D3A-BC9B6428363D}"/>
              </a:ext>
            </a:extLst>
          </p:cNvPr>
          <p:cNvPicPr>
            <a:picLocks noGrp="1" noRot="1" noChangeAspect="1"/>
          </p:cNvPicPr>
          <p:nvPr>
            <p:ph idx="1"/>
            <a:videoFile r:link="rId1"/>
          </p:nvPr>
        </p:nvPicPr>
        <p:blipFill>
          <a:blip r:embed="rId3"/>
          <a:stretch>
            <a:fillRect/>
          </a:stretch>
        </p:blipFill>
        <p:spPr>
          <a:xfrm>
            <a:off x="-35731" y="-50724"/>
            <a:ext cx="12227731" cy="6908724"/>
          </a:xfrm>
          <a:prstGeom prst="rect">
            <a:avLst/>
          </a:prstGeom>
        </p:spPr>
      </p:pic>
    </p:spTree>
    <p:extLst>
      <p:ext uri="{BB962C8B-B14F-4D97-AF65-F5344CB8AC3E}">
        <p14:creationId xmlns:p14="http://schemas.microsoft.com/office/powerpoint/2010/main" val="47187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People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the people in the business affect customers?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2466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1036CC-92FC-4528-AE21-5EF0CE9F83FF}"/>
              </a:ext>
            </a:extLst>
          </p:cNvPr>
          <p:cNvSpPr>
            <a:spLocks noGrp="1"/>
          </p:cNvSpPr>
          <p:nvPr>
            <p:ph type="title"/>
          </p:nvPr>
        </p:nvSpPr>
        <p:spPr>
          <a:xfrm>
            <a:off x="544286" y="541574"/>
            <a:ext cx="8229600" cy="1143000"/>
          </a:xfrm>
        </p:spPr>
        <p:txBody>
          <a:bodyPr>
            <a:normAutofit/>
          </a:bodyPr>
          <a:lstStyle/>
          <a:p>
            <a:r>
              <a:rPr lang="en-GB" altLang="en-US" sz="7200" b="1" dirty="0">
                <a:latin typeface="Arial" panose="020B0604020202020204" pitchFamily="34" charset="0"/>
                <a:cs typeface="Arial" panose="020B0604020202020204" pitchFamily="34" charset="0"/>
              </a:rPr>
              <a:t>People</a:t>
            </a:r>
            <a:r>
              <a:rPr lang="en-GB" altLang="en-US" sz="7200" b="1" dirty="0"/>
              <a:t> </a:t>
            </a:r>
          </a:p>
        </p:txBody>
      </p:sp>
      <p:sp>
        <p:nvSpPr>
          <p:cNvPr id="20483" name="Content Placeholder 2">
            <a:extLst>
              <a:ext uri="{FF2B5EF4-FFF2-40B4-BE49-F238E27FC236}">
                <a16:creationId xmlns:a16="http://schemas.microsoft.com/office/drawing/2014/main" id="{1E2EE5E2-D19C-436F-9BBB-2A1AF408A0B6}"/>
              </a:ext>
            </a:extLst>
          </p:cNvPr>
          <p:cNvSpPr>
            <a:spLocks noGrp="1"/>
          </p:cNvSpPr>
          <p:nvPr>
            <p:ph idx="1"/>
          </p:nvPr>
        </p:nvSpPr>
        <p:spPr>
          <a:xfrm>
            <a:off x="646176" y="1697104"/>
            <a:ext cx="11001538" cy="4776078"/>
          </a:xfrm>
        </p:spPr>
        <p:txBody>
          <a:bodyPr>
            <a:normAutofit lnSpcReduction="10000"/>
          </a:bodyPr>
          <a:lstStyle/>
          <a:p>
            <a:pPr marL="0" indent="0">
              <a:buNone/>
            </a:pPr>
            <a:r>
              <a:rPr lang="en-GB" altLang="en-US" sz="2400" dirty="0">
                <a:latin typeface="Arial" panose="020B0604020202020204" pitchFamily="34" charset="0"/>
                <a:cs typeface="Arial" panose="020B0604020202020204" pitchFamily="34" charset="0"/>
              </a:rPr>
              <a:t>Everyone who comes into contact with your customers will make an impression on them.</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Many customers do not separate the product or service from the staff member who provide it so people have a significant effect – positive or negative – on customer satisfaction</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Marketing is</a:t>
            </a:r>
            <a:r>
              <a:rPr lang="en-GB" altLang="en-US" sz="2600" b="1" dirty="0">
                <a:latin typeface="Arial" panose="020B0604020202020204" pitchFamily="34" charset="0"/>
                <a:cs typeface="Arial" panose="020B0604020202020204" pitchFamily="34" charset="0"/>
              </a:rPr>
              <a:t> everyone’s </a:t>
            </a:r>
            <a:r>
              <a:rPr lang="en-GB" altLang="en-US" sz="2600" dirty="0">
                <a:latin typeface="Arial" panose="020B0604020202020204" pitchFamily="34" charset="0"/>
                <a:cs typeface="Arial" panose="020B0604020202020204" pitchFamily="34" charset="0"/>
              </a:rPr>
              <a:t>responsibility:</a:t>
            </a:r>
          </a:p>
          <a:p>
            <a:pPr lvl="1"/>
            <a:r>
              <a:rPr lang="en-GB" altLang="en-US" sz="2600" dirty="0">
                <a:latin typeface="Arial" panose="020B0604020202020204" pitchFamily="34" charset="0"/>
                <a:cs typeface="Arial" panose="020B0604020202020204" pitchFamily="34" charset="0"/>
              </a:rPr>
              <a:t>Customer service </a:t>
            </a:r>
          </a:p>
          <a:p>
            <a:pPr lvl="1"/>
            <a:r>
              <a:rPr lang="en-GB" altLang="en-US" sz="2600" dirty="0">
                <a:latin typeface="Arial" panose="020B0604020202020204" pitchFamily="34" charset="0"/>
                <a:cs typeface="Arial" panose="020B0604020202020204" pitchFamily="34" charset="0"/>
              </a:rPr>
              <a:t>Product knowledge</a:t>
            </a:r>
          </a:p>
          <a:p>
            <a:pPr lvl="1"/>
            <a:r>
              <a:rPr lang="en-GB" altLang="en-US" sz="2600" dirty="0">
                <a:latin typeface="Arial" panose="020B0604020202020204" pitchFamily="34" charset="0"/>
                <a:cs typeface="Arial" panose="020B0604020202020204" pitchFamily="34" charset="0"/>
              </a:rPr>
              <a:t>Delivery staff</a:t>
            </a: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Process</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pPr marL="0" indent="0">
              <a:buNone/>
            </a:pPr>
            <a:r>
              <a:rPr lang="en-GB" altLang="en-US" sz="3200" dirty="0">
                <a:solidFill>
                  <a:srgbClr val="FFFFFF"/>
                </a:solidFill>
                <a:latin typeface="Arial" panose="020B0604020202020204" pitchFamily="34" charset="0"/>
                <a:cs typeface="Arial" panose="020B0604020202020204" pitchFamily="34" charset="0"/>
              </a:rPr>
              <a:t>What processes are available to customers when they interact with the business?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3304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1BBF02E-842D-42CC-B3ED-BB5EE4783EE9}"/>
              </a:ext>
            </a:extLst>
          </p:cNvPr>
          <p:cNvSpPr>
            <a:spLocks noGrp="1"/>
          </p:cNvSpPr>
          <p:nvPr>
            <p:ph type="title"/>
          </p:nvPr>
        </p:nvSpPr>
        <p:spPr>
          <a:xfrm>
            <a:off x="413658" y="336946"/>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Process</a:t>
            </a:r>
            <a:r>
              <a:rPr lang="en-GB" altLang="en-US" sz="6600" b="1" dirty="0"/>
              <a:t> </a:t>
            </a:r>
          </a:p>
        </p:txBody>
      </p:sp>
      <p:sp>
        <p:nvSpPr>
          <p:cNvPr id="3" name="Content Placeholder 2">
            <a:extLst>
              <a:ext uri="{FF2B5EF4-FFF2-40B4-BE49-F238E27FC236}">
                <a16:creationId xmlns:a16="http://schemas.microsoft.com/office/drawing/2014/main" id="{866D472B-9A38-420C-B064-17EC7E0BCE76}"/>
              </a:ext>
            </a:extLst>
          </p:cNvPr>
          <p:cNvSpPr>
            <a:spLocks noGrp="1"/>
          </p:cNvSpPr>
          <p:nvPr>
            <p:ph idx="1"/>
          </p:nvPr>
        </p:nvSpPr>
        <p:spPr>
          <a:xfrm>
            <a:off x="709752" y="1504187"/>
            <a:ext cx="10733314" cy="4661481"/>
          </a:xfrm>
        </p:spPr>
        <p:txBody>
          <a:bodyPr>
            <a:normAutofit/>
          </a:bodyPr>
          <a:lstStyle/>
          <a:p>
            <a:pPr algn="just">
              <a:defRPr/>
            </a:pPr>
            <a:r>
              <a:rPr lang="en-GB" sz="3500" dirty="0">
                <a:latin typeface="Arial" panose="020B0604020202020204" pitchFamily="34" charset="0"/>
                <a:cs typeface="Arial" panose="020B0604020202020204" pitchFamily="34" charset="0"/>
              </a:rPr>
              <a:t>How do people consume our products/services?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What processes do they have to go through to acquire the product/service?</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will you make this easy for your customers?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can this be a source of competitive advantage?</a:t>
            </a:r>
          </a:p>
          <a:p>
            <a:pPr lvl="1" indent="0">
              <a:buNone/>
              <a:defRPr/>
            </a:pPr>
            <a:endParaRPr lang="en-GB" dirty="0"/>
          </a:p>
          <a:p>
            <a:pPr lvl="1" indent="0">
              <a:buNone/>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Physical Evidence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What physical aspects of the business affect the customer experience?</a:t>
            </a:r>
          </a:p>
        </p:txBody>
      </p:sp>
    </p:spTree>
    <p:extLst>
      <p:ext uri="{BB962C8B-B14F-4D97-AF65-F5344CB8AC3E}">
        <p14:creationId xmlns:p14="http://schemas.microsoft.com/office/powerpoint/2010/main" val="352888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873E897-B04E-4E60-8A93-57F70CBAE61B}"/>
              </a:ext>
            </a:extLst>
          </p:cNvPr>
          <p:cNvSpPr>
            <a:spLocks noGrp="1"/>
          </p:cNvSpPr>
          <p:nvPr>
            <p:ph type="title"/>
          </p:nvPr>
        </p:nvSpPr>
        <p:spPr>
          <a:xfrm>
            <a:off x="465909" y="532352"/>
            <a:ext cx="8229600" cy="1143000"/>
          </a:xfrm>
        </p:spPr>
        <p:txBody>
          <a:bodyPr>
            <a:normAutofit/>
          </a:bodyPr>
          <a:lstStyle/>
          <a:p>
            <a:r>
              <a:rPr lang="en-GB" altLang="en-US" sz="6000" b="1" dirty="0">
                <a:latin typeface="Arial" panose="020B0604020202020204" pitchFamily="34" charset="0"/>
                <a:cs typeface="Arial" panose="020B0604020202020204" pitchFamily="34" charset="0"/>
              </a:rPr>
              <a:t>Physical Evidence </a:t>
            </a:r>
          </a:p>
        </p:txBody>
      </p:sp>
      <p:sp>
        <p:nvSpPr>
          <p:cNvPr id="23555" name="Content Placeholder 2">
            <a:extLst>
              <a:ext uri="{FF2B5EF4-FFF2-40B4-BE49-F238E27FC236}">
                <a16:creationId xmlns:a16="http://schemas.microsoft.com/office/drawing/2014/main" id="{FF0D0115-F256-453A-B775-1F942E986514}"/>
              </a:ext>
            </a:extLst>
          </p:cNvPr>
          <p:cNvSpPr>
            <a:spLocks noGrp="1"/>
          </p:cNvSpPr>
          <p:nvPr>
            <p:ph idx="1"/>
          </p:nvPr>
        </p:nvSpPr>
        <p:spPr>
          <a:xfrm>
            <a:off x="1066800" y="1904524"/>
            <a:ext cx="10271760" cy="3849624"/>
          </a:xfrm>
        </p:spPr>
        <p:txBody>
          <a:bodyPr>
            <a:normAutofit/>
          </a:bodyPr>
          <a:lstStyle/>
          <a:p>
            <a:pPr algn="just"/>
            <a:r>
              <a:rPr lang="en-GB" altLang="en-US" sz="3200" dirty="0">
                <a:latin typeface="Arial" panose="020B0604020202020204" pitchFamily="34" charset="0"/>
                <a:cs typeface="Arial" panose="020B0604020202020204" pitchFamily="34" charset="0"/>
              </a:rPr>
              <a:t>How will we shape the ambience, mood or physical presentation of the environment in which the product/service is consumed?</a:t>
            </a:r>
          </a:p>
          <a:p>
            <a:pPr marL="0" indent="0" algn="just">
              <a:buNone/>
            </a:pPr>
            <a:endParaRPr lang="en-GB" altLang="en-US" sz="3200" dirty="0">
              <a:latin typeface="Arial" panose="020B0604020202020204" pitchFamily="34" charset="0"/>
              <a:cs typeface="Arial" panose="020B0604020202020204" pitchFamily="34" charset="0"/>
            </a:endParaRPr>
          </a:p>
          <a:p>
            <a:pPr algn="just"/>
            <a:r>
              <a:rPr lang="en-GB" altLang="en-US" sz="3200" dirty="0">
                <a:latin typeface="Arial" panose="020B0604020202020204" pitchFamily="34" charset="0"/>
                <a:cs typeface="Arial" panose="020B0604020202020204" pitchFamily="34" charset="0"/>
              </a:rPr>
              <a:t>Do we have an impact on this?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216D624-87CA-AAB6-DEF9-BDEBE38E474E}"/>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latin typeface="Arial" panose="020B0604020202020204" pitchFamily="34" charset="0"/>
                <a:cs typeface="Arial" panose="020B0604020202020204" pitchFamily="34" charset="0"/>
              </a:rPr>
              <a:t>Further Resources</a:t>
            </a:r>
          </a:p>
        </p:txBody>
      </p:sp>
      <p:sp>
        <p:nvSpPr>
          <p:cNvPr id="3" name="Content Placeholder 2">
            <a:extLst>
              <a:ext uri="{FF2B5EF4-FFF2-40B4-BE49-F238E27FC236}">
                <a16:creationId xmlns:a16="http://schemas.microsoft.com/office/drawing/2014/main" id="{71704D3B-B6D9-4D0B-2071-C728B28519D8}"/>
              </a:ext>
            </a:extLst>
          </p:cNvPr>
          <p:cNvSpPr>
            <a:spLocks noGrp="1"/>
          </p:cNvSpPr>
          <p:nvPr>
            <p:ph idx="1"/>
          </p:nvPr>
        </p:nvSpPr>
        <p:spPr>
          <a:xfrm>
            <a:off x="4963691" y="1000370"/>
            <a:ext cx="6212310" cy="4857262"/>
          </a:xfrm>
        </p:spPr>
        <p:txBody>
          <a:bodyPr anchor="ctr">
            <a:normAutofit/>
          </a:bodyPr>
          <a:lstStyle/>
          <a:p>
            <a:r>
              <a:rPr lang="en-GB" sz="24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 7 Ps of marketing | CIM Content hub</a:t>
            </a:r>
            <a:endParaRPr lang="en-GB" sz="2400" dirty="0">
              <a:solidFill>
                <a:schemeClr val="bg1"/>
              </a:solidFill>
              <a:latin typeface="Arial" panose="020B0604020202020204" pitchFamily="34" charset="0"/>
              <a:cs typeface="Arial" panose="020B0604020202020204" pitchFamily="34" charset="0"/>
            </a:endParaRPr>
          </a:p>
          <a:p>
            <a:endParaRPr lang="en-GB" sz="2000" dirty="0">
              <a:solidFill>
                <a:srgbClr val="FFFFFF"/>
              </a:solidFill>
            </a:endParaRPr>
          </a:p>
        </p:txBody>
      </p:sp>
    </p:spTree>
    <p:extLst>
      <p:ext uri="{BB962C8B-B14F-4D97-AF65-F5344CB8AC3E}">
        <p14:creationId xmlns:p14="http://schemas.microsoft.com/office/powerpoint/2010/main" val="3597850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31CADA-9503-4604-BD9D-4FC1E09EF27C}"/>
              </a:ext>
            </a:extLst>
          </p:cNvPr>
          <p:cNvSpPr>
            <a:spLocks noGrp="1"/>
          </p:cNvSpPr>
          <p:nvPr>
            <p:ph type="title"/>
          </p:nvPr>
        </p:nvSpPr>
        <p:spPr>
          <a:xfrm>
            <a:off x="469895" y="169763"/>
            <a:ext cx="10809287" cy="1143000"/>
          </a:xfrm>
        </p:spPr>
        <p:txBody>
          <a:bodyPr>
            <a:noAutofit/>
          </a:bodyPr>
          <a:lstStyle/>
          <a:p>
            <a:r>
              <a:rPr lang="en-GB" altLang="en-US" sz="6000" b="1" dirty="0">
                <a:latin typeface="Arial" panose="020B0604020202020204" pitchFamily="34" charset="0"/>
                <a:cs typeface="Arial" panose="020B0604020202020204" pitchFamily="34" charset="0"/>
              </a:rPr>
              <a:t>Activity: The Marketing Mix</a:t>
            </a:r>
          </a:p>
        </p:txBody>
      </p:sp>
      <p:sp>
        <p:nvSpPr>
          <p:cNvPr id="25603" name="Content Placeholder 2">
            <a:extLst>
              <a:ext uri="{FF2B5EF4-FFF2-40B4-BE49-F238E27FC236}">
                <a16:creationId xmlns:a16="http://schemas.microsoft.com/office/drawing/2014/main" id="{36AD16E5-9F20-43AA-86DF-B95A7C17B056}"/>
              </a:ext>
            </a:extLst>
          </p:cNvPr>
          <p:cNvSpPr>
            <a:spLocks noGrp="1"/>
          </p:cNvSpPr>
          <p:nvPr>
            <p:ph idx="1"/>
          </p:nvPr>
        </p:nvSpPr>
        <p:spPr>
          <a:xfrm>
            <a:off x="5462016" y="1312763"/>
            <a:ext cx="6352032" cy="5089193"/>
          </a:xfrm>
        </p:spPr>
        <p:txBody>
          <a:bodyPr>
            <a:normAutofit/>
          </a:bodyPr>
          <a:lstStyle/>
          <a:p>
            <a:endParaRPr lang="en-GB" altLang="en-US" dirty="0"/>
          </a:p>
        </p:txBody>
      </p:sp>
      <p:sp>
        <p:nvSpPr>
          <p:cNvPr id="4" name="Content Placeholder 2">
            <a:extLst>
              <a:ext uri="{FF2B5EF4-FFF2-40B4-BE49-F238E27FC236}">
                <a16:creationId xmlns:a16="http://schemas.microsoft.com/office/drawing/2014/main" id="{E2ACE5D7-E970-4A6B-9EB1-A62CA94092EB}"/>
              </a:ext>
            </a:extLst>
          </p:cNvPr>
          <p:cNvSpPr txBox="1">
            <a:spLocks/>
          </p:cNvSpPr>
          <p:nvPr/>
        </p:nvSpPr>
        <p:spPr>
          <a:xfrm>
            <a:off x="585216" y="1829955"/>
            <a:ext cx="4381639" cy="3715282"/>
          </a:xfrm>
          <a:prstGeom prst="rect">
            <a:avLst/>
          </a:prstGeom>
        </p:spPr>
        <p:txBody>
          <a:bodyPr vert="horz" lIns="91440" tIns="45720" rIns="91440" bIns="45720" numCol="1" rtlCol="0">
            <a:normAutofit fontScale="92500"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5100" dirty="0">
                <a:latin typeface="Arial" panose="020B0604020202020204" pitchFamily="34" charset="0"/>
                <a:cs typeface="Arial" panose="020B0604020202020204" pitchFamily="34" charset="0"/>
              </a:rPr>
              <a:t>What factors can affect the marketing mix?</a:t>
            </a:r>
          </a:p>
          <a:p>
            <a:pPr marL="0" indent="0">
              <a:buFont typeface="Garamond" pitchFamily="18" charset="0"/>
              <a:buNone/>
            </a:pPr>
            <a:endParaRPr lang="en-GB" sz="5100" dirty="0">
              <a:latin typeface="Arial" panose="020B0604020202020204" pitchFamily="34" charset="0"/>
              <a:cs typeface="Arial" panose="020B0604020202020204" pitchFamily="34" charset="0"/>
            </a:endParaRPr>
          </a:p>
          <a:p>
            <a:pPr marL="0" indent="0">
              <a:buFont typeface="Garamond" pitchFamily="18" charset="0"/>
              <a:buNone/>
            </a:pPr>
            <a:r>
              <a:rPr lang="en-GB" sz="5100" u="sng" dirty="0">
                <a:latin typeface="Arial" panose="020B0604020202020204" pitchFamily="34" charset="0"/>
                <a:cs typeface="Arial" panose="020B0604020202020204" pitchFamily="34" charset="0"/>
              </a:rPr>
              <a:t>Why?</a:t>
            </a:r>
          </a:p>
          <a:p>
            <a:endParaRPr lang="en-GB" sz="4000" dirty="0"/>
          </a:p>
          <a:p>
            <a:endParaRPr lang="en-GB" sz="4000" dirty="0"/>
          </a:p>
          <a:p>
            <a:endParaRPr lang="en-GB" sz="4000" dirty="0"/>
          </a:p>
          <a:p>
            <a:endParaRPr lang="en-GB" sz="4000" dirty="0"/>
          </a:p>
          <a:p>
            <a:endParaRPr lang="en-GB" sz="4000" dirty="0"/>
          </a:p>
          <a:p>
            <a:endParaRPr lang="en-GB"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nodePh="1">
                                  <p:stCondLst>
                                    <p:cond delay="0"/>
                                  </p:stCondLst>
                                  <p:endCondLst>
                                    <p:cond evt="begin" delay="0">
                                      <p:tn val="15"/>
                                    </p:cond>
                                  </p:endCondLst>
                                  <p:childTnLst>
                                    <p:set>
                                      <p:cBhvr>
                                        <p:cTn id="1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31CADA-9503-4604-BD9D-4FC1E09EF27C}"/>
              </a:ext>
            </a:extLst>
          </p:cNvPr>
          <p:cNvSpPr>
            <a:spLocks noGrp="1"/>
          </p:cNvSpPr>
          <p:nvPr>
            <p:ph type="title"/>
          </p:nvPr>
        </p:nvSpPr>
        <p:spPr>
          <a:xfrm>
            <a:off x="469895" y="169763"/>
            <a:ext cx="10809287" cy="1143000"/>
          </a:xfrm>
        </p:spPr>
        <p:txBody>
          <a:bodyPr>
            <a:noAutofit/>
          </a:bodyPr>
          <a:lstStyle/>
          <a:p>
            <a:r>
              <a:rPr lang="en-GB" altLang="en-US" sz="6000" b="1" dirty="0">
                <a:latin typeface="Arial" panose="020B0604020202020204" pitchFamily="34" charset="0"/>
                <a:cs typeface="Arial" panose="020B0604020202020204" pitchFamily="34" charset="0"/>
              </a:rPr>
              <a:t>Activity: The Marketing Mix</a:t>
            </a:r>
          </a:p>
        </p:txBody>
      </p:sp>
      <p:sp>
        <p:nvSpPr>
          <p:cNvPr id="25603" name="Content Placeholder 2">
            <a:extLst>
              <a:ext uri="{FF2B5EF4-FFF2-40B4-BE49-F238E27FC236}">
                <a16:creationId xmlns:a16="http://schemas.microsoft.com/office/drawing/2014/main" id="{36AD16E5-9F20-43AA-86DF-B95A7C17B056}"/>
              </a:ext>
            </a:extLst>
          </p:cNvPr>
          <p:cNvSpPr>
            <a:spLocks noGrp="1"/>
          </p:cNvSpPr>
          <p:nvPr>
            <p:ph idx="1"/>
          </p:nvPr>
        </p:nvSpPr>
        <p:spPr>
          <a:xfrm>
            <a:off x="5462016" y="1312763"/>
            <a:ext cx="6352032" cy="5089193"/>
          </a:xfrm>
        </p:spPr>
        <p:txBody>
          <a:bodyPr>
            <a:normAutofit fontScale="92500" lnSpcReduction="10000"/>
          </a:bodyPr>
          <a:lstStyle/>
          <a:p>
            <a:r>
              <a:rPr lang="en-GB" altLang="en-US" sz="3600" dirty="0">
                <a:latin typeface="Arial" panose="020B0604020202020204" pitchFamily="34" charset="0"/>
                <a:cs typeface="Arial" panose="020B0604020202020204" pitchFamily="34" charset="0"/>
              </a:rPr>
              <a:t>Marketing objectives</a:t>
            </a:r>
          </a:p>
          <a:p>
            <a:r>
              <a:rPr lang="en-GB" altLang="en-US" sz="3600" dirty="0">
                <a:latin typeface="Arial" panose="020B0604020202020204" pitchFamily="34" charset="0"/>
                <a:cs typeface="Arial" panose="020B0604020202020204" pitchFamily="34" charset="0"/>
              </a:rPr>
              <a:t>Type of product</a:t>
            </a:r>
          </a:p>
          <a:p>
            <a:r>
              <a:rPr lang="en-GB" altLang="en-US" sz="3600" dirty="0">
                <a:latin typeface="Arial" panose="020B0604020202020204" pitchFamily="34" charset="0"/>
                <a:cs typeface="Arial" panose="020B0604020202020204" pitchFamily="34" charset="0"/>
              </a:rPr>
              <a:t>Target market</a:t>
            </a:r>
          </a:p>
          <a:p>
            <a:r>
              <a:rPr lang="en-GB" altLang="en-US" sz="3600" dirty="0">
                <a:latin typeface="Arial" panose="020B0604020202020204" pitchFamily="34" charset="0"/>
                <a:cs typeface="Arial" panose="020B0604020202020204" pitchFamily="34" charset="0"/>
              </a:rPr>
              <a:t>Market structure</a:t>
            </a:r>
          </a:p>
          <a:p>
            <a:r>
              <a:rPr lang="en-GB" altLang="en-US" sz="3600" dirty="0">
                <a:latin typeface="Arial" panose="020B0604020202020204" pitchFamily="34" charset="0"/>
                <a:cs typeface="Arial" panose="020B0604020202020204" pitchFamily="34" charset="0"/>
              </a:rPr>
              <a:t>Competitor behaviour</a:t>
            </a:r>
          </a:p>
          <a:p>
            <a:r>
              <a:rPr lang="en-GB" altLang="en-US" sz="3600" dirty="0">
                <a:latin typeface="Arial" panose="020B0604020202020204" pitchFamily="34" charset="0"/>
                <a:cs typeface="Arial" panose="020B0604020202020204" pitchFamily="34" charset="0"/>
              </a:rPr>
              <a:t>Global issues – culture/religion etc</a:t>
            </a:r>
          </a:p>
          <a:p>
            <a:r>
              <a:rPr lang="en-GB" altLang="en-US" sz="3600" dirty="0">
                <a:latin typeface="Arial" panose="020B0604020202020204" pitchFamily="34" charset="0"/>
                <a:cs typeface="Arial" panose="020B0604020202020204" pitchFamily="34" charset="0"/>
              </a:rPr>
              <a:t>Marketing position</a:t>
            </a:r>
          </a:p>
          <a:p>
            <a:r>
              <a:rPr lang="en-GB" altLang="en-US" sz="3600" dirty="0">
                <a:latin typeface="Arial" panose="020B0604020202020204" pitchFamily="34" charset="0"/>
                <a:cs typeface="Arial" panose="020B0604020202020204" pitchFamily="34" charset="0"/>
              </a:rPr>
              <a:t>Product portfolio</a:t>
            </a:r>
          </a:p>
          <a:p>
            <a:endParaRPr lang="en-GB" altLang="en-US" dirty="0"/>
          </a:p>
        </p:txBody>
      </p:sp>
      <p:sp>
        <p:nvSpPr>
          <p:cNvPr id="4" name="Content Placeholder 2">
            <a:extLst>
              <a:ext uri="{FF2B5EF4-FFF2-40B4-BE49-F238E27FC236}">
                <a16:creationId xmlns:a16="http://schemas.microsoft.com/office/drawing/2014/main" id="{E2ACE5D7-E970-4A6B-9EB1-A62CA94092EB}"/>
              </a:ext>
            </a:extLst>
          </p:cNvPr>
          <p:cNvSpPr txBox="1">
            <a:spLocks/>
          </p:cNvSpPr>
          <p:nvPr/>
        </p:nvSpPr>
        <p:spPr>
          <a:xfrm>
            <a:off x="585216" y="1829955"/>
            <a:ext cx="4381639" cy="3715282"/>
          </a:xfrm>
          <a:prstGeom prst="rect">
            <a:avLst/>
          </a:prstGeom>
        </p:spPr>
        <p:txBody>
          <a:bodyPr vert="horz" lIns="91440" tIns="45720" rIns="91440" bIns="45720" numCol="1" rtlCol="0">
            <a:normAutofit fontScale="92500"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5100" dirty="0">
                <a:latin typeface="Arial" panose="020B0604020202020204" pitchFamily="34" charset="0"/>
                <a:cs typeface="Arial" panose="020B0604020202020204" pitchFamily="34" charset="0"/>
              </a:rPr>
              <a:t>What factors can affect the marketing mix?</a:t>
            </a:r>
          </a:p>
          <a:p>
            <a:pPr marL="0" indent="0">
              <a:buFont typeface="Garamond" pitchFamily="18" charset="0"/>
              <a:buNone/>
            </a:pPr>
            <a:endParaRPr lang="en-GB" sz="5100" dirty="0">
              <a:latin typeface="Arial" panose="020B0604020202020204" pitchFamily="34" charset="0"/>
              <a:cs typeface="Arial" panose="020B0604020202020204" pitchFamily="34" charset="0"/>
            </a:endParaRPr>
          </a:p>
          <a:p>
            <a:pPr marL="0" indent="0">
              <a:buFont typeface="Garamond" pitchFamily="18" charset="0"/>
              <a:buNone/>
            </a:pPr>
            <a:r>
              <a:rPr lang="en-GB" sz="5100" u="sng" dirty="0">
                <a:latin typeface="Arial" panose="020B0604020202020204" pitchFamily="34" charset="0"/>
                <a:cs typeface="Arial" panose="020B0604020202020204" pitchFamily="34" charset="0"/>
              </a:rPr>
              <a:t>Why?</a:t>
            </a:r>
          </a:p>
          <a:p>
            <a:endParaRPr lang="en-GB" sz="4000" dirty="0"/>
          </a:p>
          <a:p>
            <a:endParaRPr lang="en-GB" sz="4000" dirty="0"/>
          </a:p>
          <a:p>
            <a:endParaRPr lang="en-GB" sz="4000" dirty="0"/>
          </a:p>
          <a:p>
            <a:endParaRPr lang="en-GB" sz="4000" dirty="0"/>
          </a:p>
          <a:p>
            <a:endParaRPr lang="en-GB" sz="4000" dirty="0"/>
          </a:p>
          <a:p>
            <a:endParaRPr lang="en-GB" sz="4000" dirty="0"/>
          </a:p>
        </p:txBody>
      </p:sp>
    </p:spTree>
    <p:extLst>
      <p:ext uri="{BB962C8B-B14F-4D97-AF65-F5344CB8AC3E}">
        <p14:creationId xmlns:p14="http://schemas.microsoft.com/office/powerpoint/2010/main" val="348477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596537" y="308382"/>
            <a:ext cx="10058400" cy="1371600"/>
          </a:xfrm>
        </p:spPr>
        <p:txBody>
          <a:bodyPr>
            <a:normAutofit/>
          </a:bodyPr>
          <a:lstStyle/>
          <a:p>
            <a:r>
              <a:rPr lang="en-GB" sz="6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877483" y="1679981"/>
            <a:ext cx="10717980" cy="4616315"/>
          </a:xfrm>
        </p:spPr>
        <p:txBody>
          <a:bodyPr>
            <a:normAutofit/>
          </a:bodyPr>
          <a:lstStyle/>
          <a:p>
            <a:r>
              <a:rPr lang="en-GB" sz="5800" dirty="0"/>
              <a:t> </a:t>
            </a:r>
            <a:r>
              <a:rPr lang="en-GB" sz="5800" dirty="0">
                <a:latin typeface="Arial" panose="020B0604020202020204" pitchFamily="34" charset="0"/>
                <a:cs typeface="Arial" panose="020B0604020202020204" pitchFamily="34" charset="0"/>
              </a:rPr>
              <a:t>The marketing mix</a:t>
            </a:r>
          </a:p>
          <a:p>
            <a:endParaRPr lang="en-GB" sz="4400" dirty="0"/>
          </a:p>
        </p:txBody>
      </p:sp>
    </p:spTree>
    <p:extLst>
      <p:ext uri="{BB962C8B-B14F-4D97-AF65-F5344CB8AC3E}">
        <p14:creationId xmlns:p14="http://schemas.microsoft.com/office/powerpoint/2010/main" val="58379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2509</Words>
  <Application>Microsoft Office PowerPoint</Application>
  <PresentationFormat>Widescreen</PresentationFormat>
  <Paragraphs>330</Paragraphs>
  <Slides>43</Slides>
  <Notes>23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Arial</vt:lpstr>
      <vt:lpstr>Calibri</vt:lpstr>
      <vt:lpstr>Franklin Gothic Book</vt:lpstr>
      <vt:lpstr>Garamond</vt:lpstr>
      <vt:lpstr>SavonVTI</vt:lpstr>
      <vt:lpstr>BMBM4005 Marketing Fundamentals Week 7 </vt:lpstr>
      <vt:lpstr>Today</vt:lpstr>
      <vt:lpstr>The Marketing Mix (7Ps)</vt:lpstr>
      <vt:lpstr>Marketing Mix - 4Ps and 7Ps </vt:lpstr>
      <vt:lpstr>Marketing mix decisions take place within the constraints of the PESTEL factors</vt:lpstr>
      <vt:lpstr>Marketing mix decisions</vt:lpstr>
      <vt:lpstr>Product </vt:lpstr>
      <vt:lpstr>Three Levels of  Product</vt:lpstr>
      <vt:lpstr>Product differentiation</vt:lpstr>
      <vt:lpstr>Product Differentiation</vt:lpstr>
      <vt:lpstr>Product Life Cycle </vt:lpstr>
      <vt:lpstr>Product Life Cycle (PLC) Facts</vt:lpstr>
      <vt:lpstr>Apple Iphone life cycle  2007 - 2017</vt:lpstr>
      <vt:lpstr>New Products Are Important</vt:lpstr>
      <vt:lpstr>Product </vt:lpstr>
      <vt:lpstr>Types of New Product</vt:lpstr>
      <vt:lpstr>PowerPoint Presentation</vt:lpstr>
      <vt:lpstr>Services</vt:lpstr>
      <vt:lpstr>PowerPoint Presentation</vt:lpstr>
      <vt:lpstr>PORTFOLIO ANALYSIS  THE BOSTON MATRIX  used to analyse  a range of products owned by a company  evaluate those making money and costing money</vt:lpstr>
      <vt:lpstr>Task </vt:lpstr>
      <vt:lpstr>Using the Boston Matrix to Maximise Resource Capabilities </vt:lpstr>
      <vt:lpstr>Price </vt:lpstr>
      <vt:lpstr>Price</vt:lpstr>
      <vt:lpstr>Pricing Strategy</vt:lpstr>
      <vt:lpstr>Place </vt:lpstr>
      <vt:lpstr>Place</vt:lpstr>
      <vt:lpstr>Distribution</vt:lpstr>
      <vt:lpstr>Promotion </vt:lpstr>
      <vt:lpstr>Promotion </vt:lpstr>
      <vt:lpstr>Promotion</vt:lpstr>
      <vt:lpstr>Promotions Mix</vt:lpstr>
      <vt:lpstr>PowerPoint Presentation</vt:lpstr>
      <vt:lpstr>People </vt:lpstr>
      <vt:lpstr>People </vt:lpstr>
      <vt:lpstr>Process </vt:lpstr>
      <vt:lpstr>Process </vt:lpstr>
      <vt:lpstr>Physical Evidence </vt:lpstr>
      <vt:lpstr>Physical Evidence </vt:lpstr>
      <vt:lpstr>Further Resources</vt:lpstr>
      <vt:lpstr>Activity: The Marketing Mix</vt:lpstr>
      <vt:lpstr>Activity: The Marketing Mix</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81</cp:revision>
  <dcterms:created xsi:type="dcterms:W3CDTF">2020-02-19T10:23:55Z</dcterms:created>
  <dcterms:modified xsi:type="dcterms:W3CDTF">2023-11-15T02:20:02Z</dcterms:modified>
</cp:coreProperties>
</file>