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57" r:id="rId3"/>
    <p:sldId id="258" r:id="rId4"/>
    <p:sldId id="264" r:id="rId5"/>
    <p:sldId id="259" r:id="rId6"/>
    <p:sldId id="260" r:id="rId7"/>
    <p:sldId id="261" r:id="rId8"/>
    <p:sldId id="266" r:id="rId9"/>
    <p:sldId id="267" r:id="rId10"/>
    <p:sldId id="268" r:id="rId11"/>
    <p:sldId id="262" r:id="rId12"/>
    <p:sldId id="263" r:id="rId13"/>
    <p:sldId id="26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5FEA3A-AD3B-90EB-09D1-D52D5E34790C}" v="912" dt="2024-01-16T20:50:54.517"/>
    <p1510:client id="{E383A0DF-A8FA-DF6C-F0A6-FF63B37BB4DF}" v="4578" dt="2024-01-17T06:47:49.7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3665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4580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03388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97188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22162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60526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1941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25739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1018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89441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01546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781661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611777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810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05646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555759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50233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1/17/2024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751573627"/>
      </p:ext>
    </p:extLst>
  </p:cSld>
  <p:clrMap bg1="dk1" tx1="lt1" bg2="dk2" tx2="lt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 id="2147483821" r:id="rId12"/>
    <p:sldLayoutId id="2147483822" r:id="rId13"/>
    <p:sldLayoutId id="2147483823" r:id="rId14"/>
    <p:sldLayoutId id="2147483824" r:id="rId15"/>
    <p:sldLayoutId id="2147483825" r:id="rId16"/>
    <p:sldLayoutId id="214748382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ezproxy.uwtsd.ac.uk/10.1002/da.20633" TargetMode="External"/><Relationship Id="rId2" Type="http://schemas.openxmlformats.org/officeDocument/2006/relationships/hyperlink" Target="https://dictionary.cambridge.org/dictionary/english/anxiety" TargetMode="External"/><Relationship Id="rId1" Type="http://schemas.openxmlformats.org/officeDocument/2006/relationships/slideLayout" Target="../slideLayouts/slideLayout2.xml"/><Relationship Id="rId5" Type="http://schemas.openxmlformats.org/officeDocument/2006/relationships/hyperlink" Target="https://jamanetwork.com/journals/jamapediatrics/fullarticle/2782796" TargetMode="External"/><Relationship Id="rId4" Type="http://schemas.openxmlformats.org/officeDocument/2006/relationships/hyperlink" Target="https://www.proquest.com/docview/2560894303?accountid=130472&amp;parentSessionId=rnYqvqUa9nh8uAqY77GJp3vW0RAh5W0nczned9mseVc%3D&amp;pq-origsite=primo&amp;sourcetype=Scholarly%20Journal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11/jopy.12168" TargetMode="External"/><Relationship Id="rId2" Type="http://schemas.openxmlformats.org/officeDocument/2006/relationships/hyperlink" Target="https://doi-org.ezproxy.uwtsd.ac.uk/10.1111/jcpp.13864" TargetMode="External"/><Relationship Id="rId1" Type="http://schemas.openxmlformats.org/officeDocument/2006/relationships/slideLayout" Target="../slideLayouts/slideLayout2.xml"/><Relationship Id="rId6" Type="http://schemas.openxmlformats.org/officeDocument/2006/relationships/hyperlink" Target="https://web-p-ebscohost-com.ezproxy.uwtsd.ac.uk/ehost/pdfviewer/pdfviewer?vid=0&amp;sid=5ec7afb1-0d50-41d0-b034-a7a31fd8a5f8%40redis" TargetMode="External"/><Relationship Id="rId5" Type="http://schemas.openxmlformats.org/officeDocument/2006/relationships/hyperlink" Target="https://www-proquest-com.ezproxy.uwtsd.ac.uk/docview/230594811/68F1CE1F130F47E7PQ/3?accountid=130472&amp;sourcetype=Scholarly%20Journals" TargetMode="External"/><Relationship Id="rId4" Type="http://schemas.openxmlformats.org/officeDocument/2006/relationships/hyperlink" Target="https://www-proquest-com.ezproxy.uwtsd.ac.uk/docview/2789791570?pq-origsite=primo&amp;sourcetype=Scholarly%20Journ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72012" y="1447800"/>
            <a:ext cx="6663946" cy="4266635"/>
          </a:xfrm>
        </p:spPr>
        <p:txBody>
          <a:bodyPr>
            <a:noAutofit/>
          </a:bodyPr>
          <a:lstStyle/>
          <a:p>
            <a:pPr>
              <a:lnSpc>
                <a:spcPct val="90000"/>
              </a:lnSpc>
            </a:pPr>
            <a:r>
              <a:rPr lang="en-GB" b="1">
                <a:solidFill>
                  <a:srgbClr val="C00000"/>
                </a:solidFill>
                <a:latin typeface="Calibri"/>
                <a:ea typeface="+mj-lt"/>
                <a:cs typeface="+mj-lt"/>
              </a:rPr>
              <a:t>Treatment of Anxiety in the Twenty First Century.</a:t>
            </a:r>
            <a:endParaRPr lang="en-US" b="1">
              <a:solidFill>
                <a:srgbClr val="C00000"/>
              </a:solidFill>
              <a:latin typeface="Calibri"/>
            </a:endParaRPr>
          </a:p>
        </p:txBody>
      </p:sp>
      <p:sp>
        <p:nvSpPr>
          <p:cNvPr id="37"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1" name="Picture 20" descr="Low Angle View Of Clouds In Sky">
            <a:extLst>
              <a:ext uri="{FF2B5EF4-FFF2-40B4-BE49-F238E27FC236}">
                <a16:creationId xmlns:a16="http://schemas.microsoft.com/office/drawing/2014/main" id="{9268F62A-A9DF-0F21-015B-9EDC6CD85D4B}"/>
              </a:ext>
            </a:extLst>
          </p:cNvPr>
          <p:cNvPicPr>
            <a:picLocks noChangeAspect="1"/>
          </p:cNvPicPr>
          <p:nvPr/>
        </p:nvPicPr>
        <p:blipFill rotWithShape="1">
          <a:blip r:embed="rId3"/>
          <a:srcRect l="28052" r="28324"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35" name="Rectangle 3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937BE749-E4CB-136C-116E-2464E455571D}"/>
              </a:ext>
            </a:extLst>
          </p:cNvPr>
          <p:cNvSpPr txBox="1"/>
          <p:nvPr/>
        </p:nvSpPr>
        <p:spPr>
          <a:xfrm>
            <a:off x="10516115" y="141587"/>
            <a:ext cx="321790" cy="399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3EDA9053-A1B8-2906-33A8-A244A99D7F0C}"/>
              </a:ext>
            </a:extLst>
          </p:cNvPr>
          <p:cNvSpPr txBox="1"/>
          <p:nvPr/>
        </p:nvSpPr>
        <p:spPr>
          <a:xfrm>
            <a:off x="10503243" y="102972"/>
            <a:ext cx="52773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1</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6483-B013-A2E3-08F8-56F26EC1C47E}"/>
              </a:ext>
            </a:extLst>
          </p:cNvPr>
          <p:cNvSpPr>
            <a:spLocks noGrp="1"/>
          </p:cNvSpPr>
          <p:nvPr>
            <p:ph type="title"/>
          </p:nvPr>
        </p:nvSpPr>
        <p:spPr/>
        <p:txBody>
          <a:bodyPr/>
          <a:lstStyle/>
          <a:p>
            <a:r>
              <a:rPr lang="en-GB" sz="5200" dirty="0">
                <a:latin typeface="Calibri"/>
                <a:cs typeface="Calibri"/>
              </a:rPr>
              <a:t>The Modern Definition of Anxiety</a:t>
            </a:r>
            <a:endParaRPr lang="en-US" sz="5200" dirty="0"/>
          </a:p>
        </p:txBody>
      </p:sp>
      <p:sp>
        <p:nvSpPr>
          <p:cNvPr id="3" name="Content Placeholder 2">
            <a:extLst>
              <a:ext uri="{FF2B5EF4-FFF2-40B4-BE49-F238E27FC236}">
                <a16:creationId xmlns:a16="http://schemas.microsoft.com/office/drawing/2014/main" id="{B78CEBF1-1172-F01B-1273-741555771B5A}"/>
              </a:ext>
            </a:extLst>
          </p:cNvPr>
          <p:cNvSpPr>
            <a:spLocks noGrp="1"/>
          </p:cNvSpPr>
          <p:nvPr>
            <p:ph idx="1"/>
          </p:nvPr>
        </p:nvSpPr>
        <p:spPr>
          <a:xfrm>
            <a:off x="1103312" y="2691350"/>
            <a:ext cx="8946541" cy="3557049"/>
          </a:xfrm>
        </p:spPr>
        <p:txBody>
          <a:bodyPr vert="horz" lIns="91440" tIns="45720" rIns="91440" bIns="45720" rtlCol="0" anchor="t">
            <a:normAutofit/>
          </a:bodyPr>
          <a:lstStyle/>
          <a:p>
            <a:pPr>
              <a:buFont typeface="Arial" charset="2"/>
              <a:buChar char="•"/>
            </a:pPr>
            <a:r>
              <a:rPr lang="en-GB">
                <a:latin typeface="Calibri"/>
                <a:cs typeface="Calibri"/>
              </a:rPr>
              <a:t>According to the Cambridge Dictionary (2024) the definition of </a:t>
            </a:r>
            <a:r>
              <a:rPr lang="en-GB" b="1">
                <a:latin typeface="Calibri"/>
                <a:cs typeface="Calibri"/>
              </a:rPr>
              <a:t>anxiety</a:t>
            </a:r>
            <a:r>
              <a:rPr lang="en-GB">
                <a:latin typeface="Calibri"/>
                <a:cs typeface="Calibri"/>
              </a:rPr>
              <a:t> is that of an uneasy feeling surrounding something.</a:t>
            </a:r>
          </a:p>
          <a:p>
            <a:pPr>
              <a:buClr>
                <a:srgbClr val="8AD0D6"/>
              </a:buClr>
              <a:buFont typeface="Arial" charset="2"/>
              <a:buChar char="•"/>
            </a:pPr>
            <a:endParaRPr lang="en-GB">
              <a:latin typeface="Calibri"/>
              <a:cs typeface="Calibri"/>
            </a:endParaRPr>
          </a:p>
          <a:p>
            <a:pPr>
              <a:buClr>
                <a:srgbClr val="8AD0D6"/>
              </a:buClr>
              <a:buFont typeface="Arial" charset="2"/>
              <a:buChar char="•"/>
            </a:pPr>
            <a:r>
              <a:rPr lang="en-GB">
                <a:latin typeface="Calibri"/>
                <a:cs typeface="Calibri"/>
              </a:rPr>
              <a:t>Craske et al. (2009) describes </a:t>
            </a:r>
            <a:r>
              <a:rPr lang="en-GB" b="1">
                <a:latin typeface="Calibri"/>
                <a:cs typeface="Calibri"/>
              </a:rPr>
              <a:t>Generalised</a:t>
            </a:r>
            <a:r>
              <a:rPr lang="en-GB">
                <a:latin typeface="Calibri"/>
                <a:cs typeface="Calibri"/>
              </a:rPr>
              <a:t> </a:t>
            </a:r>
            <a:r>
              <a:rPr lang="en-GB" b="1">
                <a:latin typeface="Calibri"/>
                <a:cs typeface="Calibri"/>
              </a:rPr>
              <a:t>anxiety disorder</a:t>
            </a:r>
            <a:r>
              <a:rPr lang="en-GB">
                <a:latin typeface="Calibri"/>
                <a:cs typeface="Calibri"/>
              </a:rPr>
              <a:t> </a:t>
            </a:r>
            <a:r>
              <a:rPr lang="en-GB" b="1">
                <a:latin typeface="Calibri"/>
                <a:cs typeface="Calibri"/>
              </a:rPr>
              <a:t>(GAD)</a:t>
            </a:r>
            <a:r>
              <a:rPr lang="en-GB">
                <a:latin typeface="Calibri"/>
                <a:cs typeface="Calibri"/>
              </a:rPr>
              <a:t> to be a state where an individual is prepared for affliction, with an instinctive reaction of fear to a perceived threat that may or may not be pragmatic.</a:t>
            </a:r>
          </a:p>
        </p:txBody>
      </p:sp>
      <p:sp>
        <p:nvSpPr>
          <p:cNvPr id="4" name="TextBox 3">
            <a:extLst>
              <a:ext uri="{FF2B5EF4-FFF2-40B4-BE49-F238E27FC236}">
                <a16:creationId xmlns:a16="http://schemas.microsoft.com/office/drawing/2014/main" id="{D9794FB1-A0B2-5F9F-2632-446052A9FF22}"/>
              </a:ext>
            </a:extLst>
          </p:cNvPr>
          <p:cNvSpPr txBox="1"/>
          <p:nvPr/>
        </p:nvSpPr>
        <p:spPr>
          <a:xfrm>
            <a:off x="10516114" y="193073"/>
            <a:ext cx="48912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2</a:t>
            </a:r>
          </a:p>
        </p:txBody>
      </p:sp>
    </p:spTree>
    <p:extLst>
      <p:ext uri="{BB962C8B-B14F-4D97-AF65-F5344CB8AC3E}">
        <p14:creationId xmlns:p14="http://schemas.microsoft.com/office/powerpoint/2010/main" val="112785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57D58-A34E-49DF-65A2-851068253B1C}"/>
              </a:ext>
            </a:extLst>
          </p:cNvPr>
          <p:cNvSpPr>
            <a:spLocks noGrp="1"/>
          </p:cNvSpPr>
          <p:nvPr>
            <p:ph type="title"/>
          </p:nvPr>
        </p:nvSpPr>
        <p:spPr>
          <a:xfrm>
            <a:off x="646111" y="452718"/>
            <a:ext cx="9404723" cy="1544692"/>
          </a:xfrm>
        </p:spPr>
        <p:txBody>
          <a:bodyPr/>
          <a:lstStyle/>
          <a:p>
            <a:r>
              <a:rPr lang="en-GB" sz="5200" dirty="0">
                <a:latin typeface="Calibri"/>
                <a:cs typeface="Calibri"/>
              </a:rPr>
              <a:t>Possible Causes of Anxiety in the Modern Day</a:t>
            </a:r>
            <a:endParaRPr lang="en-US" sz="5200" dirty="0"/>
          </a:p>
        </p:txBody>
      </p:sp>
      <p:sp>
        <p:nvSpPr>
          <p:cNvPr id="3" name="Content Placeholder 2">
            <a:extLst>
              <a:ext uri="{FF2B5EF4-FFF2-40B4-BE49-F238E27FC236}">
                <a16:creationId xmlns:a16="http://schemas.microsoft.com/office/drawing/2014/main" id="{73F58390-717E-76CF-1F32-0C3A4FC7B2EC}"/>
              </a:ext>
            </a:extLst>
          </p:cNvPr>
          <p:cNvSpPr>
            <a:spLocks noGrp="1"/>
          </p:cNvSpPr>
          <p:nvPr>
            <p:ph idx="1"/>
          </p:nvPr>
        </p:nvSpPr>
        <p:spPr>
          <a:xfrm>
            <a:off x="1103312" y="2444214"/>
            <a:ext cx="9832108" cy="3958644"/>
          </a:xfrm>
        </p:spPr>
        <p:txBody>
          <a:bodyPr vert="horz" lIns="91440" tIns="45720" rIns="91440" bIns="45720" rtlCol="0" anchor="t">
            <a:normAutofit/>
          </a:bodyPr>
          <a:lstStyle/>
          <a:p>
            <a:pPr>
              <a:buFont typeface="Arial" charset="2"/>
              <a:buChar char="•"/>
            </a:pPr>
            <a:r>
              <a:rPr lang="en-GB" b="1" dirty="0">
                <a:latin typeface="Calibri"/>
                <a:cs typeface="Calibri"/>
              </a:rPr>
              <a:t>COVID-19</a:t>
            </a:r>
            <a:r>
              <a:rPr lang="en-GB" dirty="0">
                <a:latin typeface="Calibri"/>
                <a:cs typeface="Calibri"/>
              </a:rPr>
              <a:t> as well as the subsequent lockdown and safety measures, arguably having the most notable impact on the mental health of the general population in recent history, especially in those working in healthcare.</a:t>
            </a:r>
          </a:p>
          <a:p>
            <a:pPr>
              <a:buClr>
                <a:srgbClr val="8AD0D6"/>
              </a:buClr>
              <a:buFont typeface="Arial" charset="2"/>
              <a:buChar char="•"/>
            </a:pPr>
            <a:endParaRPr lang="en-GB">
              <a:latin typeface="Calibri"/>
              <a:cs typeface="Calibri"/>
            </a:endParaRPr>
          </a:p>
          <a:p>
            <a:pPr>
              <a:buClr>
                <a:srgbClr val="8AD0D6"/>
              </a:buClr>
              <a:buFont typeface="Arial" charset="2"/>
              <a:buChar char="•"/>
            </a:pPr>
            <a:r>
              <a:rPr lang="en-GB" dirty="0">
                <a:latin typeface="Calibri"/>
                <a:cs typeface="Calibri"/>
              </a:rPr>
              <a:t>(Siddiqui et al., 2021) discovered that 49.6% of people working in healthcare were managing elevated levels of Anxiety compared to 21% at the end of 2019, before the pandemic, reportedly due to insufficient support in the workplace.</a:t>
            </a:r>
          </a:p>
          <a:p>
            <a:pPr>
              <a:buClr>
                <a:srgbClr val="8AD0D6"/>
              </a:buClr>
              <a:buFont typeface="Arial" charset="2"/>
              <a:buChar char="•"/>
            </a:pPr>
            <a:endParaRPr lang="en-GB">
              <a:latin typeface="Calibri"/>
              <a:cs typeface="Calibri"/>
            </a:endParaRPr>
          </a:p>
          <a:p>
            <a:pPr>
              <a:buClr>
                <a:srgbClr val="8AD0D6"/>
              </a:buClr>
              <a:buFont typeface="Arial" charset="2"/>
              <a:buChar char="•"/>
            </a:pPr>
            <a:r>
              <a:rPr lang="en-GB" dirty="0">
                <a:latin typeface="Calibri"/>
                <a:cs typeface="Calibri"/>
              </a:rPr>
              <a:t>A meta-analysis of the first six months of 2020 during the COVID-19 pandemic (Racine et al., 2021) concluded that adolescent anxiety increased tremendously in girls, however the cause of the gender difference is not conclusive (Keyes &amp; Platt, 2023).</a:t>
            </a:r>
          </a:p>
          <a:p>
            <a:pPr>
              <a:buClr>
                <a:srgbClr val="8AD0D6"/>
              </a:buClr>
              <a:buFont typeface="Arial" charset="2"/>
              <a:buChar char="•"/>
            </a:pPr>
            <a:endParaRPr lang="en-GB">
              <a:latin typeface="Calibri"/>
              <a:cs typeface="Calibri"/>
            </a:endParaRPr>
          </a:p>
          <a:p>
            <a:pPr>
              <a:buClr>
                <a:srgbClr val="8AD0D6"/>
              </a:buClr>
              <a:buFont typeface="Arial" charset="2"/>
              <a:buChar char="•"/>
            </a:pPr>
            <a:endParaRPr lang="en-GB">
              <a:latin typeface="Century Gothic" panose="020B0502020202020204"/>
              <a:cs typeface="Calibri"/>
            </a:endParaRPr>
          </a:p>
        </p:txBody>
      </p:sp>
      <p:sp>
        <p:nvSpPr>
          <p:cNvPr id="4" name="TextBox 3">
            <a:extLst>
              <a:ext uri="{FF2B5EF4-FFF2-40B4-BE49-F238E27FC236}">
                <a16:creationId xmlns:a16="http://schemas.microsoft.com/office/drawing/2014/main" id="{EC30268B-F97C-BB8B-B94D-771FBE797407}"/>
              </a:ext>
            </a:extLst>
          </p:cNvPr>
          <p:cNvSpPr txBox="1"/>
          <p:nvPr/>
        </p:nvSpPr>
        <p:spPr>
          <a:xfrm>
            <a:off x="10528986" y="141587"/>
            <a:ext cx="48912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3</a:t>
            </a:r>
          </a:p>
        </p:txBody>
      </p:sp>
    </p:spTree>
    <p:extLst>
      <p:ext uri="{BB962C8B-B14F-4D97-AF65-F5344CB8AC3E}">
        <p14:creationId xmlns:p14="http://schemas.microsoft.com/office/powerpoint/2010/main" val="2791495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1F8CE-EAF4-C664-E287-EAF1E9D491CC}"/>
              </a:ext>
            </a:extLst>
          </p:cNvPr>
          <p:cNvSpPr>
            <a:spLocks noGrp="1"/>
          </p:cNvSpPr>
          <p:nvPr>
            <p:ph type="title"/>
          </p:nvPr>
        </p:nvSpPr>
        <p:spPr/>
        <p:txBody>
          <a:bodyPr/>
          <a:lstStyle/>
          <a:p>
            <a:r>
              <a:rPr lang="en-GB" sz="5200" dirty="0">
                <a:latin typeface="Calibri"/>
                <a:cs typeface="Calibri"/>
              </a:rPr>
              <a:t>Possible Causes of Anxiety in the Modern Day</a:t>
            </a:r>
            <a:endParaRPr lang="en-US" sz="5200" dirty="0"/>
          </a:p>
        </p:txBody>
      </p:sp>
      <p:sp>
        <p:nvSpPr>
          <p:cNvPr id="3" name="Content Placeholder 2">
            <a:extLst>
              <a:ext uri="{FF2B5EF4-FFF2-40B4-BE49-F238E27FC236}">
                <a16:creationId xmlns:a16="http://schemas.microsoft.com/office/drawing/2014/main" id="{CF771509-EB71-048D-FDC8-1C08ED1BDD6B}"/>
              </a:ext>
            </a:extLst>
          </p:cNvPr>
          <p:cNvSpPr>
            <a:spLocks noGrp="1"/>
          </p:cNvSpPr>
          <p:nvPr>
            <p:ph idx="1"/>
          </p:nvPr>
        </p:nvSpPr>
        <p:spPr>
          <a:xfrm>
            <a:off x="475178" y="2197081"/>
            <a:ext cx="11242836" cy="4483804"/>
          </a:xfrm>
        </p:spPr>
        <p:txBody>
          <a:bodyPr vert="horz" lIns="91440" tIns="45720" rIns="91440" bIns="45720" rtlCol="0" anchor="t">
            <a:normAutofit lnSpcReduction="10000"/>
          </a:bodyPr>
          <a:lstStyle/>
          <a:p>
            <a:pPr>
              <a:buFont typeface="Arial" charset="2"/>
              <a:buChar char="•"/>
            </a:pPr>
            <a:r>
              <a:rPr lang="en-GB" dirty="0"/>
              <a:t>Although necessary for human development and as controversial as it may seem, education could be a factor in increased reports of GAD symptoms, especially in young girls.</a:t>
            </a:r>
          </a:p>
          <a:p>
            <a:pPr>
              <a:buClr>
                <a:srgbClr val="8AD0D6"/>
              </a:buClr>
              <a:buFont typeface="Arial" charset="2"/>
              <a:buChar char="•"/>
            </a:pPr>
            <a:endParaRPr lang="en-GB" dirty="0"/>
          </a:p>
          <a:p>
            <a:pPr>
              <a:buClr>
                <a:srgbClr val="8AD0D6"/>
              </a:buClr>
              <a:buFont typeface="Arial" charset="2"/>
              <a:buChar char="•"/>
            </a:pPr>
            <a:r>
              <a:rPr lang="en-GB" dirty="0"/>
              <a:t>It is reported (Soto, 2015) that by mid-adolescence; aligning with the age of puberty, trait neuroticism increases in girls, causing an array of negative emotion including anxiousness.</a:t>
            </a:r>
          </a:p>
          <a:p>
            <a:pPr>
              <a:buClr>
                <a:srgbClr val="8AD0D6"/>
              </a:buClr>
              <a:buFont typeface="Arial" charset="2"/>
              <a:buChar char="•"/>
            </a:pPr>
            <a:endParaRPr lang="en-GB" dirty="0"/>
          </a:p>
          <a:p>
            <a:pPr>
              <a:buClr>
                <a:srgbClr val="8AD0D6"/>
              </a:buClr>
              <a:buFont typeface="Arial" charset="2"/>
              <a:buChar char="•"/>
            </a:pPr>
            <a:r>
              <a:rPr lang="en-GB" dirty="0"/>
              <a:t>The contemporary decrease in the education gender gap, across the globe, could indicate that a factor of increased anxiety disorders (Keyes &amp; Platt, 2015) in adolescent girls is due to an overlap of hormonal changes causing increased neuroticism, and pressure of schoolwork, causing increased feelings of stress and anxiety during this critical period.</a:t>
            </a:r>
          </a:p>
          <a:p>
            <a:pPr>
              <a:buClr>
                <a:srgbClr val="8AD0D6"/>
              </a:buClr>
              <a:buFont typeface="Arial" charset="2"/>
              <a:buChar char="•"/>
            </a:pPr>
            <a:endParaRPr lang="en-GB" dirty="0"/>
          </a:p>
          <a:p>
            <a:pPr>
              <a:buClr>
                <a:srgbClr val="8AD0D6"/>
              </a:buClr>
              <a:buFont typeface="Arial" charset="2"/>
              <a:buChar char="•"/>
            </a:pPr>
            <a:endParaRPr lang="en-GB" dirty="0"/>
          </a:p>
        </p:txBody>
      </p:sp>
      <p:sp>
        <p:nvSpPr>
          <p:cNvPr id="4" name="TextBox 3">
            <a:extLst>
              <a:ext uri="{FF2B5EF4-FFF2-40B4-BE49-F238E27FC236}">
                <a16:creationId xmlns:a16="http://schemas.microsoft.com/office/drawing/2014/main" id="{00B24515-1146-D920-89A4-9343ADDA472D}"/>
              </a:ext>
            </a:extLst>
          </p:cNvPr>
          <p:cNvSpPr txBox="1"/>
          <p:nvPr/>
        </p:nvSpPr>
        <p:spPr>
          <a:xfrm>
            <a:off x="10490371" y="102972"/>
            <a:ext cx="52773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4</a:t>
            </a:r>
          </a:p>
        </p:txBody>
      </p:sp>
    </p:spTree>
    <p:extLst>
      <p:ext uri="{BB962C8B-B14F-4D97-AF65-F5344CB8AC3E}">
        <p14:creationId xmlns:p14="http://schemas.microsoft.com/office/powerpoint/2010/main" val="32458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0C7A0-9F42-2C99-AD48-C79A65D50D8C}"/>
              </a:ext>
            </a:extLst>
          </p:cNvPr>
          <p:cNvSpPr>
            <a:spLocks noGrp="1"/>
          </p:cNvSpPr>
          <p:nvPr>
            <p:ph type="title"/>
          </p:nvPr>
        </p:nvSpPr>
        <p:spPr>
          <a:xfrm>
            <a:off x="646111" y="452718"/>
            <a:ext cx="10135831" cy="1802124"/>
          </a:xfrm>
        </p:spPr>
        <p:txBody>
          <a:bodyPr/>
          <a:lstStyle/>
          <a:p>
            <a:r>
              <a:rPr lang="en-GB" sz="5200" dirty="0">
                <a:latin typeface="Calibri"/>
                <a:cs typeface="Calibri"/>
              </a:rPr>
              <a:t>Development of Anxiety Treatment Through Interdisciplinary Practises</a:t>
            </a:r>
          </a:p>
        </p:txBody>
      </p:sp>
      <p:sp>
        <p:nvSpPr>
          <p:cNvPr id="3" name="Content Placeholder 2">
            <a:extLst>
              <a:ext uri="{FF2B5EF4-FFF2-40B4-BE49-F238E27FC236}">
                <a16:creationId xmlns:a16="http://schemas.microsoft.com/office/drawing/2014/main" id="{B118B214-AC47-E57D-D47F-CB260FD014D8}"/>
              </a:ext>
            </a:extLst>
          </p:cNvPr>
          <p:cNvSpPr>
            <a:spLocks noGrp="1"/>
          </p:cNvSpPr>
          <p:nvPr>
            <p:ph idx="1"/>
          </p:nvPr>
        </p:nvSpPr>
        <p:spPr>
          <a:xfrm>
            <a:off x="701718" y="2403027"/>
            <a:ext cx="10779459" cy="4041020"/>
          </a:xfrm>
        </p:spPr>
        <p:txBody>
          <a:bodyPr vert="horz" lIns="91440" tIns="45720" rIns="91440" bIns="45720" rtlCol="0" anchor="t">
            <a:normAutofit/>
          </a:bodyPr>
          <a:lstStyle/>
          <a:p>
            <a:pPr>
              <a:buFont typeface="Arial" charset="2"/>
              <a:buChar char="•"/>
            </a:pPr>
            <a:r>
              <a:rPr lang="en-GB" b="1" dirty="0"/>
              <a:t>Psychotherapies</a:t>
            </a:r>
            <a:r>
              <a:rPr lang="en-GB" dirty="0"/>
              <a:t> have long been used to treat a variety of mental health conditions, anxiety being no exception.</a:t>
            </a:r>
          </a:p>
          <a:p>
            <a:pPr>
              <a:buClr>
                <a:srgbClr val="8AD0D6"/>
              </a:buClr>
              <a:buFont typeface="Arial" charset="2"/>
              <a:buChar char="•"/>
            </a:pPr>
            <a:endParaRPr lang="en-GB" dirty="0"/>
          </a:p>
          <a:p>
            <a:pPr>
              <a:buClr>
                <a:srgbClr val="8AD0D6"/>
              </a:buClr>
              <a:buFont typeface="Arial" charset="2"/>
              <a:buChar char="•"/>
            </a:pPr>
            <a:r>
              <a:rPr lang="en-GB" b="1" dirty="0"/>
              <a:t>Cognitive Behavioural Therapy (CBT)</a:t>
            </a:r>
            <a:r>
              <a:rPr lang="en-GB" dirty="0"/>
              <a:t> was developed to address present behavioural and psychological processes, as opposed to exploring past traumas, focusing on moving forward instead of backwards.</a:t>
            </a:r>
          </a:p>
          <a:p>
            <a:pPr>
              <a:buClr>
                <a:srgbClr val="8AD0D6"/>
              </a:buClr>
              <a:buFont typeface="Arial" charset="2"/>
              <a:buChar char="•"/>
            </a:pPr>
            <a:endParaRPr lang="en-GB" dirty="0"/>
          </a:p>
          <a:p>
            <a:pPr>
              <a:buClr>
                <a:srgbClr val="8AD0D6"/>
              </a:buClr>
              <a:buFont typeface="Arial" charset="2"/>
              <a:buChar char="•"/>
            </a:pPr>
            <a:r>
              <a:rPr lang="en-GB" dirty="0"/>
              <a:t>Some of the main objectives of CBT are cognitive restructuring, reducing safety behaviours and exposure (Marom &amp; </a:t>
            </a:r>
            <a:r>
              <a:rPr lang="en-GB" dirty="0" err="1"/>
              <a:t>Hermesh</a:t>
            </a:r>
            <a:r>
              <a:rPr lang="en-GB" dirty="0"/>
              <a:t>, 2003).</a:t>
            </a:r>
          </a:p>
          <a:p>
            <a:pPr>
              <a:buClr>
                <a:srgbClr val="8AD0D6"/>
              </a:buClr>
              <a:buFont typeface="Arial" charset="2"/>
              <a:buChar char="•"/>
            </a:pPr>
            <a:endParaRPr lang="en-GB" dirty="0"/>
          </a:p>
          <a:p>
            <a:pPr>
              <a:buClr>
                <a:srgbClr val="8AD0D6"/>
              </a:buClr>
              <a:buFont typeface="Arial" charset="2"/>
              <a:buChar char="•"/>
            </a:pPr>
            <a:endParaRPr lang="en-GB" dirty="0"/>
          </a:p>
        </p:txBody>
      </p:sp>
      <p:sp>
        <p:nvSpPr>
          <p:cNvPr id="4" name="TextBox 3">
            <a:extLst>
              <a:ext uri="{FF2B5EF4-FFF2-40B4-BE49-F238E27FC236}">
                <a16:creationId xmlns:a16="http://schemas.microsoft.com/office/drawing/2014/main" id="{4A1E63CE-6A77-2FFF-B0E4-C7113518978E}"/>
              </a:ext>
            </a:extLst>
          </p:cNvPr>
          <p:cNvSpPr txBox="1"/>
          <p:nvPr/>
        </p:nvSpPr>
        <p:spPr>
          <a:xfrm>
            <a:off x="10503243" y="141587"/>
            <a:ext cx="52773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5</a:t>
            </a:r>
          </a:p>
        </p:txBody>
      </p:sp>
    </p:spTree>
    <p:extLst>
      <p:ext uri="{BB962C8B-B14F-4D97-AF65-F5344CB8AC3E}">
        <p14:creationId xmlns:p14="http://schemas.microsoft.com/office/powerpoint/2010/main" val="4008583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8113-5E84-AC68-DC55-8ACD022DC676}"/>
              </a:ext>
            </a:extLst>
          </p:cNvPr>
          <p:cNvSpPr>
            <a:spLocks noGrp="1"/>
          </p:cNvSpPr>
          <p:nvPr>
            <p:ph type="title"/>
          </p:nvPr>
        </p:nvSpPr>
        <p:spPr>
          <a:xfrm>
            <a:off x="615219" y="360042"/>
            <a:ext cx="9744534" cy="1596178"/>
          </a:xfrm>
        </p:spPr>
        <p:txBody>
          <a:bodyPr/>
          <a:lstStyle/>
          <a:p>
            <a:r>
              <a:rPr lang="en-GB" sz="5200" dirty="0">
                <a:latin typeface="Calibri"/>
                <a:ea typeface="Calibri"/>
                <a:cs typeface="Calibri"/>
              </a:rPr>
              <a:t>Development of Anxiety Treatment Through Interdisciplinary Practises</a:t>
            </a:r>
            <a:endParaRPr lang="en-US" dirty="0"/>
          </a:p>
        </p:txBody>
      </p:sp>
      <p:sp>
        <p:nvSpPr>
          <p:cNvPr id="3" name="Content Placeholder 2">
            <a:extLst>
              <a:ext uri="{FF2B5EF4-FFF2-40B4-BE49-F238E27FC236}">
                <a16:creationId xmlns:a16="http://schemas.microsoft.com/office/drawing/2014/main" id="{14896485-9590-F8B5-2F10-AE5B82CFA68D}"/>
              </a:ext>
            </a:extLst>
          </p:cNvPr>
          <p:cNvSpPr>
            <a:spLocks noGrp="1"/>
          </p:cNvSpPr>
          <p:nvPr>
            <p:ph idx="1"/>
          </p:nvPr>
        </p:nvSpPr>
        <p:spPr>
          <a:xfrm>
            <a:off x="990042" y="3000267"/>
            <a:ext cx="10202810" cy="3248132"/>
          </a:xfrm>
        </p:spPr>
        <p:txBody>
          <a:bodyPr vert="horz" lIns="91440" tIns="45720" rIns="91440" bIns="45720" rtlCol="0" anchor="t">
            <a:normAutofit/>
          </a:bodyPr>
          <a:lstStyle/>
          <a:p>
            <a:pPr>
              <a:buFont typeface="Arial" charset="2"/>
              <a:buChar char="•"/>
            </a:pPr>
            <a:r>
              <a:rPr lang="en-GB" b="1" dirty="0">
                <a:latin typeface="Calibri"/>
                <a:ea typeface="Calibri"/>
                <a:cs typeface="Calibri"/>
              </a:rPr>
              <a:t>Medication </a:t>
            </a:r>
            <a:r>
              <a:rPr lang="en-GB" dirty="0">
                <a:latin typeface="Calibri"/>
                <a:ea typeface="Calibri"/>
                <a:cs typeface="Calibri"/>
              </a:rPr>
              <a:t>is another form of GAD treatment, although not a cure, medication can reduce the symptoms of anxiety often meaning patients are more receptive, making therapies such as CBT far more manageable to partake effectively.</a:t>
            </a:r>
          </a:p>
          <a:p>
            <a:pPr>
              <a:buClr>
                <a:srgbClr val="8AD0D6"/>
              </a:buClr>
              <a:buFont typeface="Arial" charset="2"/>
              <a:buChar char="•"/>
            </a:pPr>
            <a:endParaRPr lang="en-GB" dirty="0">
              <a:latin typeface="Calibri"/>
              <a:ea typeface="Calibri"/>
              <a:cs typeface="Calibri"/>
            </a:endParaRPr>
          </a:p>
          <a:p>
            <a:pPr>
              <a:buClr>
                <a:srgbClr val="8AD0D6"/>
              </a:buClr>
              <a:buFont typeface="Arial" charset="2"/>
              <a:buChar char="•"/>
            </a:pPr>
            <a:r>
              <a:rPr lang="en-GB" dirty="0">
                <a:latin typeface="Calibri"/>
                <a:ea typeface="Calibri"/>
                <a:cs typeface="Calibri"/>
              </a:rPr>
              <a:t>According to</a:t>
            </a:r>
            <a:r>
              <a:rPr lang="en-GB" b="1" dirty="0">
                <a:latin typeface="Calibri"/>
                <a:ea typeface="Calibri"/>
                <a:cs typeface="Calibri"/>
              </a:rPr>
              <a:t> </a:t>
            </a:r>
            <a:r>
              <a:rPr lang="en-GB" dirty="0">
                <a:latin typeface="Calibri"/>
                <a:ea typeface="Calibri"/>
                <a:cs typeface="Calibri"/>
              </a:rPr>
              <a:t>(</a:t>
            </a:r>
            <a:r>
              <a:rPr lang="en-GB" dirty="0" err="1">
                <a:latin typeface="Calibri"/>
                <a:ea typeface="Calibri"/>
                <a:cs typeface="Calibri"/>
              </a:rPr>
              <a:t>Brudkowska</a:t>
            </a:r>
            <a:r>
              <a:rPr lang="en-GB" dirty="0">
                <a:latin typeface="Calibri"/>
                <a:ea typeface="Calibri"/>
                <a:cs typeface="Calibri"/>
              </a:rPr>
              <a:t> et al., 2018) </a:t>
            </a:r>
            <a:r>
              <a:rPr lang="en-GB" b="1" dirty="0">
                <a:latin typeface="Calibri"/>
                <a:ea typeface="Calibri"/>
                <a:cs typeface="Calibri"/>
              </a:rPr>
              <a:t>Beta-Blockers</a:t>
            </a:r>
            <a:r>
              <a:rPr lang="en-GB" dirty="0">
                <a:latin typeface="Calibri"/>
                <a:ea typeface="Calibri"/>
                <a:cs typeface="Calibri"/>
              </a:rPr>
              <a:t> such as Propranolol, are a medication which block over stimulation of adrenergic receptors, that controls heartbeat, which in turn can treat heart conditions, high blood pressure and the physical symptoms of anxiety.</a:t>
            </a:r>
          </a:p>
        </p:txBody>
      </p:sp>
      <p:sp>
        <p:nvSpPr>
          <p:cNvPr id="4" name="TextBox 3">
            <a:extLst>
              <a:ext uri="{FF2B5EF4-FFF2-40B4-BE49-F238E27FC236}">
                <a16:creationId xmlns:a16="http://schemas.microsoft.com/office/drawing/2014/main" id="{6389A74D-7062-B5E0-5795-8A766B2C21C8}"/>
              </a:ext>
            </a:extLst>
          </p:cNvPr>
          <p:cNvSpPr txBox="1"/>
          <p:nvPr/>
        </p:nvSpPr>
        <p:spPr>
          <a:xfrm>
            <a:off x="10528986" y="128716"/>
            <a:ext cx="50199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6</a:t>
            </a:r>
          </a:p>
        </p:txBody>
      </p:sp>
    </p:spTree>
    <p:extLst>
      <p:ext uri="{BB962C8B-B14F-4D97-AF65-F5344CB8AC3E}">
        <p14:creationId xmlns:p14="http://schemas.microsoft.com/office/powerpoint/2010/main" val="424306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77761-1945-C67D-C3E5-56F3AB026E1E}"/>
              </a:ext>
            </a:extLst>
          </p:cNvPr>
          <p:cNvSpPr>
            <a:spLocks noGrp="1"/>
          </p:cNvSpPr>
          <p:nvPr>
            <p:ph type="title"/>
          </p:nvPr>
        </p:nvSpPr>
        <p:spPr/>
        <p:txBody>
          <a:bodyPr/>
          <a:lstStyle/>
          <a:p>
            <a:r>
              <a:rPr lang="en-GB" sz="5200" dirty="0">
                <a:latin typeface="Calibri"/>
                <a:cs typeface="Calibri"/>
              </a:rPr>
              <a:t>Strengths and Limitations of Modern Treatment for Anxiety</a:t>
            </a:r>
          </a:p>
        </p:txBody>
      </p:sp>
      <p:sp>
        <p:nvSpPr>
          <p:cNvPr id="3" name="Content Placeholder 2">
            <a:extLst>
              <a:ext uri="{FF2B5EF4-FFF2-40B4-BE49-F238E27FC236}">
                <a16:creationId xmlns:a16="http://schemas.microsoft.com/office/drawing/2014/main" id="{B1D0DEFC-D4AA-3E23-8CBE-96FA0E5DC597}"/>
              </a:ext>
            </a:extLst>
          </p:cNvPr>
          <p:cNvSpPr>
            <a:spLocks noGrp="1"/>
          </p:cNvSpPr>
          <p:nvPr>
            <p:ph idx="1"/>
          </p:nvPr>
        </p:nvSpPr>
        <p:spPr>
          <a:xfrm>
            <a:off x="650231" y="2711944"/>
            <a:ext cx="10377865" cy="3536455"/>
          </a:xfrm>
        </p:spPr>
        <p:txBody>
          <a:bodyPr vert="horz" lIns="91440" tIns="45720" rIns="91440" bIns="45720" rtlCol="0" anchor="t">
            <a:normAutofit/>
          </a:bodyPr>
          <a:lstStyle/>
          <a:p>
            <a:pPr marL="0" indent="0">
              <a:buNone/>
            </a:pPr>
            <a:r>
              <a:rPr lang="en-GB" b="1" dirty="0"/>
              <a:t>Strengths of psychotherapies such as CBT include:</a:t>
            </a:r>
            <a:endParaRPr lang="en-US" b="1" dirty="0"/>
          </a:p>
          <a:p>
            <a:pPr marL="0" indent="0">
              <a:buNone/>
            </a:pPr>
            <a:endParaRPr lang="en-GB" dirty="0"/>
          </a:p>
          <a:p>
            <a:pPr>
              <a:buFont typeface="Arial" charset="2"/>
              <a:buChar char="•"/>
            </a:pPr>
            <a:r>
              <a:rPr lang="en-GB" dirty="0"/>
              <a:t>Exposure to situations or objects which lesson anxiety to stressors over time.</a:t>
            </a:r>
          </a:p>
          <a:p>
            <a:pPr>
              <a:buClr>
                <a:srgbClr val="8AD0D6"/>
              </a:buClr>
              <a:buFont typeface="Arial" charset="2"/>
              <a:buChar char="•"/>
            </a:pPr>
            <a:r>
              <a:rPr lang="en-GB" dirty="0"/>
              <a:t>CBT is a short-term therapy which may seem more manageable for many.</a:t>
            </a:r>
          </a:p>
          <a:p>
            <a:pPr>
              <a:buClr>
                <a:srgbClr val="8AD0D6"/>
              </a:buClr>
              <a:buFont typeface="Arial" charset="2"/>
              <a:buChar char="•"/>
            </a:pPr>
            <a:r>
              <a:rPr lang="en-GB" dirty="0"/>
              <a:t>Helps build healthy coping skills that are transferrable for individuals after the therapy is completed.</a:t>
            </a:r>
          </a:p>
          <a:p>
            <a:pPr>
              <a:buClr>
                <a:srgbClr val="8AD0D6"/>
              </a:buClr>
              <a:buFont typeface="Arial" charset="2"/>
              <a:buChar char="•"/>
            </a:pPr>
            <a:r>
              <a:rPr lang="en-GB" dirty="0"/>
              <a:t>Helps those who manage anxiety understand their emotions and feelings, and gain control of their lives. </a:t>
            </a:r>
          </a:p>
          <a:p>
            <a:pPr>
              <a:buClr>
                <a:srgbClr val="8AD0D6"/>
              </a:buClr>
              <a:buFont typeface="Arial" charset="2"/>
              <a:buChar char="•"/>
            </a:pPr>
            <a:endParaRPr lang="en-GB" dirty="0"/>
          </a:p>
        </p:txBody>
      </p:sp>
      <p:sp>
        <p:nvSpPr>
          <p:cNvPr id="4" name="TextBox 3">
            <a:extLst>
              <a:ext uri="{FF2B5EF4-FFF2-40B4-BE49-F238E27FC236}">
                <a16:creationId xmlns:a16="http://schemas.microsoft.com/office/drawing/2014/main" id="{D5F857DE-A40D-C581-B992-340F4ACB58C9}"/>
              </a:ext>
            </a:extLst>
          </p:cNvPr>
          <p:cNvSpPr txBox="1"/>
          <p:nvPr/>
        </p:nvSpPr>
        <p:spPr>
          <a:xfrm>
            <a:off x="10503243" y="90101"/>
            <a:ext cx="52773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7</a:t>
            </a:r>
          </a:p>
        </p:txBody>
      </p:sp>
    </p:spTree>
    <p:extLst>
      <p:ext uri="{BB962C8B-B14F-4D97-AF65-F5344CB8AC3E}">
        <p14:creationId xmlns:p14="http://schemas.microsoft.com/office/powerpoint/2010/main" val="237141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EDDA-6E68-BEFF-053C-1A7FFB7834FD}"/>
              </a:ext>
            </a:extLst>
          </p:cNvPr>
          <p:cNvSpPr>
            <a:spLocks noGrp="1"/>
          </p:cNvSpPr>
          <p:nvPr>
            <p:ph type="title"/>
          </p:nvPr>
        </p:nvSpPr>
        <p:spPr>
          <a:xfrm>
            <a:off x="718192" y="277664"/>
            <a:ext cx="8364696" cy="1400530"/>
          </a:xfrm>
        </p:spPr>
        <p:txBody>
          <a:bodyPr/>
          <a:lstStyle/>
          <a:p>
            <a:r>
              <a:rPr lang="en-GB" sz="5200" dirty="0">
                <a:latin typeface="Calibri"/>
                <a:cs typeface="Calibri"/>
              </a:rPr>
              <a:t>Strengths and Limitations of Modern Treatment for Anxiety</a:t>
            </a:r>
            <a:endParaRPr lang="en-US" dirty="0"/>
          </a:p>
        </p:txBody>
      </p:sp>
      <p:sp>
        <p:nvSpPr>
          <p:cNvPr id="3" name="Content Placeholder 2">
            <a:extLst>
              <a:ext uri="{FF2B5EF4-FFF2-40B4-BE49-F238E27FC236}">
                <a16:creationId xmlns:a16="http://schemas.microsoft.com/office/drawing/2014/main" id="{0B89D929-A2CA-A555-3FFD-474AB837E73D}"/>
              </a:ext>
            </a:extLst>
          </p:cNvPr>
          <p:cNvSpPr>
            <a:spLocks noGrp="1"/>
          </p:cNvSpPr>
          <p:nvPr>
            <p:ph idx="1"/>
          </p:nvPr>
        </p:nvSpPr>
        <p:spPr>
          <a:xfrm>
            <a:off x="722313" y="2547188"/>
            <a:ext cx="10449945" cy="3865967"/>
          </a:xfrm>
        </p:spPr>
        <p:txBody>
          <a:bodyPr vert="horz" lIns="91440" tIns="45720" rIns="91440" bIns="45720" rtlCol="0" anchor="t">
            <a:normAutofit/>
          </a:bodyPr>
          <a:lstStyle/>
          <a:p>
            <a:pPr marL="0" indent="0">
              <a:buNone/>
            </a:pPr>
            <a:r>
              <a:rPr lang="en-GB" b="1" dirty="0"/>
              <a:t>Limitations of psychotherapies such as CBT include:</a:t>
            </a:r>
          </a:p>
          <a:p>
            <a:pPr marL="0" indent="0">
              <a:buNone/>
            </a:pPr>
            <a:endParaRPr lang="en-GB" b="1" dirty="0"/>
          </a:p>
          <a:p>
            <a:pPr>
              <a:buFont typeface="Arial" charset="2"/>
              <a:buChar char="•"/>
            </a:pPr>
            <a:r>
              <a:rPr lang="en-GB" dirty="0"/>
              <a:t>Psychotherapy can be intensive and may require retrospection that individuals may not be emotionally prepared for.</a:t>
            </a:r>
          </a:p>
          <a:p>
            <a:pPr>
              <a:buClr>
                <a:srgbClr val="8AD0D6"/>
              </a:buClr>
              <a:buFont typeface="Arial" charset="2"/>
              <a:buChar char="•"/>
            </a:pPr>
            <a:r>
              <a:rPr lang="en-GB" dirty="0"/>
              <a:t>In some instance psychotherapy can uncover traumas that may be unnerving.</a:t>
            </a:r>
          </a:p>
          <a:p>
            <a:pPr>
              <a:buClr>
                <a:srgbClr val="8AD0D6"/>
              </a:buClr>
              <a:buFont typeface="Arial" charset="2"/>
              <a:buChar char="•"/>
            </a:pPr>
            <a:r>
              <a:rPr lang="en-GB" dirty="0"/>
              <a:t>CBT and other therapies require time commitment that some may not be capable of due to various personal commitments.</a:t>
            </a:r>
          </a:p>
          <a:p>
            <a:pPr>
              <a:buClr>
                <a:srgbClr val="8AD0D6"/>
              </a:buClr>
              <a:buFont typeface="Arial" charset="2"/>
              <a:buChar char="•"/>
            </a:pPr>
            <a:r>
              <a:rPr lang="en-GB" dirty="0"/>
              <a:t>Many psychotherapies require the individual to have strong support systems that some may simply not have e.g. family.</a:t>
            </a:r>
          </a:p>
          <a:p>
            <a:pPr>
              <a:buClr>
                <a:srgbClr val="8AD0D6"/>
              </a:buClr>
              <a:buFont typeface="Arial" charset="2"/>
              <a:buChar char="•"/>
            </a:pPr>
            <a:endParaRPr lang="en-GB" dirty="0"/>
          </a:p>
        </p:txBody>
      </p:sp>
      <p:sp>
        <p:nvSpPr>
          <p:cNvPr id="4" name="TextBox 3">
            <a:extLst>
              <a:ext uri="{FF2B5EF4-FFF2-40B4-BE49-F238E27FC236}">
                <a16:creationId xmlns:a16="http://schemas.microsoft.com/office/drawing/2014/main" id="{55422B1C-8CEF-8141-BD85-B0832F4E1732}"/>
              </a:ext>
            </a:extLst>
          </p:cNvPr>
          <p:cNvSpPr txBox="1"/>
          <p:nvPr/>
        </p:nvSpPr>
        <p:spPr>
          <a:xfrm>
            <a:off x="10477500" y="102972"/>
            <a:ext cx="5792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8</a:t>
            </a:r>
            <a:endParaRPr lang="en-GB" dirty="0"/>
          </a:p>
        </p:txBody>
      </p:sp>
    </p:spTree>
    <p:extLst>
      <p:ext uri="{BB962C8B-B14F-4D97-AF65-F5344CB8AC3E}">
        <p14:creationId xmlns:p14="http://schemas.microsoft.com/office/powerpoint/2010/main" val="2140595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4DBE-2F2F-FCF9-8094-790C80B9C1FD}"/>
              </a:ext>
            </a:extLst>
          </p:cNvPr>
          <p:cNvSpPr>
            <a:spLocks noGrp="1"/>
          </p:cNvSpPr>
          <p:nvPr>
            <p:ph type="title"/>
          </p:nvPr>
        </p:nvSpPr>
        <p:spPr>
          <a:xfrm>
            <a:off x="635814" y="298259"/>
            <a:ext cx="8374993" cy="1596178"/>
          </a:xfrm>
        </p:spPr>
        <p:txBody>
          <a:bodyPr/>
          <a:lstStyle/>
          <a:p>
            <a:r>
              <a:rPr lang="en-GB" sz="5200" dirty="0">
                <a:latin typeface="Calibri"/>
                <a:cs typeface="Calibri"/>
              </a:rPr>
              <a:t>Strengths and Limitations of Modern Treatment for Anxiety</a:t>
            </a:r>
            <a:endParaRPr lang="en-US" dirty="0"/>
          </a:p>
        </p:txBody>
      </p:sp>
      <p:sp>
        <p:nvSpPr>
          <p:cNvPr id="3" name="Content Placeholder 2">
            <a:extLst>
              <a:ext uri="{FF2B5EF4-FFF2-40B4-BE49-F238E27FC236}">
                <a16:creationId xmlns:a16="http://schemas.microsoft.com/office/drawing/2014/main" id="{B00D8D67-3053-0427-B6F4-915F828383A2}"/>
              </a:ext>
            </a:extLst>
          </p:cNvPr>
          <p:cNvSpPr>
            <a:spLocks noGrp="1"/>
          </p:cNvSpPr>
          <p:nvPr>
            <p:ph idx="1"/>
          </p:nvPr>
        </p:nvSpPr>
        <p:spPr>
          <a:xfrm>
            <a:off x="639934" y="2856106"/>
            <a:ext cx="10274891" cy="3505563"/>
          </a:xfrm>
        </p:spPr>
        <p:txBody>
          <a:bodyPr vert="horz" lIns="91440" tIns="45720" rIns="91440" bIns="45720" rtlCol="0" anchor="t">
            <a:normAutofit/>
          </a:bodyPr>
          <a:lstStyle/>
          <a:p>
            <a:pPr marL="0" indent="0">
              <a:buNone/>
            </a:pPr>
            <a:r>
              <a:rPr lang="en-GB" b="1" dirty="0"/>
              <a:t>Strengths of medication such as Beta-Blockers include:</a:t>
            </a:r>
          </a:p>
          <a:p>
            <a:pPr marL="0" indent="0">
              <a:buNone/>
            </a:pPr>
            <a:endParaRPr lang="en-GB" b="1" dirty="0"/>
          </a:p>
          <a:p>
            <a:pPr>
              <a:buFont typeface="Arial" charset="2"/>
              <a:buChar char="•"/>
            </a:pPr>
            <a:r>
              <a:rPr lang="en-GB" dirty="0"/>
              <a:t>Can alleviate physical and psychological symptoms of anxiety.</a:t>
            </a:r>
          </a:p>
          <a:p>
            <a:pPr>
              <a:buClr>
                <a:srgbClr val="8AD0D6"/>
              </a:buClr>
              <a:buFont typeface="Arial" charset="2"/>
              <a:buChar char="•"/>
            </a:pPr>
            <a:r>
              <a:rPr lang="en-GB" dirty="0"/>
              <a:t>Allows the individual to effectively attend therapy without the overwhelming feeling of anxiousness.</a:t>
            </a:r>
          </a:p>
          <a:p>
            <a:pPr>
              <a:buClr>
                <a:srgbClr val="8AD0D6"/>
              </a:buClr>
              <a:buFont typeface="Arial" charset="2"/>
              <a:buChar char="•"/>
            </a:pPr>
            <a:r>
              <a:rPr lang="en-GB" dirty="0"/>
              <a:t>Can be taken before a stressful event to decrease the feeling of anxiousness/fear.</a:t>
            </a:r>
          </a:p>
        </p:txBody>
      </p:sp>
      <p:sp>
        <p:nvSpPr>
          <p:cNvPr id="4" name="TextBox 3">
            <a:extLst>
              <a:ext uri="{FF2B5EF4-FFF2-40B4-BE49-F238E27FC236}">
                <a16:creationId xmlns:a16="http://schemas.microsoft.com/office/drawing/2014/main" id="{7BC32AC8-C5B9-2B57-E51F-6C5CF6DD1DAE}"/>
              </a:ext>
            </a:extLst>
          </p:cNvPr>
          <p:cNvSpPr txBox="1"/>
          <p:nvPr/>
        </p:nvSpPr>
        <p:spPr>
          <a:xfrm>
            <a:off x="10503243" y="102972"/>
            <a:ext cx="52773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9</a:t>
            </a:r>
            <a:endParaRPr lang="en-GB" dirty="0"/>
          </a:p>
        </p:txBody>
      </p:sp>
    </p:spTree>
    <p:extLst>
      <p:ext uri="{BB962C8B-B14F-4D97-AF65-F5344CB8AC3E}">
        <p14:creationId xmlns:p14="http://schemas.microsoft.com/office/powerpoint/2010/main" val="19274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A26C0-1ABC-A589-416C-24520C4A7074}"/>
              </a:ext>
            </a:extLst>
          </p:cNvPr>
          <p:cNvSpPr>
            <a:spLocks noGrp="1"/>
          </p:cNvSpPr>
          <p:nvPr>
            <p:ph type="title"/>
          </p:nvPr>
        </p:nvSpPr>
        <p:spPr>
          <a:xfrm>
            <a:off x="810868" y="504204"/>
            <a:ext cx="8374994" cy="1400530"/>
          </a:xfrm>
        </p:spPr>
        <p:txBody>
          <a:bodyPr/>
          <a:lstStyle/>
          <a:p>
            <a:r>
              <a:rPr lang="en-GB" sz="5200" dirty="0">
                <a:latin typeface="Calibri"/>
                <a:cs typeface="Calibri"/>
              </a:rPr>
              <a:t>Strengths and Limitations of Modern Treatment for Anxiety</a:t>
            </a:r>
            <a:endParaRPr lang="en-US" dirty="0"/>
          </a:p>
        </p:txBody>
      </p:sp>
      <p:sp>
        <p:nvSpPr>
          <p:cNvPr id="3" name="Content Placeholder 2">
            <a:extLst>
              <a:ext uri="{FF2B5EF4-FFF2-40B4-BE49-F238E27FC236}">
                <a16:creationId xmlns:a16="http://schemas.microsoft.com/office/drawing/2014/main" id="{5865833B-5656-3467-E4FF-B85E17F6325B}"/>
              </a:ext>
            </a:extLst>
          </p:cNvPr>
          <p:cNvSpPr>
            <a:spLocks noGrp="1"/>
          </p:cNvSpPr>
          <p:nvPr>
            <p:ph idx="1"/>
          </p:nvPr>
        </p:nvSpPr>
        <p:spPr>
          <a:xfrm>
            <a:off x="814988" y="3103241"/>
            <a:ext cx="9976270" cy="3145158"/>
          </a:xfrm>
        </p:spPr>
        <p:txBody>
          <a:bodyPr vert="horz" lIns="91440" tIns="45720" rIns="91440" bIns="45720" rtlCol="0" anchor="t">
            <a:normAutofit/>
          </a:bodyPr>
          <a:lstStyle/>
          <a:p>
            <a:pPr marL="0" indent="0">
              <a:buNone/>
            </a:pPr>
            <a:r>
              <a:rPr lang="en-GB" b="1" dirty="0">
                <a:ea typeface="+mj-lt"/>
                <a:cs typeface="+mj-lt"/>
              </a:rPr>
              <a:t>Limitations of medication such as Beta-Blockers include:</a:t>
            </a:r>
          </a:p>
          <a:p>
            <a:pPr marL="0" indent="0">
              <a:buNone/>
            </a:pPr>
            <a:endParaRPr lang="en-GB" b="1" dirty="0"/>
          </a:p>
          <a:p>
            <a:pPr>
              <a:buFont typeface="Arial" charset="2"/>
              <a:buChar char="•"/>
            </a:pPr>
            <a:r>
              <a:rPr lang="en-GB" dirty="0"/>
              <a:t>Can become reliant on medication to alleviate symptoms and used as a safety measure.</a:t>
            </a:r>
          </a:p>
          <a:p>
            <a:pPr>
              <a:buClr>
                <a:srgbClr val="8AD0D6"/>
              </a:buClr>
              <a:buFont typeface="Arial" charset="2"/>
              <a:buChar char="•"/>
            </a:pPr>
            <a:r>
              <a:rPr lang="en-GB" dirty="0"/>
              <a:t>Can cause weight gain, fatigue, cold hands and feet, dizziness, respiratory issues, confusion, difficulty concentrating, low blood pressure and many more side effects.</a:t>
            </a:r>
          </a:p>
        </p:txBody>
      </p:sp>
      <p:sp>
        <p:nvSpPr>
          <p:cNvPr id="4" name="TextBox 3">
            <a:extLst>
              <a:ext uri="{FF2B5EF4-FFF2-40B4-BE49-F238E27FC236}">
                <a16:creationId xmlns:a16="http://schemas.microsoft.com/office/drawing/2014/main" id="{47FE775D-76CB-5250-3B97-66386550A957}"/>
              </a:ext>
            </a:extLst>
          </p:cNvPr>
          <p:cNvSpPr txBox="1"/>
          <p:nvPr/>
        </p:nvSpPr>
        <p:spPr>
          <a:xfrm>
            <a:off x="10356506" y="216242"/>
            <a:ext cx="79804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10</a:t>
            </a:r>
            <a:endParaRPr lang="en-GB" dirty="0"/>
          </a:p>
        </p:txBody>
      </p:sp>
    </p:spTree>
    <p:extLst>
      <p:ext uri="{BB962C8B-B14F-4D97-AF65-F5344CB8AC3E}">
        <p14:creationId xmlns:p14="http://schemas.microsoft.com/office/powerpoint/2010/main" val="328852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C362-AD7B-5C90-6C14-D92D40E6E526}"/>
              </a:ext>
            </a:extLst>
          </p:cNvPr>
          <p:cNvSpPr>
            <a:spLocks noGrp="1"/>
          </p:cNvSpPr>
          <p:nvPr>
            <p:ph type="title"/>
          </p:nvPr>
        </p:nvSpPr>
        <p:spPr>
          <a:xfrm>
            <a:off x="646111" y="452718"/>
            <a:ext cx="10887533" cy="5673909"/>
          </a:xfrm>
        </p:spPr>
        <p:txBody>
          <a:bodyPr/>
          <a:lstStyle/>
          <a:p>
            <a:pPr algn="ctr"/>
            <a:br>
              <a:rPr lang="en-GB" sz="7200">
                <a:latin typeface="Calibri"/>
                <a:cs typeface="Calibri"/>
              </a:rPr>
            </a:br>
            <a:r>
              <a:rPr lang="en-GB" sz="7200" b="1">
                <a:solidFill>
                  <a:srgbClr val="C00000"/>
                </a:solidFill>
                <a:latin typeface="Calibri"/>
                <a:cs typeface="Calibri"/>
              </a:rPr>
              <a:t>Thank you for your attention and any questions you may have.</a:t>
            </a:r>
            <a:endParaRPr lang="en-US" sz="7200" b="1">
              <a:solidFill>
                <a:srgbClr val="C00000"/>
              </a:solidFill>
              <a:latin typeface="Calibri"/>
              <a:cs typeface="Calibri"/>
            </a:endParaRPr>
          </a:p>
        </p:txBody>
      </p:sp>
      <p:sp>
        <p:nvSpPr>
          <p:cNvPr id="3" name="TextBox 2">
            <a:extLst>
              <a:ext uri="{FF2B5EF4-FFF2-40B4-BE49-F238E27FC236}">
                <a16:creationId xmlns:a16="http://schemas.microsoft.com/office/drawing/2014/main" id="{0179785B-14BD-75BF-DFFC-42646DDE6E23}"/>
              </a:ext>
            </a:extLst>
          </p:cNvPr>
          <p:cNvSpPr txBox="1"/>
          <p:nvPr/>
        </p:nvSpPr>
        <p:spPr>
          <a:xfrm>
            <a:off x="10407993" y="154459"/>
            <a:ext cx="77744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11</a:t>
            </a:r>
          </a:p>
        </p:txBody>
      </p:sp>
    </p:spTree>
    <p:extLst>
      <p:ext uri="{BB962C8B-B14F-4D97-AF65-F5344CB8AC3E}">
        <p14:creationId xmlns:p14="http://schemas.microsoft.com/office/powerpoint/2010/main" val="1284441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AF9F-816D-C9BB-3AED-89FD4C0E21B0}"/>
              </a:ext>
            </a:extLst>
          </p:cNvPr>
          <p:cNvSpPr>
            <a:spLocks noGrp="1"/>
          </p:cNvSpPr>
          <p:nvPr>
            <p:ph type="title"/>
          </p:nvPr>
        </p:nvSpPr>
        <p:spPr/>
        <p:txBody>
          <a:bodyPr/>
          <a:lstStyle/>
          <a:p>
            <a:r>
              <a:rPr lang="en-GB" sz="5400">
                <a:latin typeface="Calibri"/>
                <a:cs typeface="Calibri"/>
              </a:rPr>
              <a:t>Reference List:</a:t>
            </a:r>
          </a:p>
        </p:txBody>
      </p:sp>
      <p:sp>
        <p:nvSpPr>
          <p:cNvPr id="3" name="Content Placeholder 2">
            <a:extLst>
              <a:ext uri="{FF2B5EF4-FFF2-40B4-BE49-F238E27FC236}">
                <a16:creationId xmlns:a16="http://schemas.microsoft.com/office/drawing/2014/main" id="{20BF83BB-A852-5443-A3E7-851FFB793E1C}"/>
              </a:ext>
            </a:extLst>
          </p:cNvPr>
          <p:cNvSpPr>
            <a:spLocks noGrp="1"/>
          </p:cNvSpPr>
          <p:nvPr>
            <p:ph idx="1"/>
          </p:nvPr>
        </p:nvSpPr>
        <p:spPr>
          <a:xfrm>
            <a:off x="372204" y="1713107"/>
            <a:ext cx="11407594" cy="4875101"/>
          </a:xfrm>
        </p:spPr>
        <p:txBody>
          <a:bodyPr vert="horz" lIns="91440" tIns="45720" rIns="91440" bIns="45720" rtlCol="0" anchor="t">
            <a:normAutofit/>
          </a:bodyPr>
          <a:lstStyle/>
          <a:p>
            <a:pPr marL="0" indent="0">
              <a:buNone/>
            </a:pPr>
            <a:r>
              <a:rPr lang="en-GB" sz="1400">
                <a:latin typeface="Calibri"/>
                <a:ea typeface="+mj-lt"/>
                <a:cs typeface="+mj-lt"/>
              </a:rPr>
              <a:t>Cambridge Dictionary. (2024). </a:t>
            </a:r>
            <a:r>
              <a:rPr lang="en-GB" sz="1400" i="1">
                <a:latin typeface="Calibri"/>
                <a:ea typeface="+mj-lt"/>
                <a:cs typeface="+mj-lt"/>
              </a:rPr>
              <a:t>Anxiety.</a:t>
            </a:r>
            <a:endParaRPr lang="en-GB" sz="1400">
              <a:latin typeface="Calibri"/>
              <a:ea typeface="+mj-lt"/>
              <a:cs typeface="+mj-lt"/>
            </a:endParaRPr>
          </a:p>
          <a:p>
            <a:pPr marL="0" indent="0">
              <a:buNone/>
            </a:pPr>
            <a:r>
              <a:rPr lang="en-GB" sz="1400">
                <a:latin typeface="Calibri"/>
                <a:ea typeface="+mj-lt"/>
                <a:cs typeface="+mj-lt"/>
                <a:hlinkClick r:id="rId2"/>
              </a:rPr>
              <a:t>https://dictionary.cambridge.org/dictionary/english/anxiety</a:t>
            </a:r>
            <a:r>
              <a:rPr lang="en-GB" sz="1400">
                <a:latin typeface="Calibri"/>
                <a:ea typeface="+mj-lt"/>
                <a:cs typeface="+mj-lt"/>
              </a:rPr>
              <a:t> </a:t>
            </a:r>
          </a:p>
          <a:p>
            <a:pPr marL="0" indent="0">
              <a:buNone/>
            </a:pPr>
            <a:endParaRPr lang="en-GB" sz="1400">
              <a:latin typeface="Calibri"/>
              <a:ea typeface="+mj-lt"/>
              <a:cs typeface="+mj-lt"/>
            </a:endParaRPr>
          </a:p>
          <a:p>
            <a:pPr marL="0" indent="0">
              <a:buNone/>
            </a:pPr>
            <a:r>
              <a:rPr lang="en-GB" sz="1400">
                <a:latin typeface="Calibri"/>
                <a:ea typeface="+mj-lt"/>
                <a:cs typeface="+mj-lt"/>
              </a:rPr>
              <a:t>Craske, M. G., Rauch, S. L., </a:t>
            </a:r>
            <a:r>
              <a:rPr lang="en-GB" sz="1400" err="1">
                <a:latin typeface="Calibri"/>
                <a:ea typeface="+mj-lt"/>
                <a:cs typeface="+mj-lt"/>
              </a:rPr>
              <a:t>Ursano</a:t>
            </a:r>
            <a:r>
              <a:rPr lang="en-GB" sz="1400">
                <a:latin typeface="Calibri"/>
                <a:ea typeface="+mj-lt"/>
                <a:cs typeface="+mj-lt"/>
              </a:rPr>
              <a:t>, R., </a:t>
            </a:r>
            <a:r>
              <a:rPr lang="en-GB" sz="1400" err="1">
                <a:latin typeface="Calibri"/>
                <a:ea typeface="+mj-lt"/>
                <a:cs typeface="+mj-lt"/>
              </a:rPr>
              <a:t>Prenoveau</a:t>
            </a:r>
            <a:r>
              <a:rPr lang="en-GB" sz="1400">
                <a:latin typeface="Calibri"/>
                <a:ea typeface="+mj-lt"/>
                <a:cs typeface="+mj-lt"/>
              </a:rPr>
              <a:t>, J., Pine, D. S., &amp; </a:t>
            </a:r>
            <a:r>
              <a:rPr lang="en-GB" sz="1400" err="1">
                <a:latin typeface="Calibri"/>
                <a:ea typeface="+mj-lt"/>
                <a:cs typeface="+mj-lt"/>
              </a:rPr>
              <a:t>Zinbarg</a:t>
            </a:r>
            <a:r>
              <a:rPr lang="en-GB" sz="1400">
                <a:latin typeface="Calibri"/>
                <a:ea typeface="+mj-lt"/>
                <a:cs typeface="+mj-lt"/>
              </a:rPr>
              <a:t>, R. E. (2009). What is an anxiety disorder?. </a:t>
            </a:r>
            <a:r>
              <a:rPr lang="en-GB" sz="1400" i="1">
                <a:latin typeface="Calibri"/>
                <a:ea typeface="+mj-lt"/>
                <a:cs typeface="+mj-lt"/>
              </a:rPr>
              <a:t>Depression and Anxiety, </a:t>
            </a:r>
            <a:r>
              <a:rPr lang="en-GB" sz="1400">
                <a:latin typeface="Calibri"/>
                <a:ea typeface="+mj-lt"/>
                <a:cs typeface="+mj-lt"/>
              </a:rPr>
              <a:t>26, 1066-1085.</a:t>
            </a:r>
            <a:endParaRPr lang="en-GB" sz="1400">
              <a:latin typeface="Calibri"/>
              <a:ea typeface="+mj-lt"/>
              <a:cs typeface="Calibri"/>
            </a:endParaRPr>
          </a:p>
          <a:p>
            <a:pPr marL="0" indent="0">
              <a:buNone/>
            </a:pPr>
            <a:r>
              <a:rPr lang="en-GB" sz="1400">
                <a:latin typeface="Calibri"/>
                <a:ea typeface="+mj-lt"/>
                <a:cs typeface="+mj-lt"/>
                <a:hlinkClick r:id="rId3"/>
              </a:rPr>
              <a:t>https://doi-org.ezproxy.uwtsd.ac.uk/10.1002/da.20633</a:t>
            </a:r>
          </a:p>
          <a:p>
            <a:pPr marL="0" indent="0">
              <a:buClr>
                <a:srgbClr val="8AD0D6"/>
              </a:buClr>
              <a:buNone/>
            </a:pPr>
            <a:endParaRPr lang="en-GB" sz="1400">
              <a:latin typeface="Calibri"/>
              <a:cs typeface="Calibri"/>
            </a:endParaRPr>
          </a:p>
          <a:p>
            <a:pPr marL="0" indent="0">
              <a:buNone/>
            </a:pPr>
            <a:r>
              <a:rPr lang="en-GB" sz="1400">
                <a:latin typeface="Calibri"/>
                <a:cs typeface="Calibri"/>
              </a:rPr>
              <a:t>Siddiqui, I., Aurelio, M., Gupta, A., Blythe, J., &amp; </a:t>
            </a:r>
            <a:r>
              <a:rPr lang="en-GB" sz="1400" err="1">
                <a:latin typeface="Calibri"/>
                <a:cs typeface="Calibri"/>
              </a:rPr>
              <a:t>Khanji</a:t>
            </a:r>
            <a:r>
              <a:rPr lang="en-GB" sz="1400">
                <a:latin typeface="Calibri"/>
                <a:cs typeface="Calibri"/>
              </a:rPr>
              <a:t>, M. Y. (2021). COVID-19: Causes of anxiety and wellbeing support needs of healthcare professionals in the UK: A cross-sectional survey. </a:t>
            </a:r>
            <a:r>
              <a:rPr lang="en-GB" sz="1400" i="1">
                <a:latin typeface="Calibri"/>
                <a:cs typeface="Calibri"/>
              </a:rPr>
              <a:t>Clinical Medicine (London, England), 21(1), 66-72. </a:t>
            </a:r>
            <a:r>
              <a:rPr lang="en-GB" sz="1400">
                <a:latin typeface="Calibri"/>
                <a:ea typeface="+mj-lt"/>
                <a:cs typeface="+mj-lt"/>
                <a:hlinkClick r:id="rId4"/>
              </a:rPr>
              <a:t>https://www.proquest.com/docview/2560894303?accountid=130472&amp;parentSessionId=rnYqvqUa9nh8uAqY77GJp3vW0RAh5W0nczned9mseVc%3D&amp;pq-origsite=primo&amp;sourcetype=Scholarly%20Journals</a:t>
            </a:r>
            <a:r>
              <a:rPr lang="en-GB" sz="1400">
                <a:latin typeface="Calibri"/>
                <a:ea typeface="+mj-lt"/>
                <a:cs typeface="+mj-lt"/>
              </a:rPr>
              <a:t> </a:t>
            </a:r>
            <a:endParaRPr lang="en-GB" sz="1400">
              <a:solidFill>
                <a:srgbClr val="3A3A3A"/>
              </a:solidFill>
              <a:latin typeface="Calibri"/>
              <a:cs typeface="Calibri"/>
            </a:endParaRPr>
          </a:p>
          <a:p>
            <a:pPr marL="0" indent="0">
              <a:buClr>
                <a:srgbClr val="1E5155">
                  <a:lumMod val="40000"/>
                  <a:lumOff val="60000"/>
                </a:srgbClr>
              </a:buClr>
              <a:buNone/>
            </a:pPr>
            <a:endParaRPr lang="en-GB" sz="1400">
              <a:latin typeface="Calibri"/>
              <a:cs typeface="Calibri"/>
            </a:endParaRPr>
          </a:p>
          <a:p>
            <a:pPr marL="0" indent="0">
              <a:buNone/>
            </a:pPr>
            <a:r>
              <a:rPr lang="en-GB" sz="1400">
                <a:latin typeface="Calibri"/>
                <a:cs typeface="Calibri"/>
              </a:rPr>
              <a:t>Racine, N., McArthur, B.A., Cooke, J. E., Eirich, R., Zhu, J., &amp; Madigan, S. (2021). Global prevalence of depressive and anxiety symptoms in children and adolescents during COVID-19: A meta-analysis. </a:t>
            </a:r>
            <a:r>
              <a:rPr lang="en-GB" sz="1400" i="1">
                <a:latin typeface="Calibri"/>
                <a:cs typeface="Calibri"/>
              </a:rPr>
              <a:t>JAMA </a:t>
            </a:r>
            <a:r>
              <a:rPr lang="en-GB" sz="1400" i="1" err="1">
                <a:latin typeface="Calibri"/>
                <a:cs typeface="Calibri"/>
              </a:rPr>
              <a:t>Pediatrics</a:t>
            </a:r>
            <a:r>
              <a:rPr lang="en-GB" sz="1400" i="1">
                <a:latin typeface="Calibri"/>
                <a:cs typeface="Calibri"/>
              </a:rPr>
              <a:t>, </a:t>
            </a:r>
            <a:r>
              <a:rPr lang="en-GB" sz="1400">
                <a:latin typeface="Calibri"/>
                <a:cs typeface="Calibri"/>
              </a:rPr>
              <a:t>175, 1142-1150. </a:t>
            </a:r>
            <a:r>
              <a:rPr lang="en-GB" sz="1400">
                <a:ea typeface="+mj-lt"/>
                <a:cs typeface="+mj-lt"/>
                <a:hlinkClick r:id="rId5"/>
              </a:rPr>
              <a:t>https://jamanetwork.com/journals/jamapediatrics/fullarticle/2782796</a:t>
            </a:r>
            <a:r>
              <a:rPr lang="en-GB" sz="1400">
                <a:ea typeface="+mj-lt"/>
                <a:cs typeface="+mj-lt"/>
              </a:rPr>
              <a:t> </a:t>
            </a:r>
          </a:p>
          <a:p>
            <a:pPr marL="0" indent="0">
              <a:buNone/>
            </a:pPr>
            <a:endParaRPr lang="en-GB" sz="1400">
              <a:latin typeface="Century Gothic"/>
              <a:cs typeface="Calibri"/>
            </a:endParaRPr>
          </a:p>
          <a:p>
            <a:pPr marL="0" indent="0">
              <a:buNone/>
            </a:pPr>
            <a:endParaRPr lang="en-GB" sz="1400">
              <a:latin typeface="Century Gothic"/>
              <a:cs typeface="Calibri"/>
            </a:endParaRPr>
          </a:p>
          <a:p>
            <a:pPr marL="0" indent="0">
              <a:buNone/>
            </a:pPr>
            <a:endParaRPr lang="en-GB" sz="1400">
              <a:latin typeface="Calibri"/>
              <a:cs typeface="Calibri"/>
            </a:endParaRPr>
          </a:p>
          <a:p>
            <a:pPr marL="0" indent="0">
              <a:buNone/>
            </a:pPr>
            <a:endParaRPr lang="en-GB" sz="1400">
              <a:latin typeface="Calibri"/>
              <a:cs typeface="Calibri"/>
            </a:endParaRPr>
          </a:p>
        </p:txBody>
      </p:sp>
      <p:sp>
        <p:nvSpPr>
          <p:cNvPr id="4" name="TextBox 3">
            <a:extLst>
              <a:ext uri="{FF2B5EF4-FFF2-40B4-BE49-F238E27FC236}">
                <a16:creationId xmlns:a16="http://schemas.microsoft.com/office/drawing/2014/main" id="{F0C10D16-9703-D0AD-3713-35EFC9A98AEB}"/>
              </a:ext>
            </a:extLst>
          </p:cNvPr>
          <p:cNvSpPr txBox="1"/>
          <p:nvPr/>
        </p:nvSpPr>
        <p:spPr>
          <a:xfrm>
            <a:off x="10356506" y="144161"/>
            <a:ext cx="7877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12</a:t>
            </a:r>
          </a:p>
        </p:txBody>
      </p:sp>
    </p:spTree>
    <p:extLst>
      <p:ext uri="{BB962C8B-B14F-4D97-AF65-F5344CB8AC3E}">
        <p14:creationId xmlns:p14="http://schemas.microsoft.com/office/powerpoint/2010/main" val="3697615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D0C247-4B5A-74C8-F1EB-BA491B9A6631}"/>
              </a:ext>
            </a:extLst>
          </p:cNvPr>
          <p:cNvSpPr>
            <a:spLocks noGrp="1"/>
          </p:cNvSpPr>
          <p:nvPr>
            <p:ph idx="1"/>
          </p:nvPr>
        </p:nvSpPr>
        <p:spPr>
          <a:xfrm>
            <a:off x="475177" y="745161"/>
            <a:ext cx="9924784" cy="5698886"/>
          </a:xfrm>
        </p:spPr>
        <p:txBody>
          <a:bodyPr vert="horz" lIns="91440" tIns="45720" rIns="91440" bIns="45720" rtlCol="0" anchor="t">
            <a:normAutofit/>
          </a:bodyPr>
          <a:lstStyle/>
          <a:p>
            <a:pPr marL="0" indent="0">
              <a:buNone/>
            </a:pPr>
            <a:r>
              <a:rPr lang="en-GB" sz="1400" dirty="0">
                <a:latin typeface="Calibri"/>
                <a:cs typeface="Calibri"/>
              </a:rPr>
              <a:t>Keyes, K. M., &amp; Platt, J. M. (2023). Annual Research Review: Sex, gender, and internalizing conditions among adolescents in the 21st century – trends, causes, consequences. </a:t>
            </a:r>
            <a:r>
              <a:rPr lang="en-GB" sz="1400" i="1" dirty="0">
                <a:latin typeface="Calibri"/>
                <a:cs typeface="Calibri"/>
              </a:rPr>
              <a:t>Journal of Child Psychology and Psychiatry. </a:t>
            </a:r>
            <a:r>
              <a:rPr lang="en-GB" sz="1400" b="1" dirty="0">
                <a:latin typeface="Calibri"/>
                <a:ea typeface="+mj-lt"/>
                <a:cs typeface="+mj-lt"/>
                <a:hlinkClick r:id="rId2"/>
              </a:rPr>
              <a:t>https://doi-org.ezproxy.uwtsd.ac.uk/10.1111/jcpp.13864</a:t>
            </a:r>
            <a:r>
              <a:rPr lang="en-GB" sz="1400" b="1" dirty="0">
                <a:latin typeface="Calibri"/>
                <a:ea typeface="+mj-lt"/>
                <a:cs typeface="+mj-lt"/>
              </a:rPr>
              <a:t> </a:t>
            </a:r>
            <a:endParaRPr lang="en-US" dirty="0"/>
          </a:p>
          <a:p>
            <a:pPr marL="0" indent="0">
              <a:buClr>
                <a:srgbClr val="8AD0D6"/>
              </a:buClr>
              <a:buNone/>
            </a:pPr>
            <a:endParaRPr lang="en-GB" sz="1400" b="1">
              <a:latin typeface="Calibri"/>
              <a:cs typeface="Calibri"/>
            </a:endParaRPr>
          </a:p>
          <a:p>
            <a:pPr marL="0" indent="0">
              <a:buNone/>
            </a:pPr>
            <a:r>
              <a:rPr lang="en-GB" sz="1400" dirty="0">
                <a:latin typeface="Calibri"/>
                <a:cs typeface="Calibri"/>
              </a:rPr>
              <a:t>Soto, C. J. (2015, February 26). </a:t>
            </a:r>
            <a:r>
              <a:rPr lang="en-GB" sz="1400" i="1" dirty="0">
                <a:latin typeface="Calibri"/>
                <a:cs typeface="Calibri"/>
              </a:rPr>
              <a:t>The Little Six Personality Dimensions From Early Childhood to Early Adulthood: Mean-Level Age and Gender Differences in Parents' Reports. </a:t>
            </a:r>
            <a:r>
              <a:rPr lang="en-GB" sz="1400" b="1" dirty="0">
                <a:latin typeface="Calibri"/>
                <a:ea typeface="+mj-lt"/>
                <a:cs typeface="+mj-lt"/>
                <a:hlinkClick r:id="rId3"/>
              </a:rPr>
              <a:t>https://doi.org/10.1111/jopy.12168</a:t>
            </a:r>
            <a:r>
              <a:rPr lang="en-GB" sz="1400" b="1" dirty="0">
                <a:latin typeface="Calibri"/>
                <a:ea typeface="+mj-lt"/>
                <a:cs typeface="+mj-lt"/>
              </a:rPr>
              <a:t> </a:t>
            </a:r>
            <a:endParaRPr lang="en-GB" sz="1400" b="1" i="1" dirty="0">
              <a:latin typeface="Calibri"/>
              <a:cs typeface="Calibri"/>
            </a:endParaRPr>
          </a:p>
          <a:p>
            <a:pPr marL="0" indent="0">
              <a:buNone/>
            </a:pPr>
            <a:endParaRPr lang="en-GB" sz="1400" b="1" dirty="0">
              <a:latin typeface="Calibri"/>
              <a:cs typeface="Calibri"/>
            </a:endParaRPr>
          </a:p>
          <a:p>
            <a:pPr marL="0" indent="0">
              <a:buNone/>
            </a:pPr>
            <a:r>
              <a:rPr lang="en-GB" sz="1400" dirty="0">
                <a:latin typeface="Calibri"/>
                <a:cs typeface="Calibri"/>
              </a:rPr>
              <a:t>Rettew, D. C., Vink, J. M., Willemsen, G., Doyle, A., Hudziak, J. J., &amp; Boomsma, D. I. (2006). The Generic Architecture of Neuroticism in 3301 Dutch Adolescent Twins as a Function of Age and Sex: A Study From the Dutch Twin Register. </a:t>
            </a:r>
            <a:r>
              <a:rPr lang="en-GB" sz="1400" i="1" dirty="0">
                <a:latin typeface="Calibri"/>
                <a:cs typeface="Calibri"/>
              </a:rPr>
              <a:t>Twin Research and Human Genetics, 9(1), 24-29. </a:t>
            </a:r>
            <a:r>
              <a:rPr lang="en-GB" sz="1400" dirty="0">
                <a:latin typeface="Calibri"/>
                <a:ea typeface="+mj-lt"/>
                <a:cs typeface="+mj-lt"/>
                <a:hlinkClick r:id="rId4"/>
              </a:rPr>
              <a:t>https://www-proquest-com.ezproxy.uwtsd.ac.uk/docview/2789791570?pq-origsite=primo&amp;sourcetype=Scholarly%20Journals</a:t>
            </a:r>
            <a:endParaRPr lang="en-GB" sz="1400" dirty="0">
              <a:latin typeface="Calibri"/>
              <a:ea typeface="+mj-lt"/>
              <a:cs typeface="+mj-lt"/>
            </a:endParaRPr>
          </a:p>
          <a:p>
            <a:pPr marL="0" indent="0">
              <a:buNone/>
            </a:pPr>
            <a:endParaRPr lang="en-GB" sz="1400" dirty="0">
              <a:solidFill>
                <a:srgbClr val="FFFFFF"/>
              </a:solidFill>
              <a:latin typeface="Calibri"/>
              <a:cs typeface="Calibri"/>
            </a:endParaRPr>
          </a:p>
          <a:p>
            <a:pPr marL="0" indent="0">
              <a:buNone/>
            </a:pPr>
            <a:r>
              <a:rPr lang="en-GB" sz="1400" dirty="0">
                <a:solidFill>
                  <a:srgbClr val="FFFFFF"/>
                </a:solidFill>
                <a:latin typeface="Calibri"/>
                <a:ea typeface="Calibri"/>
                <a:cs typeface="Calibri"/>
              </a:rPr>
              <a:t>Marom, S., </a:t>
            </a:r>
            <a:r>
              <a:rPr lang="en-GB" sz="1400" err="1">
                <a:solidFill>
                  <a:srgbClr val="FFFFFF"/>
                </a:solidFill>
                <a:latin typeface="Calibri"/>
                <a:ea typeface="Calibri"/>
                <a:cs typeface="Calibri"/>
              </a:rPr>
              <a:t>Hermesh</a:t>
            </a:r>
            <a:r>
              <a:rPr lang="en-GB" sz="1400" dirty="0">
                <a:solidFill>
                  <a:srgbClr val="FFFFFF"/>
                </a:solidFill>
                <a:latin typeface="Calibri"/>
                <a:ea typeface="Calibri"/>
                <a:cs typeface="Calibri"/>
              </a:rPr>
              <a:t>, H. (2003). Cognitive Behaviour Therapy (CBT) in Anxiety Disorders. </a:t>
            </a:r>
            <a:r>
              <a:rPr lang="en-GB" sz="1400" i="1" dirty="0">
                <a:solidFill>
                  <a:srgbClr val="FFFFFF"/>
                </a:solidFill>
                <a:latin typeface="Calibri"/>
                <a:ea typeface="Calibri"/>
                <a:cs typeface="Calibri"/>
              </a:rPr>
              <a:t>The Israel Journal of Psychiatry and Related Sciences, 40(2), 135-144. </a:t>
            </a:r>
            <a:r>
              <a:rPr lang="en-GB" sz="1400" dirty="0">
                <a:solidFill>
                  <a:srgbClr val="FFFFFF"/>
                </a:solidFill>
                <a:latin typeface="Calibri"/>
                <a:ea typeface="+mj-lt"/>
                <a:cs typeface="+mj-lt"/>
                <a:hlinkClick r:id="rId5"/>
              </a:rPr>
              <a:t>https://www-proquest-com.ezproxy.uwtsd.ac.uk/docview/230594811/68F1CE1F130F47E7PQ/3?accountid=130472&amp;sourcetype=Scholarly%20Journals</a:t>
            </a:r>
            <a:r>
              <a:rPr lang="en-GB" sz="1400" dirty="0">
                <a:solidFill>
                  <a:srgbClr val="FFFFFF"/>
                </a:solidFill>
                <a:latin typeface="Calibri"/>
                <a:ea typeface="+mj-lt"/>
                <a:cs typeface="+mj-lt"/>
              </a:rPr>
              <a:t> </a:t>
            </a:r>
            <a:endParaRPr lang="en-GB" sz="1400" dirty="0">
              <a:solidFill>
                <a:srgbClr val="FFFFFF"/>
              </a:solidFill>
              <a:latin typeface="Calibri"/>
              <a:ea typeface="Calibri"/>
              <a:cs typeface="Calibri"/>
            </a:endParaRPr>
          </a:p>
          <a:p>
            <a:pPr marL="0" indent="0">
              <a:buNone/>
            </a:pPr>
            <a:endParaRPr lang="en-GB" sz="1400" dirty="0">
              <a:solidFill>
                <a:srgbClr val="FFFFFF"/>
              </a:solidFill>
              <a:latin typeface="Calibri"/>
              <a:ea typeface="Calibri"/>
              <a:cs typeface="Calibri"/>
            </a:endParaRPr>
          </a:p>
          <a:p>
            <a:pPr marL="0" indent="0">
              <a:buNone/>
            </a:pPr>
            <a:r>
              <a:rPr lang="en-GB" sz="1400" err="1">
                <a:solidFill>
                  <a:srgbClr val="FFFFFF"/>
                </a:solidFill>
                <a:latin typeface="Calibri"/>
                <a:ea typeface="Calibri"/>
                <a:cs typeface="Calibri"/>
              </a:rPr>
              <a:t>Brudkowska</a:t>
            </a:r>
            <a:r>
              <a:rPr lang="en-GB" sz="1400" dirty="0">
                <a:solidFill>
                  <a:srgbClr val="FFFFFF"/>
                </a:solidFill>
                <a:latin typeface="Calibri"/>
                <a:ea typeface="Calibri"/>
                <a:cs typeface="Calibri"/>
              </a:rPr>
              <a:t>, Z., Tomczyk, M., </a:t>
            </a:r>
            <a:r>
              <a:rPr lang="en-GB" sz="1400" err="1">
                <a:solidFill>
                  <a:srgbClr val="FFFFFF"/>
                </a:solidFill>
                <a:latin typeface="Calibri"/>
                <a:ea typeface="Calibri"/>
                <a:cs typeface="Calibri"/>
              </a:rPr>
              <a:t>Jusiak</a:t>
            </a:r>
            <a:r>
              <a:rPr lang="en-GB" sz="1400" dirty="0">
                <a:solidFill>
                  <a:srgbClr val="FFFFFF"/>
                </a:solidFill>
                <a:latin typeface="Calibri"/>
                <a:ea typeface="Calibri"/>
                <a:cs typeface="Calibri"/>
              </a:rPr>
              <a:t>, K., </a:t>
            </a:r>
            <a:r>
              <a:rPr lang="en-GB" sz="1400" err="1">
                <a:solidFill>
                  <a:srgbClr val="FFFFFF"/>
                </a:solidFill>
                <a:latin typeface="Calibri"/>
                <a:ea typeface="Calibri"/>
                <a:cs typeface="Calibri"/>
              </a:rPr>
              <a:t>Karakuta-Juchnowicz</a:t>
            </a:r>
            <a:r>
              <a:rPr lang="en-GB" sz="1400" dirty="0">
                <a:solidFill>
                  <a:srgbClr val="FFFFFF"/>
                </a:solidFill>
                <a:latin typeface="Calibri"/>
                <a:ea typeface="Calibri"/>
                <a:cs typeface="Calibri"/>
              </a:rPr>
              <a:t>, H., &amp; Rudnicka-</a:t>
            </a:r>
            <a:r>
              <a:rPr lang="en-GB" sz="1400" err="1">
                <a:solidFill>
                  <a:srgbClr val="FFFFFF"/>
                </a:solidFill>
                <a:latin typeface="Calibri"/>
                <a:ea typeface="Calibri"/>
                <a:cs typeface="Calibri"/>
              </a:rPr>
              <a:t>Drozak</a:t>
            </a:r>
            <a:r>
              <a:rPr lang="en-GB" sz="1400" dirty="0">
                <a:solidFill>
                  <a:srgbClr val="FFFFFF"/>
                </a:solidFill>
                <a:latin typeface="Calibri"/>
                <a:ea typeface="Calibri"/>
                <a:cs typeface="Calibri"/>
              </a:rPr>
              <a:t>, E. (2018). The Role of beta-adrenolytic drugs in treating anxiety disorders. </a:t>
            </a:r>
            <a:r>
              <a:rPr lang="en-GB" sz="1400" i="1" dirty="0">
                <a:solidFill>
                  <a:srgbClr val="FFFFFF"/>
                </a:solidFill>
                <a:latin typeface="Calibri"/>
                <a:ea typeface="Calibri"/>
                <a:cs typeface="Calibri"/>
              </a:rPr>
              <a:t>Current Problems of Psychiatry, 19(3), 209-224. </a:t>
            </a:r>
            <a:r>
              <a:rPr lang="en-GB" sz="1400" dirty="0">
                <a:solidFill>
                  <a:srgbClr val="FFFFFF"/>
                </a:solidFill>
                <a:latin typeface="Calibri"/>
                <a:ea typeface="+mj-lt"/>
                <a:cs typeface="+mj-lt"/>
                <a:hlinkClick r:id="rId6"/>
              </a:rPr>
              <a:t>https://web-p-ebscohost-com.ezproxy.uwtsd.ac.uk/ehost/pdfviewer/pdfviewer?vid=0&amp;sid=5ec7afb1-0d50-41d0-b034-a7a31fd8a5f8%40redis</a:t>
            </a:r>
            <a:r>
              <a:rPr lang="en-GB" sz="1400" dirty="0">
                <a:solidFill>
                  <a:srgbClr val="FFFFFF"/>
                </a:solidFill>
                <a:latin typeface="Calibri"/>
                <a:ea typeface="+mj-lt"/>
                <a:cs typeface="+mj-lt"/>
              </a:rPr>
              <a:t> </a:t>
            </a:r>
            <a:endParaRPr lang="en-GB" sz="1400" dirty="0">
              <a:solidFill>
                <a:srgbClr val="FFFFFF"/>
              </a:solidFill>
              <a:latin typeface="Calibri"/>
              <a:ea typeface="Calibri"/>
              <a:cs typeface="Calibri"/>
            </a:endParaRPr>
          </a:p>
          <a:p>
            <a:pPr marL="0" indent="0">
              <a:buNone/>
            </a:pPr>
            <a:endParaRPr lang="en-GB" sz="1400" dirty="0">
              <a:solidFill>
                <a:srgbClr val="FFFFFF"/>
              </a:solidFill>
              <a:latin typeface="Century Gothic"/>
              <a:ea typeface="Calibri"/>
              <a:cs typeface="Calibri"/>
            </a:endParaRPr>
          </a:p>
          <a:p>
            <a:pPr marL="0" indent="0">
              <a:buNone/>
            </a:pPr>
            <a:endParaRPr lang="en-GB" sz="1400" dirty="0">
              <a:solidFill>
                <a:srgbClr val="FFFFFF"/>
              </a:solidFill>
              <a:latin typeface="Century Gothic"/>
              <a:ea typeface="Calibri"/>
              <a:cs typeface="Calibri"/>
            </a:endParaRPr>
          </a:p>
          <a:p>
            <a:pPr marL="0" indent="0">
              <a:buNone/>
            </a:pPr>
            <a:endParaRPr lang="en-GB" sz="1400" dirty="0">
              <a:solidFill>
                <a:srgbClr val="FFFFFF"/>
              </a:solidFill>
              <a:latin typeface="Calibri"/>
              <a:ea typeface="Calibri"/>
              <a:cs typeface="Calibri"/>
            </a:endParaRPr>
          </a:p>
        </p:txBody>
      </p:sp>
      <p:sp>
        <p:nvSpPr>
          <p:cNvPr id="2" name="TextBox 1">
            <a:extLst>
              <a:ext uri="{FF2B5EF4-FFF2-40B4-BE49-F238E27FC236}">
                <a16:creationId xmlns:a16="http://schemas.microsoft.com/office/drawing/2014/main" id="{EC691824-27C5-EA17-65F8-FD2A9EFACBD8}"/>
              </a:ext>
            </a:extLst>
          </p:cNvPr>
          <p:cNvSpPr txBox="1"/>
          <p:nvPr/>
        </p:nvSpPr>
        <p:spPr>
          <a:xfrm>
            <a:off x="10292148" y="159607"/>
            <a:ext cx="89071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13</a:t>
            </a:r>
          </a:p>
        </p:txBody>
      </p:sp>
    </p:spTree>
    <p:extLst>
      <p:ext uri="{BB962C8B-B14F-4D97-AF65-F5344CB8AC3E}">
        <p14:creationId xmlns:p14="http://schemas.microsoft.com/office/powerpoint/2010/main" val="36760853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1409</Words>
  <Application>Microsoft Office PowerPoint</Application>
  <PresentationFormat>Widescreen</PresentationFormat>
  <Paragraphs>88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vt:lpstr>
      <vt:lpstr>Treatment of Anxiety in the Twenty First Century.</vt:lpstr>
      <vt:lpstr>The Modern Definition of Anxiety</vt:lpstr>
      <vt:lpstr>Possible Causes of Anxiety in the Modern Day</vt:lpstr>
      <vt:lpstr>Possible Causes of Anxiety in the Modern Day</vt:lpstr>
      <vt:lpstr>Development of Anxiety Treatment Through Interdisciplinary Practises</vt:lpstr>
      <vt:lpstr>Development of Anxiety Treatment Through Interdisciplinary Practises</vt:lpstr>
      <vt:lpstr>Strengths and Limitations of Modern Treatment for Anxiety</vt:lpstr>
      <vt:lpstr>Strengths and Limitations of Modern Treatment for Anxiety</vt:lpstr>
      <vt:lpstr>Strengths and Limitations of Modern Treatment for Anxiety</vt:lpstr>
      <vt:lpstr>Strengths and Limitations of Modern Treatment for Anxiety</vt:lpstr>
      <vt:lpstr> Thank you for your attention and any questions you may have.</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Zoe Cooke</cp:lastModifiedBy>
  <cp:revision>979</cp:revision>
  <dcterms:created xsi:type="dcterms:W3CDTF">2024-01-09T20:23:53Z</dcterms:created>
  <dcterms:modified xsi:type="dcterms:W3CDTF">2024-01-17T10:02:25Z</dcterms:modified>
</cp:coreProperties>
</file>