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461" r:id="rId3"/>
    <p:sldId id="462" r:id="rId4"/>
    <p:sldId id="455" r:id="rId5"/>
    <p:sldId id="456" r:id="rId6"/>
    <p:sldId id="442" r:id="rId7"/>
    <p:sldId id="458" r:id="rId8"/>
    <p:sldId id="457" r:id="rId9"/>
    <p:sldId id="460" r:id="rId10"/>
    <p:sldId id="452" r:id="rId11"/>
    <p:sldId id="459" r:id="rId12"/>
    <p:sldId id="454" r:id="rId13"/>
    <p:sldId id="450"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FDEBC7-E829-4698-87F3-2EB96133DD32}" v="47" dt="2025-12-19T08:48:42.1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varScale="1">
        <p:scale>
          <a:sx n="45" d="100"/>
          <a:sy n="45" d="100"/>
        </p:scale>
        <p:origin x="1000"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a:t>
            </a:r>
            <a:r>
              <a:rPr lang="en-GB" altLang="en-US" sz="2800" b="1">
                <a:solidFill>
                  <a:schemeClr val="bg1"/>
                </a:solidFill>
              </a:rPr>
              <a:t>: 2416544</a:t>
            </a:r>
            <a:endParaRPr lang="en-GB" altLang="en-US" sz="2800" b="1" dirty="0">
              <a:solidFill>
                <a:schemeClr val="bg1"/>
              </a:solidFill>
            </a:endParaRPr>
          </a:p>
          <a:p>
            <a:pPr algn="l" eaLnBrk="1" hangingPunct="1"/>
            <a:r>
              <a:rPr lang="en-GB" altLang="en-US" sz="2800" b="1" dirty="0">
                <a:solidFill>
                  <a:schemeClr val="bg1"/>
                </a:solidFill>
              </a:rPr>
              <a:t>Student name: Gifty Mary Opoku</a:t>
            </a:r>
          </a:p>
          <a:p>
            <a:pPr algn="l" eaLnBrk="1" hangingPunct="1"/>
            <a:r>
              <a:rPr lang="en-GB" altLang="en-US" sz="2800" b="1"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4" name="Audio 3">
            <a:hlinkClick r:id="" action="ppaction://media"/>
            <a:extLst>
              <a:ext uri="{FF2B5EF4-FFF2-40B4-BE49-F238E27FC236}">
                <a16:creationId xmlns:a16="http://schemas.microsoft.com/office/drawing/2014/main" id="{0B8801D6-440A-99D2-81A2-275E27838A4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7287"/>
    </mc:Choice>
    <mc:Fallback>
      <p:transition spd="slow" advTm="172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F22DC-15EF-2590-5A16-E583AE34CD63}"/>
              </a:ext>
            </a:extLst>
          </p:cNvPr>
          <p:cNvSpPr>
            <a:spLocks noGrp="1"/>
          </p:cNvSpPr>
          <p:nvPr>
            <p:ph type="title"/>
          </p:nvPr>
        </p:nvSpPr>
        <p:spPr>
          <a:xfrm>
            <a:off x="539552" y="-18256"/>
            <a:ext cx="8229600" cy="1143000"/>
          </a:xfrm>
        </p:spPr>
        <p:txBody>
          <a:bodyPr/>
          <a:lstStyle/>
          <a:p>
            <a:r>
              <a:rPr lang="en-GB" dirty="0"/>
              <a:t>What is diabetes?</a:t>
            </a:r>
          </a:p>
        </p:txBody>
      </p:sp>
      <p:sp>
        <p:nvSpPr>
          <p:cNvPr id="3" name="Content Placeholder 2">
            <a:extLst>
              <a:ext uri="{FF2B5EF4-FFF2-40B4-BE49-F238E27FC236}">
                <a16:creationId xmlns:a16="http://schemas.microsoft.com/office/drawing/2014/main" id="{AF0B9EC2-01CB-9CE5-F3D7-4993AA129C58}"/>
              </a:ext>
            </a:extLst>
          </p:cNvPr>
          <p:cNvSpPr>
            <a:spLocks noGrp="1"/>
          </p:cNvSpPr>
          <p:nvPr>
            <p:ph idx="1"/>
          </p:nvPr>
        </p:nvSpPr>
        <p:spPr>
          <a:xfrm>
            <a:off x="647056" y="1124744"/>
            <a:ext cx="8229600" cy="4734674"/>
          </a:xfrm>
        </p:spPr>
        <p:txBody>
          <a:bodyPr/>
          <a:lstStyle/>
          <a:p>
            <a:pPr marL="0" indent="0">
              <a:buNone/>
            </a:pPr>
            <a:r>
              <a:rPr lang="en-GB" sz="1600" dirty="0"/>
              <a:t>Diabetes is a serious condition where your blood sugar level is very high. Diabetes can happen when your body doesn’t produce enough insulin or the insulin it produces isn’t effective. Or, when your body cannot produce insulin at all. There are two types of diabetes, which are type 1 and type 2 diabetes. Type 1 diabetes cannot produce any insulin at all. Type 2 diabetes, which is the most common, is a bit different. Type 2 diabetes can produce insulin resistance. Diabetes can affect people of any age, including children, adults, and the elderly. The cause of diabetes depends on the type of diabetes you have. What all types of diabetes have in common is that they cause people to have too much sugar in their blood, but at the same time, we all need some sugar; it is what gives us energy. We obtain glucose when our body breaks down the carbohydrates we eat or drink, and that releases glucose into our blood </a:t>
            </a:r>
          </a:p>
          <a:p>
            <a:pPr marL="0" indent="0">
              <a:buNone/>
            </a:pPr>
            <a:endParaRPr lang="en-GB" sz="2000" dirty="0"/>
          </a:p>
        </p:txBody>
      </p:sp>
      <p:sp>
        <p:nvSpPr>
          <p:cNvPr id="4" name="Date Placeholder 3">
            <a:extLst>
              <a:ext uri="{FF2B5EF4-FFF2-40B4-BE49-F238E27FC236}">
                <a16:creationId xmlns:a16="http://schemas.microsoft.com/office/drawing/2014/main" id="{EAEBBEA3-F31B-CC15-D575-B9439D0C3B56}"/>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BA6A381C-A397-FD2D-1489-47CA49EEDA3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6" name="AutoShape 2" descr="Diabetes - Symptoms &amp; Causes | Mount Elizabeth Hospitals">
            <a:extLst>
              <a:ext uri="{FF2B5EF4-FFF2-40B4-BE49-F238E27FC236}">
                <a16:creationId xmlns:a16="http://schemas.microsoft.com/office/drawing/2014/main" id="{D6C70EDF-73D9-891E-A7C7-A90BC170FA33}"/>
              </a:ext>
            </a:extLst>
          </p:cNvPr>
          <p:cNvSpPr>
            <a:spLocks noChangeAspect="1" noChangeArrowheads="1"/>
          </p:cNvSpPr>
          <p:nvPr/>
        </p:nvSpPr>
        <p:spPr bwMode="auto">
          <a:xfrm>
            <a:off x="4419600" y="3276600"/>
            <a:ext cx="368424" cy="3684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C422B96F-729B-996C-6156-725854F626B5}"/>
              </a:ext>
            </a:extLst>
          </p:cNvPr>
          <p:cNvPicPr>
            <a:picLocks noChangeAspect="1"/>
          </p:cNvPicPr>
          <p:nvPr/>
        </p:nvPicPr>
        <p:blipFill>
          <a:blip r:embed="rId4"/>
          <a:stretch>
            <a:fillRect/>
          </a:stretch>
        </p:blipFill>
        <p:spPr>
          <a:xfrm>
            <a:off x="1103990" y="3868226"/>
            <a:ext cx="3315610" cy="1865030"/>
          </a:xfrm>
          <a:prstGeom prst="rect">
            <a:avLst/>
          </a:prstGeom>
        </p:spPr>
      </p:pic>
      <p:sp>
        <p:nvSpPr>
          <p:cNvPr id="8" name="Rectangle 1">
            <a:extLst>
              <a:ext uri="{FF2B5EF4-FFF2-40B4-BE49-F238E27FC236}">
                <a16:creationId xmlns:a16="http://schemas.microsoft.com/office/drawing/2014/main" id="{AC254939-215B-02C1-2836-80188E71AD0B}"/>
              </a:ext>
            </a:extLst>
          </p:cNvPr>
          <p:cNvSpPr>
            <a:spLocks noChangeArrowheads="1"/>
          </p:cNvSpPr>
          <p:nvPr/>
        </p:nvSpPr>
        <p:spPr bwMode="auto">
          <a:xfrm>
            <a:off x="5508104" y="3600227"/>
            <a:ext cx="2042547"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1600" dirty="0"/>
              <a:t>(Diabetes UK, 2023)</a:t>
            </a:r>
            <a:endParaRPr kumimoji="0" lang="en-US" altLang="en-US" sz="1600" b="0" i="0" u="none" strike="noStrike" cap="none" normalizeH="0" baseline="0" dirty="0">
              <a:ln>
                <a:noFill/>
              </a:ln>
              <a:solidFill>
                <a:schemeClr val="tx1"/>
              </a:solidFill>
              <a:effectLst/>
            </a:endParaRPr>
          </a:p>
        </p:txBody>
      </p:sp>
      <p:pic>
        <p:nvPicPr>
          <p:cNvPr id="9" name="Audio 8">
            <a:hlinkClick r:id="" action="ppaction://media"/>
            <a:extLst>
              <a:ext uri="{FF2B5EF4-FFF2-40B4-BE49-F238E27FC236}">
                <a16:creationId xmlns:a16="http://schemas.microsoft.com/office/drawing/2014/main" id="{E0EF7DDE-3EC4-0111-DB1E-7F4150BE819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347095899"/>
      </p:ext>
    </p:extLst>
  </p:cSld>
  <p:clrMapOvr>
    <a:masterClrMapping/>
  </p:clrMapOvr>
  <mc:AlternateContent xmlns:mc="http://schemas.openxmlformats.org/markup-compatibility/2006">
    <mc:Choice xmlns:p14="http://schemas.microsoft.com/office/powerpoint/2010/main" Requires="p14">
      <p:transition spd="slow" p14:dur="2000" advTm="88467"/>
    </mc:Choice>
    <mc:Fallback>
      <p:transition spd="slow" advTm="884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DF5D7-D27D-3FEA-65FA-D21E8009F8EE}"/>
              </a:ext>
            </a:extLst>
          </p:cNvPr>
          <p:cNvSpPr>
            <a:spLocks noGrp="1"/>
          </p:cNvSpPr>
          <p:nvPr>
            <p:ph type="title"/>
          </p:nvPr>
        </p:nvSpPr>
        <p:spPr>
          <a:xfrm>
            <a:off x="457200" y="274638"/>
            <a:ext cx="8229600" cy="1143000"/>
          </a:xfrm>
        </p:spPr>
        <p:txBody>
          <a:bodyPr wrap="square" anchor="ctr">
            <a:normAutofit/>
          </a:bodyPr>
          <a:lstStyle/>
          <a:p>
            <a:r>
              <a:rPr lang="en-GB" dirty="0"/>
              <a:t>Symptoms of Diabetes</a:t>
            </a:r>
          </a:p>
        </p:txBody>
      </p:sp>
      <p:sp>
        <p:nvSpPr>
          <p:cNvPr id="3" name="Content Placeholder 2">
            <a:extLst>
              <a:ext uri="{FF2B5EF4-FFF2-40B4-BE49-F238E27FC236}">
                <a16:creationId xmlns:a16="http://schemas.microsoft.com/office/drawing/2014/main" id="{3D1E3333-D2A6-2F03-398B-C398C90B66E1}"/>
              </a:ext>
            </a:extLst>
          </p:cNvPr>
          <p:cNvSpPr>
            <a:spLocks noGrp="1"/>
          </p:cNvSpPr>
          <p:nvPr>
            <p:ph sz="half" idx="1"/>
          </p:nvPr>
        </p:nvSpPr>
        <p:spPr>
          <a:xfrm>
            <a:off x="457200" y="1447191"/>
            <a:ext cx="4038600" cy="4248473"/>
          </a:xfrm>
        </p:spPr>
        <p:txBody>
          <a:bodyPr wrap="square" anchor="t">
            <a:normAutofit lnSpcReduction="10000"/>
          </a:bodyPr>
          <a:lstStyle/>
          <a:p>
            <a:pPr>
              <a:lnSpc>
                <a:spcPct val="90000"/>
              </a:lnSpc>
            </a:pPr>
            <a:r>
              <a:rPr lang="en-GB" dirty="0"/>
              <a:t>The most common symptoms of diabetes are feeling thirsty all the time, peeing more often, feeling more tired, and losing weight without trying to, cuts and wounds taking longer to heal and blurred vision (NHS, 2023)</a:t>
            </a:r>
          </a:p>
        </p:txBody>
      </p:sp>
      <p:pic>
        <p:nvPicPr>
          <p:cNvPr id="1026" name="Picture 2" descr="What are the Symptoms of Type 2 Diabetes Mellitus?">
            <a:extLst>
              <a:ext uri="{FF2B5EF4-FFF2-40B4-BE49-F238E27FC236}">
                <a16:creationId xmlns:a16="http://schemas.microsoft.com/office/drawing/2014/main" id="{48034B51-CF57-7875-4952-35AF6094D61C}"/>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t="1227" r="5" b="5"/>
          <a:stretch>
            <a:fillRect/>
          </a:stretch>
        </p:blipFill>
        <p:spPr bwMode="auto">
          <a:xfrm>
            <a:off x="4648200" y="1600201"/>
            <a:ext cx="4038600" cy="3989040"/>
          </a:xfrm>
          <a:prstGeom prst="rect">
            <a:avLst/>
          </a:prstGeom>
          <a:solidFill>
            <a:srgbClr val="FFFFFF"/>
          </a:solidFill>
        </p:spPr>
      </p:pic>
      <p:sp>
        <p:nvSpPr>
          <p:cNvPr id="4" name="Date Placeholder 3">
            <a:extLst>
              <a:ext uri="{FF2B5EF4-FFF2-40B4-BE49-F238E27FC236}">
                <a16:creationId xmlns:a16="http://schemas.microsoft.com/office/drawing/2014/main" id="{21BD9014-E4AF-87D0-CE03-C1FDAB3991A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19/12/2025</a:t>
            </a:fld>
            <a:endParaRPr lang="en-GB" altLang="en-US" sz="900"/>
          </a:p>
        </p:txBody>
      </p:sp>
      <p:sp>
        <p:nvSpPr>
          <p:cNvPr id="5" name="Slide Number Placeholder 4">
            <a:extLst>
              <a:ext uri="{FF2B5EF4-FFF2-40B4-BE49-F238E27FC236}">
                <a16:creationId xmlns:a16="http://schemas.microsoft.com/office/drawing/2014/main" id="{C054F16F-5785-52A6-AD83-6A63534319E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a:t>
            </a:fld>
            <a:endParaRPr lang="en-GB" altLang="en-US"/>
          </a:p>
        </p:txBody>
      </p:sp>
      <p:pic>
        <p:nvPicPr>
          <p:cNvPr id="6" name="Audio 5">
            <a:hlinkClick r:id="" action="ppaction://media"/>
            <a:extLst>
              <a:ext uri="{FF2B5EF4-FFF2-40B4-BE49-F238E27FC236}">
                <a16:creationId xmlns:a16="http://schemas.microsoft.com/office/drawing/2014/main" id="{96101A8C-77C1-BB5C-D55C-2F2DA18D8BC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11672859"/>
      </p:ext>
    </p:extLst>
  </p:cSld>
  <p:clrMapOvr>
    <a:masterClrMapping/>
  </p:clrMapOvr>
  <mc:AlternateContent xmlns:mc="http://schemas.openxmlformats.org/markup-compatibility/2006">
    <mc:Choice xmlns:p14="http://schemas.microsoft.com/office/powerpoint/2010/main" Requires="p14">
      <p:transition spd="slow" p14:dur="2000" advTm="24464"/>
    </mc:Choice>
    <mc:Fallback>
      <p:transition spd="slow" advTm="24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 A fictional patient living with type 2 diabetes </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a:lstStyle/>
          <a:p>
            <a:r>
              <a:rPr lang="en-GB" sz="1600" dirty="0"/>
              <a:t>Olivia is an 80-year-old retired dentist who moved into Abbey Retirement Home 3 years ago after a minor fall at home. Olivia was diagnosed with type 2 diabetes 10 years ago, and she has learnt to balance her medical needs with a fulfilling daily routine. Olivia checks her blood sugar level before breakfast, a habit she kept since her diagnosis. The nursing staff at Abbey retirement home assists Olivia with insulin injections, but Olivia insists on keeping track with her reading herself; this gives her a sense of independence. The dietitian at the retirement home plans Olivia’s meals for her carefully with lean proteins, high fibre grains and fresh vegetables while ensuring the residents never feel restricted or deprived. Olivia’s favourite meals are the weekly grilled fish with a small serving of sweet potato, vegetables and mash. Olivia joined a small activity group in the afternoon for slow stretching and light aerobic. This session is not only to keep her blood sugar stable but also to allow her to connect with neighbours who share a similar health experience. </a:t>
            </a:r>
          </a:p>
          <a:p>
            <a:r>
              <a:rPr lang="en-GB" sz="1600" dirty="0"/>
              <a:t>Olivia was occasionally challenged with keeping her energy up, as on rainy days when she is not able to go out for a walk, she remains positive. 	Olivia goes to her diabetes clinic not as a limitation but as a reason to practice mindfulness about food, movement and self-care.</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7" name="Audio 6">
            <a:hlinkClick r:id="" action="ppaction://media"/>
            <a:extLst>
              <a:ext uri="{FF2B5EF4-FFF2-40B4-BE49-F238E27FC236}">
                <a16:creationId xmlns:a16="http://schemas.microsoft.com/office/drawing/2014/main" id="{0968BBBA-B6C0-B656-074B-E37E8E5B1C7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149169"/>
    </mc:Choice>
    <mc:Fallback>
      <p:transition spd="slow" advTm="1491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Demographic Information </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200" y="1124744"/>
            <a:ext cx="8229600" cy="3917032"/>
          </a:xfrm>
        </p:spPr>
        <p:txBody>
          <a:bodyPr/>
          <a:lstStyle/>
          <a:p>
            <a:pPr marL="0" indent="0">
              <a:buNone/>
            </a:pPr>
            <a:r>
              <a:rPr lang="en-GB" sz="1600" dirty="0"/>
              <a:t>Name: Olivia Johnson</a:t>
            </a:r>
          </a:p>
          <a:p>
            <a:pPr marL="0" indent="0">
              <a:buNone/>
            </a:pPr>
            <a:r>
              <a:rPr lang="en-GB" sz="1600" dirty="0"/>
              <a:t>Age: 80 years old </a:t>
            </a:r>
          </a:p>
          <a:p>
            <a:pPr marL="0" indent="0">
              <a:buNone/>
            </a:pPr>
            <a:r>
              <a:rPr lang="en-GB" sz="1600" dirty="0"/>
              <a:t>Sex: Female</a:t>
            </a:r>
          </a:p>
          <a:p>
            <a:pPr marL="0" indent="0">
              <a:buNone/>
            </a:pPr>
            <a:r>
              <a:rPr lang="en-GB" sz="1600" dirty="0"/>
              <a:t>Marital status: Widow</a:t>
            </a:r>
          </a:p>
          <a:p>
            <a:pPr marL="0" indent="0">
              <a:buNone/>
            </a:pPr>
            <a:r>
              <a:rPr lang="en-GB" sz="1600" dirty="0"/>
              <a:t>Occupation: Retired dentist </a:t>
            </a:r>
          </a:p>
          <a:p>
            <a:pPr marL="0" indent="0">
              <a:buNone/>
            </a:pPr>
            <a:r>
              <a:rPr lang="en-GB" sz="1600" dirty="0"/>
              <a:t>Living situation: Living in a retirement home</a:t>
            </a:r>
          </a:p>
          <a:p>
            <a:pPr marL="0" indent="0">
              <a:buNone/>
            </a:pPr>
            <a:r>
              <a:rPr lang="en-GB" sz="1600" dirty="0"/>
              <a:t>Lifestyle: Light aerobic</a:t>
            </a:r>
          </a:p>
          <a:p>
            <a:pPr marL="0" indent="0">
              <a:buNone/>
            </a:pPr>
            <a:r>
              <a:rPr lang="en-GB" sz="1600" dirty="0"/>
              <a:t>Main health measurement –</a:t>
            </a:r>
          </a:p>
          <a:p>
            <a:pPr marL="0" indent="0">
              <a:buNone/>
            </a:pPr>
            <a:r>
              <a:rPr lang="en-GB" sz="1600" dirty="0"/>
              <a:t>Height: 170cm</a:t>
            </a:r>
          </a:p>
          <a:p>
            <a:pPr marL="0" indent="0">
              <a:buNone/>
            </a:pPr>
            <a:r>
              <a:rPr lang="en-GB" sz="1600" dirty="0"/>
              <a:t>Weight: 80kg</a:t>
            </a:r>
          </a:p>
          <a:p>
            <a:pPr marL="0" indent="0">
              <a:buNone/>
            </a:pPr>
            <a:r>
              <a:rPr lang="en-GB" sz="1600" dirty="0"/>
              <a:t>BMI: 28.7</a:t>
            </a:r>
          </a:p>
          <a:p>
            <a:pPr marL="0" indent="0">
              <a:buNone/>
            </a:pPr>
            <a:r>
              <a:rPr lang="en-GB" sz="1600" dirty="0"/>
              <a:t>Blood pressure: 145/86</a:t>
            </a:r>
          </a:p>
          <a:p>
            <a:pPr marL="0" indent="0">
              <a:buNone/>
            </a:pPr>
            <a:r>
              <a:rPr lang="en-GB" sz="1600" dirty="0"/>
              <a:t>Fasting blood sugar glucose: 6.4 MMOL/L</a:t>
            </a:r>
          </a:p>
          <a:p>
            <a:pPr marL="0" indent="0">
              <a:buNone/>
            </a:pPr>
            <a:r>
              <a:rPr lang="en-GB" sz="1600" dirty="0"/>
              <a:t>Total cholesterol: 5.8 MMOL/L</a:t>
            </a:r>
          </a:p>
          <a:p>
            <a:pPr marL="0" indent="0">
              <a:buNone/>
            </a:pPr>
            <a:r>
              <a:rPr lang="en-GB" sz="1600" dirty="0"/>
              <a:t>Non-smoker</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7" name="Audio 6">
            <a:hlinkClick r:id="" action="ppaction://media"/>
            <a:extLst>
              <a:ext uri="{FF2B5EF4-FFF2-40B4-BE49-F238E27FC236}">
                <a16:creationId xmlns:a16="http://schemas.microsoft.com/office/drawing/2014/main" id="{A9A1D084-6139-1700-F2B0-68B7891A0C9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64919"/>
    </mc:Choice>
    <mc:Fallback>
      <p:transition spd="slow" advTm="64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wrap="square" anchor="ctr">
            <a:normAutofit/>
          </a:bodyPr>
          <a:lstStyle/>
          <a:p>
            <a:r>
              <a:rPr lang="en-GB" b="1" dirty="0"/>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sz="half" idx="1"/>
          </p:nvPr>
        </p:nvSpPr>
        <p:spPr>
          <a:xfrm>
            <a:off x="231114" y="1052736"/>
            <a:ext cx="4052853" cy="3888432"/>
          </a:xfrm>
        </p:spPr>
        <p:txBody>
          <a:bodyPr wrap="square" anchor="t">
            <a:noAutofit/>
          </a:bodyPr>
          <a:lstStyle/>
          <a:p>
            <a:pPr marL="0" indent="0">
              <a:lnSpc>
                <a:spcPct val="90000"/>
              </a:lnSpc>
              <a:buNone/>
            </a:pPr>
            <a:r>
              <a:rPr lang="en-GB" sz="1400" u="sng" dirty="0"/>
              <a:t>The key anatomy of diabetes:</a:t>
            </a:r>
          </a:p>
          <a:p>
            <a:pPr marL="0" indent="0">
              <a:lnSpc>
                <a:spcPct val="90000"/>
              </a:lnSpc>
              <a:buNone/>
            </a:pPr>
            <a:r>
              <a:rPr lang="en-GB" sz="1400" dirty="0"/>
              <a:t>The pancreas is a long, flat gland that sits deep in the upper abdomen behind the stomach and is divided into head, body and tail regions. The endocrine part of the pancreas consists of tiny clusters of cells called islets of Langerhans, scattered throughout the organ (Diabetes.co.uk, 2018)</a:t>
            </a:r>
          </a:p>
          <a:p>
            <a:pPr marL="0" indent="0">
              <a:lnSpc>
                <a:spcPct val="90000"/>
              </a:lnSpc>
              <a:buNone/>
            </a:pPr>
            <a:r>
              <a:rPr lang="en-GB" sz="1400" dirty="0"/>
              <a:t>In type 2 diabetes, the pancreas still produces insulin, but body cells become resistant to insulin and do not respond effectively; the pancreas may also produce less insulin. This insulin resistance prevents glucose from entering cells properly, causing an elevated blood glucose level. </a:t>
            </a:r>
          </a:p>
          <a:p>
            <a:pPr marL="0" indent="0">
              <a:lnSpc>
                <a:spcPct val="90000"/>
              </a:lnSpc>
              <a:buNone/>
            </a:pPr>
            <a:r>
              <a:rPr lang="en-GB" sz="1400" u="sng" dirty="0"/>
              <a:t>Effects on the body:</a:t>
            </a:r>
          </a:p>
          <a:p>
            <a:pPr marL="0" indent="0">
              <a:lnSpc>
                <a:spcPct val="90000"/>
              </a:lnSpc>
              <a:buNone/>
            </a:pPr>
            <a:r>
              <a:rPr lang="en-GB" sz="1400" dirty="0"/>
              <a:t>The glucose cannot be efficiently used by the cells; in this case, the body lacks sufficient energy despite high blood sugar levels. Prolonged hyperglycaemia can damage blood vessels and nerves, and this can lead to complications, affecting the heart, kidneys, eyes and nervous system (Semantic Scholar, 2019)</a:t>
            </a:r>
          </a:p>
        </p:txBody>
      </p:sp>
      <p:pic>
        <p:nvPicPr>
          <p:cNvPr id="1026" name="Picture 2" descr="Anatomy of Type 2 Diabetes Chart | Understanding Type 2 Diabetes –  AnatomyStuff">
            <a:extLst>
              <a:ext uri="{FF2B5EF4-FFF2-40B4-BE49-F238E27FC236}">
                <a16:creationId xmlns:a16="http://schemas.microsoft.com/office/drawing/2014/main" id="{6FE96E7B-55D1-A3AA-0755-CAE50BE3507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4672980" y="1600201"/>
            <a:ext cx="3989040" cy="3989040"/>
          </a:xfrm>
          <a:prstGeom prst="rect">
            <a:avLst/>
          </a:prstGeom>
          <a:solidFill>
            <a:srgbClr val="FFFFFF"/>
          </a:solidFill>
        </p:spPr>
      </p:pic>
      <p:sp>
        <p:nvSpPr>
          <p:cNvPr id="1035" name="Date Placeholder 4">
            <a:extLst>
              <a:ext uri="{FF2B5EF4-FFF2-40B4-BE49-F238E27FC236}">
                <a16:creationId xmlns:a16="http://schemas.microsoft.com/office/drawing/2014/main" id="{75659D92-C68F-D314-9175-525F3CF8BCB1}"/>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19/12/2025</a:t>
            </a:fld>
            <a:endParaRPr lang="en-GB" altLang="en-US"/>
          </a:p>
        </p:txBody>
      </p:sp>
      <p:sp>
        <p:nvSpPr>
          <p:cNvPr id="1036" name="Slide Number Placeholder 5">
            <a:extLst>
              <a:ext uri="{FF2B5EF4-FFF2-40B4-BE49-F238E27FC236}">
                <a16:creationId xmlns:a16="http://schemas.microsoft.com/office/drawing/2014/main" id="{9FCC5207-1912-8A3D-8C86-34E838513949}"/>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6</a:t>
            </a:fld>
            <a:endParaRPr lang="en-GB" altLang="en-US"/>
          </a:p>
        </p:txBody>
      </p:sp>
      <p:pic>
        <p:nvPicPr>
          <p:cNvPr id="5" name="Audio 4">
            <a:hlinkClick r:id="" action="ppaction://media"/>
            <a:extLst>
              <a:ext uri="{FF2B5EF4-FFF2-40B4-BE49-F238E27FC236}">
                <a16:creationId xmlns:a16="http://schemas.microsoft.com/office/drawing/2014/main" id="{F4A46B1D-0903-11EC-F817-9FEB4D87CA5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102105"/>
    </mc:Choice>
    <mc:Fallback>
      <p:transition spd="slow" advTm="102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3050"/>
            <a:ext cx="3008313" cy="1162050"/>
          </a:xfrm>
        </p:spPr>
        <p:txBody>
          <a:bodyPr wrap="square" anchor="b">
            <a:normAutofit/>
          </a:bodyPr>
          <a:lstStyle/>
          <a:p>
            <a:pPr>
              <a:lnSpc>
                <a:spcPct val="90000"/>
              </a:lnSpc>
            </a:pPr>
            <a:r>
              <a:rPr lang="en-GB" sz="1900" u="sng" dirty="0"/>
              <a:t>The lifestyle and behaviour of a person with type 2 diabetes</a:t>
            </a:r>
            <a:br>
              <a:rPr lang="en-GB" sz="1900" dirty="0"/>
            </a:br>
            <a:endParaRPr lang="en-GB" sz="1900" b="1" dirty="0"/>
          </a:p>
        </p:txBody>
      </p:sp>
      <p:pic>
        <p:nvPicPr>
          <p:cNvPr id="2050" name="Picture 2" descr="12,800+ Healthy Lifestyle Diabetes Stock Photos, Pictures ...">
            <a:extLst>
              <a:ext uri="{FF2B5EF4-FFF2-40B4-BE49-F238E27FC236}">
                <a16:creationId xmlns:a16="http://schemas.microsoft.com/office/drawing/2014/main" id="{5EC0BE50-B30E-91A2-43A4-43AE0688100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575050" y="1421457"/>
            <a:ext cx="5111750" cy="2875359"/>
          </a:xfrm>
          <a:prstGeom prst="rect">
            <a:avLst/>
          </a:prstGeom>
          <a:solidFill>
            <a:srgbClr val="FFFFFF"/>
          </a:solidFill>
        </p:spPr>
      </p:pic>
      <p:sp>
        <p:nvSpPr>
          <p:cNvPr id="3" name="Content Placeholder 2">
            <a:extLst>
              <a:ext uri="{FF2B5EF4-FFF2-40B4-BE49-F238E27FC236}">
                <a16:creationId xmlns:a16="http://schemas.microsoft.com/office/drawing/2014/main" id="{6434F549-6873-A292-8A34-6B47A514022A}"/>
              </a:ext>
            </a:extLst>
          </p:cNvPr>
          <p:cNvSpPr>
            <a:spLocks noGrp="1"/>
          </p:cNvSpPr>
          <p:nvPr>
            <p:ph type="body" sz="half" idx="2"/>
          </p:nvPr>
        </p:nvSpPr>
        <p:spPr>
          <a:xfrm>
            <a:off x="457200" y="1435100"/>
            <a:ext cx="3008313" cy="4029891"/>
          </a:xfrm>
        </p:spPr>
        <p:txBody>
          <a:bodyPr wrap="square" anchor="t">
            <a:normAutofit fontScale="62500" lnSpcReduction="20000"/>
          </a:bodyPr>
          <a:lstStyle/>
          <a:p>
            <a:pPr marL="0" indent="0">
              <a:lnSpc>
                <a:spcPct val="170000"/>
              </a:lnSpc>
              <a:buNone/>
            </a:pPr>
            <a:r>
              <a:rPr lang="en-GB" sz="1500" dirty="0"/>
              <a:t>If you have type 2 diabetes, having a healthy diet and lifestyle is the most important thing you can do to manage your diabetes and minimise your risk of developing complications. The main aim is to keep blood sugar in a healthy range, feel good day-to-day and avoid long-term problems with eyes, feet, heart and kidneys. Most of this comes down to a small habit of food, movement, medication and stress and not just one big change. Losing weight and keeping it off will help you control your blood sugar and help you feel better. </a:t>
            </a:r>
          </a:p>
          <a:p>
            <a:pPr marL="0" indent="0">
              <a:lnSpc>
                <a:spcPct val="90000"/>
              </a:lnSpc>
              <a:buNone/>
            </a:pPr>
            <a:endParaRPr lang="en-GB" sz="1500" dirty="0"/>
          </a:p>
          <a:p>
            <a:pPr>
              <a:lnSpc>
                <a:spcPct val="90000"/>
              </a:lnSpc>
            </a:pPr>
            <a:r>
              <a:rPr lang="en-GB" sz="1500" dirty="0"/>
              <a:t>Food plan – aim to regulate meals with vegetables and lean protein </a:t>
            </a:r>
          </a:p>
          <a:p>
            <a:pPr>
              <a:lnSpc>
                <a:spcPct val="90000"/>
              </a:lnSpc>
            </a:pPr>
            <a:r>
              <a:rPr lang="en-GB" sz="1500" dirty="0"/>
              <a:t>Try to keep portions of starchy foods </a:t>
            </a:r>
          </a:p>
          <a:p>
            <a:pPr>
              <a:lnSpc>
                <a:spcPct val="90000"/>
              </a:lnSpc>
            </a:pPr>
            <a:r>
              <a:rPr lang="en-GB" sz="1500" dirty="0"/>
              <a:t>Save sugary drinks, sweets and pastries and takeaways for real treats(Nice,2022)</a:t>
            </a:r>
          </a:p>
          <a:p>
            <a:pPr marL="0" indent="0">
              <a:lnSpc>
                <a:spcPct val="90000"/>
              </a:lnSpc>
              <a:buNone/>
            </a:pPr>
            <a:endParaRPr lang="en-GB" sz="1300" dirty="0"/>
          </a:p>
          <a:p>
            <a:pPr>
              <a:lnSpc>
                <a:spcPct val="90000"/>
              </a:lnSpc>
            </a:pPr>
            <a:endParaRPr lang="en-GB" sz="1300" dirty="0"/>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19/12/2025</a:t>
            </a:fld>
            <a:endParaRPr lang="en-GB" altLang="en-US" sz="90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pic>
        <p:nvPicPr>
          <p:cNvPr id="7" name="Audio 6">
            <a:hlinkClick r:id="" action="ppaction://media"/>
            <a:extLst>
              <a:ext uri="{FF2B5EF4-FFF2-40B4-BE49-F238E27FC236}">
                <a16:creationId xmlns:a16="http://schemas.microsoft.com/office/drawing/2014/main" id="{F6631FA8-BD24-AAD9-7763-FF5CB1692B6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85344"/>
    </mc:Choice>
    <mc:Fallback>
      <p:transition spd="slow" advTm="853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395536" y="1052736"/>
            <a:ext cx="8229600" cy="3917032"/>
          </a:xfrm>
        </p:spPr>
        <p:txBody>
          <a:bodyPr/>
          <a:lstStyle/>
          <a:p>
            <a:pPr marL="0" indent="0">
              <a:buNone/>
            </a:pPr>
            <a:r>
              <a:rPr lang="en-GB" sz="2800" dirty="0"/>
              <a:t>Olivia has the capacity to do most of her day-to-day routine. Olivia relies on the staff to assist her with her insulin injection.</a:t>
            </a:r>
          </a:p>
          <a:p>
            <a:pPr marL="0" indent="0">
              <a:buNone/>
            </a:pPr>
            <a:r>
              <a:rPr lang="en-GB" sz="2800" dirty="0"/>
              <a:t>Olivia likes to engage herself with group activities, light aerobic and discussing her diabetes lifestyle with other people who have the same condition. Olivia enjoys her 15-20 minute walk every day, keeping her mind active and in a steady manner.</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7" name="Audio 6">
            <a:hlinkClick r:id="" action="ppaction://media"/>
            <a:extLst>
              <a:ext uri="{FF2B5EF4-FFF2-40B4-BE49-F238E27FC236}">
                <a16:creationId xmlns:a16="http://schemas.microsoft.com/office/drawing/2014/main" id="{A26C47D9-C69D-2FE3-ADAD-D6B8575B40A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34648"/>
    </mc:Choice>
    <mc:Fallback>
      <p:transition spd="slow" advTm="34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57200" y="1171826"/>
            <a:ext cx="8229600" cy="3917032"/>
          </a:xfrm>
        </p:spPr>
        <p:txBody>
          <a:bodyPr/>
          <a:lstStyle/>
          <a:p>
            <a:pPr marL="0" indent="0">
              <a:buNone/>
            </a:pPr>
            <a:r>
              <a:rPr lang="en-GB" sz="2400" dirty="0"/>
              <a:t>The ethical idea of autonomy lets the patient decide for themselves. In diabetes care, this implies honouring Olivia’s decisions about their treatment even if the clinical team considers her to be less than ideal, as the patient has capacity and is completely aware of the hazard. This is where shared decision-making really comes into play.</a:t>
            </a:r>
          </a:p>
          <a:p>
            <a:pPr marL="0" indent="0">
              <a:buNone/>
            </a:pPr>
            <a:r>
              <a:rPr lang="en-GB" sz="2400" dirty="0"/>
              <a:t>Ethical behaviour demands health care system and staff to support patients in obtaining the required resources regardless of their socioeconomic level. Talking about possible treatment has to include a clear look at what is really possible for the patient in their own situation.</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7" name="Audio 6">
            <a:hlinkClick r:id="" action="ppaction://media"/>
            <a:extLst>
              <a:ext uri="{FF2B5EF4-FFF2-40B4-BE49-F238E27FC236}">
                <a16:creationId xmlns:a16="http://schemas.microsoft.com/office/drawing/2014/main" id="{3156AFEE-93A3-C5C5-95BE-0954AF4B2E7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66186"/>
    </mc:Choice>
    <mc:Fallback>
      <p:transition spd="slow" advTm="661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u="sng"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323528" y="836712"/>
            <a:ext cx="8229600" cy="3917032"/>
          </a:xfrm>
        </p:spPr>
        <p:txBody>
          <a:bodyPr/>
          <a:lstStyle/>
          <a:p>
            <a:r>
              <a:rPr lang="en-GB" sz="2000" dirty="0"/>
              <a:t>Being overweight or having obesity, especially when extra fat is stored around the waist.</a:t>
            </a:r>
          </a:p>
          <a:p>
            <a:r>
              <a:rPr lang="en-GB" sz="2000" dirty="0"/>
              <a:t>Regularly eating a diet high in calories, saturated and trans-fat, red and processed meat, sugary food and refined carbohydrates are all high risk of type 2 diabetes </a:t>
            </a:r>
          </a:p>
          <a:p>
            <a:r>
              <a:rPr lang="en-GB" sz="2000" dirty="0"/>
              <a:t>Drinking excessive alcohol, which contributes to weight gain and can worsen blood fat and blood pressure levels</a:t>
            </a:r>
          </a:p>
          <a:p>
            <a:pPr marL="0" indent="0">
              <a:buNone/>
            </a:pPr>
            <a:r>
              <a:rPr lang="en-GB" sz="2000" u="sng" dirty="0"/>
              <a:t>Behaviour risk factors:</a:t>
            </a:r>
          </a:p>
          <a:p>
            <a:r>
              <a:rPr lang="en-GB" sz="2000" dirty="0"/>
              <a:t>Physical inactivity: Not exercising</a:t>
            </a:r>
          </a:p>
          <a:p>
            <a:r>
              <a:rPr lang="en-GB" sz="2000" dirty="0"/>
              <a:t>Irregular eating patterns, such as frequent snacking on high sugar foods</a:t>
            </a:r>
          </a:p>
          <a:p>
            <a:r>
              <a:rPr lang="en-GB" sz="2000" dirty="0"/>
              <a:t>Ongoing high stress, which can promote comfort eating, and reduce activity </a:t>
            </a:r>
          </a:p>
        </p:txBody>
      </p:sp>
      <p:pic>
        <p:nvPicPr>
          <p:cNvPr id="5" name="Audio 4">
            <a:hlinkClick r:id="" action="ppaction://media"/>
            <a:extLst>
              <a:ext uri="{FF2B5EF4-FFF2-40B4-BE49-F238E27FC236}">
                <a16:creationId xmlns:a16="http://schemas.microsoft.com/office/drawing/2014/main" id="{9DBBD64C-EFE5-3B25-6058-EDF2B4C66AB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60510"/>
    </mc:Choice>
    <mc:Fallback>
      <p:transition spd="slow" advTm="605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539552" y="-28024"/>
            <a:ext cx="8229600" cy="1143000"/>
          </a:xfrm>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24600" y="836712"/>
            <a:ext cx="8229600" cy="4392489"/>
          </a:xfrm>
        </p:spPr>
        <p:txBody>
          <a:bodyPr/>
          <a:lstStyle/>
          <a:p>
            <a:pPr marL="0" indent="0">
              <a:buNone/>
            </a:pPr>
            <a:r>
              <a:rPr lang="en-GB" sz="1800" b="1" u="sng" dirty="0"/>
              <a:t>Evidence-Based Care Routine:</a:t>
            </a:r>
          </a:p>
          <a:p>
            <a:pPr marL="0" indent="0">
              <a:buNone/>
            </a:pPr>
            <a:r>
              <a:rPr lang="en-GB" sz="1800" dirty="0"/>
              <a:t>Care for a person with type 2 diabetes should follow an established clinical guideline, e.g. NHS, NICE and gov.uk.</a:t>
            </a:r>
          </a:p>
          <a:p>
            <a:pPr marL="0" indent="0">
              <a:buNone/>
            </a:pPr>
            <a:r>
              <a:rPr lang="en-GB" sz="1800" b="1" u="sng" dirty="0"/>
              <a:t>Monitoring requirements:</a:t>
            </a:r>
          </a:p>
          <a:p>
            <a:pPr marL="0" indent="0">
              <a:buNone/>
            </a:pPr>
            <a:r>
              <a:rPr lang="en-GB" sz="1800" dirty="0"/>
              <a:t>Ongoing monitoring is essential to prevent complications, e.g.</a:t>
            </a:r>
          </a:p>
          <a:p>
            <a:r>
              <a:rPr lang="en-GB" sz="1800" dirty="0"/>
              <a:t>Blood glucose control </a:t>
            </a:r>
          </a:p>
          <a:p>
            <a:r>
              <a:rPr lang="en-GB" sz="1800" dirty="0"/>
              <a:t>Regular checking of blood glucose every 6 months</a:t>
            </a:r>
          </a:p>
          <a:p>
            <a:r>
              <a:rPr lang="en-GB" sz="1800" dirty="0"/>
              <a:t>Blood pressure review at every visit to the clinic, or checking your blood pressure regularly when you're at home </a:t>
            </a:r>
          </a:p>
          <a:p>
            <a:r>
              <a:rPr lang="en-GB" sz="1800" dirty="0"/>
              <a:t>Foot examinations for neuropathy and ulcer risks</a:t>
            </a:r>
          </a:p>
          <a:p>
            <a:pPr marL="0" indent="0">
              <a:buNone/>
            </a:pPr>
            <a:r>
              <a:rPr lang="en-GB" sz="1800" b="1" u="sng" dirty="0"/>
              <a:t>Care planning:</a:t>
            </a:r>
          </a:p>
          <a:p>
            <a:pPr marL="0" indent="0">
              <a:buNone/>
            </a:pPr>
            <a:r>
              <a:rPr lang="en-GB" sz="1800" dirty="0"/>
              <a:t>Healthcare practitioners usually create a care plan with the person, which can include their goals of eating and exercising, and when to take blood tests, getting advice from a dietician or diabetes nurses. The care plan can change at any time because diabetes can get worse if not looked after. </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7" name="Audio 6">
            <a:hlinkClick r:id="" action="ppaction://media"/>
            <a:extLst>
              <a:ext uri="{FF2B5EF4-FFF2-40B4-BE49-F238E27FC236}">
                <a16:creationId xmlns:a16="http://schemas.microsoft.com/office/drawing/2014/main" id="{4FBC32DE-21E3-7DB2-E83D-5FEEC3D0419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78331"/>
    </mc:Choice>
    <mc:Fallback>
      <p:transition spd="slow" advTm="78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pPr marL="0" indent="0">
              <a:buNone/>
            </a:pPr>
            <a:r>
              <a:rPr lang="en-GB" sz="2000" dirty="0"/>
              <a:t>In conclusion, Type 2 diabetes is a serious condition, but it can be managed if people look after themselves properly. It mainly happens when the body can’t use insulin the right way, which causes high blood sugar. If it isn’t controlled, it can lead to health problems with the heart, eyes, feet and kidneys.</a:t>
            </a:r>
          </a:p>
          <a:p>
            <a:pPr marL="0" indent="0">
              <a:buNone/>
            </a:pPr>
            <a:endParaRPr lang="en-GB" sz="2000" dirty="0"/>
          </a:p>
          <a:p>
            <a:pPr marL="0" indent="0">
              <a:buNone/>
            </a:pPr>
            <a:r>
              <a:rPr lang="en-GB" sz="2000" dirty="0"/>
              <a:t>Even though it sounds scary, people can still live a normal life by eating healthier foods, exercising, taking their medication and going for regular check-ups. Type 2 diabetes doesn’t have to take control over someone’s life, but it does mean they need to make better choices and get support when they need it. Overall, looking after your health now can help prevent bigger problems in the future.</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7" name="Audio 6">
            <a:hlinkClick r:id="" action="ppaction://media"/>
            <a:extLst>
              <a:ext uri="{FF2B5EF4-FFF2-40B4-BE49-F238E27FC236}">
                <a16:creationId xmlns:a16="http://schemas.microsoft.com/office/drawing/2014/main" id="{5A1FB11F-9654-C849-86F1-E7D8341F2C7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67493"/>
    </mc:Choice>
    <mc:Fallback>
      <p:transition spd="slow" advTm="674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cs typeface="Arial" panose="020B0604020202020204" pitchFamily="34" charset="0"/>
              </a:rPr>
              <a:t>References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3" name="Rectangle 1">
            <a:extLst>
              <a:ext uri="{FF2B5EF4-FFF2-40B4-BE49-F238E27FC236}">
                <a16:creationId xmlns:a16="http://schemas.microsoft.com/office/drawing/2014/main" id="{2F9ABB65-EC21-D3AE-399D-7EB42D0CF483}"/>
              </a:ext>
            </a:extLst>
          </p:cNvPr>
          <p:cNvSpPr>
            <a:spLocks noGrp="1" noChangeArrowheads="1"/>
          </p:cNvSpPr>
          <p:nvPr>
            <p:ph idx="1"/>
          </p:nvPr>
        </p:nvSpPr>
        <p:spPr bwMode="auto">
          <a:xfrm>
            <a:off x="0" y="1035894"/>
            <a:ext cx="8686800" cy="45922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American Diabetes Association (2011).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American Diabetes Association complete guide to diabetes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Alexandria, Virginia: American Diabetes Association.</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Diabetes UK (2023).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Diabetes UK - Know diabetes. Fight diabetes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Diabetes UK. Available at: https://www.diabetes.org.uk.</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diabetes.co.uk (2018).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Diabetes.co.uk - the global diabetes community</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Diabetes.co.uk. Available at: https://www.diabetes.co.uk.</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Goyal, R.,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Jialal</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I. and Singhal, M. (2023).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Type 2 diabetes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National Center for Biotechnology Information. Available at: https://www.ncbi.nlm.nih.gov/books/NBK513253/.</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(2023).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Diabetes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NHS. Available at: https://www.nhs.uk/conditions/diabetes.</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NICE (2022).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Type 2 Diabetes in adults: Management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Nice.org.uk. Available at: https://www.nice.org.uk/guidance/ng28.</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NIDDK (2023).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National Institute of Diabetes and Digestive and Kidney Diseases (NIDDK)</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National Institute of Diabetes and Digestive and Kidney Diseases. Available at: https://www.niddk.nih.gov/.</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Semantic Scholar (2019).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Semantic Scholar - an Academic Search Engine for Scientific Articles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Semanticscholar.org. Available at: https://www.semanticscholar.org/.</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World Health Organization (2023).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Diabetes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Who.int. Available at: https://www.who.int/health-topics/diabetes.</a:t>
            </a: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pic>
        <p:nvPicPr>
          <p:cNvPr id="7" name="Audio 6">
            <a:hlinkClick r:id="" action="ppaction://media"/>
            <a:extLst>
              <a:ext uri="{FF2B5EF4-FFF2-40B4-BE49-F238E27FC236}">
                <a16:creationId xmlns:a16="http://schemas.microsoft.com/office/drawing/2014/main" id="{0BBA16D9-66F4-3711-3194-503F0B39F46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11485"/>
    </mc:Choice>
    <mc:Fallback>
      <p:transition spd="slow" advTm="11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408</TotalTime>
  <Words>1827</Words>
  <Application>Microsoft Office PowerPoint</Application>
  <PresentationFormat>On-screen Show (4:3)</PresentationFormat>
  <Paragraphs>105</Paragraphs>
  <Slides>13</Slides>
  <Notes>0</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Myriad Pro</vt:lpstr>
      <vt:lpstr>Times New Roman</vt:lpstr>
      <vt:lpstr>Verdana</vt:lpstr>
      <vt:lpstr>20140311PresentationUWTSDTemplate</vt:lpstr>
      <vt:lpstr>PowerPoint Presentation</vt:lpstr>
      <vt:lpstr>What is diabetes?</vt:lpstr>
      <vt:lpstr>Symptoms of Diabetes</vt:lpstr>
      <vt:lpstr>Introduction: A fictional patient living with type 2 diabetes </vt:lpstr>
      <vt:lpstr>Demographic Information </vt:lpstr>
      <vt:lpstr>Anatomy and Physiology</vt:lpstr>
      <vt:lpstr>The lifestyle and behaviour of a person with type 2 diabetes </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Gifty Opoku</cp:lastModifiedBy>
  <cp:revision>227</cp:revision>
  <cp:lastPrinted>2018-07-09T15:27:01Z</cp:lastPrinted>
  <dcterms:created xsi:type="dcterms:W3CDTF">2002-10-07T19:43:58Z</dcterms:created>
  <dcterms:modified xsi:type="dcterms:W3CDTF">2025-12-19T09:05:40Z</dcterms:modified>
</cp:coreProperties>
</file>