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70828-ACB6-451F-BD2F-8F490DD088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E4A589-B06B-4D84-B9A6-8CD29727D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73ABC-79D2-4B44-AA4D-C08E45A4F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62129-199F-412B-9D95-2BB737F7E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489CB-7143-4702-8050-CD5F56B1A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95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6FD46-04EB-4E80-A1A6-BEE7F2B25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21311-2EB2-4227-B2A9-F2FD33214B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77C51-3C66-4405-848E-0EC481D11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4616E-C57E-4417-A102-72A5F7EE7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E4CD6-4519-42B9-8C53-2F4E5D683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51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3660C-434B-4B71-9158-97DEE5EE3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E694B-F709-422D-878A-91A438F3D8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D3023-8948-47A2-8967-F5DA07CCA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5C42E-B65D-4806-BE33-95A8B96597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2ECA5-9192-4341-968F-51F0A890E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845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52904-A93C-464F-8060-E512C6170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1B195-5602-45B6-8159-6BE7DFC6D8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B12D6-421C-43D3-9B88-62E1C7E0D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A9411-A448-423E-AD2C-047499214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97DC19-1E62-4535-94FB-991E9ADCD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BCEDA2-83FF-40D0-86FC-8885634A6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716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3B399-6472-4355-A195-C205499F6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A9432-2B01-49FD-992E-8EA1B721BA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142009-51E3-4955-AD34-1163D7E4D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A8595A-976F-4BE0-8BF8-FBE367DAB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15CEC8-200E-46D0-8F65-D124C5C579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677487-9C23-4F63-B1C6-3DC1D5C7F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995162-42B3-4656-BB39-1B437CD4E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19894-491C-4204-B09C-31614C86F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725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5B60-12C4-4A91-B015-3C937AA8E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32892C-AE06-4625-A949-D2B88BB45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DA0ACE-8A36-4A1A-A6D5-CD45EF1B5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D4B2D0-CE80-40A6-B9E3-001F3DA73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1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96681-525D-4208-8A61-A4E3E057F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4B2933-322D-4023-A8E2-16305628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E46FBD-FC17-408E-AA8C-93C15CF7D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20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B9799-68F5-4DD5-B2A3-16F5E0C06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C7CE6-0957-4C7D-8F2A-0D38C9151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F1C97A-95FA-4F5B-A5DB-E879F3AE5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D1B5C2-1FE5-4DE9-887E-5567F9D33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0B4315-E11A-4D1E-BD9F-336972006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0892A6-1AFB-4D1D-9AD0-5E7C9F886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652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EF9BA-D64B-4E4C-84DC-C689FACFE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6F8DD0-1AEE-468A-914D-E732B6EC23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4CFA9A-53C3-4440-852D-4E176EF0D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385BE2-FF7B-46C0-97F8-CE093700A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E42838-F414-447C-90A9-999CDF882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240BB6-5238-4EA5-A3E0-4CBDB242C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31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0F8FB-6F07-46CD-8ED6-9A5C5A5F6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5BACD-C3E2-4920-BF3B-9082C9ECE9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65B49-6E65-4D4C-9098-D8298B875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4E215-2BBF-42A2-BBB8-799A697D3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1F3A6-CE66-43D4-AE55-5D9646FAC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946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48FC1F-3103-4C38-9963-28AD937B44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EA31F3-B177-4063-8F3B-33C51FC568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F5D03-36F3-4BCE-8D7E-F6BB28E3E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E8521-CABC-4DE3-93C9-638822DB1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7A8AE-F068-4DF3-AEFD-4AADF9828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011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7EDC7E-A01E-4B82-A95A-351760835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C992F-5226-4D12-983E-9367BDDD7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C935A-5A04-45F6-BBCF-9C825DD5E6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B9C19-E74A-4D90-966D-F4259B83AE93}" type="datetimeFigureOut">
              <a:rPr lang="en-GB" smtClean="0"/>
              <a:t>03/10/2023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23914-7C7D-459E-B7AF-597FC452F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2A532-7754-4872-8A5B-4972D6B60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4EF120-5773-439A-936E-C11F5B32FD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3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B44D4-95EC-4726-B4A6-A6031B7C35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Linear algebra within the Graphics pipeline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4C85C7-2AFF-4DA9-85BD-7A8FE4585E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(if you’re using OpenGL)</a:t>
            </a:r>
          </a:p>
        </p:txBody>
      </p:sp>
    </p:spTree>
    <p:extLst>
      <p:ext uri="{BB962C8B-B14F-4D97-AF65-F5344CB8AC3E}">
        <p14:creationId xmlns:p14="http://schemas.microsoft.com/office/powerpoint/2010/main" val="2841208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D8F6-BA1C-4E97-905B-7575670D6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Graphics pipeline in OpenGL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972613-B9A9-46FD-AE6B-879006FC5C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4753" y="1592360"/>
            <a:ext cx="4696682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2E5985-D67D-4530-9F43-4579CFD657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352" y="1529640"/>
            <a:ext cx="5810250" cy="46958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5294985-E9DC-4CA2-87A9-76D3752D9874}"/>
              </a:ext>
            </a:extLst>
          </p:cNvPr>
          <p:cNvSpPr txBox="1"/>
          <p:nvPr/>
        </p:nvSpPr>
        <p:spPr>
          <a:xfrm>
            <a:off x="1110343" y="6225465"/>
            <a:ext cx="10243457" cy="371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Overview of Graphics programming and the pipeline [1]</a:t>
            </a:r>
          </a:p>
        </p:txBody>
      </p:sp>
    </p:spTree>
    <p:extLst>
      <p:ext uri="{BB962C8B-B14F-4D97-AF65-F5344CB8AC3E}">
        <p14:creationId xmlns:p14="http://schemas.microsoft.com/office/powerpoint/2010/main" val="2061385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6A654-45F9-458E-B617-68CE3DCD6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Graphics pipeline in OpenGL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F938E-FE2D-4798-92ED-6B06B5562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vertex shader gives the programmer the ability to manipulate one vertex at a time (i.e., “</a:t>
            </a:r>
            <a:r>
              <a:rPr lang="en-US" dirty="0" err="1"/>
              <a:t>pervertex</a:t>
            </a:r>
            <a:r>
              <a:rPr lang="en-US" dirty="0"/>
              <a:t>” processing).</a:t>
            </a:r>
          </a:p>
          <a:p>
            <a:r>
              <a:rPr lang="en-US" dirty="0"/>
              <a:t>The fragment shader  allows manipulating one pixel at a time (“per-fragment” processing);</a:t>
            </a:r>
          </a:p>
          <a:p>
            <a:r>
              <a:rPr lang="en-US" dirty="0"/>
              <a:t> the geometry shader provides the capability to manipulate one primitive at a time—“per-primitive” processing.</a:t>
            </a:r>
          </a:p>
          <a:p>
            <a:r>
              <a:rPr lang="en-US" dirty="0"/>
              <a:t>Primitives include: points, lines, triangles, triangle strips, quads,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The most common Primitive is the </a:t>
            </a:r>
            <a:r>
              <a:rPr lang="en-US" b="1" u="sng" dirty="0"/>
              <a:t>triangle.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12565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F182-21CD-4078-B64F-D47211467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Rasterization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4EDC3-80C0-4F8D-93C1-54C3AC829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064229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When a 3D object is rasterized, OpenGL converts the primitives in the object (usually triangles) into fragments.</a:t>
            </a:r>
          </a:p>
          <a:p>
            <a:pPr marL="0" indent="0">
              <a:buNone/>
            </a:pPr>
            <a:r>
              <a:rPr lang="en-US" dirty="0"/>
              <a:t>A fragment holds the information associated with a pixel – position, RGBA channel values, z-depth information. </a:t>
            </a:r>
          </a:p>
          <a:p>
            <a:pPr marL="0" indent="0">
              <a:buNone/>
            </a:pPr>
            <a:r>
              <a:rPr lang="en-US" dirty="0"/>
              <a:t>Rasterization determines the locations of pixels that need to be drawn in order to produce the triangle specified by its three vertices.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267CC9-C29C-4401-8E65-43708DEC2B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8483" y="562096"/>
            <a:ext cx="3660113" cy="25270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A06688-EABE-4F23-81E6-EF93892C4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8483" y="3768848"/>
            <a:ext cx="3660114" cy="256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54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25B44-6930-4B13-BD84-95133FDAF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Hidden surface removal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741D5-B873-4F14-8337-A9909FE8B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Hidden surface removal is accomplished by OpenGL through the cleverly coordinated use of two buffers: the color buffer (which we have discussed previously), and the depth buffer (sometimes called the Z-buffer).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559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96897-577B-4569-B6D2-7F0377379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Hidden surface removal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4F547-451A-4F2A-A989-8F2EEAAA4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Hidden surface removal is done as follows: </a:t>
            </a:r>
          </a:p>
          <a:p>
            <a:pPr marL="0" indent="0">
              <a:buNone/>
            </a:pPr>
            <a:r>
              <a:rPr lang="en-US" dirty="0"/>
              <a:t>• Before a scene is rendered, the depth buffer is filled with values representing maximum depth. </a:t>
            </a:r>
          </a:p>
          <a:p>
            <a:pPr marL="0" indent="0">
              <a:buNone/>
            </a:pPr>
            <a:r>
              <a:rPr lang="en-US" dirty="0"/>
              <a:t>• As a pixel color is output by the fragment shader, its distance from the viewer is calculated. </a:t>
            </a:r>
          </a:p>
          <a:p>
            <a:pPr marL="0" indent="0">
              <a:buNone/>
            </a:pPr>
            <a:r>
              <a:rPr lang="en-US" dirty="0"/>
              <a:t>• If the computed distance is less than the distance stored in the depth buffer (for that pixel), then: (a) the pixel color replaces the color in the color buffer, and (b) the distance replaces the value in the depth buffer. Otherwise, the pixel is discarded. </a:t>
            </a:r>
          </a:p>
          <a:p>
            <a:pPr marL="0" indent="0">
              <a:buNone/>
            </a:pPr>
            <a:r>
              <a:rPr lang="en-US" dirty="0"/>
              <a:t>This procedure is called the </a:t>
            </a:r>
            <a:r>
              <a:rPr lang="en-US" b="1" dirty="0"/>
              <a:t>Z-buffer algorithm</a:t>
            </a:r>
            <a:r>
              <a:rPr lang="en-US" dirty="0"/>
              <a:t>. See also the “painter’s” algorithm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286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52258-6FB2-48ED-8209-52372511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Vertex shader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D76DA-9B3A-4C2C-9452-40C16ED95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Vertices occupy their own co-ordinate system call </a:t>
            </a:r>
            <a:r>
              <a:rPr lang="en-GB" b="1" dirty="0"/>
              <a:t>object space or local space.</a:t>
            </a:r>
          </a:p>
          <a:p>
            <a:r>
              <a:rPr lang="en-GB" dirty="0"/>
              <a:t>These are transformed to </a:t>
            </a:r>
            <a:r>
              <a:rPr lang="en-GB" b="1" dirty="0"/>
              <a:t>world space </a:t>
            </a:r>
            <a:r>
              <a:rPr lang="en-GB" dirty="0"/>
              <a:t>by the </a:t>
            </a:r>
            <a:r>
              <a:rPr lang="en-GB" b="1" dirty="0"/>
              <a:t>model</a:t>
            </a:r>
            <a:r>
              <a:rPr lang="en-GB" dirty="0"/>
              <a:t> transformation.</a:t>
            </a:r>
          </a:p>
          <a:p>
            <a:r>
              <a:rPr lang="en-GB" dirty="0"/>
              <a:t>World space co-ordinates are then transformed to </a:t>
            </a:r>
            <a:r>
              <a:rPr lang="en-GB" b="1" dirty="0"/>
              <a:t>View Space </a:t>
            </a:r>
            <a:r>
              <a:rPr lang="en-GB" dirty="0"/>
              <a:t>or </a:t>
            </a:r>
            <a:r>
              <a:rPr lang="en-GB" b="1" dirty="0"/>
              <a:t>eye space or camera space </a:t>
            </a:r>
            <a:r>
              <a:rPr lang="en-GB" dirty="0"/>
              <a:t>by the </a:t>
            </a:r>
            <a:r>
              <a:rPr lang="en-GB" b="1" dirty="0"/>
              <a:t>View</a:t>
            </a:r>
            <a:r>
              <a:rPr lang="en-GB" dirty="0"/>
              <a:t> transformation.</a:t>
            </a:r>
          </a:p>
          <a:p>
            <a:r>
              <a:rPr lang="en-GB" dirty="0"/>
              <a:t>From here a projection onto a 2D surface is achieved using a further projection transformation, </a:t>
            </a:r>
            <a:r>
              <a:rPr lang="en-GB" b="1" dirty="0"/>
              <a:t>P</a:t>
            </a:r>
            <a:r>
              <a:rPr lang="en-GB" dirty="0"/>
              <a:t>.</a:t>
            </a:r>
          </a:p>
          <a:p>
            <a:r>
              <a:rPr lang="en-GB" dirty="0"/>
              <a:t>These transformations are done using linear algebra, in particular we uses matrix maths.</a:t>
            </a:r>
          </a:p>
          <a:p>
            <a:r>
              <a:rPr lang="en-GB" dirty="0"/>
              <a:t>Given a vertex, </a:t>
            </a:r>
            <a:r>
              <a:rPr lang="en-GB" b="1" dirty="0"/>
              <a:t>v </a:t>
            </a:r>
            <a:r>
              <a:rPr lang="en-GB" dirty="0"/>
              <a:t>and transformation matrices </a:t>
            </a:r>
            <a:r>
              <a:rPr lang="en-GB" b="1" dirty="0"/>
              <a:t>M</a:t>
            </a:r>
            <a:r>
              <a:rPr lang="en-GB" dirty="0"/>
              <a:t> and </a:t>
            </a:r>
            <a:r>
              <a:rPr lang="en-GB" b="1" dirty="0"/>
              <a:t>V, v</a:t>
            </a:r>
            <a:r>
              <a:rPr lang="en-GB" dirty="0"/>
              <a:t> is first transformed to world space co-ordinates, </a:t>
            </a:r>
            <a:r>
              <a:rPr lang="en-GB" b="1" dirty="0"/>
              <a:t>v’ </a:t>
            </a:r>
            <a:r>
              <a:rPr lang="en-GB" dirty="0"/>
              <a:t>by the operation </a:t>
            </a:r>
            <a:r>
              <a:rPr lang="en-GB" b="1" dirty="0"/>
              <a:t>v’=Mv</a:t>
            </a:r>
            <a:r>
              <a:rPr lang="en-GB" dirty="0"/>
              <a:t>, then </a:t>
            </a:r>
            <a:r>
              <a:rPr lang="en-GB" b="1" dirty="0"/>
              <a:t>v’</a:t>
            </a:r>
            <a:r>
              <a:rPr lang="en-GB" dirty="0"/>
              <a:t> is transformed into view space co-ordinates, </a:t>
            </a:r>
            <a:r>
              <a:rPr lang="en-GB" b="1" dirty="0"/>
              <a:t>v’’ </a:t>
            </a:r>
            <a:r>
              <a:rPr lang="en-GB" dirty="0"/>
              <a:t>by </a:t>
            </a:r>
            <a:r>
              <a:rPr lang="en-GB" b="1" dirty="0"/>
              <a:t>v’’=</a:t>
            </a:r>
            <a:r>
              <a:rPr lang="en-GB" b="1" dirty="0" err="1"/>
              <a:t>Vv</a:t>
            </a:r>
            <a:r>
              <a:rPr lang="en-GB" b="1" dirty="0"/>
              <a:t>’</a:t>
            </a:r>
          </a:p>
          <a:p>
            <a:r>
              <a:rPr lang="en-GB" dirty="0"/>
              <a:t>Combining these gives </a:t>
            </a:r>
            <a:r>
              <a:rPr lang="en-GB" b="1" dirty="0"/>
              <a:t>v’’=</a:t>
            </a:r>
            <a:r>
              <a:rPr lang="en-GB" b="1" dirty="0" err="1"/>
              <a:t>VMv</a:t>
            </a:r>
            <a:r>
              <a:rPr lang="en-GB" b="1" dirty="0"/>
              <a:t>. </a:t>
            </a:r>
          </a:p>
          <a:p>
            <a:r>
              <a:rPr lang="en-GB" b="1" dirty="0"/>
              <a:t>The product of the matrix multiplication VM is called the model view transform.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754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94AC3-4BCC-44BC-8414-11B307F9C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try this using C++ </a:t>
            </a:r>
            <a:r>
              <a:rPr lang="en-GB"/>
              <a:t>and GLM…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723DB-F3E0-4EC0-937D-55F20C31C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7008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13E01-DDC5-4644-B14E-0492DAE4A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FE691-28D7-4573-B954-A388C7242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[1] </a:t>
            </a:r>
            <a:r>
              <a:rPr lang="en-US" dirty="0"/>
              <a:t>V. Scott Gordon, John Clevenger, </a:t>
            </a:r>
            <a:r>
              <a:rPr lang="en-GB" dirty="0"/>
              <a:t>“</a:t>
            </a:r>
            <a:r>
              <a:rPr lang="en-US" dirty="0"/>
              <a:t>Computer Graphics Programming in OpenGL with C++”, 2</a:t>
            </a:r>
            <a:r>
              <a:rPr lang="en-US" baseline="30000" dirty="0"/>
              <a:t>nd</a:t>
            </a:r>
            <a:r>
              <a:rPr lang="en-US" dirty="0"/>
              <a:t> Ed, </a:t>
            </a:r>
            <a:r>
              <a:rPr lang="en-GB" dirty="0"/>
              <a:t>Mercury Learning and Information, 2020</a:t>
            </a:r>
          </a:p>
        </p:txBody>
      </p:sp>
    </p:spTree>
    <p:extLst>
      <p:ext uri="{BB962C8B-B14F-4D97-AF65-F5344CB8AC3E}">
        <p14:creationId xmlns:p14="http://schemas.microsoft.com/office/powerpoint/2010/main" val="502205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527</Words>
  <Application>Microsoft Office PowerPoint</Application>
  <PresentationFormat>Widescreen</PresentationFormat>
  <Paragraphs>34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Linear algebra within the Graphics pipeline</vt:lpstr>
      <vt:lpstr>The Graphics pipeline in OpenGL</vt:lpstr>
      <vt:lpstr>The Graphics pipeline in OpenGL</vt:lpstr>
      <vt:lpstr>Rasterization</vt:lpstr>
      <vt:lpstr>Hidden surface removal</vt:lpstr>
      <vt:lpstr>Hidden surface removal</vt:lpstr>
      <vt:lpstr>The Vertex shader operations</vt:lpstr>
      <vt:lpstr>Let’s try this using C++ and GLM…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Linear algebra within the Graphics pipeline</dc:title>
  <dc:creator>Gordon Dickers</dc:creator>
  <cp:lastModifiedBy>Gordon Dickers</cp:lastModifiedBy>
  <cp:revision>8</cp:revision>
  <dcterms:created xsi:type="dcterms:W3CDTF">2021-10-01T10:52:56Z</dcterms:created>
  <dcterms:modified xsi:type="dcterms:W3CDTF">2023-10-03T12:58:09Z</dcterms:modified>
</cp:coreProperties>
</file>