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2" r:id="rId1"/>
  </p:sldMasterIdLst>
  <p:sldIdLst>
    <p:sldId id="256" r:id="rId2"/>
    <p:sldId id="257" r:id="rId3"/>
    <p:sldId id="273" r:id="rId4"/>
    <p:sldId id="274" r:id="rId5"/>
    <p:sldId id="258" r:id="rId6"/>
    <p:sldId id="259" r:id="rId7"/>
    <p:sldId id="271" r:id="rId8"/>
    <p:sldId id="268" r:id="rId9"/>
    <p:sldId id="275" r:id="rId10"/>
    <p:sldId id="272" r:id="rId11"/>
    <p:sldId id="262" r:id="rId12"/>
    <p:sldId id="270" r:id="rId13"/>
    <p:sldId id="267" r:id="rId14"/>
    <p:sldId id="264" r:id="rId15"/>
    <p:sldId id="266" r:id="rId16"/>
    <p:sldId id="269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9AB3A824-1A51-4B26-AD58-A6D8E14F6C04}" type="datetimeFigureOut">
              <a:rPr lang="en-US" smtClean="0"/>
              <a:t>6/17/2019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5515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smtClean="0"/>
              <a:t>6/17/2019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41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E5059C3-6A89-4494-99FF-5A4D6FFD50EB}" type="datetimeFigureOut">
              <a:rPr lang="en-US" smtClean="0"/>
              <a:t>6/17/2019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8134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smtClean="0"/>
              <a:t>6/17/2019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9056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smtClean="0"/>
              <a:t>6/17/2019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5752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smtClean="0"/>
              <a:t>6/17/2019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0308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smtClean="0"/>
              <a:t>6/17/2019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615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smtClean="0"/>
              <a:t>6/17/2019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9738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smtClean="0"/>
              <a:t>6/17/2019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1238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6/17/2019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29033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CBC1C18-307B-4F68-A007-B5B542270E8D}" type="datetimeFigureOut">
              <a:rPr lang="en-US" smtClean="0"/>
              <a:t>6/17/2019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918706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CBC1C18-307B-4F68-A007-B5B542270E8D}" type="datetimeFigureOut">
              <a:rPr lang="en-US" smtClean="0"/>
              <a:t>6/17/2019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25991209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CBC1C18-307B-4F68-A007-B5B542270E8D}" type="datetimeFigureOut">
              <a:rPr lang="en-US" smtClean="0"/>
              <a:t>6/17/2019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5888564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6/17/2019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933369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6/17/2019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752948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smtClean="0"/>
              <a:t>6/17/2019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94633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D3FFE419-2371-464F-8239-3959401C3561}" type="datetimeFigureOut">
              <a:rPr lang="en-US" smtClean="0"/>
              <a:t>6/17/2019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985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C1C18-307B-4F68-A007-B5B542270E8D}" type="datetimeFigureOut">
              <a:rPr lang="en-US" smtClean="0"/>
              <a:t>6/17/2019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382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sirmediapublishing.com/" TargetMode="External"/><Relationship Id="rId2" Type="http://schemas.openxmlformats.org/officeDocument/2006/relationships/hyperlink" Target="https://en.wikipedia.org/wiki/File:Circle-spoke-Diagram-Target-Market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lideshare.net/17somya/marketing-micro-environment" TargetMode="External"/><Relationship Id="rId4" Type="http://schemas.openxmlformats.org/officeDocument/2006/relationships/hyperlink" Target="http://www.youtube.com/watch?v=Uuuxs9gO8C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412EC5-BD85-6F48-AD82-86DA1EB6E8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0985" y="140675"/>
            <a:ext cx="8674662" cy="3525634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MARKETING ENVIRONMENT </a:t>
            </a:r>
            <a:r>
              <a:rPr lang="en-GB" dirty="0" smtClean="0"/>
              <a:t>AUDIT</a:t>
            </a:r>
            <a:br>
              <a:rPr lang="en-GB" dirty="0" smtClean="0"/>
            </a:br>
            <a:r>
              <a:rPr lang="en-GB" dirty="0" smtClean="0"/>
              <a:t>     of </a:t>
            </a:r>
            <a:br>
              <a:rPr lang="en-GB" dirty="0" smtClean="0"/>
            </a:br>
            <a:r>
              <a:rPr lang="en-GB" dirty="0" err="1" smtClean="0"/>
              <a:t>b&amp;b</a:t>
            </a:r>
            <a:r>
              <a:rPr lang="en-GB" dirty="0" smtClean="0"/>
              <a:t> </a:t>
            </a:r>
            <a:r>
              <a:rPr lang="en-GB" dirty="0" err="1" smtClean="0"/>
              <a:t>marcus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F6B437-ABD3-3C46-8C10-BC70BD87D0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89516" y="4226672"/>
            <a:ext cx="5357600" cy="2175532"/>
          </a:xfrm>
        </p:spPr>
        <p:txBody>
          <a:bodyPr>
            <a:normAutofit/>
          </a:bodyPr>
          <a:lstStyle/>
          <a:p>
            <a:r>
              <a:rPr lang="en-GB" sz="1500" dirty="0" smtClean="0"/>
              <a:t>Osarobo Imade - </a:t>
            </a:r>
            <a:r>
              <a:rPr lang="en-GB" sz="1500" dirty="0"/>
              <a:t>1815187</a:t>
            </a:r>
          </a:p>
          <a:p>
            <a:r>
              <a:rPr lang="en-GB" sz="1500" dirty="0"/>
              <a:t>Nathalie </a:t>
            </a:r>
            <a:r>
              <a:rPr lang="en-GB" sz="1500" dirty="0" smtClean="0"/>
              <a:t>Quayle -</a:t>
            </a:r>
            <a:r>
              <a:rPr lang="en-GB" sz="1500" dirty="0"/>
              <a:t>1815194</a:t>
            </a:r>
          </a:p>
          <a:p>
            <a:r>
              <a:rPr lang="en-GB" sz="1500" dirty="0"/>
              <a:t>Merit </a:t>
            </a:r>
            <a:r>
              <a:rPr lang="en-GB" sz="1500" dirty="0" smtClean="0"/>
              <a:t>Okafor - </a:t>
            </a:r>
            <a:r>
              <a:rPr lang="en-GB" sz="1500" dirty="0"/>
              <a:t>1815216</a:t>
            </a:r>
          </a:p>
          <a:p>
            <a:r>
              <a:rPr lang="en-GB" sz="1500" dirty="0"/>
              <a:t>Jackie </a:t>
            </a:r>
            <a:r>
              <a:rPr lang="en-GB" sz="1500" dirty="0" smtClean="0"/>
              <a:t>Belford - </a:t>
            </a:r>
            <a:r>
              <a:rPr lang="en-GB" sz="1500" dirty="0"/>
              <a:t>1815143</a:t>
            </a:r>
          </a:p>
          <a:p>
            <a:r>
              <a:rPr lang="en-GB" sz="1500" dirty="0"/>
              <a:t>Lecturer </a:t>
            </a:r>
            <a:r>
              <a:rPr lang="en-GB" sz="1500" dirty="0" smtClean="0"/>
              <a:t>Name: JAHANZEEB QURASHI</a:t>
            </a: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19127053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FB39E-F866-9D40-AFB1-B008FCBCC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5546" y="412681"/>
            <a:ext cx="8610600" cy="1293028"/>
          </a:xfrm>
        </p:spPr>
        <p:txBody>
          <a:bodyPr/>
          <a:lstStyle/>
          <a:p>
            <a:pPr algn="ctr"/>
            <a:r>
              <a:rPr lang="en-GB" dirty="0" smtClean="0"/>
              <a:t>Business </a:t>
            </a:r>
            <a:r>
              <a:rPr lang="en-GB" dirty="0"/>
              <a:t>Overview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In the business overview section you actually get down to the nuts and bolts of </a:t>
            </a:r>
            <a:r>
              <a:rPr lang="en-GB" dirty="0" smtClean="0"/>
              <a:t>how </a:t>
            </a:r>
            <a:r>
              <a:rPr lang="en-GB" dirty="0"/>
              <a:t>the business will operate.</a:t>
            </a:r>
          </a:p>
          <a:p>
            <a:r>
              <a:rPr lang="en-GB" dirty="0"/>
              <a:t>B&amp;B Marcus is located in Lagos, Nigeria very close to the sea side.</a:t>
            </a:r>
          </a:p>
          <a:p>
            <a:r>
              <a:rPr lang="en-GB" dirty="0"/>
              <a:t>The B&amp;B offers 10 different tips of rooms</a:t>
            </a:r>
          </a:p>
          <a:p>
            <a:endParaRPr lang="en-GB" dirty="0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The </a:t>
            </a:r>
            <a:r>
              <a:rPr lang="en-GB" dirty="0"/>
              <a:t>B&amp;B are all about service and our desire to deliver beyond expectation. They know no limit and this philosophy keeps us out in front . </a:t>
            </a:r>
            <a:endParaRPr lang="en-GB" dirty="0" smtClean="0"/>
          </a:p>
          <a:p>
            <a:r>
              <a:rPr lang="en-GB" dirty="0" smtClean="0"/>
              <a:t> Are </a:t>
            </a:r>
            <a:r>
              <a:rPr lang="en-GB" dirty="0"/>
              <a:t>always working hard to ensure that every one of our serviced  is maintained to the highest standards, providing executive luxurious accommodation</a:t>
            </a:r>
          </a:p>
        </p:txBody>
      </p:sp>
    </p:spTree>
    <p:extLst>
      <p:ext uri="{BB962C8B-B14F-4D97-AF65-F5344CB8AC3E}">
        <p14:creationId xmlns:p14="http://schemas.microsoft.com/office/powerpoint/2010/main" val="3822402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7780" y="280796"/>
            <a:ext cx="8610600" cy="1293028"/>
          </a:xfrm>
        </p:spPr>
        <p:txBody>
          <a:bodyPr/>
          <a:lstStyle/>
          <a:p>
            <a:pPr algn="ctr"/>
            <a:r>
              <a:rPr lang="en-GB" dirty="0" smtClean="0"/>
              <a:t>Industry life cycle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780" y="2193925"/>
            <a:ext cx="8736439" cy="4024313"/>
          </a:xfrm>
        </p:spPr>
      </p:pic>
    </p:spTree>
    <p:extLst>
      <p:ext uri="{BB962C8B-B14F-4D97-AF65-F5344CB8AC3E}">
        <p14:creationId xmlns:p14="http://schemas.microsoft.com/office/powerpoint/2010/main" val="658331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6415" y="377511"/>
            <a:ext cx="8610600" cy="1293028"/>
          </a:xfrm>
        </p:spPr>
        <p:txBody>
          <a:bodyPr/>
          <a:lstStyle/>
          <a:p>
            <a:pPr algn="ctr"/>
            <a:r>
              <a:rPr lang="en-GB" dirty="0" smtClean="0"/>
              <a:t>CONTENT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smtClean="0"/>
              <a:t>Executive summary</a:t>
            </a:r>
          </a:p>
          <a:p>
            <a:r>
              <a:rPr lang="en-GB" dirty="0" smtClean="0"/>
              <a:t>Business Overview</a:t>
            </a:r>
          </a:p>
          <a:p>
            <a:r>
              <a:rPr lang="en-GB" dirty="0" smtClean="0"/>
              <a:t>Industry life cycle</a:t>
            </a:r>
          </a:p>
          <a:p>
            <a:r>
              <a:rPr lang="en-GB" dirty="0" smtClean="0"/>
              <a:t>Products &amp; Services</a:t>
            </a:r>
          </a:p>
          <a:p>
            <a:r>
              <a:rPr lang="en-GB" dirty="0" smtClean="0"/>
              <a:t>Target Market</a:t>
            </a:r>
          </a:p>
          <a:p>
            <a:r>
              <a:rPr lang="en-GB" dirty="0" smtClean="0"/>
              <a:t>Marketing Segmentation</a:t>
            </a:r>
          </a:p>
          <a:p>
            <a:r>
              <a:rPr lang="en-GB" dirty="0" smtClean="0"/>
              <a:t>Marketing Communication mix</a:t>
            </a:r>
          </a:p>
          <a:p>
            <a:r>
              <a:rPr lang="en-GB" dirty="0" smtClean="0"/>
              <a:t>Micro Environment</a:t>
            </a:r>
          </a:p>
          <a:p>
            <a:r>
              <a:rPr lang="en-GB" dirty="0" smtClean="0"/>
              <a:t>BCG Matrix</a:t>
            </a:r>
          </a:p>
          <a:p>
            <a:r>
              <a:rPr lang="en-GB" dirty="0" smtClean="0"/>
              <a:t>SWOT</a:t>
            </a:r>
          </a:p>
          <a:p>
            <a:r>
              <a:rPr lang="en-GB" dirty="0" smtClean="0"/>
              <a:t>Marco Environment</a:t>
            </a:r>
          </a:p>
          <a:p>
            <a:r>
              <a:rPr lang="en-GB" dirty="0" smtClean="0"/>
              <a:t>PESTEL</a:t>
            </a:r>
          </a:p>
          <a:p>
            <a:r>
              <a:rPr lang="en-GB" dirty="0" smtClean="0"/>
              <a:t>Conclusion</a:t>
            </a:r>
          </a:p>
          <a:p>
            <a:r>
              <a:rPr lang="en-GB" dirty="0"/>
              <a:t>R</a:t>
            </a:r>
            <a:r>
              <a:rPr lang="en-GB" dirty="0" smtClean="0"/>
              <a:t>eferences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3548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BEF7A-FE89-144E-805C-4929E2ADF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5332" y="269441"/>
            <a:ext cx="7958331" cy="759259"/>
          </a:xfrm>
        </p:spPr>
        <p:txBody>
          <a:bodyPr/>
          <a:lstStyle/>
          <a:p>
            <a:pPr algn="ctr"/>
            <a:r>
              <a:rPr lang="en-GB" dirty="0"/>
              <a:t>Products &amp; Services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659EFD3-BCC0-8B45-8B2E-C124AEB20ABC}"/>
              </a:ext>
            </a:extLst>
          </p:cNvPr>
          <p:cNvSpPr txBox="1"/>
          <p:nvPr/>
        </p:nvSpPr>
        <p:spPr>
          <a:xfrm>
            <a:off x="764999" y="2205656"/>
            <a:ext cx="5282772" cy="3170099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l"/>
            <a:r>
              <a:rPr lang="en-GB" sz="1600" b="1" dirty="0"/>
              <a:t>Services: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24-hour reception service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Foreign Exchange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Information about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attractions.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Information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about hotel services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Rental of safety deposit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box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Restaurant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Leisure areas like swimming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pools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24hr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Standby Generators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Satellite Channels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Lift to all floors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Daily Housekeeping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E857DB-B7AF-CD4A-B19E-22A7253DD394}"/>
              </a:ext>
            </a:extLst>
          </p:cNvPr>
          <p:cNvSpPr txBox="1"/>
          <p:nvPr/>
        </p:nvSpPr>
        <p:spPr>
          <a:xfrm>
            <a:off x="7864879" y="2788294"/>
            <a:ext cx="2795588" cy="230832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l"/>
            <a:r>
              <a:rPr lang="en-GB" b="1" dirty="0"/>
              <a:t>Products:</a:t>
            </a:r>
          </a:p>
          <a:p>
            <a:pPr algn="l"/>
            <a:r>
              <a:rPr lang="en-GB" dirty="0" smtClean="0"/>
              <a:t>B&amp;B Marcus offers </a:t>
            </a:r>
            <a:r>
              <a:rPr lang="en-GB" dirty="0"/>
              <a:t>food beverages, room services, news articles, event planning, zoo exhibitions, tips and trends </a:t>
            </a: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51573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F599A-09B0-7540-8050-F66819091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1548" y="229977"/>
            <a:ext cx="7340506" cy="993601"/>
          </a:xfrm>
        </p:spPr>
        <p:txBody>
          <a:bodyPr/>
          <a:lstStyle/>
          <a:p>
            <a:pPr algn="ctr"/>
            <a:r>
              <a:rPr lang="en-GB" dirty="0"/>
              <a:t>Target Market 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E785A80-7D19-DC41-9AF7-D438AB6C1223}"/>
              </a:ext>
            </a:extLst>
          </p:cNvPr>
          <p:cNvSpPr/>
          <p:nvPr/>
        </p:nvSpPr>
        <p:spPr>
          <a:xfrm>
            <a:off x="452481" y="1223578"/>
            <a:ext cx="7154654" cy="1368756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/>
              <a:t>The company’s target audience are costumers are low income earning families who are searching for an </a:t>
            </a:r>
            <a:r>
              <a:rPr lang="en-GB" dirty="0" smtClean="0"/>
              <a:t>B&amp;B</a:t>
            </a:r>
            <a:r>
              <a:rPr lang="en-GB" sz="1800" dirty="0" smtClean="0"/>
              <a:t> </a:t>
            </a:r>
            <a:r>
              <a:rPr lang="en-GB" sz="1800" dirty="0"/>
              <a:t>to pay cheap prices </a:t>
            </a:r>
            <a:r>
              <a:rPr lang="en-GB" sz="1800" dirty="0" smtClean="0"/>
              <a:t> </a:t>
            </a:r>
            <a:r>
              <a:rPr lang="en-GB" sz="1800" dirty="0"/>
              <a:t>The rooms are really simple but also quite sophisticated and clean, they also tend to be </a:t>
            </a:r>
            <a:r>
              <a:rPr lang="en-GB" sz="1800" dirty="0" smtClean="0"/>
              <a:t>bigger.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037" y="2671465"/>
            <a:ext cx="6600825" cy="3947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4151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8222" y="210457"/>
            <a:ext cx="7798777" cy="1293028"/>
          </a:xfrm>
        </p:spPr>
        <p:txBody>
          <a:bodyPr/>
          <a:lstStyle/>
          <a:p>
            <a:r>
              <a:rPr lang="en-GB" dirty="0" smtClean="0"/>
              <a:t>Marketing segmentation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303585"/>
            <a:ext cx="6919547" cy="3974122"/>
          </a:xfrm>
        </p:spPr>
      </p:pic>
      <p:sp>
        <p:nvSpPr>
          <p:cNvPr id="5" name="TextBox 4"/>
          <p:cNvSpPr txBox="1"/>
          <p:nvPr/>
        </p:nvSpPr>
        <p:spPr>
          <a:xfrm>
            <a:off x="263767" y="1872762"/>
            <a:ext cx="341141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Market segmentation it helps a business in focusing the most revenue-generating segment and fulfil their demands to satisfactory level.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</a:t>
            </a:r>
            <a:r>
              <a:rPr lang="en-GB" dirty="0" smtClean="0"/>
              <a:t>egmentation </a:t>
            </a:r>
            <a:r>
              <a:rPr lang="en-GB" dirty="0"/>
              <a:t>is the first step in determining who your marketing should target. Segmentation helps you know which groups exist so you can later identify which groups to target.</a:t>
            </a:r>
          </a:p>
        </p:txBody>
      </p:sp>
    </p:spTree>
    <p:extLst>
      <p:ext uri="{BB962C8B-B14F-4D97-AF65-F5344CB8AC3E}">
        <p14:creationId xmlns:p14="http://schemas.microsoft.com/office/powerpoint/2010/main" val="11197773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A8FC583-D809-8A43-8A94-CE15122B2586}"/>
              </a:ext>
            </a:extLst>
          </p:cNvPr>
          <p:cNvSpPr txBox="1"/>
          <p:nvPr/>
        </p:nvSpPr>
        <p:spPr>
          <a:xfrm>
            <a:off x="1452564" y="1012032"/>
            <a:ext cx="8072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3600" b="1" u="sng" dirty="0">
                <a:latin typeface="Algerian" panose="020F0502020204030204" pitchFamily="34" charset="0"/>
                <a:cs typeface="Arial Black" panose="020B0604020202020204" pitchFamily="34" charset="0"/>
              </a:rPr>
              <a:t>Micro </a:t>
            </a:r>
            <a:r>
              <a:rPr lang="en-GB" sz="3600" b="1" u="sng" dirty="0" smtClean="0">
                <a:latin typeface="Algerian" panose="020F0502020204030204" pitchFamily="34" charset="0"/>
                <a:cs typeface="Arial Black" panose="020B0604020202020204" pitchFamily="34" charset="0"/>
              </a:rPr>
              <a:t>Environments</a:t>
            </a:r>
            <a:r>
              <a:rPr lang="en-GB" sz="3600" b="1" u="sng" dirty="0">
                <a:latin typeface="Algerian" panose="020F0502020204030204" pitchFamily="34" charset="0"/>
                <a:cs typeface="Arial Black" panose="020B0604020202020204" pitchFamily="34" charset="0"/>
              </a:rPr>
              <a:t>:</a:t>
            </a:r>
          </a:p>
          <a:p>
            <a:pPr algn="l"/>
            <a:endParaRPr lang="en-GB" b="1" u="sng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E9F6A8-25F4-AE4B-8C1C-B425AD2C9667}"/>
              </a:ext>
            </a:extLst>
          </p:cNvPr>
          <p:cNvSpPr txBox="1"/>
          <p:nvPr/>
        </p:nvSpPr>
        <p:spPr>
          <a:xfrm>
            <a:off x="5782534" y="1971586"/>
            <a:ext cx="3941759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l"/>
            <a:r>
              <a:rPr lang="en-GB" dirty="0" smtClean="0"/>
              <a:t>Customer: The person who pays .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498CE53-2803-2143-A47A-66370FA058E8}"/>
              </a:ext>
            </a:extLst>
          </p:cNvPr>
          <p:cNvSpPr txBox="1"/>
          <p:nvPr/>
        </p:nvSpPr>
        <p:spPr>
          <a:xfrm>
            <a:off x="5782534" y="2508581"/>
            <a:ext cx="4680314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l"/>
            <a:r>
              <a:rPr lang="en-GB" dirty="0" smtClean="0"/>
              <a:t>Suppliers : with their bargaining power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DA5153-6040-F84C-BA29-E457F743E438}"/>
              </a:ext>
            </a:extLst>
          </p:cNvPr>
          <p:cNvSpPr txBox="1"/>
          <p:nvPr/>
        </p:nvSpPr>
        <p:spPr>
          <a:xfrm>
            <a:off x="5782534" y="3025261"/>
            <a:ext cx="5612298" cy="646331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l"/>
            <a:r>
              <a:rPr lang="en-GB" dirty="0" smtClean="0"/>
              <a:t>Competitors: entities that </a:t>
            </a:r>
            <a:r>
              <a:rPr lang="en-GB" dirty="0" err="1" smtClean="0"/>
              <a:t>complet</a:t>
            </a:r>
            <a:r>
              <a:rPr lang="en-GB" dirty="0" smtClean="0"/>
              <a:t> for resources and markets.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13A920C-8FD8-004C-BF79-7F76BEBEDCB0}"/>
              </a:ext>
            </a:extLst>
          </p:cNvPr>
          <p:cNvSpPr txBox="1"/>
          <p:nvPr/>
        </p:nvSpPr>
        <p:spPr>
          <a:xfrm>
            <a:off x="5782532" y="4289453"/>
            <a:ext cx="6104667" cy="1200329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Public are </a:t>
            </a:r>
            <a:r>
              <a:rPr lang="en-GB" dirty="0"/>
              <a:t>groups that may have a significant impact on marketing activities formulated to contribute to customers' satisfaction with a product and an organization. 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A18FB3B-77D7-DA47-9F6C-740990F0E2F1}"/>
              </a:ext>
            </a:extLst>
          </p:cNvPr>
          <p:cNvSpPr txBox="1"/>
          <p:nvPr/>
        </p:nvSpPr>
        <p:spPr>
          <a:xfrm>
            <a:off x="5782533" y="3818940"/>
            <a:ext cx="5858481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Marketing </a:t>
            </a:r>
            <a:r>
              <a:rPr lang="en-GB" dirty="0" smtClean="0"/>
              <a:t>: price, market maturity, cost structure. 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9" t="8851" r="12034"/>
          <a:stretch/>
        </p:blipFill>
        <p:spPr>
          <a:xfrm>
            <a:off x="636338" y="2003777"/>
            <a:ext cx="4703885" cy="4165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17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73469" y="228043"/>
            <a:ext cx="8610600" cy="1293028"/>
          </a:xfrm>
        </p:spPr>
        <p:txBody>
          <a:bodyPr/>
          <a:lstStyle/>
          <a:p>
            <a:pPr algn="ctr"/>
            <a:r>
              <a:rPr lang="en-GB" dirty="0" smtClean="0"/>
              <a:t>EXECUTIVE SUMMARY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Osarobo Imade – C.E.O</a:t>
            </a:r>
          </a:p>
          <a:p>
            <a:r>
              <a:rPr lang="en-GB" dirty="0" smtClean="0"/>
              <a:t>Merit Okafor – Manager</a:t>
            </a:r>
          </a:p>
          <a:p>
            <a:r>
              <a:rPr lang="en-GB" dirty="0" smtClean="0"/>
              <a:t>Nathalie Quayle – Acquisition Manager</a:t>
            </a:r>
          </a:p>
          <a:p>
            <a:r>
              <a:rPr lang="en-GB" dirty="0" smtClean="0"/>
              <a:t>Jackie Belford – Assistant Manager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66438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9169" y="562707"/>
            <a:ext cx="8610600" cy="1266093"/>
          </a:xfrm>
        </p:spPr>
        <p:txBody>
          <a:bodyPr/>
          <a:lstStyle/>
          <a:p>
            <a:pPr algn="ctr"/>
            <a:r>
              <a:rPr lang="en-GB" dirty="0" smtClean="0"/>
              <a:t>BCG </a:t>
            </a:r>
            <a:r>
              <a:rPr lang="en-GB" dirty="0" err="1" smtClean="0"/>
              <a:t>MaTRIX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02224" y="2470639"/>
            <a:ext cx="291025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BCG matrix (or growth-share matrix) is a corporate planning tool, which is used to portray firm’s brand portfolio or SBUs on a quadrant along relative market share axis (horizontal axis) and speed of market growth (vertical axis) axis.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46023" y="3987242"/>
            <a:ext cx="2971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Relative market share</a:t>
            </a:r>
            <a:r>
              <a:rPr lang="en-GB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Market growth rate</a:t>
            </a:r>
            <a:r>
              <a:rPr lang="en-GB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Dogs</a:t>
            </a:r>
            <a:r>
              <a:rPr lang="en-GB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Cash </a:t>
            </a:r>
            <a:r>
              <a:rPr lang="en-GB" dirty="0" smtClean="0"/>
              <a:t>cows.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Stars</a:t>
            </a:r>
            <a:r>
              <a:rPr lang="en-GB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Question marks. 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7464669" y="1899138"/>
            <a:ext cx="33147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BCG matrix is a framework created by Boston Consulting Group to evaluate the strategic position of the business brand portfolio and its potential</a:t>
            </a:r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477" y="1918306"/>
            <a:ext cx="4111527" cy="4024313"/>
          </a:xfrm>
        </p:spPr>
      </p:pic>
    </p:spTree>
    <p:extLst>
      <p:ext uri="{BB962C8B-B14F-4D97-AF65-F5344CB8AC3E}">
        <p14:creationId xmlns:p14="http://schemas.microsoft.com/office/powerpoint/2010/main" val="17121008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Bevelled 7">
            <a:extLst>
              <a:ext uri="{FF2B5EF4-FFF2-40B4-BE49-F238E27FC236}">
                <a16:creationId xmlns:a16="http://schemas.microsoft.com/office/drawing/2014/main" id="{D472C7AB-32DB-444C-BB99-FC633648DD17}"/>
              </a:ext>
            </a:extLst>
          </p:cNvPr>
          <p:cNvSpPr/>
          <p:nvPr/>
        </p:nvSpPr>
        <p:spPr>
          <a:xfrm>
            <a:off x="370657" y="94505"/>
            <a:ext cx="4618560" cy="3298032"/>
          </a:xfrm>
          <a:prstGeom prst="bevel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0" eaLnBrk="1" latinLnBrk="0" hangingPunct="1"/>
            <a:r>
              <a:rPr lang="en-GB" sz="1400" b="1" kern="1200" dirty="0" smtClean="0">
                <a:solidFill>
                  <a:srgbClr val="FFFFFF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                       </a:t>
            </a:r>
            <a:r>
              <a:rPr lang="en-GB" sz="1400" b="1" u="sng" kern="1200" dirty="0" smtClean="0">
                <a:solidFill>
                  <a:srgbClr val="FFFFFF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Strengths</a:t>
            </a:r>
            <a:endParaRPr lang="en-GB" sz="1400" dirty="0">
              <a:effectLst/>
            </a:endParaRPr>
          </a:p>
          <a:p>
            <a:pPr rtl="0" eaLnBrk="1" latinLnBrk="0" hangingPunct="1"/>
            <a:r>
              <a:rPr lang="en-GB" sz="1400" b="1" kern="1200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• </a:t>
            </a:r>
            <a:r>
              <a:rPr lang="en-GB" sz="1400" b="1" kern="1200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organisation has a very strict code of conduct that has to be followed by every employee to the finest detail.</a:t>
            </a:r>
            <a:endParaRPr lang="en-GB" sz="1400" dirty="0">
              <a:effectLst/>
            </a:endParaRPr>
          </a:p>
          <a:p>
            <a:pPr rtl="0" eaLnBrk="1" latinLnBrk="0" hangingPunct="1"/>
            <a:r>
              <a:rPr lang="en-GB" sz="1400" b="1" kern="1200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Hotel </a:t>
            </a:r>
            <a:r>
              <a:rPr lang="en-GB" sz="1400" b="1" dirty="0">
                <a:solidFill>
                  <a:srgbClr val="FFFF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Palm Beach</a:t>
            </a:r>
            <a:r>
              <a:rPr lang="en-GB" sz="1400" b="1" kern="1200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has a focus on innovation: their operational philosophy is </a:t>
            </a:r>
            <a:r>
              <a:rPr lang="en-GB" sz="1400" b="1" kern="1200" dirty="0" smtClean="0">
                <a:solidFill>
                  <a:srgbClr val="FFFFF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centred </a:t>
            </a:r>
            <a:r>
              <a:rPr lang="en-GB" sz="1400" b="1" kern="1200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 innovation, most of its procedures and systems try to integrate commitment and innovation to ensure total value for money. </a:t>
            </a:r>
            <a:endParaRPr lang="en-GB" sz="1400" dirty="0">
              <a:effectLst/>
            </a:endParaRPr>
          </a:p>
          <a:p>
            <a:r>
              <a:rPr lang="en-GB" sz="1400" b="1" kern="1200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•The Hotel is a competitive brands in the business and it tries to continuously reinvent itself to combat competition.</a:t>
            </a:r>
            <a:r>
              <a:rPr lang="en-GB" sz="1400" dirty="0"/>
              <a:t> </a:t>
            </a:r>
            <a:endParaRPr lang="en-US" sz="1400" dirty="0"/>
          </a:p>
        </p:txBody>
      </p:sp>
      <p:sp>
        <p:nvSpPr>
          <p:cNvPr id="2" name="Rectangle: Bevelled 1">
            <a:extLst>
              <a:ext uri="{FF2B5EF4-FFF2-40B4-BE49-F238E27FC236}">
                <a16:creationId xmlns:a16="http://schemas.microsoft.com/office/drawing/2014/main" id="{4D261D8B-E312-8943-9EBD-2EF3D70EA3F5}"/>
              </a:ext>
            </a:extLst>
          </p:cNvPr>
          <p:cNvSpPr/>
          <p:nvPr/>
        </p:nvSpPr>
        <p:spPr>
          <a:xfrm>
            <a:off x="6544405" y="94505"/>
            <a:ext cx="5250655" cy="3131908"/>
          </a:xfrm>
          <a:prstGeom prst="bevel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GB" sz="1400" b="1" dirty="0" smtClean="0"/>
              <a:t>                             </a:t>
            </a:r>
            <a:r>
              <a:rPr lang="en-GB" sz="1400" b="1" u="sng" dirty="0" smtClean="0"/>
              <a:t> Weaknesses</a:t>
            </a:r>
            <a:endParaRPr lang="en-GB" sz="14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1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Excessive focus on expansion: Hotel Palm Beach is trying to become a huge empire </a:t>
            </a:r>
            <a:r>
              <a:rPr lang="en-GB" sz="1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instead of slowing renovating the property currently owned.</a:t>
            </a:r>
            <a:endParaRPr lang="en-GB" sz="14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: Bevelled 3">
            <a:extLst>
              <a:ext uri="{FF2B5EF4-FFF2-40B4-BE49-F238E27FC236}">
                <a16:creationId xmlns:a16="http://schemas.microsoft.com/office/drawing/2014/main" id="{48946F36-1AC7-1A40-AAD5-E36E0124FD02}"/>
              </a:ext>
            </a:extLst>
          </p:cNvPr>
          <p:cNvSpPr/>
          <p:nvPr/>
        </p:nvSpPr>
        <p:spPr>
          <a:xfrm>
            <a:off x="370657" y="3537073"/>
            <a:ext cx="4629785" cy="3155156"/>
          </a:xfrm>
          <a:prstGeom prst="bevel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/>
              <a:t>Opportunities:</a:t>
            </a:r>
          </a:p>
          <a:p>
            <a:pPr algn="ctr"/>
            <a:r>
              <a:rPr lang="en-GB" sz="1200"/>
              <a:t>• </a:t>
            </a:r>
            <a:r>
              <a:rPr lang="en-GB" sz="1200" b="1"/>
              <a:t>The shift in costumer attitude and retention: people across the world are more willing and open to stay in hotels when they travel even with family.</a:t>
            </a:r>
          </a:p>
          <a:p>
            <a:pPr algn="ctr"/>
            <a:r>
              <a:rPr lang="en-GB" sz="1200" b="1"/>
              <a:t>• Increase in global travel</a:t>
            </a:r>
          </a:p>
          <a:p>
            <a:pPr algn="ctr"/>
            <a:r>
              <a:rPr lang="en-GB" sz="1200" b="1"/>
              <a:t>• Focus on personalisation: costumers want personalised attention and most of the times are also willing to pay for it.</a:t>
            </a:r>
            <a:endParaRPr lang="en-GB" sz="1200"/>
          </a:p>
          <a:p>
            <a:pPr algn="ctr"/>
            <a:endParaRPr lang="en-US" b="1" u="sng" dirty="0"/>
          </a:p>
        </p:txBody>
      </p:sp>
      <p:sp>
        <p:nvSpPr>
          <p:cNvPr id="6" name="Rectangle: Beveled 5">
            <a:extLst>
              <a:ext uri="{FF2B5EF4-FFF2-40B4-BE49-F238E27FC236}">
                <a16:creationId xmlns:a16="http://schemas.microsoft.com/office/drawing/2014/main" id="{D97B3267-D336-DB4C-8C07-43091B979023}"/>
              </a:ext>
            </a:extLst>
          </p:cNvPr>
          <p:cNvSpPr/>
          <p:nvPr/>
        </p:nvSpPr>
        <p:spPr>
          <a:xfrm>
            <a:off x="6544404" y="3537073"/>
            <a:ext cx="5250655" cy="3155156"/>
          </a:xfrm>
          <a:prstGeom prst="bevel">
            <a:avLst/>
          </a:prstGeom>
          <a:solidFill>
            <a:schemeClr val="bg1">
              <a:lumMod val="50000"/>
              <a:lumOff val="50000"/>
            </a:schemeClr>
          </a:solidFill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b="1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</a:t>
            </a:r>
            <a:r>
              <a:rPr lang="en-GB" sz="1400" b="1" u="sng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Threats</a:t>
            </a:r>
            <a:r>
              <a:rPr lang="en-GB" sz="1400" b="1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GB" sz="1400" b="1" u="sng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1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Hotel Palm Beach </a:t>
            </a:r>
            <a:r>
              <a:rPr lang="en-GB" sz="1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has competition with hotels like Palm Royal and Diamond Hotel </a:t>
            </a:r>
            <a:r>
              <a:rPr lang="en-GB" sz="1400" b="1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etc</a:t>
            </a:r>
            <a:r>
              <a:rPr lang="en-GB" sz="1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who are in constant pursuit of becoming market leaders.</a:t>
            </a:r>
          </a:p>
          <a:p>
            <a:pPr lvl="0"/>
            <a:r>
              <a:rPr lang="en-GB" sz="1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Since it is an Hotel, it is extremely vulnerable to terrorist attacks.</a:t>
            </a:r>
          </a:p>
          <a:p>
            <a:pPr lvl="0"/>
            <a:r>
              <a:rPr lang="en-GB" sz="1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Economic recession: The global recession has hit the hospitality business adversely and many properties are out on the market for sale because they are unable to generate revenues.</a:t>
            </a:r>
            <a:endParaRPr lang="en-US" sz="1400" b="1" u="sng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FEAB36-0049-1C4C-A37E-52B707CB7495}"/>
              </a:ext>
            </a:extLst>
          </p:cNvPr>
          <p:cNvSpPr txBox="1"/>
          <p:nvPr/>
        </p:nvSpPr>
        <p:spPr>
          <a:xfrm>
            <a:off x="5432952" y="2238375"/>
            <a:ext cx="5421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/>
              <a:t>SWO      T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2870154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3277" y="96716"/>
            <a:ext cx="8610600" cy="1582615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Macro </a:t>
            </a:r>
            <a:r>
              <a:rPr lang="en-GB" dirty="0" smtClean="0"/>
              <a:t>Environments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7" name="Rounded Rectangular Callout 6"/>
          <p:cNvSpPr/>
          <p:nvPr/>
        </p:nvSpPr>
        <p:spPr>
          <a:xfrm>
            <a:off x="937841" y="1147930"/>
            <a:ext cx="3305908" cy="1820007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Economic:</a:t>
            </a:r>
          </a:p>
          <a:p>
            <a:pPr algn="ctr"/>
            <a:r>
              <a:rPr lang="en-GB"/>
              <a:t>Factors that affect customers buying package holidays 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7860323" y="1174919"/>
            <a:ext cx="3464169" cy="164943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Social:</a:t>
            </a:r>
          </a:p>
          <a:p>
            <a:pPr algn="ctr"/>
            <a:r>
              <a:rPr lang="en-GB" dirty="0"/>
              <a:t>Forces that affect social basic values, views, perceptions, preferences and behaviours 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4544154" y="2824355"/>
            <a:ext cx="3112477" cy="1544922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Technological:</a:t>
            </a:r>
          </a:p>
          <a:p>
            <a:pPr algn="ctr"/>
            <a:r>
              <a:rPr lang="en-GB"/>
              <a:t>Using social media to advertise product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937841" y="4454562"/>
            <a:ext cx="3217983" cy="189034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Environmental:</a:t>
            </a:r>
          </a:p>
          <a:p>
            <a:pPr algn="ctr"/>
            <a:r>
              <a:rPr lang="en-GB"/>
              <a:t>Natural resources that affect marketing activities 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7992207" y="4526537"/>
            <a:ext cx="3332285" cy="174639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Political:</a:t>
            </a:r>
          </a:p>
          <a:p>
            <a:pPr algn="ctr"/>
            <a:r>
              <a:rPr lang="en-GB" dirty="0" smtClean="0"/>
              <a:t>Tax policy, </a:t>
            </a:r>
            <a:r>
              <a:rPr lang="en-GB" dirty="0" err="1" smtClean="0"/>
              <a:t>Labor</a:t>
            </a:r>
            <a:r>
              <a:rPr lang="en-GB" dirty="0" smtClean="0"/>
              <a:t> law</a:t>
            </a:r>
          </a:p>
          <a:p>
            <a:pPr algn="ctr"/>
            <a:r>
              <a:rPr lang="en-GB" dirty="0" smtClean="0"/>
              <a:t>Environmental law, Trade restrictions, Tariffs, Political instability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9819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EB78C28C-9C1F-E14C-BE5C-D0D61B8652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194" y="444672"/>
            <a:ext cx="10180775" cy="196039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2A6D666-1B72-984E-8D2A-E3C7633CE9B7}"/>
              </a:ext>
            </a:extLst>
          </p:cNvPr>
          <p:cNvSpPr/>
          <p:nvPr/>
        </p:nvSpPr>
        <p:spPr>
          <a:xfrm>
            <a:off x="999194" y="2742402"/>
            <a:ext cx="1728528" cy="388699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Nigeria is one of the leading country in oil and gas(OPEC)</a:t>
            </a:r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The youth and their political inactivity.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824D8AA-578E-924A-8245-A4DCB2334FFE}"/>
              </a:ext>
            </a:extLst>
          </p:cNvPr>
          <p:cNvSpPr/>
          <p:nvPr/>
        </p:nvSpPr>
        <p:spPr>
          <a:xfrm>
            <a:off x="2727722" y="2742402"/>
            <a:ext cx="1643063" cy="3957336"/>
          </a:xfrm>
          <a:prstGeom prst="rect">
            <a:avLst/>
          </a:prstGeom>
          <a:solidFill>
            <a:srgbClr val="0070C0"/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Lack of interaction between the government and society. The human development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FA89E7-C1B4-DA43-B8BE-63B5B631031D}"/>
              </a:ext>
            </a:extLst>
          </p:cNvPr>
          <p:cNvSpPr/>
          <p:nvPr/>
        </p:nvSpPr>
        <p:spPr>
          <a:xfrm>
            <a:off x="4382691" y="2742402"/>
            <a:ext cx="1713310" cy="395733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Social problems at the individual level include juvenile, drug addiction.</a:t>
            </a:r>
          </a:p>
          <a:p>
            <a:pPr algn="ctr"/>
            <a:r>
              <a:rPr lang="en-US" sz="1600" dirty="0" smtClean="0"/>
              <a:t>In traditional society like Nigeria, some of the cultural factors that have led to social problems</a:t>
            </a:r>
          </a:p>
          <a:p>
            <a:pPr algn="ctr"/>
            <a:endParaRPr lang="en-US" sz="16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5452FDA-7038-7B42-9F1E-ABD47E37C9BE}"/>
              </a:ext>
            </a:extLst>
          </p:cNvPr>
          <p:cNvSpPr/>
          <p:nvPr/>
        </p:nvSpPr>
        <p:spPr>
          <a:xfrm>
            <a:off x="6096001" y="2742402"/>
            <a:ext cx="1658814" cy="3957336"/>
          </a:xfrm>
          <a:prstGeom prst="rect">
            <a:avLst/>
          </a:prstGeom>
          <a:solidFill>
            <a:srgbClr val="7030A0"/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Technology is derived from the root word ”techne” which means activities by which man seeks to adapt to his environment. 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F4336B2-3FCC-4F4D-B3DE-03A696153FE9}"/>
              </a:ext>
            </a:extLst>
          </p:cNvPr>
          <p:cNvSpPr/>
          <p:nvPr/>
        </p:nvSpPr>
        <p:spPr>
          <a:xfrm>
            <a:off x="7750968" y="2742402"/>
            <a:ext cx="1671639" cy="395733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The Nigeria system seems broken, and it is shallow. </a:t>
            </a:r>
          </a:p>
          <a:p>
            <a:pPr algn="ctr"/>
            <a:r>
              <a:rPr lang="en-US" dirty="0" smtClean="0"/>
              <a:t>Civil rights communities keep talking about these issues.</a:t>
            </a:r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9B76312-85D9-4D40-9CE0-F6B448019CB7}"/>
              </a:ext>
            </a:extLst>
          </p:cNvPr>
          <p:cNvSpPr/>
          <p:nvPr/>
        </p:nvSpPr>
        <p:spPr>
          <a:xfrm>
            <a:off x="9434512" y="2742402"/>
            <a:ext cx="1819642" cy="3957336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Environmental issues in Nigeria today it is the air pollution, even simple activities like breathing can become dangerous because of the dirty air.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85131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id="{08D1C49A-5FB0-3349-9893-1143B92A39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060140" cy="232171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F8670BB-BAAC-174B-9BBB-59D8715F6EEA}"/>
              </a:ext>
            </a:extLst>
          </p:cNvPr>
          <p:cNvSpPr txBox="1"/>
          <p:nvPr/>
        </p:nvSpPr>
        <p:spPr>
          <a:xfrm>
            <a:off x="2715492" y="450540"/>
            <a:ext cx="72482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 algn="ctr"/>
            <a:r>
              <a:rPr lang="en-GB" sz="3000" b="1" dirty="0"/>
              <a:t>MARKETING COMMUNICATION MIX</a:t>
            </a:r>
            <a:endParaRPr lang="en-US" sz="3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0062903-A0C2-CF47-B40E-A36513654F49}"/>
              </a:ext>
            </a:extLst>
          </p:cNvPr>
          <p:cNvSpPr txBox="1"/>
          <p:nvPr/>
        </p:nvSpPr>
        <p:spPr>
          <a:xfrm>
            <a:off x="1202532" y="2774156"/>
            <a:ext cx="2667000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/>
            <a:r>
              <a:rPr lang="en-GB"/>
              <a:t>Advertising:</a:t>
            </a:r>
          </a:p>
          <a:p>
            <a:pPr algn="l"/>
            <a:r>
              <a:rPr lang="en-GB"/>
              <a:t>Hotel travel sites I.e. Trivago- television 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86F7D2-E14E-9446-B6AC-F9E5C2445683}"/>
              </a:ext>
            </a:extLst>
          </p:cNvPr>
          <p:cNvSpPr txBox="1"/>
          <p:nvPr/>
        </p:nvSpPr>
        <p:spPr>
          <a:xfrm>
            <a:off x="5250658" y="4714874"/>
            <a:ext cx="2643186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/>
            <a:r>
              <a:rPr lang="en-GB"/>
              <a:t>Costumers Service:</a:t>
            </a:r>
          </a:p>
          <a:p>
            <a:pPr algn="l"/>
            <a:r>
              <a:rPr lang="en-GB"/>
              <a:t>Feedback from customers </a:t>
            </a:r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62E8EBB-F978-BE48-874D-A89265D82205}"/>
              </a:ext>
            </a:extLst>
          </p:cNvPr>
          <p:cNvSpPr txBox="1"/>
          <p:nvPr/>
        </p:nvSpPr>
        <p:spPr>
          <a:xfrm>
            <a:off x="7671399" y="3173016"/>
            <a:ext cx="2326850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/>
            <a:r>
              <a:rPr lang="en-GB"/>
              <a:t>Social Media:</a:t>
            </a:r>
          </a:p>
          <a:p>
            <a:pPr algn="l"/>
            <a:r>
              <a:rPr lang="en-GB"/>
              <a:t>Facebook, Instagram and YouTube </a:t>
            </a:r>
            <a:endParaRPr lang="en-US"/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id="{4584A9E6-4D10-A940-8F8F-35F72B5EE7EF}"/>
              </a:ext>
            </a:extLst>
          </p:cNvPr>
          <p:cNvSpPr/>
          <p:nvPr/>
        </p:nvSpPr>
        <p:spPr>
          <a:xfrm>
            <a:off x="6006022" y="1839516"/>
            <a:ext cx="639413" cy="2667001"/>
          </a:xfrm>
          <a:prstGeom prst="downArrow">
            <a:avLst>
              <a:gd name="adj1" fmla="val 29653"/>
              <a:gd name="adj2" fmla="val 5000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Down 9">
            <a:extLst>
              <a:ext uri="{FF2B5EF4-FFF2-40B4-BE49-F238E27FC236}">
                <a16:creationId xmlns:a16="http://schemas.microsoft.com/office/drawing/2014/main" id="{72F4139D-6639-A441-B983-299B765DA7C8}"/>
              </a:ext>
            </a:extLst>
          </p:cNvPr>
          <p:cNvSpPr/>
          <p:nvPr/>
        </p:nvSpPr>
        <p:spPr>
          <a:xfrm rot="19349827">
            <a:off x="7404181" y="1322508"/>
            <a:ext cx="534436" cy="1908901"/>
          </a:xfrm>
          <a:prstGeom prst="downArrow">
            <a:avLst>
              <a:gd name="adj1" fmla="val 29653"/>
              <a:gd name="adj2" fmla="val 5000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610619AF-2274-0D41-8FAC-F7D88507C6AB}"/>
              </a:ext>
            </a:extLst>
          </p:cNvPr>
          <p:cNvSpPr/>
          <p:nvPr/>
        </p:nvSpPr>
        <p:spPr>
          <a:xfrm rot="2306605">
            <a:off x="4388017" y="1596672"/>
            <a:ext cx="558018" cy="1905967"/>
          </a:xfrm>
          <a:prstGeom prst="downArrow">
            <a:avLst>
              <a:gd name="adj1" fmla="val 27675"/>
              <a:gd name="adj2" fmla="val 5000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3">
            <a:extLst>
              <a:ext uri="{FF2B5EF4-FFF2-40B4-BE49-F238E27FC236}">
                <a16:creationId xmlns:a16="http://schemas.microsoft.com/office/drawing/2014/main" id="{A93754BA-2543-7E48-9562-752D71F950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568" y="3921963"/>
            <a:ext cx="3524250" cy="2183367"/>
          </a:xfrm>
          <a:prstGeom prst="rect">
            <a:avLst/>
          </a:prstGeom>
        </p:spPr>
      </p:pic>
      <p:pic>
        <p:nvPicPr>
          <p:cNvPr id="15" name="Picture 15">
            <a:extLst>
              <a:ext uri="{FF2B5EF4-FFF2-40B4-BE49-F238E27FC236}">
                <a16:creationId xmlns:a16="http://schemas.microsoft.com/office/drawing/2014/main" id="{91CA18F0-05D7-A94E-8649-B74FB740F3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19215" y="5013646"/>
            <a:ext cx="2908600" cy="1527712"/>
          </a:xfrm>
          <a:prstGeom prst="rect">
            <a:avLst/>
          </a:prstGeom>
        </p:spPr>
      </p:pic>
      <p:pic>
        <p:nvPicPr>
          <p:cNvPr id="17" name="Picture 17">
            <a:extLst>
              <a:ext uri="{FF2B5EF4-FFF2-40B4-BE49-F238E27FC236}">
                <a16:creationId xmlns:a16="http://schemas.microsoft.com/office/drawing/2014/main" id="{DF0F7A99-220E-1C49-AC98-7E0E78FAC2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34052" y="1015831"/>
            <a:ext cx="2108200" cy="1839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0690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A4602-0521-FB48-BFD1-172BD8B66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lgerian" pitchFamily="82" charset="0"/>
              </a:rPr>
              <a:t>Conclusion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9AF1E7-4F7C-F941-8BB5-DD6BC6B176FC}"/>
              </a:ext>
            </a:extLst>
          </p:cNvPr>
          <p:cNvSpPr txBox="1"/>
          <p:nvPr/>
        </p:nvSpPr>
        <p:spPr>
          <a:xfrm>
            <a:off x="2452688" y="2136335"/>
            <a:ext cx="738187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Based on this evaluation we suggest the </a:t>
            </a:r>
            <a:r>
              <a:rPr lang="en-GB" dirty="0" smtClean="0"/>
              <a:t>B&amp;B Marcus </a:t>
            </a:r>
            <a:r>
              <a:rPr lang="en-GB" dirty="0"/>
              <a:t>starts dealing with public relation to hit their target market and make the hotel more popular and well known. Their only form of communication mix is Advertising. </a:t>
            </a:r>
            <a:r>
              <a:rPr lang="en-GB" dirty="0" smtClean="0"/>
              <a:t> We must develop more communication strategies to reach maximum  targets of clients which will  help us to </a:t>
            </a:r>
            <a:r>
              <a:rPr lang="en-GB" dirty="0" err="1" smtClean="0"/>
              <a:t>expand.We</a:t>
            </a:r>
            <a:r>
              <a:rPr lang="en-GB" dirty="0" smtClean="0"/>
              <a:t> </a:t>
            </a:r>
            <a:r>
              <a:rPr lang="en-GB" dirty="0"/>
              <a:t>are focused on exceeding every guests’ expectation willing to accommodate for every need. Over delivering on even the smallest promises ensuring every guest receives the </a:t>
            </a:r>
            <a:r>
              <a:rPr lang="en-GB" dirty="0" smtClean="0"/>
              <a:t>same quality service.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7401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2531" y="202224"/>
            <a:ext cx="7958331" cy="1111562"/>
          </a:xfrm>
        </p:spPr>
        <p:txBody>
          <a:bodyPr/>
          <a:lstStyle/>
          <a:p>
            <a:pPr algn="ctr"/>
            <a:r>
              <a:rPr lang="en-GB" dirty="0" smtClean="0"/>
              <a:t>REFERENCES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5754" y="1313786"/>
            <a:ext cx="9864969" cy="4736158"/>
          </a:xfrm>
        </p:spPr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en.wikipedia.org/wiki/File:Circle-spoke-Diagram-Target-Market.png</a:t>
            </a:r>
            <a:r>
              <a:rPr lang="en-GB" dirty="0" smtClean="0"/>
              <a:t> pic.1</a:t>
            </a:r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en.wikipedia.org/wiki/File:Circle-spoke-Diagram-Target-Market.png</a:t>
            </a:r>
            <a:r>
              <a:rPr lang="en-GB" dirty="0" smtClean="0"/>
              <a:t> </a:t>
            </a:r>
            <a:endParaRPr lang="en-GB" dirty="0"/>
          </a:p>
          <a:p>
            <a:r>
              <a:rPr lang="en-GB" sz="1800" dirty="0" err="1"/>
              <a:t>Isioto</a:t>
            </a:r>
            <a:r>
              <a:rPr lang="en-GB" sz="1800" dirty="0"/>
              <a:t>, </a:t>
            </a:r>
            <a:r>
              <a:rPr lang="en-GB" sz="1800" dirty="0" err="1"/>
              <a:t>Nte</a:t>
            </a:r>
            <a:r>
              <a:rPr lang="en-GB" sz="1800" dirty="0"/>
              <a:t>. N, Philip-</a:t>
            </a:r>
            <a:r>
              <a:rPr lang="en-GB" sz="1800" dirty="0" err="1"/>
              <a:t>kpae</a:t>
            </a:r>
            <a:r>
              <a:rPr lang="en-GB" sz="1800" dirty="0"/>
              <a:t> F. O, Dickson Rachael (2017), Roadmap towards Nigeria's Technological and Industrial Independence. International Journal of Engineering and Emerging Scientific Discovery, Vol. 2, N0. 2, June 2017 (Online) available at </a:t>
            </a:r>
            <a:r>
              <a:rPr lang="en-GB" sz="1800" dirty="0">
                <a:hlinkClick r:id="rId3"/>
              </a:rPr>
              <a:t>http://</a:t>
            </a:r>
            <a:r>
              <a:rPr lang="en-GB" sz="1800" dirty="0" smtClean="0">
                <a:hlinkClick r:id="rId3"/>
              </a:rPr>
              <a:t>www.casirmediapublishing.com</a:t>
            </a:r>
            <a:endParaRPr lang="en-GB" sz="1800" dirty="0" smtClean="0"/>
          </a:p>
          <a:p>
            <a:r>
              <a:rPr lang="en-GB" sz="1800" dirty="0"/>
              <a:t>Costa, C. (2012). Evaluating Product Lines Using the BCG Matrix (VIDEO). Available at: </a:t>
            </a:r>
            <a:r>
              <a:rPr lang="en-GB" sz="1800" dirty="0">
                <a:hlinkClick r:id="rId4"/>
              </a:rPr>
              <a:t>http://</a:t>
            </a:r>
            <a:r>
              <a:rPr lang="en-GB" sz="1800" dirty="0" smtClean="0">
                <a:hlinkClick r:id="rId4"/>
              </a:rPr>
              <a:t>www.youtube.com/watch?v=Uuuxs9gO8C0</a:t>
            </a:r>
            <a:endParaRPr lang="en-GB" sz="1800" dirty="0" smtClean="0"/>
          </a:p>
          <a:p>
            <a:r>
              <a:rPr lang="en-GB" sz="1800" dirty="0">
                <a:hlinkClick r:id="rId5"/>
              </a:rPr>
              <a:t>https://</a:t>
            </a:r>
            <a:r>
              <a:rPr lang="en-GB" sz="1800" dirty="0" smtClean="0">
                <a:hlinkClick r:id="rId5"/>
              </a:rPr>
              <a:t>www.slideshare.net/17somya/marketing-micro-environment</a:t>
            </a:r>
            <a:r>
              <a:rPr lang="en-GB" sz="1800" dirty="0" smtClean="0"/>
              <a:t>  pic.1</a:t>
            </a:r>
            <a:endParaRPr lang="en-GB" sz="1800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3354697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246</TotalTime>
  <Words>1111</Words>
  <Application>Microsoft Office PowerPoint</Application>
  <PresentationFormat>Widescreen</PresentationFormat>
  <Paragraphs>124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Algerian</vt:lpstr>
      <vt:lpstr>Arial</vt:lpstr>
      <vt:lpstr>Arial Black</vt:lpstr>
      <vt:lpstr>Calibri</vt:lpstr>
      <vt:lpstr>Century Gothic</vt:lpstr>
      <vt:lpstr>Times New Roman</vt:lpstr>
      <vt:lpstr>Vapor Trail</vt:lpstr>
      <vt:lpstr>MARKETING ENVIRONMENT AUDIT      of  b&amp;b marcus</vt:lpstr>
      <vt:lpstr>Business Overview</vt:lpstr>
      <vt:lpstr>Industry life cycle</vt:lpstr>
      <vt:lpstr>CONTENT</vt:lpstr>
      <vt:lpstr>Products &amp; Services</vt:lpstr>
      <vt:lpstr>Target Market </vt:lpstr>
      <vt:lpstr>Marketing segmentation </vt:lpstr>
      <vt:lpstr>PowerPoint Presentation</vt:lpstr>
      <vt:lpstr>EXECUTIVE SUMMARY</vt:lpstr>
      <vt:lpstr>BCG MaTRIX</vt:lpstr>
      <vt:lpstr>PowerPoint Presentation</vt:lpstr>
      <vt:lpstr>Macro Environments  </vt:lpstr>
      <vt:lpstr>PowerPoint Presentation</vt:lpstr>
      <vt:lpstr>PowerPoint Presentation</vt:lpstr>
      <vt:lpstr>Conclusion 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ENVIRONMENT AUDIT</dc:title>
  <dc:creator>constanceisosa5@gmail.com</dc:creator>
  <cp:lastModifiedBy>Osarobo Imade (1815187)</cp:lastModifiedBy>
  <cp:revision>40</cp:revision>
  <dcterms:created xsi:type="dcterms:W3CDTF">2019-06-11T18:36:44Z</dcterms:created>
  <dcterms:modified xsi:type="dcterms:W3CDTF">2019-06-17T14:28:26Z</dcterms:modified>
</cp:coreProperties>
</file>