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9"/>
  </p:notesMasterIdLst>
  <p:sldIdLst>
    <p:sldId id="256" r:id="rId2"/>
    <p:sldId id="275" r:id="rId3"/>
    <p:sldId id="262" r:id="rId4"/>
    <p:sldId id="266" r:id="rId5"/>
    <p:sldId id="278" r:id="rId6"/>
    <p:sldId id="277" r:id="rId7"/>
    <p:sldId id="279" r:id="rId8"/>
    <p:sldId id="276" r:id="rId9"/>
    <p:sldId id="283" r:id="rId10"/>
    <p:sldId id="289" r:id="rId11"/>
    <p:sldId id="290" r:id="rId12"/>
    <p:sldId id="291" r:id="rId13"/>
    <p:sldId id="263" r:id="rId14"/>
    <p:sldId id="269" r:id="rId15"/>
    <p:sldId id="280" r:id="rId16"/>
    <p:sldId id="282" r:id="rId17"/>
    <p:sldId id="281" r:id="rId18"/>
    <p:sldId id="264" r:id="rId19"/>
    <p:sldId id="267" r:id="rId20"/>
    <p:sldId id="268" r:id="rId21"/>
    <p:sldId id="270" r:id="rId22"/>
    <p:sldId id="273" r:id="rId23"/>
    <p:sldId id="274" r:id="rId24"/>
    <p:sldId id="285" r:id="rId25"/>
    <p:sldId id="286" r:id="rId26"/>
    <p:sldId id="288" r:id="rId27"/>
    <p:sldId id="272" r:id="rId28"/>
    <p:sldId id="271" r:id="rId29"/>
    <p:sldId id="284" r:id="rId30"/>
    <p:sldId id="294" r:id="rId31"/>
    <p:sldId id="257" r:id="rId32"/>
    <p:sldId id="258" r:id="rId33"/>
    <p:sldId id="259" r:id="rId34"/>
    <p:sldId id="260" r:id="rId35"/>
    <p:sldId id="261" r:id="rId36"/>
    <p:sldId id="292" r:id="rId37"/>
    <p:sldId id="293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B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196"/>
    <p:restoredTop sz="92991"/>
  </p:normalViewPr>
  <p:slideViewPr>
    <p:cSldViewPr snapToGrid="0" snapToObjects="1">
      <p:cViewPr>
        <p:scale>
          <a:sx n="64" d="100"/>
          <a:sy n="64" d="100"/>
        </p:scale>
        <p:origin x="-2148" y="-11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421A4E-B9D9-A147-910F-7DE23AB07E4B}" type="datetimeFigureOut">
              <a:rPr lang="en-US" smtClean="0"/>
              <a:t>1/29/2019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C290BF-DD9F-1345-85EA-5D6B1BC9E8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826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Many students got to the point of a draft but not a finished one. Bringing ideas together and creating</a:t>
            </a:r>
            <a:r>
              <a:rPr lang="en-US" baseline="0" dirty="0" smtClean="0"/>
              <a:t> a framework of thought that communicates to a reader is essential.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C290BF-DD9F-1345-85EA-5D6B1BC9E8F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3964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Many students got to the point of a draft but not a finished one. Bringing ideas together and creating</a:t>
            </a:r>
            <a:r>
              <a:rPr lang="en-US" baseline="0" dirty="0" smtClean="0"/>
              <a:t> a framework of thought that communicates to a reader is essential.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C290BF-DD9F-1345-85EA-5D6B1BC9E8F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5764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Many students got to the point of a draft but not a finished one. Bringing ideas together and creating</a:t>
            </a:r>
            <a:r>
              <a:rPr lang="en-US" baseline="0" dirty="0" smtClean="0"/>
              <a:t> a framework of thought that communicates to a reader is essential.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C290BF-DD9F-1345-85EA-5D6B1BC9E8F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648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Many students got to the point of a draft but not a finished one. Bringing ideas together and creating</a:t>
            </a:r>
            <a:r>
              <a:rPr lang="en-US" baseline="0" dirty="0" smtClean="0"/>
              <a:t> a framework of thought that communicates to a reader is essential.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C290BF-DD9F-1345-85EA-5D6B1BC9E8F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9795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302FEF-E6EA-544A-BD5E-9B3A5ED9747F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0293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ABEC-6943-3D4B-BF3F-8EE50253DB86}" type="datetimeFigureOut">
              <a:rPr lang="en-US" smtClean="0"/>
              <a:t>1/29/2019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442B1-167C-8F44-99D6-40DF518855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054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ABEC-6943-3D4B-BF3F-8EE50253DB86}" type="datetimeFigureOut">
              <a:rPr lang="en-US" smtClean="0"/>
              <a:t>1/29/2019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442B1-167C-8F44-99D6-40DF518855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924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ABEC-6943-3D4B-BF3F-8EE50253DB86}" type="datetimeFigureOut">
              <a:rPr lang="en-US" smtClean="0"/>
              <a:t>1/29/2019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442B1-167C-8F44-99D6-40DF518855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105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ABEC-6943-3D4B-BF3F-8EE50253DB86}" type="datetimeFigureOut">
              <a:rPr lang="en-US" smtClean="0"/>
              <a:t>1/29/2019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442B1-167C-8F44-99D6-40DF518855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021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ABEC-6943-3D4B-BF3F-8EE50253DB86}" type="datetimeFigureOut">
              <a:rPr lang="en-US" smtClean="0"/>
              <a:t>1/29/2019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442B1-167C-8F44-99D6-40DF518855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7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ABEC-6943-3D4B-BF3F-8EE50253DB86}" type="datetimeFigureOut">
              <a:rPr lang="en-US" smtClean="0"/>
              <a:t>1/29/2019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442B1-167C-8F44-99D6-40DF518855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139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ABEC-6943-3D4B-BF3F-8EE50253DB86}" type="datetimeFigureOut">
              <a:rPr lang="en-US" smtClean="0"/>
              <a:t>1/29/2019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442B1-167C-8F44-99D6-40DF518855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256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ABEC-6943-3D4B-BF3F-8EE50253DB86}" type="datetimeFigureOut">
              <a:rPr lang="en-US" smtClean="0"/>
              <a:t>1/29/2019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442B1-167C-8F44-99D6-40DF518855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858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ABEC-6943-3D4B-BF3F-8EE50253DB86}" type="datetimeFigureOut">
              <a:rPr lang="en-US" smtClean="0"/>
              <a:t>1/29/2019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442B1-167C-8F44-99D6-40DF518855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789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ABEC-6943-3D4B-BF3F-8EE50253DB86}" type="datetimeFigureOut">
              <a:rPr lang="en-US" smtClean="0"/>
              <a:t>1/29/2019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442B1-167C-8F44-99D6-40DF518855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380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2ABEC-6943-3D4B-BF3F-8EE50253DB86}" type="datetimeFigureOut">
              <a:rPr lang="en-US" smtClean="0"/>
              <a:t>1/29/2019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442B1-167C-8F44-99D6-40DF518855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03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52ABEC-6943-3D4B-BF3F-8EE50253DB86}" type="datetimeFigureOut">
              <a:rPr lang="en-US" smtClean="0"/>
              <a:t>1/29/2019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442B1-167C-8F44-99D6-40DF518855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35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youtube.com/watch?v=sXJ8tKRlW3E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566912" y="706754"/>
            <a:ext cx="5080237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Ways </a:t>
            </a:r>
            <a:r>
              <a:rPr lang="en-US" sz="4800" smtClean="0">
                <a:latin typeface="Adobe Caslon Pro" charset="0"/>
                <a:ea typeface="Adobe Caslon Pro" charset="0"/>
                <a:cs typeface="Adobe Caslon Pro" charset="0"/>
              </a:rPr>
              <a:t>of Thinking</a:t>
            </a:r>
          </a:p>
          <a:p>
            <a:pPr algn="ctr"/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Common Feedback</a:t>
            </a:r>
          </a:p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&amp;</a:t>
            </a:r>
          </a:p>
          <a:p>
            <a:pPr algn="ctr"/>
            <a:r>
              <a:rPr lang="en-US" sz="4800" dirty="0" smtClean="0">
                <a:solidFill>
                  <a:srgbClr val="FF0000"/>
                </a:solidFill>
                <a:latin typeface="Adobe Caslon Pro" charset="0"/>
                <a:ea typeface="Adobe Caslon Pro" charset="0"/>
                <a:cs typeface="Adobe Caslon Pro" charset="0"/>
              </a:rPr>
              <a:t>W</a:t>
            </a:r>
            <a:r>
              <a:rPr lang="en-US" sz="4800" dirty="0" smtClean="0">
                <a:solidFill>
                  <a:srgbClr val="00B050"/>
                </a:solidFill>
                <a:latin typeface="Adobe Caslon Pro" charset="0"/>
                <a:ea typeface="Adobe Caslon Pro" charset="0"/>
                <a:cs typeface="Adobe Caslon Pro" charset="0"/>
              </a:rPr>
              <a:t>a</a:t>
            </a:r>
            <a:r>
              <a:rPr lang="en-US" sz="4800" dirty="0" smtClean="0">
                <a:solidFill>
                  <a:srgbClr val="7030A0"/>
                </a:solidFill>
                <a:latin typeface="Adobe Caslon Pro" charset="0"/>
                <a:ea typeface="Adobe Caslon Pro" charset="0"/>
                <a:cs typeface="Adobe Caslon Pro" charset="0"/>
              </a:rPr>
              <a:t>y</a:t>
            </a:r>
            <a:r>
              <a:rPr lang="en-US" sz="4800" dirty="0" smtClean="0">
                <a:solidFill>
                  <a:srgbClr val="FFC000"/>
                </a:solidFill>
                <a:latin typeface="Adobe Caslon Pro" charset="0"/>
                <a:ea typeface="Adobe Caslon Pro" charset="0"/>
                <a:cs typeface="Adobe Caslon Pro" charset="0"/>
              </a:rPr>
              <a:t>s</a:t>
            </a:r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  <a:r>
              <a:rPr lang="en-US" sz="4800" dirty="0" smtClean="0">
                <a:solidFill>
                  <a:srgbClr val="002060"/>
                </a:solidFill>
                <a:latin typeface="Adobe Caslon Pro" charset="0"/>
                <a:ea typeface="Adobe Caslon Pro" charset="0"/>
                <a:cs typeface="Adobe Caslon Pro" charset="0"/>
              </a:rPr>
              <a:t>F</a:t>
            </a:r>
            <a:r>
              <a:rPr lang="en-US" sz="4800" dirty="0" smtClean="0">
                <a:solidFill>
                  <a:schemeClr val="accent2"/>
                </a:solidFill>
                <a:latin typeface="Adobe Caslon Pro" charset="0"/>
                <a:ea typeface="Adobe Caslon Pro" charset="0"/>
                <a:cs typeface="Adobe Caslon Pro" charset="0"/>
              </a:rPr>
              <a:t>o</a:t>
            </a:r>
            <a:r>
              <a:rPr lang="en-US" sz="4800" dirty="0" smtClean="0">
                <a:solidFill>
                  <a:srgbClr val="F8B6FF"/>
                </a:solidFill>
                <a:latin typeface="Adobe Caslon Pro" charset="0"/>
                <a:ea typeface="Adobe Caslon Pro" charset="0"/>
                <a:cs typeface="Adobe Caslon Pro" charset="0"/>
              </a:rPr>
              <a:t>r</a:t>
            </a:r>
            <a:r>
              <a:rPr lang="en-US" sz="4800" dirty="0" smtClean="0">
                <a:solidFill>
                  <a:srgbClr val="C00000"/>
                </a:solidFill>
                <a:latin typeface="Adobe Caslon Pro" charset="0"/>
                <a:ea typeface="Adobe Caslon Pro" charset="0"/>
                <a:cs typeface="Adobe Caslon Pro" charset="0"/>
              </a:rPr>
              <a:t>w</a:t>
            </a:r>
            <a:r>
              <a:rPr lang="en-US" sz="4800" dirty="0" smtClean="0">
                <a:solidFill>
                  <a:srgbClr val="00B0F0"/>
                </a:solidFill>
                <a:latin typeface="Adobe Caslon Pro" charset="0"/>
                <a:ea typeface="Adobe Caslon Pro" charset="0"/>
                <a:cs typeface="Adobe Caslon Pro" charset="0"/>
              </a:rPr>
              <a:t>a</a:t>
            </a:r>
            <a:r>
              <a:rPr lang="en-US" sz="4800" dirty="0" smtClean="0">
                <a:solidFill>
                  <a:srgbClr val="00B050"/>
                </a:solidFill>
                <a:latin typeface="Adobe Caslon Pro" charset="0"/>
                <a:ea typeface="Adobe Caslon Pro" charset="0"/>
                <a:cs typeface="Adobe Caslon Pro" charset="0"/>
              </a:rPr>
              <a:t>r</a:t>
            </a:r>
            <a:r>
              <a:rPr lang="en-US" sz="4800" dirty="0" smtClean="0">
                <a:solidFill>
                  <a:schemeClr val="accent2">
                    <a:lumMod val="50000"/>
                  </a:schemeClr>
                </a:solidFill>
                <a:latin typeface="Adobe Caslon Pro" charset="0"/>
                <a:ea typeface="Adobe Caslon Pro" charset="0"/>
                <a:cs typeface="Adobe Caslon Pro" charset="0"/>
              </a:rPr>
              <a:t>d</a:t>
            </a:r>
            <a:endParaRPr lang="en-US" sz="4800" dirty="0">
              <a:solidFill>
                <a:schemeClr val="accent2">
                  <a:lumMod val="50000"/>
                </a:schemeClr>
              </a:solidFill>
              <a:latin typeface="Adobe Caslon Pro" charset="0"/>
              <a:ea typeface="Adobe Caslon Pro" charset="0"/>
              <a:cs typeface="Adobe Caslon Pro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3806" y="4597400"/>
            <a:ext cx="5054600" cy="226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261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5681" y="1825625"/>
            <a:ext cx="7620638" cy="4351338"/>
          </a:xfr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990600" y="5175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Did you read the requirements? 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1369" y="2799292"/>
            <a:ext cx="3009900" cy="2421466"/>
          </a:xfrm>
        </p:spPr>
        <p:txBody>
          <a:bodyPr>
            <a:normAutofit/>
          </a:bodyPr>
          <a:lstStyle/>
          <a:p>
            <a:r>
              <a:rPr lang="en-US" dirty="0" smtClean="0"/>
              <a:t>Did </a:t>
            </a:r>
            <a:r>
              <a:rPr lang="en-US" smtClean="0"/>
              <a:t>you do what was required? </a:t>
            </a:r>
            <a:endParaRPr lang="en-US" dirty="0"/>
          </a:p>
        </p:txBody>
      </p:sp>
      <p:sp>
        <p:nvSpPr>
          <p:cNvPr id="6" name="Cloud 5"/>
          <p:cNvSpPr/>
          <p:nvPr/>
        </p:nvSpPr>
        <p:spPr>
          <a:xfrm>
            <a:off x="7620000" y="2333625"/>
            <a:ext cx="4030133" cy="3352800"/>
          </a:xfrm>
          <a:prstGeom prst="clou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17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551754" y="2339162"/>
            <a:ext cx="520687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PRESENTATION</a:t>
            </a:r>
          </a:p>
          <a:p>
            <a:pPr algn="ctr"/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15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778174" y="948526"/>
            <a:ext cx="6096000" cy="507831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Student Name</a:t>
            </a:r>
            <a:r>
              <a:rPr lang="en-GB" dirty="0" smtClean="0"/>
              <a:t>:</a:t>
            </a:r>
          </a:p>
          <a:p>
            <a:endParaRPr lang="en-GB" dirty="0"/>
          </a:p>
          <a:p>
            <a:r>
              <a:rPr lang="en-GB" dirty="0"/>
              <a:t>Student Number</a:t>
            </a:r>
            <a:r>
              <a:rPr lang="en-GB" dirty="0" smtClean="0"/>
              <a:t>:</a:t>
            </a:r>
          </a:p>
          <a:p>
            <a:endParaRPr lang="en-GB" dirty="0"/>
          </a:p>
          <a:p>
            <a:r>
              <a:rPr lang="en-GB" dirty="0"/>
              <a:t>Programme of Study</a:t>
            </a:r>
            <a:r>
              <a:rPr lang="en-GB" dirty="0" smtClean="0"/>
              <a:t>:</a:t>
            </a:r>
          </a:p>
          <a:p>
            <a:endParaRPr lang="en-GB" dirty="0"/>
          </a:p>
          <a:p>
            <a:r>
              <a:rPr lang="en-GB" dirty="0"/>
              <a:t>Module: </a:t>
            </a:r>
            <a:r>
              <a:rPr lang="en-GB" dirty="0" smtClean="0"/>
              <a:t>ADAD4009</a:t>
            </a:r>
          </a:p>
          <a:p>
            <a:endParaRPr lang="en-GB" dirty="0"/>
          </a:p>
          <a:p>
            <a:r>
              <a:rPr lang="en-GB" dirty="0"/>
              <a:t>Ways of </a:t>
            </a:r>
            <a:r>
              <a:rPr lang="en-GB" dirty="0" smtClean="0"/>
              <a:t>Thinking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Tasks in the order I received them</a:t>
            </a:r>
            <a:r>
              <a:rPr lang="en-GB" dirty="0" smtClean="0"/>
              <a:t>:</a:t>
            </a:r>
          </a:p>
          <a:p>
            <a:endParaRPr lang="en-GB" dirty="0"/>
          </a:p>
          <a:p>
            <a:r>
              <a:rPr lang="en-GB" dirty="0"/>
              <a:t>Task One:  Reflexive Thinking (Scott’s task) = 501 </a:t>
            </a:r>
            <a:r>
              <a:rPr lang="en-GB" dirty="0" smtClean="0"/>
              <a:t>words</a:t>
            </a:r>
          </a:p>
          <a:p>
            <a:endParaRPr lang="en-GB" dirty="0"/>
          </a:p>
          <a:p>
            <a:r>
              <a:rPr lang="en-GB" dirty="0"/>
              <a:t>Task Two:  Semiotic Analysis (Ryan’s task) = 519 </a:t>
            </a:r>
            <a:r>
              <a:rPr lang="en-GB" dirty="0" smtClean="0"/>
              <a:t>words</a:t>
            </a:r>
          </a:p>
          <a:p>
            <a:endParaRPr lang="en-GB" dirty="0"/>
          </a:p>
          <a:p>
            <a:r>
              <a:rPr lang="en-GB" dirty="0"/>
              <a:t>Task Three:  Manifesto (Julia’s task)= 481 words</a:t>
            </a:r>
          </a:p>
        </p:txBody>
      </p:sp>
    </p:spTree>
    <p:extLst>
      <p:ext uri="{BB962C8B-B14F-4D97-AF65-F5344CB8AC3E}">
        <p14:creationId xmlns:p14="http://schemas.microsoft.com/office/powerpoint/2010/main" val="1973130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1734" y="510362"/>
            <a:ext cx="466007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	PRESENTATION</a:t>
            </a: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r>
              <a:rPr lang="en-US" sz="3200" dirty="0" err="1" smtClean="0">
                <a:latin typeface="Adobe Caslon Pro" charset="0"/>
                <a:ea typeface="Adobe Caslon Pro" charset="0"/>
                <a:cs typeface="Adobe Caslon Pro" charset="0"/>
              </a:rPr>
              <a:t>Analysing</a:t>
            </a:r>
            <a:r>
              <a:rPr lang="en-US" sz="3200" dirty="0" smtClean="0">
                <a:latin typeface="Adobe Caslon Pro" charset="0"/>
                <a:ea typeface="Adobe Caslon Pro" charset="0"/>
                <a:cs typeface="Adobe Caslon Pro" charset="0"/>
              </a:rPr>
              <a:t> a student example</a:t>
            </a:r>
          </a:p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1806" y="0"/>
            <a:ext cx="72101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69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1734" y="510362"/>
            <a:ext cx="46600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	PRESENTATION</a:t>
            </a: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r>
              <a:rPr lang="en-US" sz="2400" dirty="0">
                <a:latin typeface="Adobe Caslon Pro" charset="0"/>
                <a:ea typeface="Adobe Caslon Pro" charset="0"/>
                <a:cs typeface="Adobe Caslon Pro" charset="0"/>
              </a:rPr>
              <a:t>Did you write </a:t>
            </a:r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clearly and consistently and lead your reader through the text? </a:t>
            </a:r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1806" y="0"/>
            <a:ext cx="7210194" cy="6858000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>
          <a:xfrm>
            <a:off x="7061201" y="510362"/>
            <a:ext cx="4724400" cy="116603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3640667" y="1185333"/>
            <a:ext cx="3234266" cy="118533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321734" y="2493750"/>
            <a:ext cx="373721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Times" charset="0"/>
                <a:ea typeface="Times" charset="0"/>
                <a:cs typeface="Times" charset="0"/>
              </a:rPr>
              <a:t>Context = what &amp; where</a:t>
            </a:r>
          </a:p>
          <a:p>
            <a:endParaRPr lang="en-US" sz="2400" dirty="0">
              <a:latin typeface="Times" charset="0"/>
              <a:ea typeface="Times" charset="0"/>
              <a:cs typeface="Times" charset="0"/>
            </a:endParaRPr>
          </a:p>
          <a:p>
            <a:r>
              <a:rPr lang="en-US" sz="2400" i="1" dirty="0" smtClean="0">
                <a:latin typeface="Times" charset="0"/>
                <a:ea typeface="Times" charset="0"/>
                <a:cs typeface="Times" charset="0"/>
              </a:rPr>
              <a:t>This picture is</a:t>
            </a:r>
            <a:r>
              <a:rPr lang="mr-IN" sz="2400" i="1" dirty="0" smtClean="0">
                <a:latin typeface="Times" charset="0"/>
                <a:ea typeface="Times" charset="0"/>
                <a:cs typeface="Times" charset="0"/>
              </a:rPr>
              <a:t>…</a:t>
            </a:r>
            <a:r>
              <a:rPr lang="en-GB" sz="2400" i="1" dirty="0" smtClean="0">
                <a:latin typeface="Times" charset="0"/>
                <a:ea typeface="Times" charset="0"/>
                <a:cs typeface="Times" charset="0"/>
              </a:rPr>
              <a:t>..</a:t>
            </a:r>
          </a:p>
          <a:p>
            <a:r>
              <a:rPr lang="en-GB" sz="2400" i="1" dirty="0" smtClean="0">
                <a:latin typeface="Times" charset="0"/>
                <a:ea typeface="Times" charset="0"/>
                <a:cs typeface="Times" charset="0"/>
              </a:rPr>
              <a:t>It is at </a:t>
            </a:r>
            <a:r>
              <a:rPr lang="mr-IN" sz="2400" i="1" dirty="0" smtClean="0">
                <a:latin typeface="Times" charset="0"/>
                <a:ea typeface="Times" charset="0"/>
                <a:cs typeface="Times" charset="0"/>
              </a:rPr>
              <a:t>……</a:t>
            </a:r>
            <a:endParaRPr lang="en-GB" sz="2400" i="1" dirty="0" smtClean="0">
              <a:latin typeface="Times" charset="0"/>
              <a:ea typeface="Times" charset="0"/>
              <a:cs typeface="Times" charset="0"/>
            </a:endParaRPr>
          </a:p>
          <a:p>
            <a:endParaRPr lang="en-GB" sz="2400" dirty="0" smtClean="0">
              <a:latin typeface="Times" charset="0"/>
              <a:ea typeface="Times" charset="0"/>
              <a:cs typeface="Times" charset="0"/>
            </a:endParaRPr>
          </a:p>
          <a:p>
            <a:r>
              <a:rPr lang="en-GB" sz="2400" dirty="0" smtClean="0">
                <a:solidFill>
                  <a:srgbClr val="FF0000"/>
                </a:solidFill>
                <a:latin typeface="Times" charset="0"/>
                <a:ea typeface="Times" charset="0"/>
                <a:cs typeface="Times" charset="0"/>
              </a:rPr>
              <a:t>to an outline of Semiotics </a:t>
            </a:r>
          </a:p>
          <a:p>
            <a:endParaRPr lang="en-GB" sz="2400" dirty="0" smtClean="0">
              <a:latin typeface="Times" charset="0"/>
              <a:ea typeface="Times" charset="0"/>
              <a:cs typeface="Times" charset="0"/>
            </a:endParaRPr>
          </a:p>
          <a:p>
            <a:r>
              <a:rPr lang="en-GB" sz="2400" i="1" dirty="0" smtClean="0">
                <a:latin typeface="Times" charset="0"/>
                <a:ea typeface="Times" charset="0"/>
                <a:cs typeface="Times" charset="0"/>
              </a:rPr>
              <a:t>What is denoted </a:t>
            </a:r>
            <a:r>
              <a:rPr lang="mr-IN" sz="2400" i="1" dirty="0" smtClean="0">
                <a:latin typeface="Times" charset="0"/>
                <a:ea typeface="Times" charset="0"/>
                <a:cs typeface="Times" charset="0"/>
              </a:rPr>
              <a:t>…</a:t>
            </a:r>
            <a:r>
              <a:rPr lang="en-GB" sz="2400" i="1" dirty="0" smtClean="0">
                <a:latin typeface="Times" charset="0"/>
                <a:ea typeface="Times" charset="0"/>
                <a:cs typeface="Times" charset="0"/>
              </a:rPr>
              <a:t>.</a:t>
            </a:r>
          </a:p>
          <a:p>
            <a:endParaRPr lang="en-GB" sz="2400" i="1" dirty="0">
              <a:latin typeface="Times" charset="0"/>
              <a:ea typeface="Times" charset="0"/>
              <a:cs typeface="Times" charset="0"/>
            </a:endParaRPr>
          </a:p>
          <a:p>
            <a:endParaRPr lang="en-GB" sz="2400" i="1" dirty="0" smtClean="0">
              <a:latin typeface="Times" charset="0"/>
              <a:ea typeface="Times" charset="0"/>
              <a:cs typeface="Times" charset="0"/>
            </a:endParaRPr>
          </a:p>
          <a:p>
            <a:r>
              <a:rPr lang="en-GB" sz="2000" b="1" dirty="0" smtClean="0">
                <a:latin typeface="Times" charset="0"/>
                <a:ea typeface="Times" charset="0"/>
                <a:cs typeface="Times" charset="0"/>
              </a:rPr>
              <a:t>*Note </a:t>
            </a:r>
            <a:r>
              <a:rPr lang="en-GB" sz="2000" b="1" dirty="0" smtClean="0">
                <a:solidFill>
                  <a:srgbClr val="FF0000"/>
                </a:solidFill>
                <a:latin typeface="Times" charset="0"/>
                <a:ea typeface="Times" charset="0"/>
                <a:cs typeface="Times" charset="0"/>
              </a:rPr>
              <a:t>‘denoted’ </a:t>
            </a:r>
            <a:r>
              <a:rPr lang="en-GB" sz="2000" b="1" dirty="0" smtClean="0">
                <a:latin typeface="Times" charset="0"/>
                <a:ea typeface="Times" charset="0"/>
                <a:cs typeface="Times" charset="0"/>
              </a:rPr>
              <a:t>should be referenced</a:t>
            </a:r>
            <a:endParaRPr lang="en-US" sz="2000" b="1" dirty="0">
              <a:latin typeface="Times" charset="0"/>
              <a:ea typeface="Times" charset="0"/>
              <a:cs typeface="Times" charset="0"/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 flipV="1">
            <a:off x="3782950" y="2861733"/>
            <a:ext cx="4433122" cy="175260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V="1">
            <a:off x="8367622" y="1880557"/>
            <a:ext cx="3081118" cy="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V="1">
            <a:off x="7169563" y="2265794"/>
            <a:ext cx="4365442" cy="3490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V="1">
            <a:off x="7230216" y="2685931"/>
            <a:ext cx="3483792" cy="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5691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1734" y="510362"/>
            <a:ext cx="46600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	PRESENTATION</a:t>
            </a: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r>
              <a:rPr lang="en-US" sz="2400" dirty="0">
                <a:latin typeface="Adobe Caslon Pro" charset="0"/>
                <a:ea typeface="Adobe Caslon Pro" charset="0"/>
                <a:cs typeface="Adobe Caslon Pro" charset="0"/>
              </a:rPr>
              <a:t>Did you write in paragraphs? </a:t>
            </a: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1806" y="0"/>
            <a:ext cx="7210194" cy="6858000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>
          <a:xfrm>
            <a:off x="7061201" y="510362"/>
            <a:ext cx="4724400" cy="116603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321734" y="1998450"/>
            <a:ext cx="373721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atin typeface="Times" charset="0"/>
                <a:ea typeface="Times" charset="0"/>
                <a:cs typeface="Times" charset="0"/>
              </a:rPr>
              <a:t>Clear references </a:t>
            </a:r>
          </a:p>
          <a:p>
            <a:pPr algn="ctr"/>
            <a:endParaRPr lang="en-US" sz="2400" dirty="0" smtClean="0">
              <a:latin typeface="Times" charset="0"/>
              <a:ea typeface="Times" charset="0"/>
              <a:cs typeface="Times" charset="0"/>
            </a:endParaRPr>
          </a:p>
          <a:p>
            <a:pPr algn="ctr"/>
            <a:endParaRPr lang="en-US" sz="2400" dirty="0">
              <a:latin typeface="Times" charset="0"/>
              <a:ea typeface="Times" charset="0"/>
              <a:cs typeface="Times" charset="0"/>
            </a:endParaRPr>
          </a:p>
          <a:p>
            <a:pPr algn="ctr"/>
            <a:endParaRPr lang="en-US" sz="2400" dirty="0" smtClean="0">
              <a:latin typeface="Times" charset="0"/>
              <a:ea typeface="Times" charset="0"/>
              <a:cs typeface="Times" charset="0"/>
            </a:endParaRPr>
          </a:p>
          <a:p>
            <a:pPr algn="ctr"/>
            <a:endParaRPr lang="en-US" sz="2400" dirty="0">
              <a:latin typeface="Times" charset="0"/>
              <a:ea typeface="Times" charset="0"/>
              <a:cs typeface="Times" charset="0"/>
            </a:endParaRPr>
          </a:p>
          <a:p>
            <a:pPr algn="ctr"/>
            <a:r>
              <a:rPr lang="en-GB" sz="2400" i="1" dirty="0" smtClean="0">
                <a:latin typeface="Times" charset="0"/>
                <a:ea typeface="Times" charset="0"/>
                <a:cs typeface="Times" charset="0"/>
              </a:rPr>
              <a:t>Leading to a conclusion</a:t>
            </a:r>
          </a:p>
          <a:p>
            <a:pPr algn="ctr"/>
            <a:endParaRPr lang="en-GB" sz="2400" i="1" dirty="0">
              <a:latin typeface="Times" charset="0"/>
              <a:ea typeface="Times" charset="0"/>
              <a:cs typeface="Times" charset="0"/>
            </a:endParaRPr>
          </a:p>
          <a:p>
            <a:r>
              <a:rPr lang="en-GB" sz="2000" b="1" dirty="0" smtClean="0">
                <a:latin typeface="Times" charset="0"/>
                <a:ea typeface="Times" charset="0"/>
                <a:cs typeface="Times" charset="0"/>
              </a:rPr>
              <a:t>*Note </a:t>
            </a:r>
            <a:r>
              <a:rPr lang="en-GB" sz="2000" b="1" dirty="0" smtClean="0">
                <a:solidFill>
                  <a:srgbClr val="00B0F0"/>
                </a:solidFill>
                <a:latin typeface="Times" charset="0"/>
                <a:ea typeface="Times" charset="0"/>
                <a:cs typeface="Times" charset="0"/>
              </a:rPr>
              <a:t>‘signifiers’ ‘signified’ ‘myths’ </a:t>
            </a:r>
            <a:r>
              <a:rPr lang="en-GB" sz="2000" b="1" dirty="0" smtClean="0">
                <a:latin typeface="Times" charset="0"/>
                <a:ea typeface="Times" charset="0"/>
                <a:cs typeface="Times" charset="0"/>
              </a:rPr>
              <a:t>should be referenced</a:t>
            </a:r>
          </a:p>
          <a:p>
            <a:endParaRPr lang="en-GB" sz="2000" b="1" dirty="0" smtClean="0">
              <a:latin typeface="Times" charset="0"/>
              <a:ea typeface="Times" charset="0"/>
              <a:cs typeface="Times" charset="0"/>
            </a:endParaRPr>
          </a:p>
          <a:p>
            <a:r>
              <a:rPr lang="en-GB" sz="2000" b="1" dirty="0" smtClean="0">
                <a:latin typeface="Times" charset="0"/>
                <a:ea typeface="Times" charset="0"/>
                <a:cs typeface="Times" charset="0"/>
              </a:rPr>
              <a:t>UWTSD Referencing </a:t>
            </a:r>
          </a:p>
          <a:p>
            <a:r>
              <a:rPr lang="en-GB" sz="2000" b="1" dirty="0" smtClean="0">
                <a:latin typeface="Times" charset="0"/>
                <a:ea typeface="Times" charset="0"/>
                <a:cs typeface="Times" charset="0"/>
              </a:rPr>
              <a:t>= (1987, </a:t>
            </a:r>
            <a:r>
              <a:rPr lang="en-GB" sz="2000" b="1" dirty="0">
                <a:latin typeface="Times" charset="0"/>
                <a:ea typeface="Times" charset="0"/>
                <a:cs typeface="Times" charset="0"/>
              </a:rPr>
              <a:t>p. 359-371) </a:t>
            </a:r>
            <a:endParaRPr lang="en-GB" sz="2000" b="1" dirty="0" smtClean="0">
              <a:latin typeface="Times" charset="0"/>
              <a:ea typeface="Times" charset="0"/>
              <a:cs typeface="Times" charset="0"/>
            </a:endParaRPr>
          </a:p>
          <a:p>
            <a:endParaRPr lang="en-GB" sz="2000" b="1" dirty="0" smtClean="0">
              <a:latin typeface="Times" charset="0"/>
              <a:ea typeface="Times" charset="0"/>
              <a:cs typeface="Times" charset="0"/>
            </a:endParaRPr>
          </a:p>
          <a:p>
            <a:r>
              <a:rPr lang="en-GB" b="1" dirty="0">
                <a:latin typeface="Times" charset="0"/>
                <a:ea typeface="Times" charset="0"/>
                <a:cs typeface="Times" charset="0"/>
              </a:rPr>
              <a:t>(different last year</a:t>
            </a:r>
            <a:r>
              <a:rPr lang="en-GB" b="1" dirty="0" smtClean="0">
                <a:latin typeface="Times" charset="0"/>
                <a:ea typeface="Times" charset="0"/>
                <a:cs typeface="Times" charset="0"/>
              </a:rPr>
              <a:t>)</a:t>
            </a:r>
            <a:endParaRPr lang="en-GB" b="1" dirty="0">
              <a:latin typeface="Times" charset="0"/>
              <a:ea typeface="Times" charset="0"/>
              <a:cs typeface="Times" charset="0"/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 flipV="1">
            <a:off x="8367622" y="1880557"/>
            <a:ext cx="3081118" cy="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V="1">
            <a:off x="7226713" y="2286000"/>
            <a:ext cx="4050887" cy="1469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7230216" y="2685933"/>
            <a:ext cx="3323484" cy="11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V="1">
            <a:off x="10790208" y="4249441"/>
            <a:ext cx="734732" cy="1081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V="1">
            <a:off x="5100929" y="4688693"/>
            <a:ext cx="806728" cy="231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 flipV="1">
            <a:off x="10714008" y="5885583"/>
            <a:ext cx="887132" cy="1488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al 30"/>
          <p:cNvSpPr/>
          <p:nvPr/>
        </p:nvSpPr>
        <p:spPr>
          <a:xfrm>
            <a:off x="4520243" y="5903795"/>
            <a:ext cx="7265358" cy="607525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2" name="Straight Arrow Connector 31"/>
          <p:cNvCxnSpPr/>
          <p:nvPr/>
        </p:nvCxnSpPr>
        <p:spPr>
          <a:xfrm>
            <a:off x="2087592" y="2506254"/>
            <a:ext cx="0" cy="139852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3864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1734" y="510362"/>
            <a:ext cx="46600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	PRESENTATION</a:t>
            </a:r>
          </a:p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</a:p>
          <a:p>
            <a:r>
              <a:rPr lang="en-US" sz="2400" b="1" dirty="0" smtClean="0">
                <a:latin typeface="Adobe Caslon Pro" charset="0"/>
                <a:ea typeface="Adobe Caslon Pro" charset="0"/>
                <a:cs typeface="Adobe Caslon Pro" charset="0"/>
              </a:rPr>
              <a:t>Figures: </a:t>
            </a:r>
          </a:p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Did you consider where you would positions your images? </a:t>
            </a: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Did you write about the images in your main text?</a:t>
            </a: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Did you use Figures and create a list at the end? </a:t>
            </a: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r>
              <a:rPr lang="en-GB" sz="2400" b="1" dirty="0" smtClean="0">
                <a:latin typeface="Times" charset="0"/>
                <a:ea typeface="Times" charset="0"/>
                <a:cs typeface="Times" charset="0"/>
              </a:rPr>
              <a:t>*</a:t>
            </a:r>
            <a:r>
              <a:rPr lang="en-GB" sz="2400" b="1" dirty="0">
                <a:latin typeface="Times" charset="0"/>
                <a:ea typeface="Times" charset="0"/>
                <a:cs typeface="Times" charset="0"/>
              </a:rPr>
              <a:t>Note </a:t>
            </a:r>
            <a:r>
              <a:rPr lang="en-GB" sz="2400" b="1" i="1" dirty="0" smtClean="0">
                <a:solidFill>
                  <a:srgbClr val="FF0000"/>
                </a:solidFill>
                <a:latin typeface="Times" charset="0"/>
                <a:ea typeface="Times" charset="0"/>
                <a:cs typeface="Times" charset="0"/>
              </a:rPr>
              <a:t>Figure &amp; Title</a:t>
            </a:r>
            <a:r>
              <a:rPr lang="en-GB" sz="2400" b="1" dirty="0" smtClean="0">
                <a:solidFill>
                  <a:srgbClr val="FF0000"/>
                </a:solidFill>
                <a:latin typeface="Times" charset="0"/>
                <a:ea typeface="Times" charset="0"/>
                <a:cs typeface="Times" charset="0"/>
              </a:rPr>
              <a:t> </a:t>
            </a:r>
            <a:r>
              <a:rPr lang="en-GB" sz="2400" b="1" dirty="0" smtClean="0">
                <a:latin typeface="Times" charset="0"/>
                <a:ea typeface="Times" charset="0"/>
                <a:cs typeface="Times" charset="0"/>
              </a:rPr>
              <a:t>should be situated  beneath the image</a:t>
            </a:r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1806" y="0"/>
            <a:ext cx="7210194" cy="6858000"/>
          </a:xfrm>
          <a:prstGeom prst="rect">
            <a:avLst/>
          </a:prstGeom>
        </p:spPr>
      </p:pic>
      <p:cxnSp>
        <p:nvCxnSpPr>
          <p:cNvPr id="4" name="Straight Arrow Connector 3"/>
          <p:cNvCxnSpPr/>
          <p:nvPr/>
        </p:nvCxnSpPr>
        <p:spPr>
          <a:xfrm flipV="1">
            <a:off x="1562100" y="1485900"/>
            <a:ext cx="3419706" cy="1905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al 7"/>
          <p:cNvSpPr/>
          <p:nvPr/>
        </p:nvSpPr>
        <p:spPr>
          <a:xfrm>
            <a:off x="4699001" y="342900"/>
            <a:ext cx="4724400" cy="4762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2343150" y="986612"/>
            <a:ext cx="5029200" cy="230903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2438400" y="819150"/>
            <a:ext cx="2260601" cy="306705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7182716" y="786011"/>
            <a:ext cx="189634" cy="244658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reeform 2"/>
          <p:cNvSpPr/>
          <p:nvPr/>
        </p:nvSpPr>
        <p:spPr>
          <a:xfrm>
            <a:off x="7187179" y="3236976"/>
            <a:ext cx="1371285" cy="207264"/>
          </a:xfrm>
          <a:custGeom>
            <a:avLst/>
            <a:gdLst>
              <a:gd name="connsiteX0" fmla="*/ 91445 w 1371285"/>
              <a:gd name="connsiteY0" fmla="*/ 128016 h 207264"/>
              <a:gd name="connsiteX1" fmla="*/ 237749 w 1371285"/>
              <a:gd name="connsiteY1" fmla="*/ 48768 h 207264"/>
              <a:gd name="connsiteX2" fmla="*/ 390149 w 1371285"/>
              <a:gd name="connsiteY2" fmla="*/ 182880 h 207264"/>
              <a:gd name="connsiteX3" fmla="*/ 560837 w 1371285"/>
              <a:gd name="connsiteY3" fmla="*/ 36576 h 207264"/>
              <a:gd name="connsiteX4" fmla="*/ 755909 w 1371285"/>
              <a:gd name="connsiteY4" fmla="*/ 182880 h 207264"/>
              <a:gd name="connsiteX5" fmla="*/ 890021 w 1371285"/>
              <a:gd name="connsiteY5" fmla="*/ 0 h 207264"/>
              <a:gd name="connsiteX6" fmla="*/ 993653 w 1371285"/>
              <a:gd name="connsiteY6" fmla="*/ 182880 h 207264"/>
              <a:gd name="connsiteX7" fmla="*/ 1078997 w 1371285"/>
              <a:gd name="connsiteY7" fmla="*/ 48768 h 207264"/>
              <a:gd name="connsiteX8" fmla="*/ 1213109 w 1371285"/>
              <a:gd name="connsiteY8" fmla="*/ 195072 h 207264"/>
              <a:gd name="connsiteX9" fmla="*/ 1292357 w 1371285"/>
              <a:gd name="connsiteY9" fmla="*/ 54864 h 207264"/>
              <a:gd name="connsiteX10" fmla="*/ 5 w 1371285"/>
              <a:gd name="connsiteY10" fmla="*/ 158496 h 207264"/>
              <a:gd name="connsiteX11" fmla="*/ 1274069 w 1371285"/>
              <a:gd name="connsiteY11" fmla="*/ 207264 h 207264"/>
              <a:gd name="connsiteX12" fmla="*/ 1274069 w 1371285"/>
              <a:gd name="connsiteY12" fmla="*/ 207264 h 207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371285" h="207264">
                <a:moveTo>
                  <a:pt x="91445" y="128016"/>
                </a:moveTo>
                <a:cubicBezTo>
                  <a:pt x="139705" y="83820"/>
                  <a:pt x="187965" y="39624"/>
                  <a:pt x="237749" y="48768"/>
                </a:cubicBezTo>
                <a:cubicBezTo>
                  <a:pt x="287533" y="57912"/>
                  <a:pt x="336301" y="184912"/>
                  <a:pt x="390149" y="182880"/>
                </a:cubicBezTo>
                <a:cubicBezTo>
                  <a:pt x="443997" y="180848"/>
                  <a:pt x="499877" y="36576"/>
                  <a:pt x="560837" y="36576"/>
                </a:cubicBezTo>
                <a:cubicBezTo>
                  <a:pt x="621797" y="36576"/>
                  <a:pt x="701045" y="188976"/>
                  <a:pt x="755909" y="182880"/>
                </a:cubicBezTo>
                <a:cubicBezTo>
                  <a:pt x="810773" y="176784"/>
                  <a:pt x="850397" y="0"/>
                  <a:pt x="890021" y="0"/>
                </a:cubicBezTo>
                <a:cubicBezTo>
                  <a:pt x="929645" y="0"/>
                  <a:pt x="962157" y="174752"/>
                  <a:pt x="993653" y="182880"/>
                </a:cubicBezTo>
                <a:cubicBezTo>
                  <a:pt x="1025149" y="191008"/>
                  <a:pt x="1042421" y="46736"/>
                  <a:pt x="1078997" y="48768"/>
                </a:cubicBezTo>
                <a:cubicBezTo>
                  <a:pt x="1115573" y="50800"/>
                  <a:pt x="1177549" y="194056"/>
                  <a:pt x="1213109" y="195072"/>
                </a:cubicBezTo>
                <a:cubicBezTo>
                  <a:pt x="1248669" y="196088"/>
                  <a:pt x="1494541" y="60960"/>
                  <a:pt x="1292357" y="54864"/>
                </a:cubicBezTo>
                <a:cubicBezTo>
                  <a:pt x="1090173" y="48768"/>
                  <a:pt x="3053" y="133096"/>
                  <a:pt x="5" y="158496"/>
                </a:cubicBezTo>
                <a:cubicBezTo>
                  <a:pt x="-3043" y="183896"/>
                  <a:pt x="1274069" y="207264"/>
                  <a:pt x="1274069" y="207264"/>
                </a:cubicBezTo>
                <a:lnTo>
                  <a:pt x="1274069" y="207264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7461057" y="2884848"/>
            <a:ext cx="3822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The title of the portrait suggests</a:t>
            </a:r>
            <a:r>
              <a:rPr lang="mr-IN" dirty="0" smtClean="0">
                <a:solidFill>
                  <a:srgbClr val="FF0000"/>
                </a:solidFill>
              </a:rPr>
              <a:t>…</a:t>
            </a:r>
            <a:r>
              <a:rPr lang="en-GB" dirty="0" smtClean="0">
                <a:solidFill>
                  <a:srgbClr val="FF0000"/>
                </a:solidFill>
              </a:rPr>
              <a:t>..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651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" grpId="0" animBg="1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1734" y="510362"/>
            <a:ext cx="4660072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	PRESENTATION</a:t>
            </a: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r>
              <a:rPr lang="en-US" sz="3200" dirty="0" smtClean="0">
                <a:latin typeface="Adobe Caslon Pro" charset="0"/>
                <a:ea typeface="Adobe Caslon Pro" charset="0"/>
                <a:cs typeface="Adobe Caslon Pro" charset="0"/>
              </a:rPr>
              <a:t>After going through the beginning of the text, what do you notice in the following section? How could it be improved? </a:t>
            </a:r>
          </a:p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6890" y="0"/>
            <a:ext cx="503004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109335" y="1470991"/>
            <a:ext cx="10865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Linking</a:t>
            </a:r>
            <a:r>
              <a:rPr lang="mr-IN" dirty="0" smtClean="0">
                <a:solidFill>
                  <a:srgbClr val="FF0000"/>
                </a:solidFill>
              </a:rPr>
              <a:t>…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09334" y="2710964"/>
            <a:ext cx="10865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Linking</a:t>
            </a:r>
            <a:r>
              <a:rPr lang="mr-IN" dirty="0" smtClean="0">
                <a:solidFill>
                  <a:srgbClr val="FF0000"/>
                </a:solidFill>
              </a:rPr>
              <a:t>…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109333" y="5096233"/>
            <a:ext cx="10865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Linking</a:t>
            </a:r>
            <a:r>
              <a:rPr lang="mr-IN" dirty="0" smtClean="0">
                <a:solidFill>
                  <a:srgbClr val="FF0000"/>
                </a:solidFill>
              </a:rPr>
              <a:t>…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217509" y="6389278"/>
            <a:ext cx="19744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>
                <a:solidFill>
                  <a:srgbClr val="FF0000"/>
                </a:solidFill>
              </a:rPr>
              <a:t>+ comment</a:t>
            </a:r>
            <a:r>
              <a:rPr lang="mr-IN" dirty="0" smtClean="0">
                <a:solidFill>
                  <a:srgbClr val="FF0000"/>
                </a:solidFill>
              </a:rPr>
              <a:t>…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451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1734" y="510362"/>
            <a:ext cx="466007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	PRESENTATION</a:t>
            </a: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r>
              <a:rPr lang="en-US" sz="3200" dirty="0" smtClean="0">
                <a:latin typeface="Adobe Caslon Pro" charset="0"/>
                <a:ea typeface="Adobe Caslon Pro" charset="0"/>
                <a:cs typeface="Adobe Caslon Pro" charset="0"/>
              </a:rPr>
              <a:t>Paragraphing:</a:t>
            </a:r>
          </a:p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438650" y="1251541"/>
            <a:ext cx="6096000" cy="4664226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marR="0" lvl="0" indent="-28575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charset="0"/>
              <a:buChar char="•"/>
              <a:tabLst>
                <a:tab pos="457200" algn="l"/>
              </a:tabLst>
            </a:pPr>
            <a:r>
              <a:rPr lang="en-US" b="1" dirty="0">
                <a:latin typeface="Arial" charset="0"/>
                <a:ea typeface="Times New Roman" charset="0"/>
              </a:rPr>
              <a:t>Introduce</a:t>
            </a:r>
            <a:r>
              <a:rPr lang="en-US" dirty="0">
                <a:latin typeface="Arial" charset="0"/>
                <a:ea typeface="Times New Roman" charset="0"/>
              </a:rPr>
              <a:t> the main idea in the </a:t>
            </a:r>
            <a:r>
              <a:rPr lang="en-US" dirty="0" smtClean="0">
                <a:latin typeface="Arial" charset="0"/>
                <a:ea typeface="Times New Roman" charset="0"/>
              </a:rPr>
              <a:t>introductory sentence which presents the topic of the paragraph;</a:t>
            </a:r>
            <a:endParaRPr lang="en-GB" sz="2000" dirty="0">
              <a:latin typeface="Times New Roman" charset="0"/>
              <a:ea typeface="Times New Roman" charset="0"/>
            </a:endParaRPr>
          </a:p>
          <a:p>
            <a:pPr marL="285750" marR="0" lvl="0" indent="-28575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charset="0"/>
              <a:buChar char="•"/>
              <a:tabLst>
                <a:tab pos="457200" algn="l"/>
              </a:tabLst>
            </a:pPr>
            <a:r>
              <a:rPr lang="en-US" b="1" dirty="0">
                <a:latin typeface="Arial" charset="0"/>
                <a:ea typeface="Times New Roman" charset="0"/>
              </a:rPr>
              <a:t>Explain</a:t>
            </a:r>
            <a:r>
              <a:rPr lang="en-US" dirty="0">
                <a:latin typeface="Arial" charset="0"/>
                <a:ea typeface="Times New Roman" charset="0"/>
              </a:rPr>
              <a:t> the idea in more detail and develop the </a:t>
            </a:r>
            <a:r>
              <a:rPr lang="en-US" dirty="0" smtClean="0">
                <a:latin typeface="Arial" charset="0"/>
                <a:ea typeface="Times New Roman" charset="0"/>
              </a:rPr>
              <a:t>topic; </a:t>
            </a:r>
            <a:r>
              <a:rPr lang="en-US" dirty="0">
                <a:latin typeface="Arial" charset="0"/>
                <a:ea typeface="Times New Roman" charset="0"/>
              </a:rPr>
              <a:t>use supporting evidence or examples to support the idea.</a:t>
            </a:r>
            <a:endParaRPr lang="en-GB" sz="2000" dirty="0">
              <a:latin typeface="Times New Roman" charset="0"/>
              <a:ea typeface="Times New Roman" charset="0"/>
            </a:endParaRPr>
          </a:p>
          <a:p>
            <a:pPr marL="285750" marR="0" lvl="0" indent="-28575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charset="0"/>
              <a:buChar char="•"/>
              <a:tabLst>
                <a:tab pos="457200" algn="l"/>
              </a:tabLst>
            </a:pPr>
            <a:r>
              <a:rPr lang="en-US" b="1" dirty="0">
                <a:latin typeface="Arial" charset="0"/>
                <a:ea typeface="Times New Roman" charset="0"/>
              </a:rPr>
              <a:t>Present</a:t>
            </a:r>
            <a:r>
              <a:rPr lang="en-US" dirty="0">
                <a:latin typeface="Arial" charset="0"/>
                <a:ea typeface="Times New Roman" charset="0"/>
              </a:rPr>
              <a:t> supporting </a:t>
            </a:r>
            <a:r>
              <a:rPr lang="en-US" dirty="0" smtClean="0">
                <a:latin typeface="Arial" charset="0"/>
                <a:ea typeface="Times New Roman" charset="0"/>
              </a:rPr>
              <a:t>evidence, references </a:t>
            </a:r>
            <a:r>
              <a:rPr lang="en-US" dirty="0">
                <a:latin typeface="Arial" charset="0"/>
                <a:ea typeface="Times New Roman" charset="0"/>
              </a:rPr>
              <a:t>or examples to give evidence for your idea; this may be a quotation, an expert’s opinion, some data or a study;</a:t>
            </a:r>
            <a:endParaRPr lang="en-GB" sz="2000" dirty="0">
              <a:latin typeface="Times New Roman" charset="0"/>
              <a:ea typeface="Times New Roman" charset="0"/>
            </a:endParaRPr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Arial" charset="0"/>
              <a:buChar char="•"/>
            </a:pPr>
            <a:r>
              <a:rPr lang="en-US" b="1" dirty="0">
                <a:latin typeface="Arial" charset="0"/>
                <a:ea typeface="Times New Roman" charset="0"/>
              </a:rPr>
              <a:t>Conclude</a:t>
            </a:r>
            <a:r>
              <a:rPr lang="en-US" dirty="0">
                <a:latin typeface="Arial" charset="0"/>
                <a:ea typeface="Times New Roman" charset="0"/>
              </a:rPr>
              <a:t> the main idea; it is a good idea to link it to the essay title or to the next paragraph.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7" name="Cloud Callout 6"/>
          <p:cNvSpPr/>
          <p:nvPr/>
        </p:nvSpPr>
        <p:spPr>
          <a:xfrm rot="10800000">
            <a:off x="90802" y="3641535"/>
            <a:ext cx="4347848" cy="2807414"/>
          </a:xfrm>
          <a:prstGeom prst="cloudCallout">
            <a:avLst>
              <a:gd name="adj1" fmla="val -9966"/>
              <a:gd name="adj2" fmla="val 87544"/>
            </a:avLst>
          </a:prstGeom>
          <a:solidFill>
            <a:srgbClr val="F8B6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x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093158" y="4104536"/>
            <a:ext cx="274944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latin typeface="Adobe Caslon Pro" charset="0"/>
                <a:ea typeface="Adobe Caslon Pro" charset="0"/>
                <a:cs typeface="Adobe Caslon Pro" charset="0"/>
              </a:rPr>
              <a:t>Paragraphing is like a dialogue between you: the writer and an intelligent other who you wish to explain your ideas to: the reader: </a:t>
            </a: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283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0354872"/>
              </p:ext>
            </p:extLst>
          </p:nvPr>
        </p:nvGraphicFramePr>
        <p:xfrm>
          <a:off x="753407" y="680641"/>
          <a:ext cx="11005457" cy="5107997"/>
        </p:xfrm>
        <a:graphic>
          <a:graphicData uri="http://schemas.openxmlformats.org/drawingml/2006/table">
            <a:tbl>
              <a:tblPr firstRow="1" firstCol="1" bandRow="1" bandCol="1">
                <a:tableStyleId>{2D5ABB26-0587-4C30-8999-92F81FD0307C}</a:tableStyleId>
              </a:tblPr>
              <a:tblGrid>
                <a:gridCol w="1387928"/>
                <a:gridCol w="6515100"/>
                <a:gridCol w="3102429"/>
              </a:tblGrid>
              <a:tr h="481623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Writer:</a:t>
                      </a:r>
                      <a:endParaRPr lang="en-GB" sz="24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i="1" dirty="0">
                          <a:effectLst/>
                        </a:rPr>
                        <a:t>This is my idea…</a:t>
                      </a:r>
                      <a:endParaRPr lang="en-GB" sz="2400" i="1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200" b="1">
                          <a:effectLst/>
                        </a:rPr>
                        <a:t>Introduce</a:t>
                      </a:r>
                      <a:endParaRPr lang="en-GB" sz="3200" b="1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</a:tr>
              <a:tr h="481623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Reader:</a:t>
                      </a:r>
                      <a:endParaRPr lang="en-GB" sz="24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i="1" dirty="0">
                          <a:effectLst/>
                        </a:rPr>
                        <a:t>I see. Can you tell me more?</a:t>
                      </a:r>
                      <a:endParaRPr lang="en-GB" sz="2400" i="1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200" b="1" dirty="0">
                          <a:effectLst/>
                        </a:rPr>
                        <a:t> </a:t>
                      </a:r>
                      <a:endParaRPr lang="en-GB" sz="3200" b="1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</a:tr>
              <a:tr h="481623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Writer:</a:t>
                      </a:r>
                      <a:endParaRPr lang="en-GB" sz="24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i="1" dirty="0">
                          <a:effectLst/>
                        </a:rPr>
                        <a:t>Let me explain…</a:t>
                      </a:r>
                      <a:endParaRPr lang="en-GB" sz="2400" i="1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200" b="1">
                          <a:effectLst/>
                        </a:rPr>
                        <a:t>Explain</a:t>
                      </a:r>
                      <a:endParaRPr lang="en-GB" sz="3200" b="1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</a:tr>
              <a:tr h="481623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Reader:</a:t>
                      </a:r>
                      <a:endParaRPr lang="en-GB" sz="24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i="1" dirty="0">
                          <a:effectLst/>
                        </a:rPr>
                        <a:t>I understand. What evidence is this idea based on?</a:t>
                      </a:r>
                      <a:endParaRPr lang="en-GB" sz="2400" i="1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200" b="1">
                          <a:effectLst/>
                        </a:rPr>
                        <a:t> </a:t>
                      </a:r>
                      <a:endParaRPr lang="en-GB" sz="3200" b="1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</a:tr>
              <a:tr h="718877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Writer:</a:t>
                      </a:r>
                      <a:endParaRPr lang="en-GB" sz="24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i="1" dirty="0">
                          <a:effectLst/>
                        </a:rPr>
                        <a:t>Here’s the evidence: this study shows that…	</a:t>
                      </a:r>
                      <a:endParaRPr lang="en-GB" sz="2400" i="1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200" b="1">
                          <a:effectLst/>
                        </a:rPr>
                        <a:t>Present evidence</a:t>
                      </a:r>
                      <a:endParaRPr lang="en-GB" sz="3200" b="1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</a:tr>
              <a:tr h="481623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Reader:</a:t>
                      </a:r>
                      <a:endParaRPr lang="en-GB" sz="24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i="1" dirty="0">
                          <a:effectLst/>
                        </a:rPr>
                        <a:t>Okay. So what have we learnt from this?</a:t>
                      </a:r>
                      <a:endParaRPr lang="en-GB" sz="2400" i="1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200" b="1" dirty="0">
                          <a:effectLst/>
                        </a:rPr>
                        <a:t> </a:t>
                      </a:r>
                      <a:endParaRPr lang="en-GB" sz="3200" b="1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</a:tr>
              <a:tr h="481623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Writer:</a:t>
                      </a:r>
                      <a:endParaRPr lang="en-GB" sz="24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i="1" dirty="0">
                          <a:effectLst/>
                        </a:rPr>
                        <a:t>We can therefore say that…	</a:t>
                      </a:r>
                      <a:endParaRPr lang="en-GB" sz="2400" i="1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3200" b="1" dirty="0">
                          <a:effectLst/>
                        </a:rPr>
                        <a:t>Conclude</a:t>
                      </a:r>
                      <a:endParaRPr lang="en-GB" sz="3200" b="1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632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6700" y="0"/>
            <a:ext cx="8115300" cy="4471696"/>
          </a:xfrm>
          <a:prstGeom prst="rect">
            <a:avLst/>
          </a:prstGeom>
        </p:spPr>
      </p:pic>
      <p:sp>
        <p:nvSpPr>
          <p:cNvPr id="7" name="Cloud Callout 6"/>
          <p:cNvSpPr/>
          <p:nvPr/>
        </p:nvSpPr>
        <p:spPr>
          <a:xfrm rot="10800000">
            <a:off x="90802" y="3641535"/>
            <a:ext cx="4347848" cy="2807414"/>
          </a:xfrm>
          <a:prstGeom prst="cloudCallout">
            <a:avLst>
              <a:gd name="adj1" fmla="val -15574"/>
              <a:gd name="adj2" fmla="val 90258"/>
            </a:avLst>
          </a:prstGeom>
          <a:solidFill>
            <a:srgbClr val="F8B6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21734" y="510362"/>
            <a:ext cx="466007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	PRESENTATION</a:t>
            </a: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r>
              <a:rPr lang="en-US" sz="3200" dirty="0" smtClean="0">
                <a:latin typeface="Adobe Caslon Pro" charset="0"/>
                <a:ea typeface="Adobe Caslon Pro" charset="0"/>
                <a:cs typeface="Adobe Caslon Pro" charset="0"/>
              </a:rPr>
              <a:t>Paragraphing:</a:t>
            </a:r>
          </a:p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23900" y="4130663"/>
            <a:ext cx="3352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US" sz="2000" dirty="0" smtClean="0">
                <a:latin typeface="Arial" charset="0"/>
                <a:ea typeface="Times New Roman" charset="0"/>
              </a:rPr>
              <a:t>When you present </a:t>
            </a:r>
            <a:r>
              <a:rPr lang="en-US" sz="2000" dirty="0">
                <a:latin typeface="Arial" charset="0"/>
                <a:ea typeface="Times New Roman" charset="0"/>
              </a:rPr>
              <a:t>supporting evidence, </a:t>
            </a:r>
            <a:r>
              <a:rPr lang="en-US" sz="2000" dirty="0" smtClean="0">
                <a:latin typeface="Arial" charset="0"/>
                <a:ea typeface="Times New Roman" charset="0"/>
              </a:rPr>
              <a:t>its like you bring in multiple</a:t>
            </a:r>
            <a:r>
              <a:rPr lang="en-US" sz="2000" smtClean="0">
                <a:latin typeface="Arial" charset="0"/>
                <a:ea typeface="Times New Roman" charset="0"/>
              </a:rPr>
              <a:t>, specialist </a:t>
            </a:r>
            <a:r>
              <a:rPr lang="en-US" sz="2000" dirty="0" smtClean="0">
                <a:latin typeface="Arial" charset="0"/>
                <a:ea typeface="Times New Roman" charset="0"/>
              </a:rPr>
              <a:t>voices to discuss, critique and prove your points. </a:t>
            </a:r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319704" y="4703889"/>
            <a:ext cx="48722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4"/>
              </a:rPr>
              <a:t>https://</a:t>
            </a:r>
            <a:r>
              <a:rPr lang="en-US" dirty="0" err="1">
                <a:hlinkClick r:id="rId4"/>
              </a:rPr>
              <a:t>www.youtube.com</a:t>
            </a:r>
            <a:r>
              <a:rPr lang="en-US" dirty="0">
                <a:hlinkClick r:id="rId4"/>
              </a:rPr>
              <a:t>/</a:t>
            </a:r>
            <a:r>
              <a:rPr lang="en-US" dirty="0" err="1">
                <a:hlinkClick r:id="rId4"/>
              </a:rPr>
              <a:t>watch?v</a:t>
            </a:r>
            <a:r>
              <a:rPr lang="en-US" dirty="0">
                <a:hlinkClick r:id="rId4"/>
              </a:rPr>
              <a:t>=sXJ8tKRlW3E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977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78754" y="2339162"/>
            <a:ext cx="1055289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REFERENCING &amp; BIBLIOGRAPHY</a:t>
            </a:r>
          </a:p>
          <a:p>
            <a:pPr algn="ctr"/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914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263" y="152400"/>
            <a:ext cx="12192000" cy="6545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7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1733" y="510362"/>
            <a:ext cx="564459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REFERENCING &amp; BIBLIOGRAPHY</a:t>
            </a:r>
          </a:p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</a:p>
          <a:p>
            <a:pPr algn="ctr"/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r>
              <a:rPr lang="en-US" sz="3200" dirty="0" err="1" smtClean="0">
                <a:latin typeface="Adobe Caslon Pro" charset="0"/>
                <a:ea typeface="Adobe Caslon Pro" charset="0"/>
                <a:cs typeface="Adobe Caslon Pro" charset="0"/>
              </a:rPr>
              <a:t>Analysing</a:t>
            </a:r>
            <a:r>
              <a:rPr lang="en-US" sz="32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  <a:r>
              <a:rPr lang="en-US" sz="3200" dirty="0">
                <a:latin typeface="Adobe Caslon Pro" charset="0"/>
                <a:ea typeface="Adobe Caslon Pro" charset="0"/>
                <a:cs typeface="Adobe Caslon Pro" charset="0"/>
              </a:rPr>
              <a:t>a student example</a:t>
            </a: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6327" y="0"/>
            <a:ext cx="4914900" cy="657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159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1734" y="510362"/>
            <a:ext cx="631969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REFERENCING &amp; BIBLIOGRAPHY</a:t>
            </a:r>
          </a:p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</a:p>
          <a:p>
            <a:pPr algn="ctr"/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182" y="970102"/>
            <a:ext cx="9588500" cy="588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09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1734" y="510362"/>
            <a:ext cx="631969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REFERENCING &amp; BIBLIOGRAPHY</a:t>
            </a:r>
          </a:p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</a:p>
          <a:p>
            <a:pPr algn="ctr"/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endParaRPr lang="en-US" sz="24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r>
              <a:rPr lang="en-US" sz="24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</a:p>
          <a:p>
            <a:endParaRPr lang="en-US" sz="24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1727" y="1320800"/>
            <a:ext cx="9753600" cy="511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91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85650" y="2105246"/>
            <a:ext cx="1173911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PERSONAL REFELECTION WITHOUT</a:t>
            </a:r>
          </a:p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SUBSTANTIATION</a:t>
            </a:r>
          </a:p>
          <a:p>
            <a:pPr algn="ctr"/>
            <a:endParaRPr lang="en-US" sz="4800" dirty="0" smtClean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4646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57164" y="1305157"/>
            <a:ext cx="100727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A. The basic </a:t>
            </a:r>
            <a:r>
              <a:rPr lang="en-GB" sz="2000" dirty="0"/>
              <a:t>semiotic model for </a:t>
            </a:r>
            <a:r>
              <a:rPr lang="en-GB" sz="2000" dirty="0" smtClean="0"/>
              <a:t>communication </a:t>
            </a:r>
            <a:r>
              <a:rPr lang="en-GB" sz="2000" dirty="0"/>
              <a:t>makes distinctions between the ‘denoted’, or literal reading of a sign, and the ‘connoted’, its implied meaning.  </a:t>
            </a:r>
            <a:r>
              <a:rPr lang="en-GB" sz="2000" dirty="0" smtClean="0"/>
              <a:t>Roland Barthes introduces </a:t>
            </a:r>
            <a:r>
              <a:rPr lang="en-GB" sz="2000" dirty="0"/>
              <a:t>the concept of Photographic Paradox, which </a:t>
            </a:r>
            <a:r>
              <a:rPr lang="en-GB" sz="2000" dirty="0" smtClean="0"/>
              <a:t>breaks </a:t>
            </a:r>
            <a:r>
              <a:rPr lang="en-GB" sz="2000" dirty="0"/>
              <a:t>the photographic image into </a:t>
            </a:r>
            <a:r>
              <a:rPr lang="en-GB" sz="2000" dirty="0" smtClean="0"/>
              <a:t>two, </a:t>
            </a:r>
            <a:r>
              <a:rPr lang="en-GB" sz="2000" dirty="0"/>
              <a:t>on one side, the objective, on the other the symbolic. Beyond this basic level of the ‘denoted’ and ‘connoted’, lie further signifying chains. </a:t>
            </a:r>
            <a:r>
              <a:rPr lang="en-GB" sz="2000" dirty="0" smtClean="0"/>
              <a:t>I will use these to talk about </a:t>
            </a:r>
            <a:r>
              <a:rPr lang="en-GB" sz="2000" dirty="0"/>
              <a:t>a recent Tesco advertising campaign. </a:t>
            </a:r>
          </a:p>
          <a:p>
            <a:pPr algn="ctr"/>
            <a:endParaRPr lang="en-US" sz="2000" dirty="0" smtClean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42875" y="3472083"/>
            <a:ext cx="1007278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B. In </a:t>
            </a:r>
            <a:r>
              <a:rPr lang="en-GB" sz="2000" dirty="0"/>
              <a:t>Roland Barthes seminal publication, </a:t>
            </a:r>
            <a:r>
              <a:rPr lang="en-GB" sz="2000" i="1" dirty="0"/>
              <a:t>Image, Music, Text </a:t>
            </a:r>
            <a:r>
              <a:rPr lang="en-GB" sz="2000" dirty="0"/>
              <a:t>(1977), Barthes proposes to set out a basic semiotic model for communication.  Following on from the founders of semiotics, Barthes makes distinctions between the ‘denoted’, or literal reading of a sign, and the ‘connoted’, its implied meaning.  He introduces the concept of </a:t>
            </a:r>
            <a:r>
              <a:rPr lang="en-GB" sz="2000" i="1" dirty="0"/>
              <a:t>Photographic Paradox, </a:t>
            </a:r>
            <a:r>
              <a:rPr lang="en-GB" sz="2000" dirty="0"/>
              <a:t>which ‘breaks the photographic image into two’ (</a:t>
            </a:r>
            <a:r>
              <a:rPr lang="en-GB" sz="2000" dirty="0" smtClean="0"/>
              <a:t>1977, p.88</a:t>
            </a:r>
            <a:r>
              <a:rPr lang="en-GB" sz="2000" dirty="0"/>
              <a:t>), on one side, the objective, on the other the symbolic. Beyond this basic level of the ‘denoted’ and ‘connoted’, lie further signifying chains. In order to discuss these further signifying chains, </a:t>
            </a:r>
            <a:r>
              <a:rPr lang="en-GB" sz="2000" dirty="0" smtClean="0"/>
              <a:t>I will </a:t>
            </a:r>
            <a:r>
              <a:rPr lang="en-GB" sz="2000" dirty="0"/>
              <a:t>introduce a recent Tesco advertising campaign. </a:t>
            </a:r>
          </a:p>
          <a:p>
            <a:pPr algn="ctr"/>
            <a:endParaRPr lang="en-US" sz="2000" dirty="0" smtClean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57164" y="474160"/>
            <a:ext cx="77941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Compare the </a:t>
            </a:r>
            <a:r>
              <a:rPr lang="en-US" sz="4800" smtClean="0">
                <a:latin typeface="Adobe Caslon Pro" charset="0"/>
                <a:ea typeface="Adobe Caslon Pro" charset="0"/>
                <a:cs typeface="Adobe Caslon Pro" charset="0"/>
              </a:rPr>
              <a:t>following texts: -</a:t>
            </a:r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536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1141" y="116535"/>
            <a:ext cx="7172459" cy="653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366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24760" y="2339162"/>
            <a:ext cx="58609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INCLUDE IMAGES</a:t>
            </a:r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7519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7335" y="136381"/>
            <a:ext cx="4859866" cy="642600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259251" y="2305296"/>
            <a:ext cx="491512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WRITE ABOUT </a:t>
            </a:r>
          </a:p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YOUR IMAGES</a:t>
            </a:r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7760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77693" y="206687"/>
            <a:ext cx="279895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Judith Williamson</a:t>
            </a:r>
          </a:p>
          <a:p>
            <a:r>
              <a:rPr lang="en-US" b="1" dirty="0"/>
              <a:t>Decoding Advertisements: Ideology and Meaning in Advertising </a:t>
            </a:r>
            <a:r>
              <a:rPr lang="en-US" b="1" dirty="0" smtClean="0"/>
              <a:t>(2010)</a:t>
            </a:r>
            <a:endParaRPr lang="en-US" b="1" dirty="0"/>
          </a:p>
          <a:p>
            <a:endParaRPr 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9949" y="365125"/>
            <a:ext cx="4584700" cy="6235700"/>
          </a:xfrm>
          <a:prstGeom prst="rect">
            <a:avLst/>
          </a:prstGeom>
        </p:spPr>
      </p:pic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28" y="1567139"/>
            <a:ext cx="6146905" cy="5033686"/>
          </a:xfrm>
        </p:spPr>
      </p:pic>
    </p:spTree>
    <p:extLst>
      <p:ext uri="{BB962C8B-B14F-4D97-AF65-F5344CB8AC3E}">
        <p14:creationId xmlns:p14="http://schemas.microsoft.com/office/powerpoint/2010/main" val="1254011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59251" y="2305296"/>
            <a:ext cx="491512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WRITE ABOUT </a:t>
            </a:r>
          </a:p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YOUR IMAGES</a:t>
            </a:r>
          </a:p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(student example)</a:t>
            </a:r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2540" y="0"/>
            <a:ext cx="5016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32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4120" y="0"/>
            <a:ext cx="4823340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0340" y="558800"/>
            <a:ext cx="5029200" cy="574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01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860" y="558800"/>
            <a:ext cx="5029200" cy="57404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606540" y="2491740"/>
            <a:ext cx="3875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What do you think about this example?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130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91165" y="2339162"/>
            <a:ext cx="10128094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DO SOMETHING INTERESTING </a:t>
            </a:r>
          </a:p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AND IMAGINATIVE </a:t>
            </a:r>
          </a:p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WITH THE BRIEF!</a:t>
            </a:r>
          </a:p>
          <a:p>
            <a:pPr algn="ctr"/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8085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3700" y="381000"/>
            <a:ext cx="6324600" cy="60833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92480" y="2351782"/>
            <a:ext cx="22783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Manifesto statements</a:t>
            </a:r>
          </a:p>
          <a:p>
            <a:r>
              <a:rPr lang="en-US" sz="3200" dirty="0" smtClean="0"/>
              <a:t>(Sample) 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908963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7580" y="0"/>
            <a:ext cx="8286750" cy="6858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92480" y="2351782"/>
            <a:ext cx="22783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Manifesto statements</a:t>
            </a:r>
          </a:p>
          <a:p>
            <a:r>
              <a:rPr lang="en-US" sz="3200" dirty="0" smtClean="0"/>
              <a:t>(Student) 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53005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Reflexive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 students did not include the creative practice required by the brief, or it did not format properly so the marker could see it.</a:t>
            </a:r>
          </a:p>
          <a:p>
            <a:endParaRPr lang="en-GB" dirty="0"/>
          </a:p>
          <a:p>
            <a:r>
              <a:rPr lang="en-GB" dirty="0" smtClean="0"/>
              <a:t>Some students did not attempt to articulate how their practice informed their thinking.</a:t>
            </a:r>
          </a:p>
          <a:p>
            <a:endParaRPr lang="en-GB" dirty="0"/>
          </a:p>
          <a:p>
            <a:r>
              <a:rPr lang="en-GB" dirty="0" smtClean="0"/>
              <a:t>Some students did not use scholarly research to substantiate their views.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9382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37273" y="808074"/>
            <a:ext cx="11130951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0 </a:t>
            </a:r>
            <a:r>
              <a:rPr lang="mr-IN" sz="3600" dirty="0" smtClean="0">
                <a:latin typeface="Adobe Caslon Pro" charset="0"/>
                <a:ea typeface="Adobe Caslon Pro" charset="0"/>
                <a:cs typeface="Adobe Caslon Pro" charset="0"/>
              </a:rPr>
              <a:t>–</a:t>
            </a: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39% (Fail)</a:t>
            </a:r>
          </a:p>
          <a:p>
            <a:pPr algn="ctr"/>
            <a:endParaRPr lang="en-US" sz="36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Did not answer the question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The task was incomplete/ didn’t meet the word count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Presentation was poor - not double line spaced, referenced or with a bibliography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Research was poor (or non existent)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Tone of the text was far too descriptive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err="1" smtClean="0">
                <a:latin typeface="Adobe Caslon Pro" charset="0"/>
                <a:ea typeface="Adobe Caslon Pro" charset="0"/>
                <a:cs typeface="Adobe Caslon Pro" charset="0"/>
              </a:rPr>
              <a:t>Generalisations</a:t>
            </a: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without substantiation </a:t>
            </a:r>
          </a:p>
          <a:p>
            <a:pPr marL="571500" indent="-571500" algn="ctr">
              <a:buFont typeface="Arial" charset="0"/>
              <a:buChar char="•"/>
            </a:pPr>
            <a:endParaRPr lang="en-US" sz="36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915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73478" y="233916"/>
            <a:ext cx="11130951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40 </a:t>
            </a:r>
            <a:r>
              <a:rPr lang="mr-IN" sz="3600" dirty="0" smtClean="0">
                <a:latin typeface="Adobe Caslon Pro" charset="0"/>
                <a:ea typeface="Adobe Caslon Pro" charset="0"/>
                <a:cs typeface="Adobe Caslon Pro" charset="0"/>
              </a:rPr>
              <a:t>–</a:t>
            </a: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49% (3</a:t>
            </a:r>
            <a:r>
              <a:rPr lang="en-US" sz="3600" baseline="30000" dirty="0" smtClean="0">
                <a:latin typeface="Adobe Caslon Pro" charset="0"/>
                <a:ea typeface="Adobe Caslon Pro" charset="0"/>
                <a:cs typeface="Adobe Caslon Pro" charset="0"/>
              </a:rPr>
              <a:t>rd</a:t>
            </a: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)</a:t>
            </a:r>
          </a:p>
          <a:p>
            <a:pPr algn="ctr"/>
            <a:endParaRPr lang="en-US" sz="36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Did not answer the question / deviation from the central topic.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The task was incomplete/ didn’t meet the word count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Presentation was poor - not double line spaced, referenced or with a bibliography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Research was poor </a:t>
            </a:r>
            <a:r>
              <a:rPr lang="mr-IN" sz="3600" dirty="0" smtClean="0">
                <a:latin typeface="Adobe Caslon Pro" charset="0"/>
                <a:ea typeface="Adobe Caslon Pro" charset="0"/>
                <a:cs typeface="Adobe Caslon Pro" charset="0"/>
              </a:rPr>
              <a:t>–</a:t>
            </a: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overdependence on one or two sources </a:t>
            </a:r>
            <a:r>
              <a:rPr lang="mr-IN" sz="3600" dirty="0" smtClean="0">
                <a:latin typeface="Adobe Caslon Pro" charset="0"/>
                <a:ea typeface="Adobe Caslon Pro" charset="0"/>
                <a:cs typeface="Adobe Caslon Pro" charset="0"/>
              </a:rPr>
              <a:t>–</a:t>
            </a: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overdependence on web sources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Tone of the text was too descriptive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err="1" smtClean="0">
                <a:latin typeface="Adobe Caslon Pro" charset="0"/>
                <a:ea typeface="Adobe Caslon Pro" charset="0"/>
                <a:cs typeface="Adobe Caslon Pro" charset="0"/>
              </a:rPr>
              <a:t>Generalisations</a:t>
            </a: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without substantiation </a:t>
            </a:r>
            <a:endParaRPr lang="en-US" sz="36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0688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79803" y="850605"/>
            <a:ext cx="11130951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50 </a:t>
            </a:r>
            <a:r>
              <a:rPr lang="mr-IN" sz="3600" dirty="0" smtClean="0">
                <a:latin typeface="Adobe Caslon Pro" charset="0"/>
                <a:ea typeface="Adobe Caslon Pro" charset="0"/>
                <a:cs typeface="Adobe Caslon Pro" charset="0"/>
              </a:rPr>
              <a:t>–</a:t>
            </a: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59% (2:2)</a:t>
            </a:r>
          </a:p>
          <a:p>
            <a:pPr algn="ctr"/>
            <a:endParaRPr lang="en-US" sz="36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>
                <a:latin typeface="Adobe Caslon Pro" charset="0"/>
                <a:ea typeface="Adobe Caslon Pro" charset="0"/>
                <a:cs typeface="Adobe Caslon Pro" charset="0"/>
              </a:rPr>
              <a:t>D</a:t>
            </a: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eviation from the central topic. 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Presentation was poor - not double line spaced, referencing and bibliography incorrect.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Research was adequate, but could be better integrated into your chosen topic. 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Tone of the text was too descriptive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Overdependence on online sources</a:t>
            </a:r>
          </a:p>
          <a:p>
            <a:pPr marL="571500" indent="-571500" algn="ctr">
              <a:buFont typeface="Arial" charset="0"/>
              <a:buChar char="•"/>
            </a:pPr>
            <a:endParaRPr lang="en-US" sz="36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pPr marL="571500" indent="-571500" algn="ctr">
              <a:buFont typeface="Arial" charset="0"/>
              <a:buChar char="•"/>
            </a:pPr>
            <a:endParaRPr lang="en-US" sz="36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62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58538" y="276447"/>
            <a:ext cx="11130951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60 </a:t>
            </a:r>
            <a:r>
              <a:rPr lang="mr-IN" sz="3600" dirty="0" smtClean="0">
                <a:latin typeface="Adobe Caslon Pro" charset="0"/>
                <a:ea typeface="Adobe Caslon Pro" charset="0"/>
                <a:cs typeface="Adobe Caslon Pro" charset="0"/>
              </a:rPr>
              <a:t>–</a:t>
            </a: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69% (2:1)</a:t>
            </a:r>
          </a:p>
          <a:p>
            <a:pPr algn="ctr"/>
            <a:endParaRPr lang="en-US" sz="36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pPr marL="571500" indent="-571500" algn="ctr">
              <a:buFont typeface="Arial" charset="0"/>
              <a:buChar char="•"/>
            </a:pPr>
            <a:endParaRPr lang="en-US" sz="36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Presentation had minor omissions 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Research was very good, but could be better integrated into your chosen topic. 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Tone of the text was descriptive and could be more academic in tone.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Further reading around the subject would help move your arguments on.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Overall, a very good assignment </a:t>
            </a:r>
          </a:p>
          <a:p>
            <a:pPr marL="571500" indent="-571500" algn="ctr">
              <a:buFont typeface="Arial" charset="0"/>
              <a:buChar char="•"/>
            </a:pPr>
            <a:endParaRPr lang="en-US" sz="36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58538" y="276447"/>
            <a:ext cx="11130951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70 </a:t>
            </a:r>
            <a:r>
              <a:rPr lang="mr-IN" sz="3600" dirty="0" smtClean="0">
                <a:latin typeface="Adobe Caslon Pro" charset="0"/>
                <a:ea typeface="Adobe Caslon Pro" charset="0"/>
                <a:cs typeface="Adobe Caslon Pro" charset="0"/>
              </a:rPr>
              <a:t>–</a:t>
            </a: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100% (</a:t>
            </a:r>
            <a:r>
              <a:rPr lang="en-US" sz="3600" smtClean="0">
                <a:latin typeface="Adobe Caslon Pro" charset="0"/>
                <a:ea typeface="Adobe Caslon Pro" charset="0"/>
                <a:cs typeface="Adobe Caslon Pro" charset="0"/>
              </a:rPr>
              <a:t>1st)</a:t>
            </a:r>
          </a:p>
          <a:p>
            <a:pPr algn="ctr"/>
            <a:endParaRPr lang="en-US" sz="36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Presentation was excellent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Research was excellent.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Using both online and printed publications. 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 Tone of the text was academic and research was fully integrated into the text. 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Personal views offered with evidence of research to back up points.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3600" dirty="0" smtClean="0">
                <a:latin typeface="Adobe Caslon Pro" charset="0"/>
                <a:ea typeface="Adobe Caslon Pro" charset="0"/>
                <a:cs typeface="Adobe Caslon Pro" charset="0"/>
              </a:rPr>
              <a:t>Overall, an excellent assignment </a:t>
            </a:r>
          </a:p>
          <a:p>
            <a:pPr marL="571500" indent="-571500" algn="ctr">
              <a:buFont typeface="Arial" charset="0"/>
              <a:buChar char="•"/>
            </a:pPr>
            <a:endParaRPr lang="en-US" sz="36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6972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92" y="1425388"/>
            <a:ext cx="12147076" cy="54326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641090" y="706754"/>
            <a:ext cx="798648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Next time</a:t>
            </a:r>
            <a:r>
              <a:rPr lang="mr-IN" sz="4800" dirty="0" smtClean="0">
                <a:latin typeface="Adobe Caslon Pro" charset="0"/>
                <a:ea typeface="Adobe Caslon Pro" charset="0"/>
                <a:cs typeface="Adobe Caslon Pro" charset="0"/>
              </a:rPr>
              <a:t>…</a:t>
            </a:r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</a:p>
          <a:p>
            <a:pPr algn="ctr"/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endParaRPr lang="en-US" sz="48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endParaRPr lang="en-US" sz="4800" dirty="0" smtClean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r>
              <a:rPr lang="en-US" sz="4800" dirty="0">
                <a:solidFill>
                  <a:schemeClr val="bg1"/>
                </a:solidFill>
                <a:latin typeface="Adobe Caslon Pro" charset="0"/>
                <a:ea typeface="Adobe Caslon Pro" charset="0"/>
                <a:cs typeface="Adobe Caslon Pro" charset="0"/>
              </a:rPr>
              <a:t>H</a:t>
            </a:r>
            <a:r>
              <a:rPr lang="en-US" sz="4800" dirty="0" smtClean="0">
                <a:solidFill>
                  <a:schemeClr val="bg1"/>
                </a:solidFill>
                <a:latin typeface="Adobe Caslon Pro" charset="0"/>
                <a:ea typeface="Adobe Caslon Pro" charset="0"/>
                <a:cs typeface="Adobe Caslon Pro" charset="0"/>
              </a:rPr>
              <a:t>ow will you </a:t>
            </a:r>
            <a:r>
              <a:rPr lang="en-US" sz="4800" dirty="0" err="1" smtClean="0">
                <a:solidFill>
                  <a:schemeClr val="bg1"/>
                </a:solidFill>
                <a:latin typeface="Adobe Caslon Pro" charset="0"/>
                <a:ea typeface="Adobe Caslon Pro" charset="0"/>
                <a:cs typeface="Adobe Caslon Pro" charset="0"/>
              </a:rPr>
              <a:t>organise</a:t>
            </a:r>
            <a:r>
              <a:rPr lang="en-US" sz="4800" dirty="0" smtClean="0">
                <a:solidFill>
                  <a:schemeClr val="bg1"/>
                </a:solidFill>
                <a:latin typeface="Adobe Caslon Pro" charset="0"/>
                <a:ea typeface="Adobe Caslon Pro" charset="0"/>
                <a:cs typeface="Adobe Caslon Pro" charset="0"/>
              </a:rPr>
              <a:t> yourself </a:t>
            </a:r>
          </a:p>
          <a:p>
            <a:pPr algn="ctr"/>
            <a:r>
              <a:rPr lang="en-US" sz="4800" dirty="0" smtClean="0">
                <a:solidFill>
                  <a:schemeClr val="bg1"/>
                </a:solidFill>
                <a:latin typeface="Adobe Caslon Pro" charset="0"/>
                <a:ea typeface="Adobe Caslon Pro" charset="0"/>
                <a:cs typeface="Adobe Caslon Pro" charset="0"/>
              </a:rPr>
              <a:t>to improve?</a:t>
            </a:r>
            <a:endParaRPr lang="en-US" sz="4800" dirty="0">
              <a:solidFill>
                <a:schemeClr val="bg1"/>
              </a:solidFill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549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94834" y="2339162"/>
            <a:ext cx="7920759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Emily Hywel, from the Library</a:t>
            </a:r>
          </a:p>
          <a:p>
            <a:pPr algn="ctr"/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is giving a research talk </a:t>
            </a:r>
          </a:p>
          <a:p>
            <a:pPr algn="ctr"/>
            <a:r>
              <a:rPr lang="en-US" sz="4800" dirty="0">
                <a:latin typeface="Adobe Caslon Pro" charset="0"/>
                <a:ea typeface="Adobe Caslon Pro" charset="0"/>
                <a:cs typeface="Adobe Caslon Pro" charset="0"/>
              </a:rPr>
              <a:t>f</a:t>
            </a:r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or us now.</a:t>
            </a:r>
          </a:p>
          <a:p>
            <a:pPr algn="ctr"/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  <a:p>
            <a:pPr algn="ctr"/>
            <a:r>
              <a:rPr lang="en-US" sz="4800" dirty="0">
                <a:latin typeface="Adobe Caslon Pro" charset="0"/>
                <a:ea typeface="Adobe Caslon Pro" charset="0"/>
                <a:cs typeface="Adobe Caslon Pro" charset="0"/>
              </a:rPr>
              <a:t>T</a:t>
            </a:r>
            <a:r>
              <a:rPr lang="en-US" sz="4800" dirty="0" smtClean="0">
                <a:latin typeface="Adobe Caslon Pro" charset="0"/>
                <a:ea typeface="Adobe Caslon Pro" charset="0"/>
                <a:cs typeface="Adobe Caslon Pro" charset="0"/>
              </a:rPr>
              <a:t>his will help going forward!</a:t>
            </a:r>
            <a:endParaRPr lang="en-US" sz="48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6943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458</TotalTime>
  <Words>1205</Words>
  <Application>Microsoft Office PowerPoint</Application>
  <PresentationFormat>Custom</PresentationFormat>
  <Paragraphs>233</Paragraphs>
  <Slides>37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38" baseType="lpstr">
      <vt:lpstr>Office Theme</vt:lpstr>
      <vt:lpstr>PowerPoint Presentation</vt:lpstr>
      <vt:lpstr>Did you do what was required?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Reflexive Thinking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Ryan Moule</dc:creator>
  <cp:lastModifiedBy>Scott L. Smith</cp:lastModifiedBy>
  <cp:revision>37</cp:revision>
  <dcterms:created xsi:type="dcterms:W3CDTF">2018-02-05T10:59:11Z</dcterms:created>
  <dcterms:modified xsi:type="dcterms:W3CDTF">2019-01-29T09:02:52Z</dcterms:modified>
</cp:coreProperties>
</file>