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8"/>
  </p:notesMasterIdLst>
  <p:sldIdLst>
    <p:sldId id="257" r:id="rId3"/>
    <p:sldId id="802" r:id="rId4"/>
    <p:sldId id="728" r:id="rId5"/>
    <p:sldId id="265" r:id="rId6"/>
    <p:sldId id="266" r:id="rId7"/>
    <p:sldId id="267" r:id="rId8"/>
    <p:sldId id="729" r:id="rId9"/>
    <p:sldId id="269" r:id="rId10"/>
    <p:sldId id="270" r:id="rId11"/>
    <p:sldId id="781" r:id="rId12"/>
    <p:sldId id="747" r:id="rId13"/>
    <p:sldId id="795" r:id="rId14"/>
    <p:sldId id="271" r:id="rId15"/>
    <p:sldId id="803" r:id="rId16"/>
    <p:sldId id="80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1815" autoAdjust="0"/>
  </p:normalViewPr>
  <p:slideViewPr>
    <p:cSldViewPr snapToGrid="0">
      <p:cViewPr varScale="1">
        <p:scale>
          <a:sx n="81" d="100"/>
          <a:sy n="81" d="100"/>
        </p:scale>
        <p:origin x="84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ED26F5-CA42-465A-9250-2EFE4E901658}" type="datetimeFigureOut">
              <a:rPr lang="en-GB" smtClean="0"/>
              <a:t>20/11/2025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BBDAD-6785-413B-8A09-D1031B85BD8F}" type="slidenum">
              <a:rPr lang="en-GB" smtClean="0"/>
              <a:t>‹#›</a:t>
            </a:fld>
            <a:endParaRPr lang="en-GB"/>
          </a:p>
        </p:txBody>
      </p:sp>
    </p:spTree>
    <p:extLst>
      <p:ext uri="{BB962C8B-B14F-4D97-AF65-F5344CB8AC3E}">
        <p14:creationId xmlns:p14="http://schemas.microsoft.com/office/powerpoint/2010/main" val="361277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ogle.com/search?sca_esv=53f892ddff1617d9&amp;sxsrf=AE3TifNOxRfrf4bkRiMMSu8BPnwaZZbfYg%3A1758018477481&amp;q=Cost+Focus+Strategy&amp;sa=X&amp;ved=2ahUKEwjjmu-Wid2PAxWlVEEAHf4QMiIQxccNegQIfhAC&amp;mstk=AUtExfBfag48Fq1giQq4Gf6VD2A-ItHCvYperBu_C20NN8c-AB0QWnDmdYSFN9u6-yxebiQcqL5WWoFW3zd0huM1yIFMGUOuP3ZYlOaHj6EDujA5Y0tHu3Vu9E6C6HLLcWOMUu_0oIwRWjyQnd8CWpVDmGwSzHBVE7emxf1rlXOOeKVF120CqrO3CFoF7WrliCCIbCBqospX6ezOixXqjCe3T3SdpiuwUAhmRcB9MmQOmOnaHAMk_qd-1iv_btoMJYwoVzq7TdpCE8r9V3zQ0Ndur1Nh&amp;csui=3"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google.com/search?sca_esv=53f892ddff1617d9&amp;sxsrf=AE3TifNOxRfrf4bkRiMMSu8BPnwaZZbfYg%3A1758018477481&amp;q=Differentiation+Focus+Strategy&amp;sa=X&amp;ved=2ahUKEwjjmu-Wid2PAxWlVEEAHf4QMiIQxccNegQIfxAC&amp;mstk=AUtExfBfag48Fq1giQq4Gf6VD2A-ItHCvYperBu_C20NN8c-AB0QWnDmdYSFN9u6-yxebiQcqL5WWoFW3zd0huM1yIFMGUOuP3ZYlOaHj6EDujA5Y0tHu3Vu9E6C6HLLcWOMUu_0oIwRWjyQnd8CWpVDmGwSzHBVE7emxf1rlXOOeKVF120CqrO3CFoF7WrliCCIbCBqospX6ezOixXqjCe3T3SdpiuwUAhmRcB9MmQOmOnaHAMk_qd-1iv_btoMJYwoVzq7TdpCE8r9V3zQ0Ndur1Nh&amp;csui=3"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NI59vFQ7YNR4Pd26A4f1HZDxEl6A%3A1758018681175&amp;q=Experience-Curve+Effects&amp;sa=X&amp;ved=2ahUKEwigh7v3id2PAxXxV0EAHUj4Hs0QxccNegQIERAB&amp;mstk=AUtExfAq1GPlIhmAxl6cVjrUGmGwzP3sVK-5-ZGAH0dQFMrS9gbPvcbEOIGHutEGkaU1X9SeOWfb63N8mF_4mldW_mEDFlegFq1hKe3QipEQB8Dh4DvecLlhi1Bkoxvwa9S_9YjiWoK00J8LkM2tvzljXIyRJomQlLVIuvBo5O1gzecY50Gm0_FNZWHZw96Ii0PMVwFVNA7gUhjpTwltfPWdw2BT6GZDgISigOfUewSeLFU-3EAC9EiWXKftYbvFQSJdecvNdqZW-eqvB3cGso6d6jXR&amp;csui=3"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ogle.com/search?sca_esv=b2217e0d508e90fb&amp;cs=0&amp;sxsrf=AE3TifOWqEtn68-yWIL8wysuKKCuZ83NUg%3A1758019023882&amp;q=perceived+value&amp;sa=X&amp;ved=2ahUKEwik_Imbi92PAxVwWkEAHU3QHV4QxccNegQIBBAB&amp;mstk=AUtExfD8P19AwPgOnf95CpwdHMvVDNWgky_eEoRa_DFtaaNeHS-4dritKpzSWzriBt-sd3r4BckfAW-TX8sqiTrhy_hLoWrGd8-n0ZgQUpoOrYontut6zOssQ58OAtqqs73ftIsk0i_e0r-phQuc9tN1Ndr6VgsTGMHmkN-ZcA9gR45mtDz8gNYMWhF_dx1-X8rE4pqM6SWPyMWlDpBkzOflg1P15Dij3D6Xmlp9eGkNcLXTE4EkC4VDh7NmQzs6jspQ4q-z6P7d1fp8Fkzmdwpq5zPF&amp;csui=3"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google.com/search?sca_esv=b2217e0d508e90fb&amp;cs=0&amp;sxsrf=AE3TifOWqEtn68-yWIL8wysuKKCuZ83NUg%3A1758019023882&amp;q=Monopoly+Pricing&amp;sa=X&amp;ved=2ahUKEwik_Imbi92PAxVwWkEAHU3QHV4QxccNegQIMBAB&amp;mstk=AUtExfD8P19AwPgOnf95CpwdHMvVDNWgky_eEoRa_DFtaaNeHS-4dritKpzSWzriBt-sd3r4BckfAW-TX8sqiTrhy_hLoWrGd8-n0ZgQUpoOrYontut6zOssQ58OAtqqs73ftIsk0i_e0r-phQuc9tN1Ndr6VgsTGMHmkN-ZcA9gR45mtDz8gNYMWhF_dx1-X8rE4pqM6SWPyMWlDpBkzOflg1P15Dij3D6Xmlp9eGkNcLXTE4EkC4VDh7NmQzs6jspQ4q-z6P7d1fp8Fkzmdwpq5zPF&amp;csui=3"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PQ4RdeMJng3Dy8FrrkO1iO0WsXPA%3A1758019086419&amp;q=Cliff+Bowman&amp;sa=X&amp;ved=2ahUKEwi1pvG4i92PAxWrT0EAHc5ZIQwQxccNegQIBxAB&amp;mstk=AUtExfAteQjuSqNtjMKzzv1_0SyUwsCaFo7gPHOU0p3I8KMJaUpE4LXESL2hsELI4xDQNF2-5tcQ0hzSlSzjKZFMUV0xa2voXb_7TtsEaoozGkAweCG4xbT-7fdwPcT3r7-vMyG30Do5RHtZb-g6cAoo92znslT0Zia7pAx5mJQXDKhaj4_VEqkF2ifGPDpPZSNxLtf0500rDGg2iX3QKfBNWVvszn2tHLF6JrLtwEJDZXuJRW4w_1SfheDqE4Lf-dHsCdLcPHOmnLVJ2ogqaXmB7pQe&amp;csui=3"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google.com/search?sca_esv=53f892ddff1617d9&amp;cs=0&amp;sxsrf=AE3TifPQ4RdeMJng3Dy8FrrkO1iO0WsXPA%3A1758019086419&amp;q=David+Faulkner&amp;sa=X&amp;ved=2ahUKEwi1pvG4i92PAxWrT0EAHc5ZIQwQxccNegQIBxAC&amp;mstk=AUtExfAteQjuSqNtjMKzzv1_0SyUwsCaFo7gPHOU0p3I8KMJaUpE4LXESL2hsELI4xDQNF2-5tcQ0hzSlSzjKZFMUV0xa2voXb_7TtsEaoozGkAweCG4xbT-7fdwPcT3r7-vMyG30Do5RHtZb-g6cAoo92znslT0Zia7pAx5mJQXDKhaj4_VEqkF2ifGPDpPZSNxLtf0500rDGg2iX3QKfBNWVvszn2tHLF6JrLtwEJDZXuJRW4w_1SfheDqE4Lf-dHsCdLcPHOmnLVJ2ogqaXmB7pQe&amp;csui=3"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Competitive advantage is what gives a company an edge by enabling it to produce goods or services more efficiently or uniquely than its rivals, leading to higher sales or superior profit margins. Key types include Cost Leadership, where a company is the lowest-cost producer; Differentiation, offering unique and valued products; and Focus, targeting a specific market niche. Advantages stem from factors like technology, brand reputation, operational efficiency, and skilled </a:t>
            </a:r>
            <a:r>
              <a:rPr lang="en-GB" sz="1200" b="0" i="0" kern="1200" dirty="0" err="1">
                <a:solidFill>
                  <a:schemeClr val="tx1"/>
                </a:solidFill>
                <a:effectLst/>
                <a:latin typeface="+mn-lt"/>
                <a:ea typeface="+mn-ea"/>
                <a:cs typeface="+mn-cs"/>
              </a:rPr>
              <a:t>labor</a:t>
            </a:r>
            <a:r>
              <a:rPr lang="en-GB" sz="1200" b="0" i="0" kern="1200" dirty="0">
                <a:solidFill>
                  <a:schemeClr val="tx1"/>
                </a:solidFill>
                <a:effectLst/>
                <a:latin typeface="+mn-lt"/>
                <a:ea typeface="+mn-ea"/>
                <a:cs typeface="+mn-cs"/>
              </a:rPr>
              <a:t>, and are crucial for long-term business success.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Types of Competitive Advantage</a:t>
            </a:r>
          </a:p>
          <a:p>
            <a:r>
              <a:rPr lang="en-GB" sz="1200" b="1" i="0" kern="1200" dirty="0">
                <a:solidFill>
                  <a:schemeClr val="tx1"/>
                </a:solidFill>
                <a:effectLst/>
                <a:latin typeface="+mn-lt"/>
                <a:ea typeface="+mn-ea"/>
                <a:cs typeface="+mn-cs"/>
              </a:rPr>
              <a:t>Cost Leadership</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Becoming the most efficient, lowest-cost producer in an industry, allowing for lower prices or greater profit margins. </a:t>
            </a:r>
          </a:p>
          <a:p>
            <a:r>
              <a:rPr lang="en-GB" sz="1200" b="1" i="0" kern="1200" dirty="0">
                <a:solidFill>
                  <a:schemeClr val="tx1"/>
                </a:solidFill>
                <a:effectLst/>
                <a:latin typeface="+mn-lt"/>
                <a:ea typeface="+mn-ea"/>
                <a:cs typeface="+mn-cs"/>
              </a:rPr>
              <a:t>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Creating unique products or services that customers value, enabling premium pricing. </a:t>
            </a:r>
          </a:p>
          <a:p>
            <a:r>
              <a:rPr lang="en-GB" sz="1200" b="1" i="0" kern="1200" dirty="0">
                <a:solidFill>
                  <a:schemeClr val="tx1"/>
                </a:solidFill>
                <a:effectLst/>
                <a:latin typeface="+mn-lt"/>
                <a:ea typeface="+mn-ea"/>
                <a:cs typeface="+mn-cs"/>
              </a:rPr>
              <a:t>Focus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Concentrating on a specific market segment or niche to better cater to its unique needs than competitors serving a broader market.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Sources of Competitive Advantage</a:t>
            </a:r>
          </a:p>
          <a:p>
            <a:r>
              <a:rPr lang="en-GB" sz="1200" b="1" i="0" kern="1200" dirty="0">
                <a:solidFill>
                  <a:schemeClr val="tx1"/>
                </a:solidFill>
                <a:effectLst/>
                <a:latin typeface="+mn-lt"/>
                <a:ea typeface="+mn-ea"/>
                <a:cs typeface="+mn-cs"/>
              </a:rPr>
              <a:t>Technology</a:t>
            </a:r>
            <a:r>
              <a:rPr lang="en-GB" sz="1200" b="0" i="0" kern="1200" dirty="0">
                <a:solidFill>
                  <a:schemeClr val="tx1"/>
                </a:solidFill>
                <a:effectLst/>
                <a:latin typeface="+mn-lt"/>
                <a:ea typeface="+mn-ea"/>
                <a:cs typeface="+mn-cs"/>
              </a:rPr>
              <a:t>: Access to new or proprietary technologies and efficient production methods. </a:t>
            </a:r>
          </a:p>
          <a:p>
            <a:r>
              <a:rPr lang="en-GB" sz="1200" b="1" i="0" kern="1200" dirty="0">
                <a:solidFill>
                  <a:schemeClr val="tx1"/>
                </a:solidFill>
                <a:effectLst/>
                <a:latin typeface="+mn-lt"/>
                <a:ea typeface="+mn-ea"/>
                <a:cs typeface="+mn-cs"/>
              </a:rPr>
              <a:t>Brand Reputation</a:t>
            </a:r>
            <a:r>
              <a:rPr lang="en-GB" sz="1200" b="0" i="0" kern="1200" dirty="0">
                <a:solidFill>
                  <a:schemeClr val="tx1"/>
                </a:solidFill>
                <a:effectLst/>
                <a:latin typeface="+mn-lt"/>
                <a:ea typeface="+mn-ea"/>
                <a:cs typeface="+mn-cs"/>
              </a:rPr>
              <a:t>: Building strong brand recognition and customer trust. </a:t>
            </a:r>
          </a:p>
          <a:p>
            <a:r>
              <a:rPr lang="en-GB" sz="1200" b="1" i="0" kern="1200" dirty="0">
                <a:solidFill>
                  <a:schemeClr val="tx1"/>
                </a:solidFill>
                <a:effectLst/>
                <a:latin typeface="+mn-lt"/>
                <a:ea typeface="+mn-ea"/>
                <a:cs typeface="+mn-cs"/>
              </a:rPr>
              <a:t>Operational Efficiency</a:t>
            </a:r>
            <a:r>
              <a:rPr lang="en-GB" sz="1200" b="0" i="0" kern="1200" dirty="0">
                <a:solidFill>
                  <a:schemeClr val="tx1"/>
                </a:solidFill>
                <a:effectLst/>
                <a:latin typeface="+mn-lt"/>
                <a:ea typeface="+mn-ea"/>
                <a:cs typeface="+mn-cs"/>
              </a:rPr>
              <a:t>: High productivity, effective use of lean production, and superior distribution channels. </a:t>
            </a:r>
          </a:p>
          <a:p>
            <a:r>
              <a:rPr lang="en-GB" sz="1200" b="1" i="0" kern="1200" dirty="0">
                <a:solidFill>
                  <a:schemeClr val="tx1"/>
                </a:solidFill>
                <a:effectLst/>
                <a:latin typeface="+mn-lt"/>
                <a:ea typeface="+mn-ea"/>
                <a:cs typeface="+mn-cs"/>
              </a:rPr>
              <a:t>Unique Resources</a:t>
            </a:r>
            <a:r>
              <a:rPr lang="en-GB" sz="1200" b="0" i="0" kern="1200" dirty="0">
                <a:solidFill>
                  <a:schemeClr val="tx1"/>
                </a:solidFill>
                <a:effectLst/>
                <a:latin typeface="+mn-lt"/>
                <a:ea typeface="+mn-ea"/>
                <a:cs typeface="+mn-cs"/>
              </a:rPr>
              <a:t>: Access to exclusive resources, natural materials, or skilled </a:t>
            </a:r>
            <a:r>
              <a:rPr lang="en-GB" sz="1200" b="0" i="0" kern="1200" dirty="0" err="1">
                <a:solidFill>
                  <a:schemeClr val="tx1"/>
                </a:solidFill>
                <a:effectLst/>
                <a:latin typeface="+mn-lt"/>
                <a:ea typeface="+mn-ea"/>
                <a:cs typeface="+mn-cs"/>
              </a:rPr>
              <a:t>labor</a:t>
            </a:r>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Intellectual Property</a:t>
            </a:r>
            <a:r>
              <a:rPr lang="en-GB" sz="1200" b="0" i="0" kern="1200" dirty="0">
                <a:solidFill>
                  <a:schemeClr val="tx1"/>
                </a:solidFill>
                <a:effectLst/>
                <a:latin typeface="+mn-lt"/>
                <a:ea typeface="+mn-ea"/>
                <a:cs typeface="+mn-cs"/>
              </a:rPr>
              <a:t>: Protecting unique products, services, or processes through patents and other legal protections. </a:t>
            </a:r>
          </a:p>
          <a:p>
            <a:r>
              <a:rPr lang="en-GB" sz="1200" b="1" i="0" kern="1200" dirty="0">
                <a:solidFill>
                  <a:schemeClr val="tx1"/>
                </a:solidFill>
                <a:effectLst/>
                <a:latin typeface="+mn-lt"/>
                <a:ea typeface="+mn-ea"/>
                <a:cs typeface="+mn-cs"/>
              </a:rPr>
              <a:t>Customer Service</a:t>
            </a:r>
            <a:r>
              <a:rPr lang="en-GB" sz="1200" b="0" i="0" kern="1200" dirty="0">
                <a:solidFill>
                  <a:schemeClr val="tx1"/>
                </a:solidFill>
                <a:effectLst/>
                <a:latin typeface="+mn-lt"/>
                <a:ea typeface="+mn-ea"/>
                <a:cs typeface="+mn-cs"/>
              </a:rPr>
              <a:t>: Providing exceptional and valued customer service that builds loyalty.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Why it's Important</a:t>
            </a:r>
          </a:p>
          <a:p>
            <a:r>
              <a:rPr lang="en-GB" sz="1200" b="1" i="0" kern="1200" dirty="0">
                <a:solidFill>
                  <a:schemeClr val="tx1"/>
                </a:solidFill>
                <a:effectLst/>
                <a:latin typeface="+mn-lt"/>
                <a:ea typeface="+mn-ea"/>
                <a:cs typeface="+mn-cs"/>
              </a:rPr>
              <a:t>Enhanced Profitability</a:t>
            </a:r>
            <a:r>
              <a:rPr lang="en-GB" sz="1200" b="0" i="0" kern="1200" dirty="0">
                <a:solidFill>
                  <a:schemeClr val="tx1"/>
                </a:solidFill>
                <a:effectLst/>
                <a:latin typeface="+mn-lt"/>
                <a:ea typeface="+mn-ea"/>
                <a:cs typeface="+mn-cs"/>
              </a:rPr>
              <a:t>: Superior margins can be achieved through lower costs or premium prices. </a:t>
            </a:r>
          </a:p>
          <a:p>
            <a:r>
              <a:rPr lang="en-GB" sz="1200" b="1" i="0" kern="1200" dirty="0">
                <a:solidFill>
                  <a:schemeClr val="tx1"/>
                </a:solidFill>
                <a:effectLst/>
                <a:latin typeface="+mn-lt"/>
                <a:ea typeface="+mn-ea"/>
                <a:cs typeface="+mn-cs"/>
              </a:rPr>
              <a:t>Increased Sales</a:t>
            </a:r>
            <a:r>
              <a:rPr lang="en-GB" sz="1200" b="0" i="0" kern="1200" dirty="0">
                <a:solidFill>
                  <a:schemeClr val="tx1"/>
                </a:solidFill>
                <a:effectLst/>
                <a:latin typeface="+mn-lt"/>
                <a:ea typeface="+mn-ea"/>
                <a:cs typeface="+mn-cs"/>
              </a:rPr>
              <a:t>: Attracting more customers and generating higher sales volumes. </a:t>
            </a:r>
          </a:p>
          <a:p>
            <a:r>
              <a:rPr lang="en-GB" sz="1200" b="1" i="0" kern="1200" dirty="0">
                <a:solidFill>
                  <a:schemeClr val="tx1"/>
                </a:solidFill>
                <a:effectLst/>
                <a:latin typeface="+mn-lt"/>
                <a:ea typeface="+mn-ea"/>
                <a:cs typeface="+mn-cs"/>
              </a:rPr>
              <a:t>Market Leadership</a:t>
            </a:r>
            <a:r>
              <a:rPr lang="en-GB" sz="1200" b="0" i="0" kern="1200" dirty="0">
                <a:solidFill>
                  <a:schemeClr val="tx1"/>
                </a:solidFill>
                <a:effectLst/>
                <a:latin typeface="+mn-lt"/>
                <a:ea typeface="+mn-ea"/>
                <a:cs typeface="+mn-cs"/>
              </a:rPr>
              <a:t>: Positioning the company as a market leader by offering something rivals cannot easily replicate. </a:t>
            </a:r>
          </a:p>
          <a:p>
            <a:r>
              <a:rPr lang="en-GB" sz="1200" b="1" i="0" kern="1200" dirty="0">
                <a:solidFill>
                  <a:schemeClr val="tx1"/>
                </a:solidFill>
                <a:effectLst/>
                <a:latin typeface="+mn-lt"/>
                <a:ea typeface="+mn-ea"/>
                <a:cs typeface="+mn-cs"/>
              </a:rPr>
              <a:t>Long-Term Success</a:t>
            </a:r>
            <a:r>
              <a:rPr lang="en-GB" sz="1200" b="0" i="0" kern="1200" dirty="0">
                <a:solidFill>
                  <a:schemeClr val="tx1"/>
                </a:solidFill>
                <a:effectLst/>
                <a:latin typeface="+mn-lt"/>
                <a:ea typeface="+mn-ea"/>
                <a:cs typeface="+mn-cs"/>
              </a:rPr>
              <a:t>: Sustaining competitive advantages allows businesses to remain relevant and thrive in changing markets. </a:t>
            </a:r>
          </a:p>
          <a:p>
            <a:endParaRPr lang="en-GB" dirty="0"/>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3</a:t>
            </a:fld>
            <a:endParaRPr lang="en-GB"/>
          </a:p>
        </p:txBody>
      </p:sp>
    </p:spTree>
    <p:extLst>
      <p:ext uri="{BB962C8B-B14F-4D97-AF65-F5344CB8AC3E}">
        <p14:creationId xmlns:p14="http://schemas.microsoft.com/office/powerpoint/2010/main" val="3472957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Porter's generic competitive strategies are a framework for gaining a competitive advantage, including Cost Leadership (offering the lowest price) and Differentiation (creating a unique, desirable product or service) for a broad market. A third category, Focus, subdivides into Cost Focus (low cost in a narrow market) and Differentiation Focus (differentiation in a narrow market), allowing for specialization in specific segments.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Here's a breakdown of the four main generic strategies: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Cost Leadership Strategy</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What it is</a:t>
            </a:r>
            <a:r>
              <a:rPr lang="en-GB" sz="1200" b="0" i="0" kern="1200" dirty="0">
                <a:solidFill>
                  <a:schemeClr val="tx1"/>
                </a:solidFill>
                <a:effectLst/>
                <a:latin typeface="+mn-lt"/>
                <a:ea typeface="+mn-ea"/>
                <a:cs typeface="+mn-cs"/>
              </a:rPr>
              <a:t>: Aiming to be the lowest-cost producer in the industry. </a:t>
            </a:r>
          </a:p>
          <a:p>
            <a:r>
              <a:rPr lang="en-GB" sz="1200" b="1" i="0" kern="1200" dirty="0">
                <a:solidFill>
                  <a:schemeClr val="tx1"/>
                </a:solidFill>
                <a:effectLst/>
                <a:latin typeface="+mn-lt"/>
                <a:ea typeface="+mn-ea"/>
                <a:cs typeface="+mn-cs"/>
              </a:rPr>
              <a:t>How it works</a:t>
            </a:r>
            <a:r>
              <a:rPr lang="en-GB" sz="1200" b="0" i="0" kern="1200" dirty="0">
                <a:solidFill>
                  <a:schemeClr val="tx1"/>
                </a:solidFill>
                <a:effectLst/>
                <a:latin typeface="+mn-lt"/>
                <a:ea typeface="+mn-ea"/>
                <a:cs typeface="+mn-cs"/>
              </a:rPr>
              <a:t>: Companies achieve this by keeping costs down through efficiency, economies of scale, and high capacity utilization. </a:t>
            </a:r>
          </a:p>
          <a:p>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To offer products at lower prices than competitors to gain market share.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Differentiation Strategy</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What it is</a:t>
            </a:r>
            <a:r>
              <a:rPr lang="en-GB" sz="1200" b="0" i="0" kern="1200" dirty="0">
                <a:solidFill>
                  <a:schemeClr val="tx1"/>
                </a:solidFill>
                <a:effectLst/>
                <a:latin typeface="+mn-lt"/>
                <a:ea typeface="+mn-ea"/>
                <a:cs typeface="+mn-cs"/>
              </a:rPr>
              <a:t>: Creating a product or service that is unique and highly valued by customers. </a:t>
            </a:r>
          </a:p>
          <a:p>
            <a:r>
              <a:rPr lang="en-GB" sz="1200" b="1" i="0" kern="1200" dirty="0">
                <a:solidFill>
                  <a:schemeClr val="tx1"/>
                </a:solidFill>
                <a:effectLst/>
                <a:latin typeface="+mn-lt"/>
                <a:ea typeface="+mn-ea"/>
                <a:cs typeface="+mn-cs"/>
              </a:rPr>
              <a:t>How it works</a:t>
            </a:r>
            <a:r>
              <a:rPr lang="en-GB" sz="1200" b="0" i="0" kern="1200" dirty="0">
                <a:solidFill>
                  <a:schemeClr val="tx1"/>
                </a:solidFill>
                <a:effectLst/>
                <a:latin typeface="+mn-lt"/>
                <a:ea typeface="+mn-ea"/>
                <a:cs typeface="+mn-cs"/>
              </a:rPr>
              <a:t>: Uniqueness can come from brand image, design, technology, features, or customer service. </a:t>
            </a:r>
          </a:p>
          <a:p>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To charge a premium price and build strong brand loyalty, which acts as an entry barrier for new firms.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hlinkClick r:id="rId3"/>
              </a:rPr>
              <a:t>Cost Focus Strategy</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What it is</a:t>
            </a:r>
            <a:r>
              <a:rPr lang="en-GB" sz="1200" b="0" i="0" kern="1200" dirty="0">
                <a:solidFill>
                  <a:schemeClr val="tx1"/>
                </a:solidFill>
                <a:effectLst/>
                <a:latin typeface="+mn-lt"/>
                <a:ea typeface="+mn-ea"/>
                <a:cs typeface="+mn-cs"/>
              </a:rPr>
              <a:t>: A low-cost strategy applied to a narrow market segment. </a:t>
            </a:r>
          </a:p>
          <a:p>
            <a:r>
              <a:rPr lang="en-GB" sz="1200" b="1" i="0" kern="1200" dirty="0">
                <a:solidFill>
                  <a:schemeClr val="tx1"/>
                </a:solidFill>
                <a:effectLst/>
                <a:latin typeface="+mn-lt"/>
                <a:ea typeface="+mn-ea"/>
                <a:cs typeface="+mn-cs"/>
              </a:rPr>
              <a:t>How it works</a:t>
            </a:r>
            <a:r>
              <a:rPr lang="en-GB" sz="1200" b="0" i="0" kern="1200" dirty="0">
                <a:solidFill>
                  <a:schemeClr val="tx1"/>
                </a:solidFill>
                <a:effectLst/>
                <a:latin typeface="+mn-lt"/>
                <a:ea typeface="+mn-ea"/>
                <a:cs typeface="+mn-cs"/>
              </a:rPr>
              <a:t>: The company aims to be the lowest-cost provider for a specific niche. </a:t>
            </a:r>
          </a:p>
          <a:p>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To serve a small part of the market with low-cost products.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hlinkClick r:id="rId4"/>
              </a:rPr>
              <a:t>Differentiation Focus Strategy</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What it is</a:t>
            </a:r>
            <a:r>
              <a:rPr lang="en-GB" sz="1200" b="0" i="0" kern="1200" dirty="0">
                <a:solidFill>
                  <a:schemeClr val="tx1"/>
                </a:solidFill>
                <a:effectLst/>
                <a:latin typeface="+mn-lt"/>
                <a:ea typeface="+mn-ea"/>
                <a:cs typeface="+mn-cs"/>
              </a:rPr>
              <a:t>: A strategy of differentiation applied to a narrow market segment. </a:t>
            </a:r>
          </a:p>
          <a:p>
            <a:r>
              <a:rPr lang="en-GB" sz="1200" b="1" i="0" kern="1200" dirty="0">
                <a:solidFill>
                  <a:schemeClr val="tx1"/>
                </a:solidFill>
                <a:effectLst/>
                <a:latin typeface="+mn-lt"/>
                <a:ea typeface="+mn-ea"/>
                <a:cs typeface="+mn-cs"/>
              </a:rPr>
              <a:t>How it works</a:t>
            </a:r>
            <a:r>
              <a:rPr lang="en-GB" sz="1200" b="0" i="0" kern="1200" dirty="0">
                <a:solidFill>
                  <a:schemeClr val="tx1"/>
                </a:solidFill>
                <a:effectLst/>
                <a:latin typeface="+mn-lt"/>
                <a:ea typeface="+mn-ea"/>
                <a:cs typeface="+mn-cs"/>
              </a:rPr>
              <a:t>: The company offers unique products or services tailored to the specific needs of a niche market. </a:t>
            </a:r>
          </a:p>
          <a:p>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To create a specialized, differentiated offering for a niche that customers value. </a:t>
            </a:r>
          </a:p>
          <a:p>
            <a:r>
              <a:rPr lang="en-GB" sz="1200" b="0" i="0" kern="1200" dirty="0">
                <a:solidFill>
                  <a:schemeClr val="tx1"/>
                </a:solidFill>
                <a:effectLst/>
                <a:latin typeface="+mn-lt"/>
                <a:ea typeface="+mn-ea"/>
                <a:cs typeface="+mn-cs"/>
              </a:rPr>
              <a:t>A company must choose a strategy that aligns with both its competitive advantage (cost or differentiation) and its market scope (industry-wide or focus/niche) to achieve a sustainable competitive advantage.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4</a:t>
            </a:fld>
            <a:endParaRPr lang="en-GB"/>
          </a:p>
        </p:txBody>
      </p:sp>
    </p:spTree>
    <p:extLst>
      <p:ext uri="{BB962C8B-B14F-4D97-AF65-F5344CB8AC3E}">
        <p14:creationId xmlns:p14="http://schemas.microsoft.com/office/powerpoint/2010/main" val="2792419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Cost Leadership is a business strategy where a company aims to become the lowest-cost producer in its industry by focusing on minimizing expenses across all operations, allowing them to offer basic products or services at a lower price than competitors while still maintaining a reasonable profit margin; this can be achieved by either increasing profits by reducing costs while charging industry-average prices, or by increasing market share through lower prices, even if it means slightly smaller profits due to the cost reductions.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points about Cost Leadership:</a:t>
            </a:r>
          </a:p>
          <a:p>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To be the most efficient producer in the market, allowing for lower prices and potentially higher market share. </a:t>
            </a:r>
          </a:p>
          <a:p>
            <a:r>
              <a:rPr lang="en-GB" sz="1200" b="1" i="0" kern="1200" dirty="0">
                <a:solidFill>
                  <a:schemeClr val="tx1"/>
                </a:solidFill>
                <a:effectLst/>
                <a:latin typeface="+mn-lt"/>
                <a:ea typeface="+mn-ea"/>
                <a:cs typeface="+mn-cs"/>
              </a:rPr>
              <a:t>Methods:</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Economies of Scale:</a:t>
            </a:r>
            <a:r>
              <a:rPr lang="en-GB" sz="1200" b="0" i="0" kern="1200" dirty="0">
                <a:solidFill>
                  <a:schemeClr val="tx1"/>
                </a:solidFill>
                <a:effectLst/>
                <a:latin typeface="+mn-lt"/>
                <a:ea typeface="+mn-ea"/>
                <a:cs typeface="+mn-cs"/>
              </a:rPr>
              <a:t> Producing large quantities to reduce average unit costs. </a:t>
            </a:r>
          </a:p>
          <a:p>
            <a:r>
              <a:rPr lang="en-GB" sz="1200" b="1" i="0" kern="1200" dirty="0">
                <a:solidFill>
                  <a:schemeClr val="tx1"/>
                </a:solidFill>
                <a:effectLst/>
                <a:latin typeface="+mn-lt"/>
                <a:ea typeface="+mn-ea"/>
                <a:cs typeface="+mn-cs"/>
              </a:rPr>
              <a:t>Efficient Operations:</a:t>
            </a:r>
            <a:r>
              <a:rPr lang="en-GB" sz="1200" b="0" i="0" kern="1200" dirty="0">
                <a:solidFill>
                  <a:schemeClr val="tx1"/>
                </a:solidFill>
                <a:effectLst/>
                <a:latin typeface="+mn-lt"/>
                <a:ea typeface="+mn-ea"/>
                <a:cs typeface="+mn-cs"/>
              </a:rPr>
              <a:t> Optimizing production processes, supply chains, and logistics to minimize waste. </a:t>
            </a:r>
          </a:p>
          <a:p>
            <a:r>
              <a:rPr lang="en-GB" sz="1200" b="1" i="0" kern="1200" dirty="0">
                <a:solidFill>
                  <a:schemeClr val="tx1"/>
                </a:solidFill>
                <a:effectLst/>
                <a:latin typeface="+mn-lt"/>
                <a:ea typeface="+mn-ea"/>
                <a:cs typeface="+mn-cs"/>
              </a:rPr>
              <a:t>Cost Control:</a:t>
            </a:r>
            <a:r>
              <a:rPr lang="en-GB" sz="1200" b="0" i="0" kern="1200" dirty="0">
                <a:solidFill>
                  <a:schemeClr val="tx1"/>
                </a:solidFill>
                <a:effectLst/>
                <a:latin typeface="+mn-lt"/>
                <a:ea typeface="+mn-ea"/>
                <a:cs typeface="+mn-cs"/>
              </a:rPr>
              <a:t> Managing overhead expenses like administrative costs. </a:t>
            </a:r>
          </a:p>
          <a:p>
            <a:r>
              <a:rPr lang="en-GB" sz="1200" b="1" i="0" kern="1200" dirty="0">
                <a:solidFill>
                  <a:schemeClr val="tx1"/>
                </a:solidFill>
                <a:effectLst/>
                <a:latin typeface="+mn-lt"/>
                <a:ea typeface="+mn-ea"/>
                <a:cs typeface="+mn-cs"/>
              </a:rPr>
              <a:t>Standardized Products:</a:t>
            </a:r>
            <a:r>
              <a:rPr lang="en-GB" sz="1200" b="0" i="0" kern="1200" dirty="0">
                <a:solidFill>
                  <a:schemeClr val="tx1"/>
                </a:solidFill>
                <a:effectLst/>
                <a:latin typeface="+mn-lt"/>
                <a:ea typeface="+mn-ea"/>
                <a:cs typeface="+mn-cs"/>
              </a:rPr>
              <a:t> Focusing on basic, standardized products rather than highly differentiated offerings.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Benefits: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Higher market share due to lower prices </a:t>
            </a:r>
          </a:p>
          <a:p>
            <a:r>
              <a:rPr lang="en-GB" sz="1200" b="0" i="0" kern="1200" dirty="0">
                <a:solidFill>
                  <a:schemeClr val="tx1"/>
                </a:solidFill>
                <a:effectLst/>
                <a:latin typeface="+mn-lt"/>
                <a:ea typeface="+mn-ea"/>
                <a:cs typeface="+mn-cs"/>
              </a:rPr>
              <a:t>Increased profitability if able to maintain industry-average prices while lowering costs </a:t>
            </a:r>
          </a:p>
          <a:p>
            <a:r>
              <a:rPr lang="en-GB" sz="1200" b="0" i="0" kern="1200" dirty="0">
                <a:solidFill>
                  <a:schemeClr val="tx1"/>
                </a:solidFill>
                <a:effectLst/>
                <a:latin typeface="+mn-lt"/>
                <a:ea typeface="+mn-ea"/>
                <a:cs typeface="+mn-cs"/>
              </a:rPr>
              <a:t>Ability to withstand price wars from competitors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Risks: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Competitors may copy cost reduction strategies </a:t>
            </a:r>
          </a:p>
          <a:p>
            <a:r>
              <a:rPr lang="en-GB" sz="1200" b="0" i="0" kern="1200" dirty="0">
                <a:solidFill>
                  <a:schemeClr val="tx1"/>
                </a:solidFill>
                <a:effectLst/>
                <a:latin typeface="+mn-lt"/>
                <a:ea typeface="+mn-ea"/>
                <a:cs typeface="+mn-cs"/>
              </a:rPr>
              <a:t>Focus on cost could lead to neglecting product innovation or customer needs </a:t>
            </a:r>
          </a:p>
          <a:p>
            <a:r>
              <a:rPr lang="en-GB" sz="1200" b="0" i="0" kern="1200" dirty="0">
                <a:solidFill>
                  <a:schemeClr val="tx1"/>
                </a:solidFill>
                <a:effectLst/>
                <a:latin typeface="+mn-lt"/>
                <a:ea typeface="+mn-ea"/>
                <a:cs typeface="+mn-cs"/>
              </a:rPr>
              <a:t>Difficulty maintaining cost leadership as technology changes or consumer preferences evolve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5</a:t>
            </a:fld>
            <a:endParaRPr lang="en-GB"/>
          </a:p>
        </p:txBody>
      </p:sp>
    </p:spTree>
    <p:extLst>
      <p:ext uri="{BB962C8B-B14F-4D97-AF65-F5344CB8AC3E}">
        <p14:creationId xmlns:p14="http://schemas.microsoft.com/office/powerpoint/2010/main" val="3814115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Cost drivers are factors that influence a company's ability to achieve cost leadership by lowering per-unit production costs, including the cost of input factors, economies of scale, learning-curve effects, and experience-curve effects. Cost leadership involves a strategy to be the lowest-cost producer in an industry by controlling expenses and optimizing efficiency. </a:t>
            </a:r>
          </a:p>
          <a:p>
            <a:r>
              <a:rPr lang="en-GB" sz="1200" b="0" kern="1200" dirty="0">
                <a:solidFill>
                  <a:schemeClr val="tx1"/>
                </a:solidFill>
                <a:effectLst/>
                <a:latin typeface="+mn-lt"/>
                <a:ea typeface="+mn-ea"/>
                <a:cs typeface="+mn-cs"/>
              </a:rPr>
              <a:t>Cost Drivers in Cost Leadership</a:t>
            </a:r>
          </a:p>
          <a:p>
            <a:r>
              <a:rPr lang="en-GB" sz="1200" b="1" kern="1200" dirty="0">
                <a:solidFill>
                  <a:schemeClr val="tx1"/>
                </a:solidFill>
                <a:effectLst/>
                <a:latin typeface="+mn-lt"/>
                <a:ea typeface="+mn-ea"/>
                <a:cs typeface="+mn-cs"/>
              </a:rPr>
              <a:t>Cost of Input Factors:</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refers to managing the prices of raw materials, </a:t>
            </a:r>
            <a:r>
              <a:rPr lang="en-GB" sz="1200" kern="1200" dirty="0" err="1">
                <a:solidFill>
                  <a:schemeClr val="tx1"/>
                </a:solidFill>
                <a:effectLst/>
                <a:latin typeface="+mn-lt"/>
                <a:ea typeface="+mn-ea"/>
                <a:cs typeface="+mn-cs"/>
              </a:rPr>
              <a:t>labor</a:t>
            </a:r>
            <a:r>
              <a:rPr lang="en-GB" sz="1200" kern="1200" dirty="0">
                <a:solidFill>
                  <a:schemeClr val="tx1"/>
                </a:solidFill>
                <a:effectLst/>
                <a:latin typeface="+mn-lt"/>
                <a:ea typeface="+mn-ea"/>
                <a:cs typeface="+mn-cs"/>
              </a:rPr>
              <a:t>, and other resources used in production. Sourcing materials, controlling </a:t>
            </a:r>
            <a:r>
              <a:rPr lang="en-GB" sz="1200" kern="1200" dirty="0" err="1">
                <a:solidFill>
                  <a:schemeClr val="tx1"/>
                </a:solidFill>
                <a:effectLst/>
                <a:latin typeface="+mn-lt"/>
                <a:ea typeface="+mn-ea"/>
                <a:cs typeface="+mn-cs"/>
              </a:rPr>
              <a:t>labor</a:t>
            </a:r>
            <a:r>
              <a:rPr lang="en-GB" sz="1200" kern="1200" dirty="0">
                <a:solidFill>
                  <a:schemeClr val="tx1"/>
                </a:solidFill>
                <a:effectLst/>
                <a:latin typeface="+mn-lt"/>
                <a:ea typeface="+mn-ea"/>
                <a:cs typeface="+mn-cs"/>
              </a:rPr>
              <a:t> costs, or leveraging geographic advantages can lower the cost of inputs. </a:t>
            </a:r>
          </a:p>
          <a:p>
            <a:r>
              <a:rPr lang="en-GB" sz="1200" b="1" kern="1200" dirty="0">
                <a:solidFill>
                  <a:schemeClr val="tx1"/>
                </a:solidFill>
                <a:effectLst/>
                <a:latin typeface="+mn-lt"/>
                <a:ea typeface="+mn-ea"/>
                <a:cs typeface="+mn-cs"/>
              </a:rPr>
              <a:t>Economies of Scale:</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a firm increases its production volume, the cost per unit of output decreases due to the spreading of fixed costs over more units. This results in lower per-unit costs. </a:t>
            </a:r>
          </a:p>
          <a:p>
            <a:r>
              <a:rPr lang="en-GB" sz="1200" b="1" kern="1200" dirty="0">
                <a:solidFill>
                  <a:schemeClr val="tx1"/>
                </a:solidFill>
                <a:effectLst/>
                <a:latin typeface="+mn-lt"/>
                <a:ea typeface="+mn-ea"/>
                <a:cs typeface="+mn-cs"/>
              </a:rPr>
              <a:t>Learning-Curve Effects:</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With each repeated execution of a task or process, the efficiency and speed of the activity increase, reducing the time and resources needed to produce a single unit. </a:t>
            </a:r>
          </a:p>
          <a:p>
            <a:r>
              <a:rPr lang="en-GB" sz="1200" b="1" kern="1200" dirty="0">
                <a:solidFill>
                  <a:schemeClr val="tx1"/>
                </a:solidFill>
                <a:effectLst/>
                <a:latin typeface="+mn-lt"/>
                <a:ea typeface="+mn-ea"/>
                <a:cs typeface="+mn-cs"/>
                <a:hlinkClick r:id="rId3"/>
              </a:rPr>
              <a:t>Experience-Curve Effects</a:t>
            </a:r>
            <a:r>
              <a:rPr lang="en-GB" sz="1200" b="1" kern="1200" dirty="0">
                <a:solidFill>
                  <a:schemeClr val="tx1"/>
                </a:solidFill>
                <a:effectLst/>
                <a:latin typeface="+mn-lt"/>
                <a:ea typeface="+mn-ea"/>
                <a:cs typeface="+mn-cs"/>
              </a:rPr>
              <a:t>:</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effect, closely related to the learning curve, states that costs per unit decrease as a firm gains cumulative experience in producing a good or service. The more units produced, the lower the average cost. </a:t>
            </a:r>
          </a:p>
        </p:txBody>
      </p:sp>
      <p:sp>
        <p:nvSpPr>
          <p:cNvPr id="4" name="Slide Number Placeholder 3"/>
          <p:cNvSpPr>
            <a:spLocks noGrp="1"/>
          </p:cNvSpPr>
          <p:nvPr>
            <p:ph type="sldNum" sz="quarter" idx="5"/>
          </p:nvPr>
        </p:nvSpPr>
        <p:spPr/>
        <p:txBody>
          <a:bodyPr/>
          <a:lstStyle/>
          <a:p>
            <a:fld id="{C09BBDAD-6785-413B-8A09-D1031B85BD8F}" type="slidenum">
              <a:rPr lang="en-GB" smtClean="0"/>
              <a:t>6</a:t>
            </a:fld>
            <a:endParaRPr lang="en-GB"/>
          </a:p>
        </p:txBody>
      </p:sp>
    </p:spTree>
    <p:extLst>
      <p:ext uri="{BB962C8B-B14F-4D97-AF65-F5344CB8AC3E}">
        <p14:creationId xmlns:p14="http://schemas.microsoft.com/office/powerpoint/2010/main" val="2583687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differentiation strategy focuses on making a product or service stand out from competitors by highlighting unique and attractive features, quality, innovation, and strong branding. Instead of competing on price, this approach aims to provide superior value that customers are willing to pay a premium for.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Key requirements for a successful differentiation strategy</a:t>
            </a:r>
          </a:p>
          <a:p>
            <a:r>
              <a:rPr lang="en-GB" sz="1200" b="1" i="0" kern="1200" dirty="0">
                <a:solidFill>
                  <a:schemeClr val="tx1"/>
                </a:solidFill>
                <a:effectLst/>
                <a:latin typeface="+mn-lt"/>
                <a:ea typeface="+mn-ea"/>
                <a:cs typeface="+mn-cs"/>
              </a:rPr>
              <a:t>Strong Research &amp; Development (R&amp;D) and innovation</a:t>
            </a:r>
            <a:r>
              <a:rPr lang="en-GB" sz="1200" b="0" i="0" kern="1200" dirty="0">
                <a:solidFill>
                  <a:schemeClr val="tx1"/>
                </a:solidFill>
                <a:effectLst/>
                <a:latin typeface="+mn-lt"/>
                <a:ea typeface="+mn-ea"/>
                <a:cs typeface="+mn-cs"/>
              </a:rPr>
              <a:t>: Continuous innovation is critical to staying ahead of the competition and maintaining a unique market position.</a:t>
            </a:r>
          </a:p>
          <a:p>
            <a:r>
              <a:rPr lang="en-GB" sz="1200" b="1" i="0" kern="1200" dirty="0">
                <a:solidFill>
                  <a:schemeClr val="tx1"/>
                </a:solidFill>
                <a:effectLst/>
                <a:latin typeface="+mn-lt"/>
                <a:ea typeface="+mn-ea"/>
                <a:cs typeface="+mn-cs"/>
              </a:rPr>
              <a:t>Ability to deliver high-quality products/services</a:t>
            </a:r>
            <a:r>
              <a:rPr lang="en-GB" sz="1200" b="0" i="0" kern="1200" dirty="0">
                <a:solidFill>
                  <a:schemeClr val="tx1"/>
                </a:solidFill>
                <a:effectLst/>
                <a:latin typeface="+mn-lt"/>
                <a:ea typeface="+mn-ea"/>
                <a:cs typeface="+mn-cs"/>
              </a:rPr>
              <a:t>: The differentiators must be consistently delivered at a high level to build and maintain a reputation for quality.</a:t>
            </a:r>
          </a:p>
          <a:p>
            <a:r>
              <a:rPr lang="en-GB" sz="1200" b="1" i="0" kern="1200" dirty="0">
                <a:solidFill>
                  <a:schemeClr val="tx1"/>
                </a:solidFill>
                <a:effectLst/>
                <a:latin typeface="+mn-lt"/>
                <a:ea typeface="+mn-ea"/>
                <a:cs typeface="+mn-cs"/>
              </a:rPr>
              <a:t>Effective sales and marketing functions</a:t>
            </a:r>
            <a:r>
              <a:rPr lang="en-GB" sz="1200" b="0" i="0" kern="1200" dirty="0">
                <a:solidFill>
                  <a:schemeClr val="tx1"/>
                </a:solidFill>
                <a:effectLst/>
                <a:latin typeface="+mn-lt"/>
                <a:ea typeface="+mn-ea"/>
                <a:cs typeface="+mn-cs"/>
              </a:rPr>
              <a:t>: A company must be able to clearly communicate its unique value proposition to the target audience. Storytelling is a powerful tool to forge an emotional connection with customers.</a:t>
            </a:r>
          </a:p>
          <a:p>
            <a:r>
              <a:rPr lang="en-GB" sz="1200" b="1" i="0" kern="1200" dirty="0">
                <a:solidFill>
                  <a:schemeClr val="tx1"/>
                </a:solidFill>
                <a:effectLst/>
                <a:latin typeface="+mn-lt"/>
                <a:ea typeface="+mn-ea"/>
                <a:cs typeface="+mn-cs"/>
              </a:rPr>
              <a:t>Agile approach</a:t>
            </a:r>
            <a:r>
              <a:rPr lang="en-GB" sz="1200" b="0" i="0" kern="1200" dirty="0">
                <a:solidFill>
                  <a:schemeClr val="tx1"/>
                </a:solidFill>
                <a:effectLst/>
                <a:latin typeface="+mn-lt"/>
                <a:ea typeface="+mn-ea"/>
                <a:cs typeface="+mn-cs"/>
              </a:rPr>
              <a:t>: Businesses need to be flexible and adapt to changing market trends and customer preferences to remain relevant.</a:t>
            </a:r>
          </a:p>
          <a:p>
            <a:r>
              <a:rPr lang="en-GB" sz="1200" b="1" i="0" kern="1200" dirty="0">
                <a:solidFill>
                  <a:schemeClr val="tx1"/>
                </a:solidFill>
                <a:effectLst/>
                <a:latin typeface="+mn-lt"/>
                <a:ea typeface="+mn-ea"/>
                <a:cs typeface="+mn-cs"/>
              </a:rPr>
              <a:t>Understanding core value drivers</a:t>
            </a:r>
            <a:r>
              <a:rPr lang="en-GB" sz="1200" b="0" i="0" kern="1200" dirty="0">
                <a:solidFill>
                  <a:schemeClr val="tx1"/>
                </a:solidFill>
                <a:effectLst/>
                <a:latin typeface="+mn-lt"/>
                <a:ea typeface="+mn-ea"/>
                <a:cs typeface="+mn-cs"/>
              </a:rPr>
              <a:t>: It is essential to identify and focus on the aspects of a product or service that customers value most.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Common methods of differentiation</a:t>
            </a:r>
          </a:p>
          <a:p>
            <a:r>
              <a:rPr lang="en-GB" sz="1200" b="1" i="0" kern="1200" dirty="0">
                <a:solidFill>
                  <a:schemeClr val="tx1"/>
                </a:solidFill>
                <a:effectLst/>
                <a:latin typeface="+mn-lt"/>
                <a:ea typeface="+mn-ea"/>
                <a:cs typeface="+mn-cs"/>
              </a:rPr>
              <a:t>Product differentiation</a:t>
            </a:r>
            <a:r>
              <a:rPr lang="en-GB" sz="1200" b="0" i="0" kern="1200" dirty="0">
                <a:solidFill>
                  <a:schemeClr val="tx1"/>
                </a:solidFill>
                <a:effectLst/>
                <a:latin typeface="+mn-lt"/>
                <a:ea typeface="+mn-ea"/>
                <a:cs typeface="+mn-cs"/>
              </a:rPr>
              <a:t>: This can involve tangible features like superior quality, performance, or innovative design. For example, Apple is known for its sleek design and user experience.</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7</a:t>
            </a:fld>
            <a:endParaRPr lang="en-GB"/>
          </a:p>
        </p:txBody>
      </p:sp>
    </p:spTree>
    <p:extLst>
      <p:ext uri="{BB962C8B-B14F-4D97-AF65-F5344CB8AC3E}">
        <p14:creationId xmlns:p14="http://schemas.microsoft.com/office/powerpoint/2010/main" val="469436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Based on the four factors you provided, here is a detailed breakdown of how organizations can leverage them to increase perceived value and achieve market differentiation. </a:t>
            </a:r>
          </a:p>
          <a:p>
            <a:r>
              <a:rPr lang="en-GB" sz="1200" b="1" i="0" kern="1200" dirty="0">
                <a:solidFill>
                  <a:schemeClr val="tx1"/>
                </a:solidFill>
                <a:effectLst/>
                <a:latin typeface="+mn-lt"/>
                <a:ea typeface="+mn-ea"/>
                <a:cs typeface="+mn-cs"/>
              </a:rPr>
              <a:t>1. Product features</a:t>
            </a:r>
          </a:p>
          <a:p>
            <a:r>
              <a:rPr lang="en-GB" sz="1200" b="0" i="0" kern="1200" dirty="0">
                <a:solidFill>
                  <a:schemeClr val="tx1"/>
                </a:solidFill>
                <a:effectLst/>
                <a:latin typeface="+mn-lt"/>
                <a:ea typeface="+mn-ea"/>
                <a:cs typeface="+mn-cs"/>
              </a:rPr>
              <a:t>For a product to be perceived as valuable, it must offer unique features that stand out from the competition. This can involve focusing on superior quality, advanced functionality, or distinct design. </a:t>
            </a:r>
          </a:p>
          <a:p>
            <a:r>
              <a:rPr lang="en-GB" sz="1200" b="1" i="0" kern="1200" dirty="0">
                <a:solidFill>
                  <a:schemeClr val="tx1"/>
                </a:solidFill>
                <a:effectLst/>
                <a:latin typeface="+mn-lt"/>
                <a:ea typeface="+mn-ea"/>
                <a:cs typeface="+mn-cs"/>
              </a:rPr>
              <a:t>Continuous innovation:</a:t>
            </a:r>
            <a:r>
              <a:rPr lang="en-GB" sz="1200" b="0" i="0" kern="1200" dirty="0">
                <a:solidFill>
                  <a:schemeClr val="tx1"/>
                </a:solidFill>
                <a:effectLst/>
                <a:latin typeface="+mn-lt"/>
                <a:ea typeface="+mn-ea"/>
                <a:cs typeface="+mn-cs"/>
              </a:rPr>
              <a:t> By continuously introducing new and relevant features, a product stays fresh and relevant to customers.</a:t>
            </a:r>
          </a:p>
          <a:p>
            <a:r>
              <a:rPr lang="en-GB" sz="1200" b="1" i="0" kern="1200" dirty="0">
                <a:solidFill>
                  <a:schemeClr val="tx1"/>
                </a:solidFill>
                <a:effectLst/>
                <a:latin typeface="+mn-lt"/>
                <a:ea typeface="+mn-ea"/>
                <a:cs typeface="+mn-cs"/>
              </a:rPr>
              <a:t>Aesthetics and design:</a:t>
            </a:r>
            <a:r>
              <a:rPr lang="en-GB" sz="1200" b="0" i="0" kern="1200" dirty="0">
                <a:solidFill>
                  <a:schemeClr val="tx1"/>
                </a:solidFill>
                <a:effectLst/>
                <a:latin typeface="+mn-lt"/>
                <a:ea typeface="+mn-ea"/>
                <a:cs typeface="+mn-cs"/>
              </a:rPr>
              <a:t> Features like stylish packaging, user-friendly interface, or unique aesthetic elements can create a powerful emotional connection with customers, as seen with brands like Apple.</a:t>
            </a:r>
          </a:p>
          <a:p>
            <a:r>
              <a:rPr lang="en-GB" sz="1200" b="1" i="0" kern="1200" dirty="0">
                <a:solidFill>
                  <a:schemeClr val="tx1"/>
                </a:solidFill>
                <a:effectLst/>
                <a:latin typeface="+mn-lt"/>
                <a:ea typeface="+mn-ea"/>
                <a:cs typeface="+mn-cs"/>
              </a:rPr>
              <a:t>Demonstrate ROI:</a:t>
            </a:r>
            <a:r>
              <a:rPr lang="en-GB" sz="1200" b="0" i="0" kern="1200" dirty="0">
                <a:solidFill>
                  <a:schemeClr val="tx1"/>
                </a:solidFill>
                <a:effectLst/>
                <a:latin typeface="+mn-lt"/>
                <a:ea typeface="+mn-ea"/>
                <a:cs typeface="+mn-cs"/>
              </a:rPr>
              <a:t> Clearly communicate and, if possible, quantify how your product's features save customers time, money, or effort. For instance, project management software can emphasize its productivity-boosting features to justify its cost. </a:t>
            </a:r>
          </a:p>
          <a:p>
            <a:r>
              <a:rPr lang="en-GB" sz="1200" b="1" i="0" kern="1200" dirty="0">
                <a:solidFill>
                  <a:schemeClr val="tx1"/>
                </a:solidFill>
                <a:effectLst/>
                <a:latin typeface="+mn-lt"/>
                <a:ea typeface="+mn-ea"/>
                <a:cs typeface="+mn-cs"/>
              </a:rPr>
              <a:t>2. Customer service</a:t>
            </a:r>
          </a:p>
          <a:p>
            <a:r>
              <a:rPr lang="en-GB" sz="1200" b="0" i="0" kern="1200" dirty="0">
                <a:solidFill>
                  <a:schemeClr val="tx1"/>
                </a:solidFill>
                <a:effectLst/>
                <a:latin typeface="+mn-lt"/>
                <a:ea typeface="+mn-ea"/>
                <a:cs typeface="+mn-cs"/>
              </a:rPr>
              <a:t>Excellent customer service creates a positive overall experience that significantly boosts a product's perceived value. This can turn a transaction into a long-term relationship based on trust and loyalty. </a:t>
            </a:r>
          </a:p>
          <a:p>
            <a:r>
              <a:rPr lang="en-GB" sz="1200" b="1" i="0" kern="1200" dirty="0">
                <a:solidFill>
                  <a:schemeClr val="tx1"/>
                </a:solidFill>
                <a:effectLst/>
                <a:latin typeface="+mn-lt"/>
                <a:ea typeface="+mn-ea"/>
                <a:cs typeface="+mn-cs"/>
              </a:rPr>
              <a:t>Personalization:</a:t>
            </a:r>
            <a:r>
              <a:rPr lang="en-GB" sz="1200" b="0" i="0" kern="1200" dirty="0">
                <a:solidFill>
                  <a:schemeClr val="tx1"/>
                </a:solidFill>
                <a:effectLst/>
                <a:latin typeface="+mn-lt"/>
                <a:ea typeface="+mn-ea"/>
                <a:cs typeface="+mn-cs"/>
              </a:rPr>
              <a:t> Tailoring interactions and support to individual customer needs makes them feel valued and understood.</a:t>
            </a:r>
          </a:p>
          <a:p>
            <a:r>
              <a:rPr lang="en-GB" sz="1200" b="1" i="0" kern="1200" dirty="0">
                <a:solidFill>
                  <a:schemeClr val="tx1"/>
                </a:solidFill>
                <a:effectLst/>
                <a:latin typeface="+mn-lt"/>
                <a:ea typeface="+mn-ea"/>
                <a:cs typeface="+mn-cs"/>
              </a:rPr>
              <a:t>Responsive and efficient support:</a:t>
            </a:r>
            <a:r>
              <a:rPr lang="en-GB" sz="1200" b="0" i="0" kern="1200" dirty="0">
                <a:solidFill>
                  <a:schemeClr val="tx1"/>
                </a:solidFill>
                <a:effectLst/>
                <a:latin typeface="+mn-lt"/>
                <a:ea typeface="+mn-ea"/>
                <a:cs typeface="+mn-cs"/>
              </a:rPr>
              <a:t> Quick response times, hassle-free returns, and seamless support experiences build trust and reduce the perceived risk of a purchase.</a:t>
            </a:r>
          </a:p>
          <a:p>
            <a:r>
              <a:rPr lang="en-GB" sz="1200" b="1" i="0" kern="1200" dirty="0">
                <a:solidFill>
                  <a:schemeClr val="tx1"/>
                </a:solidFill>
                <a:effectLst/>
                <a:latin typeface="+mn-lt"/>
                <a:ea typeface="+mn-ea"/>
                <a:cs typeface="+mn-cs"/>
              </a:rPr>
              <a:t>Proactive engagement:</a:t>
            </a:r>
            <a:r>
              <a:rPr lang="en-GB" sz="1200" b="0" i="0" kern="1200" dirty="0">
                <a:solidFill>
                  <a:schemeClr val="tx1"/>
                </a:solidFill>
                <a:effectLst/>
                <a:latin typeface="+mn-lt"/>
                <a:ea typeface="+mn-ea"/>
                <a:cs typeface="+mn-cs"/>
              </a:rPr>
              <a:t> Checking in with customers after a purchase or providing helpful resources can reinforce the brand's commitment to their satisfaction. </a:t>
            </a:r>
          </a:p>
          <a:p>
            <a:r>
              <a:rPr lang="en-GB" sz="1200" b="1" i="0" kern="1200" dirty="0">
                <a:solidFill>
                  <a:schemeClr val="tx1"/>
                </a:solidFill>
                <a:effectLst/>
                <a:latin typeface="+mn-lt"/>
                <a:ea typeface="+mn-ea"/>
                <a:cs typeface="+mn-cs"/>
              </a:rPr>
              <a:t>3. Customization</a:t>
            </a:r>
          </a:p>
          <a:p>
            <a:r>
              <a:rPr lang="en-GB" sz="1200" b="0" i="0" kern="1200" dirty="0">
                <a:solidFill>
                  <a:schemeClr val="tx1"/>
                </a:solidFill>
                <a:effectLst/>
                <a:latin typeface="+mn-lt"/>
                <a:ea typeface="+mn-ea"/>
                <a:cs typeface="+mn-cs"/>
              </a:rPr>
              <a:t>Allowing customers to personalize a product or service to their specific needs makes them feel more invested and creates a stronger connection with the brand. </a:t>
            </a:r>
          </a:p>
          <a:p>
            <a:r>
              <a:rPr lang="en-GB" sz="1200" b="1" i="0" kern="1200" dirty="0">
                <a:solidFill>
                  <a:schemeClr val="tx1"/>
                </a:solidFill>
                <a:effectLst/>
                <a:latin typeface="+mn-lt"/>
                <a:ea typeface="+mn-ea"/>
                <a:cs typeface="+mn-cs"/>
              </a:rPr>
              <a:t>Tailored solutions:</a:t>
            </a:r>
            <a:r>
              <a:rPr lang="en-GB" sz="1200" b="0" i="0" kern="1200" dirty="0">
                <a:solidFill>
                  <a:schemeClr val="tx1"/>
                </a:solidFill>
                <a:effectLst/>
                <a:latin typeface="+mn-lt"/>
                <a:ea typeface="+mn-ea"/>
                <a:cs typeface="+mn-cs"/>
              </a:rPr>
              <a:t> Offering a high degree of customization can provide customers with exactly what they want, differentiating your product from mass-market alternatives.</a:t>
            </a:r>
          </a:p>
          <a:p>
            <a:r>
              <a:rPr lang="en-GB" sz="1200" b="1" i="0" kern="1200" dirty="0">
                <a:solidFill>
                  <a:schemeClr val="tx1"/>
                </a:solidFill>
                <a:effectLst/>
                <a:latin typeface="+mn-lt"/>
                <a:ea typeface="+mn-ea"/>
                <a:cs typeface="+mn-cs"/>
              </a:rPr>
              <a:t>Empowerment and control:</a:t>
            </a:r>
            <a:r>
              <a:rPr lang="en-GB" sz="1200" b="0" i="0" kern="1200" dirty="0">
                <a:solidFill>
                  <a:schemeClr val="tx1"/>
                </a:solidFill>
                <a:effectLst/>
                <a:latin typeface="+mn-lt"/>
                <a:ea typeface="+mn-ea"/>
                <a:cs typeface="+mn-cs"/>
              </a:rPr>
              <a:t> The ability to co-create a product makes customers feel more invested in the final result, boosting their satisfaction.</a:t>
            </a:r>
          </a:p>
          <a:p>
            <a:r>
              <a:rPr lang="en-GB" sz="1200" b="1" i="0" kern="1200" dirty="0">
                <a:solidFill>
                  <a:schemeClr val="tx1"/>
                </a:solidFill>
                <a:effectLst/>
                <a:latin typeface="+mn-lt"/>
                <a:ea typeface="+mn-ea"/>
                <a:cs typeface="+mn-cs"/>
              </a:rPr>
              <a:t>Tiered options:</a:t>
            </a:r>
            <a:r>
              <a:rPr lang="en-GB" sz="1200" b="0" i="0" kern="1200" dirty="0">
                <a:solidFill>
                  <a:schemeClr val="tx1"/>
                </a:solidFill>
                <a:effectLst/>
                <a:latin typeface="+mn-lt"/>
                <a:ea typeface="+mn-ea"/>
                <a:cs typeface="+mn-cs"/>
              </a:rPr>
              <a:t> Presenting different levels of customization or pricing tiers can cater to various customer segments, making the offering feel more valuable to each group. </a:t>
            </a:r>
          </a:p>
          <a:p>
            <a:r>
              <a:rPr lang="en-GB" sz="1200" b="1" i="0" kern="1200" dirty="0">
                <a:solidFill>
                  <a:schemeClr val="tx1"/>
                </a:solidFill>
                <a:effectLst/>
                <a:latin typeface="+mn-lt"/>
                <a:ea typeface="+mn-ea"/>
                <a:cs typeface="+mn-cs"/>
              </a:rPr>
              <a:t>4. Complements</a:t>
            </a:r>
          </a:p>
          <a:p>
            <a:r>
              <a:rPr lang="en-GB" sz="1200" b="0" i="0" kern="1200" dirty="0">
                <a:solidFill>
                  <a:schemeClr val="tx1"/>
                </a:solidFill>
                <a:effectLst/>
                <a:latin typeface="+mn-lt"/>
                <a:ea typeface="+mn-ea"/>
                <a:cs typeface="+mn-cs"/>
              </a:rPr>
              <a:t>Complementary goods are products or services that are used together to enhance the overall value proposition. Strategically using complements can increase sales and create a more comprehensive ecosystem around your core offering. </a:t>
            </a:r>
          </a:p>
          <a:p>
            <a:r>
              <a:rPr lang="en-GB" sz="1200" b="1" i="0" kern="1200" dirty="0">
                <a:solidFill>
                  <a:schemeClr val="tx1"/>
                </a:solidFill>
                <a:effectLst/>
                <a:latin typeface="+mn-lt"/>
                <a:ea typeface="+mn-ea"/>
                <a:cs typeface="+mn-cs"/>
              </a:rPr>
              <a:t>Bundling:</a:t>
            </a:r>
            <a:r>
              <a:rPr lang="en-GB" sz="1200" b="0" i="0" kern="1200" dirty="0">
                <a:solidFill>
                  <a:schemeClr val="tx1"/>
                </a:solidFill>
                <a:effectLst/>
                <a:latin typeface="+mn-lt"/>
                <a:ea typeface="+mn-ea"/>
                <a:cs typeface="+mn-cs"/>
              </a:rPr>
              <a:t> Combining related items into a single purchase can increase the perceived value and encourage customers to buy more.</a:t>
            </a:r>
          </a:p>
          <a:p>
            <a:r>
              <a:rPr lang="en-GB" sz="1200" b="1" i="0" kern="1200" dirty="0">
                <a:solidFill>
                  <a:schemeClr val="tx1"/>
                </a:solidFill>
                <a:effectLst/>
                <a:latin typeface="+mn-lt"/>
                <a:ea typeface="+mn-ea"/>
                <a:cs typeface="+mn-cs"/>
              </a:rPr>
              <a:t>Strategic pricing:</a:t>
            </a:r>
            <a:r>
              <a:rPr lang="en-GB" sz="1200" b="0" i="0" kern="1200" dirty="0">
                <a:solidFill>
                  <a:schemeClr val="tx1"/>
                </a:solidFill>
                <a:effectLst/>
                <a:latin typeface="+mn-lt"/>
                <a:ea typeface="+mn-ea"/>
                <a:cs typeface="+mn-cs"/>
              </a:rPr>
              <a:t> A company might lower the price of its core product (like a gaming console) to increase the demand for its more profitable complementary products (the games).</a:t>
            </a:r>
          </a:p>
          <a:p>
            <a:r>
              <a:rPr lang="en-GB" sz="1200" b="1" i="0" kern="1200" dirty="0">
                <a:solidFill>
                  <a:schemeClr val="tx1"/>
                </a:solidFill>
                <a:effectLst/>
                <a:latin typeface="+mn-lt"/>
                <a:ea typeface="+mn-ea"/>
                <a:cs typeface="+mn-cs"/>
              </a:rPr>
              <a:t>Ecosystem building:</a:t>
            </a:r>
            <a:r>
              <a:rPr lang="en-GB" sz="1200" b="0" i="0" kern="1200" dirty="0">
                <a:solidFill>
                  <a:schemeClr val="tx1"/>
                </a:solidFill>
                <a:effectLst/>
                <a:latin typeface="+mn-lt"/>
                <a:ea typeface="+mn-ea"/>
                <a:cs typeface="+mn-cs"/>
              </a:rPr>
              <a:t> A strong portfolio of complementary products can create high switching costs and brand loyalty, as seen with Tesla's exclusive charging network.</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8</a:t>
            </a:fld>
            <a:endParaRPr lang="en-GB"/>
          </a:p>
        </p:txBody>
      </p:sp>
    </p:spTree>
    <p:extLst>
      <p:ext uri="{BB962C8B-B14F-4D97-AF65-F5344CB8AC3E}">
        <p14:creationId xmlns:p14="http://schemas.microsoft.com/office/powerpoint/2010/main" val="1478238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Focus Strategy is a business approach where a company concentrates on a specific, smaller niche market and tailors its products or services to cater exclusively to the needs of that group, resulting in strong brand loyalty and making it less attractive for competitors to directly compete within that niche.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points about Focus Strategies:</a:t>
            </a:r>
          </a:p>
          <a:p>
            <a:r>
              <a:rPr lang="en-GB" sz="1200" b="1" i="0" kern="1200" dirty="0">
                <a:solidFill>
                  <a:schemeClr val="tx1"/>
                </a:solidFill>
                <a:effectLst/>
                <a:latin typeface="+mn-lt"/>
                <a:ea typeface="+mn-ea"/>
                <a:cs typeface="+mn-cs"/>
              </a:rPr>
              <a:t>Niche Market Targeting: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core idea is to identify a narrow market segment with unique needs and preferences that larger competitors might not be fully addressing. </a:t>
            </a:r>
          </a:p>
          <a:p>
            <a:r>
              <a:rPr lang="en-GB" sz="1200" b="1" i="0" kern="1200" dirty="0">
                <a:solidFill>
                  <a:schemeClr val="tx1"/>
                </a:solidFill>
                <a:effectLst/>
                <a:latin typeface="+mn-lt"/>
                <a:ea typeface="+mn-ea"/>
                <a:cs typeface="+mn-cs"/>
              </a:rPr>
              <a:t>Specialized Offerings: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focusing on the niche, companies can develop products or services that are specifically designed to meet the particular requirements of that customer group. </a:t>
            </a:r>
          </a:p>
          <a:p>
            <a:r>
              <a:rPr lang="en-GB" sz="1200" b="1" i="0" kern="1200" dirty="0">
                <a:solidFill>
                  <a:schemeClr val="tx1"/>
                </a:solidFill>
                <a:effectLst/>
                <a:latin typeface="+mn-lt"/>
                <a:ea typeface="+mn-ea"/>
                <a:cs typeface="+mn-cs"/>
              </a:rPr>
              <a:t>Strong Brand Loyalty: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Due to the tailored offerings and deep understanding of customer needs, focus strategies often lead to high customer loyalty and retention. </a:t>
            </a:r>
          </a:p>
          <a:p>
            <a:r>
              <a:rPr lang="en-GB" sz="1200" b="1" i="0" kern="1200" dirty="0">
                <a:solidFill>
                  <a:schemeClr val="tx1"/>
                </a:solidFill>
                <a:effectLst/>
                <a:latin typeface="+mn-lt"/>
                <a:ea typeface="+mn-ea"/>
                <a:cs typeface="+mn-cs"/>
              </a:rPr>
              <a:t>Competitive Advantage: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specializing in a niche, companies can create a barrier to entry for competitors who would need to invest significantly to replicate their focused offerings. </a:t>
            </a:r>
          </a:p>
          <a:p>
            <a:r>
              <a:rPr lang="en-GB" sz="1200" b="1" i="0" kern="1200" dirty="0">
                <a:solidFill>
                  <a:schemeClr val="tx1"/>
                </a:solidFill>
                <a:effectLst/>
                <a:latin typeface="+mn-lt"/>
                <a:ea typeface="+mn-ea"/>
                <a:cs typeface="+mn-cs"/>
              </a:rPr>
              <a:t>Cost or 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While focusing on a niche, companies can still choose to implement a cost leadership or differentiation strategy within that niche.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"Something Extra":</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To be successful, a focus strategy needs to offer something additional or unique to the niche market beyond just basic products or services. This could be specialized features, excellent customer service, or a strong brand image.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9</a:t>
            </a:fld>
            <a:endParaRPr lang="en-GB"/>
          </a:p>
        </p:txBody>
      </p:sp>
    </p:spTree>
    <p:extLst>
      <p:ext uri="{BB962C8B-B14F-4D97-AF65-F5344CB8AC3E}">
        <p14:creationId xmlns:p14="http://schemas.microsoft.com/office/powerpoint/2010/main" val="3600770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Customer value is the consumer's perception of the difference between the total benefits received from a product or service and the total sacrifices made to obtain it. Benefits are the positive aspects, such as functionality, emotional gains, or social status, while sacrifices include monetary costs, time, effort, and psychological burdens like the risk of making the wrong choice. High customer value occurs when benefits significantly outweigh sacrifices, leading to higher customer satisfaction and loyalty.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Perceived Benefits</a:t>
            </a:r>
          </a:p>
          <a:p>
            <a:r>
              <a:rPr lang="en-GB" sz="1200" b="0" i="0" kern="1200" dirty="0">
                <a:solidFill>
                  <a:schemeClr val="tx1"/>
                </a:solidFill>
                <a:effectLst/>
                <a:latin typeface="+mn-lt"/>
                <a:ea typeface="+mn-ea"/>
                <a:cs typeface="+mn-cs"/>
              </a:rPr>
              <a:t>These are the positive outcomes a customer expects or experiences from a product or service. </a:t>
            </a:r>
          </a:p>
          <a:p>
            <a:r>
              <a:rPr lang="en-GB" sz="1200" b="1" i="0" kern="1200" dirty="0">
                <a:solidFill>
                  <a:schemeClr val="tx1"/>
                </a:solidFill>
                <a:effectLst/>
                <a:latin typeface="+mn-lt"/>
                <a:ea typeface="+mn-ea"/>
                <a:cs typeface="+mn-cs"/>
              </a:rPr>
              <a:t>Functional Benefits:</a:t>
            </a:r>
            <a:r>
              <a:rPr lang="en-GB" sz="1200" b="0" i="0" kern="1200" dirty="0">
                <a:solidFill>
                  <a:schemeClr val="tx1"/>
                </a:solidFill>
                <a:effectLst/>
                <a:latin typeface="+mn-lt"/>
                <a:ea typeface="+mn-ea"/>
                <a:cs typeface="+mn-cs"/>
              </a:rPr>
              <a:t> How well the product performs its intended task (e.g., the effectiveness of a tool). </a:t>
            </a:r>
          </a:p>
          <a:p>
            <a:r>
              <a:rPr lang="en-GB" sz="1200" b="1" i="0" kern="1200" dirty="0">
                <a:solidFill>
                  <a:schemeClr val="tx1"/>
                </a:solidFill>
                <a:effectLst/>
                <a:latin typeface="+mn-lt"/>
                <a:ea typeface="+mn-ea"/>
                <a:cs typeface="+mn-cs"/>
              </a:rPr>
              <a:t>Emotional Benefits:</a:t>
            </a:r>
            <a:r>
              <a:rPr lang="en-GB" sz="1200" b="0" i="0" kern="1200" dirty="0">
                <a:solidFill>
                  <a:schemeClr val="tx1"/>
                </a:solidFill>
                <a:effectLst/>
                <a:latin typeface="+mn-lt"/>
                <a:ea typeface="+mn-ea"/>
                <a:cs typeface="+mn-cs"/>
              </a:rPr>
              <a:t> The feelings or psychological advantages derived from the product (e.g., the confidence from using a particular brand). </a:t>
            </a:r>
          </a:p>
          <a:p>
            <a:r>
              <a:rPr lang="en-GB" sz="1200" b="1" i="0" kern="1200" dirty="0">
                <a:solidFill>
                  <a:schemeClr val="tx1"/>
                </a:solidFill>
                <a:effectLst/>
                <a:latin typeface="+mn-lt"/>
                <a:ea typeface="+mn-ea"/>
                <a:cs typeface="+mn-cs"/>
              </a:rPr>
              <a:t>Social Benefits:</a:t>
            </a:r>
            <a:r>
              <a:rPr lang="en-GB" sz="1200" b="0" i="0" kern="1200" dirty="0">
                <a:solidFill>
                  <a:schemeClr val="tx1"/>
                </a:solidFill>
                <a:effectLst/>
                <a:latin typeface="+mn-lt"/>
                <a:ea typeface="+mn-ea"/>
                <a:cs typeface="+mn-cs"/>
              </a:rPr>
              <a:t> How the product enhances a customer's social standing or connections. </a:t>
            </a:r>
          </a:p>
          <a:p>
            <a:r>
              <a:rPr lang="en-GB" sz="1200" b="1" i="0" kern="1200" dirty="0">
                <a:solidFill>
                  <a:schemeClr val="tx1"/>
                </a:solidFill>
                <a:effectLst/>
                <a:latin typeface="+mn-lt"/>
                <a:ea typeface="+mn-ea"/>
                <a:cs typeface="+mn-cs"/>
              </a:rPr>
              <a:t>Symbolic Benefits:</a:t>
            </a:r>
            <a:r>
              <a:rPr lang="en-GB" sz="1200" b="0" i="0" kern="1200" dirty="0">
                <a:solidFill>
                  <a:schemeClr val="tx1"/>
                </a:solidFill>
                <a:effectLst/>
                <a:latin typeface="+mn-lt"/>
                <a:ea typeface="+mn-ea"/>
                <a:cs typeface="+mn-cs"/>
              </a:rPr>
              <a:t> The meaning or status conveyed by the product.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Perceived Sacrifices</a:t>
            </a:r>
          </a:p>
          <a:p>
            <a:r>
              <a:rPr lang="en-GB" sz="1200" b="0" i="0" kern="1200" dirty="0">
                <a:solidFill>
                  <a:schemeClr val="tx1"/>
                </a:solidFill>
                <a:effectLst/>
                <a:latin typeface="+mn-lt"/>
                <a:ea typeface="+mn-ea"/>
                <a:cs typeface="+mn-cs"/>
              </a:rPr>
              <a:t>These are the negative aspects or costs a customer incurs to acquire the product or service. </a:t>
            </a:r>
          </a:p>
          <a:p>
            <a:r>
              <a:rPr lang="en-GB" sz="1200" b="1" i="0" kern="1200" dirty="0">
                <a:solidFill>
                  <a:schemeClr val="tx1"/>
                </a:solidFill>
                <a:effectLst/>
                <a:latin typeface="+mn-lt"/>
                <a:ea typeface="+mn-ea"/>
                <a:cs typeface="+mn-cs"/>
              </a:rPr>
              <a:t>Monetary Costs:</a:t>
            </a:r>
            <a:r>
              <a:rPr lang="en-GB" sz="1200" b="0" i="0" kern="1200" dirty="0">
                <a:solidFill>
                  <a:schemeClr val="tx1"/>
                </a:solidFill>
                <a:effectLst/>
                <a:latin typeface="+mn-lt"/>
                <a:ea typeface="+mn-ea"/>
                <a:cs typeface="+mn-cs"/>
              </a:rPr>
              <a:t> The actual price of the product, including taxes and any related fees. </a:t>
            </a:r>
          </a:p>
          <a:p>
            <a:r>
              <a:rPr lang="en-GB" sz="1200" b="1" i="0" kern="1200" dirty="0">
                <a:solidFill>
                  <a:schemeClr val="tx1"/>
                </a:solidFill>
                <a:effectLst/>
                <a:latin typeface="+mn-lt"/>
                <a:ea typeface="+mn-ea"/>
                <a:cs typeface="+mn-cs"/>
              </a:rPr>
              <a:t>Time Costs:</a:t>
            </a:r>
            <a:r>
              <a:rPr lang="en-GB" sz="1200" b="0" i="0" kern="1200" dirty="0">
                <a:solidFill>
                  <a:schemeClr val="tx1"/>
                </a:solidFill>
                <a:effectLst/>
                <a:latin typeface="+mn-lt"/>
                <a:ea typeface="+mn-ea"/>
                <a:cs typeface="+mn-cs"/>
              </a:rPr>
              <a:t> The time spent searching for, purchasing, or learning to use the product. </a:t>
            </a:r>
          </a:p>
          <a:p>
            <a:r>
              <a:rPr lang="en-GB" sz="1200" b="1" i="0" kern="1200" dirty="0">
                <a:solidFill>
                  <a:schemeClr val="tx1"/>
                </a:solidFill>
                <a:effectLst/>
                <a:latin typeface="+mn-lt"/>
                <a:ea typeface="+mn-ea"/>
                <a:cs typeface="+mn-cs"/>
              </a:rPr>
              <a:t>Effort Costs:</a:t>
            </a:r>
            <a:r>
              <a:rPr lang="en-GB" sz="1200" b="0" i="0" kern="1200" dirty="0">
                <a:solidFill>
                  <a:schemeClr val="tx1"/>
                </a:solidFill>
                <a:effectLst/>
                <a:latin typeface="+mn-lt"/>
                <a:ea typeface="+mn-ea"/>
                <a:cs typeface="+mn-cs"/>
              </a:rPr>
              <a:t> The physical and mental effort involved in the consumption process. </a:t>
            </a:r>
          </a:p>
          <a:p>
            <a:r>
              <a:rPr lang="en-GB" sz="1200" b="1" i="0" kern="1200" dirty="0">
                <a:solidFill>
                  <a:schemeClr val="tx1"/>
                </a:solidFill>
                <a:effectLst/>
                <a:latin typeface="+mn-lt"/>
                <a:ea typeface="+mn-ea"/>
                <a:cs typeface="+mn-cs"/>
              </a:rPr>
              <a:t>Psychological Costs:</a:t>
            </a:r>
            <a:r>
              <a:rPr lang="en-GB" sz="1200" b="0" i="0" kern="1200" dirty="0">
                <a:solidFill>
                  <a:schemeClr val="tx1"/>
                </a:solidFill>
                <a:effectLst/>
                <a:latin typeface="+mn-lt"/>
                <a:ea typeface="+mn-ea"/>
                <a:cs typeface="+mn-cs"/>
              </a:rPr>
              <a:t> The stress or discomfort associated with the purchase, such as uncertainty or the fear of making a poor decision.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Customer Value Equation</a:t>
            </a:r>
          </a:p>
          <a:p>
            <a:r>
              <a:rPr lang="en-GB" sz="1200" b="0" i="0" kern="1200" dirty="0">
                <a:solidFill>
                  <a:schemeClr val="tx1"/>
                </a:solidFill>
                <a:effectLst/>
                <a:latin typeface="+mn-lt"/>
                <a:ea typeface="+mn-ea"/>
                <a:cs typeface="+mn-cs"/>
              </a:rPr>
              <a:t>This concept can be simplified into a formula: Customer Value = Perceived Benefits - Perceived Sacrifices </a:t>
            </a:r>
          </a:p>
          <a:p>
            <a:r>
              <a:rPr lang="en-GB" sz="1200" b="0" i="0" kern="1200" dirty="0">
                <a:solidFill>
                  <a:schemeClr val="tx1"/>
                </a:solidFill>
                <a:effectLst/>
                <a:latin typeface="+mn-lt"/>
                <a:ea typeface="+mn-ea"/>
                <a:cs typeface="+mn-cs"/>
              </a:rPr>
              <a:t>For a customer to perceive high value, the benefits must considerably exceed the sacrifices. Businesses strive to increase perceived benefits or decrease perceived sacrifices to enhance customer value, which drives satisfaction, loyalty, and profitability.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10</a:t>
            </a:fld>
            <a:endParaRPr lang="en-GB"/>
          </a:p>
        </p:txBody>
      </p:sp>
    </p:spTree>
    <p:extLst>
      <p:ext uri="{BB962C8B-B14F-4D97-AF65-F5344CB8AC3E}">
        <p14:creationId xmlns:p14="http://schemas.microsoft.com/office/powerpoint/2010/main" val="11587965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strategic framework you're describing is Bowman's Strategy Clock, developed by Cliff Bowman and David Faulkner. This model </a:t>
            </a:r>
            <a:r>
              <a:rPr lang="en-GB" sz="1200" b="0" i="0" kern="1200" dirty="0" err="1">
                <a:solidFill>
                  <a:schemeClr val="tx1"/>
                </a:solidFill>
                <a:effectLst/>
                <a:latin typeface="+mn-lt"/>
                <a:ea typeface="+mn-ea"/>
                <a:cs typeface="+mn-cs"/>
              </a:rPr>
              <a:t>analyzes</a:t>
            </a:r>
            <a:r>
              <a:rPr lang="en-GB" sz="1200" b="0" i="0" kern="1200" dirty="0">
                <a:solidFill>
                  <a:schemeClr val="tx1"/>
                </a:solidFill>
                <a:effectLst/>
                <a:latin typeface="+mn-lt"/>
                <a:ea typeface="+mn-ea"/>
                <a:cs typeface="+mn-cs"/>
              </a:rPr>
              <a:t> market positioning by plotting products on a clock face, using the two key dimensions of price and </a:t>
            </a:r>
            <a:r>
              <a:rPr lang="en-GB" sz="1200" b="0" i="0" kern="1200" dirty="0">
                <a:solidFill>
                  <a:schemeClr val="tx1"/>
                </a:solidFill>
                <a:effectLst/>
                <a:latin typeface="+mn-lt"/>
                <a:ea typeface="+mn-ea"/>
                <a:cs typeface="+mn-cs"/>
                <a:hlinkClick r:id="rId3"/>
              </a:rPr>
              <a:t>perceived value</a:t>
            </a:r>
            <a:r>
              <a:rPr lang="en-GB" sz="1200" b="0" i="0" kern="1200" dirty="0">
                <a:solidFill>
                  <a:schemeClr val="tx1"/>
                </a:solidFill>
                <a:effectLst/>
                <a:latin typeface="+mn-lt"/>
                <a:ea typeface="+mn-ea"/>
                <a:cs typeface="+mn-cs"/>
              </a:rPr>
              <a:t> (which encompasses perceived benefits and service). The framework helps businesses understand their competitive position and choose a strategy based on the combination of these factors.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it works:</a:t>
            </a:r>
          </a:p>
          <a:p>
            <a:r>
              <a:rPr lang="en-GB" sz="1200" b="1" i="0" kern="1200" dirty="0">
                <a:solidFill>
                  <a:schemeClr val="tx1"/>
                </a:solidFill>
                <a:effectLst/>
                <a:latin typeface="+mn-lt"/>
                <a:ea typeface="+mn-ea"/>
                <a:cs typeface="+mn-cs"/>
              </a:rPr>
              <a:t>Price Dimension: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refers to the amount of money a customer has to sacrifice to purchase the product. </a:t>
            </a:r>
          </a:p>
          <a:p>
            <a:r>
              <a:rPr lang="en-GB" sz="1200" b="1" i="0" kern="1200" dirty="0">
                <a:solidFill>
                  <a:schemeClr val="tx1"/>
                </a:solidFill>
                <a:effectLst/>
                <a:latin typeface="+mn-lt"/>
                <a:ea typeface="+mn-ea"/>
                <a:cs typeface="+mn-cs"/>
              </a:rPr>
              <a:t>Perceived Value Dimension: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is the customer's perception of the quality of the product or service they receive. </a:t>
            </a:r>
          </a:p>
          <a:p>
            <a:r>
              <a:rPr lang="en-GB" sz="1200" b="1" i="0" kern="1200" dirty="0">
                <a:solidFill>
                  <a:schemeClr val="tx1"/>
                </a:solidFill>
                <a:effectLst/>
                <a:latin typeface="+mn-lt"/>
                <a:ea typeface="+mn-ea"/>
                <a:cs typeface="+mn-cs"/>
              </a:rPr>
              <a:t>The Clock Face: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model uses a clock face with 12 positions to represent different strategic approaches.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Strategic Positions:</a:t>
            </a:r>
          </a:p>
          <a:p>
            <a:r>
              <a:rPr lang="en-GB" sz="1200" b="0" i="0" kern="1200" dirty="0">
                <a:solidFill>
                  <a:schemeClr val="tx1"/>
                </a:solidFill>
                <a:effectLst/>
                <a:latin typeface="+mn-lt"/>
                <a:ea typeface="+mn-ea"/>
                <a:cs typeface="+mn-cs"/>
              </a:rPr>
              <a:t>Bowman's Strategy Clock identifies several positions, including: </a:t>
            </a:r>
          </a:p>
          <a:p>
            <a:r>
              <a:rPr lang="en-GB" sz="1200" b="1" i="0" kern="1200" dirty="0">
                <a:solidFill>
                  <a:schemeClr val="tx1"/>
                </a:solidFill>
                <a:effectLst/>
                <a:latin typeface="+mn-lt"/>
                <a:ea typeface="+mn-ea"/>
                <a:cs typeface="+mn-cs"/>
              </a:rPr>
              <a:t>Low Price/Low Value:</a:t>
            </a:r>
            <a:r>
              <a:rPr lang="en-GB" sz="1200" b="0" i="0" kern="1200" dirty="0">
                <a:solidFill>
                  <a:schemeClr val="tx1"/>
                </a:solidFill>
                <a:effectLst/>
                <a:latin typeface="+mn-lt"/>
                <a:ea typeface="+mn-ea"/>
                <a:cs typeface="+mn-cs"/>
              </a:rPr>
              <a:t> Offering basic products at a low cost.</a:t>
            </a:r>
          </a:p>
          <a:p>
            <a:r>
              <a:rPr lang="en-GB" sz="1200" b="1" i="0" kern="1200" dirty="0">
                <a:solidFill>
                  <a:schemeClr val="tx1"/>
                </a:solidFill>
                <a:effectLst/>
                <a:latin typeface="+mn-lt"/>
                <a:ea typeface="+mn-ea"/>
                <a:cs typeface="+mn-cs"/>
              </a:rPr>
              <a:t>Low Price:</a:t>
            </a:r>
            <a:r>
              <a:rPr lang="en-GB" sz="1200" b="0" i="0" kern="1200" dirty="0">
                <a:solidFill>
                  <a:schemeClr val="tx1"/>
                </a:solidFill>
                <a:effectLst/>
                <a:latin typeface="+mn-lt"/>
                <a:ea typeface="+mn-ea"/>
                <a:cs typeface="+mn-cs"/>
              </a:rPr>
              <a:t> Competing on price with a standard level of quality.</a:t>
            </a:r>
          </a:p>
          <a:p>
            <a:r>
              <a:rPr lang="en-GB" sz="1200" b="1" i="0" kern="1200" dirty="0">
                <a:solidFill>
                  <a:schemeClr val="tx1"/>
                </a:solidFill>
                <a:effectLst/>
                <a:latin typeface="+mn-lt"/>
                <a:ea typeface="+mn-ea"/>
                <a:cs typeface="+mn-cs"/>
              </a:rPr>
              <a:t>Hybrid:</a:t>
            </a:r>
            <a:r>
              <a:rPr lang="en-GB" sz="1200" b="0" i="0" kern="1200" dirty="0">
                <a:solidFill>
                  <a:schemeClr val="tx1"/>
                </a:solidFill>
                <a:effectLst/>
                <a:latin typeface="+mn-lt"/>
                <a:ea typeface="+mn-ea"/>
                <a:cs typeface="+mn-cs"/>
              </a:rPr>
              <a:t> Offering a relatively low price for a relatively high value, or vice versa.</a:t>
            </a:r>
          </a:p>
          <a:p>
            <a:r>
              <a:rPr lang="en-GB" sz="1200" b="1" i="0" kern="1200" dirty="0">
                <a:solidFill>
                  <a:schemeClr val="tx1"/>
                </a:solidFill>
                <a:effectLst/>
                <a:latin typeface="+mn-lt"/>
                <a:ea typeface="+mn-ea"/>
                <a:cs typeface="+mn-cs"/>
              </a:rPr>
              <a:t>Differentiation:</a:t>
            </a:r>
            <a:r>
              <a:rPr lang="en-GB" sz="1200" b="0" i="0" kern="1200" dirty="0">
                <a:solidFill>
                  <a:schemeClr val="tx1"/>
                </a:solidFill>
                <a:effectLst/>
                <a:latin typeface="+mn-lt"/>
                <a:ea typeface="+mn-ea"/>
                <a:cs typeface="+mn-cs"/>
              </a:rPr>
              <a:t> Providing high perceived value at a price that customers are willing to pay.</a:t>
            </a:r>
          </a:p>
          <a:p>
            <a:r>
              <a:rPr lang="en-GB" sz="1200" b="1" i="0" kern="1200" dirty="0">
                <a:solidFill>
                  <a:schemeClr val="tx1"/>
                </a:solidFill>
                <a:effectLst/>
                <a:latin typeface="+mn-lt"/>
                <a:ea typeface="+mn-ea"/>
                <a:cs typeface="+mn-cs"/>
              </a:rPr>
              <a:t>Focused Differentiation:</a:t>
            </a:r>
            <a:r>
              <a:rPr lang="en-GB" sz="1200" b="0" i="0" kern="1200" dirty="0">
                <a:solidFill>
                  <a:schemeClr val="tx1"/>
                </a:solidFill>
                <a:effectLst/>
                <a:latin typeface="+mn-lt"/>
                <a:ea typeface="+mn-ea"/>
                <a:cs typeface="+mn-cs"/>
              </a:rPr>
              <a:t> High value and high price targeted at a specific market niche.</a:t>
            </a:r>
          </a:p>
          <a:p>
            <a:r>
              <a:rPr lang="en-GB" sz="1200" b="1" i="0" kern="1200" dirty="0">
                <a:solidFill>
                  <a:schemeClr val="tx1"/>
                </a:solidFill>
                <a:effectLst/>
                <a:latin typeface="+mn-lt"/>
                <a:ea typeface="+mn-ea"/>
                <a:cs typeface="+mn-cs"/>
              </a:rPr>
              <a:t>Risky High Margins:</a:t>
            </a:r>
            <a:r>
              <a:rPr lang="en-GB" sz="1200" b="0" i="0" kern="1200" dirty="0">
                <a:solidFill>
                  <a:schemeClr val="tx1"/>
                </a:solidFill>
                <a:effectLst/>
                <a:latin typeface="+mn-lt"/>
                <a:ea typeface="+mn-ea"/>
                <a:cs typeface="+mn-cs"/>
              </a:rPr>
              <a:t> High price and high value, but with potential for failure if customers perceive the value as insufficient for the cost.</a:t>
            </a:r>
          </a:p>
          <a:p>
            <a:r>
              <a:rPr lang="en-GB" sz="1200" b="1" i="0" kern="1200" dirty="0">
                <a:solidFill>
                  <a:schemeClr val="tx1"/>
                </a:solidFill>
                <a:effectLst/>
                <a:latin typeface="+mn-lt"/>
                <a:ea typeface="+mn-ea"/>
                <a:cs typeface="+mn-cs"/>
                <a:hlinkClick r:id="rId4"/>
              </a:rPr>
              <a:t>Monopoly Pricing</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Not being price-sensitive, as there are no close competitors.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Purpose:</a:t>
            </a:r>
          </a:p>
          <a:p>
            <a:r>
              <a:rPr lang="en-GB" sz="1200" b="0" i="0" kern="1200" dirty="0">
                <a:solidFill>
                  <a:schemeClr val="tx1"/>
                </a:solidFill>
                <a:effectLst/>
                <a:latin typeface="+mn-lt"/>
                <a:ea typeface="+mn-ea"/>
                <a:cs typeface="+mn-cs"/>
              </a:rPr>
              <a:t>Businesses use Bowman's Strategy Clock to:</a:t>
            </a:r>
          </a:p>
          <a:p>
            <a:r>
              <a:rPr lang="en-GB" sz="1200" b="1" i="0" kern="1200" dirty="0" err="1">
                <a:solidFill>
                  <a:schemeClr val="tx1"/>
                </a:solidFill>
                <a:effectLst/>
                <a:latin typeface="+mn-lt"/>
                <a:ea typeface="+mn-ea"/>
                <a:cs typeface="+mn-cs"/>
              </a:rPr>
              <a:t>Analyze</a:t>
            </a:r>
            <a:r>
              <a:rPr lang="en-GB" sz="1200" b="1" i="0" kern="1200" dirty="0">
                <a:solidFill>
                  <a:schemeClr val="tx1"/>
                </a:solidFill>
                <a:effectLst/>
                <a:latin typeface="+mn-lt"/>
                <a:ea typeface="+mn-ea"/>
                <a:cs typeface="+mn-cs"/>
              </a:rPr>
              <a:t> Competitive Position:</a:t>
            </a:r>
            <a:r>
              <a:rPr lang="en-GB" sz="1200" b="0" i="0" kern="1200" dirty="0">
                <a:solidFill>
                  <a:schemeClr val="tx1"/>
                </a:solidFill>
                <a:effectLst/>
                <a:latin typeface="+mn-lt"/>
                <a:ea typeface="+mn-ea"/>
                <a:cs typeface="+mn-cs"/>
              </a:rPr>
              <a:t> Understand where their product stands relative to competitors' offerings. </a:t>
            </a:r>
          </a:p>
          <a:p>
            <a:r>
              <a:rPr lang="en-GB" sz="1200" b="1" i="0" kern="1200" dirty="0">
                <a:solidFill>
                  <a:schemeClr val="tx1"/>
                </a:solidFill>
                <a:effectLst/>
                <a:latin typeface="+mn-lt"/>
                <a:ea typeface="+mn-ea"/>
                <a:cs typeface="+mn-cs"/>
              </a:rPr>
              <a:t>Identify Strategic Options:</a:t>
            </a:r>
            <a:r>
              <a:rPr lang="en-GB" sz="1200" b="0" i="0" kern="1200" dirty="0">
                <a:solidFill>
                  <a:schemeClr val="tx1"/>
                </a:solidFill>
                <a:effectLst/>
                <a:latin typeface="+mn-lt"/>
                <a:ea typeface="+mn-ea"/>
                <a:cs typeface="+mn-cs"/>
              </a:rPr>
              <a:t> Explore different ways to position themselves in the market. </a:t>
            </a:r>
          </a:p>
          <a:p>
            <a:r>
              <a:rPr lang="en-GB" sz="1200" b="1" i="0" kern="1200" dirty="0">
                <a:solidFill>
                  <a:schemeClr val="tx1"/>
                </a:solidFill>
                <a:effectLst/>
                <a:latin typeface="+mn-lt"/>
                <a:ea typeface="+mn-ea"/>
                <a:cs typeface="+mn-cs"/>
              </a:rPr>
              <a:t>Achieve Competitive Advantage:</a:t>
            </a:r>
            <a:r>
              <a:rPr lang="en-GB" sz="1200" b="0" i="0" kern="1200" dirty="0">
                <a:solidFill>
                  <a:schemeClr val="tx1"/>
                </a:solidFill>
                <a:effectLst/>
                <a:latin typeface="+mn-lt"/>
                <a:ea typeface="+mn-ea"/>
                <a:cs typeface="+mn-cs"/>
              </a:rPr>
              <a:t> Choose a position that makes the most sense for their company's competencies and market dynamics.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11</a:t>
            </a:fld>
            <a:endParaRPr lang="en-GB"/>
          </a:p>
        </p:txBody>
      </p:sp>
    </p:spTree>
    <p:extLst>
      <p:ext uri="{BB962C8B-B14F-4D97-AF65-F5344CB8AC3E}">
        <p14:creationId xmlns:p14="http://schemas.microsoft.com/office/powerpoint/2010/main" val="539211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Bowman's strategy clock identifies eight competitive market strategies based on combinations of price and perceived value, including Low Price/Low Value, Low Price, Hybrid, Differentiation, Focused Differentiation, Risky High Margins, Monopoly Pricing, and Loss of Market Share. Developed by </a:t>
            </a:r>
            <a:r>
              <a:rPr lang="en-GB" sz="1200" b="0" i="0" kern="1200" dirty="0">
                <a:solidFill>
                  <a:schemeClr val="tx1"/>
                </a:solidFill>
                <a:effectLst/>
                <a:latin typeface="+mn-lt"/>
                <a:ea typeface="+mn-ea"/>
                <a:cs typeface="+mn-cs"/>
                <a:hlinkClick r:id="rId3"/>
              </a:rPr>
              <a:t>Cliff Bowman</a:t>
            </a:r>
            <a:r>
              <a:rPr lang="en-GB" sz="1200" b="0" i="0" kern="1200" dirty="0">
                <a:solidFill>
                  <a:schemeClr val="tx1"/>
                </a:solidFill>
                <a:effectLst/>
                <a:latin typeface="+mn-lt"/>
                <a:ea typeface="+mn-ea"/>
                <a:cs typeface="+mn-cs"/>
              </a:rPr>
              <a:t> and </a:t>
            </a:r>
            <a:r>
              <a:rPr lang="en-GB" sz="1200" b="0" i="0" kern="1200" dirty="0">
                <a:solidFill>
                  <a:schemeClr val="tx1"/>
                </a:solidFill>
                <a:effectLst/>
                <a:latin typeface="+mn-lt"/>
                <a:ea typeface="+mn-ea"/>
                <a:cs typeface="+mn-cs"/>
                <a:hlinkClick r:id="rId4"/>
              </a:rPr>
              <a:t>David Faulkner</a:t>
            </a:r>
            <a:r>
              <a:rPr lang="en-GB" sz="1200" b="0" i="0" kern="1200" dirty="0">
                <a:solidFill>
                  <a:schemeClr val="tx1"/>
                </a:solidFill>
                <a:effectLst/>
                <a:latin typeface="+mn-lt"/>
                <a:ea typeface="+mn-ea"/>
                <a:cs typeface="+mn-cs"/>
              </a:rPr>
              <a:t>, the model helps businesses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their current position and choose the most effective strategy for market competitiveness.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Here are the eight positions on Bowman's clock:</a:t>
            </a:r>
          </a:p>
          <a:p>
            <a:r>
              <a:rPr lang="en-GB" sz="1200" b="1" i="0" kern="1200" dirty="0">
                <a:solidFill>
                  <a:schemeClr val="tx1"/>
                </a:solidFill>
                <a:effectLst/>
                <a:latin typeface="+mn-lt"/>
                <a:ea typeface="+mn-ea"/>
                <a:cs typeface="+mn-cs"/>
              </a:rPr>
              <a:t>Low Price/Low Value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(No Frills): A strategy of offering basic products or services at the lowest possible price, appealing to highly price-sensitive customers. </a:t>
            </a:r>
          </a:p>
          <a:p>
            <a:r>
              <a:rPr lang="en-GB" sz="1200" b="1" i="0" kern="1200" dirty="0">
                <a:solidFill>
                  <a:schemeClr val="tx1"/>
                </a:solidFill>
                <a:effectLst/>
                <a:latin typeface="+mn-lt"/>
                <a:ea typeface="+mn-ea"/>
                <a:cs typeface="+mn-cs"/>
              </a:rPr>
              <a:t>Low Price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strategy of being the low-cost leader, offering competitively priced products with acceptable quality and value. </a:t>
            </a:r>
          </a:p>
          <a:p>
            <a:r>
              <a:rPr lang="en-GB" sz="1200" b="1" i="0" kern="1200" dirty="0">
                <a:solidFill>
                  <a:schemeClr val="tx1"/>
                </a:solidFill>
                <a:effectLst/>
                <a:latin typeface="+mn-lt"/>
                <a:ea typeface="+mn-ea"/>
                <a:cs typeface="+mn-cs"/>
              </a:rPr>
              <a:t>Hybrid</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strategy that combines a moderate price with a moderate level of differentiation, aiming for a good balance between cost and value. </a:t>
            </a:r>
          </a:p>
          <a:p>
            <a:r>
              <a:rPr lang="en-GB" sz="1200" b="1" i="0" kern="1200" dirty="0">
                <a:solidFill>
                  <a:schemeClr val="tx1"/>
                </a:solidFill>
                <a:effectLst/>
                <a:latin typeface="+mn-lt"/>
                <a:ea typeface="+mn-ea"/>
                <a:cs typeface="+mn-cs"/>
              </a:rPr>
              <a:t>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strategy involves offering unique, high-value products or services at a premium price, appealing to customers seeking distinctive offerings. </a:t>
            </a:r>
          </a:p>
          <a:p>
            <a:r>
              <a:rPr lang="en-GB" sz="1200" b="1" i="0" kern="1200" dirty="0">
                <a:solidFill>
                  <a:schemeClr val="tx1"/>
                </a:solidFill>
                <a:effectLst/>
                <a:latin typeface="+mn-lt"/>
                <a:ea typeface="+mn-ea"/>
                <a:cs typeface="+mn-cs"/>
              </a:rPr>
              <a:t>Focused 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niche strategy where a firm offers highly specialized, high-value products to a specific market segment, usually at a premium price. </a:t>
            </a:r>
          </a:p>
          <a:p>
            <a:r>
              <a:rPr lang="en-GB" sz="1200" b="1" i="0" kern="1200" dirty="0">
                <a:solidFill>
                  <a:schemeClr val="tx1"/>
                </a:solidFill>
                <a:effectLst/>
                <a:latin typeface="+mn-lt"/>
                <a:ea typeface="+mn-ea"/>
                <a:cs typeface="+mn-cs"/>
              </a:rPr>
              <a:t>Risky High Margins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risky strategy where high prices are charged for products not perceived as high value, which can lead to customer dissatisfaction. </a:t>
            </a:r>
          </a:p>
          <a:p>
            <a:r>
              <a:rPr lang="en-GB" sz="1200" b="1" i="0" kern="1200" dirty="0">
                <a:solidFill>
                  <a:schemeClr val="tx1"/>
                </a:solidFill>
                <a:effectLst/>
                <a:latin typeface="+mn-lt"/>
                <a:ea typeface="+mn-ea"/>
                <a:cs typeface="+mn-cs"/>
              </a:rPr>
              <a:t>Monopoly Pricing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Possible only in situations with little to no competition, allowing the company to set high prices for high-value products. </a:t>
            </a:r>
          </a:p>
          <a:p>
            <a:r>
              <a:rPr lang="en-GB" sz="1200" b="1" i="0" kern="1200" dirty="0">
                <a:solidFill>
                  <a:schemeClr val="tx1"/>
                </a:solidFill>
                <a:effectLst/>
                <a:latin typeface="+mn-lt"/>
                <a:ea typeface="+mn-ea"/>
                <a:cs typeface="+mn-cs"/>
              </a:rPr>
              <a:t>Loss of Market Share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most undesirable position, resulting from offerings that are neither competitively priced nor differentiated, leading to a decline in market presence.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12</a:t>
            </a:fld>
            <a:endParaRPr lang="en-GB"/>
          </a:p>
        </p:txBody>
      </p:sp>
    </p:spTree>
    <p:extLst>
      <p:ext uri="{BB962C8B-B14F-4D97-AF65-F5344CB8AC3E}">
        <p14:creationId xmlns:p14="http://schemas.microsoft.com/office/powerpoint/2010/main" val="12282412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Bowman's Strategic Clock, a company can choose to be a Leader, Follower, Challenger, or Specialist/Niche Player depending on their desired market position based on relative price and perceived value of their product or service, considering their competition and market share.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Explanation:</a:t>
            </a:r>
          </a:p>
          <a:p>
            <a:r>
              <a:rPr lang="en-GB" sz="1200" b="1" i="0" kern="1200" dirty="0">
                <a:solidFill>
                  <a:schemeClr val="tx1"/>
                </a:solidFill>
                <a:effectLst/>
                <a:latin typeface="+mn-lt"/>
                <a:ea typeface="+mn-ea"/>
                <a:cs typeface="+mn-cs"/>
              </a:rPr>
              <a:t>Leader:</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position involves offering high perceived value at a relatively high price, essentially being the market leader with a premium brand image. They often set industry standards and drive innovation. </a:t>
            </a:r>
          </a:p>
          <a:p>
            <a:r>
              <a:rPr lang="en-GB" sz="1200" b="1" i="0" kern="1200" dirty="0">
                <a:solidFill>
                  <a:schemeClr val="tx1"/>
                </a:solidFill>
                <a:effectLst/>
                <a:latin typeface="+mn-lt"/>
                <a:ea typeface="+mn-ea"/>
                <a:cs typeface="+mn-cs"/>
              </a:rPr>
              <a:t>Follower:</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follower closely imitates the leader's strategy, offering similar quality at a slightly lower price. They benefit from established market awareness and can capture a portion of the market share without the high investment costs of being a leader. </a:t>
            </a:r>
          </a:p>
          <a:p>
            <a:r>
              <a:rPr lang="en-GB" sz="1200" b="1" i="0" kern="1200" dirty="0">
                <a:solidFill>
                  <a:schemeClr val="tx1"/>
                </a:solidFill>
                <a:effectLst/>
                <a:latin typeface="+mn-lt"/>
                <a:ea typeface="+mn-ea"/>
                <a:cs typeface="+mn-cs"/>
              </a:rPr>
              <a:t>Challenger:</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strategy involves aggressively attacking the market leader by offering lower prices or significantly higher perceived value, often with disruptive innovations. They aim to gain market share quickly by directly challenging the established leader. </a:t>
            </a:r>
          </a:p>
          <a:p>
            <a:r>
              <a:rPr lang="en-GB" sz="1200" b="1" i="0" kern="1200" dirty="0">
                <a:solidFill>
                  <a:schemeClr val="tx1"/>
                </a:solidFill>
                <a:effectLst/>
                <a:latin typeface="+mn-lt"/>
                <a:ea typeface="+mn-ea"/>
                <a:cs typeface="+mn-cs"/>
              </a:rPr>
              <a:t>Specialist/Niche Player:</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position focuses on a specific niche market with unique needs, offering high perceived value at a potentially higher price. They cater to a smaller customer segment with specialized products or services. </a:t>
            </a:r>
          </a:p>
          <a:p>
            <a:r>
              <a:rPr lang="en-GB" sz="1200" b="0" i="0" kern="1200" dirty="0">
                <a:solidFill>
                  <a:schemeClr val="tx1"/>
                </a:solidFill>
                <a:effectLst/>
                <a:latin typeface="+mn-lt"/>
                <a:ea typeface="+mn-ea"/>
                <a:cs typeface="+mn-cs"/>
              </a:rPr>
              <a:t>Key points about Bowman's Clock:</a:t>
            </a:r>
          </a:p>
          <a:p>
            <a:r>
              <a:rPr lang="en-GB" sz="1200" b="1" i="0" kern="1200" dirty="0">
                <a:solidFill>
                  <a:schemeClr val="tx1"/>
                </a:solidFill>
                <a:effectLst/>
                <a:latin typeface="+mn-lt"/>
                <a:ea typeface="+mn-ea"/>
                <a:cs typeface="+mn-cs"/>
              </a:rPr>
              <a:t>Two axes: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model uses two key dimensions to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a company's position: perceived value and price. </a:t>
            </a:r>
          </a:p>
          <a:p>
            <a:r>
              <a:rPr lang="en-GB" sz="1200" b="1" i="0" kern="1200" dirty="0">
                <a:solidFill>
                  <a:schemeClr val="tx1"/>
                </a:solidFill>
                <a:effectLst/>
                <a:latin typeface="+mn-lt"/>
                <a:ea typeface="+mn-ea"/>
                <a:cs typeface="+mn-cs"/>
              </a:rPr>
              <a:t>Eight positions: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clock is divided into eight sections representing different combinations of price and perceived value, each with its own strategic implications. </a:t>
            </a:r>
          </a:p>
          <a:p>
            <a:r>
              <a:rPr lang="en-GB" sz="1200" b="1" i="0" kern="1200" dirty="0">
                <a:solidFill>
                  <a:schemeClr val="tx1"/>
                </a:solidFill>
                <a:effectLst/>
                <a:latin typeface="+mn-lt"/>
                <a:ea typeface="+mn-ea"/>
                <a:cs typeface="+mn-cs"/>
              </a:rPr>
              <a:t>Competitive advantage: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goal is to choose a position that provides a competitive advantage by offering a unique combination of price and perceived value.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13</a:t>
            </a:fld>
            <a:endParaRPr lang="en-GB"/>
          </a:p>
        </p:txBody>
      </p:sp>
    </p:spTree>
    <p:extLst>
      <p:ext uri="{BB962C8B-B14F-4D97-AF65-F5344CB8AC3E}">
        <p14:creationId xmlns:p14="http://schemas.microsoft.com/office/powerpoint/2010/main" val="18194753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999F75-8A2E-C63E-6AA1-4271132CC012}"/>
            </a:ext>
          </a:extLst>
        </p:cNvPr>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FE85B99B-ABC0-C928-4E2E-999BAEDE357F}"/>
              </a:ext>
            </a:extLst>
          </p:cNvPr>
          <p:cNvSpPr>
            <a:spLocks noGrp="1" noRot="1" noChangeAspect="1" noChangeArrowheads="1" noTextEdit="1"/>
          </p:cNvSpPr>
          <p:nvPr>
            <p:ph type="sldImg"/>
          </p:nvPr>
        </p:nvSpPr>
        <p:spPr>
          <a:ln/>
        </p:spPr>
      </p:sp>
      <p:sp>
        <p:nvSpPr>
          <p:cNvPr id="86019" name="Notes Placeholder 2">
            <a:extLst>
              <a:ext uri="{FF2B5EF4-FFF2-40B4-BE49-F238E27FC236}">
                <a16:creationId xmlns:a16="http://schemas.microsoft.com/office/drawing/2014/main" id="{3AC5F0B4-F2CA-3733-AC5E-E9E7EC5BB9C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b="1" dirty="0">
                <a:latin typeface="Arial" panose="020B0604020202020204" pitchFamily="34" charset="0"/>
              </a:rPr>
              <a:t>Figure 3.4  </a:t>
            </a:r>
            <a:r>
              <a:rPr lang="en-GB" altLang="en-US" b="1" dirty="0">
                <a:latin typeface="Arial" panose="020B0604020202020204" pitchFamily="34" charset="0"/>
              </a:rPr>
              <a:t>The industry life cycle</a:t>
            </a:r>
          </a:p>
          <a:p>
            <a:pPr eaLnBrk="1" hangingPunct="1">
              <a:spcBef>
                <a:spcPct val="0"/>
              </a:spcBef>
            </a:pPr>
            <a:endParaRPr lang="en-GB" altLang="en-US" b="1" dirty="0">
              <a:latin typeface="Arial" panose="020B0604020202020204" pitchFamily="34" charset="0"/>
            </a:endParaRPr>
          </a:p>
          <a:p>
            <a:r>
              <a:rPr lang="en-GB" sz="1200" kern="1200" dirty="0">
                <a:solidFill>
                  <a:schemeClr val="tx1"/>
                </a:solidFill>
                <a:effectLst/>
                <a:latin typeface="+mn-lt"/>
                <a:ea typeface="+mn-ea"/>
                <a:cs typeface="+mn-cs"/>
              </a:rPr>
              <a:t>The industry life cycle describes the stages an industry goes through from its inception to its eventual obsolescence, typically comprising introduction, growth, maturity, and decline. During the introduction stage, there is low demand and awareness of a new product or service. The growth stage sees rapidly increasing demand and profits as awareness spreads. In the maturity stage, growth slows and stabilizes, with increased competition and market saturation. Finally, in the decline stage, demand and sales decrease due to factors like technological obsolescence or changing consumer preferences. </a:t>
            </a:r>
          </a:p>
          <a:p>
            <a:r>
              <a:rPr lang="en-GB" sz="1200" b="0" kern="1200" dirty="0">
                <a:solidFill>
                  <a:schemeClr val="tx1"/>
                </a:solidFill>
                <a:effectLst/>
                <a:latin typeface="+mn-lt"/>
                <a:ea typeface="+mn-ea"/>
                <a:cs typeface="+mn-cs"/>
              </a:rPr>
              <a:t>Stages of the Industry Life Cycle</a:t>
            </a:r>
          </a:p>
          <a:p>
            <a:r>
              <a:rPr lang="en-GB" sz="1200" b="1" kern="1200" dirty="0">
                <a:solidFill>
                  <a:schemeClr val="tx1"/>
                </a:solidFill>
                <a:effectLst/>
                <a:latin typeface="+mn-lt"/>
                <a:ea typeface="+mn-ea"/>
                <a:cs typeface="+mn-cs"/>
              </a:rPr>
              <a:t>Introduction/Startup</a:t>
            </a:r>
            <a:r>
              <a:rPr lang="en-GB" sz="1200" b="0" kern="1200" dirty="0">
                <a:solidFill>
                  <a:schemeClr val="tx1"/>
                </a:solidFill>
                <a:effectLst/>
                <a:latin typeface="+mn-lt"/>
                <a:ea typeface="+mn-ea"/>
                <a:cs typeface="+mn-cs"/>
              </a:rPr>
              <a:t>:</a:t>
            </a:r>
          </a:p>
          <a:p>
            <a:r>
              <a:rPr lang="en-GB" sz="1200" b="1" kern="1200" dirty="0">
                <a:solidFill>
                  <a:schemeClr val="tx1"/>
                </a:solidFill>
                <a:effectLst/>
                <a:latin typeface="+mn-lt"/>
                <a:ea typeface="+mn-ea"/>
                <a:cs typeface="+mn-cs"/>
              </a:rPr>
              <a:t>Description</a:t>
            </a:r>
            <a:r>
              <a:rPr lang="en-GB" sz="1200" kern="1200" dirty="0">
                <a:solidFill>
                  <a:schemeClr val="tx1"/>
                </a:solidFill>
                <a:effectLst/>
                <a:latin typeface="+mn-lt"/>
                <a:ea typeface="+mn-ea"/>
                <a:cs typeface="+mn-cs"/>
              </a:rPr>
              <a:t>: A new product, service, or concept is introduced to the market.</a:t>
            </a:r>
          </a:p>
          <a:p>
            <a:r>
              <a:rPr lang="en-GB" sz="1200" b="1" kern="1200" dirty="0">
                <a:solidFill>
                  <a:schemeClr val="tx1"/>
                </a:solidFill>
                <a:effectLst/>
                <a:latin typeface="+mn-lt"/>
                <a:ea typeface="+mn-ea"/>
                <a:cs typeface="+mn-cs"/>
              </a:rPr>
              <a:t>Characteristics</a:t>
            </a:r>
            <a:r>
              <a:rPr lang="en-GB" sz="1200" kern="1200" dirty="0">
                <a:solidFill>
                  <a:schemeClr val="tx1"/>
                </a:solidFill>
                <a:effectLst/>
                <a:latin typeface="+mn-lt"/>
                <a:ea typeface="+mn-ea"/>
                <a:cs typeface="+mn-cs"/>
              </a:rPr>
              <a:t>: Low consumer awareness, low demand, low sales, high marketing costs, and limited competition.</a:t>
            </a:r>
          </a:p>
          <a:p>
            <a:r>
              <a:rPr lang="en-GB" sz="1200" b="1" kern="1200" dirty="0">
                <a:solidFill>
                  <a:schemeClr val="tx1"/>
                </a:solidFill>
                <a:effectLst/>
                <a:latin typeface="+mn-lt"/>
                <a:ea typeface="+mn-ea"/>
                <a:cs typeface="+mn-cs"/>
              </a:rPr>
              <a:t>Example</a:t>
            </a:r>
            <a:r>
              <a:rPr lang="en-GB" sz="1200" kern="1200" dirty="0">
                <a:solidFill>
                  <a:schemeClr val="tx1"/>
                </a:solidFill>
                <a:effectLst/>
                <a:latin typeface="+mn-lt"/>
                <a:ea typeface="+mn-ea"/>
                <a:cs typeface="+mn-cs"/>
              </a:rPr>
              <a:t>: The emergence of the first electric vehicle (EV) charging infrastructure. Early EVs themselves were in this stage for a very long time.</a:t>
            </a:r>
          </a:p>
          <a:p>
            <a:r>
              <a:rPr lang="en-GB" sz="1200" b="1" kern="1200" dirty="0">
                <a:solidFill>
                  <a:schemeClr val="tx1"/>
                </a:solidFill>
                <a:effectLst/>
                <a:latin typeface="+mn-lt"/>
                <a:ea typeface="+mn-ea"/>
                <a:cs typeface="+mn-cs"/>
              </a:rPr>
              <a:t>Growth</a:t>
            </a:r>
            <a:r>
              <a:rPr lang="en-GB" sz="1200" b="0" kern="1200" dirty="0">
                <a:solidFill>
                  <a:schemeClr val="tx1"/>
                </a:solidFill>
                <a:effectLst/>
                <a:latin typeface="+mn-lt"/>
                <a:ea typeface="+mn-ea"/>
                <a:cs typeface="+mn-cs"/>
              </a:rPr>
              <a:t>:</a:t>
            </a:r>
          </a:p>
          <a:p>
            <a:r>
              <a:rPr lang="en-GB" sz="1200" b="1" kern="1200" dirty="0">
                <a:solidFill>
                  <a:schemeClr val="tx1"/>
                </a:solidFill>
                <a:effectLst/>
                <a:latin typeface="+mn-lt"/>
                <a:ea typeface="+mn-ea"/>
                <a:cs typeface="+mn-cs"/>
              </a:rPr>
              <a:t>Description</a:t>
            </a:r>
            <a:r>
              <a:rPr lang="en-GB" sz="1200" kern="1200" dirty="0">
                <a:solidFill>
                  <a:schemeClr val="tx1"/>
                </a:solidFill>
                <a:effectLst/>
                <a:latin typeface="+mn-lt"/>
                <a:ea typeface="+mn-ea"/>
                <a:cs typeface="+mn-cs"/>
              </a:rPr>
              <a:t>: The market rapidly adopts the product or service, leading to significant expansion.</a:t>
            </a:r>
          </a:p>
          <a:p>
            <a:r>
              <a:rPr lang="en-GB" sz="1200" b="1" kern="1200" dirty="0">
                <a:solidFill>
                  <a:schemeClr val="tx1"/>
                </a:solidFill>
                <a:effectLst/>
                <a:latin typeface="+mn-lt"/>
                <a:ea typeface="+mn-ea"/>
                <a:cs typeface="+mn-cs"/>
              </a:rPr>
              <a:t>Characteristics</a:t>
            </a:r>
            <a:r>
              <a:rPr lang="en-GB" sz="1200" kern="1200" dirty="0">
                <a:solidFill>
                  <a:schemeClr val="tx1"/>
                </a:solidFill>
                <a:effectLst/>
                <a:latin typeface="+mn-lt"/>
                <a:ea typeface="+mn-ea"/>
                <a:cs typeface="+mn-cs"/>
              </a:rPr>
              <a:t>: Rapidly increasing demand, rising sales and profits, growing awareness, and an influx of new competitors.</a:t>
            </a:r>
          </a:p>
          <a:p>
            <a:r>
              <a:rPr lang="en-GB" sz="1200" b="1" kern="1200" dirty="0">
                <a:solidFill>
                  <a:schemeClr val="tx1"/>
                </a:solidFill>
                <a:effectLst/>
                <a:latin typeface="+mn-lt"/>
                <a:ea typeface="+mn-ea"/>
                <a:cs typeface="+mn-cs"/>
              </a:rPr>
              <a:t>Example</a:t>
            </a:r>
            <a:r>
              <a:rPr lang="en-GB" sz="1200" kern="1200" dirty="0">
                <a:solidFill>
                  <a:schemeClr val="tx1"/>
                </a:solidFill>
                <a:effectLst/>
                <a:latin typeface="+mn-lt"/>
                <a:ea typeface="+mn-ea"/>
                <a:cs typeface="+mn-cs"/>
              </a:rPr>
              <a:t>: The rapid expansion of the streaming video industry as services like Netflix and YouTube became widely adopted.</a:t>
            </a:r>
          </a:p>
          <a:p>
            <a:r>
              <a:rPr lang="en-GB" sz="1200" b="1" kern="1200" dirty="0">
                <a:solidFill>
                  <a:schemeClr val="tx1"/>
                </a:solidFill>
                <a:effectLst/>
                <a:latin typeface="+mn-lt"/>
                <a:ea typeface="+mn-ea"/>
                <a:cs typeface="+mn-cs"/>
              </a:rPr>
              <a:t>Maturity</a:t>
            </a:r>
            <a:r>
              <a:rPr lang="en-GB" sz="1200" b="0" kern="1200" dirty="0">
                <a:solidFill>
                  <a:schemeClr val="tx1"/>
                </a:solidFill>
                <a:effectLst/>
                <a:latin typeface="+mn-lt"/>
                <a:ea typeface="+mn-ea"/>
                <a:cs typeface="+mn-cs"/>
              </a:rPr>
              <a:t>:</a:t>
            </a:r>
          </a:p>
          <a:p>
            <a:r>
              <a:rPr lang="en-GB" sz="1200" b="1" kern="1200" dirty="0">
                <a:solidFill>
                  <a:schemeClr val="tx1"/>
                </a:solidFill>
                <a:effectLst/>
                <a:latin typeface="+mn-lt"/>
                <a:ea typeface="+mn-ea"/>
                <a:cs typeface="+mn-cs"/>
              </a:rPr>
              <a:t>Description</a:t>
            </a:r>
            <a:r>
              <a:rPr lang="en-GB" sz="1200" kern="1200" dirty="0">
                <a:solidFill>
                  <a:schemeClr val="tx1"/>
                </a:solidFill>
                <a:effectLst/>
                <a:latin typeface="+mn-lt"/>
                <a:ea typeface="+mn-ea"/>
                <a:cs typeface="+mn-cs"/>
              </a:rPr>
              <a:t>: The market becomes saturated, and growth slows down as most potential customers have adopted the product or service.</a:t>
            </a:r>
          </a:p>
          <a:p>
            <a:r>
              <a:rPr lang="en-GB" sz="1200" b="1" kern="1200" dirty="0">
                <a:solidFill>
                  <a:schemeClr val="tx1"/>
                </a:solidFill>
                <a:effectLst/>
                <a:latin typeface="+mn-lt"/>
                <a:ea typeface="+mn-ea"/>
                <a:cs typeface="+mn-cs"/>
              </a:rPr>
              <a:t>Characteristics</a:t>
            </a:r>
            <a:r>
              <a:rPr lang="en-GB" sz="1200" kern="1200" dirty="0">
                <a:solidFill>
                  <a:schemeClr val="tx1"/>
                </a:solidFill>
                <a:effectLst/>
                <a:latin typeface="+mn-lt"/>
                <a:ea typeface="+mn-ea"/>
                <a:cs typeface="+mn-cs"/>
              </a:rPr>
              <a:t>: Sales growth levels off, competition intensifies, companies focus on differentiation and cost reduction, and the market may consolidate.</a:t>
            </a:r>
          </a:p>
          <a:p>
            <a:r>
              <a:rPr lang="en-GB" sz="1200" b="1" kern="1200" dirty="0">
                <a:solidFill>
                  <a:schemeClr val="tx1"/>
                </a:solidFill>
                <a:effectLst/>
                <a:latin typeface="+mn-lt"/>
                <a:ea typeface="+mn-ea"/>
                <a:cs typeface="+mn-cs"/>
              </a:rPr>
              <a:t>Example</a:t>
            </a:r>
            <a:r>
              <a:rPr lang="en-GB" sz="1200" kern="1200" dirty="0">
                <a:solidFill>
                  <a:schemeClr val="tx1"/>
                </a:solidFill>
                <a:effectLst/>
                <a:latin typeface="+mn-lt"/>
                <a:ea typeface="+mn-ea"/>
                <a:cs typeface="+mn-cs"/>
              </a:rPr>
              <a:t>: The mature smartphone market, where growth has slowed, and companies like Apple and Samsung compete on features, price, and design.</a:t>
            </a:r>
          </a:p>
          <a:p>
            <a:r>
              <a:rPr lang="en-GB" sz="1200" b="1" kern="1200" dirty="0">
                <a:solidFill>
                  <a:schemeClr val="tx1"/>
                </a:solidFill>
                <a:effectLst/>
                <a:latin typeface="+mn-lt"/>
                <a:ea typeface="+mn-ea"/>
                <a:cs typeface="+mn-cs"/>
              </a:rPr>
              <a:t>Decline</a:t>
            </a:r>
            <a:r>
              <a:rPr lang="en-GB" sz="1200" b="0" kern="1200" dirty="0">
                <a:solidFill>
                  <a:schemeClr val="tx1"/>
                </a:solidFill>
                <a:effectLst/>
                <a:latin typeface="+mn-lt"/>
                <a:ea typeface="+mn-ea"/>
                <a:cs typeface="+mn-cs"/>
              </a:rPr>
              <a:t>:</a:t>
            </a:r>
          </a:p>
          <a:p>
            <a:r>
              <a:rPr lang="en-GB" sz="1200" b="1" kern="1200" dirty="0">
                <a:solidFill>
                  <a:schemeClr val="tx1"/>
                </a:solidFill>
                <a:effectLst/>
                <a:latin typeface="+mn-lt"/>
                <a:ea typeface="+mn-ea"/>
                <a:cs typeface="+mn-cs"/>
              </a:rPr>
              <a:t>Description</a:t>
            </a:r>
            <a:r>
              <a:rPr lang="en-GB" sz="1200" kern="1200" dirty="0">
                <a:solidFill>
                  <a:schemeClr val="tx1"/>
                </a:solidFill>
                <a:effectLst/>
                <a:latin typeface="+mn-lt"/>
                <a:ea typeface="+mn-ea"/>
                <a:cs typeface="+mn-cs"/>
              </a:rPr>
              <a:t>: Demand for the product or service decreases, and the industry shrinks.</a:t>
            </a:r>
          </a:p>
          <a:p>
            <a:r>
              <a:rPr lang="en-GB" sz="1200" b="1" kern="1200" dirty="0">
                <a:solidFill>
                  <a:schemeClr val="tx1"/>
                </a:solidFill>
                <a:effectLst/>
                <a:latin typeface="+mn-lt"/>
                <a:ea typeface="+mn-ea"/>
                <a:cs typeface="+mn-cs"/>
              </a:rPr>
              <a:t>Characteristics</a:t>
            </a:r>
            <a:r>
              <a:rPr lang="en-GB" sz="1200" kern="1200" dirty="0">
                <a:solidFill>
                  <a:schemeClr val="tx1"/>
                </a:solidFill>
                <a:effectLst/>
                <a:latin typeface="+mn-lt"/>
                <a:ea typeface="+mn-ea"/>
                <a:cs typeface="+mn-cs"/>
              </a:rPr>
              <a:t>: Decreasing sales and profits, fewer competitors (some exit the market), and a general loss of market interest.</a:t>
            </a:r>
          </a:p>
          <a:p>
            <a:r>
              <a:rPr lang="en-GB" sz="1200" b="1" kern="1200" dirty="0">
                <a:solidFill>
                  <a:schemeClr val="tx1"/>
                </a:solidFill>
                <a:effectLst/>
                <a:latin typeface="+mn-lt"/>
                <a:ea typeface="+mn-ea"/>
                <a:cs typeface="+mn-cs"/>
              </a:rPr>
              <a:t>Example</a:t>
            </a:r>
            <a:r>
              <a:rPr lang="en-GB" sz="1200" kern="1200" dirty="0">
                <a:solidFill>
                  <a:schemeClr val="tx1"/>
                </a:solidFill>
                <a:effectLst/>
                <a:latin typeface="+mn-lt"/>
                <a:ea typeface="+mn-ea"/>
                <a:cs typeface="+mn-cs"/>
              </a:rPr>
              <a:t>: The decline of the DVD rental store industry due to the rise of digital streaming and the shrinking demand for physical media. </a:t>
            </a:r>
          </a:p>
          <a:p>
            <a:r>
              <a:rPr lang="en-GB" sz="1200" b="0" kern="1200" dirty="0">
                <a:solidFill>
                  <a:schemeClr val="tx1"/>
                </a:solidFill>
                <a:effectLst/>
                <a:latin typeface="+mn-lt"/>
                <a:ea typeface="+mn-ea"/>
                <a:cs typeface="+mn-cs"/>
              </a:rPr>
              <a:t>Industry Life Cycle Explained: Introduction, Growth, Maturity, and ...</a:t>
            </a:r>
          </a:p>
          <a:p>
            <a:r>
              <a:rPr lang="en-GB" sz="1200" kern="1200" dirty="0">
                <a:solidFill>
                  <a:schemeClr val="tx1"/>
                </a:solidFill>
                <a:effectLst/>
                <a:latin typeface="+mn-lt"/>
                <a:ea typeface="+mn-ea"/>
                <a:cs typeface="+mn-cs"/>
              </a:rPr>
              <a:t>What Is the Industry Life Cycle? The industry life cycle illustrates the progression of an industry through four pivotal stages: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a:t>
            </a:r>
          </a:p>
          <a:p>
            <a:r>
              <a:rPr lang="en-GB" sz="1200" b="0" kern="1200" dirty="0">
                <a:solidFill>
                  <a:schemeClr val="tx1"/>
                </a:solidFill>
                <a:effectLst/>
                <a:latin typeface="+mn-lt"/>
                <a:ea typeface="+mn-ea"/>
                <a:cs typeface="+mn-cs"/>
              </a:rPr>
              <a:t>Investopedia</a:t>
            </a:r>
          </a:p>
          <a:p>
            <a:r>
              <a:rPr lang="en-GB" sz="1200" b="0" kern="1200" dirty="0">
                <a:solidFill>
                  <a:schemeClr val="tx1"/>
                </a:solidFill>
                <a:effectLst/>
                <a:latin typeface="+mn-lt"/>
                <a:ea typeface="+mn-ea"/>
                <a:cs typeface="+mn-cs"/>
              </a:rPr>
              <a:t>Industry Life Cycle - Definition, Examples, 4 Stages</a:t>
            </a:r>
          </a:p>
          <a:p>
            <a:r>
              <a:rPr lang="en-GB" sz="1200" kern="1200" dirty="0">
                <a:solidFill>
                  <a:schemeClr val="tx1"/>
                </a:solidFill>
                <a:effectLst/>
                <a:latin typeface="+mn-lt"/>
                <a:ea typeface="+mn-ea"/>
                <a:cs typeface="+mn-cs"/>
              </a:rPr>
              <a:t>18 Feb 2022 — The industry life cycle represents the different stages in the lifespan of an industry, indicating the emergence, rise,</a:t>
            </a:r>
          </a:p>
          <a:p>
            <a:r>
              <a:rPr lang="en-GB" sz="1200" b="0" kern="1200" dirty="0" err="1">
                <a:solidFill>
                  <a:schemeClr val="tx1"/>
                </a:solidFill>
                <a:effectLst/>
                <a:latin typeface="+mn-lt"/>
                <a:ea typeface="+mn-ea"/>
                <a:cs typeface="+mn-cs"/>
              </a:rPr>
              <a:t>WallStreetMojo</a:t>
            </a:r>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The Industry Life Cycle Model Explained - 365 Financial Analyst</a:t>
            </a:r>
          </a:p>
          <a:p>
            <a:r>
              <a:rPr lang="en-GB" sz="1200" kern="1200" dirty="0">
                <a:solidFill>
                  <a:schemeClr val="tx1"/>
                </a:solidFill>
                <a:effectLst/>
                <a:latin typeface="+mn-lt"/>
                <a:ea typeface="+mn-ea"/>
                <a:cs typeface="+mn-cs"/>
              </a:rPr>
              <a:t>The industry life cycle model is characterized by four stages: * Startup or introductory phase – companies first enter the market...</a:t>
            </a:r>
          </a:p>
          <a:p>
            <a:r>
              <a:rPr lang="en-GB" sz="1200" b="0" kern="1200" dirty="0">
                <a:solidFill>
                  <a:schemeClr val="tx1"/>
                </a:solidFill>
                <a:effectLst/>
                <a:latin typeface="+mn-lt"/>
                <a:ea typeface="+mn-ea"/>
                <a:cs typeface="+mn-cs"/>
              </a:rPr>
              <a:t>365 Financial Analyst</a:t>
            </a:r>
          </a:p>
          <a:p>
            <a:pPr fontAlgn="ctr"/>
            <a:r>
              <a:rPr lang="en-GB" sz="1200" b="0" kern="1200" dirty="0">
                <a:solidFill>
                  <a:schemeClr val="tx1"/>
                </a:solidFill>
                <a:effectLst/>
                <a:latin typeface="+mn-lt"/>
                <a:ea typeface="+mn-ea"/>
                <a:cs typeface="+mn-cs"/>
              </a:rPr>
              <a:t>Show all</a:t>
            </a:r>
            <a:endParaRPr lang="en-GB" sz="120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endParaRPr lang="en-IN" altLang="en-US" b="1" dirty="0">
              <a:latin typeface="Arial" panose="020B0604020202020204" pitchFamily="34" charset="0"/>
            </a:endParaRPr>
          </a:p>
        </p:txBody>
      </p:sp>
      <p:sp>
        <p:nvSpPr>
          <p:cNvPr id="86020" name="Slide Number Placeholder 3">
            <a:extLst>
              <a:ext uri="{FF2B5EF4-FFF2-40B4-BE49-F238E27FC236}">
                <a16:creationId xmlns:a16="http://schemas.microsoft.com/office/drawing/2014/main" id="{686D0828-3726-429B-F604-BCB5706E55B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64EBFB9-9637-457A-BD38-A30208DDB8CF}"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845507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0420C-FC89-3EBC-4E33-F177EC0541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187969-4443-796D-9B02-2F09B12AC9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D8477B-C5C8-C8BB-76D4-4A961DEE8FAE}"/>
              </a:ext>
            </a:extLst>
          </p:cNvPr>
          <p:cNvSpPr>
            <a:spLocks noGrp="1"/>
          </p:cNvSpPr>
          <p:nvPr>
            <p:ph type="dt" sz="half" idx="10"/>
          </p:nvPr>
        </p:nvSpPr>
        <p:spPr/>
        <p:txBody>
          <a:bodyPr/>
          <a:lstStyle/>
          <a:p>
            <a:fld id="{98A7C2AC-E274-41BD-AD3B-CF5F38CCE936}" type="datetimeFigureOut">
              <a:rPr lang="en-GB" smtClean="0"/>
              <a:t>20/11/2025</a:t>
            </a:fld>
            <a:endParaRPr lang="en-GB"/>
          </a:p>
        </p:txBody>
      </p:sp>
      <p:sp>
        <p:nvSpPr>
          <p:cNvPr id="5" name="Footer Placeholder 4">
            <a:extLst>
              <a:ext uri="{FF2B5EF4-FFF2-40B4-BE49-F238E27FC236}">
                <a16:creationId xmlns:a16="http://schemas.microsoft.com/office/drawing/2014/main" id="{CFC1A732-F85D-2C02-93C3-4A8895451A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5BDF30-DA96-FF54-41BF-4B1BD382E676}"/>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4141009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89A46-77B9-1E8A-FA88-1D23CF5812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50B645-51FF-152D-481C-4765C2B285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DAB8AF-EE81-F0F8-FD5A-9425EB495EBB}"/>
              </a:ext>
            </a:extLst>
          </p:cNvPr>
          <p:cNvSpPr>
            <a:spLocks noGrp="1"/>
          </p:cNvSpPr>
          <p:nvPr>
            <p:ph type="dt" sz="half" idx="10"/>
          </p:nvPr>
        </p:nvSpPr>
        <p:spPr/>
        <p:txBody>
          <a:bodyPr/>
          <a:lstStyle/>
          <a:p>
            <a:fld id="{98A7C2AC-E274-41BD-AD3B-CF5F38CCE936}" type="datetimeFigureOut">
              <a:rPr lang="en-GB" smtClean="0"/>
              <a:t>20/11/2025</a:t>
            </a:fld>
            <a:endParaRPr lang="en-GB"/>
          </a:p>
        </p:txBody>
      </p:sp>
      <p:sp>
        <p:nvSpPr>
          <p:cNvPr id="5" name="Footer Placeholder 4">
            <a:extLst>
              <a:ext uri="{FF2B5EF4-FFF2-40B4-BE49-F238E27FC236}">
                <a16:creationId xmlns:a16="http://schemas.microsoft.com/office/drawing/2014/main" id="{102904A1-D4A7-71BD-590A-1DB65EEA29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532CD-E46A-C3AD-AA3C-1F1A7A796AEC}"/>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828904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9D34E-3698-A2E1-911B-C54D45147F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4988F-82D8-F51E-ADC9-CEDD51C06D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7EC0E6-86DA-CEC6-76B4-38CDFB7BBCE1}"/>
              </a:ext>
            </a:extLst>
          </p:cNvPr>
          <p:cNvSpPr>
            <a:spLocks noGrp="1"/>
          </p:cNvSpPr>
          <p:nvPr>
            <p:ph type="dt" sz="half" idx="10"/>
          </p:nvPr>
        </p:nvSpPr>
        <p:spPr/>
        <p:txBody>
          <a:bodyPr/>
          <a:lstStyle/>
          <a:p>
            <a:fld id="{98A7C2AC-E274-41BD-AD3B-CF5F38CCE936}" type="datetimeFigureOut">
              <a:rPr lang="en-GB" smtClean="0"/>
              <a:t>20/11/2025</a:t>
            </a:fld>
            <a:endParaRPr lang="en-GB"/>
          </a:p>
        </p:txBody>
      </p:sp>
      <p:sp>
        <p:nvSpPr>
          <p:cNvPr id="5" name="Footer Placeholder 4">
            <a:extLst>
              <a:ext uri="{FF2B5EF4-FFF2-40B4-BE49-F238E27FC236}">
                <a16:creationId xmlns:a16="http://schemas.microsoft.com/office/drawing/2014/main" id="{77CA9C34-FC2B-5A87-9EE5-0BED231957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1B120-72ED-6AB4-11AC-A9263BDF43B9}"/>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2902772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F74E-5B31-2CA2-44D6-A75196B897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392903-07E7-8F07-B237-EE34FAEE23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872E16-B6C0-59E0-30D8-A5BFF257E9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CD6A7D-28CF-5E36-6C2A-C38C9899B154}"/>
              </a:ext>
            </a:extLst>
          </p:cNvPr>
          <p:cNvSpPr>
            <a:spLocks noGrp="1"/>
          </p:cNvSpPr>
          <p:nvPr>
            <p:ph type="dt" sz="half" idx="10"/>
          </p:nvPr>
        </p:nvSpPr>
        <p:spPr/>
        <p:txBody>
          <a:bodyPr/>
          <a:lstStyle/>
          <a:p>
            <a:fld id="{98A7C2AC-E274-41BD-AD3B-CF5F38CCE936}" type="datetimeFigureOut">
              <a:rPr lang="en-GB" smtClean="0"/>
              <a:t>20/11/2025</a:t>
            </a:fld>
            <a:endParaRPr lang="en-GB"/>
          </a:p>
        </p:txBody>
      </p:sp>
      <p:sp>
        <p:nvSpPr>
          <p:cNvPr id="6" name="Footer Placeholder 5">
            <a:extLst>
              <a:ext uri="{FF2B5EF4-FFF2-40B4-BE49-F238E27FC236}">
                <a16:creationId xmlns:a16="http://schemas.microsoft.com/office/drawing/2014/main" id="{DF17F614-52A9-21DD-D06F-AB53A4DB76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683313-4DB4-B791-74B2-9CDF6C967580}"/>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744556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AF69-0EC6-4E0A-FB86-37D9A0A23A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8CDA7F-50FC-FAB2-F2D5-36599A0636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49B534-25DC-6174-E8DE-7EED7508D6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1E9530-D3D6-4DF2-A407-BF339C9A94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2C0789-1A35-A69F-7B84-8BB9912410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DD92CD-AC66-4297-3CB2-44B5848E6FA1}"/>
              </a:ext>
            </a:extLst>
          </p:cNvPr>
          <p:cNvSpPr>
            <a:spLocks noGrp="1"/>
          </p:cNvSpPr>
          <p:nvPr>
            <p:ph type="dt" sz="half" idx="10"/>
          </p:nvPr>
        </p:nvSpPr>
        <p:spPr/>
        <p:txBody>
          <a:bodyPr/>
          <a:lstStyle/>
          <a:p>
            <a:fld id="{98A7C2AC-E274-41BD-AD3B-CF5F38CCE936}" type="datetimeFigureOut">
              <a:rPr lang="en-GB" smtClean="0"/>
              <a:t>20/11/2025</a:t>
            </a:fld>
            <a:endParaRPr lang="en-GB"/>
          </a:p>
        </p:txBody>
      </p:sp>
      <p:sp>
        <p:nvSpPr>
          <p:cNvPr id="8" name="Footer Placeholder 7">
            <a:extLst>
              <a:ext uri="{FF2B5EF4-FFF2-40B4-BE49-F238E27FC236}">
                <a16:creationId xmlns:a16="http://schemas.microsoft.com/office/drawing/2014/main" id="{A706A107-78A5-FE1C-3C31-04FC8E355D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03CCF1-F75D-B516-81DF-CB1D097EA05C}"/>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767598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3D9F3-F562-C5C1-56DA-D470369165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27E869-AA02-13A9-CF67-220B5E0DCCF4}"/>
              </a:ext>
            </a:extLst>
          </p:cNvPr>
          <p:cNvSpPr>
            <a:spLocks noGrp="1"/>
          </p:cNvSpPr>
          <p:nvPr>
            <p:ph type="dt" sz="half" idx="10"/>
          </p:nvPr>
        </p:nvSpPr>
        <p:spPr/>
        <p:txBody>
          <a:bodyPr/>
          <a:lstStyle/>
          <a:p>
            <a:fld id="{98A7C2AC-E274-41BD-AD3B-CF5F38CCE936}" type="datetimeFigureOut">
              <a:rPr lang="en-GB" smtClean="0"/>
              <a:t>20/11/2025</a:t>
            </a:fld>
            <a:endParaRPr lang="en-GB"/>
          </a:p>
        </p:txBody>
      </p:sp>
      <p:sp>
        <p:nvSpPr>
          <p:cNvPr id="4" name="Footer Placeholder 3">
            <a:extLst>
              <a:ext uri="{FF2B5EF4-FFF2-40B4-BE49-F238E27FC236}">
                <a16:creationId xmlns:a16="http://schemas.microsoft.com/office/drawing/2014/main" id="{1D873A54-3668-097B-6822-8B77441D70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138196-659D-733D-8026-9EBA51570088}"/>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840028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342BF8-F72F-F352-6EA6-FAC12B3CD823}"/>
              </a:ext>
            </a:extLst>
          </p:cNvPr>
          <p:cNvSpPr>
            <a:spLocks noGrp="1"/>
          </p:cNvSpPr>
          <p:nvPr>
            <p:ph type="dt" sz="half" idx="10"/>
          </p:nvPr>
        </p:nvSpPr>
        <p:spPr/>
        <p:txBody>
          <a:bodyPr/>
          <a:lstStyle/>
          <a:p>
            <a:fld id="{98A7C2AC-E274-41BD-AD3B-CF5F38CCE936}" type="datetimeFigureOut">
              <a:rPr lang="en-GB" smtClean="0"/>
              <a:t>20/11/2025</a:t>
            </a:fld>
            <a:endParaRPr lang="en-GB"/>
          </a:p>
        </p:txBody>
      </p:sp>
      <p:sp>
        <p:nvSpPr>
          <p:cNvPr id="3" name="Footer Placeholder 2">
            <a:extLst>
              <a:ext uri="{FF2B5EF4-FFF2-40B4-BE49-F238E27FC236}">
                <a16:creationId xmlns:a16="http://schemas.microsoft.com/office/drawing/2014/main" id="{71315829-CC57-B31A-85FC-A9E048716E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3A5EC4-323B-A470-35E2-61FCF01B9392}"/>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427486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A1E88-B138-A591-D85E-DD778F2348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D4B1E8-FEA8-DEEE-FEF7-76BCB9BC39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A56D1F-F12E-1DCF-E087-44B4080DA4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95FC3F-B5F5-06E5-4B80-A147FBC27B23}"/>
              </a:ext>
            </a:extLst>
          </p:cNvPr>
          <p:cNvSpPr>
            <a:spLocks noGrp="1"/>
          </p:cNvSpPr>
          <p:nvPr>
            <p:ph type="dt" sz="half" idx="10"/>
          </p:nvPr>
        </p:nvSpPr>
        <p:spPr/>
        <p:txBody>
          <a:bodyPr/>
          <a:lstStyle/>
          <a:p>
            <a:fld id="{98A7C2AC-E274-41BD-AD3B-CF5F38CCE936}" type="datetimeFigureOut">
              <a:rPr lang="en-GB" smtClean="0"/>
              <a:t>20/11/2025</a:t>
            </a:fld>
            <a:endParaRPr lang="en-GB"/>
          </a:p>
        </p:txBody>
      </p:sp>
      <p:sp>
        <p:nvSpPr>
          <p:cNvPr id="6" name="Footer Placeholder 5">
            <a:extLst>
              <a:ext uri="{FF2B5EF4-FFF2-40B4-BE49-F238E27FC236}">
                <a16:creationId xmlns:a16="http://schemas.microsoft.com/office/drawing/2014/main" id="{4F9DA4D6-3B72-6974-2781-005D8121F8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3AEA4-3CBA-EF67-AE9E-1BDDE8112409}"/>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616390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BA5BE-A9B2-3BA0-3FE5-45A2B471A4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F77774-F9CC-F3DB-F5B5-EB11EF497A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E1FBEA-1971-AD77-F187-3907C8AC21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727E51-E815-005E-757D-8C77375BB938}"/>
              </a:ext>
            </a:extLst>
          </p:cNvPr>
          <p:cNvSpPr>
            <a:spLocks noGrp="1"/>
          </p:cNvSpPr>
          <p:nvPr>
            <p:ph type="dt" sz="half" idx="10"/>
          </p:nvPr>
        </p:nvSpPr>
        <p:spPr/>
        <p:txBody>
          <a:bodyPr/>
          <a:lstStyle/>
          <a:p>
            <a:fld id="{98A7C2AC-E274-41BD-AD3B-CF5F38CCE936}" type="datetimeFigureOut">
              <a:rPr lang="en-GB" smtClean="0"/>
              <a:t>20/11/2025</a:t>
            </a:fld>
            <a:endParaRPr lang="en-GB"/>
          </a:p>
        </p:txBody>
      </p:sp>
      <p:sp>
        <p:nvSpPr>
          <p:cNvPr id="6" name="Footer Placeholder 5">
            <a:extLst>
              <a:ext uri="{FF2B5EF4-FFF2-40B4-BE49-F238E27FC236}">
                <a16:creationId xmlns:a16="http://schemas.microsoft.com/office/drawing/2014/main" id="{67D02BFD-ACEB-5521-D6C8-8FC449F6C9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E31B58-3519-9CDA-E7B3-4816065FB8DB}"/>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462443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125C-4FA4-B028-14EF-126FD2EC32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7D3D29-1D76-43AC-66AA-4ED2CD6E3B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C93863-D61E-BB7C-787E-71FBCFE6FD03}"/>
              </a:ext>
            </a:extLst>
          </p:cNvPr>
          <p:cNvSpPr>
            <a:spLocks noGrp="1"/>
          </p:cNvSpPr>
          <p:nvPr>
            <p:ph type="dt" sz="half" idx="10"/>
          </p:nvPr>
        </p:nvSpPr>
        <p:spPr/>
        <p:txBody>
          <a:bodyPr/>
          <a:lstStyle/>
          <a:p>
            <a:fld id="{98A7C2AC-E274-41BD-AD3B-CF5F38CCE936}" type="datetimeFigureOut">
              <a:rPr lang="en-GB" smtClean="0"/>
              <a:t>20/11/2025</a:t>
            </a:fld>
            <a:endParaRPr lang="en-GB"/>
          </a:p>
        </p:txBody>
      </p:sp>
      <p:sp>
        <p:nvSpPr>
          <p:cNvPr id="5" name="Footer Placeholder 4">
            <a:extLst>
              <a:ext uri="{FF2B5EF4-FFF2-40B4-BE49-F238E27FC236}">
                <a16:creationId xmlns:a16="http://schemas.microsoft.com/office/drawing/2014/main" id="{3D0A3331-E45B-28BD-CD13-6B312050F0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B9D813-87E5-D3FE-EC75-F9FAAF4D93B3}"/>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504533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5C2E0-86A0-66CF-0231-601AEBF7DE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740438-A957-DD04-6DD8-E72E14A5F6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0C4BD7-1AE1-4C95-4C8C-329B23B49DB5}"/>
              </a:ext>
            </a:extLst>
          </p:cNvPr>
          <p:cNvSpPr>
            <a:spLocks noGrp="1"/>
          </p:cNvSpPr>
          <p:nvPr>
            <p:ph type="dt" sz="half" idx="10"/>
          </p:nvPr>
        </p:nvSpPr>
        <p:spPr/>
        <p:txBody>
          <a:bodyPr/>
          <a:lstStyle/>
          <a:p>
            <a:fld id="{98A7C2AC-E274-41BD-AD3B-CF5F38CCE936}" type="datetimeFigureOut">
              <a:rPr lang="en-GB" smtClean="0"/>
              <a:t>20/11/2025</a:t>
            </a:fld>
            <a:endParaRPr lang="en-GB"/>
          </a:p>
        </p:txBody>
      </p:sp>
      <p:sp>
        <p:nvSpPr>
          <p:cNvPr id="5" name="Footer Placeholder 4">
            <a:extLst>
              <a:ext uri="{FF2B5EF4-FFF2-40B4-BE49-F238E27FC236}">
                <a16:creationId xmlns:a16="http://schemas.microsoft.com/office/drawing/2014/main" id="{BEFE3354-9089-F834-DC94-FC19A7B834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663F18-5AC7-0AD0-8D92-431C696E5EC6}"/>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879054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11/20/2025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6289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11/20/2025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1172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11/20/2025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9489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11/20/2025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854538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11/20/2025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37959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11/20/2025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1890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11/20/2025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973789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11/20/2025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474305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11/20/2025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57738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58565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11/20/2025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8146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1CB0D5-87B0-F06D-1258-64464CAAA0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63438E-7515-9B05-5CB4-76B2FD947D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E7446F-2AF3-ABA3-02AC-F406CA3817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8A7C2AC-E274-41BD-AD3B-CF5F38CCE936}" type="datetimeFigureOut">
              <a:rPr lang="en-GB" smtClean="0"/>
              <a:t>20/11/2025</a:t>
            </a:fld>
            <a:endParaRPr lang="en-GB"/>
          </a:p>
        </p:txBody>
      </p:sp>
      <p:sp>
        <p:nvSpPr>
          <p:cNvPr id="5" name="Footer Placeholder 4">
            <a:extLst>
              <a:ext uri="{FF2B5EF4-FFF2-40B4-BE49-F238E27FC236}">
                <a16:creationId xmlns:a16="http://schemas.microsoft.com/office/drawing/2014/main" id="{8724701C-21BD-F81A-9D35-92C2A354C0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6F8BBBC-2DA2-2862-61E7-64905F0D5F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91406A1-39BA-4BEF-84B1-B5DEE35ADFC3}" type="slidenum">
              <a:rPr lang="en-GB" smtClean="0"/>
              <a:t>‹#›</a:t>
            </a:fld>
            <a:endParaRPr lang="en-GB"/>
          </a:p>
        </p:txBody>
      </p:sp>
    </p:spTree>
    <p:extLst>
      <p:ext uri="{BB962C8B-B14F-4D97-AF65-F5344CB8AC3E}">
        <p14:creationId xmlns:p14="http://schemas.microsoft.com/office/powerpoint/2010/main" val="35577747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11/20/2025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03073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1.png"/><Relationship Id="rId7"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13.png"/><Relationship Id="rId5" Type="http://schemas.openxmlformats.org/officeDocument/2006/relationships/image" Target="../media/image9.jpeg"/><Relationship Id="rId10" Type="http://schemas.openxmlformats.org/officeDocument/2006/relationships/image" Target="../media/image17.png"/><Relationship Id="rId4" Type="http://schemas.openxmlformats.org/officeDocument/2006/relationships/image" Target="../media/image12.png"/><Relationship Id="rId9"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7.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endParaRPr lang="en-US" dirty="0">
              <a:solidFill>
                <a:srgbClr val="FFFFFF">
                  <a:alpha val="75000"/>
                </a:srgbClr>
              </a:solidFill>
            </a:endParaRP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89187" y="182879"/>
            <a:ext cx="11296587" cy="6262064"/>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2194560" y="4261282"/>
            <a:ext cx="9211377"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FFC000"/>
                </a:solidFill>
                <a:effectLst/>
                <a:uLnTx/>
                <a:uFillTx/>
                <a:latin typeface="Franklin Gothic Book" panose="020B0502020104020203"/>
                <a:ea typeface="+mn-ea"/>
                <a:cs typeface="+mn-cs"/>
              </a:rPr>
              <a:t>Competitive Strategy</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3200" b="1">
                <a:solidFill>
                  <a:srgbClr val="FFC000"/>
                </a:solidFill>
                <a:latin typeface="Franklin Gothic Book" panose="020B0502020104020203"/>
              </a:rPr>
              <a:t>Business Strategy</a:t>
            </a:r>
            <a:endParaRPr kumimoji="0" lang="en-GB" sz="3200" b="1" i="0" u="none" strike="noStrike" kern="1200" cap="none" spc="0" normalizeH="0" baseline="0" noProof="0" dirty="0">
              <a:ln>
                <a:noFill/>
              </a:ln>
              <a:solidFill>
                <a:srgbClr val="FFC000"/>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F7CDF0-D4D8-69AE-9C7D-10BCC72BCF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3BD7C3-F4E5-3937-0725-ACAAF79413D5}"/>
              </a:ext>
            </a:extLst>
          </p:cNvPr>
          <p:cNvSpPr>
            <a:spLocks noGrp="1"/>
          </p:cNvSpPr>
          <p:nvPr>
            <p:ph type="title"/>
          </p:nvPr>
        </p:nvSpPr>
        <p:spPr>
          <a:xfrm>
            <a:off x="581192" y="2393950"/>
            <a:ext cx="11029615" cy="2147467"/>
          </a:xfrm>
        </p:spPr>
        <p:txBody>
          <a:bodyPr/>
          <a:lstStyle/>
          <a:p>
            <a:r>
              <a:rPr lang="en-GB" dirty="0"/>
              <a:t>Competitive strategy</a:t>
            </a:r>
          </a:p>
        </p:txBody>
      </p:sp>
      <p:sp>
        <p:nvSpPr>
          <p:cNvPr id="3" name="Text Placeholder 2">
            <a:extLst>
              <a:ext uri="{FF2B5EF4-FFF2-40B4-BE49-F238E27FC236}">
                <a16:creationId xmlns:a16="http://schemas.microsoft.com/office/drawing/2014/main" id="{DAD042CB-775E-2888-D3BC-199086791B00}"/>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7445F121-50A4-B164-B4A8-40DA06B63B9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01AB9F9-2E9A-1F8F-EB5A-E1C6E9A684C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94733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3"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5"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7" name="Rectangle 1036">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9" name="Rectangle 1038">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7559" y="938022"/>
            <a:ext cx="6647905" cy="503701"/>
          </a:xfrm>
        </p:spPr>
        <p:txBody>
          <a:bodyPr vert="horz" lIns="91440" tIns="45720" rIns="91440" bIns="45720" rtlCol="0" anchor="b">
            <a:normAutofit fontScale="90000"/>
          </a:bodyPr>
          <a:lstStyle/>
          <a:p>
            <a:r>
              <a:rPr lang="en-US" dirty="0">
                <a:solidFill>
                  <a:srgbClr val="FFFFFF"/>
                </a:solidFill>
              </a:rPr>
              <a:t>competitive advantage</a:t>
            </a:r>
          </a:p>
        </p:txBody>
      </p:sp>
      <p:sp>
        <p:nvSpPr>
          <p:cNvPr id="1041" name="Rectangle 1040">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43" name="Rectangle 1042">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45" name="Rectangle 1044">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807559" y="1694164"/>
            <a:ext cx="6690843" cy="4439937"/>
          </a:xfrm>
          <a:prstGeom prst="rect">
            <a:avLst/>
          </a:prstGeom>
        </p:spPr>
        <p:txBody>
          <a:bodyPr vert="horz" lIns="91440" tIns="45720" rIns="91440" bIns="45720" rtlCol="0" anchor="ctr">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ple-system"/>
                <a:ea typeface="+mn-ea"/>
                <a:cs typeface="+mn-cs"/>
              </a:rPr>
              <a:t>Competitive advantage refers to the attributes or conditions that allow a company to produce goods or services better or more cheaply than its rivals. These advantages enable the company to generate more sales or superior margins compared to its competition.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ple-syste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ple-system"/>
                <a:ea typeface="+mn-ea"/>
                <a:cs typeface="+mn-cs"/>
              </a:rPr>
              <a:t>There are several types of competitive advantages, including:</a:t>
            </a:r>
          </a:p>
          <a:p>
            <a:pPr marL="457200" marR="0" lvl="1"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white"/>
                </a:solidFill>
                <a:effectLst/>
                <a:uLnTx/>
                <a:uFillTx/>
                <a:latin typeface="-apple-system"/>
                <a:ea typeface="+mn-ea"/>
                <a:cs typeface="+mn-cs"/>
              </a:rPr>
              <a:t>Cost Leadership</a:t>
            </a:r>
            <a:r>
              <a:rPr kumimoji="0" lang="en-GB" sz="1800" b="0" i="0" u="none" strike="noStrike" kern="1200" cap="none" spc="0" normalizeH="0" baseline="0" noProof="0" dirty="0">
                <a:ln>
                  <a:noFill/>
                </a:ln>
                <a:solidFill>
                  <a:prstClr val="white"/>
                </a:solidFill>
                <a:effectLst/>
                <a:uLnTx/>
                <a:uFillTx/>
                <a:latin typeface="-apple-system"/>
                <a:ea typeface="+mn-ea"/>
                <a:cs typeface="+mn-cs"/>
              </a:rPr>
              <a:t>: Being the lowest-cost producer in the industry, which allows the company to offer lower prices or achieve higher margins.</a:t>
            </a:r>
          </a:p>
          <a:p>
            <a:pPr marL="457200" marR="0" lvl="1"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white"/>
                </a:solidFill>
                <a:effectLst/>
                <a:uLnTx/>
                <a:uFillTx/>
                <a:latin typeface="-apple-system"/>
                <a:ea typeface="+mn-ea"/>
                <a:cs typeface="+mn-cs"/>
              </a:rPr>
              <a:t>Differentiation</a:t>
            </a:r>
            <a:r>
              <a:rPr kumimoji="0" lang="en-GB" sz="1800" b="0" i="0" u="none" strike="noStrike" kern="1200" cap="none" spc="0" normalizeH="0" baseline="0" noProof="0" dirty="0">
                <a:ln>
                  <a:noFill/>
                </a:ln>
                <a:solidFill>
                  <a:prstClr val="white"/>
                </a:solidFill>
                <a:effectLst/>
                <a:uLnTx/>
                <a:uFillTx/>
                <a:latin typeface="-apple-system"/>
                <a:ea typeface="+mn-ea"/>
                <a:cs typeface="+mn-cs"/>
              </a:rPr>
              <a:t>: Offering unique products or services that are valued by customers, allowing the company to charge premium prices.</a:t>
            </a:r>
          </a:p>
          <a:p>
            <a:pPr marL="457200" marR="0" lvl="1"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white"/>
                </a:solidFill>
                <a:effectLst/>
                <a:uLnTx/>
                <a:uFillTx/>
                <a:latin typeface="-apple-system"/>
                <a:ea typeface="+mn-ea"/>
                <a:cs typeface="+mn-cs"/>
              </a:rPr>
              <a:t>Focus</a:t>
            </a:r>
            <a:r>
              <a:rPr kumimoji="0" lang="en-GB" sz="1800" b="0" i="0" u="none" strike="noStrike" kern="1200" cap="none" spc="0" normalizeH="0" baseline="0" noProof="0" dirty="0">
                <a:ln>
                  <a:noFill/>
                </a:ln>
                <a:solidFill>
                  <a:prstClr val="white"/>
                </a:solidFill>
                <a:effectLst/>
                <a:uLnTx/>
                <a:uFillTx/>
                <a:latin typeface="-apple-system"/>
                <a:ea typeface="+mn-ea"/>
                <a:cs typeface="+mn-cs"/>
              </a:rPr>
              <a:t>: Targeting a specific market niche, catering to the unique needs of that segment better than competitors.</a:t>
            </a:r>
          </a:p>
          <a:p>
            <a:pPr marL="457200" marR="0" lvl="1" indent="0" algn="l" defTabSz="914400" rtl="0" eaLnBrk="1" fontAlgn="auto" latinLnBrk="0" hangingPunct="1">
              <a:lnSpc>
                <a:spcPct val="100000"/>
              </a:lnSpc>
              <a:spcBef>
                <a:spcPts val="0"/>
              </a:spcBef>
              <a:spcAft>
                <a:spcPts val="0"/>
              </a:spcAft>
              <a:buClrTx/>
              <a:buSzTx/>
              <a:tabLst/>
              <a:defRPr/>
            </a:pPr>
            <a:endParaRPr kumimoji="0" lang="en-GB" sz="1800" b="0" i="0" u="none" strike="noStrike" kern="1200" cap="none" spc="0" normalizeH="0" baseline="0" noProof="0" dirty="0">
              <a:ln>
                <a:noFill/>
              </a:ln>
              <a:solidFill>
                <a:prstClr val="white"/>
              </a:solidFill>
              <a:effectLst/>
              <a:uLnTx/>
              <a:uFillTx/>
              <a:latin typeface="-apple-system"/>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ple-system"/>
                <a:ea typeface="+mn-ea"/>
                <a:cs typeface="+mn-cs"/>
              </a:rPr>
              <a:t>Competitive advantage can stem from various factors such as technology, brand reputation, customer service, or operational efficiency. It’s crucial for businesses to identify and sustain their competitive advantages to remain successful in the market.</a:t>
            </a:r>
          </a:p>
        </p:txBody>
      </p:sp>
      <p:pic>
        <p:nvPicPr>
          <p:cNvPr id="1026" name="Picture 2" descr="Competitive Advantage">
            <a:extLst>
              <a:ext uri="{FF2B5EF4-FFF2-40B4-BE49-F238E27FC236}">
                <a16:creationId xmlns:a16="http://schemas.microsoft.com/office/drawing/2014/main" id="{A0069B38-2825-99D8-3D67-B81DD41C9B7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76761" y="1302241"/>
            <a:ext cx="3053422" cy="454764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prstClr val="black">
                    <a:lumMod val="85000"/>
                    <a:lumOff val="15000"/>
                  </a:prstClr>
                </a:solidFill>
                <a:effectLst/>
                <a:uLnTx/>
                <a:uFillTx/>
                <a:latin typeface="Franklin Gothic Book" panose="020B0502020104020203"/>
                <a:ea typeface="+mn-ea"/>
                <a:cs typeface="+mn-cs"/>
              </a:rPr>
              <a:t>(3)	Competitive Advantage: Creating and Sustaining Superior Performance By Michael E. Porter</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22783290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sz="2200" dirty="0">
                <a:solidFill>
                  <a:srgbClr val="FFFFFF"/>
                </a:solidFill>
              </a:rPr>
              <a:t>Porter's Generic Competitive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Key question: How is the </a:t>
            </a:r>
            <a:r>
              <a:rPr kumimoji="0" lang="en-US" sz="1500" b="0" i="0" u="none" strike="noStrike" kern="1200" cap="none" spc="0" normalizeH="0" baseline="0" noProof="0" dirty="0" err="1">
                <a:ln>
                  <a:noFill/>
                </a:ln>
                <a:solidFill>
                  <a:srgbClr val="FFFFFF"/>
                </a:solidFill>
                <a:effectLst/>
                <a:uLnTx/>
                <a:uFillTx/>
                <a:latin typeface="Franklin Gothic Book" panose="020B0502020104020203"/>
                <a:ea typeface="+mn-ea"/>
                <a:cs typeface="+mn-cs"/>
              </a:rPr>
              <a:t>organisation</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positioned in competitive environment?</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These choices of ‘generic strategy’ are at the broadest level</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err="1">
                <a:ln>
                  <a:noFill/>
                </a:ln>
                <a:solidFill>
                  <a:srgbClr val="FFFFFF"/>
                </a:solidFill>
                <a:effectLst/>
                <a:uLnTx/>
                <a:uFillTx/>
                <a:latin typeface="Franklin Gothic Book" panose="020B0502020104020203"/>
                <a:ea typeface="+mn-ea"/>
                <a:cs typeface="+mn-cs"/>
              </a:rPr>
              <a:t>Organisation</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chooses the type and scope of its operations and market appeal</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1" i="0" u="none" strike="noStrike" kern="1200" cap="none" spc="0" normalizeH="0" baseline="0" noProof="0" dirty="0">
                <a:ln>
                  <a:noFill/>
                </a:ln>
                <a:solidFill>
                  <a:srgbClr val="FFFFFF"/>
                </a:solidFill>
                <a:effectLst/>
                <a:uLnTx/>
                <a:uFillTx/>
                <a:latin typeface="Franklin Gothic Book" panose="020B0502020104020203"/>
                <a:ea typeface="+mn-ea"/>
                <a:cs typeface="+mn-cs"/>
              </a:rPr>
              <a:t>The relative position in the industry is </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determined by:</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Choice of </a:t>
            </a:r>
            <a:r>
              <a:rPr kumimoji="0" lang="en-US" sz="1500" b="0" i="0" u="none" strike="noStrike" kern="1200" cap="none" spc="0" normalizeH="0" baseline="0" noProof="0" dirty="0">
                <a:ln>
                  <a:noFill/>
                </a:ln>
                <a:solidFill>
                  <a:srgbClr val="FFFF00"/>
                </a:solidFill>
                <a:effectLst/>
                <a:uLnTx/>
                <a:uFillTx/>
                <a:latin typeface="Franklin Gothic Book" panose="020B0502020104020203"/>
                <a:ea typeface="+mn-ea"/>
                <a:cs typeface="+mn-cs"/>
              </a:rPr>
              <a:t>competitive advantage</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a:t>
            </a:r>
            <a:r>
              <a:rPr kumimoji="0" lang="en-US" sz="1500" b="0" i="0" u="none" strike="noStrike" kern="1200" cap="none" spc="0" normalizeH="0" baseline="0" noProof="0" dirty="0">
                <a:ln>
                  <a:noFill/>
                </a:ln>
                <a:solidFill>
                  <a:srgbClr val="00B0F0"/>
                </a:solidFill>
                <a:effectLst/>
                <a:uLnTx/>
                <a:uFillTx/>
                <a:latin typeface="Franklin Gothic Book" panose="020B0502020104020203"/>
                <a:ea typeface="+mn-ea"/>
                <a:cs typeface="+mn-cs"/>
              </a:rPr>
              <a:t>cost leadership vs. differentiation</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Choice of </a:t>
            </a:r>
            <a:r>
              <a:rPr kumimoji="0" lang="en-US" sz="1500" b="0" i="0" u="none" strike="noStrike" kern="1200" cap="none" spc="0" normalizeH="0" baseline="0" noProof="0" dirty="0">
                <a:ln>
                  <a:noFill/>
                </a:ln>
                <a:solidFill>
                  <a:srgbClr val="FFFF00"/>
                </a:solidFill>
                <a:effectLst/>
                <a:uLnTx/>
                <a:uFillTx/>
                <a:latin typeface="Franklin Gothic Book" panose="020B0502020104020203"/>
                <a:ea typeface="+mn-ea"/>
                <a:cs typeface="+mn-cs"/>
              </a:rPr>
              <a:t>competitive scope</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a:t>
            </a:r>
            <a:r>
              <a:rPr kumimoji="0" lang="en-US" sz="1500" b="0" i="0" u="none" strike="noStrike" kern="1200" cap="none" spc="0" normalizeH="0" baseline="0" noProof="0" dirty="0">
                <a:ln>
                  <a:noFill/>
                </a:ln>
                <a:solidFill>
                  <a:srgbClr val="00B0F0"/>
                </a:solidFill>
                <a:effectLst/>
                <a:uLnTx/>
                <a:uFillTx/>
                <a:latin typeface="Franklin Gothic Book" panose="020B0502020104020203"/>
                <a:ea typeface="+mn-ea"/>
                <a:cs typeface="+mn-cs"/>
              </a:rPr>
              <a:t>broad vs. narrow</a:t>
            </a:r>
          </a:p>
        </p:txBody>
      </p:sp>
      <p:pic>
        <p:nvPicPr>
          <p:cNvPr id="7" name="Picture 6">
            <a:extLst>
              <a:ext uri="{FF2B5EF4-FFF2-40B4-BE49-F238E27FC236}">
                <a16:creationId xmlns:a16="http://schemas.microsoft.com/office/drawing/2014/main" id="{51C11C15-1177-4FBF-93F7-E6D6719E7F43}"/>
              </a:ext>
            </a:extLst>
          </p:cNvPr>
          <p:cNvPicPr>
            <a:picLocks noChangeAspect="1"/>
          </p:cNvPicPr>
          <p:nvPr/>
        </p:nvPicPr>
        <p:blipFill>
          <a:blip r:embed="rId3"/>
          <a:stretch>
            <a:fillRect/>
          </a:stretch>
        </p:blipFill>
        <p:spPr>
          <a:xfrm>
            <a:off x="5424133" y="1545208"/>
            <a:ext cx="5161875" cy="4968305"/>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Porter, Michael E., "Competitive Advantage". 1985, Ch. 1, pp 11-15. The Free Press. New York.</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31C2EB"/>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a:t>
            </a:fld>
            <a:endParaRPr kumimoji="0" lang="en-US" sz="900" b="0" i="0" u="none" strike="noStrike" kern="1200" cap="none" spc="0" normalizeH="0" baseline="0" noProof="0">
              <a:ln>
                <a:noFill/>
              </a:ln>
              <a:solidFill>
                <a:srgbClr val="31C2EB"/>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BC099A9C-F951-8075-4A48-0F3AD0035597}"/>
              </a:ext>
            </a:extLst>
          </p:cNvPr>
          <p:cNvSpPr txBox="1"/>
          <p:nvPr/>
        </p:nvSpPr>
        <p:spPr>
          <a:xfrm>
            <a:off x="5227784" y="924470"/>
            <a:ext cx="6096000"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00B0F0"/>
                </a:solidFill>
                <a:effectLst/>
                <a:uLnTx/>
                <a:uFillTx/>
                <a:latin typeface="Franklin Gothic Book" panose="020B0502020104020203"/>
                <a:ea typeface="+mn-ea"/>
                <a:cs typeface="+mn-cs"/>
              </a:rPr>
              <a:t>There are two basic types of competitive advantage: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00B0F0"/>
                </a:solidFill>
                <a:effectLst/>
                <a:uLnTx/>
                <a:uFillTx/>
                <a:latin typeface="Franklin Gothic Book" panose="020B0502020104020203"/>
                <a:ea typeface="+mn-ea"/>
                <a:cs typeface="+mn-cs"/>
              </a:rPr>
              <a:t>cost leadership and differentiation</a:t>
            </a:r>
            <a:endPar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88375391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cost leadership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6461463"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Cost Leadership</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 price-driven strategy based on basic products/services offered to a broad market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Leader in cost in industry or market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Achieved by:</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Increasing profits by reducing costs while charging industry-average prices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Increasing market share through charging lower prices, while still making reasonable profit due to cost reduction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Risk:</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Cost reduction sources are not unique to your company and competitors can copy cost reduction strategies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D5976CF-0E03-46AE-A24B-7434B785F32C}"/>
              </a:ext>
            </a:extLst>
          </p:cNvPr>
          <p:cNvPicPr>
            <a:picLocks noChangeAspect="1"/>
          </p:cNvPicPr>
          <p:nvPr/>
        </p:nvPicPr>
        <p:blipFill>
          <a:blip r:embed="rId3"/>
          <a:stretch>
            <a:fillRect/>
          </a:stretch>
        </p:blipFill>
        <p:spPr>
          <a:xfrm>
            <a:off x="7143594" y="1159431"/>
            <a:ext cx="4710596" cy="4539137"/>
          </a:xfrm>
          <a:prstGeom prst="rect">
            <a:avLst/>
          </a:prstGeom>
        </p:spPr>
      </p:pic>
      <p:sp>
        <p:nvSpPr>
          <p:cNvPr id="7" name="Oval 6">
            <a:extLst>
              <a:ext uri="{FF2B5EF4-FFF2-40B4-BE49-F238E27FC236}">
                <a16:creationId xmlns:a16="http://schemas.microsoft.com/office/drawing/2014/main" id="{8823C352-A9CB-4028-9165-1108EB9054D6}"/>
              </a:ext>
            </a:extLst>
          </p:cNvPr>
          <p:cNvSpPr/>
          <p:nvPr/>
        </p:nvSpPr>
        <p:spPr>
          <a:xfrm>
            <a:off x="7374836" y="894522"/>
            <a:ext cx="3001616" cy="25344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600560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cost leadership</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9888244" cy="92333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Cost Drivers: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Four critical ways of cost reduction for product/service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8" name="Picture 7">
            <a:extLst>
              <a:ext uri="{FF2B5EF4-FFF2-40B4-BE49-F238E27FC236}">
                <a16:creationId xmlns:a16="http://schemas.microsoft.com/office/drawing/2014/main" id="{E14D9CF2-1ECE-4AC8-8EB8-B9245B2E6104}"/>
              </a:ext>
            </a:extLst>
          </p:cNvPr>
          <p:cNvPicPr>
            <a:picLocks noChangeAspect="1"/>
          </p:cNvPicPr>
          <p:nvPr/>
        </p:nvPicPr>
        <p:blipFill>
          <a:blip r:embed="rId3"/>
          <a:stretch>
            <a:fillRect/>
          </a:stretch>
        </p:blipFill>
        <p:spPr>
          <a:xfrm>
            <a:off x="532918" y="2257015"/>
            <a:ext cx="11126164" cy="3795089"/>
          </a:xfrm>
          <a:prstGeom prst="rect">
            <a:avLst/>
          </a:prstGeom>
        </p:spPr>
      </p:pic>
    </p:spTree>
    <p:extLst>
      <p:ext uri="{BB962C8B-B14F-4D97-AF65-F5344CB8AC3E}">
        <p14:creationId xmlns:p14="http://schemas.microsoft.com/office/powerpoint/2010/main" val="2697017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Differentiation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6461463" cy="341632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Differentiation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Products/services are different and more attractive than competitors’, e.g. through features, functionality, durability etc.</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Requires: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Great Research &amp; Development and innovation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Ability to deliver high quality products/services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Effective sales and marketing functions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Agile approach</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Understanding core value drivers of a given product/service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D5976CF-0E03-46AE-A24B-7434B785F32C}"/>
              </a:ext>
            </a:extLst>
          </p:cNvPr>
          <p:cNvPicPr>
            <a:picLocks noChangeAspect="1"/>
          </p:cNvPicPr>
          <p:nvPr/>
        </p:nvPicPr>
        <p:blipFill>
          <a:blip r:embed="rId3"/>
          <a:stretch>
            <a:fillRect/>
          </a:stretch>
        </p:blipFill>
        <p:spPr>
          <a:xfrm>
            <a:off x="7143594" y="1159431"/>
            <a:ext cx="4710596" cy="4539137"/>
          </a:xfrm>
          <a:prstGeom prst="rect">
            <a:avLst/>
          </a:prstGeom>
        </p:spPr>
      </p:pic>
      <p:sp>
        <p:nvSpPr>
          <p:cNvPr id="7" name="Oval 6">
            <a:extLst>
              <a:ext uri="{FF2B5EF4-FFF2-40B4-BE49-F238E27FC236}">
                <a16:creationId xmlns:a16="http://schemas.microsoft.com/office/drawing/2014/main" id="{8823C352-A9CB-4028-9165-1108EB9054D6}"/>
              </a:ext>
            </a:extLst>
          </p:cNvPr>
          <p:cNvSpPr/>
          <p:nvPr/>
        </p:nvSpPr>
        <p:spPr>
          <a:xfrm>
            <a:off x="9623395" y="1589103"/>
            <a:ext cx="2164612" cy="121846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162021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differentiation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9888244" cy="92333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Value Drivers: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Four critical ways for an organisation to increase the perceived value of their product/service and achieve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E1D9523E-2BE3-4227-8FAE-222A3D9B6B2D}"/>
              </a:ext>
            </a:extLst>
          </p:cNvPr>
          <p:cNvPicPr>
            <a:picLocks noChangeAspect="1"/>
          </p:cNvPicPr>
          <p:nvPr/>
        </p:nvPicPr>
        <p:blipFill>
          <a:blip r:embed="rId3"/>
          <a:stretch>
            <a:fillRect/>
          </a:stretch>
        </p:blipFill>
        <p:spPr>
          <a:xfrm>
            <a:off x="544349" y="2476141"/>
            <a:ext cx="11103302" cy="4000847"/>
          </a:xfrm>
          <a:prstGeom prst="rect">
            <a:avLst/>
          </a:prstGeom>
        </p:spPr>
      </p:pic>
    </p:spTree>
    <p:extLst>
      <p:ext uri="{BB962C8B-B14F-4D97-AF65-F5344CB8AC3E}">
        <p14:creationId xmlns:p14="http://schemas.microsoft.com/office/powerpoint/2010/main" val="1196994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Focus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433451" y="1380945"/>
            <a:ext cx="6461463" cy="452431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Focus Strategies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Focus on niche markets and their unique needs of customers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Develop unique low-cost or well-specified products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Result in strong brand loyalty</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Less attractive to competitors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Note: </a:t>
            </a:r>
            <a:r>
              <a:rPr kumimoji="0" lang="en-GB" sz="1800" b="1" i="1" u="none" strike="noStrike" kern="1200" cap="none" spc="0" normalizeH="0" baseline="0" noProof="0" dirty="0">
                <a:ln>
                  <a:noFill/>
                </a:ln>
                <a:solidFill>
                  <a:srgbClr val="FF0000"/>
                </a:solidFill>
                <a:effectLst/>
                <a:uLnTx/>
                <a:uFillTx/>
                <a:latin typeface="Franklin Gothic Book" panose="020B0502020104020203"/>
                <a:ea typeface="+mn-ea"/>
                <a:cs typeface="+mn-cs"/>
              </a:rPr>
              <a:t>Focus Strategies are not successful on their own</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Company needs to decide on Cost Leadership vs. Differentiation first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Must add something ‘extra’ to serve only that niche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This ‘extra’ can: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Reduce costs (e.g. through your knowledge of specialist suppliers) or</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Increase differentiation (e.g. through your deep understanding of customers’ needs or design edge)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D5976CF-0E03-46AE-A24B-7434B785F32C}"/>
              </a:ext>
            </a:extLst>
          </p:cNvPr>
          <p:cNvPicPr>
            <a:picLocks noChangeAspect="1"/>
          </p:cNvPicPr>
          <p:nvPr/>
        </p:nvPicPr>
        <p:blipFill>
          <a:blip r:embed="rId3"/>
          <a:stretch>
            <a:fillRect/>
          </a:stretch>
        </p:blipFill>
        <p:spPr>
          <a:xfrm>
            <a:off x="7143594" y="1159431"/>
            <a:ext cx="4710596" cy="4539137"/>
          </a:xfrm>
          <a:prstGeom prst="rect">
            <a:avLst/>
          </a:prstGeom>
        </p:spPr>
      </p:pic>
      <p:sp>
        <p:nvSpPr>
          <p:cNvPr id="7" name="Oval 6">
            <a:extLst>
              <a:ext uri="{FF2B5EF4-FFF2-40B4-BE49-F238E27FC236}">
                <a16:creationId xmlns:a16="http://schemas.microsoft.com/office/drawing/2014/main" id="{8823C352-A9CB-4028-9165-1108EB9054D6}"/>
              </a:ext>
            </a:extLst>
          </p:cNvPr>
          <p:cNvSpPr/>
          <p:nvPr/>
        </p:nvSpPr>
        <p:spPr>
          <a:xfrm>
            <a:off x="7998778" y="3338004"/>
            <a:ext cx="1714717" cy="121846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8" name="Picture 7">
            <a:extLst>
              <a:ext uri="{FF2B5EF4-FFF2-40B4-BE49-F238E27FC236}">
                <a16:creationId xmlns:a16="http://schemas.microsoft.com/office/drawing/2014/main" id="{A854CB65-F8B4-4B7E-BAB7-2D11BB279EF8}"/>
              </a:ext>
            </a:extLst>
          </p:cNvPr>
          <p:cNvPicPr>
            <a:picLocks noChangeAspect="1"/>
          </p:cNvPicPr>
          <p:nvPr/>
        </p:nvPicPr>
        <p:blipFill>
          <a:blip r:embed="rId4"/>
          <a:stretch>
            <a:fillRect/>
          </a:stretch>
        </p:blipFill>
        <p:spPr>
          <a:xfrm>
            <a:off x="8532321" y="2431321"/>
            <a:ext cx="647630" cy="362673"/>
          </a:xfrm>
          <a:prstGeom prst="rect">
            <a:avLst/>
          </a:prstGeom>
        </p:spPr>
      </p:pic>
      <p:pic>
        <p:nvPicPr>
          <p:cNvPr id="9" name="Picture 8">
            <a:extLst>
              <a:ext uri="{FF2B5EF4-FFF2-40B4-BE49-F238E27FC236}">
                <a16:creationId xmlns:a16="http://schemas.microsoft.com/office/drawing/2014/main" id="{19074FC1-AAC6-4143-95E5-33CBBC7CB7C3}"/>
              </a:ext>
            </a:extLst>
          </p:cNvPr>
          <p:cNvPicPr>
            <a:picLocks noChangeAspect="1"/>
          </p:cNvPicPr>
          <p:nvPr/>
        </p:nvPicPr>
        <p:blipFill>
          <a:blip r:embed="rId5"/>
          <a:stretch>
            <a:fillRect/>
          </a:stretch>
        </p:blipFill>
        <p:spPr>
          <a:xfrm>
            <a:off x="10407443" y="2455633"/>
            <a:ext cx="749384" cy="314048"/>
          </a:xfrm>
          <a:prstGeom prst="rect">
            <a:avLst/>
          </a:prstGeom>
        </p:spPr>
      </p:pic>
      <p:pic>
        <p:nvPicPr>
          <p:cNvPr id="10" name="Picture 9">
            <a:extLst>
              <a:ext uri="{FF2B5EF4-FFF2-40B4-BE49-F238E27FC236}">
                <a16:creationId xmlns:a16="http://schemas.microsoft.com/office/drawing/2014/main" id="{C3AC95C2-D45D-4057-B0EF-36A4316E1BA8}"/>
              </a:ext>
            </a:extLst>
          </p:cNvPr>
          <p:cNvPicPr>
            <a:picLocks noChangeAspect="1"/>
          </p:cNvPicPr>
          <p:nvPr/>
        </p:nvPicPr>
        <p:blipFill>
          <a:blip r:embed="rId6"/>
          <a:stretch>
            <a:fillRect/>
          </a:stretch>
        </p:blipFill>
        <p:spPr>
          <a:xfrm>
            <a:off x="10782135" y="4459848"/>
            <a:ext cx="647630" cy="430969"/>
          </a:xfrm>
          <a:prstGeom prst="rect">
            <a:avLst/>
          </a:prstGeom>
        </p:spPr>
      </p:pic>
      <p:sp>
        <p:nvSpPr>
          <p:cNvPr id="11" name="Oval 10">
            <a:extLst>
              <a:ext uri="{FF2B5EF4-FFF2-40B4-BE49-F238E27FC236}">
                <a16:creationId xmlns:a16="http://schemas.microsoft.com/office/drawing/2014/main" id="{0ADF3536-92B0-E61D-CCF3-49E0D0878B8B}"/>
              </a:ext>
            </a:extLst>
          </p:cNvPr>
          <p:cNvSpPr/>
          <p:nvPr/>
        </p:nvSpPr>
        <p:spPr>
          <a:xfrm>
            <a:off x="9837353" y="3338004"/>
            <a:ext cx="1714717" cy="121846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12" name="Picture 12" descr="Ryanair – The Logo Ref">
            <a:extLst>
              <a:ext uri="{FF2B5EF4-FFF2-40B4-BE49-F238E27FC236}">
                <a16:creationId xmlns:a16="http://schemas.microsoft.com/office/drawing/2014/main" id="{8F670BB9-21B3-FED3-EBDC-421505C48920}"/>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8991601" y="4469565"/>
            <a:ext cx="647630" cy="485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3612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2EB4E-ECD5-B5F1-7089-CEA84F7026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3EC4D1-EB68-FC5B-8927-A9E1FD592A59}"/>
              </a:ext>
            </a:extLst>
          </p:cNvPr>
          <p:cNvSpPr>
            <a:spLocks noGrp="1"/>
          </p:cNvSpPr>
          <p:nvPr>
            <p:ph type="title"/>
          </p:nvPr>
        </p:nvSpPr>
        <p:spPr/>
        <p:txBody>
          <a:bodyPr/>
          <a:lstStyle/>
          <a:p>
            <a:r>
              <a:rPr lang="en-GB" dirty="0"/>
              <a:t>The nature of customer value</a:t>
            </a:r>
          </a:p>
        </p:txBody>
      </p:sp>
      <p:sp>
        <p:nvSpPr>
          <p:cNvPr id="3" name="Content Placeholder 2">
            <a:extLst>
              <a:ext uri="{FF2B5EF4-FFF2-40B4-BE49-F238E27FC236}">
                <a16:creationId xmlns:a16="http://schemas.microsoft.com/office/drawing/2014/main" id="{547C61A6-C3B0-2F00-6335-4A33C62B4B73}"/>
              </a:ext>
            </a:extLst>
          </p:cNvPr>
          <p:cNvSpPr>
            <a:spLocks noGrp="1"/>
          </p:cNvSpPr>
          <p:nvPr>
            <p:ph idx="1"/>
          </p:nvPr>
        </p:nvSpPr>
        <p:spPr>
          <a:xfrm>
            <a:off x="161674" y="2269649"/>
            <a:ext cx="2774997" cy="1817243"/>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D4491B64-066A-D280-4F64-9F1D02562089}"/>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5F71034-41F4-5A11-A8B8-BD58A44B99A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Content Placeholder 2">
            <a:extLst>
              <a:ext uri="{FF2B5EF4-FFF2-40B4-BE49-F238E27FC236}">
                <a16:creationId xmlns:a16="http://schemas.microsoft.com/office/drawing/2014/main" id="{DEC25BE0-78A3-334E-E98A-AB6660F48042}"/>
              </a:ext>
            </a:extLst>
          </p:cNvPr>
          <p:cNvSpPr txBox="1">
            <a:spLocks/>
          </p:cNvSpPr>
          <p:nvPr/>
        </p:nvSpPr>
        <p:spPr>
          <a:xfrm>
            <a:off x="3530765" y="2829432"/>
            <a:ext cx="2774996"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Product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Service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benefits</a:t>
            </a:r>
          </a:p>
        </p:txBody>
      </p:sp>
      <p:sp>
        <p:nvSpPr>
          <p:cNvPr id="7" name="Content Placeholder 2">
            <a:extLst>
              <a:ext uri="{FF2B5EF4-FFF2-40B4-BE49-F238E27FC236}">
                <a16:creationId xmlns:a16="http://schemas.microsoft.com/office/drawing/2014/main" id="{212BD512-D4F6-DB99-2A89-EDB1C3980C1A}"/>
              </a:ext>
            </a:extLst>
          </p:cNvPr>
          <p:cNvSpPr txBox="1">
            <a:spLocks/>
          </p:cNvSpPr>
          <p:nvPr/>
        </p:nvSpPr>
        <p:spPr>
          <a:xfrm>
            <a:off x="7259053" y="2625890"/>
            <a:ext cx="4716379"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Sacrifice</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Monetary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Time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Energy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Psychological costs (not making the right decision, perception of risk)</a:t>
            </a:r>
          </a:p>
        </p:txBody>
      </p:sp>
      <p:sp>
        <p:nvSpPr>
          <p:cNvPr id="8" name="Equal 4">
            <a:extLst>
              <a:ext uri="{FF2B5EF4-FFF2-40B4-BE49-F238E27FC236}">
                <a16:creationId xmlns:a16="http://schemas.microsoft.com/office/drawing/2014/main" id="{A829F623-86CD-3B82-323B-E6BD4EBBE0ED}"/>
              </a:ext>
            </a:extLst>
          </p:cNvPr>
          <p:cNvSpPr/>
          <p:nvPr/>
        </p:nvSpPr>
        <p:spPr bwMode="auto">
          <a:xfrm>
            <a:off x="2687270" y="2970391"/>
            <a:ext cx="798508"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9" name="Minus 8">
            <a:extLst>
              <a:ext uri="{FF2B5EF4-FFF2-40B4-BE49-F238E27FC236}">
                <a16:creationId xmlns:a16="http://schemas.microsoft.com/office/drawing/2014/main" id="{B28F0A30-B105-1BB4-D4FD-052DCD37C892}"/>
              </a:ext>
            </a:extLst>
          </p:cNvPr>
          <p:cNvSpPr/>
          <p:nvPr/>
        </p:nvSpPr>
        <p:spPr bwMode="auto">
          <a:xfrm>
            <a:off x="6228998" y="2930286"/>
            <a:ext cx="877656"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1" name="TextBox 1">
            <a:extLst>
              <a:ext uri="{FF2B5EF4-FFF2-40B4-BE49-F238E27FC236}">
                <a16:creationId xmlns:a16="http://schemas.microsoft.com/office/drawing/2014/main" id="{EC1D7BAF-1288-2B7E-DF2E-B2B1AD65962A}"/>
              </a:ext>
            </a:extLst>
          </p:cNvPr>
          <p:cNvSpPr txBox="1">
            <a:spLocks noChangeArrowheads="1"/>
          </p:cNvSpPr>
          <p:nvPr/>
        </p:nvSpPr>
        <p:spPr bwMode="auto">
          <a:xfrm>
            <a:off x="2079157" y="5710029"/>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ea typeface="+mn-ea"/>
                <a:cs typeface="+mn-cs"/>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latin typeface="Comic Sans MS" panose="030F0702030302020204" pitchFamily="66" charset="0"/>
              <a:ea typeface="+mn-ea"/>
              <a:cs typeface="+mn-cs"/>
            </a:endParaRPr>
          </a:p>
        </p:txBody>
      </p:sp>
    </p:spTree>
    <p:extLst>
      <p:ext uri="{BB962C8B-B14F-4D97-AF65-F5344CB8AC3E}">
        <p14:creationId xmlns:p14="http://schemas.microsoft.com/office/powerpoint/2010/main" val="2987767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EA4A3-87CE-4317-71B3-293865A03DAA}"/>
              </a:ext>
            </a:extLst>
          </p:cNvPr>
          <p:cNvSpPr>
            <a:spLocks noGrp="1"/>
          </p:cNvSpPr>
          <p:nvPr>
            <p:ph type="title"/>
          </p:nvPr>
        </p:nvSpPr>
        <p:spPr/>
        <p:txBody>
          <a:bodyPr/>
          <a:lstStyle/>
          <a:p>
            <a:r>
              <a:rPr lang="en-GB" dirty="0"/>
              <a:t>Bowman’s strategic clock</a:t>
            </a:r>
          </a:p>
        </p:txBody>
      </p:sp>
      <p:sp>
        <p:nvSpPr>
          <p:cNvPr id="3" name="Content Placeholder 2">
            <a:extLst>
              <a:ext uri="{FF2B5EF4-FFF2-40B4-BE49-F238E27FC236}">
                <a16:creationId xmlns:a16="http://schemas.microsoft.com/office/drawing/2014/main" id="{EA2FAEC4-D1A4-FFA4-5483-AF67C4009920}"/>
              </a:ext>
            </a:extLst>
          </p:cNvPr>
          <p:cNvSpPr>
            <a:spLocks noGrp="1"/>
          </p:cNvSpPr>
          <p:nvPr>
            <p:ph idx="1"/>
          </p:nvPr>
        </p:nvSpPr>
        <p:spPr>
          <a:xfrm>
            <a:off x="581193" y="2340864"/>
            <a:ext cx="3974766" cy="3634486"/>
          </a:xfrm>
        </p:spPr>
        <p:txBody>
          <a:bodyPr/>
          <a:lstStyle/>
          <a:p>
            <a:r>
              <a:rPr lang="en-GB" altLang="en-US" sz="1800" dirty="0"/>
              <a:t>A strategic framework developed by Bowman and  Faulkner</a:t>
            </a:r>
          </a:p>
          <a:p>
            <a:r>
              <a:rPr lang="en-GB" altLang="en-US" sz="1800" dirty="0"/>
              <a:t>Focuses on market strategy: prices/sacrifice vs. perceived service/product benefits</a:t>
            </a:r>
          </a:p>
        </p:txBody>
      </p:sp>
      <p:sp>
        <p:nvSpPr>
          <p:cNvPr id="4" name="Footer Placeholder 3">
            <a:extLst>
              <a:ext uri="{FF2B5EF4-FFF2-40B4-BE49-F238E27FC236}">
                <a16:creationId xmlns:a16="http://schemas.microsoft.com/office/drawing/2014/main" id="{CB0F05F1-EA9C-0C4C-0C6C-64EA85CB246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00" b="0" i="1"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Source</a:t>
            </a:r>
            <a:r>
              <a:rPr kumimoji="0" lang="en-US"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Adapted from D. Faulkner and C. Bowman, </a:t>
            </a:r>
            <a:r>
              <a:rPr kumimoji="0" lang="en-US" altLang="en-US" sz="900" b="0" i="1"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The Essence of Competitive Strategy</a:t>
            </a:r>
            <a:r>
              <a:rPr kumimoji="0" lang="en-US"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Prentice Hall, 1995</a:t>
            </a:r>
          </a:p>
        </p:txBody>
      </p:sp>
      <p:sp>
        <p:nvSpPr>
          <p:cNvPr id="5" name="Slide Number Placeholder 4">
            <a:extLst>
              <a:ext uri="{FF2B5EF4-FFF2-40B4-BE49-F238E27FC236}">
                <a16:creationId xmlns:a16="http://schemas.microsoft.com/office/drawing/2014/main" id="{0DD6AD96-9B56-2EA8-CEC6-8FD62529E1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9" descr="M06NF006">
            <a:extLst>
              <a:ext uri="{FF2B5EF4-FFF2-40B4-BE49-F238E27FC236}">
                <a16:creationId xmlns:a16="http://schemas.microsoft.com/office/drawing/2014/main" id="{DEB32131-55D2-87E8-0160-572179938E76}"/>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252369" y="2542124"/>
            <a:ext cx="4444539" cy="36344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0CAD5761-310B-B572-37E8-A179C670516B}"/>
              </a:ext>
            </a:extLst>
          </p:cNvPr>
          <p:cNvSpPr txBox="1"/>
          <p:nvPr/>
        </p:nvSpPr>
        <p:spPr>
          <a:xfrm>
            <a:off x="6096000" y="1823978"/>
            <a:ext cx="5264727"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Builds on Porter’s Generic Competitive Strategies: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Cost Leadership vs. Differentiation</a:t>
            </a:r>
          </a:p>
        </p:txBody>
      </p:sp>
    </p:spTree>
    <p:extLst>
      <p:ext uri="{BB962C8B-B14F-4D97-AF65-F5344CB8AC3E}">
        <p14:creationId xmlns:p14="http://schemas.microsoft.com/office/powerpoint/2010/main" val="525072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71EB30-CF76-7449-31BD-1B9A93939196}"/>
            </a:ext>
          </a:extLst>
        </p:cNvPr>
        <p:cNvGrpSpPr/>
        <p:nvPr/>
      </p:nvGrpSpPr>
      <p:grpSpPr>
        <a:xfrm>
          <a:off x="0" y="0"/>
          <a:ext cx="0" cy="0"/>
          <a:chOff x="0" y="0"/>
          <a:chExt cx="0" cy="0"/>
        </a:xfrm>
      </p:grpSpPr>
      <p:sp>
        <p:nvSpPr>
          <p:cNvPr id="3089" name="Rectangle 3078">
            <a:extLst>
              <a:ext uri="{FF2B5EF4-FFF2-40B4-BE49-F238E27FC236}">
                <a16:creationId xmlns:a16="http://schemas.microsoft.com/office/drawing/2014/main" id="{3CEF36B1-EB57-0212-9720-B58F59319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0" name="Rectangle 3080">
            <a:extLst>
              <a:ext uri="{FF2B5EF4-FFF2-40B4-BE49-F238E27FC236}">
                <a16:creationId xmlns:a16="http://schemas.microsoft.com/office/drawing/2014/main" id="{6B3FCD75-1A23-E33B-8692-9EFC462E9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1" name="Rectangle 3082">
            <a:extLst>
              <a:ext uri="{FF2B5EF4-FFF2-40B4-BE49-F238E27FC236}">
                <a16:creationId xmlns:a16="http://schemas.microsoft.com/office/drawing/2014/main" id="{EDE3958B-D25E-DB54-D44C-7A04847E5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2" name="Rectangle 3084">
            <a:extLst>
              <a:ext uri="{FF2B5EF4-FFF2-40B4-BE49-F238E27FC236}">
                <a16:creationId xmlns:a16="http://schemas.microsoft.com/office/drawing/2014/main" id="{CD8A4C76-A433-6D4B-1DFA-C2677ADC8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3" name="Rectangle 3086">
            <a:extLst>
              <a:ext uri="{FF2B5EF4-FFF2-40B4-BE49-F238E27FC236}">
                <a16:creationId xmlns:a16="http://schemas.microsoft.com/office/drawing/2014/main" id="{498A5457-7230-4476-3A7E-5A763EB9C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C9A5A5A5-175B-C8D9-8945-A37F31EA2E32}"/>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Bowman’s strategic clock</a:t>
            </a:r>
          </a:p>
        </p:txBody>
      </p:sp>
      <p:sp>
        <p:nvSpPr>
          <p:cNvPr id="3" name="Content Placeholder 2">
            <a:extLst>
              <a:ext uri="{FF2B5EF4-FFF2-40B4-BE49-F238E27FC236}">
                <a16:creationId xmlns:a16="http://schemas.microsoft.com/office/drawing/2014/main" id="{563DED10-D865-3079-DBA3-40A6EB8035CD}"/>
              </a:ext>
            </a:extLst>
          </p:cNvPr>
          <p:cNvSpPr>
            <a:spLocks noGrp="1"/>
          </p:cNvSpPr>
          <p:nvPr>
            <p:ph idx="1"/>
          </p:nvPr>
        </p:nvSpPr>
        <p:spPr>
          <a:xfrm>
            <a:off x="601255" y="2177142"/>
            <a:ext cx="3409782" cy="3823607"/>
          </a:xfrm>
        </p:spPr>
        <p:txBody>
          <a:bodyPr>
            <a:normAutofit/>
          </a:bodyPr>
          <a:lstStyle/>
          <a:p>
            <a:r>
              <a:rPr lang="en-GB" dirty="0">
                <a:solidFill>
                  <a:srgbClr val="FFFFFF"/>
                </a:solidFill>
              </a:rPr>
              <a:t>Consists of eight positions across the clock – indicating a different market strategy</a:t>
            </a:r>
          </a:p>
        </p:txBody>
      </p:sp>
      <p:sp>
        <p:nvSpPr>
          <p:cNvPr id="4" name="Footer Placeholder 3">
            <a:extLst>
              <a:ext uri="{FF2B5EF4-FFF2-40B4-BE49-F238E27FC236}">
                <a16:creationId xmlns:a16="http://schemas.microsoft.com/office/drawing/2014/main" id="{D284774E-3C64-5A6F-1CE8-653C64942065}"/>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244069"/>
                </a:solidFill>
                <a:effectLst/>
                <a:uLnTx/>
                <a:uFillTx/>
                <a:latin typeface="Franklin Gothic Book" panose="020B0502020104020203"/>
                <a:ea typeface="+mn-ea"/>
                <a:cs typeface="+mn-cs"/>
              </a:rPr>
              <a:t>Adapted from Researchgate.net</a:t>
            </a:r>
          </a:p>
        </p:txBody>
      </p:sp>
      <p:sp>
        <p:nvSpPr>
          <p:cNvPr id="5" name="Slide Number Placeholder 4">
            <a:extLst>
              <a:ext uri="{FF2B5EF4-FFF2-40B4-BE49-F238E27FC236}">
                <a16:creationId xmlns:a16="http://schemas.microsoft.com/office/drawing/2014/main" id="{0BDA1E79-F5EF-8797-4858-7976A37A227D}"/>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endParaRPr>
          </a:p>
        </p:txBody>
      </p:sp>
      <p:sp>
        <p:nvSpPr>
          <p:cNvPr id="6" name="AutoShape 4" descr="Bowman's Strategy Clock | Creately">
            <a:extLst>
              <a:ext uri="{FF2B5EF4-FFF2-40B4-BE49-F238E27FC236}">
                <a16:creationId xmlns:a16="http://schemas.microsoft.com/office/drawing/2014/main" id="{9D4F0E5D-8DA4-60D7-6B9D-25682BAE14A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9" name="Picture 8">
            <a:extLst>
              <a:ext uri="{FF2B5EF4-FFF2-40B4-BE49-F238E27FC236}">
                <a16:creationId xmlns:a16="http://schemas.microsoft.com/office/drawing/2014/main" id="{673F7AE0-DC12-62F1-14D1-A7C00C012F5D}"/>
              </a:ext>
            </a:extLst>
          </p:cNvPr>
          <p:cNvPicPr>
            <a:picLocks noChangeAspect="1"/>
          </p:cNvPicPr>
          <p:nvPr/>
        </p:nvPicPr>
        <p:blipFill>
          <a:blip r:embed="rId3"/>
          <a:stretch>
            <a:fillRect/>
          </a:stretch>
        </p:blipFill>
        <p:spPr>
          <a:xfrm>
            <a:off x="4259037" y="1212574"/>
            <a:ext cx="7794964" cy="4961265"/>
          </a:xfrm>
          <a:prstGeom prst="rect">
            <a:avLst/>
          </a:prstGeom>
        </p:spPr>
      </p:pic>
      <p:pic>
        <p:nvPicPr>
          <p:cNvPr id="3082" name="Picture 10" descr="Poundland - Clayton Street - Eldon Square">
            <a:extLst>
              <a:ext uri="{FF2B5EF4-FFF2-40B4-BE49-F238E27FC236}">
                <a16:creationId xmlns:a16="http://schemas.microsoft.com/office/drawing/2014/main" id="{734BA729-413C-9D82-974E-D37A6C1DFDBD}"/>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419154" y="4793974"/>
            <a:ext cx="1658491" cy="729736"/>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Ryanair – The Logo Ref">
            <a:extLst>
              <a:ext uri="{FF2B5EF4-FFF2-40B4-BE49-F238E27FC236}">
                <a16:creationId xmlns:a16="http://schemas.microsoft.com/office/drawing/2014/main" id="{DB567CA0-0E42-5BC5-7F95-2245D6EAB9CF}"/>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757570" y="3877125"/>
            <a:ext cx="671839" cy="503879"/>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IKEA logo made &quot;future proof&quot; in subtle redesign by Seventy Agency">
            <a:extLst>
              <a:ext uri="{FF2B5EF4-FFF2-40B4-BE49-F238E27FC236}">
                <a16:creationId xmlns:a16="http://schemas.microsoft.com/office/drawing/2014/main" id="{AA6564F5-E325-6934-C69F-5CBA7BC4DFC4}"/>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5811050" y="2666912"/>
            <a:ext cx="824688" cy="461825"/>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Adidas Logo History And Meaning: Exploring The Adidas Symbol">
            <a:extLst>
              <a:ext uri="{FF2B5EF4-FFF2-40B4-BE49-F238E27FC236}">
                <a16:creationId xmlns:a16="http://schemas.microsoft.com/office/drawing/2014/main" id="{5CF5D33D-79C4-9227-E473-BE0E5F6A7396}"/>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7273311" y="1865499"/>
            <a:ext cx="671839" cy="3762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8">
            <a:extLst>
              <a:ext uri="{FF2B5EF4-FFF2-40B4-BE49-F238E27FC236}">
                <a16:creationId xmlns:a16="http://schemas.microsoft.com/office/drawing/2014/main" id="{BE0472FA-865E-B257-807E-72C1EC2E4B08}"/>
              </a:ext>
            </a:extLst>
          </p:cNvPr>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11084554" y="2002520"/>
            <a:ext cx="824688" cy="52827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522ACD2-020A-FD69-3EEF-44A6339E3D83}"/>
              </a:ext>
            </a:extLst>
          </p:cNvPr>
          <p:cNvSpPr txBox="1"/>
          <p:nvPr/>
        </p:nvSpPr>
        <p:spPr>
          <a:xfrm>
            <a:off x="10475572" y="3848153"/>
            <a:ext cx="164742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Franklin Gothic Book" panose="020B0502020104020203"/>
                <a:ea typeface="+mn-ea"/>
                <a:cs typeface="+mn-cs"/>
              </a:rPr>
              <a:t>Fitness Centres</a:t>
            </a:r>
          </a:p>
        </p:txBody>
      </p:sp>
      <p:pic>
        <p:nvPicPr>
          <p:cNvPr id="13" name="Picture 20" descr="Microsoft Unveils a New Look - The Official Microsoft Blog">
            <a:extLst>
              <a:ext uri="{FF2B5EF4-FFF2-40B4-BE49-F238E27FC236}">
                <a16:creationId xmlns:a16="http://schemas.microsoft.com/office/drawing/2014/main" id="{53286CCD-D076-8CDD-7D4B-31A68E1C2AF0}"/>
              </a:ext>
            </a:extLst>
          </p:cNvPr>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9893807" y="4874353"/>
            <a:ext cx="1085324" cy="398800"/>
          </a:xfrm>
          <a:prstGeom prst="rect">
            <a:avLst/>
          </a:prstGeom>
          <a:noFill/>
          <a:extLst>
            <a:ext uri="{909E8E84-426E-40DD-AFC4-6F175D3DCCD1}">
              <a14:hiddenFill xmlns:a14="http://schemas.microsoft.com/office/drawing/2010/main">
                <a:solidFill>
                  <a:srgbClr val="FFFFFF"/>
                </a:solidFill>
              </a14:hiddenFill>
            </a:ext>
          </a:extLst>
        </p:spPr>
      </p:pic>
      <p:pic>
        <p:nvPicPr>
          <p:cNvPr id="3096" name="Picture 24" descr="The IIAR&gt; Institute of Influencer &amp; Analyst Relations / [JOB POSTING]  Director of Analyst Relations / Blackberry, San Ramon, California, USA">
            <a:extLst>
              <a:ext uri="{FF2B5EF4-FFF2-40B4-BE49-F238E27FC236}">
                <a16:creationId xmlns:a16="http://schemas.microsoft.com/office/drawing/2014/main" id="{60191C8E-DD14-F11A-CE25-C07AC49CA9FA}"/>
              </a:ext>
            </a:extLst>
          </p:cNvPr>
          <p:cNvPicPr>
            <a:picLocks noChangeAspect="1" noChangeArrowheads="1"/>
          </p:cNvPicPr>
          <p:nvPr/>
        </p:nvPicPr>
        <p:blipFill>
          <a:blip r:embed="rId10" cstate="email">
            <a:extLst>
              <a:ext uri="{28A0092B-C50C-407E-A947-70E740481C1C}">
                <a14:useLocalDpi xmlns:a14="http://schemas.microsoft.com/office/drawing/2010/main"/>
              </a:ext>
            </a:extLst>
          </a:blip>
          <a:srcRect/>
          <a:stretch>
            <a:fillRect/>
          </a:stretch>
        </p:blipFill>
        <p:spPr bwMode="auto">
          <a:xfrm>
            <a:off x="8516814" y="5194315"/>
            <a:ext cx="688315" cy="51557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4BFEFCF-5E69-AFC6-9844-673ADE936A0A}"/>
              </a:ext>
            </a:extLst>
          </p:cNvPr>
          <p:cNvSpPr txBox="1"/>
          <p:nvPr/>
        </p:nvSpPr>
        <p:spPr>
          <a:xfrm>
            <a:off x="6576569" y="6232722"/>
            <a:ext cx="356453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C00000"/>
                </a:solidFill>
                <a:effectLst/>
                <a:uLnTx/>
                <a:uFillTx/>
                <a:latin typeface="Franklin Gothic Book" panose="020B0502020104020203"/>
                <a:ea typeface="+mn-ea"/>
                <a:cs typeface="+mn-cs"/>
              </a:rPr>
              <a:t>Note: Perceived sacrifice = price</a:t>
            </a:r>
          </a:p>
        </p:txBody>
      </p:sp>
      <p:sp>
        <p:nvSpPr>
          <p:cNvPr id="8" name="TextBox 7">
            <a:extLst>
              <a:ext uri="{FF2B5EF4-FFF2-40B4-BE49-F238E27FC236}">
                <a16:creationId xmlns:a16="http://schemas.microsoft.com/office/drawing/2014/main" id="{A68DD628-F58B-A9B8-C1B6-0C6514BB9A4D}"/>
              </a:ext>
            </a:extLst>
          </p:cNvPr>
          <p:cNvSpPr txBox="1"/>
          <p:nvPr/>
        </p:nvSpPr>
        <p:spPr>
          <a:xfrm>
            <a:off x="10366389" y="3276600"/>
            <a:ext cx="175661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Risky High Margins</a:t>
            </a:r>
          </a:p>
        </p:txBody>
      </p:sp>
      <p:sp>
        <p:nvSpPr>
          <p:cNvPr id="15" name="TextBox 14">
            <a:extLst>
              <a:ext uri="{FF2B5EF4-FFF2-40B4-BE49-F238E27FC236}">
                <a16:creationId xmlns:a16="http://schemas.microsoft.com/office/drawing/2014/main" id="{17C7E53A-3549-8622-BBB3-A1CB85F56A0F}"/>
              </a:ext>
            </a:extLst>
          </p:cNvPr>
          <p:cNvSpPr txBox="1"/>
          <p:nvPr/>
        </p:nvSpPr>
        <p:spPr>
          <a:xfrm>
            <a:off x="9442814" y="4213976"/>
            <a:ext cx="230265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Monopoly Pricing</a:t>
            </a:r>
            <a:endParaRPr kumimoji="0" lang="en-GB" sz="1800"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
        <p:nvSpPr>
          <p:cNvPr id="16" name="TextBox 15">
            <a:extLst>
              <a:ext uri="{FF2B5EF4-FFF2-40B4-BE49-F238E27FC236}">
                <a16:creationId xmlns:a16="http://schemas.microsoft.com/office/drawing/2014/main" id="{84265F2D-E0B2-83A9-272E-0E2AA247BCE1}"/>
              </a:ext>
            </a:extLst>
          </p:cNvPr>
          <p:cNvSpPr txBox="1"/>
          <p:nvPr/>
        </p:nvSpPr>
        <p:spPr>
          <a:xfrm>
            <a:off x="7018518" y="5060651"/>
            <a:ext cx="185326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Loss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Market Share</a:t>
            </a:r>
            <a:endParaRPr kumimoji="0" lang="en-GB" sz="1800"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07703510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competitive role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1025090" y="1478254"/>
            <a:ext cx="10662081" cy="120032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Competitive Role Strategies: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An organisation must decide how to best position itself in a strategic context:</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Will they be a </a:t>
            </a: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Leader, Follower, Challenger or a Specialist / Niche Player</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must consider their position relative to all competitors and their market share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D9B40198-DDA5-43F1-AA3E-F8813E57641E}"/>
              </a:ext>
            </a:extLst>
          </p:cNvPr>
          <p:cNvGraphicFramePr>
            <a:graphicFrameLocks noGrp="1"/>
          </p:cNvGraphicFramePr>
          <p:nvPr/>
        </p:nvGraphicFramePr>
        <p:xfrm>
          <a:off x="575894" y="3443450"/>
          <a:ext cx="11029616" cy="2743200"/>
        </p:xfrm>
        <a:graphic>
          <a:graphicData uri="http://schemas.openxmlformats.org/drawingml/2006/table">
            <a:tbl>
              <a:tblPr firstRow="1" bandRow="1">
                <a:tableStyleId>{5940675A-B579-460E-94D1-54222C63F5DA}</a:tableStyleId>
              </a:tblPr>
              <a:tblGrid>
                <a:gridCol w="1909854">
                  <a:extLst>
                    <a:ext uri="{9D8B030D-6E8A-4147-A177-3AD203B41FA5}">
                      <a16:colId xmlns:a16="http://schemas.microsoft.com/office/drawing/2014/main" val="2408847184"/>
                    </a:ext>
                  </a:extLst>
                </a:gridCol>
                <a:gridCol w="9119762">
                  <a:extLst>
                    <a:ext uri="{9D8B030D-6E8A-4147-A177-3AD203B41FA5}">
                      <a16:colId xmlns:a16="http://schemas.microsoft.com/office/drawing/2014/main" val="1702356263"/>
                    </a:ext>
                  </a:extLst>
                </a:gridCol>
              </a:tblGrid>
              <a:tr h="370840">
                <a:tc>
                  <a:txBody>
                    <a:bodyPr/>
                    <a:lstStyle/>
                    <a:p>
                      <a:r>
                        <a:rPr lang="en-GB" b="1" dirty="0"/>
                        <a:t>Leader</a:t>
                      </a:r>
                    </a:p>
                  </a:txBody>
                  <a:tcPr/>
                </a:tc>
                <a:tc>
                  <a:txBody>
                    <a:bodyPr/>
                    <a:lstStyle/>
                    <a:p>
                      <a:pPr marL="285750" indent="-285750">
                        <a:buFont typeface="Arial" panose="020B0604020202020204" pitchFamily="34" charset="0"/>
                        <a:buChar char="•"/>
                      </a:pPr>
                      <a:r>
                        <a:rPr lang="en-GB" sz="1200" dirty="0"/>
                        <a:t>Challenge: constantly defending business, protecting market share</a:t>
                      </a:r>
                    </a:p>
                    <a:p>
                      <a:pPr marL="285750" indent="-285750">
                        <a:buFont typeface="Arial" panose="020B0604020202020204" pitchFamily="34" charset="0"/>
                        <a:buChar char="•"/>
                      </a:pPr>
                      <a:r>
                        <a:rPr lang="en-GB" sz="1200" dirty="0"/>
                        <a:t>Benefits: securing share, first choice of customers, high market credibility, seen as dominant player</a:t>
                      </a:r>
                    </a:p>
                    <a:p>
                      <a:pPr marL="285750" indent="-285750">
                        <a:buFont typeface="Arial" panose="020B0604020202020204" pitchFamily="34" charset="0"/>
                        <a:buChar char="•"/>
                      </a:pPr>
                      <a:endParaRPr lang="en-GB" sz="1200" dirty="0"/>
                    </a:p>
                  </a:txBody>
                  <a:tcPr/>
                </a:tc>
                <a:extLst>
                  <a:ext uri="{0D108BD9-81ED-4DB2-BD59-A6C34878D82A}">
                    <a16:rowId xmlns:a16="http://schemas.microsoft.com/office/drawing/2014/main" val="1964874504"/>
                  </a:ext>
                </a:extLst>
              </a:tr>
              <a:tr h="370840">
                <a:tc>
                  <a:txBody>
                    <a:bodyPr/>
                    <a:lstStyle/>
                    <a:p>
                      <a:r>
                        <a:rPr lang="en-GB" b="1" dirty="0"/>
                        <a:t>Follower</a:t>
                      </a:r>
                    </a:p>
                  </a:txBody>
                  <a:tcPr/>
                </a:tc>
                <a:tc>
                  <a:txBody>
                    <a:bodyPr/>
                    <a:lstStyle/>
                    <a:p>
                      <a:pPr marL="285750" indent="-285750">
                        <a:buFont typeface="Arial" panose="020B0604020202020204" pitchFamily="34" charset="0"/>
                        <a:buChar char="•"/>
                      </a:pPr>
                      <a:r>
                        <a:rPr lang="en-GB" sz="1200" dirty="0"/>
                        <a:t>Capitalises on competitor's errors, sometimes not willing/able to innovate</a:t>
                      </a:r>
                    </a:p>
                    <a:p>
                      <a:pPr marL="285750" indent="-285750">
                        <a:buFont typeface="Arial" panose="020B0604020202020204" pitchFamily="34" charset="0"/>
                        <a:buChar char="•"/>
                      </a:pPr>
                      <a:r>
                        <a:rPr lang="en-GB" sz="1200" dirty="0"/>
                        <a:t>Watch problems arise and then tackle them with own offering</a:t>
                      </a:r>
                    </a:p>
                    <a:p>
                      <a:pPr marL="285750" indent="-285750">
                        <a:buFont typeface="Arial" panose="020B0604020202020204" pitchFamily="34" charset="0"/>
                        <a:buChar char="•"/>
                      </a:pPr>
                      <a:r>
                        <a:rPr lang="en-GB" sz="1200" dirty="0"/>
                        <a:t>Enjoys lower costs, and R&amp;D expense, lower cost to serve customers</a:t>
                      </a:r>
                    </a:p>
                    <a:p>
                      <a:pPr marL="285750" indent="-285750">
                        <a:buFont typeface="Arial" panose="020B0604020202020204" pitchFamily="34" charset="0"/>
                        <a:buChar char="•"/>
                      </a:pPr>
                      <a:r>
                        <a:rPr lang="en-GB" sz="1200" dirty="0"/>
                        <a:t>Seen as unwilling to take major risks</a:t>
                      </a:r>
                    </a:p>
                  </a:txBody>
                  <a:tcPr/>
                </a:tc>
                <a:extLst>
                  <a:ext uri="{0D108BD9-81ED-4DB2-BD59-A6C34878D82A}">
                    <a16:rowId xmlns:a16="http://schemas.microsoft.com/office/drawing/2014/main" val="2570317863"/>
                  </a:ext>
                </a:extLst>
              </a:tr>
              <a:tr h="370840">
                <a:tc>
                  <a:txBody>
                    <a:bodyPr/>
                    <a:lstStyle/>
                    <a:p>
                      <a:r>
                        <a:rPr lang="en-GB" b="1" dirty="0"/>
                        <a:t>Challenger</a:t>
                      </a:r>
                    </a:p>
                  </a:txBody>
                  <a:tcPr/>
                </a:tc>
                <a:tc>
                  <a:txBody>
                    <a:bodyPr/>
                    <a:lstStyle/>
                    <a:p>
                      <a:pPr marL="285750" indent="-285750">
                        <a:buFont typeface="Arial" panose="020B0604020202020204" pitchFamily="34" charset="0"/>
                        <a:buChar char="•"/>
                      </a:pPr>
                      <a:r>
                        <a:rPr lang="en-GB" sz="1200" dirty="0"/>
                        <a:t>Capitalises on mistakes of Market Leaders</a:t>
                      </a:r>
                    </a:p>
                    <a:p>
                      <a:pPr marL="285750" indent="-285750">
                        <a:buFont typeface="Arial" panose="020B0604020202020204" pitchFamily="34" charset="0"/>
                        <a:buChar char="•"/>
                      </a:pPr>
                      <a:r>
                        <a:rPr lang="en-GB" sz="1200" dirty="0"/>
                        <a:t>Allows R&amp;D cost reduction and therefor often faster go-to-market lead times</a:t>
                      </a:r>
                    </a:p>
                    <a:p>
                      <a:pPr marL="285750" indent="-285750">
                        <a:buFont typeface="Arial" panose="020B0604020202020204" pitchFamily="34" charset="0"/>
                        <a:buChar char="•"/>
                      </a:pPr>
                      <a:endParaRPr lang="en-GB" sz="1200" dirty="0"/>
                    </a:p>
                  </a:txBody>
                  <a:tcPr/>
                </a:tc>
                <a:extLst>
                  <a:ext uri="{0D108BD9-81ED-4DB2-BD59-A6C34878D82A}">
                    <a16:rowId xmlns:a16="http://schemas.microsoft.com/office/drawing/2014/main" val="78468536"/>
                  </a:ext>
                </a:extLst>
              </a:tr>
              <a:tr h="370840">
                <a:tc>
                  <a:txBody>
                    <a:bodyPr/>
                    <a:lstStyle/>
                    <a:p>
                      <a:r>
                        <a:rPr lang="en-GB" b="1" dirty="0"/>
                        <a:t>Specialist / niche</a:t>
                      </a:r>
                    </a:p>
                  </a:txBody>
                  <a:tcPr/>
                </a:tc>
                <a:tc>
                  <a:txBody>
                    <a:bodyPr/>
                    <a:lstStyle/>
                    <a:p>
                      <a:pPr marL="285750" indent="-285750">
                        <a:buFont typeface="Arial" panose="020B0604020202020204" pitchFamily="34" charset="0"/>
                        <a:buChar char="•"/>
                      </a:pPr>
                      <a:r>
                        <a:rPr lang="en-GB" sz="1200" dirty="0"/>
                        <a:t>Able to concentrate on select number of target segments</a:t>
                      </a:r>
                    </a:p>
                    <a:p>
                      <a:pPr marL="285750" indent="-285750">
                        <a:buFont typeface="Arial" panose="020B0604020202020204" pitchFamily="34" charset="0"/>
                        <a:buChar char="•"/>
                      </a:pPr>
                      <a:r>
                        <a:rPr lang="en-GB" sz="1200" dirty="0"/>
                        <a:t>Suitable for high-end products or where premium price strategy can be exploited</a:t>
                      </a:r>
                    </a:p>
                    <a:p>
                      <a:pPr marL="285750" indent="-285750">
                        <a:buFont typeface="Arial" panose="020B0604020202020204" pitchFamily="34" charset="0"/>
                        <a:buChar char="•"/>
                      </a:pPr>
                      <a:r>
                        <a:rPr lang="en-GB" sz="1200" dirty="0"/>
                        <a:t>Aiming to gain competitive advantage through effectiveness rather than efficiency</a:t>
                      </a:r>
                    </a:p>
                  </a:txBody>
                  <a:tcPr/>
                </a:tc>
                <a:extLst>
                  <a:ext uri="{0D108BD9-81ED-4DB2-BD59-A6C34878D82A}">
                    <a16:rowId xmlns:a16="http://schemas.microsoft.com/office/drawing/2014/main" val="1469653597"/>
                  </a:ext>
                </a:extLst>
              </a:tr>
            </a:tbl>
          </a:graphicData>
        </a:graphic>
      </p:graphicFrame>
      <p:pic>
        <p:nvPicPr>
          <p:cNvPr id="8" name="Picture 7">
            <a:extLst>
              <a:ext uri="{FF2B5EF4-FFF2-40B4-BE49-F238E27FC236}">
                <a16:creationId xmlns:a16="http://schemas.microsoft.com/office/drawing/2014/main" id="{AA6A3C9D-5E2B-4459-85EA-19B0E0E9015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788309" y="3561954"/>
            <a:ext cx="402778" cy="402778"/>
          </a:xfrm>
          <a:prstGeom prst="rect">
            <a:avLst/>
          </a:prstGeom>
        </p:spPr>
      </p:pic>
      <p:pic>
        <p:nvPicPr>
          <p:cNvPr id="9" name="Picture 8">
            <a:extLst>
              <a:ext uri="{FF2B5EF4-FFF2-40B4-BE49-F238E27FC236}">
                <a16:creationId xmlns:a16="http://schemas.microsoft.com/office/drawing/2014/main" id="{E2EE6E52-5BF8-42EA-B7AD-F48D45E7671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668727" y="4201996"/>
            <a:ext cx="566987" cy="574615"/>
          </a:xfrm>
          <a:prstGeom prst="rect">
            <a:avLst/>
          </a:prstGeom>
        </p:spPr>
      </p:pic>
      <p:sp>
        <p:nvSpPr>
          <p:cNvPr id="10" name="Rectangle 9">
            <a:extLst>
              <a:ext uri="{FF2B5EF4-FFF2-40B4-BE49-F238E27FC236}">
                <a16:creationId xmlns:a16="http://schemas.microsoft.com/office/drawing/2014/main" id="{11294C32-A907-4D8B-980F-81CA3D0BECEC}"/>
              </a:ext>
            </a:extLst>
          </p:cNvPr>
          <p:cNvSpPr/>
          <p:nvPr/>
        </p:nvSpPr>
        <p:spPr>
          <a:xfrm>
            <a:off x="10513910" y="5610684"/>
            <a:ext cx="868740" cy="5049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Franklin Gothic Book" panose="020B0502020104020203"/>
                <a:ea typeface="+mn-ea"/>
                <a:cs typeface="+mn-cs"/>
              </a:rPr>
              <a:t>Independent Premium Restaurants</a:t>
            </a:r>
          </a:p>
        </p:txBody>
      </p:sp>
      <p:pic>
        <p:nvPicPr>
          <p:cNvPr id="11" name="Picture 10">
            <a:extLst>
              <a:ext uri="{FF2B5EF4-FFF2-40B4-BE49-F238E27FC236}">
                <a16:creationId xmlns:a16="http://schemas.microsoft.com/office/drawing/2014/main" id="{B9716951-D756-4961-B6A5-82935A7B32D9}"/>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390389" y="4996581"/>
            <a:ext cx="1098797" cy="503064"/>
          </a:xfrm>
          <a:prstGeom prst="rect">
            <a:avLst/>
          </a:prstGeom>
        </p:spPr>
      </p:pic>
      <p:sp>
        <p:nvSpPr>
          <p:cNvPr id="12" name="TextBox 11">
            <a:extLst>
              <a:ext uri="{FF2B5EF4-FFF2-40B4-BE49-F238E27FC236}">
                <a16:creationId xmlns:a16="http://schemas.microsoft.com/office/drawing/2014/main" id="{2415A28E-698D-FD6B-DB7E-06C523F3740A}"/>
              </a:ext>
            </a:extLst>
          </p:cNvPr>
          <p:cNvSpPr txBox="1"/>
          <p:nvPr/>
        </p:nvSpPr>
        <p:spPr>
          <a:xfrm>
            <a:off x="479641" y="2790783"/>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There are four Competitive Role Strategies:</a:t>
            </a:r>
          </a:p>
        </p:txBody>
      </p:sp>
    </p:spTree>
    <p:extLst>
      <p:ext uri="{BB962C8B-B14F-4D97-AF65-F5344CB8AC3E}">
        <p14:creationId xmlns:p14="http://schemas.microsoft.com/office/powerpoint/2010/main" val="4138382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EECCDE-9144-7346-E120-9DC8A6D9984C}"/>
            </a:ext>
          </a:extLst>
        </p:cNvPr>
        <p:cNvGrpSpPr/>
        <p:nvPr/>
      </p:nvGrpSpPr>
      <p:grpSpPr>
        <a:xfrm>
          <a:off x="0" y="0"/>
          <a:ext cx="0" cy="0"/>
          <a:chOff x="0" y="0"/>
          <a:chExt cx="0" cy="0"/>
        </a:xfrm>
      </p:grpSpPr>
      <p:sp>
        <p:nvSpPr>
          <p:cNvPr id="85018" name="Rectangle 850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0" name="Rectangle 850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2" name="Rectangle 850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4" name="Rectangle 850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6" name="Rectangle 850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4994" name="Title 1">
            <a:extLst>
              <a:ext uri="{FF2B5EF4-FFF2-40B4-BE49-F238E27FC236}">
                <a16:creationId xmlns:a16="http://schemas.microsoft.com/office/drawing/2014/main" id="{626BF5A1-AAAE-541F-4E65-FBC75880057D}"/>
              </a:ext>
            </a:extLst>
          </p:cNvPr>
          <p:cNvSpPr>
            <a:spLocks noGrp="1" noChangeArrowheads="1"/>
          </p:cNvSpPr>
          <p:nvPr>
            <p:ph type="title"/>
          </p:nvPr>
        </p:nvSpPr>
        <p:spPr>
          <a:xfrm>
            <a:off x="601255" y="702155"/>
            <a:ext cx="3409783" cy="2726845"/>
          </a:xfrm>
        </p:spPr>
        <p:txBody>
          <a:bodyPr vert="horz" lIns="91440" tIns="45720" rIns="91440" bIns="45720" rtlCol="0" anchor="b">
            <a:normAutofit/>
          </a:bodyPr>
          <a:lstStyle/>
          <a:p>
            <a:r>
              <a:rPr lang="en-US" altLang="en-US" sz="3600" dirty="0">
                <a:solidFill>
                  <a:srgbClr val="FFFFFF"/>
                </a:solidFill>
              </a:rPr>
              <a:t>The industry life cycle</a:t>
            </a:r>
          </a:p>
        </p:txBody>
      </p:sp>
      <p:sp>
        <p:nvSpPr>
          <p:cNvPr id="4" name="TextBox 3">
            <a:extLst>
              <a:ext uri="{FF2B5EF4-FFF2-40B4-BE49-F238E27FC236}">
                <a16:creationId xmlns:a16="http://schemas.microsoft.com/office/drawing/2014/main" id="{1468874B-13A4-4E80-D2AA-82B04EB9399F}"/>
              </a:ext>
            </a:extLst>
          </p:cNvPr>
          <p:cNvSpPr txBox="1"/>
          <p:nvPr/>
        </p:nvSpPr>
        <p:spPr>
          <a:xfrm>
            <a:off x="613958" y="3603621"/>
            <a:ext cx="3409782" cy="2397127"/>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rPr>
              <a:t>Question: Can you think of examples of markets for each stage?</a:t>
            </a:r>
          </a:p>
        </p:txBody>
      </p:sp>
      <p:pic>
        <p:nvPicPr>
          <p:cNvPr id="5" name="Picture 4">
            <a:extLst>
              <a:ext uri="{FF2B5EF4-FFF2-40B4-BE49-F238E27FC236}">
                <a16:creationId xmlns:a16="http://schemas.microsoft.com/office/drawing/2014/main" id="{B545B115-81FA-D9D1-1A59-4BE4331645F3}"/>
              </a:ext>
            </a:extLst>
          </p:cNvPr>
          <p:cNvPicPr>
            <a:picLocks noChangeAspect="1"/>
          </p:cNvPicPr>
          <p:nvPr/>
        </p:nvPicPr>
        <p:blipFill>
          <a:blip r:embed="rId3"/>
          <a:stretch>
            <a:fillRect/>
          </a:stretch>
        </p:blipFill>
        <p:spPr>
          <a:xfrm>
            <a:off x="4308732" y="1450443"/>
            <a:ext cx="7598276" cy="4141060"/>
          </a:xfrm>
          <a:prstGeom prst="rect">
            <a:avLst/>
          </a:prstGeom>
        </p:spPr>
      </p:pic>
      <p:sp>
        <p:nvSpPr>
          <p:cNvPr id="84996" name="Footer Placeholder 1">
            <a:extLst>
              <a:ext uri="{FF2B5EF4-FFF2-40B4-BE49-F238E27FC236}">
                <a16:creationId xmlns:a16="http://schemas.microsoft.com/office/drawing/2014/main" id="{FD5E3072-4EF1-33EB-FDCC-301A91583A19}"/>
              </a:ext>
            </a:extLst>
          </p:cNvPr>
          <p:cNvSpPr>
            <a:spLocks noGrp="1"/>
          </p:cNvSpPr>
          <p:nvPr>
            <p:ph type="ftr" sz="quarter" idx="11"/>
          </p:nvPr>
        </p:nvSpPr>
        <p:spPr>
          <a:xfrm>
            <a:off x="613958" y="6400800"/>
            <a:ext cx="691721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457200" rtl="0" eaLnBrk="1" fontAlgn="auto" latinLnBrk="0" hangingPunct="1">
              <a:lnSpc>
                <a:spcPct val="100000"/>
              </a:lnSpc>
              <a:spcBef>
                <a:spcPct val="0"/>
              </a:spcBef>
              <a:spcAft>
                <a:spcPts val="600"/>
              </a:spcAft>
              <a:buClrTx/>
              <a:buSzTx/>
              <a:buFontTx/>
              <a:buNone/>
              <a:tabLst/>
              <a:defRPr/>
            </a:pPr>
            <a:r>
              <a:rPr kumimoji="0" lang="en-US" altLang="en-US" sz="900" b="0" i="0" u="none" strike="noStrike" kern="1200" cap="all" spc="0" normalizeH="0" baseline="0" noProof="0" dirty="0">
                <a:ln>
                  <a:noFill/>
                </a:ln>
                <a:solidFill>
                  <a:srgbClr val="4AB4C3"/>
                </a:solidFill>
                <a:effectLst/>
                <a:uLnTx/>
                <a:uFillTx/>
                <a:latin typeface="Franklin Gothic Book" panose="020B0502020104020203"/>
                <a:ea typeface="+mn-ea"/>
                <a:cs typeface="+mn-cs"/>
              </a:rPr>
              <a:t>)Source: corporate finance institute 2024</a:t>
            </a:r>
          </a:p>
        </p:txBody>
      </p:sp>
    </p:spTree>
    <p:extLst>
      <p:ext uri="{BB962C8B-B14F-4D97-AF65-F5344CB8AC3E}">
        <p14:creationId xmlns:p14="http://schemas.microsoft.com/office/powerpoint/2010/main" val="171562967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55096-F2DB-197B-2EA0-CB31F0D60F5A}"/>
              </a:ext>
            </a:extLst>
          </p:cNvPr>
          <p:cNvSpPr>
            <a:spLocks noGrp="1"/>
          </p:cNvSpPr>
          <p:nvPr>
            <p:ph type="title"/>
          </p:nvPr>
        </p:nvSpPr>
        <p:spPr>
          <a:xfrm>
            <a:off x="581192" y="702156"/>
            <a:ext cx="11029616" cy="588102"/>
          </a:xfrm>
        </p:spPr>
        <p:txBody>
          <a:bodyPr/>
          <a:lstStyle/>
          <a:p>
            <a:r>
              <a:rPr lang="en-GB" dirty="0"/>
              <a:t>Examples of Markets for each stage</a:t>
            </a:r>
          </a:p>
        </p:txBody>
      </p:sp>
      <p:sp>
        <p:nvSpPr>
          <p:cNvPr id="3" name="Content Placeholder 2">
            <a:extLst>
              <a:ext uri="{FF2B5EF4-FFF2-40B4-BE49-F238E27FC236}">
                <a16:creationId xmlns:a16="http://schemas.microsoft.com/office/drawing/2014/main" id="{B638AD13-A5EF-DD25-9BEA-E16C73067164}"/>
              </a:ext>
            </a:extLst>
          </p:cNvPr>
          <p:cNvSpPr>
            <a:spLocks noGrp="1"/>
          </p:cNvSpPr>
          <p:nvPr>
            <p:ph idx="1"/>
          </p:nvPr>
        </p:nvSpPr>
        <p:spPr>
          <a:xfrm>
            <a:off x="581192" y="1419283"/>
            <a:ext cx="11029615" cy="5233959"/>
          </a:xfrm>
        </p:spPr>
        <p:txBody>
          <a:bodyPr>
            <a:normAutofit fontScale="92500" lnSpcReduction="10000"/>
          </a:bodyPr>
          <a:lstStyle/>
          <a:p>
            <a:pPr algn="l">
              <a:buFont typeface="+mj-lt"/>
              <a:buAutoNum type="arabicPeriod"/>
            </a:pPr>
            <a:r>
              <a:rPr lang="en-GB" b="1" i="0" dirty="0">
                <a:solidFill>
                  <a:srgbClr val="111111"/>
                </a:solidFill>
                <a:effectLst/>
                <a:latin typeface="Aptos" panose="020B0004020202020204" pitchFamily="34" charset="0"/>
              </a:rPr>
              <a:t>Introduction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Electric Flying Cars</a:t>
            </a:r>
            <a:r>
              <a:rPr lang="en-GB" b="0" i="0" dirty="0">
                <a:solidFill>
                  <a:srgbClr val="111111"/>
                </a:solidFill>
                <a:effectLst/>
                <a:latin typeface="Aptos" panose="020B0004020202020204" pitchFamily="34" charset="0"/>
              </a:rPr>
              <a:t>: This market is in its infancy, with companies like Joby Aviation and Lilium working on developing and testing prototypes.</a:t>
            </a:r>
          </a:p>
          <a:p>
            <a:pPr marL="742950" lvl="1" indent="-285750" algn="l">
              <a:buFont typeface="+mj-lt"/>
              <a:buAutoNum type="arabicPeriod"/>
            </a:pPr>
            <a:r>
              <a:rPr lang="en-GB" b="1" i="0" dirty="0">
                <a:solidFill>
                  <a:srgbClr val="111111"/>
                </a:solidFill>
                <a:effectLst/>
                <a:latin typeface="Aptos" panose="020B0004020202020204" pitchFamily="34" charset="0"/>
              </a:rPr>
              <a:t>Quantum Computing</a:t>
            </a:r>
            <a:r>
              <a:rPr lang="en-GB" b="0" i="0" dirty="0">
                <a:solidFill>
                  <a:srgbClr val="111111"/>
                </a:solidFill>
                <a:effectLst/>
                <a:latin typeface="Aptos" panose="020B0004020202020204" pitchFamily="34" charset="0"/>
              </a:rPr>
              <a:t>: Companies like IBM and Google are pioneering this technology, but it’s still in the early stages of commercial application.</a:t>
            </a:r>
          </a:p>
          <a:p>
            <a:pPr algn="l">
              <a:buFont typeface="+mj-lt"/>
              <a:buAutoNum type="arabicPeriod"/>
            </a:pPr>
            <a:r>
              <a:rPr lang="en-GB" b="1" i="0" dirty="0">
                <a:solidFill>
                  <a:srgbClr val="111111"/>
                </a:solidFill>
                <a:effectLst/>
                <a:latin typeface="Aptos" panose="020B0004020202020204" pitchFamily="34" charset="0"/>
              </a:rPr>
              <a:t>Growth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Electric Vehicles (EVs)</a:t>
            </a:r>
            <a:r>
              <a:rPr lang="en-GB" b="0" i="0" dirty="0">
                <a:solidFill>
                  <a:srgbClr val="111111"/>
                </a:solidFill>
                <a:effectLst/>
                <a:latin typeface="Aptos" panose="020B0004020202020204" pitchFamily="34" charset="0"/>
              </a:rPr>
              <a:t>: The market for EVs is expanding rapidly, with companies like Tesla, Rivian, and traditional automakers investing heavily.</a:t>
            </a:r>
          </a:p>
          <a:p>
            <a:pPr marL="742950" lvl="1" indent="-285750" algn="l">
              <a:buFont typeface="+mj-lt"/>
              <a:buAutoNum type="arabicPeriod"/>
            </a:pPr>
            <a:r>
              <a:rPr lang="en-GB" b="1" i="0" dirty="0">
                <a:solidFill>
                  <a:srgbClr val="111111"/>
                </a:solidFill>
                <a:effectLst/>
                <a:latin typeface="Aptos" panose="020B0004020202020204" pitchFamily="34" charset="0"/>
              </a:rPr>
              <a:t>Renewable Energy</a:t>
            </a:r>
            <a:r>
              <a:rPr lang="en-GB" b="0" i="0" dirty="0">
                <a:solidFill>
                  <a:srgbClr val="111111"/>
                </a:solidFill>
                <a:effectLst/>
                <a:latin typeface="Aptos" panose="020B0004020202020204" pitchFamily="34" charset="0"/>
              </a:rPr>
              <a:t>: Solar and wind energy markets are growing as technology improves and demand for sustainable energy sources increases.</a:t>
            </a:r>
          </a:p>
          <a:p>
            <a:pPr algn="l">
              <a:buFont typeface="+mj-lt"/>
              <a:buAutoNum type="arabicPeriod"/>
            </a:pPr>
            <a:r>
              <a:rPr lang="en-GB" b="1" i="0" dirty="0">
                <a:solidFill>
                  <a:srgbClr val="111111"/>
                </a:solidFill>
                <a:effectLst/>
                <a:latin typeface="Aptos" panose="020B0004020202020204" pitchFamily="34" charset="0"/>
              </a:rPr>
              <a:t>Maturity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Smartphones</a:t>
            </a:r>
            <a:r>
              <a:rPr lang="en-GB" b="0" i="0" dirty="0">
                <a:solidFill>
                  <a:srgbClr val="111111"/>
                </a:solidFill>
                <a:effectLst/>
                <a:latin typeface="Aptos" panose="020B0004020202020204" pitchFamily="34" charset="0"/>
              </a:rPr>
              <a:t>: The smartphone market is well-established, with major players like Apple, Samsung, and Huawei dominating.</a:t>
            </a:r>
          </a:p>
          <a:p>
            <a:pPr marL="742950" lvl="1" indent="-285750" algn="l">
              <a:buFont typeface="+mj-lt"/>
              <a:buAutoNum type="arabicPeriod"/>
            </a:pPr>
            <a:r>
              <a:rPr lang="en-GB" b="1" i="0" dirty="0">
                <a:solidFill>
                  <a:srgbClr val="111111"/>
                </a:solidFill>
                <a:effectLst/>
                <a:latin typeface="Aptos" panose="020B0004020202020204" pitchFamily="34" charset="0"/>
              </a:rPr>
              <a:t>Fast Food Chains</a:t>
            </a:r>
            <a:r>
              <a:rPr lang="en-GB" b="0" i="0" dirty="0">
                <a:solidFill>
                  <a:srgbClr val="111111"/>
                </a:solidFill>
                <a:effectLst/>
                <a:latin typeface="Aptos" panose="020B0004020202020204" pitchFamily="34" charset="0"/>
              </a:rPr>
              <a:t>: Brands like McDonald’s, KFC, and Subway are in a mature market with stable demand and intense competition.</a:t>
            </a:r>
          </a:p>
          <a:p>
            <a:pPr algn="l">
              <a:buFont typeface="+mj-lt"/>
              <a:buAutoNum type="arabicPeriod"/>
            </a:pPr>
            <a:br>
              <a:rPr lang="en-GB" b="1" i="0" dirty="0">
                <a:solidFill>
                  <a:srgbClr val="111111"/>
                </a:solidFill>
                <a:effectLst/>
                <a:latin typeface="Aptos" panose="020B0004020202020204" pitchFamily="34" charset="0"/>
              </a:rPr>
            </a:br>
            <a:r>
              <a:rPr lang="en-GB" b="1" i="0" dirty="0">
                <a:solidFill>
                  <a:srgbClr val="111111"/>
                </a:solidFill>
                <a:effectLst/>
                <a:latin typeface="Aptos" panose="020B0004020202020204" pitchFamily="34" charset="0"/>
              </a:rPr>
              <a:t>Decline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DVD Rentals</a:t>
            </a:r>
            <a:r>
              <a:rPr lang="en-GB" b="0" i="0" dirty="0">
                <a:solidFill>
                  <a:srgbClr val="111111"/>
                </a:solidFill>
                <a:effectLst/>
                <a:latin typeface="Aptos" panose="020B0004020202020204" pitchFamily="34" charset="0"/>
              </a:rPr>
              <a:t>: With the rise of streaming services like Netflix and Disney+, the market for DVD rentals has significantly declined.</a:t>
            </a:r>
          </a:p>
          <a:p>
            <a:pPr marL="742950" lvl="1" indent="-285750" algn="l">
              <a:buFont typeface="+mj-lt"/>
              <a:buAutoNum type="arabicPeriod"/>
            </a:pPr>
            <a:r>
              <a:rPr lang="en-GB" b="1" i="0" dirty="0">
                <a:solidFill>
                  <a:srgbClr val="111111"/>
                </a:solidFill>
                <a:effectLst/>
                <a:latin typeface="Aptos" panose="020B0004020202020204" pitchFamily="34" charset="0"/>
              </a:rPr>
              <a:t>Landline Telephones</a:t>
            </a:r>
            <a:r>
              <a:rPr lang="en-GB" b="0" i="0" dirty="0">
                <a:solidFill>
                  <a:srgbClr val="111111"/>
                </a:solidFill>
                <a:effectLst/>
                <a:latin typeface="Aptos" panose="020B0004020202020204" pitchFamily="34" charset="0"/>
              </a:rPr>
              <a:t>: The use of traditional landline phones is decreasing as more people switch to mobile phones and internet-based communication.</a:t>
            </a:r>
          </a:p>
          <a:p>
            <a:r>
              <a:rPr lang="en-GB" b="1" dirty="0">
                <a:latin typeface="Aptos" panose="020B0004020202020204" pitchFamily="34" charset="0"/>
              </a:rPr>
              <a:t>Each stage presents different challenges and opportunities for businesses and understanding where a market is in its lifecycle can help companies </a:t>
            </a:r>
            <a:r>
              <a:rPr lang="en-GB" b="1" dirty="0" err="1">
                <a:latin typeface="Aptos" panose="020B0004020202020204" pitchFamily="34" charset="0"/>
              </a:rPr>
              <a:t>strategise</a:t>
            </a:r>
            <a:r>
              <a:rPr lang="en-GB" b="1" dirty="0">
                <a:latin typeface="Aptos" panose="020B0004020202020204" pitchFamily="34" charset="0"/>
              </a:rPr>
              <a:t> effectively.</a:t>
            </a:r>
          </a:p>
        </p:txBody>
      </p:sp>
      <p:sp>
        <p:nvSpPr>
          <p:cNvPr id="5" name="Slide Number Placeholder 4">
            <a:extLst>
              <a:ext uri="{FF2B5EF4-FFF2-40B4-BE49-F238E27FC236}">
                <a16:creationId xmlns:a16="http://schemas.microsoft.com/office/drawing/2014/main" id="{6BB59693-568C-6983-8393-934220CFEA9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4066116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TotalTime>
  <Words>4947</Words>
  <Application>Microsoft Office PowerPoint</Application>
  <PresentationFormat>Widescreen</PresentationFormat>
  <Paragraphs>390</Paragraphs>
  <Slides>15</Slides>
  <Notes>12</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15</vt:i4>
      </vt:variant>
    </vt:vector>
  </HeadingPairs>
  <TitlesOfParts>
    <vt:vector size="26" baseType="lpstr">
      <vt:lpstr>-apple-system</vt:lpstr>
      <vt:lpstr>Aptos</vt:lpstr>
      <vt:lpstr>Aptos Display</vt:lpstr>
      <vt:lpstr>Arial</vt:lpstr>
      <vt:lpstr>Calibri</vt:lpstr>
      <vt:lpstr>Comic Sans MS</vt:lpstr>
      <vt:lpstr>Franklin Gothic Book</vt:lpstr>
      <vt:lpstr>Franklin Gothic Demi</vt:lpstr>
      <vt:lpstr>Wingdings 2</vt:lpstr>
      <vt:lpstr>Office Theme</vt:lpstr>
      <vt:lpstr>DividendVTI</vt:lpstr>
      <vt:lpstr>PowerPoint Presentation</vt:lpstr>
      <vt:lpstr>Competitive strategy</vt:lpstr>
      <vt:lpstr>competitive advantage</vt:lpstr>
      <vt:lpstr>Porter's Generic Competitive Strategies</vt:lpstr>
      <vt:lpstr>cost leadership strategies</vt:lpstr>
      <vt:lpstr>cost leadership</vt:lpstr>
      <vt:lpstr>Differentiation strategies</vt:lpstr>
      <vt:lpstr>differentiation</vt:lpstr>
      <vt:lpstr>Focus strategies</vt:lpstr>
      <vt:lpstr>The nature of customer value</vt:lpstr>
      <vt:lpstr>Bowman’s strategic clock</vt:lpstr>
      <vt:lpstr>Bowman’s strategic clock</vt:lpstr>
      <vt:lpstr>competitive role strategies</vt:lpstr>
      <vt:lpstr>The industry life cycle</vt:lpstr>
      <vt:lpstr>Examples of Markets for each stage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Glenn Behenna</dc:creator>
  <cp:lastModifiedBy>Anthony Burns</cp:lastModifiedBy>
  <cp:revision>6</cp:revision>
  <dcterms:created xsi:type="dcterms:W3CDTF">2024-11-15T12:26:01Z</dcterms:created>
  <dcterms:modified xsi:type="dcterms:W3CDTF">2025-11-20T15:35:49Z</dcterms:modified>
</cp:coreProperties>
</file>