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896"/>
    <p:restoredTop sz="94645"/>
  </p:normalViewPr>
  <p:slideViewPr>
    <p:cSldViewPr snapToGrid="0">
      <p:cViewPr>
        <p:scale>
          <a:sx n="104" d="100"/>
          <a:sy n="104" d="100"/>
        </p:scale>
        <p:origin x="1264" y="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A751D6-8437-4946-B53E-FB63B9889D4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0_3" csCatId="mainScheme" phldr="1"/>
      <dgm:spPr/>
      <dgm:t>
        <a:bodyPr/>
        <a:lstStyle/>
        <a:p>
          <a:endParaRPr lang="en-US"/>
        </a:p>
      </dgm:t>
    </dgm:pt>
    <dgm:pt modelId="{FC799397-5B01-4B0B-84B8-2966EC55D40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dirty="0"/>
            <a:t>What is </a:t>
          </a:r>
          <a:r>
            <a:rPr lang="en-US" b="0" i="0" dirty="0" err="1"/>
            <a:t>stratergy</a:t>
          </a:r>
          <a:r>
            <a:rPr lang="en-US" b="0" i="0" dirty="0"/>
            <a:t>?​</a:t>
          </a:r>
          <a:endParaRPr lang="en-US" dirty="0"/>
        </a:p>
      </dgm:t>
    </dgm:pt>
    <dgm:pt modelId="{10ED4AE7-3DFC-4EA6-ADA6-22C20FA48E5E}" type="parTrans" cxnId="{FF6BA322-F87C-4EF6-982D-6214A6D5C5B1}">
      <dgm:prSet/>
      <dgm:spPr/>
      <dgm:t>
        <a:bodyPr/>
        <a:lstStyle/>
        <a:p>
          <a:endParaRPr lang="en-US"/>
        </a:p>
      </dgm:t>
    </dgm:pt>
    <dgm:pt modelId="{1C86CD1B-8D91-48E7-8E95-15047CEE1501}" type="sibTrans" cxnId="{FF6BA322-F87C-4EF6-982D-6214A6D5C5B1}">
      <dgm:prSet/>
      <dgm:spPr/>
      <dgm:t>
        <a:bodyPr/>
        <a:lstStyle/>
        <a:p>
          <a:endParaRPr lang="en-US"/>
        </a:p>
      </dgm:t>
    </dgm:pt>
    <dgm:pt modelId="{51027056-B010-4496-8C54-D4BA178D34B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dirty="0"/>
            <a:t>What is strategic management? ​</a:t>
          </a:r>
          <a:endParaRPr lang="en-US" dirty="0"/>
        </a:p>
      </dgm:t>
    </dgm:pt>
    <dgm:pt modelId="{F1BB5AC3-5E66-4D3F-BD6A-509B436D92E3}" type="sibTrans" cxnId="{E9E6C25B-28B0-48FE-80C7-57937F0760C1}">
      <dgm:prSet/>
      <dgm:spPr/>
      <dgm:t>
        <a:bodyPr/>
        <a:lstStyle/>
        <a:p>
          <a:endParaRPr lang="en-US"/>
        </a:p>
      </dgm:t>
    </dgm:pt>
    <dgm:pt modelId="{296F980A-0CFB-44A1-8655-58D4427F7B97}" type="parTrans" cxnId="{E9E6C25B-28B0-48FE-80C7-57937F0760C1}">
      <dgm:prSet/>
      <dgm:spPr/>
      <dgm:t>
        <a:bodyPr/>
        <a:lstStyle/>
        <a:p>
          <a:endParaRPr lang="en-US"/>
        </a:p>
      </dgm:t>
    </dgm:pt>
    <dgm:pt modelId="{302A549E-9943-4D69-840A-394AEB5A89F2}" type="pres">
      <dgm:prSet presAssocID="{67A751D6-8437-4946-B53E-FB63B9889D4C}" presName="root" presStyleCnt="0">
        <dgm:presLayoutVars>
          <dgm:dir/>
          <dgm:resizeHandles val="exact"/>
        </dgm:presLayoutVars>
      </dgm:prSet>
      <dgm:spPr/>
    </dgm:pt>
    <dgm:pt modelId="{8026B89E-0C14-4A22-8DD8-5A99A4A9ACF0}" type="pres">
      <dgm:prSet presAssocID="{FC799397-5B01-4B0B-84B8-2966EC55D403}" presName="compNode" presStyleCnt="0"/>
      <dgm:spPr/>
    </dgm:pt>
    <dgm:pt modelId="{F8D4C986-9757-4BB7-8493-338871B27F23}" type="pres">
      <dgm:prSet presAssocID="{FC799397-5B01-4B0B-84B8-2966EC55D403}" presName="iconBgRect" presStyleLbl="bgShp" presStyleIdx="0" presStyleCnt="2"/>
      <dgm:spPr/>
    </dgm:pt>
    <dgm:pt modelId="{6DAF4677-D26C-4054-BFAE-2C50B31E7F13}" type="pres">
      <dgm:prSet presAssocID="{FC799397-5B01-4B0B-84B8-2966EC55D40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DAAA95C7-FF57-4544-AC3A-77DAF312EAC4}" type="pres">
      <dgm:prSet presAssocID="{FC799397-5B01-4B0B-84B8-2966EC55D403}" presName="spaceRect" presStyleCnt="0"/>
      <dgm:spPr/>
    </dgm:pt>
    <dgm:pt modelId="{B3E1E0C2-B4FC-4554-9801-AD5B515EBC7A}" type="pres">
      <dgm:prSet presAssocID="{FC799397-5B01-4B0B-84B8-2966EC55D403}" presName="textRect" presStyleLbl="revTx" presStyleIdx="0" presStyleCnt="2">
        <dgm:presLayoutVars>
          <dgm:chMax val="1"/>
          <dgm:chPref val="1"/>
        </dgm:presLayoutVars>
      </dgm:prSet>
      <dgm:spPr/>
    </dgm:pt>
    <dgm:pt modelId="{17E9BA74-D957-4F31-AACB-B8F54091EEB2}" type="pres">
      <dgm:prSet presAssocID="{1C86CD1B-8D91-48E7-8E95-15047CEE1501}" presName="sibTrans" presStyleCnt="0"/>
      <dgm:spPr/>
    </dgm:pt>
    <dgm:pt modelId="{8D17D39A-2951-4284-8DC5-30B7B0DDD239}" type="pres">
      <dgm:prSet presAssocID="{51027056-B010-4496-8C54-D4BA178D34B0}" presName="compNode" presStyleCnt="0"/>
      <dgm:spPr/>
    </dgm:pt>
    <dgm:pt modelId="{D131C0FA-0D79-4AB9-918B-12E48CBA6436}" type="pres">
      <dgm:prSet presAssocID="{51027056-B010-4496-8C54-D4BA178D34B0}" presName="iconBgRect" presStyleLbl="bgShp" presStyleIdx="1" presStyleCnt="2"/>
      <dgm:spPr/>
    </dgm:pt>
    <dgm:pt modelId="{636C35EC-44BB-4A0C-A3B9-877AE39056DA}" type="pres">
      <dgm:prSet presAssocID="{51027056-B010-4496-8C54-D4BA178D34B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A5FFDBF5-96E0-4C5A-AAB4-6A233DEFC3FB}" type="pres">
      <dgm:prSet presAssocID="{51027056-B010-4496-8C54-D4BA178D34B0}" presName="spaceRect" presStyleCnt="0"/>
      <dgm:spPr/>
    </dgm:pt>
    <dgm:pt modelId="{8D0D1DEF-D002-4744-831E-338C50CB7B87}" type="pres">
      <dgm:prSet presAssocID="{51027056-B010-4496-8C54-D4BA178D34B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34BE1005-F666-4F95-8337-77A3BD26335B}" type="presOf" srcId="{51027056-B010-4496-8C54-D4BA178D34B0}" destId="{8D0D1DEF-D002-4744-831E-338C50CB7B87}" srcOrd="0" destOrd="0" presId="urn:microsoft.com/office/officeart/2018/5/layout/IconCircleLabelList"/>
    <dgm:cxn modelId="{FF6BA322-F87C-4EF6-982D-6214A6D5C5B1}" srcId="{67A751D6-8437-4946-B53E-FB63B9889D4C}" destId="{FC799397-5B01-4B0B-84B8-2966EC55D403}" srcOrd="0" destOrd="0" parTransId="{10ED4AE7-3DFC-4EA6-ADA6-22C20FA48E5E}" sibTransId="{1C86CD1B-8D91-48E7-8E95-15047CEE1501}"/>
    <dgm:cxn modelId="{E9E6C25B-28B0-48FE-80C7-57937F0760C1}" srcId="{67A751D6-8437-4946-B53E-FB63B9889D4C}" destId="{51027056-B010-4496-8C54-D4BA178D34B0}" srcOrd="1" destOrd="0" parTransId="{296F980A-0CFB-44A1-8655-58D4427F7B97}" sibTransId="{F1BB5AC3-5E66-4D3F-BD6A-509B436D92E3}"/>
    <dgm:cxn modelId="{A5EA9464-DA15-4876-804E-F7FCF6570CE2}" type="presOf" srcId="{67A751D6-8437-4946-B53E-FB63B9889D4C}" destId="{302A549E-9943-4D69-840A-394AEB5A89F2}" srcOrd="0" destOrd="0" presId="urn:microsoft.com/office/officeart/2018/5/layout/IconCircleLabelList"/>
    <dgm:cxn modelId="{590049AF-ECA3-44F1-966A-236EA2EFE203}" type="presOf" srcId="{FC799397-5B01-4B0B-84B8-2966EC55D403}" destId="{B3E1E0C2-B4FC-4554-9801-AD5B515EBC7A}" srcOrd="0" destOrd="0" presId="urn:microsoft.com/office/officeart/2018/5/layout/IconCircleLabelList"/>
    <dgm:cxn modelId="{50CBA0C2-90F6-4186-B045-44680D736DD7}" type="presParOf" srcId="{302A549E-9943-4D69-840A-394AEB5A89F2}" destId="{8026B89E-0C14-4A22-8DD8-5A99A4A9ACF0}" srcOrd="0" destOrd="0" presId="urn:microsoft.com/office/officeart/2018/5/layout/IconCircleLabelList"/>
    <dgm:cxn modelId="{3C04842C-F27F-45B9-ABB5-140F2C017AD2}" type="presParOf" srcId="{8026B89E-0C14-4A22-8DD8-5A99A4A9ACF0}" destId="{F8D4C986-9757-4BB7-8493-338871B27F23}" srcOrd="0" destOrd="0" presId="urn:microsoft.com/office/officeart/2018/5/layout/IconCircleLabelList"/>
    <dgm:cxn modelId="{646F16C8-B737-414F-86C7-707F29CE0487}" type="presParOf" srcId="{8026B89E-0C14-4A22-8DD8-5A99A4A9ACF0}" destId="{6DAF4677-D26C-4054-BFAE-2C50B31E7F13}" srcOrd="1" destOrd="0" presId="urn:microsoft.com/office/officeart/2018/5/layout/IconCircleLabelList"/>
    <dgm:cxn modelId="{C79B7616-4379-469B-AD84-EB2A31C2B2DD}" type="presParOf" srcId="{8026B89E-0C14-4A22-8DD8-5A99A4A9ACF0}" destId="{DAAA95C7-FF57-4544-AC3A-77DAF312EAC4}" srcOrd="2" destOrd="0" presId="urn:microsoft.com/office/officeart/2018/5/layout/IconCircleLabelList"/>
    <dgm:cxn modelId="{6E5031DD-65BA-4D6A-90FB-E82CEFB9899A}" type="presParOf" srcId="{8026B89E-0C14-4A22-8DD8-5A99A4A9ACF0}" destId="{B3E1E0C2-B4FC-4554-9801-AD5B515EBC7A}" srcOrd="3" destOrd="0" presId="urn:microsoft.com/office/officeart/2018/5/layout/IconCircleLabelList"/>
    <dgm:cxn modelId="{3A3A2316-CF63-4748-9DAB-1D9FE5832B36}" type="presParOf" srcId="{302A549E-9943-4D69-840A-394AEB5A89F2}" destId="{17E9BA74-D957-4F31-AACB-B8F54091EEB2}" srcOrd="1" destOrd="0" presId="urn:microsoft.com/office/officeart/2018/5/layout/IconCircleLabelList"/>
    <dgm:cxn modelId="{8038C544-FF3D-44D5-9F33-C07E7DF7EFFB}" type="presParOf" srcId="{302A549E-9943-4D69-840A-394AEB5A89F2}" destId="{8D17D39A-2951-4284-8DC5-30B7B0DDD239}" srcOrd="2" destOrd="0" presId="urn:microsoft.com/office/officeart/2018/5/layout/IconCircleLabelList"/>
    <dgm:cxn modelId="{2B042447-0E29-4FBB-A375-B4B5933DD3E3}" type="presParOf" srcId="{8D17D39A-2951-4284-8DC5-30B7B0DDD239}" destId="{D131C0FA-0D79-4AB9-918B-12E48CBA6436}" srcOrd="0" destOrd="0" presId="urn:microsoft.com/office/officeart/2018/5/layout/IconCircleLabelList"/>
    <dgm:cxn modelId="{A33C5C6D-236C-4AE9-9A68-38B9A473377F}" type="presParOf" srcId="{8D17D39A-2951-4284-8DC5-30B7B0DDD239}" destId="{636C35EC-44BB-4A0C-A3B9-877AE39056DA}" srcOrd="1" destOrd="0" presId="urn:microsoft.com/office/officeart/2018/5/layout/IconCircleLabelList"/>
    <dgm:cxn modelId="{D4E4662F-862C-4F13-8FAA-42FA59458781}" type="presParOf" srcId="{8D17D39A-2951-4284-8DC5-30B7B0DDD239}" destId="{A5FFDBF5-96E0-4C5A-AAB4-6A233DEFC3FB}" srcOrd="2" destOrd="0" presId="urn:microsoft.com/office/officeart/2018/5/layout/IconCircleLabelList"/>
    <dgm:cxn modelId="{F375013A-7358-41C2-95B4-FB1507AB4A89}" type="presParOf" srcId="{8D17D39A-2951-4284-8DC5-30B7B0DDD239}" destId="{8D0D1DEF-D002-4744-831E-338C50CB7B8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32381EE-910C-4B8A-9696-9FE37B8FD5BF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F2FED790-DA92-49E4-8225-FEF2F4A1E86D}">
      <dgm:prSet/>
      <dgm:spPr/>
      <dgm:t>
        <a:bodyPr/>
        <a:lstStyle/>
        <a:p>
          <a:r>
            <a:rPr lang="en-US" b="0" i="0"/>
            <a:t>What is Rolex ​</a:t>
          </a:r>
          <a:endParaRPr lang="en-US"/>
        </a:p>
      </dgm:t>
    </dgm:pt>
    <dgm:pt modelId="{E6B5D6C2-8866-4EB9-AB9C-9BC7C41A6E1C}" type="parTrans" cxnId="{E7904E78-7061-4983-9BA3-8D19ACFEAE43}">
      <dgm:prSet/>
      <dgm:spPr/>
      <dgm:t>
        <a:bodyPr/>
        <a:lstStyle/>
        <a:p>
          <a:endParaRPr lang="en-US"/>
        </a:p>
      </dgm:t>
    </dgm:pt>
    <dgm:pt modelId="{2007686F-8FC2-4447-85DE-84DCC1034CF5}" type="sibTrans" cxnId="{E7904E78-7061-4983-9BA3-8D19ACFEAE43}">
      <dgm:prSet/>
      <dgm:spPr/>
      <dgm:t>
        <a:bodyPr/>
        <a:lstStyle/>
        <a:p>
          <a:endParaRPr lang="en-US"/>
        </a:p>
      </dgm:t>
    </dgm:pt>
    <dgm:pt modelId="{1021B37A-CEAB-4B93-AFFD-D4E6B1CF5A20}">
      <dgm:prSet/>
      <dgm:spPr/>
      <dgm:t>
        <a:bodyPr/>
        <a:lstStyle/>
        <a:p>
          <a:r>
            <a:rPr lang="en-US" b="0" i="0"/>
            <a:t>History of Rolex ​</a:t>
          </a:r>
          <a:endParaRPr lang="en-US"/>
        </a:p>
      </dgm:t>
    </dgm:pt>
    <dgm:pt modelId="{EA111850-2344-4763-B512-7F5FDF065414}" type="parTrans" cxnId="{830BDD69-A98F-4608-9032-88CF3FF012EF}">
      <dgm:prSet/>
      <dgm:spPr/>
      <dgm:t>
        <a:bodyPr/>
        <a:lstStyle/>
        <a:p>
          <a:endParaRPr lang="en-US"/>
        </a:p>
      </dgm:t>
    </dgm:pt>
    <dgm:pt modelId="{0F9796FD-58E5-4367-A03A-A97843A80972}" type="sibTrans" cxnId="{830BDD69-A98F-4608-9032-88CF3FF012EF}">
      <dgm:prSet/>
      <dgm:spPr/>
      <dgm:t>
        <a:bodyPr/>
        <a:lstStyle/>
        <a:p>
          <a:endParaRPr lang="en-US"/>
        </a:p>
      </dgm:t>
    </dgm:pt>
    <dgm:pt modelId="{C079AA4A-1FAB-432F-8C0C-D1107BD735E0}">
      <dgm:prSet/>
      <dgm:spPr/>
      <dgm:t>
        <a:bodyPr/>
        <a:lstStyle/>
        <a:p>
          <a:r>
            <a:rPr lang="en-US" b="0" i="0"/>
            <a:t>Organisational stratergy ​</a:t>
          </a:r>
          <a:endParaRPr lang="en-US"/>
        </a:p>
      </dgm:t>
    </dgm:pt>
    <dgm:pt modelId="{8DF60412-D3CA-4F1F-9007-47AFA2025DB0}" type="parTrans" cxnId="{9C8EAF77-9B05-4625-A778-4CA372D4B5CD}">
      <dgm:prSet/>
      <dgm:spPr/>
      <dgm:t>
        <a:bodyPr/>
        <a:lstStyle/>
        <a:p>
          <a:endParaRPr lang="en-US"/>
        </a:p>
      </dgm:t>
    </dgm:pt>
    <dgm:pt modelId="{25578E9D-AEBA-49FF-A148-A6EBCBC2BA29}" type="sibTrans" cxnId="{9C8EAF77-9B05-4625-A778-4CA372D4B5CD}">
      <dgm:prSet/>
      <dgm:spPr/>
      <dgm:t>
        <a:bodyPr/>
        <a:lstStyle/>
        <a:p>
          <a:endParaRPr lang="en-US"/>
        </a:p>
      </dgm:t>
    </dgm:pt>
    <dgm:pt modelId="{FF3FD8AD-3F83-CE44-9A2E-C3F314306AB5}" type="pres">
      <dgm:prSet presAssocID="{132381EE-910C-4B8A-9696-9FE37B8FD5BF}" presName="linear" presStyleCnt="0">
        <dgm:presLayoutVars>
          <dgm:animLvl val="lvl"/>
          <dgm:resizeHandles val="exact"/>
        </dgm:presLayoutVars>
      </dgm:prSet>
      <dgm:spPr/>
    </dgm:pt>
    <dgm:pt modelId="{46D3BC34-3A9B-594D-9564-32D46C27C350}" type="pres">
      <dgm:prSet presAssocID="{F2FED790-DA92-49E4-8225-FEF2F4A1E86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E5E35DC-65FA-CE47-AD49-8A6818D1C1B6}" type="pres">
      <dgm:prSet presAssocID="{2007686F-8FC2-4447-85DE-84DCC1034CF5}" presName="spacer" presStyleCnt="0"/>
      <dgm:spPr/>
    </dgm:pt>
    <dgm:pt modelId="{4A50D1D3-9A7C-B54A-BD36-CE8D5AB37ADB}" type="pres">
      <dgm:prSet presAssocID="{1021B37A-CEAB-4B93-AFFD-D4E6B1CF5A2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F68131E-0D15-484C-861B-963B0F1E22C0}" type="pres">
      <dgm:prSet presAssocID="{0F9796FD-58E5-4367-A03A-A97843A80972}" presName="spacer" presStyleCnt="0"/>
      <dgm:spPr/>
    </dgm:pt>
    <dgm:pt modelId="{C0E47880-60F5-1A48-9C42-A43512C49238}" type="pres">
      <dgm:prSet presAssocID="{C079AA4A-1FAB-432F-8C0C-D1107BD735E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1B30423-FBF0-A64D-A29A-73644361BB9C}" type="presOf" srcId="{132381EE-910C-4B8A-9696-9FE37B8FD5BF}" destId="{FF3FD8AD-3F83-CE44-9A2E-C3F314306AB5}" srcOrd="0" destOrd="0" presId="urn:microsoft.com/office/officeart/2005/8/layout/vList2"/>
    <dgm:cxn modelId="{999D7741-B475-CB40-82B0-0F55F9E01E01}" type="presOf" srcId="{1021B37A-CEAB-4B93-AFFD-D4E6B1CF5A20}" destId="{4A50D1D3-9A7C-B54A-BD36-CE8D5AB37ADB}" srcOrd="0" destOrd="0" presId="urn:microsoft.com/office/officeart/2005/8/layout/vList2"/>
    <dgm:cxn modelId="{830BDD69-A98F-4608-9032-88CF3FF012EF}" srcId="{132381EE-910C-4B8A-9696-9FE37B8FD5BF}" destId="{1021B37A-CEAB-4B93-AFFD-D4E6B1CF5A20}" srcOrd="1" destOrd="0" parTransId="{EA111850-2344-4763-B512-7F5FDF065414}" sibTransId="{0F9796FD-58E5-4367-A03A-A97843A80972}"/>
    <dgm:cxn modelId="{A0E34C6F-FB35-4740-B504-3DAFCEFD5C29}" type="presOf" srcId="{F2FED790-DA92-49E4-8225-FEF2F4A1E86D}" destId="{46D3BC34-3A9B-594D-9564-32D46C27C350}" srcOrd="0" destOrd="0" presId="urn:microsoft.com/office/officeart/2005/8/layout/vList2"/>
    <dgm:cxn modelId="{9C8EAF77-9B05-4625-A778-4CA372D4B5CD}" srcId="{132381EE-910C-4B8A-9696-9FE37B8FD5BF}" destId="{C079AA4A-1FAB-432F-8C0C-D1107BD735E0}" srcOrd="2" destOrd="0" parTransId="{8DF60412-D3CA-4F1F-9007-47AFA2025DB0}" sibTransId="{25578E9D-AEBA-49FF-A148-A6EBCBC2BA29}"/>
    <dgm:cxn modelId="{E7904E78-7061-4983-9BA3-8D19ACFEAE43}" srcId="{132381EE-910C-4B8A-9696-9FE37B8FD5BF}" destId="{F2FED790-DA92-49E4-8225-FEF2F4A1E86D}" srcOrd="0" destOrd="0" parTransId="{E6B5D6C2-8866-4EB9-AB9C-9BC7C41A6E1C}" sibTransId="{2007686F-8FC2-4447-85DE-84DCC1034CF5}"/>
    <dgm:cxn modelId="{02B4929D-2F17-F947-A1B3-7862411E08BF}" type="presOf" srcId="{C079AA4A-1FAB-432F-8C0C-D1107BD735E0}" destId="{C0E47880-60F5-1A48-9C42-A43512C49238}" srcOrd="0" destOrd="0" presId="urn:microsoft.com/office/officeart/2005/8/layout/vList2"/>
    <dgm:cxn modelId="{B2A08C80-762C-A94B-90A5-0D6068CB8769}" type="presParOf" srcId="{FF3FD8AD-3F83-CE44-9A2E-C3F314306AB5}" destId="{46D3BC34-3A9B-594D-9564-32D46C27C350}" srcOrd="0" destOrd="0" presId="urn:microsoft.com/office/officeart/2005/8/layout/vList2"/>
    <dgm:cxn modelId="{98E9B3C1-52A9-924A-8B53-B17D0CBDE339}" type="presParOf" srcId="{FF3FD8AD-3F83-CE44-9A2E-C3F314306AB5}" destId="{6E5E35DC-65FA-CE47-AD49-8A6818D1C1B6}" srcOrd="1" destOrd="0" presId="urn:microsoft.com/office/officeart/2005/8/layout/vList2"/>
    <dgm:cxn modelId="{B84BA977-1488-7A41-8CBF-860BB3E63219}" type="presParOf" srcId="{FF3FD8AD-3F83-CE44-9A2E-C3F314306AB5}" destId="{4A50D1D3-9A7C-B54A-BD36-CE8D5AB37ADB}" srcOrd="2" destOrd="0" presId="urn:microsoft.com/office/officeart/2005/8/layout/vList2"/>
    <dgm:cxn modelId="{9CA41F52-716D-C543-AF46-E7D1A75EE06E}" type="presParOf" srcId="{FF3FD8AD-3F83-CE44-9A2E-C3F314306AB5}" destId="{7F68131E-0D15-484C-861B-963B0F1E22C0}" srcOrd="3" destOrd="0" presId="urn:microsoft.com/office/officeart/2005/8/layout/vList2"/>
    <dgm:cxn modelId="{0B3166A1-87B1-5D4A-8BEE-28CCBBE8B9A5}" type="presParOf" srcId="{FF3FD8AD-3F83-CE44-9A2E-C3F314306AB5}" destId="{C0E47880-60F5-1A48-9C42-A43512C4923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E2615C4-235E-435F-9B15-4D7CCC645676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DD9F741-69C5-473B-9C18-720100B51AB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Embrace changes in technology </a:t>
          </a:r>
        </a:p>
      </dgm:t>
    </dgm:pt>
    <dgm:pt modelId="{DA24B8EA-7484-4264-A518-721645FC9D79}" type="parTrans" cxnId="{BAEF0762-DC97-4C7C-8C70-114C4C67A2E0}">
      <dgm:prSet/>
      <dgm:spPr/>
      <dgm:t>
        <a:bodyPr/>
        <a:lstStyle/>
        <a:p>
          <a:endParaRPr lang="en-US"/>
        </a:p>
      </dgm:t>
    </dgm:pt>
    <dgm:pt modelId="{B0365302-D747-419A-ACF9-7A272142387B}" type="sibTrans" cxnId="{BAEF0762-DC97-4C7C-8C70-114C4C67A2E0}">
      <dgm:prSet/>
      <dgm:spPr/>
      <dgm:t>
        <a:bodyPr/>
        <a:lstStyle/>
        <a:p>
          <a:endParaRPr lang="en-US"/>
        </a:p>
      </dgm:t>
    </dgm:pt>
    <dgm:pt modelId="{012141BB-832B-44C2-AA6C-E20D126B277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Limit production to create more demand </a:t>
          </a:r>
        </a:p>
      </dgm:t>
    </dgm:pt>
    <dgm:pt modelId="{120962B0-A7E1-41F3-AF6D-38029234ABC7}" type="parTrans" cxnId="{5266351C-6CC5-4929-8867-C755C08BC431}">
      <dgm:prSet/>
      <dgm:spPr/>
      <dgm:t>
        <a:bodyPr/>
        <a:lstStyle/>
        <a:p>
          <a:endParaRPr lang="en-US"/>
        </a:p>
      </dgm:t>
    </dgm:pt>
    <dgm:pt modelId="{2533CE77-2C86-4845-93B7-20A7C8177C8C}" type="sibTrans" cxnId="{5266351C-6CC5-4929-8867-C755C08BC431}">
      <dgm:prSet/>
      <dgm:spPr/>
      <dgm:t>
        <a:bodyPr/>
        <a:lstStyle/>
        <a:p>
          <a:endParaRPr lang="en-US"/>
        </a:p>
      </dgm:t>
    </dgm:pt>
    <dgm:pt modelId="{D9C855DA-43FF-47CF-93A2-B43037B4847B}" type="pres">
      <dgm:prSet presAssocID="{AE2615C4-235E-435F-9B15-4D7CCC645676}" presName="root" presStyleCnt="0">
        <dgm:presLayoutVars>
          <dgm:dir/>
          <dgm:resizeHandles val="exact"/>
        </dgm:presLayoutVars>
      </dgm:prSet>
      <dgm:spPr/>
    </dgm:pt>
    <dgm:pt modelId="{CA71C814-A54A-47AD-8F19-19F549F92D62}" type="pres">
      <dgm:prSet presAssocID="{7DD9F741-69C5-473B-9C18-720100B51AB4}" presName="compNode" presStyleCnt="0"/>
      <dgm:spPr/>
    </dgm:pt>
    <dgm:pt modelId="{F5CD9ED1-3AED-4550-8D34-6EC2AE0F3B09}" type="pres">
      <dgm:prSet presAssocID="{7DD9F741-69C5-473B-9C18-720100B51AB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4E475EFD-4200-4EFF-AA79-EA76400732F1}" type="pres">
      <dgm:prSet presAssocID="{7DD9F741-69C5-473B-9C18-720100B51AB4}" presName="spaceRect" presStyleCnt="0"/>
      <dgm:spPr/>
    </dgm:pt>
    <dgm:pt modelId="{5E6B2E6E-25AE-472B-A6DA-757A9B651799}" type="pres">
      <dgm:prSet presAssocID="{7DD9F741-69C5-473B-9C18-720100B51AB4}" presName="textRect" presStyleLbl="revTx" presStyleIdx="0" presStyleCnt="2">
        <dgm:presLayoutVars>
          <dgm:chMax val="1"/>
          <dgm:chPref val="1"/>
        </dgm:presLayoutVars>
      </dgm:prSet>
      <dgm:spPr/>
    </dgm:pt>
    <dgm:pt modelId="{52DCE241-586E-4669-81AD-CD33A2EF9407}" type="pres">
      <dgm:prSet presAssocID="{B0365302-D747-419A-ACF9-7A272142387B}" presName="sibTrans" presStyleCnt="0"/>
      <dgm:spPr/>
    </dgm:pt>
    <dgm:pt modelId="{DBB3FB53-C454-41F7-9DCE-80D63BFF8B26}" type="pres">
      <dgm:prSet presAssocID="{012141BB-832B-44C2-AA6C-E20D126B2779}" presName="compNode" presStyleCnt="0"/>
      <dgm:spPr/>
    </dgm:pt>
    <dgm:pt modelId="{B89B624C-04C3-428E-9FDC-D7B46D0FEFEF}" type="pres">
      <dgm:prSet presAssocID="{012141BB-832B-44C2-AA6C-E20D126B277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1BF4E15A-8E7B-48BA-9797-3C18D4AE7360}" type="pres">
      <dgm:prSet presAssocID="{012141BB-832B-44C2-AA6C-E20D126B2779}" presName="spaceRect" presStyleCnt="0"/>
      <dgm:spPr/>
    </dgm:pt>
    <dgm:pt modelId="{78B4C22D-655D-4DB1-981F-C8667659A9F1}" type="pres">
      <dgm:prSet presAssocID="{012141BB-832B-44C2-AA6C-E20D126B2779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5266351C-6CC5-4929-8867-C755C08BC431}" srcId="{AE2615C4-235E-435F-9B15-4D7CCC645676}" destId="{012141BB-832B-44C2-AA6C-E20D126B2779}" srcOrd="1" destOrd="0" parTransId="{120962B0-A7E1-41F3-AF6D-38029234ABC7}" sibTransId="{2533CE77-2C86-4845-93B7-20A7C8177C8C}"/>
    <dgm:cxn modelId="{E5BDF131-3E4D-4007-9607-957D73199584}" type="presOf" srcId="{012141BB-832B-44C2-AA6C-E20D126B2779}" destId="{78B4C22D-655D-4DB1-981F-C8667659A9F1}" srcOrd="0" destOrd="0" presId="urn:microsoft.com/office/officeart/2018/2/layout/IconLabelList"/>
    <dgm:cxn modelId="{35411848-A6EA-4B85-BD08-EBA789451542}" type="presOf" srcId="{7DD9F741-69C5-473B-9C18-720100B51AB4}" destId="{5E6B2E6E-25AE-472B-A6DA-757A9B651799}" srcOrd="0" destOrd="0" presId="urn:microsoft.com/office/officeart/2018/2/layout/IconLabelList"/>
    <dgm:cxn modelId="{BAEF0762-DC97-4C7C-8C70-114C4C67A2E0}" srcId="{AE2615C4-235E-435F-9B15-4D7CCC645676}" destId="{7DD9F741-69C5-473B-9C18-720100B51AB4}" srcOrd="0" destOrd="0" parTransId="{DA24B8EA-7484-4264-A518-721645FC9D79}" sibTransId="{B0365302-D747-419A-ACF9-7A272142387B}"/>
    <dgm:cxn modelId="{90E7E7FC-2DFB-4115-83FD-F2EB19D96429}" type="presOf" srcId="{AE2615C4-235E-435F-9B15-4D7CCC645676}" destId="{D9C855DA-43FF-47CF-93A2-B43037B4847B}" srcOrd="0" destOrd="0" presId="urn:microsoft.com/office/officeart/2018/2/layout/IconLabelList"/>
    <dgm:cxn modelId="{7A89615E-0A92-4EDD-A679-D34811ABF4DF}" type="presParOf" srcId="{D9C855DA-43FF-47CF-93A2-B43037B4847B}" destId="{CA71C814-A54A-47AD-8F19-19F549F92D62}" srcOrd="0" destOrd="0" presId="urn:microsoft.com/office/officeart/2018/2/layout/IconLabelList"/>
    <dgm:cxn modelId="{83A05ED0-712D-4AD3-8A9D-341A2902251F}" type="presParOf" srcId="{CA71C814-A54A-47AD-8F19-19F549F92D62}" destId="{F5CD9ED1-3AED-4550-8D34-6EC2AE0F3B09}" srcOrd="0" destOrd="0" presId="urn:microsoft.com/office/officeart/2018/2/layout/IconLabelList"/>
    <dgm:cxn modelId="{59037C80-797F-4CEF-9650-C6E6FFBAF0D4}" type="presParOf" srcId="{CA71C814-A54A-47AD-8F19-19F549F92D62}" destId="{4E475EFD-4200-4EFF-AA79-EA76400732F1}" srcOrd="1" destOrd="0" presId="urn:microsoft.com/office/officeart/2018/2/layout/IconLabelList"/>
    <dgm:cxn modelId="{A0A889C4-0F48-4A8F-BFB0-1C1DD2EFEBE0}" type="presParOf" srcId="{CA71C814-A54A-47AD-8F19-19F549F92D62}" destId="{5E6B2E6E-25AE-472B-A6DA-757A9B651799}" srcOrd="2" destOrd="0" presId="urn:microsoft.com/office/officeart/2018/2/layout/IconLabelList"/>
    <dgm:cxn modelId="{896DBDF5-1C00-4DD2-8CE4-D30E56C41D44}" type="presParOf" srcId="{D9C855DA-43FF-47CF-93A2-B43037B4847B}" destId="{52DCE241-586E-4669-81AD-CD33A2EF9407}" srcOrd="1" destOrd="0" presId="urn:microsoft.com/office/officeart/2018/2/layout/IconLabelList"/>
    <dgm:cxn modelId="{8D83E2D5-867D-4180-B52E-A938EAAB2999}" type="presParOf" srcId="{D9C855DA-43FF-47CF-93A2-B43037B4847B}" destId="{DBB3FB53-C454-41F7-9DCE-80D63BFF8B26}" srcOrd="2" destOrd="0" presId="urn:microsoft.com/office/officeart/2018/2/layout/IconLabelList"/>
    <dgm:cxn modelId="{76AF529A-9D24-4FB5-8134-A704F3A680B3}" type="presParOf" srcId="{DBB3FB53-C454-41F7-9DCE-80D63BFF8B26}" destId="{B89B624C-04C3-428E-9FDC-D7B46D0FEFEF}" srcOrd="0" destOrd="0" presId="urn:microsoft.com/office/officeart/2018/2/layout/IconLabelList"/>
    <dgm:cxn modelId="{1C319B51-B730-4A6E-9F3E-1D8B1A2BC795}" type="presParOf" srcId="{DBB3FB53-C454-41F7-9DCE-80D63BFF8B26}" destId="{1BF4E15A-8E7B-48BA-9797-3C18D4AE7360}" srcOrd="1" destOrd="0" presId="urn:microsoft.com/office/officeart/2018/2/layout/IconLabelList"/>
    <dgm:cxn modelId="{1FDD196D-5A2B-407A-86D4-7CB5B03F7986}" type="presParOf" srcId="{DBB3FB53-C454-41F7-9DCE-80D63BFF8B26}" destId="{78B4C22D-655D-4DB1-981F-C8667659A9F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D4C986-9757-4BB7-8493-338871B27F23}">
      <dsp:nvSpPr>
        <dsp:cNvPr id="0" name=""/>
        <dsp:cNvSpPr/>
      </dsp:nvSpPr>
      <dsp:spPr>
        <a:xfrm>
          <a:off x="2250914" y="296402"/>
          <a:ext cx="2196000" cy="2196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AF4677-D26C-4054-BFAE-2C50B31E7F13}">
      <dsp:nvSpPr>
        <dsp:cNvPr id="0" name=""/>
        <dsp:cNvSpPr/>
      </dsp:nvSpPr>
      <dsp:spPr>
        <a:xfrm>
          <a:off x="2718914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E1E0C2-B4FC-4554-9801-AD5B515EBC7A}">
      <dsp:nvSpPr>
        <dsp:cNvPr id="0" name=""/>
        <dsp:cNvSpPr/>
      </dsp:nvSpPr>
      <dsp:spPr>
        <a:xfrm>
          <a:off x="154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b="0" i="0" kern="1200" dirty="0"/>
            <a:t>What is </a:t>
          </a:r>
          <a:r>
            <a:rPr lang="en-US" sz="2300" b="0" i="0" kern="1200" dirty="0" err="1"/>
            <a:t>stratergy</a:t>
          </a:r>
          <a:r>
            <a:rPr lang="en-US" sz="2300" b="0" i="0" kern="1200" dirty="0"/>
            <a:t>?​</a:t>
          </a:r>
          <a:endParaRPr lang="en-US" sz="2300" kern="1200" dirty="0"/>
        </a:p>
      </dsp:txBody>
      <dsp:txXfrm>
        <a:off x="1548914" y="3176402"/>
        <a:ext cx="3600000" cy="720000"/>
      </dsp:txXfrm>
    </dsp:sp>
    <dsp:sp modelId="{D131C0FA-0D79-4AB9-918B-12E48CBA6436}">
      <dsp:nvSpPr>
        <dsp:cNvPr id="0" name=""/>
        <dsp:cNvSpPr/>
      </dsp:nvSpPr>
      <dsp:spPr>
        <a:xfrm>
          <a:off x="6480914" y="296402"/>
          <a:ext cx="2196000" cy="2196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6C35EC-44BB-4A0C-A3B9-877AE39056DA}">
      <dsp:nvSpPr>
        <dsp:cNvPr id="0" name=""/>
        <dsp:cNvSpPr/>
      </dsp:nvSpPr>
      <dsp:spPr>
        <a:xfrm>
          <a:off x="6948914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0D1DEF-D002-4744-831E-338C50CB7B87}">
      <dsp:nvSpPr>
        <dsp:cNvPr id="0" name=""/>
        <dsp:cNvSpPr/>
      </dsp:nvSpPr>
      <dsp:spPr>
        <a:xfrm>
          <a:off x="577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b="0" i="0" kern="1200" dirty="0"/>
            <a:t>What is strategic management? ​</a:t>
          </a:r>
          <a:endParaRPr lang="en-US" sz="2300" kern="1200" dirty="0"/>
        </a:p>
      </dsp:txBody>
      <dsp:txXfrm>
        <a:off x="5778914" y="3176402"/>
        <a:ext cx="36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D3BC34-3A9B-594D-9564-32D46C27C350}">
      <dsp:nvSpPr>
        <dsp:cNvPr id="0" name=""/>
        <dsp:cNvSpPr/>
      </dsp:nvSpPr>
      <dsp:spPr>
        <a:xfrm>
          <a:off x="0" y="29979"/>
          <a:ext cx="10515600" cy="132677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b="0" i="0" kern="1200"/>
            <a:t>What is Rolex ​</a:t>
          </a:r>
          <a:endParaRPr lang="en-US" sz="5400" kern="1200"/>
        </a:p>
      </dsp:txBody>
      <dsp:txXfrm>
        <a:off x="64768" y="94747"/>
        <a:ext cx="10386064" cy="1197243"/>
      </dsp:txXfrm>
    </dsp:sp>
    <dsp:sp modelId="{4A50D1D3-9A7C-B54A-BD36-CE8D5AB37ADB}">
      <dsp:nvSpPr>
        <dsp:cNvPr id="0" name=""/>
        <dsp:cNvSpPr/>
      </dsp:nvSpPr>
      <dsp:spPr>
        <a:xfrm>
          <a:off x="0" y="1512279"/>
          <a:ext cx="10515600" cy="132677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b="0" i="0" kern="1200"/>
            <a:t>History of Rolex ​</a:t>
          </a:r>
          <a:endParaRPr lang="en-US" sz="5400" kern="1200"/>
        </a:p>
      </dsp:txBody>
      <dsp:txXfrm>
        <a:off x="64768" y="1577047"/>
        <a:ext cx="10386064" cy="1197243"/>
      </dsp:txXfrm>
    </dsp:sp>
    <dsp:sp modelId="{C0E47880-60F5-1A48-9C42-A43512C49238}">
      <dsp:nvSpPr>
        <dsp:cNvPr id="0" name=""/>
        <dsp:cNvSpPr/>
      </dsp:nvSpPr>
      <dsp:spPr>
        <a:xfrm>
          <a:off x="0" y="2994579"/>
          <a:ext cx="10515600" cy="132677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b="0" i="0" kern="1200"/>
            <a:t>Organisational stratergy ​</a:t>
          </a:r>
          <a:endParaRPr lang="en-US" sz="5400" kern="1200"/>
        </a:p>
      </dsp:txBody>
      <dsp:txXfrm>
        <a:off x="64768" y="3059347"/>
        <a:ext cx="10386064" cy="119724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CD9ED1-3AED-4550-8D34-6EC2AE0F3B09}">
      <dsp:nvSpPr>
        <dsp:cNvPr id="0" name=""/>
        <dsp:cNvSpPr/>
      </dsp:nvSpPr>
      <dsp:spPr>
        <a:xfrm>
          <a:off x="1352015" y="274433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6B2E6E-25AE-472B-A6DA-757A9B651799}">
      <dsp:nvSpPr>
        <dsp:cNvPr id="0" name=""/>
        <dsp:cNvSpPr/>
      </dsp:nvSpPr>
      <dsp:spPr>
        <a:xfrm>
          <a:off x="164015" y="2688924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Embrace changes in technology </a:t>
          </a:r>
        </a:p>
      </dsp:txBody>
      <dsp:txXfrm>
        <a:off x="164015" y="2688924"/>
        <a:ext cx="4320000" cy="720000"/>
      </dsp:txXfrm>
    </dsp:sp>
    <dsp:sp modelId="{B89B624C-04C3-428E-9FDC-D7B46D0FEFEF}">
      <dsp:nvSpPr>
        <dsp:cNvPr id="0" name=""/>
        <dsp:cNvSpPr/>
      </dsp:nvSpPr>
      <dsp:spPr>
        <a:xfrm>
          <a:off x="6428015" y="274433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B4C22D-655D-4DB1-981F-C8667659A9F1}">
      <dsp:nvSpPr>
        <dsp:cNvPr id="0" name=""/>
        <dsp:cNvSpPr/>
      </dsp:nvSpPr>
      <dsp:spPr>
        <a:xfrm>
          <a:off x="5240015" y="2688924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Limit production to create more demand </a:t>
          </a:r>
        </a:p>
      </dsp:txBody>
      <dsp:txXfrm>
        <a:off x="5240015" y="2688924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60E67-D346-914A-E7FD-3A47165FEC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7DEBCA-CA91-A65F-7807-1C54502577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F3869C-6995-3573-4781-7F109BD60F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BDA56-7B0B-644D-A23B-FF288D705891}" type="datetimeFigureOut">
              <a:rPr lang="en-US" smtClean="0"/>
              <a:t>1/6/25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21D54E-496E-7FDF-2142-A91A29C95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517800-4F60-AC31-711D-1D6974C841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69B9D-3032-0144-8750-BD7BE87C10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2482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CD9EE-324C-C354-8893-C80B8BA4E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E168B9-ADC0-7F77-5219-B57ABFC75B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AD8FC-767E-BC9C-28F6-99F6E3732B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BDA56-7B0B-644D-A23B-FF288D705891}" type="datetimeFigureOut">
              <a:rPr lang="en-US" smtClean="0"/>
              <a:t>1/6/25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08F35E-C4CA-E875-1F7E-06C4574E1F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ECDAD7-55D3-8C1B-8547-73686B7F0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69B9D-3032-0144-8750-BD7BE87C10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6057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3B7C0A-17F5-36D5-6D19-66D72167D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71604C-F59F-5EEB-CA41-CA50D20CCA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B18D98-4654-2C99-718C-93E854776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BDA56-7B0B-644D-A23B-FF288D705891}" type="datetimeFigureOut">
              <a:rPr lang="en-US" smtClean="0"/>
              <a:t>1/6/25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E237F1-EC53-69EA-871C-E0977B717F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17EE4-AC1B-0583-D5D1-7F285E233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69B9D-3032-0144-8750-BD7BE87C10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678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F34A3-D357-E3A6-A802-2520F1B528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8BE8B-5DA7-9D69-D7EA-694A445DBA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CB2E03-1A5F-0C54-0C01-DE72F300FD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C71429-0F99-4B4B-091D-E3D361636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BDA56-7B0B-644D-A23B-FF288D705891}" type="datetimeFigureOut">
              <a:rPr lang="en-US" smtClean="0"/>
              <a:t>1/6/25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F689EC-9165-3431-FF8A-B8B8D9D52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1B00FA-53CE-333E-BD09-16E435F3E2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69B9D-3032-0144-8750-BD7BE87C10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5535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A109C-0F21-DBBF-3A33-88453479E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B05924-DE0E-6E6C-682A-EDF86A5D8E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54338-EEC3-F3D1-EE57-44827AAEF3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B855E3B-1C86-B7F9-94A2-4B05B4B821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76BEB2-46C8-D9A7-E488-323083E378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104D99-9252-076E-256C-30FEDFC75C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BDA56-7B0B-644D-A23B-FF288D705891}" type="datetimeFigureOut">
              <a:rPr lang="en-US" smtClean="0"/>
              <a:t>1/6/25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90AA14-0B70-A8D9-9557-DE6092DC3E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FF242BB-FA09-FB2C-EE84-5570C6F65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69B9D-3032-0144-8750-BD7BE87C10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411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751C6-01D9-B9B1-2562-4B28F89FA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A117E3-D9F5-5F15-3CA8-01398E76F6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BDA56-7B0B-644D-A23B-FF288D705891}" type="datetimeFigureOut">
              <a:rPr lang="en-US" smtClean="0"/>
              <a:t>1/6/25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C080EC-91D5-DAF6-FA9F-D0FFF47AB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17DE4B-921C-3F88-C875-C3417522AE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69B9D-3032-0144-8750-BD7BE87C10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668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632415D-B66E-FB41-1FD9-B704DAEFC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BDA56-7B0B-644D-A23B-FF288D705891}" type="datetimeFigureOut">
              <a:rPr lang="en-US" smtClean="0"/>
              <a:t>1/6/25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15A7BD-01AA-FB77-D0CA-CF1F96DE49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B6FC9E-12D2-55D1-AF7E-989E2FEA8D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69B9D-3032-0144-8750-BD7BE87C10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336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2C4B6-7361-329C-AA7B-0F03A5B03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5AF4A-C8A3-8B67-EAC0-29807C8124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57D972-7438-FA4A-8608-F2551B3F80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998A29-E301-5E9E-4F4B-E1916D209A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BDA56-7B0B-644D-A23B-FF288D705891}" type="datetimeFigureOut">
              <a:rPr lang="en-US" smtClean="0"/>
              <a:t>1/6/25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8A5712-A35E-B6BA-2A93-A54D06722F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C67319-88AD-4A4F-0C6D-35308119F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69B9D-3032-0144-8750-BD7BE87C10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649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7AA93-C118-10AA-2683-9479ABDFE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DFA9AF-5259-C9E5-25D6-65F32EBC06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903855-3E5E-F8C5-263E-7F8C29B187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8FC875-18A0-E75D-27BD-2EEC0A63C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BDA56-7B0B-644D-A23B-FF288D705891}" type="datetimeFigureOut">
              <a:rPr lang="en-US" smtClean="0"/>
              <a:t>1/6/25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A64EFC-1FFE-E225-682B-B0B7D4610B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C90C31-EFEF-C112-E672-E251F3346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69B9D-3032-0144-8750-BD7BE87C10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504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BB9CE-E385-DA15-16A7-66C733E8DF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11BD8C-6E2F-AB6F-1674-3CBDE1834E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1BC63A-297B-7A91-5003-C5CE313019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BDA56-7B0B-644D-A23B-FF288D705891}" type="datetimeFigureOut">
              <a:rPr lang="en-US" smtClean="0"/>
              <a:t>1/6/25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DCF44C-C98D-3EAF-A964-A47AA2B454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59AFC1-9114-B582-B388-10D49791C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69B9D-3032-0144-8750-BD7BE87C10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8486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A8BE370-B4B1-5A02-515A-C32B4D1BE94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D8F2C0-8486-9DC7-72B4-0E0A5618FF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A1012D-4F65-2C4B-C5B2-28DF5E876D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BDA56-7B0B-644D-A23B-FF288D705891}" type="datetimeFigureOut">
              <a:rPr lang="en-US" smtClean="0"/>
              <a:t>1/6/25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B10EFD-DDDF-4CE7-7DE3-8B7793D633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98DB1-F771-F4DA-C4FF-5DE3E40C2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69B9D-3032-0144-8750-BD7BE87C10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796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6B1353-8C00-082F-9F09-463509B18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E0EADF-400C-DAF4-F926-07A8F56695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1F87F5-5356-BF4F-ACA7-299A6678A66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21BDA56-7B0B-644D-A23B-FF288D705891}" type="datetimeFigureOut">
              <a:rPr lang="en-US" smtClean="0"/>
              <a:t>1/6/25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D9C8D3-634B-5DD2-3EF1-8A4339C009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BAFBF7-97AB-48D7-8DDB-9E370617D9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0969B9D-3032-0144-8750-BD7BE87C10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923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5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5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5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terms/p/porter.asp" TargetMode="External"/><Relationship Id="rId2" Type="http://schemas.openxmlformats.org/officeDocument/2006/relationships/hyperlink" Target="https://www.strategykiln.com/post/what-the-heck-is-strateg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roactiveworldwide.com/resources/market-and-competitive-intelligence-blog/the-benefits-of-swot-analysis/" TargetMode="External"/><Relationship Id="rId5" Type="http://schemas.openxmlformats.org/officeDocument/2006/relationships/hyperlink" Target="https://www.investopedia.com/terms/s/strategic-management.asp" TargetMode="External"/><Relationship Id="rId4" Type="http://schemas.openxmlformats.org/officeDocument/2006/relationships/hyperlink" Target="https://www.hivelr.com/2024/11/rolex-marketing-strategy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.qld.gov.au/running-business/planning/swot-analysis" TargetMode="External"/><Relationship Id="rId2" Type="http://schemas.openxmlformats.org/officeDocument/2006/relationships/hyperlink" Target="https://www.indeed.com/career-advice/career-development/stakeholder-analysi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olex.com/watches?ef_id=CjwKCAiAm-67BhBlEiwAEVftNtQ5eizx74mW_LqGJ6dxGKKdCTtHUHALXJAyngIPi980H_WXg-EM9hoCyAoQAvD_BwE:G:s&amp;s_kwcid=AL" TargetMode="External"/><Relationship Id="rId5" Type="http://schemas.openxmlformats.org/officeDocument/2006/relationships/hyperlink" Target="https://media.rolex.com/rolexcom/about-rolex/corporate-social-responsibility/our-areas-of-action/sustainable-development-charter/rolex-sustainable-development-charter_en-us.pdf" TargetMode="External"/><Relationship Id="rId4" Type="http://schemas.openxmlformats.org/officeDocument/2006/relationships/hyperlink" Target="https://cpdonline.co.uk/knowledge-base/business/pestle-analysi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12191999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4"/>
            <a:ext cx="12192000" cy="6402581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12088DD-B1AD-40E0-8B86-1D87A2CCD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63054" y="-2653923"/>
            <a:ext cx="6858001" cy="12165846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rgbClr val="000000">
                  <a:alpha val="28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94763" y="0"/>
            <a:ext cx="6096001" cy="6858000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chemeClr val="accent1">
                  <a:lumMod val="75000"/>
                  <a:alpha val="50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C395952-4E26-45A2-8756-2ADFD6E53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-3"/>
            <a:ext cx="12182871" cy="6871922"/>
          </a:xfrm>
          <a:prstGeom prst="rect">
            <a:avLst/>
          </a:prstGeom>
          <a:gradFill>
            <a:gsLst>
              <a:gs pos="13000">
                <a:srgbClr val="000000">
                  <a:alpha val="35000"/>
                </a:srgbClr>
              </a:gs>
              <a:gs pos="99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734BADF-9461-4621-B112-2D7BABEA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713" y="4049"/>
            <a:ext cx="10216576" cy="4729040"/>
          </a:xfrm>
          <a:custGeom>
            <a:avLst/>
            <a:gdLst>
              <a:gd name="connsiteX0" fmla="*/ 0 w 10216576"/>
              <a:gd name="connsiteY0" fmla="*/ 0 h 4729040"/>
              <a:gd name="connsiteX1" fmla="*/ 10216576 w 10216576"/>
              <a:gd name="connsiteY1" fmla="*/ 0 h 4729040"/>
              <a:gd name="connsiteX2" fmla="*/ 10210268 w 10216576"/>
              <a:gd name="connsiteY2" fmla="*/ 124944 h 4729040"/>
              <a:gd name="connsiteX3" fmla="*/ 5108288 w 10216576"/>
              <a:gd name="connsiteY3" fmla="*/ 4729040 h 4729040"/>
              <a:gd name="connsiteX4" fmla="*/ 6309 w 10216576"/>
              <a:gd name="connsiteY4" fmla="*/ 124944 h 472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16576" h="4729040">
                <a:moveTo>
                  <a:pt x="0" y="0"/>
                </a:moveTo>
                <a:lnTo>
                  <a:pt x="10216576" y="0"/>
                </a:lnTo>
                <a:lnTo>
                  <a:pt x="10210268" y="124944"/>
                </a:lnTo>
                <a:cubicBezTo>
                  <a:pt x="9947637" y="2710997"/>
                  <a:pt x="7763635" y="4729040"/>
                  <a:pt x="5108288" y="4729040"/>
                </a:cubicBezTo>
                <a:cubicBezTo>
                  <a:pt x="2452942" y="4729040"/>
                  <a:pt x="268937" y="2710997"/>
                  <a:pt x="6309" y="124944"/>
                </a:cubicBezTo>
                <a:close/>
              </a:path>
            </a:pathLst>
          </a:custGeom>
          <a:gradFill>
            <a:gsLst>
              <a:gs pos="7000">
                <a:schemeClr val="accent1">
                  <a:lumMod val="50000"/>
                  <a:alpha val="4000"/>
                </a:schemeClr>
              </a:gs>
              <a:gs pos="99000">
                <a:schemeClr val="accent1">
                  <a:alpha val="24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AD2223-13EC-97D0-FA92-FC034D389A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26693" y="1030406"/>
            <a:ext cx="8147713" cy="3081242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Assignment 2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8DA1A6-5DCC-621B-B146-32D706A4CB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59943" y="5171093"/>
            <a:ext cx="9078628" cy="860620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Carys George - 2205325</a:t>
            </a:r>
          </a:p>
        </p:txBody>
      </p:sp>
    </p:spTree>
    <p:extLst>
      <p:ext uri="{BB962C8B-B14F-4D97-AF65-F5344CB8AC3E}">
        <p14:creationId xmlns:p14="http://schemas.microsoft.com/office/powerpoint/2010/main" val="18710911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11F5FF-FF4C-88A7-7538-4050EF07A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Strategy and strategic management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A22E42-5747-15B1-0B2F-4E1C00A9BF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201567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5" name="Audio 34">
            <a:extLst>
              <a:ext uri="{FF2B5EF4-FFF2-40B4-BE49-F238E27FC236}">
                <a16:creationId xmlns:a16="http://schemas.microsoft.com/office/drawing/2014/main" id="{ACBCE488-899A-7EBE-A847-EF183FDBB1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848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6008"/>
    </mc:Choice>
    <mc:Fallback>
      <p:transition spd="slow" advTm="2060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B6B6F7-128A-2106-D679-E6259D54D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US" sz="5200" dirty="0"/>
              <a:t>Overview of </a:t>
            </a:r>
            <a:r>
              <a:rPr lang="en-US" sz="5200" dirty="0" err="1"/>
              <a:t>organisation</a:t>
            </a:r>
            <a:r>
              <a:rPr lang="en-US" sz="5200" dirty="0"/>
              <a:t>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9D0009-78B4-4D77-DBE3-C09244086C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601196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2" name="Audio 21">
            <a:extLst>
              <a:ext uri="{FF2B5EF4-FFF2-40B4-BE49-F238E27FC236}">
                <a16:creationId xmlns:a16="http://schemas.microsoft.com/office/drawing/2014/main" id="{E3479DE8-D60E-9CB0-8047-EBEF8E8D29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9926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5259"/>
    </mc:Choice>
    <mc:Fallback>
      <p:transition spd="slow" advTm="1552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86696C-868F-033E-019B-4523D11662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Stakeholder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074AD7-B158-E540-F1DB-7D1700E11C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US" sz="2000" b="0" i="0" u="none" strike="noStrike" dirty="0">
                <a:effectLst/>
              </a:rPr>
              <a:t>What is Stakeholder analysis?   </a:t>
            </a:r>
          </a:p>
          <a:p>
            <a:r>
              <a:rPr lang="en-US" sz="2000" b="0" i="0" u="none" strike="noStrike" dirty="0">
                <a:effectLst/>
              </a:rPr>
              <a:t>What it can be used for 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Rolex’s  stakeholder analysis 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7" name="Picture 6" descr="A grid of power grids&#10;&#10;Description automatically generated">
            <a:extLst>
              <a:ext uri="{FF2B5EF4-FFF2-40B4-BE49-F238E27FC236}">
                <a16:creationId xmlns:a16="http://schemas.microsoft.com/office/drawing/2014/main" id="{E0AE5BB2-D1C8-CD8E-3761-C04094A557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5079" y="2961641"/>
            <a:ext cx="3672265" cy="3394710"/>
          </a:xfrm>
          <a:prstGeom prst="rect">
            <a:avLst/>
          </a:prstGeom>
        </p:spPr>
      </p:pic>
      <p:pic>
        <p:nvPicPr>
          <p:cNvPr id="22" name="Audio 21">
            <a:extLst>
              <a:ext uri="{FF2B5EF4-FFF2-40B4-BE49-F238E27FC236}">
                <a16:creationId xmlns:a16="http://schemas.microsoft.com/office/drawing/2014/main" id="{B47F673B-B53E-A323-955F-D2C5F8881D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6686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877"/>
    </mc:Choice>
    <mc:Fallback>
      <p:transition spd="slow" advTm="698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DAB33F-C53C-9BED-C2E6-0E58BF420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SWOT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8A826-3511-1259-5C57-7A4EFDC2AE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US" sz="2000" dirty="0"/>
              <a:t>What does it stand for? </a:t>
            </a:r>
          </a:p>
          <a:p>
            <a:r>
              <a:rPr lang="en-US" sz="2000" dirty="0"/>
              <a:t>What can it be used for? </a:t>
            </a:r>
          </a:p>
          <a:p>
            <a:r>
              <a:rPr lang="en-US" sz="2000" dirty="0"/>
              <a:t>Benefits of Swot? 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Rolex’s Swot 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5" name="Picture 4" descr="A diagram of a business&#10;&#10;Description automatically generated with medium confidence">
            <a:extLst>
              <a:ext uri="{FF2B5EF4-FFF2-40B4-BE49-F238E27FC236}">
                <a16:creationId xmlns:a16="http://schemas.microsoft.com/office/drawing/2014/main" id="{949C081F-D5C8-12A6-667F-2F4C940D23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1599" y="4307979"/>
            <a:ext cx="6180394" cy="2550021"/>
          </a:xfrm>
          <a:prstGeom prst="rect">
            <a:avLst/>
          </a:prstGeom>
        </p:spPr>
      </p:pic>
      <p:pic>
        <p:nvPicPr>
          <p:cNvPr id="17" name="Audio 16">
            <a:extLst>
              <a:ext uri="{FF2B5EF4-FFF2-40B4-BE49-F238E27FC236}">
                <a16:creationId xmlns:a16="http://schemas.microsoft.com/office/drawing/2014/main" id="{C6803BE5-EB8C-B6F1-521C-BD6EF2C4B9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7154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891"/>
    </mc:Choice>
    <mc:Fallback>
      <p:transition spd="slow" advTm="688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676023-48EA-A356-635B-8B9E9E100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PESTLE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DC3854-6A4D-C236-0F60-FDF76781BE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US" sz="2000" dirty="0"/>
              <a:t>What does it stand for? </a:t>
            </a:r>
          </a:p>
          <a:p>
            <a:r>
              <a:rPr lang="en-US" sz="2000" dirty="0"/>
              <a:t>What can it be used for? 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Rolex’s PESTLE 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5" name="Picture 4" descr="A table with text on it&#10;&#10;Description automatically generated">
            <a:extLst>
              <a:ext uri="{FF2B5EF4-FFF2-40B4-BE49-F238E27FC236}">
                <a16:creationId xmlns:a16="http://schemas.microsoft.com/office/drawing/2014/main" id="{A424BC89-3E38-1158-2012-A7CAE12ED2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1599" y="4159876"/>
            <a:ext cx="7061736" cy="2689144"/>
          </a:xfrm>
          <a:prstGeom prst="rect">
            <a:avLst/>
          </a:prstGeom>
        </p:spPr>
      </p:pic>
      <p:pic>
        <p:nvPicPr>
          <p:cNvPr id="15" name="Audio 14">
            <a:extLst>
              <a:ext uri="{FF2B5EF4-FFF2-40B4-BE49-F238E27FC236}">
                <a16:creationId xmlns:a16="http://schemas.microsoft.com/office/drawing/2014/main" id="{9F32C2C6-80F7-1E09-550B-AEB0B018E1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3001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944"/>
    </mc:Choice>
    <mc:Fallback>
      <p:transition spd="slow" advTm="589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940B6F-F865-25E9-7DB0-E5CB0573D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Bowmans Strategic Clock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F71320-A275-61B5-73BB-F93B13966A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US" sz="2000" dirty="0"/>
              <a:t>What is Bowmans Strategic clock? </a:t>
            </a:r>
          </a:p>
          <a:p>
            <a:endParaRPr lang="en-US" sz="2000" dirty="0"/>
          </a:p>
          <a:p>
            <a:pPr marL="0" indent="0">
              <a:buNone/>
            </a:pPr>
            <a:r>
              <a:rPr lang="en-US" sz="2000" dirty="0"/>
              <a:t>Where is Rolex the clock? 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7" name="Picture 6" descr="A diagram of a strategy clock&#10;&#10;Description automatically generated">
            <a:extLst>
              <a:ext uri="{FF2B5EF4-FFF2-40B4-BE49-F238E27FC236}">
                <a16:creationId xmlns:a16="http://schemas.microsoft.com/office/drawing/2014/main" id="{70CA9E23-48CE-DCD4-2865-E4EA77AB3F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4331" y="2610849"/>
            <a:ext cx="4980099" cy="3745502"/>
          </a:xfrm>
          <a:prstGeom prst="rect">
            <a:avLst/>
          </a:prstGeom>
        </p:spPr>
      </p:pic>
      <p:pic>
        <p:nvPicPr>
          <p:cNvPr id="19" name="Audio 18">
            <a:extLst>
              <a:ext uri="{FF2B5EF4-FFF2-40B4-BE49-F238E27FC236}">
                <a16:creationId xmlns:a16="http://schemas.microsoft.com/office/drawing/2014/main" id="{86E346CF-A348-BB87-254B-4CF9BFAE8C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4185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354"/>
    </mc:Choice>
    <mc:Fallback>
      <p:transition spd="slow" advTm="303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72730F-7758-3832-7702-CD37921F1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New Strategy Recommendation 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6DC4FFCA-C799-43A3-2F52-15E454B4669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371599" y="2318197"/>
          <a:ext cx="9724031" cy="36833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3" name="Audio 12">
            <a:extLst>
              <a:ext uri="{FF2B5EF4-FFF2-40B4-BE49-F238E27FC236}">
                <a16:creationId xmlns:a16="http://schemas.microsoft.com/office/drawing/2014/main" id="{8D3ED063-ABEE-C210-764C-9772DDA973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4913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403"/>
    </mc:Choice>
    <mc:Fallback>
      <p:transition spd="slow" advTm="714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20CAAE-1303-80BD-2A53-A5A9379A3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References: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45DF8C-47E1-B813-6C88-F6982EC1EC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 lnSpcReduction="10000"/>
          </a:bodyPr>
          <a:lstStyle/>
          <a:p>
            <a:pPr indent="-457200" algn="l" rtl="0">
              <a:spcBef>
                <a:spcPts val="0"/>
              </a:spcBef>
              <a:spcAft>
                <a:spcPts val="0"/>
              </a:spcAft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Fischer, A. (2022, May 16). 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Strategy Defined in Simple Terms (So You Understand What 95% of Your Co-workers Don’t)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StrategyKiln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sz="1800" b="0" i="0" u="sng" strike="noStrike" dirty="0"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2"/>
              </a:rPr>
              <a:t>https://www.strategykiln.com/post/what-the-heck-is-strategy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endParaRPr lang="en-GB" sz="1400" b="0" i="0" u="none" strike="noStrike" dirty="0">
              <a:solidFill>
                <a:srgbClr val="000000"/>
              </a:solidFill>
              <a:effectLst/>
            </a:endParaRPr>
          </a:p>
          <a:p>
            <a:pPr indent="-457200" algn="l" rtl="0">
              <a:spcBef>
                <a:spcPts val="0"/>
              </a:spcBef>
              <a:spcAft>
                <a:spcPts val="0"/>
              </a:spcAft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Gratton, P. (2024, June 18). 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Porter’s 5 forces explained and how to use the model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Investopedia. </a:t>
            </a:r>
            <a:r>
              <a:rPr lang="en-GB" sz="1800" b="0" i="0" u="sng" strike="noStrike" dirty="0"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3"/>
              </a:rPr>
              <a:t>https://www.investopedia.com/terms/p/porter.asp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endParaRPr lang="en-GB" sz="1400" b="0" i="0" u="none" strike="noStrike" dirty="0">
              <a:solidFill>
                <a:srgbClr val="000000"/>
              </a:solidFill>
              <a:effectLst/>
            </a:endParaRPr>
          </a:p>
          <a:p>
            <a:pPr indent="-457200" algn="l" rtl="0">
              <a:spcBef>
                <a:spcPts val="0"/>
              </a:spcBef>
              <a:spcAft>
                <a:spcPts val="0"/>
              </a:spcAft>
            </a:pP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Hivelr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Business Review. (2024, November 11). 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Rolex: Marketing Strategy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Hivelr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sz="1800" b="0" i="0" u="sng" strike="noStrike" dirty="0"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4"/>
              </a:rPr>
              <a:t>https://www.hivelr.com/2024/11/rolex-marketing-strategy/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endParaRPr lang="en-GB" sz="1400" b="0" i="0" u="none" strike="noStrike" dirty="0">
              <a:solidFill>
                <a:srgbClr val="000000"/>
              </a:solidFill>
              <a:effectLst/>
            </a:endParaRPr>
          </a:p>
          <a:p>
            <a:pPr indent="-457200" algn="l" rtl="0">
              <a:spcBef>
                <a:spcPts val="0"/>
              </a:spcBef>
              <a:spcAft>
                <a:spcPts val="0"/>
              </a:spcAft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Kenton, W. (2023, December 22). 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Strategic Management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Investopedia. </a:t>
            </a:r>
            <a:r>
              <a:rPr lang="en-GB" sz="1800" b="0" i="0" u="sng" strike="noStrike" dirty="0"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5"/>
              </a:rPr>
              <a:t>https://www.investopedia.com/terms/s/strategic-management.asp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endParaRPr lang="en-GB" sz="1400" b="0" i="0" u="none" strike="noStrike" dirty="0">
              <a:solidFill>
                <a:srgbClr val="000000"/>
              </a:solidFill>
              <a:effectLst/>
            </a:endParaRPr>
          </a:p>
          <a:p>
            <a:pPr indent="-457200" algn="l" rtl="0">
              <a:spcBef>
                <a:spcPts val="0"/>
              </a:spcBef>
              <a:spcAft>
                <a:spcPts val="0"/>
              </a:spcAft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Lipson, A. (2023, January 20). 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Benefits of SWOT Analysis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Proactive Worldwide. </a:t>
            </a:r>
            <a:r>
              <a:rPr lang="en-GB" sz="1800" b="0" i="0" u="sng" strike="noStrike" dirty="0"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6"/>
              </a:rPr>
              <a:t>https://www.proactiveworldwide.com/resources/market-and-competitive-intelligence-blog/the-benefits-of-swot-analysis/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endParaRPr lang="en-GB" sz="1400" b="0" i="0" u="none" strike="noStrike" dirty="0">
              <a:solidFill>
                <a:srgbClr val="000000"/>
              </a:solidFill>
              <a:effectLst/>
            </a:endParaRPr>
          </a:p>
          <a:p>
            <a:br>
              <a:rPr lang="en-GB" sz="1400" dirty="0"/>
            </a:br>
            <a:br>
              <a:rPr lang="en-GB" sz="1400" dirty="0"/>
            </a:b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515580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B2947-A432-F90F-9275-7D75F8034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604C4-6CB8-C337-FC36-D442FD720A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indent="-457200" algn="l" rtl="0">
              <a:spcBef>
                <a:spcPts val="0"/>
              </a:spcBef>
              <a:spcAft>
                <a:spcPts val="0"/>
              </a:spcAft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Preston, R. (2024, August 25). 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How To Perform a Stakeholder Analysis (With Examples)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Indeed Career Guide.  </a:t>
            </a:r>
            <a:r>
              <a:rPr lang="en-GB" sz="1800" b="0" i="0" u="sng" strike="noStrike" dirty="0"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2"/>
              </a:rPr>
              <a:t>https://www.indeed.com/career-advice/career-development/stakeholder-analysis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indent="-457200" algn="l" rtl="0">
              <a:spcBef>
                <a:spcPts val="0"/>
              </a:spcBef>
              <a:spcAft>
                <a:spcPts val="0"/>
              </a:spcAft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Queensland Government. (2022). 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SWOT analysis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Business Queensland. </a:t>
            </a:r>
            <a:r>
              <a:rPr lang="en-GB" sz="1800" b="0" i="0" u="sng" strike="noStrike" dirty="0"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3"/>
              </a:rPr>
              <a:t>https://www.business.qld.gov.au/running-business/planning/swot-analysis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indent="-457200" algn="l" rtl="0">
              <a:spcBef>
                <a:spcPts val="0"/>
              </a:spcBef>
              <a:spcAft>
                <a:spcPts val="0"/>
              </a:spcAft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Reding, M. (2021, October 6). 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What is a PESTLE analysis?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CPD Online College. </a:t>
            </a:r>
            <a:r>
              <a:rPr lang="en-GB" sz="1800" b="0" i="0" u="sng" strike="noStrike" dirty="0"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4"/>
              </a:rPr>
              <a:t>https://cpdonline.co.uk/knowledge-base/business/pestle-analysis/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indent="-457200" algn="l" rtl="0">
              <a:spcBef>
                <a:spcPts val="0"/>
              </a:spcBef>
              <a:spcAft>
                <a:spcPts val="0"/>
              </a:spcAft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Rolex. (2023). 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SUSTAINABLE DEVELOPMENT CHARTER FOR ROLEX PARTNERS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sz="1800" b="0" i="0" u="sng" strike="noStrike" dirty="0"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5"/>
              </a:rPr>
              <a:t>https://media.rolex.com/rolexcom/about-rolex/corporate-social-responsibility/our-areas-of-action/sustainable-development-charter/rolex-sustainable-development-charter_en-us.pdf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indent="-457200" algn="l" rtl="0">
              <a:spcBef>
                <a:spcPts val="0"/>
              </a:spcBef>
              <a:spcAft>
                <a:spcPts val="0"/>
              </a:spcAft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Rolex. (2025a). 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Rolex Watch Collection | Rolex®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Rolex.com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sz="1800" b="0" i="0" u="sng" strike="noStrike" dirty="0"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6"/>
              </a:rPr>
              <a:t>https://www.rolex.com/watches?ef_id=CjwKCAiAm-67BhBlEiwAEVftNtQ5eizx74mW_LqGJ6dxGKKdCTtHUHALXJAyngIPi980H_WXg-EM9hoCyAoQAvD_BwE:G:s&amp;s_kwcid=AL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indent="-457200" algn="l" rtl="0">
              <a:spcBef>
                <a:spcPts val="0"/>
              </a:spcBef>
              <a:spcAft>
                <a:spcPts val="0"/>
              </a:spcAft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Rolex. (2025b, January 6). 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Watchmaking - Geography of excellence | Rolex®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Www.rolex.com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https://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www.rolex.com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/watchmaking/excellence-in-the-making/geography-of-excellence  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br>
              <a:rPr lang="en-GB" dirty="0"/>
            </a:b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23966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920</TotalTime>
  <Words>503</Words>
  <Application>Microsoft Macintosh PowerPoint</Application>
  <PresentationFormat>Widescreen</PresentationFormat>
  <Paragraphs>62</Paragraphs>
  <Slides>10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Assignment 2 </vt:lpstr>
      <vt:lpstr>Strategy and strategic management </vt:lpstr>
      <vt:lpstr>Overview of organisation </vt:lpstr>
      <vt:lpstr>Stakeholder Analysis </vt:lpstr>
      <vt:lpstr>SWOT</vt:lpstr>
      <vt:lpstr>PESTLE</vt:lpstr>
      <vt:lpstr>Bowmans Strategic Clock </vt:lpstr>
      <vt:lpstr>New Strategy Recommendation </vt:lpstr>
      <vt:lpstr>References: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Carys George (2205325)</dc:creator>
  <cp:lastModifiedBy>Carys George (2205325)</cp:lastModifiedBy>
  <cp:revision>1</cp:revision>
  <dcterms:created xsi:type="dcterms:W3CDTF">2025-01-06T08:37:41Z</dcterms:created>
  <dcterms:modified xsi:type="dcterms:W3CDTF">2025-01-06T23:58:39Z</dcterms:modified>
</cp:coreProperties>
</file>