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9"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embeddedFontLst>
    <p:embeddedFont>
      <p:font typeface="Bierstadt" panose="020B0004020202020204" pitchFamily="34" charset="0"/>
      <p:regular r:id="rId25"/>
      <p:bold r:id="rId26"/>
      <p:italic r:id="rId27"/>
      <p:boldItalic r:id="rId28"/>
    </p:embeddedFont>
    <p:embeddedFont>
      <p:font typeface="Calibri" panose="020F0502020204030204" pitchFamily="34" charset="0"/>
      <p:regular r:id="rId29"/>
      <p:bold r:id="rId30"/>
      <p:italic r:id="rId31"/>
      <p:boldItalic r:id="rId32"/>
    </p:embeddedFont>
    <p:embeddedFont>
      <p:font typeface="Calibri Light" panose="020F0302020204030204" pitchFamily="34" charset="0"/>
      <p:regular r:id="rId33"/>
      <p: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4660"/>
  </p:normalViewPr>
  <p:slideViewPr>
    <p:cSldViewPr snapToGrid="0">
      <p:cViewPr varScale="1">
        <p:scale>
          <a:sx n="54" d="100"/>
          <a:sy n="54" d="100"/>
        </p:scale>
        <p:origin x="66" y="8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8.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1A901F-2FD2-4821-ACEE-5A577B58604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6FA3909-4B7A-460F-AD42-69103317B641}">
      <dgm:prSet/>
      <dgm:spPr/>
      <dgm:t>
        <a:bodyPr/>
        <a:lstStyle/>
        <a:p>
          <a:r>
            <a:rPr lang="en-GB"/>
            <a:t>Identification &amp; mapping of over 300 systematic reviews in area of crime reduction;</a:t>
          </a:r>
          <a:endParaRPr lang="en-US"/>
        </a:p>
      </dgm:t>
    </dgm:pt>
    <dgm:pt modelId="{181BD5B2-570C-409D-8D53-59C681AFE391}" type="parTrans" cxnId="{18E9A028-0990-4102-ACE3-32A1F7050C34}">
      <dgm:prSet/>
      <dgm:spPr/>
      <dgm:t>
        <a:bodyPr/>
        <a:lstStyle/>
        <a:p>
          <a:endParaRPr lang="en-US"/>
        </a:p>
      </dgm:t>
    </dgm:pt>
    <dgm:pt modelId="{364C61AA-4EED-4E93-BEE6-4A632E80227C}" type="sibTrans" cxnId="{18E9A028-0990-4102-ACE3-32A1F7050C34}">
      <dgm:prSet/>
      <dgm:spPr/>
      <dgm:t>
        <a:bodyPr/>
        <a:lstStyle/>
        <a:p>
          <a:endParaRPr lang="en-US"/>
        </a:p>
      </dgm:t>
    </dgm:pt>
    <dgm:pt modelId="{11FC7C60-F883-493B-B77A-62AAF07F48BE}">
      <dgm:prSet/>
      <dgm:spPr/>
      <dgm:t>
        <a:bodyPr/>
        <a:lstStyle/>
        <a:p>
          <a:r>
            <a:rPr lang="en-GB"/>
            <a:t>Design of EMMIE coding system to rate and rank the evidence to help make it more accessible to practitioners;</a:t>
          </a:r>
          <a:endParaRPr lang="en-US"/>
        </a:p>
      </dgm:t>
    </dgm:pt>
    <dgm:pt modelId="{4B3EC61D-00E2-44E5-BA29-E272744B637D}" type="parTrans" cxnId="{376B78C9-E652-4FC2-B1B7-38EAF79AA918}">
      <dgm:prSet/>
      <dgm:spPr/>
      <dgm:t>
        <a:bodyPr/>
        <a:lstStyle/>
        <a:p>
          <a:endParaRPr lang="en-US"/>
        </a:p>
      </dgm:t>
    </dgm:pt>
    <dgm:pt modelId="{25535A1D-46A6-44C4-8A69-39C070822F89}" type="sibTrans" cxnId="{376B78C9-E652-4FC2-B1B7-38EAF79AA918}">
      <dgm:prSet/>
      <dgm:spPr/>
      <dgm:t>
        <a:bodyPr/>
        <a:lstStyle/>
        <a:p>
          <a:endParaRPr lang="en-US"/>
        </a:p>
      </dgm:t>
    </dgm:pt>
    <dgm:pt modelId="{577E70DA-44F6-44FE-B38F-4CC182553F7B}">
      <dgm:prSet/>
      <dgm:spPr/>
      <dgm:t>
        <a:bodyPr/>
        <a:lstStyle/>
        <a:p>
          <a:r>
            <a:rPr lang="en-GB"/>
            <a:t>Development of the Crime Reduction Toolkit, providing easy access to the crime reduction evidence;</a:t>
          </a:r>
          <a:endParaRPr lang="en-US"/>
        </a:p>
      </dgm:t>
    </dgm:pt>
    <dgm:pt modelId="{68872653-6B46-426A-9565-C95A16E79E8F}" type="parTrans" cxnId="{608818E0-860D-4617-B427-F1C2E1634AC5}">
      <dgm:prSet/>
      <dgm:spPr/>
      <dgm:t>
        <a:bodyPr/>
        <a:lstStyle/>
        <a:p>
          <a:endParaRPr lang="en-US"/>
        </a:p>
      </dgm:t>
    </dgm:pt>
    <dgm:pt modelId="{D2BC02A4-94C5-4357-887E-4B9D33FB633B}" type="sibTrans" cxnId="{608818E0-860D-4617-B427-F1C2E1634AC5}">
      <dgm:prSet/>
      <dgm:spPr/>
      <dgm:t>
        <a:bodyPr/>
        <a:lstStyle/>
        <a:p>
          <a:endParaRPr lang="en-US"/>
        </a:p>
      </dgm:t>
    </dgm:pt>
    <dgm:pt modelId="{F3A2E4A9-8062-4765-8F6C-5DAE752DA7EF}">
      <dgm:prSet/>
      <dgm:spPr/>
      <dgm:t>
        <a:bodyPr/>
        <a:lstStyle/>
        <a:p>
          <a:r>
            <a:rPr lang="en-GB"/>
            <a:t>12 new systematic reviews on crime reduction interventions incl. alley-gating, retail tagging and mentoring;</a:t>
          </a:r>
          <a:endParaRPr lang="en-US"/>
        </a:p>
      </dgm:t>
    </dgm:pt>
    <dgm:pt modelId="{CE3D4768-0B5B-4793-8A7C-23488DB305A6}" type="parTrans" cxnId="{8AF9060F-C01C-4890-8610-572E277A504C}">
      <dgm:prSet/>
      <dgm:spPr/>
      <dgm:t>
        <a:bodyPr/>
        <a:lstStyle/>
        <a:p>
          <a:endParaRPr lang="en-US"/>
        </a:p>
      </dgm:t>
    </dgm:pt>
    <dgm:pt modelId="{61387CAA-7341-4B69-9220-17CFCED784B3}" type="sibTrans" cxnId="{8AF9060F-C01C-4890-8610-572E277A504C}">
      <dgm:prSet/>
      <dgm:spPr/>
      <dgm:t>
        <a:bodyPr/>
        <a:lstStyle/>
        <a:p>
          <a:endParaRPr lang="en-US"/>
        </a:p>
      </dgm:t>
    </dgm:pt>
    <dgm:pt modelId="{0583DA5B-7098-4388-9782-8281917D5C24}">
      <dgm:prSet/>
      <dgm:spPr/>
      <dgm:t>
        <a:bodyPr/>
        <a:lstStyle/>
        <a:p>
          <a:r>
            <a:rPr lang="en-GB"/>
            <a:t>Guidance on analysing costs of interventions;</a:t>
          </a:r>
          <a:endParaRPr lang="en-US"/>
        </a:p>
      </dgm:t>
    </dgm:pt>
    <dgm:pt modelId="{89FBDE78-DAAF-4E05-916D-90E729618602}" type="parTrans" cxnId="{B698C8AC-7BEE-4336-BABD-A5F8D65B4E5D}">
      <dgm:prSet/>
      <dgm:spPr/>
      <dgm:t>
        <a:bodyPr/>
        <a:lstStyle/>
        <a:p>
          <a:endParaRPr lang="en-US"/>
        </a:p>
      </dgm:t>
    </dgm:pt>
    <dgm:pt modelId="{A4F69933-07B2-4D74-9827-ABB83DCCEBE7}" type="sibTrans" cxnId="{B698C8AC-7BEE-4336-BABD-A5F8D65B4E5D}">
      <dgm:prSet/>
      <dgm:spPr/>
      <dgm:t>
        <a:bodyPr/>
        <a:lstStyle/>
        <a:p>
          <a:endParaRPr lang="en-US"/>
        </a:p>
      </dgm:t>
    </dgm:pt>
    <dgm:pt modelId="{B93F1FD2-2F84-496C-89F4-A4C2E2F979A9}">
      <dgm:prSet/>
      <dgm:spPr/>
      <dgm:t>
        <a:bodyPr/>
        <a:lstStyle/>
        <a:p>
          <a:r>
            <a:rPr lang="en-GB"/>
            <a:t>Development of training package on understanding evidence-based approaches. </a:t>
          </a:r>
          <a:endParaRPr lang="en-US"/>
        </a:p>
      </dgm:t>
    </dgm:pt>
    <dgm:pt modelId="{ABB70393-7585-4BEC-A8A4-15BFD0308C8F}" type="parTrans" cxnId="{EF40B309-C0C2-462F-B9B8-BE155618AC18}">
      <dgm:prSet/>
      <dgm:spPr/>
      <dgm:t>
        <a:bodyPr/>
        <a:lstStyle/>
        <a:p>
          <a:endParaRPr lang="en-US"/>
        </a:p>
      </dgm:t>
    </dgm:pt>
    <dgm:pt modelId="{B36C5CEF-2A32-4029-8B77-1E97BCD94C01}" type="sibTrans" cxnId="{EF40B309-C0C2-462F-B9B8-BE155618AC18}">
      <dgm:prSet/>
      <dgm:spPr/>
      <dgm:t>
        <a:bodyPr/>
        <a:lstStyle/>
        <a:p>
          <a:endParaRPr lang="en-US"/>
        </a:p>
      </dgm:t>
    </dgm:pt>
    <dgm:pt modelId="{71D1364F-02E5-4E52-BAB8-280BD47AD4F9}" type="pres">
      <dgm:prSet presAssocID="{C71A901F-2FD2-4821-ACEE-5A577B586044}" presName="diagram" presStyleCnt="0">
        <dgm:presLayoutVars>
          <dgm:dir/>
          <dgm:resizeHandles val="exact"/>
        </dgm:presLayoutVars>
      </dgm:prSet>
      <dgm:spPr/>
    </dgm:pt>
    <dgm:pt modelId="{3946C2D4-BE99-4F30-B7FB-59D8827B2926}" type="pres">
      <dgm:prSet presAssocID="{A6FA3909-4B7A-460F-AD42-69103317B641}" presName="node" presStyleLbl="node1" presStyleIdx="0" presStyleCnt="6">
        <dgm:presLayoutVars>
          <dgm:bulletEnabled val="1"/>
        </dgm:presLayoutVars>
      </dgm:prSet>
      <dgm:spPr/>
    </dgm:pt>
    <dgm:pt modelId="{7FF349A8-C6DE-4B1E-A57C-03B9CDAD04CD}" type="pres">
      <dgm:prSet presAssocID="{364C61AA-4EED-4E93-BEE6-4A632E80227C}" presName="sibTrans" presStyleCnt="0"/>
      <dgm:spPr/>
    </dgm:pt>
    <dgm:pt modelId="{5E1018BF-985F-4769-A40A-3B1DC616B634}" type="pres">
      <dgm:prSet presAssocID="{11FC7C60-F883-493B-B77A-62AAF07F48BE}" presName="node" presStyleLbl="node1" presStyleIdx="1" presStyleCnt="6">
        <dgm:presLayoutVars>
          <dgm:bulletEnabled val="1"/>
        </dgm:presLayoutVars>
      </dgm:prSet>
      <dgm:spPr/>
    </dgm:pt>
    <dgm:pt modelId="{253FD9DE-76EC-4DAF-8275-5CD35C46F800}" type="pres">
      <dgm:prSet presAssocID="{25535A1D-46A6-44C4-8A69-39C070822F89}" presName="sibTrans" presStyleCnt="0"/>
      <dgm:spPr/>
    </dgm:pt>
    <dgm:pt modelId="{52B3BADD-ABFF-4D12-AB3C-11D8468FDD3D}" type="pres">
      <dgm:prSet presAssocID="{577E70DA-44F6-44FE-B38F-4CC182553F7B}" presName="node" presStyleLbl="node1" presStyleIdx="2" presStyleCnt="6">
        <dgm:presLayoutVars>
          <dgm:bulletEnabled val="1"/>
        </dgm:presLayoutVars>
      </dgm:prSet>
      <dgm:spPr/>
    </dgm:pt>
    <dgm:pt modelId="{C7E672AF-D8A1-4965-BA69-C86300A3C0A1}" type="pres">
      <dgm:prSet presAssocID="{D2BC02A4-94C5-4357-887E-4B9D33FB633B}" presName="sibTrans" presStyleCnt="0"/>
      <dgm:spPr/>
    </dgm:pt>
    <dgm:pt modelId="{6A6CF770-77F4-4D02-98E7-896BA5EFBBE7}" type="pres">
      <dgm:prSet presAssocID="{F3A2E4A9-8062-4765-8F6C-5DAE752DA7EF}" presName="node" presStyleLbl="node1" presStyleIdx="3" presStyleCnt="6">
        <dgm:presLayoutVars>
          <dgm:bulletEnabled val="1"/>
        </dgm:presLayoutVars>
      </dgm:prSet>
      <dgm:spPr/>
    </dgm:pt>
    <dgm:pt modelId="{3BBED2B3-355C-43B6-9399-A99829689917}" type="pres">
      <dgm:prSet presAssocID="{61387CAA-7341-4B69-9220-17CFCED784B3}" presName="sibTrans" presStyleCnt="0"/>
      <dgm:spPr/>
    </dgm:pt>
    <dgm:pt modelId="{5CFABEF3-F6C3-4E02-842E-D408F200C5B5}" type="pres">
      <dgm:prSet presAssocID="{0583DA5B-7098-4388-9782-8281917D5C24}" presName="node" presStyleLbl="node1" presStyleIdx="4" presStyleCnt="6">
        <dgm:presLayoutVars>
          <dgm:bulletEnabled val="1"/>
        </dgm:presLayoutVars>
      </dgm:prSet>
      <dgm:spPr/>
    </dgm:pt>
    <dgm:pt modelId="{5A5BE4F5-4318-478E-8FBE-34FE556F4DAC}" type="pres">
      <dgm:prSet presAssocID="{A4F69933-07B2-4D74-9827-ABB83DCCEBE7}" presName="sibTrans" presStyleCnt="0"/>
      <dgm:spPr/>
    </dgm:pt>
    <dgm:pt modelId="{CD0F4B7F-3E0D-4F3D-BCA4-B3A295EA0472}" type="pres">
      <dgm:prSet presAssocID="{B93F1FD2-2F84-496C-89F4-A4C2E2F979A9}" presName="node" presStyleLbl="node1" presStyleIdx="5" presStyleCnt="6">
        <dgm:presLayoutVars>
          <dgm:bulletEnabled val="1"/>
        </dgm:presLayoutVars>
      </dgm:prSet>
      <dgm:spPr/>
    </dgm:pt>
  </dgm:ptLst>
  <dgm:cxnLst>
    <dgm:cxn modelId="{60BF3903-A948-4A65-9D00-C6585A438951}" type="presOf" srcId="{C71A901F-2FD2-4821-ACEE-5A577B586044}" destId="{71D1364F-02E5-4E52-BAB8-280BD47AD4F9}" srcOrd="0" destOrd="0" presId="urn:microsoft.com/office/officeart/2005/8/layout/default"/>
    <dgm:cxn modelId="{EF40B309-C0C2-462F-B9B8-BE155618AC18}" srcId="{C71A901F-2FD2-4821-ACEE-5A577B586044}" destId="{B93F1FD2-2F84-496C-89F4-A4C2E2F979A9}" srcOrd="5" destOrd="0" parTransId="{ABB70393-7585-4BEC-A8A4-15BFD0308C8F}" sibTransId="{B36C5CEF-2A32-4029-8B77-1E97BCD94C01}"/>
    <dgm:cxn modelId="{8AF9060F-C01C-4890-8610-572E277A504C}" srcId="{C71A901F-2FD2-4821-ACEE-5A577B586044}" destId="{F3A2E4A9-8062-4765-8F6C-5DAE752DA7EF}" srcOrd="3" destOrd="0" parTransId="{CE3D4768-0B5B-4793-8A7C-23488DB305A6}" sibTransId="{61387CAA-7341-4B69-9220-17CFCED784B3}"/>
    <dgm:cxn modelId="{18E9A028-0990-4102-ACE3-32A1F7050C34}" srcId="{C71A901F-2FD2-4821-ACEE-5A577B586044}" destId="{A6FA3909-4B7A-460F-AD42-69103317B641}" srcOrd="0" destOrd="0" parTransId="{181BD5B2-570C-409D-8D53-59C681AFE391}" sibTransId="{364C61AA-4EED-4E93-BEE6-4A632E80227C}"/>
    <dgm:cxn modelId="{2172592A-991F-495D-91B4-3D99652DBAC5}" type="presOf" srcId="{A6FA3909-4B7A-460F-AD42-69103317B641}" destId="{3946C2D4-BE99-4F30-B7FB-59D8827B2926}" srcOrd="0" destOrd="0" presId="urn:microsoft.com/office/officeart/2005/8/layout/default"/>
    <dgm:cxn modelId="{0FF46D34-EE63-4765-8CC3-A8B7881EA199}" type="presOf" srcId="{11FC7C60-F883-493B-B77A-62AAF07F48BE}" destId="{5E1018BF-985F-4769-A40A-3B1DC616B634}" srcOrd="0" destOrd="0" presId="urn:microsoft.com/office/officeart/2005/8/layout/default"/>
    <dgm:cxn modelId="{9212EB5D-90D0-429A-A203-36FC27501630}" type="presOf" srcId="{0583DA5B-7098-4388-9782-8281917D5C24}" destId="{5CFABEF3-F6C3-4E02-842E-D408F200C5B5}" srcOrd="0" destOrd="0" presId="urn:microsoft.com/office/officeart/2005/8/layout/default"/>
    <dgm:cxn modelId="{E76CB56E-794C-4D48-A966-9CD21DF66047}" type="presOf" srcId="{F3A2E4A9-8062-4765-8F6C-5DAE752DA7EF}" destId="{6A6CF770-77F4-4D02-98E7-896BA5EFBBE7}" srcOrd="0" destOrd="0" presId="urn:microsoft.com/office/officeart/2005/8/layout/default"/>
    <dgm:cxn modelId="{B698C8AC-7BEE-4336-BABD-A5F8D65B4E5D}" srcId="{C71A901F-2FD2-4821-ACEE-5A577B586044}" destId="{0583DA5B-7098-4388-9782-8281917D5C24}" srcOrd="4" destOrd="0" parTransId="{89FBDE78-DAAF-4E05-916D-90E729618602}" sibTransId="{A4F69933-07B2-4D74-9827-ABB83DCCEBE7}"/>
    <dgm:cxn modelId="{376B78C9-E652-4FC2-B1B7-38EAF79AA918}" srcId="{C71A901F-2FD2-4821-ACEE-5A577B586044}" destId="{11FC7C60-F883-493B-B77A-62AAF07F48BE}" srcOrd="1" destOrd="0" parTransId="{4B3EC61D-00E2-44E5-BA29-E272744B637D}" sibTransId="{25535A1D-46A6-44C4-8A69-39C070822F89}"/>
    <dgm:cxn modelId="{596003D8-B5D0-47E7-9FFF-4FD7710858A7}" type="presOf" srcId="{577E70DA-44F6-44FE-B38F-4CC182553F7B}" destId="{52B3BADD-ABFF-4D12-AB3C-11D8468FDD3D}" srcOrd="0" destOrd="0" presId="urn:microsoft.com/office/officeart/2005/8/layout/default"/>
    <dgm:cxn modelId="{608818E0-860D-4617-B427-F1C2E1634AC5}" srcId="{C71A901F-2FD2-4821-ACEE-5A577B586044}" destId="{577E70DA-44F6-44FE-B38F-4CC182553F7B}" srcOrd="2" destOrd="0" parTransId="{68872653-6B46-426A-9565-C95A16E79E8F}" sibTransId="{D2BC02A4-94C5-4357-887E-4B9D33FB633B}"/>
    <dgm:cxn modelId="{163B71F2-25D3-49B7-94DF-E8B0029A0A0E}" type="presOf" srcId="{B93F1FD2-2F84-496C-89F4-A4C2E2F979A9}" destId="{CD0F4B7F-3E0D-4F3D-BCA4-B3A295EA0472}" srcOrd="0" destOrd="0" presId="urn:microsoft.com/office/officeart/2005/8/layout/default"/>
    <dgm:cxn modelId="{21FAA4DD-CF9B-4593-8AF4-3EDADB918E1F}" type="presParOf" srcId="{71D1364F-02E5-4E52-BAB8-280BD47AD4F9}" destId="{3946C2D4-BE99-4F30-B7FB-59D8827B2926}" srcOrd="0" destOrd="0" presId="urn:microsoft.com/office/officeart/2005/8/layout/default"/>
    <dgm:cxn modelId="{3BDD3BF3-C822-4CC9-A12F-4D8FA8B6ECAB}" type="presParOf" srcId="{71D1364F-02E5-4E52-BAB8-280BD47AD4F9}" destId="{7FF349A8-C6DE-4B1E-A57C-03B9CDAD04CD}" srcOrd="1" destOrd="0" presId="urn:microsoft.com/office/officeart/2005/8/layout/default"/>
    <dgm:cxn modelId="{1B6849AF-99FD-4F17-9A83-8C40164DD458}" type="presParOf" srcId="{71D1364F-02E5-4E52-BAB8-280BD47AD4F9}" destId="{5E1018BF-985F-4769-A40A-3B1DC616B634}" srcOrd="2" destOrd="0" presId="urn:microsoft.com/office/officeart/2005/8/layout/default"/>
    <dgm:cxn modelId="{87FB889B-5FFF-48FF-91AE-5F6A3D337C76}" type="presParOf" srcId="{71D1364F-02E5-4E52-BAB8-280BD47AD4F9}" destId="{253FD9DE-76EC-4DAF-8275-5CD35C46F800}" srcOrd="3" destOrd="0" presId="urn:microsoft.com/office/officeart/2005/8/layout/default"/>
    <dgm:cxn modelId="{06B9A4AE-128F-4AFA-94E3-9C4572BEF8EB}" type="presParOf" srcId="{71D1364F-02E5-4E52-BAB8-280BD47AD4F9}" destId="{52B3BADD-ABFF-4D12-AB3C-11D8468FDD3D}" srcOrd="4" destOrd="0" presId="urn:microsoft.com/office/officeart/2005/8/layout/default"/>
    <dgm:cxn modelId="{EA206EDB-58ED-4859-B649-683CBCB2F59B}" type="presParOf" srcId="{71D1364F-02E5-4E52-BAB8-280BD47AD4F9}" destId="{C7E672AF-D8A1-4965-BA69-C86300A3C0A1}" srcOrd="5" destOrd="0" presId="urn:microsoft.com/office/officeart/2005/8/layout/default"/>
    <dgm:cxn modelId="{1DB1ECCA-5B6F-4530-80F7-4E07563207FB}" type="presParOf" srcId="{71D1364F-02E5-4E52-BAB8-280BD47AD4F9}" destId="{6A6CF770-77F4-4D02-98E7-896BA5EFBBE7}" srcOrd="6" destOrd="0" presId="urn:microsoft.com/office/officeart/2005/8/layout/default"/>
    <dgm:cxn modelId="{202D8CFE-0A0E-44F9-944B-94323A741914}" type="presParOf" srcId="{71D1364F-02E5-4E52-BAB8-280BD47AD4F9}" destId="{3BBED2B3-355C-43B6-9399-A99829689917}" srcOrd="7" destOrd="0" presId="urn:microsoft.com/office/officeart/2005/8/layout/default"/>
    <dgm:cxn modelId="{D9EFBBFE-A74C-45B4-9818-51009C1DDDF9}" type="presParOf" srcId="{71D1364F-02E5-4E52-BAB8-280BD47AD4F9}" destId="{5CFABEF3-F6C3-4E02-842E-D408F200C5B5}" srcOrd="8" destOrd="0" presId="urn:microsoft.com/office/officeart/2005/8/layout/default"/>
    <dgm:cxn modelId="{CD076C97-A2DF-4E60-8763-FD1223FD00F3}" type="presParOf" srcId="{71D1364F-02E5-4E52-BAB8-280BD47AD4F9}" destId="{5A5BE4F5-4318-478E-8FBE-34FE556F4DAC}" srcOrd="9" destOrd="0" presId="urn:microsoft.com/office/officeart/2005/8/layout/default"/>
    <dgm:cxn modelId="{4394F4D9-1987-4250-9315-CB7CA355F945}" type="presParOf" srcId="{71D1364F-02E5-4E52-BAB8-280BD47AD4F9}" destId="{CD0F4B7F-3E0D-4F3D-BCA4-B3A295EA047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8350F8-377A-4832-8E45-CC9E1CDE9E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6F16301-3424-48C3-800F-FF3448E8BFCB}">
      <dgm:prSet/>
      <dgm:spPr/>
      <dgm:t>
        <a:bodyPr/>
        <a:lstStyle/>
        <a:p>
          <a:r>
            <a:rPr lang="en-GB" dirty="0"/>
            <a:t>Thanks for listening</a:t>
          </a:r>
          <a:endParaRPr lang="en-US" dirty="0"/>
        </a:p>
      </dgm:t>
    </dgm:pt>
    <dgm:pt modelId="{15448EF7-E817-43B0-A657-52741837CC33}" type="parTrans" cxnId="{183F396C-D051-41CD-8F57-09D63E8504D0}">
      <dgm:prSet/>
      <dgm:spPr/>
      <dgm:t>
        <a:bodyPr/>
        <a:lstStyle/>
        <a:p>
          <a:endParaRPr lang="en-US"/>
        </a:p>
      </dgm:t>
    </dgm:pt>
    <dgm:pt modelId="{8E7EE34F-456A-4D16-A225-C65BF7875D33}" type="sibTrans" cxnId="{183F396C-D051-41CD-8F57-09D63E8504D0}">
      <dgm:prSet/>
      <dgm:spPr/>
      <dgm:t>
        <a:bodyPr/>
        <a:lstStyle/>
        <a:p>
          <a:endParaRPr lang="en-US"/>
        </a:p>
      </dgm:t>
    </dgm:pt>
    <dgm:pt modelId="{8BD4F9E5-788A-45E3-9F11-ECE917C39812}">
      <dgm:prSet/>
      <dgm:spPr/>
      <dgm:t>
        <a:bodyPr/>
        <a:lstStyle/>
        <a:p>
          <a:r>
            <a:rPr lang="en-GB"/>
            <a:t>See you all at the workshop!</a:t>
          </a:r>
          <a:endParaRPr lang="en-US"/>
        </a:p>
      </dgm:t>
    </dgm:pt>
    <dgm:pt modelId="{A00F2BBA-00C9-4711-BD24-252B85913517}" type="parTrans" cxnId="{62CC6645-CF85-4229-8C9A-8D85EB3C71C8}">
      <dgm:prSet/>
      <dgm:spPr/>
      <dgm:t>
        <a:bodyPr/>
        <a:lstStyle/>
        <a:p>
          <a:endParaRPr lang="en-US"/>
        </a:p>
      </dgm:t>
    </dgm:pt>
    <dgm:pt modelId="{7CB53F60-E9BB-49CC-BF75-3E5BFACC7E11}" type="sibTrans" cxnId="{62CC6645-CF85-4229-8C9A-8D85EB3C71C8}">
      <dgm:prSet/>
      <dgm:spPr/>
      <dgm:t>
        <a:bodyPr/>
        <a:lstStyle/>
        <a:p>
          <a:endParaRPr lang="en-US"/>
        </a:p>
      </dgm:t>
    </dgm:pt>
    <dgm:pt modelId="{8A63778F-9063-4F91-A77D-C4AE64650053}" type="pres">
      <dgm:prSet presAssocID="{5A8350F8-377A-4832-8E45-CC9E1CDE9EAB}" presName="hierChild1" presStyleCnt="0">
        <dgm:presLayoutVars>
          <dgm:chPref val="1"/>
          <dgm:dir/>
          <dgm:animOne val="branch"/>
          <dgm:animLvl val="lvl"/>
          <dgm:resizeHandles/>
        </dgm:presLayoutVars>
      </dgm:prSet>
      <dgm:spPr/>
    </dgm:pt>
    <dgm:pt modelId="{65D5F769-04DB-482B-8F5B-059D534AA6DA}" type="pres">
      <dgm:prSet presAssocID="{A6F16301-3424-48C3-800F-FF3448E8BFCB}" presName="hierRoot1" presStyleCnt="0"/>
      <dgm:spPr/>
    </dgm:pt>
    <dgm:pt modelId="{E7C8B0A9-D356-4670-8E59-DA3904BA3F47}" type="pres">
      <dgm:prSet presAssocID="{A6F16301-3424-48C3-800F-FF3448E8BFCB}" presName="composite" presStyleCnt="0"/>
      <dgm:spPr/>
    </dgm:pt>
    <dgm:pt modelId="{845B2222-0B46-4863-AB33-02E13F086655}" type="pres">
      <dgm:prSet presAssocID="{A6F16301-3424-48C3-800F-FF3448E8BFCB}" presName="background" presStyleLbl="node0" presStyleIdx="0" presStyleCnt="2"/>
      <dgm:spPr/>
    </dgm:pt>
    <dgm:pt modelId="{43F34C6E-9695-481D-A1F9-A7126534B0EB}" type="pres">
      <dgm:prSet presAssocID="{A6F16301-3424-48C3-800F-FF3448E8BFCB}" presName="text" presStyleLbl="fgAcc0" presStyleIdx="0" presStyleCnt="2">
        <dgm:presLayoutVars>
          <dgm:chPref val="3"/>
        </dgm:presLayoutVars>
      </dgm:prSet>
      <dgm:spPr/>
    </dgm:pt>
    <dgm:pt modelId="{9F116DC8-A72F-4BE5-BFA0-E80DF51F8704}" type="pres">
      <dgm:prSet presAssocID="{A6F16301-3424-48C3-800F-FF3448E8BFCB}" presName="hierChild2" presStyleCnt="0"/>
      <dgm:spPr/>
    </dgm:pt>
    <dgm:pt modelId="{352AB79A-DF85-4121-B162-48C2DE86690F}" type="pres">
      <dgm:prSet presAssocID="{8BD4F9E5-788A-45E3-9F11-ECE917C39812}" presName="hierRoot1" presStyleCnt="0"/>
      <dgm:spPr/>
    </dgm:pt>
    <dgm:pt modelId="{9367ABF6-31E3-4E07-A458-78924A05131D}" type="pres">
      <dgm:prSet presAssocID="{8BD4F9E5-788A-45E3-9F11-ECE917C39812}" presName="composite" presStyleCnt="0"/>
      <dgm:spPr/>
    </dgm:pt>
    <dgm:pt modelId="{61420424-E0ED-42FF-9378-D38DC5DF3603}" type="pres">
      <dgm:prSet presAssocID="{8BD4F9E5-788A-45E3-9F11-ECE917C39812}" presName="background" presStyleLbl="node0" presStyleIdx="1" presStyleCnt="2"/>
      <dgm:spPr/>
    </dgm:pt>
    <dgm:pt modelId="{E0625DE7-743F-41FF-B071-A4D646274FFC}" type="pres">
      <dgm:prSet presAssocID="{8BD4F9E5-788A-45E3-9F11-ECE917C39812}" presName="text" presStyleLbl="fgAcc0" presStyleIdx="1" presStyleCnt="2">
        <dgm:presLayoutVars>
          <dgm:chPref val="3"/>
        </dgm:presLayoutVars>
      </dgm:prSet>
      <dgm:spPr/>
    </dgm:pt>
    <dgm:pt modelId="{FF7DB067-EE28-485C-92C0-11604DE27FC9}" type="pres">
      <dgm:prSet presAssocID="{8BD4F9E5-788A-45E3-9F11-ECE917C39812}" presName="hierChild2" presStyleCnt="0"/>
      <dgm:spPr/>
    </dgm:pt>
  </dgm:ptLst>
  <dgm:cxnLst>
    <dgm:cxn modelId="{D843B016-DCF8-440A-8FA3-800E58CED63F}" type="presOf" srcId="{8BD4F9E5-788A-45E3-9F11-ECE917C39812}" destId="{E0625DE7-743F-41FF-B071-A4D646274FFC}" srcOrd="0" destOrd="0" presId="urn:microsoft.com/office/officeart/2005/8/layout/hierarchy1"/>
    <dgm:cxn modelId="{3D965B3F-F12E-4D4B-9972-096699D79011}" type="presOf" srcId="{5A8350F8-377A-4832-8E45-CC9E1CDE9EAB}" destId="{8A63778F-9063-4F91-A77D-C4AE64650053}" srcOrd="0" destOrd="0" presId="urn:microsoft.com/office/officeart/2005/8/layout/hierarchy1"/>
    <dgm:cxn modelId="{62CC6645-CF85-4229-8C9A-8D85EB3C71C8}" srcId="{5A8350F8-377A-4832-8E45-CC9E1CDE9EAB}" destId="{8BD4F9E5-788A-45E3-9F11-ECE917C39812}" srcOrd="1" destOrd="0" parTransId="{A00F2BBA-00C9-4711-BD24-252B85913517}" sibTransId="{7CB53F60-E9BB-49CC-BF75-3E5BFACC7E11}"/>
    <dgm:cxn modelId="{183F396C-D051-41CD-8F57-09D63E8504D0}" srcId="{5A8350F8-377A-4832-8E45-CC9E1CDE9EAB}" destId="{A6F16301-3424-48C3-800F-FF3448E8BFCB}" srcOrd="0" destOrd="0" parTransId="{15448EF7-E817-43B0-A657-52741837CC33}" sibTransId="{8E7EE34F-456A-4D16-A225-C65BF7875D33}"/>
    <dgm:cxn modelId="{817CB7B2-E0EA-45C6-B330-F4C00C286721}" type="presOf" srcId="{A6F16301-3424-48C3-800F-FF3448E8BFCB}" destId="{43F34C6E-9695-481D-A1F9-A7126534B0EB}" srcOrd="0" destOrd="0" presId="urn:microsoft.com/office/officeart/2005/8/layout/hierarchy1"/>
    <dgm:cxn modelId="{08B78367-8EC9-4ED7-BE5E-351D290DD12C}" type="presParOf" srcId="{8A63778F-9063-4F91-A77D-C4AE64650053}" destId="{65D5F769-04DB-482B-8F5B-059D534AA6DA}" srcOrd="0" destOrd="0" presId="urn:microsoft.com/office/officeart/2005/8/layout/hierarchy1"/>
    <dgm:cxn modelId="{8B365F9B-BABB-4CB5-A779-ECEC621D57CB}" type="presParOf" srcId="{65D5F769-04DB-482B-8F5B-059D534AA6DA}" destId="{E7C8B0A9-D356-4670-8E59-DA3904BA3F47}" srcOrd="0" destOrd="0" presId="urn:microsoft.com/office/officeart/2005/8/layout/hierarchy1"/>
    <dgm:cxn modelId="{B45F5178-36DF-4AF3-84E8-64722F224204}" type="presParOf" srcId="{E7C8B0A9-D356-4670-8E59-DA3904BA3F47}" destId="{845B2222-0B46-4863-AB33-02E13F086655}" srcOrd="0" destOrd="0" presId="urn:microsoft.com/office/officeart/2005/8/layout/hierarchy1"/>
    <dgm:cxn modelId="{24FA7D77-FB4C-48CC-A74D-F7605424E98D}" type="presParOf" srcId="{E7C8B0A9-D356-4670-8E59-DA3904BA3F47}" destId="{43F34C6E-9695-481D-A1F9-A7126534B0EB}" srcOrd="1" destOrd="0" presId="urn:microsoft.com/office/officeart/2005/8/layout/hierarchy1"/>
    <dgm:cxn modelId="{E50DE896-5850-4195-AF66-4AFD9B847E8F}" type="presParOf" srcId="{65D5F769-04DB-482B-8F5B-059D534AA6DA}" destId="{9F116DC8-A72F-4BE5-BFA0-E80DF51F8704}" srcOrd="1" destOrd="0" presId="urn:microsoft.com/office/officeart/2005/8/layout/hierarchy1"/>
    <dgm:cxn modelId="{16270203-7C0E-4E70-AC29-5BCBEC24E7CC}" type="presParOf" srcId="{8A63778F-9063-4F91-A77D-C4AE64650053}" destId="{352AB79A-DF85-4121-B162-48C2DE86690F}" srcOrd="1" destOrd="0" presId="urn:microsoft.com/office/officeart/2005/8/layout/hierarchy1"/>
    <dgm:cxn modelId="{90DA0702-F1DA-4505-936C-96B89B5B78DF}" type="presParOf" srcId="{352AB79A-DF85-4121-B162-48C2DE86690F}" destId="{9367ABF6-31E3-4E07-A458-78924A05131D}" srcOrd="0" destOrd="0" presId="urn:microsoft.com/office/officeart/2005/8/layout/hierarchy1"/>
    <dgm:cxn modelId="{6F9ED4C6-9F11-42DF-B5A0-B322C3CDCE3D}" type="presParOf" srcId="{9367ABF6-31E3-4E07-A458-78924A05131D}" destId="{61420424-E0ED-42FF-9378-D38DC5DF3603}" srcOrd="0" destOrd="0" presId="urn:microsoft.com/office/officeart/2005/8/layout/hierarchy1"/>
    <dgm:cxn modelId="{734D0BE4-0BDF-4195-B4A7-7DBCAC41977C}" type="presParOf" srcId="{9367ABF6-31E3-4E07-A458-78924A05131D}" destId="{E0625DE7-743F-41FF-B071-A4D646274FFC}" srcOrd="1" destOrd="0" presId="urn:microsoft.com/office/officeart/2005/8/layout/hierarchy1"/>
    <dgm:cxn modelId="{B76FAD00-96C2-45BC-BB4D-4786A2EF1721}" type="presParOf" srcId="{352AB79A-DF85-4121-B162-48C2DE86690F}" destId="{FF7DB067-EE28-485C-92C0-11604DE27F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6C2D4-BE99-4F30-B7FB-59D8827B2926}">
      <dsp:nvSpPr>
        <dsp:cNvPr id="0" name=""/>
        <dsp:cNvSpPr/>
      </dsp:nvSpPr>
      <dsp:spPr>
        <a:xfrm>
          <a:off x="0" y="28881"/>
          <a:ext cx="3095624" cy="18573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Identification &amp; mapping of over 300 systematic reviews in area of crime reduction;</a:t>
          </a:r>
          <a:endParaRPr lang="en-US" sz="2100" kern="1200"/>
        </a:p>
      </dsp:txBody>
      <dsp:txXfrm>
        <a:off x="0" y="28881"/>
        <a:ext cx="3095624" cy="1857375"/>
      </dsp:txXfrm>
    </dsp:sp>
    <dsp:sp modelId="{5E1018BF-985F-4769-A40A-3B1DC616B634}">
      <dsp:nvSpPr>
        <dsp:cNvPr id="0" name=""/>
        <dsp:cNvSpPr/>
      </dsp:nvSpPr>
      <dsp:spPr>
        <a:xfrm>
          <a:off x="3405187" y="28881"/>
          <a:ext cx="3095624" cy="1857375"/>
        </a:xfrm>
        <a:prstGeom prst="rect">
          <a:avLst/>
        </a:prstGeom>
        <a:solidFill>
          <a:schemeClr val="accent5">
            <a:hueOff val="297839"/>
            <a:satOff val="1422"/>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Design of EMMIE coding system to rate and rank the evidence to help make it more accessible to practitioners;</a:t>
          </a:r>
          <a:endParaRPr lang="en-US" sz="2100" kern="1200"/>
        </a:p>
      </dsp:txBody>
      <dsp:txXfrm>
        <a:off x="3405187" y="28881"/>
        <a:ext cx="3095624" cy="1857375"/>
      </dsp:txXfrm>
    </dsp:sp>
    <dsp:sp modelId="{52B3BADD-ABFF-4D12-AB3C-11D8468FDD3D}">
      <dsp:nvSpPr>
        <dsp:cNvPr id="0" name=""/>
        <dsp:cNvSpPr/>
      </dsp:nvSpPr>
      <dsp:spPr>
        <a:xfrm>
          <a:off x="6810375" y="28881"/>
          <a:ext cx="3095624" cy="1857375"/>
        </a:xfrm>
        <a:prstGeom prst="rect">
          <a:avLst/>
        </a:prstGeom>
        <a:solidFill>
          <a:schemeClr val="accent5">
            <a:hueOff val="595678"/>
            <a:satOff val="2844"/>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Development of the Crime Reduction Toolkit, providing easy access to the crime reduction evidence;</a:t>
          </a:r>
          <a:endParaRPr lang="en-US" sz="2100" kern="1200"/>
        </a:p>
      </dsp:txBody>
      <dsp:txXfrm>
        <a:off x="6810375" y="28881"/>
        <a:ext cx="3095624" cy="1857375"/>
      </dsp:txXfrm>
    </dsp:sp>
    <dsp:sp modelId="{6A6CF770-77F4-4D02-98E7-896BA5EFBBE7}">
      <dsp:nvSpPr>
        <dsp:cNvPr id="0" name=""/>
        <dsp:cNvSpPr/>
      </dsp:nvSpPr>
      <dsp:spPr>
        <a:xfrm>
          <a:off x="0" y="2195818"/>
          <a:ext cx="3095624" cy="1857375"/>
        </a:xfrm>
        <a:prstGeom prst="rect">
          <a:avLst/>
        </a:prstGeom>
        <a:solidFill>
          <a:schemeClr val="accent5">
            <a:hueOff val="893516"/>
            <a:satOff val="4267"/>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12 new systematic reviews on crime reduction interventions incl. alley-gating, retail tagging and mentoring;</a:t>
          </a:r>
          <a:endParaRPr lang="en-US" sz="2100" kern="1200"/>
        </a:p>
      </dsp:txBody>
      <dsp:txXfrm>
        <a:off x="0" y="2195818"/>
        <a:ext cx="3095624" cy="1857375"/>
      </dsp:txXfrm>
    </dsp:sp>
    <dsp:sp modelId="{5CFABEF3-F6C3-4E02-842E-D408F200C5B5}">
      <dsp:nvSpPr>
        <dsp:cNvPr id="0" name=""/>
        <dsp:cNvSpPr/>
      </dsp:nvSpPr>
      <dsp:spPr>
        <a:xfrm>
          <a:off x="3405187" y="2195818"/>
          <a:ext cx="3095624" cy="1857375"/>
        </a:xfrm>
        <a:prstGeom prst="rect">
          <a:avLst/>
        </a:prstGeom>
        <a:solidFill>
          <a:schemeClr val="accent5">
            <a:hueOff val="1191355"/>
            <a:satOff val="5689"/>
            <a:lumOff val="-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Guidance on analysing costs of interventions;</a:t>
          </a:r>
          <a:endParaRPr lang="en-US" sz="2100" kern="1200"/>
        </a:p>
      </dsp:txBody>
      <dsp:txXfrm>
        <a:off x="3405187" y="2195818"/>
        <a:ext cx="3095624" cy="1857375"/>
      </dsp:txXfrm>
    </dsp:sp>
    <dsp:sp modelId="{CD0F4B7F-3E0D-4F3D-BCA4-B3A295EA0472}">
      <dsp:nvSpPr>
        <dsp:cNvPr id="0" name=""/>
        <dsp:cNvSpPr/>
      </dsp:nvSpPr>
      <dsp:spPr>
        <a:xfrm>
          <a:off x="6810375" y="2195818"/>
          <a:ext cx="3095624" cy="1857375"/>
        </a:xfrm>
        <a:prstGeom prst="rect">
          <a:avLst/>
        </a:prstGeom>
        <a:solidFill>
          <a:schemeClr val="accent5">
            <a:hueOff val="1489194"/>
            <a:satOff val="7111"/>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Development of training package on understanding evidence-based approaches. </a:t>
          </a:r>
          <a:endParaRPr lang="en-US" sz="2100" kern="1200"/>
        </a:p>
      </dsp:txBody>
      <dsp:txXfrm>
        <a:off x="6810375" y="2195818"/>
        <a:ext cx="3095624" cy="1857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B2222-0B46-4863-AB33-02E13F086655}">
      <dsp:nvSpPr>
        <dsp:cNvPr id="0" name=""/>
        <dsp:cNvSpPr/>
      </dsp:nvSpPr>
      <dsp:spPr>
        <a:xfrm>
          <a:off x="128436" y="869"/>
          <a:ext cx="4319419" cy="27428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F34C6E-9695-481D-A1F9-A7126534B0EB}">
      <dsp:nvSpPr>
        <dsp:cNvPr id="0" name=""/>
        <dsp:cNvSpPr/>
      </dsp:nvSpPr>
      <dsp:spPr>
        <a:xfrm>
          <a:off x="608372" y="456808"/>
          <a:ext cx="4319419" cy="27428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dirty="0"/>
            <a:t>Thanks for listening</a:t>
          </a:r>
          <a:endParaRPr lang="en-US" sz="5200" kern="1200" dirty="0"/>
        </a:p>
      </dsp:txBody>
      <dsp:txXfrm>
        <a:off x="688707" y="537143"/>
        <a:ext cx="4158749" cy="2582161"/>
      </dsp:txXfrm>
    </dsp:sp>
    <dsp:sp modelId="{61420424-E0ED-42FF-9378-D38DC5DF3603}">
      <dsp:nvSpPr>
        <dsp:cNvPr id="0" name=""/>
        <dsp:cNvSpPr/>
      </dsp:nvSpPr>
      <dsp:spPr>
        <a:xfrm>
          <a:off x="5407727" y="869"/>
          <a:ext cx="4319419" cy="27428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625DE7-743F-41FF-B071-A4D646274FFC}">
      <dsp:nvSpPr>
        <dsp:cNvPr id="0" name=""/>
        <dsp:cNvSpPr/>
      </dsp:nvSpPr>
      <dsp:spPr>
        <a:xfrm>
          <a:off x="5887662" y="456808"/>
          <a:ext cx="4319419" cy="27428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a:t>See you all at the workshop!</a:t>
          </a:r>
          <a:endParaRPr lang="en-US" sz="5200" kern="1200"/>
        </a:p>
      </dsp:txBody>
      <dsp:txXfrm>
        <a:off x="5967997" y="537143"/>
        <a:ext cx="4158749" cy="25821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2/10/2022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2159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2/10/2022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7184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2/10/2022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791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2/10/2022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91187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2/10/2022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945904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2/10/2022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06455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2/10/2022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5465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2/10/2022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900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2/10/2022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7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2/10/2022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45460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2/10/2022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862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2/10/2022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95167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hatworkswellbeing.org/" TargetMode="External"/><Relationship Id="rId3" Type="http://schemas.openxmlformats.org/officeDocument/2006/relationships/hyperlink" Target="http://educationendowmentfoundation.org.uk/" TargetMode="External"/><Relationship Id="rId7" Type="http://schemas.openxmlformats.org/officeDocument/2006/relationships/hyperlink" Target="http://www.ageing-better.org.uk/" TargetMode="External"/><Relationship Id="rId2" Type="http://schemas.openxmlformats.org/officeDocument/2006/relationships/hyperlink" Target="http://www.nice.org.uk/" TargetMode="External"/><Relationship Id="rId1" Type="http://schemas.openxmlformats.org/officeDocument/2006/relationships/slideLayout" Target="../slideLayouts/slideLayout2.xml"/><Relationship Id="rId6" Type="http://schemas.openxmlformats.org/officeDocument/2006/relationships/hyperlink" Target="http://whatworksgrowth.org/" TargetMode="External"/><Relationship Id="rId5" Type="http://schemas.openxmlformats.org/officeDocument/2006/relationships/hyperlink" Target="http://www.eif.org.uk/" TargetMode="External"/><Relationship Id="rId10" Type="http://schemas.openxmlformats.org/officeDocument/2006/relationships/hyperlink" Target="http://whatworksscotland.ac.uk/" TargetMode="External"/><Relationship Id="rId4" Type="http://schemas.openxmlformats.org/officeDocument/2006/relationships/hyperlink" Target="http://whatworks.college.police.uk/Pages/default.aspx" TargetMode="External"/><Relationship Id="rId9" Type="http://schemas.openxmlformats.org/officeDocument/2006/relationships/hyperlink" Target="http://ppiw.org.u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uidance/what-works-network" TargetMode="External"/><Relationship Id="rId2" Type="http://schemas.openxmlformats.org/officeDocument/2006/relationships/hyperlink" Target="https://whatworks.college.police.uk/toolkit/Pages/Toolkit.asp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hyperlink" Target="https://campbellcollaboration.or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hatworks.college.police.uk/toolkit/Pages/Toolkit.aspx"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campbellcollaboration.org/" TargetMode="External"/><Relationship Id="rId3" Type="http://schemas.openxmlformats.org/officeDocument/2006/relationships/hyperlink" Target="http://www.college.police.uk/Pages/Home.aspx" TargetMode="External"/><Relationship Id="rId7" Type="http://schemas.openxmlformats.org/officeDocument/2006/relationships/hyperlink" Target="https://www.sebp.police.uk/" TargetMode="External"/><Relationship Id="rId2" Type="http://schemas.openxmlformats.org/officeDocument/2006/relationships/hyperlink" Target="https://www.police.uk/pu/your-area/south-wales-police/swansea/?tab=CrimeMap" TargetMode="External"/><Relationship Id="rId1" Type="http://schemas.openxmlformats.org/officeDocument/2006/relationships/slideLayout" Target="../slideLayouts/slideLayout2.xml"/><Relationship Id="rId6" Type="http://schemas.openxmlformats.org/officeDocument/2006/relationships/hyperlink" Target="http://www.crim.cam.ac.uk/" TargetMode="External"/><Relationship Id="rId5" Type="http://schemas.openxmlformats.org/officeDocument/2006/relationships/hyperlink" Target="http://www.ucl.ac.uk/jdi/" TargetMode="External"/><Relationship Id="rId4" Type="http://schemas.openxmlformats.org/officeDocument/2006/relationships/hyperlink" Target="http://whatworks.college.police.uk/Pages/default.aspx" TargetMode="External"/><Relationship Id="rId9" Type="http://schemas.openxmlformats.org/officeDocument/2006/relationships/hyperlink" Target="https://www.canterbury.ac.uk/social-and-applied-sciences/law-criminal-justice-and-computing/canterbury-centre-for-police-research/canterbuy-centre-for-police-research.aspx" TargetMode="Externa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97A3A-D94D-46A6-BFFE-2CF791864620}"/>
              </a:ext>
            </a:extLst>
          </p:cNvPr>
          <p:cNvSpPr>
            <a:spLocks noGrp="1"/>
          </p:cNvSpPr>
          <p:nvPr>
            <p:ph type="ctrTitle"/>
          </p:nvPr>
        </p:nvSpPr>
        <p:spPr>
          <a:xfrm>
            <a:off x="6788582" y="858983"/>
            <a:ext cx="3968783" cy="2021378"/>
          </a:xfrm>
        </p:spPr>
        <p:txBody>
          <a:bodyPr vert="horz" lIns="91440" tIns="45720" rIns="91440" bIns="45720" rtlCol="0" anchor="ctr">
            <a:normAutofit/>
          </a:bodyPr>
          <a:lstStyle/>
          <a:p>
            <a:r>
              <a:rPr lang="en-US" sz="4400"/>
              <a:t>Evidence Based Policing</a:t>
            </a:r>
          </a:p>
        </p:txBody>
      </p:sp>
      <p:pic>
        <p:nvPicPr>
          <p:cNvPr id="4" name="Picture 3">
            <a:extLst>
              <a:ext uri="{FF2B5EF4-FFF2-40B4-BE49-F238E27FC236}">
                <a16:creationId xmlns:a16="http://schemas.microsoft.com/office/drawing/2014/main" id="{31C1772B-34A1-4155-9A29-961766842A07}"/>
              </a:ext>
            </a:extLst>
          </p:cNvPr>
          <p:cNvPicPr>
            <a:picLocks noChangeAspect="1"/>
          </p:cNvPicPr>
          <p:nvPr/>
        </p:nvPicPr>
        <p:blipFill rotWithShape="1">
          <a:blip r:embed="rId2"/>
          <a:srcRect l="24096" r="1538" b="-1"/>
          <a:stretch/>
        </p:blipFill>
        <p:spPr>
          <a:xfrm>
            <a:off x="-1" y="-2"/>
            <a:ext cx="6374929" cy="6858002"/>
          </a:xfrm>
          <a:prstGeom prst="rect">
            <a:avLst/>
          </a:prstGeom>
        </p:spPr>
      </p:pic>
      <p:sp>
        <p:nvSpPr>
          <p:cNvPr id="3" name="Subtitle 2">
            <a:extLst>
              <a:ext uri="{FF2B5EF4-FFF2-40B4-BE49-F238E27FC236}">
                <a16:creationId xmlns:a16="http://schemas.microsoft.com/office/drawing/2014/main" id="{F77DE1AE-9349-486D-888E-533E90B52685}"/>
              </a:ext>
            </a:extLst>
          </p:cNvPr>
          <p:cNvSpPr>
            <a:spLocks noGrp="1"/>
          </p:cNvSpPr>
          <p:nvPr>
            <p:ph type="subTitle" idx="1"/>
          </p:nvPr>
        </p:nvSpPr>
        <p:spPr>
          <a:xfrm>
            <a:off x="6788582" y="3282696"/>
            <a:ext cx="3968783" cy="2957383"/>
          </a:xfrm>
        </p:spPr>
        <p:txBody>
          <a:bodyPr vert="horz" lIns="91440" tIns="45720" rIns="91440" bIns="45720" rtlCol="0" anchor="ctr">
            <a:normAutofit/>
          </a:bodyPr>
          <a:lstStyle/>
          <a:p>
            <a:pPr>
              <a:lnSpc>
                <a:spcPct val="100000"/>
              </a:lnSpc>
            </a:pPr>
            <a:r>
              <a:rPr lang="en-US"/>
              <a:t>Week 4</a:t>
            </a:r>
          </a:p>
          <a:p>
            <a:pPr>
              <a:lnSpc>
                <a:spcPct val="100000"/>
              </a:lnSpc>
            </a:pPr>
            <a:r>
              <a:rPr lang="en-US"/>
              <a:t>Models of Policing &amp; The College of Policing</a:t>
            </a:r>
          </a:p>
          <a:p>
            <a:pPr>
              <a:lnSpc>
                <a:spcPct val="100000"/>
              </a:lnSpc>
            </a:pPr>
            <a:endParaRPr lang="en-US"/>
          </a:p>
          <a:p>
            <a:pPr>
              <a:lnSpc>
                <a:spcPct val="100000"/>
              </a:lnSpc>
            </a:pPr>
            <a:r>
              <a:rPr lang="en-US"/>
              <a:t>Dr. Luke Roach</a:t>
            </a:r>
          </a:p>
          <a:p>
            <a:pPr>
              <a:lnSpc>
                <a:spcPct val="100000"/>
              </a:lnSpc>
            </a:pPr>
            <a:r>
              <a:rPr lang="en-US"/>
              <a:t>L.Roach@UWTSD.ac.uk</a:t>
            </a:r>
          </a:p>
          <a:p>
            <a:pPr>
              <a:lnSpc>
                <a:spcPct val="100000"/>
              </a:lnSpc>
            </a:pPr>
            <a:endParaRPr lang="en-US"/>
          </a:p>
        </p:txBody>
      </p:sp>
      <p:cxnSp>
        <p:nvCxnSpPr>
          <p:cNvPr id="25" name="Straight Connector 2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247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170BFE2-2448-46E8-B72B-97775CB07A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039" b="-1"/>
          <a:stretch/>
        </p:blipFill>
        <p:spPr bwMode="auto">
          <a:xfrm>
            <a:off x="20" y="-2"/>
            <a:ext cx="484584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73" name="Rectangle 7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1DBBF4-104F-45C7-AE87-D45192463F5F}"/>
              </a:ext>
            </a:extLst>
          </p:cNvPr>
          <p:cNvSpPr>
            <a:spLocks noGrp="1"/>
          </p:cNvSpPr>
          <p:nvPr>
            <p:ph type="title"/>
          </p:nvPr>
        </p:nvSpPr>
        <p:spPr>
          <a:xfrm>
            <a:off x="5606552" y="858982"/>
            <a:ext cx="4369757" cy="2129878"/>
          </a:xfrm>
        </p:spPr>
        <p:txBody>
          <a:bodyPr>
            <a:normAutofit/>
          </a:bodyPr>
          <a:lstStyle/>
          <a:p>
            <a:r>
              <a:rPr lang="en-GB" dirty="0"/>
              <a:t>What works?</a:t>
            </a:r>
          </a:p>
        </p:txBody>
      </p:sp>
      <p:sp>
        <p:nvSpPr>
          <p:cNvPr id="3" name="Content Placeholder 2">
            <a:extLst>
              <a:ext uri="{FF2B5EF4-FFF2-40B4-BE49-F238E27FC236}">
                <a16:creationId xmlns:a16="http://schemas.microsoft.com/office/drawing/2014/main" id="{F6777B12-AEB3-46CC-B76A-CAE15B2F74FF}"/>
              </a:ext>
            </a:extLst>
          </p:cNvPr>
          <p:cNvSpPr>
            <a:spLocks noGrp="1"/>
          </p:cNvSpPr>
          <p:nvPr>
            <p:ph idx="1"/>
          </p:nvPr>
        </p:nvSpPr>
        <p:spPr>
          <a:xfrm>
            <a:off x="5606552" y="3467499"/>
            <a:ext cx="5012796" cy="2544416"/>
          </a:xfrm>
        </p:spPr>
        <p:txBody>
          <a:bodyPr>
            <a:normAutofit/>
          </a:bodyPr>
          <a:lstStyle/>
          <a:p>
            <a:r>
              <a:rPr lang="en-GB" dirty="0"/>
              <a:t>Nothing Works</a:t>
            </a:r>
          </a:p>
          <a:p>
            <a:endParaRPr lang="en-GB" dirty="0"/>
          </a:p>
          <a:p>
            <a:r>
              <a:rPr lang="en-GB" dirty="0"/>
              <a:t>Robert Martinson (1974)</a:t>
            </a:r>
          </a:p>
        </p:txBody>
      </p:sp>
      <p:cxnSp>
        <p:nvCxnSpPr>
          <p:cNvPr id="75" name="Straight Connector 7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9333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F150-8257-4A09-A2AB-37600F042B05}"/>
              </a:ext>
            </a:extLst>
          </p:cNvPr>
          <p:cNvSpPr>
            <a:spLocks noGrp="1"/>
          </p:cNvSpPr>
          <p:nvPr>
            <p:ph type="title"/>
          </p:nvPr>
        </p:nvSpPr>
        <p:spPr/>
        <p:txBody>
          <a:bodyPr/>
          <a:lstStyle/>
          <a:p>
            <a:r>
              <a:rPr lang="en-GB" dirty="0"/>
              <a:t>The What Works Centre</a:t>
            </a:r>
          </a:p>
        </p:txBody>
      </p:sp>
      <p:graphicFrame>
        <p:nvGraphicFramePr>
          <p:cNvPr id="4" name="Table 3">
            <a:extLst>
              <a:ext uri="{FF2B5EF4-FFF2-40B4-BE49-F238E27FC236}">
                <a16:creationId xmlns:a16="http://schemas.microsoft.com/office/drawing/2014/main" id="{D0428EFF-6031-4A02-A8D7-6CE8B3248EB1}"/>
              </a:ext>
            </a:extLst>
          </p:cNvPr>
          <p:cNvGraphicFramePr>
            <a:graphicFrameLocks noGrp="1"/>
          </p:cNvGraphicFramePr>
          <p:nvPr>
            <p:extLst>
              <p:ext uri="{D42A27DB-BD31-4B8C-83A1-F6EECF244321}">
                <p14:modId xmlns:p14="http://schemas.microsoft.com/office/powerpoint/2010/main" val="2524404966"/>
              </p:ext>
            </p:extLst>
          </p:nvPr>
        </p:nvGraphicFramePr>
        <p:xfrm>
          <a:off x="893015" y="2865228"/>
          <a:ext cx="10380574" cy="3877554"/>
        </p:xfrm>
        <a:graphic>
          <a:graphicData uri="http://schemas.openxmlformats.org/drawingml/2006/table">
            <a:tbl>
              <a:tblPr/>
              <a:tblGrid>
                <a:gridCol w="5190287">
                  <a:extLst>
                    <a:ext uri="{9D8B030D-6E8A-4147-A177-3AD203B41FA5}">
                      <a16:colId xmlns:a16="http://schemas.microsoft.com/office/drawing/2014/main" val="20000"/>
                    </a:ext>
                  </a:extLst>
                </a:gridCol>
                <a:gridCol w="5190287">
                  <a:extLst>
                    <a:ext uri="{9D8B030D-6E8A-4147-A177-3AD203B41FA5}">
                      <a16:colId xmlns:a16="http://schemas.microsoft.com/office/drawing/2014/main" val="20001"/>
                    </a:ext>
                  </a:extLst>
                </a:gridCol>
              </a:tblGrid>
              <a:tr h="349617">
                <a:tc>
                  <a:txBody>
                    <a:bodyPr/>
                    <a:lstStyle/>
                    <a:p>
                      <a:pPr algn="l" fontAlgn="t"/>
                      <a:r>
                        <a:rPr lang="en-GB" sz="1600" b="1">
                          <a:solidFill>
                            <a:srgbClr val="0B0C0C"/>
                          </a:solidFill>
                          <a:effectLst/>
                          <a:latin typeface="nta"/>
                        </a:rPr>
                        <a:t>What Works Centre</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tc>
                  <a:txBody>
                    <a:bodyPr/>
                    <a:lstStyle/>
                    <a:p>
                      <a:pPr algn="l" fontAlgn="t"/>
                      <a:r>
                        <a:rPr lang="en-GB" sz="1600" b="1">
                          <a:solidFill>
                            <a:srgbClr val="0B0C0C"/>
                          </a:solidFill>
                          <a:effectLst/>
                          <a:latin typeface="nta"/>
                        </a:rPr>
                        <a:t>Policy area</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28146">
                <a:tc>
                  <a:txBody>
                    <a:bodyPr/>
                    <a:lstStyle/>
                    <a:p>
                      <a:pPr fontAlgn="t"/>
                      <a:r>
                        <a:rPr lang="en-GB" sz="1600" b="0" dirty="0">
                          <a:solidFill>
                            <a:srgbClr val="4C2C92"/>
                          </a:solidFill>
                          <a:effectLst/>
                          <a:latin typeface="inherit"/>
                          <a:hlinkClick r:id="rId2"/>
                        </a:rPr>
                        <a:t>National Institute for Health and Care Excellence (NICE)</a:t>
                      </a:r>
                      <a:endParaRPr lang="en-GB" sz="1600" b="0"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Health and social care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9617">
                <a:tc>
                  <a:txBody>
                    <a:bodyPr/>
                    <a:lstStyle/>
                    <a:p>
                      <a:pPr fontAlgn="t"/>
                      <a:r>
                        <a:rPr lang="en-GB" sz="1600" b="0">
                          <a:solidFill>
                            <a:srgbClr val="4C2C92"/>
                          </a:solidFill>
                          <a:effectLst/>
                          <a:latin typeface="inherit"/>
                          <a:hlinkClick r:id="rId3"/>
                        </a:rPr>
                        <a:t>Sutton Trust/Educational Endowment Foundation</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Educational achievement</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28146">
                <a:tc>
                  <a:txBody>
                    <a:bodyPr/>
                    <a:lstStyle/>
                    <a:p>
                      <a:pPr fontAlgn="t"/>
                      <a:r>
                        <a:rPr lang="en-GB" sz="1600" b="0" dirty="0">
                          <a:solidFill>
                            <a:srgbClr val="0B0C0C"/>
                          </a:solidFill>
                          <a:effectLst/>
                          <a:latin typeface="inherit"/>
                          <a:hlinkClick r:id="rId4"/>
                        </a:rPr>
                        <a:t>College of Policing What Works Centre for Crime Reduction</a:t>
                      </a:r>
                      <a:endParaRPr lang="en-GB" sz="1600" b="0"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Crime reduction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49617">
                <a:tc>
                  <a:txBody>
                    <a:bodyPr/>
                    <a:lstStyle/>
                    <a:p>
                      <a:pPr fontAlgn="t"/>
                      <a:r>
                        <a:rPr lang="en-GB" sz="1600" b="0">
                          <a:solidFill>
                            <a:srgbClr val="4C2C92"/>
                          </a:solidFill>
                          <a:effectLst/>
                          <a:latin typeface="inherit"/>
                          <a:hlinkClick r:id="rId5"/>
                        </a:rPr>
                        <a:t>Early Intervention Foundation</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Early intervention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73943">
                <a:tc>
                  <a:txBody>
                    <a:bodyPr/>
                    <a:lstStyle/>
                    <a:p>
                      <a:pPr fontAlgn="t"/>
                      <a:r>
                        <a:rPr lang="en-GB" sz="1600" b="0">
                          <a:solidFill>
                            <a:srgbClr val="4C2C92"/>
                          </a:solidFill>
                          <a:effectLst/>
                          <a:latin typeface="inherit"/>
                          <a:hlinkClick r:id="rId6"/>
                        </a:rPr>
                        <a:t>What Works Centre for Local Economic Growth</a:t>
                      </a:r>
                      <a:r>
                        <a:rPr lang="en-GB" sz="1600" b="0">
                          <a:effectLst/>
                          <a:latin typeface="inherit"/>
                        </a:rPr>
                        <a:t> (hosted by LSE, Arup, Centre for Cities)</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Local economic growth</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49617">
                <a:tc>
                  <a:txBody>
                    <a:bodyPr/>
                    <a:lstStyle/>
                    <a:p>
                      <a:pPr fontAlgn="t"/>
                      <a:r>
                        <a:rPr lang="en-GB" sz="1600" b="0">
                          <a:solidFill>
                            <a:srgbClr val="4C2C92"/>
                          </a:solidFill>
                          <a:effectLst/>
                          <a:latin typeface="inherit"/>
                          <a:hlinkClick r:id="rId7"/>
                        </a:rPr>
                        <a:t>Centre for Ageing Better</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Improved quality of life for older people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49617">
                <a:tc>
                  <a:txBody>
                    <a:bodyPr/>
                    <a:lstStyle/>
                    <a:p>
                      <a:pPr fontAlgn="t"/>
                      <a:r>
                        <a:rPr lang="en-GB" sz="1600" b="0">
                          <a:solidFill>
                            <a:srgbClr val="4C2C92"/>
                          </a:solidFill>
                          <a:effectLst/>
                          <a:latin typeface="inherit"/>
                          <a:hlinkClick r:id="rId8"/>
                        </a:rPr>
                        <a:t>What Works Centre for Wellbeing</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Wellbeing</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49617">
                <a:tc>
                  <a:txBody>
                    <a:bodyPr/>
                    <a:lstStyle/>
                    <a:p>
                      <a:pPr fontAlgn="t"/>
                      <a:r>
                        <a:rPr lang="en-GB" sz="1600" b="0">
                          <a:effectLst/>
                          <a:latin typeface="inherit"/>
                        </a:rPr>
                        <a:t>Affiliate: </a:t>
                      </a:r>
                      <a:r>
                        <a:rPr lang="en-GB" sz="1600" b="0">
                          <a:solidFill>
                            <a:srgbClr val="4C2C92"/>
                          </a:solidFill>
                          <a:effectLst/>
                          <a:latin typeface="inherit"/>
                          <a:hlinkClick r:id="rId9"/>
                        </a:rPr>
                        <a:t>Public Policy Institute for Wales</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a:effectLst/>
                          <a:latin typeface="inherit"/>
                        </a:rPr>
                        <a:t> </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349617">
                <a:tc>
                  <a:txBody>
                    <a:bodyPr/>
                    <a:lstStyle/>
                    <a:p>
                      <a:pPr fontAlgn="t"/>
                      <a:r>
                        <a:rPr lang="en-GB" sz="1600" b="0">
                          <a:effectLst/>
                          <a:latin typeface="inherit"/>
                        </a:rPr>
                        <a:t>Affiliate: </a:t>
                      </a:r>
                      <a:r>
                        <a:rPr lang="en-GB" sz="1600" b="0">
                          <a:solidFill>
                            <a:srgbClr val="4C2C92"/>
                          </a:solidFill>
                          <a:effectLst/>
                          <a:latin typeface="inherit"/>
                          <a:hlinkClick r:id="rId10"/>
                        </a:rPr>
                        <a:t>What Works Scotland</a:t>
                      </a:r>
                      <a:endParaRPr lang="en-GB" sz="1600" b="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0" dirty="0">
                          <a:effectLst/>
                          <a:latin typeface="inherit"/>
                        </a:rPr>
                        <a:t> </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865954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D1BC5-DFC6-42BB-AA16-2D911CCD6792}"/>
              </a:ext>
            </a:extLst>
          </p:cNvPr>
          <p:cNvSpPr>
            <a:spLocks noGrp="1"/>
          </p:cNvSpPr>
          <p:nvPr>
            <p:ph type="title"/>
          </p:nvPr>
        </p:nvSpPr>
        <p:spPr/>
        <p:txBody>
          <a:bodyPr/>
          <a:lstStyle/>
          <a:p>
            <a:r>
              <a:rPr lang="en-GB" dirty="0"/>
              <a:t>The College of Policing</a:t>
            </a:r>
          </a:p>
        </p:txBody>
      </p:sp>
      <p:sp>
        <p:nvSpPr>
          <p:cNvPr id="3" name="Content Placeholder 2">
            <a:extLst>
              <a:ext uri="{FF2B5EF4-FFF2-40B4-BE49-F238E27FC236}">
                <a16:creationId xmlns:a16="http://schemas.microsoft.com/office/drawing/2014/main" id="{C1EA64B2-78AC-445B-AB03-B07ECF78545E}"/>
              </a:ext>
            </a:extLst>
          </p:cNvPr>
          <p:cNvSpPr>
            <a:spLocks noGrp="1"/>
          </p:cNvSpPr>
          <p:nvPr>
            <p:ph idx="1"/>
          </p:nvPr>
        </p:nvSpPr>
        <p:spPr>
          <a:xfrm>
            <a:off x="761799" y="2750126"/>
            <a:ext cx="10381205" cy="3686769"/>
          </a:xfrm>
        </p:spPr>
        <p:txBody>
          <a:bodyPr>
            <a:normAutofit fontScale="92500" lnSpcReduction="20000"/>
          </a:bodyPr>
          <a:lstStyle/>
          <a:p>
            <a:pPr marL="0" indent="0">
              <a:buNone/>
            </a:pPr>
            <a:r>
              <a:rPr lang="en-GB" sz="1800" b="1" dirty="0"/>
              <a:t>The College of Policing is the What Works Centre for Crime Reduction, established in 2013.</a:t>
            </a:r>
          </a:p>
          <a:p>
            <a:endParaRPr lang="en-GB" sz="1800" b="1" dirty="0"/>
          </a:p>
          <a:p>
            <a:pPr marL="0" indent="0">
              <a:buNone/>
            </a:pPr>
            <a:r>
              <a:rPr lang="en-GB" sz="1800" dirty="0"/>
              <a:t>The focus of the What Works Centre for Crime Reduction is on:</a:t>
            </a:r>
          </a:p>
          <a:p>
            <a:pPr marL="285750" indent="-285750">
              <a:buFont typeface="Arial" panose="020B0604020202020204" pitchFamily="34" charset="0"/>
              <a:buChar char="•"/>
            </a:pPr>
            <a:r>
              <a:rPr lang="en-GB" sz="1800" dirty="0"/>
              <a:t>Reviewing research on practices and interventions to reduce crime;</a:t>
            </a:r>
          </a:p>
          <a:p>
            <a:pPr marL="285750" indent="-285750">
              <a:buFont typeface="Arial" panose="020B0604020202020204" pitchFamily="34" charset="0"/>
              <a:buChar char="•"/>
            </a:pPr>
            <a:r>
              <a:rPr lang="en-GB" sz="1800" dirty="0"/>
              <a:t>Labelling the best available evidence on interventions in terms of impact on crime reduction, how they work, where they work, how to do it and economic cost. </a:t>
            </a:r>
            <a:r>
              <a:rPr lang="en-GB" sz="1800" b="1" dirty="0">
                <a:hlinkClick r:id="rId2"/>
              </a:rPr>
              <a:t>Go to Crime Reduction Toolkit</a:t>
            </a:r>
            <a:r>
              <a:rPr lang="en-GB" sz="1800" dirty="0"/>
              <a:t>.</a:t>
            </a:r>
          </a:p>
          <a:p>
            <a:pPr marL="285750" indent="-285750">
              <a:buFont typeface="Arial" panose="020B0604020202020204" pitchFamily="34" charset="0"/>
              <a:buChar char="•"/>
            </a:pPr>
            <a:r>
              <a:rPr lang="en-GB" sz="1800" dirty="0"/>
              <a:t>Providing Police and Crime Commissioners (PCCs) and other crime reduction stakeholders with the knowledge, tools and guidance to help them target their resources more effectively.</a:t>
            </a:r>
          </a:p>
          <a:p>
            <a:pPr marL="285750" indent="-285750">
              <a:buFont typeface="Arial" panose="020B0604020202020204" pitchFamily="34" charset="0"/>
              <a:buChar char="•"/>
            </a:pPr>
            <a:r>
              <a:rPr lang="en-GB" sz="1800" dirty="0"/>
              <a:t>College What Works is part of a network of What Works Centres created to provide robust and comprehensive evidence that will guide decision-making on public spending. For more information, see the </a:t>
            </a:r>
            <a:r>
              <a:rPr lang="en-GB" sz="1800" b="1" dirty="0">
                <a:hlinkClick r:id="rId3" tooltip="Go to Gov.uk website"/>
              </a:rPr>
              <a:t>Gov.uk website</a:t>
            </a:r>
            <a:r>
              <a:rPr lang="en-GB" sz="1800" dirty="0"/>
              <a:t>.</a:t>
            </a:r>
          </a:p>
        </p:txBody>
      </p:sp>
    </p:spTree>
    <p:extLst>
      <p:ext uri="{BB962C8B-B14F-4D97-AF65-F5344CB8AC3E}">
        <p14:creationId xmlns:p14="http://schemas.microsoft.com/office/powerpoint/2010/main" val="3371435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3100A-C3FD-4C1A-9535-A16648C7AA2C}"/>
              </a:ext>
            </a:extLst>
          </p:cNvPr>
          <p:cNvSpPr>
            <a:spLocks noGrp="1"/>
          </p:cNvSpPr>
          <p:nvPr>
            <p:ph type="title"/>
          </p:nvPr>
        </p:nvSpPr>
        <p:spPr>
          <a:xfrm>
            <a:off x="761802" y="709938"/>
            <a:ext cx="4826830" cy="5530141"/>
          </a:xfrm>
        </p:spPr>
        <p:txBody>
          <a:bodyPr>
            <a:normAutofit/>
          </a:bodyPr>
          <a:lstStyle/>
          <a:p>
            <a:r>
              <a:rPr lang="en-GB" dirty="0">
                <a:latin typeface="Arial" pitchFamily="34" charset="0"/>
                <a:cs typeface="Arial" pitchFamily="34" charset="0"/>
              </a:rPr>
              <a:t>The What Works Centre for Crime Reduction</a:t>
            </a:r>
            <a:endParaRPr lang="en-GB" dirty="0"/>
          </a:p>
        </p:txBody>
      </p:sp>
      <p:sp useBgFill="1">
        <p:nvSpPr>
          <p:cNvPr id="10"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1258F1-CA53-4A1F-97BD-85D5AE94CBDE}"/>
              </a:ext>
            </a:extLst>
          </p:cNvPr>
          <p:cNvSpPr>
            <a:spLocks noGrp="1"/>
          </p:cNvSpPr>
          <p:nvPr>
            <p:ph idx="1"/>
          </p:nvPr>
        </p:nvSpPr>
        <p:spPr>
          <a:xfrm>
            <a:off x="6690455" y="709938"/>
            <a:ext cx="4016057" cy="5967588"/>
          </a:xfrm>
        </p:spPr>
        <p:txBody>
          <a:bodyPr anchor="ctr">
            <a:normAutofit fontScale="92500" lnSpcReduction="10000"/>
          </a:bodyPr>
          <a:lstStyle/>
          <a:p>
            <a:pPr marL="0" indent="0">
              <a:lnSpc>
                <a:spcPct val="100000"/>
              </a:lnSpc>
              <a:spcAft>
                <a:spcPts val="0"/>
              </a:spcAft>
              <a:buFont typeface="Arial" panose="020B0604020202020204" pitchFamily="34" charset="0"/>
              <a:buNone/>
              <a:defRPr/>
            </a:pPr>
            <a:r>
              <a:rPr lang="en-GB" sz="2000" b="1" dirty="0"/>
              <a:t>The What Works Centre for Crime Reduction (WWCCR) </a:t>
            </a:r>
            <a:r>
              <a:rPr lang="en-GB" sz="2000" dirty="0"/>
              <a:t>is led by The College of Policing with support from a consortium of universities. Its work has involved:</a:t>
            </a:r>
          </a:p>
          <a:p>
            <a:pPr>
              <a:lnSpc>
                <a:spcPct val="100000"/>
              </a:lnSpc>
              <a:spcAft>
                <a:spcPts val="0"/>
              </a:spcAft>
              <a:defRPr/>
            </a:pPr>
            <a:r>
              <a:rPr lang="en-GB" sz="2000" dirty="0"/>
              <a:t>Systematically reviewing available research on the effectiveness of interventions to reduce crime;</a:t>
            </a:r>
          </a:p>
          <a:p>
            <a:pPr>
              <a:lnSpc>
                <a:spcPct val="100000"/>
              </a:lnSpc>
              <a:spcAft>
                <a:spcPts val="0"/>
              </a:spcAft>
              <a:defRPr/>
            </a:pPr>
            <a:r>
              <a:rPr lang="en-GB" sz="2000" dirty="0"/>
              <a:t>Summarising that evidence in terms of its strength and quality, cost, impact, why it works, where it works and any issues with implementation;</a:t>
            </a:r>
          </a:p>
          <a:p>
            <a:pPr>
              <a:lnSpc>
                <a:spcPct val="100000"/>
              </a:lnSpc>
              <a:spcAft>
                <a:spcPts val="0"/>
              </a:spcAft>
              <a:defRPr/>
            </a:pPr>
            <a:r>
              <a:rPr lang="en-GB" sz="2000" dirty="0"/>
              <a:t>Providing stakeholders with knowledge, tools and guidance to help them apply research evidence and target resources more effectively.</a:t>
            </a:r>
          </a:p>
          <a:p>
            <a:pPr>
              <a:lnSpc>
                <a:spcPct val="100000"/>
              </a:lnSpc>
              <a:spcAft>
                <a:spcPts val="0"/>
              </a:spcAft>
              <a:defRPr/>
            </a:pPr>
            <a:endParaRPr lang="en-GB" sz="2000" dirty="0"/>
          </a:p>
          <a:p>
            <a:pPr marL="0" indent="0" fontAlgn="auto">
              <a:lnSpc>
                <a:spcPct val="100000"/>
              </a:lnSpc>
              <a:spcAft>
                <a:spcPts val="0"/>
              </a:spcAft>
              <a:buNone/>
              <a:defRPr/>
            </a:pPr>
            <a:r>
              <a:rPr lang="en-GB" sz="2000" b="1" dirty="0">
                <a:latin typeface="Calibri Light" pitchFamily="34" charset="0"/>
              </a:rPr>
              <a:t>Hunter, May &amp; Hough (July 2017)</a:t>
            </a:r>
          </a:p>
        </p:txBody>
      </p:sp>
      <p:cxnSp>
        <p:nvCxnSpPr>
          <p:cNvPr id="12"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70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1C1A7-9E1F-48E2-8F12-F6DFEFA4E479}"/>
              </a:ext>
            </a:extLst>
          </p:cNvPr>
          <p:cNvSpPr>
            <a:spLocks noGrp="1"/>
          </p:cNvSpPr>
          <p:nvPr>
            <p:ph type="title"/>
          </p:nvPr>
        </p:nvSpPr>
        <p:spPr/>
        <p:txBody>
          <a:bodyPr/>
          <a:lstStyle/>
          <a:p>
            <a:r>
              <a:rPr lang="en-GB" dirty="0"/>
              <a:t>Focus of the Evaluation </a:t>
            </a:r>
          </a:p>
        </p:txBody>
      </p:sp>
      <p:sp>
        <p:nvSpPr>
          <p:cNvPr id="3" name="Content Placeholder 2">
            <a:extLst>
              <a:ext uri="{FF2B5EF4-FFF2-40B4-BE49-F238E27FC236}">
                <a16:creationId xmlns:a16="http://schemas.microsoft.com/office/drawing/2014/main" id="{B4337291-F403-4C3C-A707-E1FE8DF66E79}"/>
              </a:ext>
            </a:extLst>
          </p:cNvPr>
          <p:cNvSpPr>
            <a:spLocks noGrp="1"/>
          </p:cNvSpPr>
          <p:nvPr>
            <p:ph idx="1"/>
          </p:nvPr>
        </p:nvSpPr>
        <p:spPr>
          <a:xfrm>
            <a:off x="761799" y="2750126"/>
            <a:ext cx="10381205" cy="3698800"/>
          </a:xfrm>
        </p:spPr>
        <p:txBody>
          <a:bodyPr>
            <a:normAutofit fontScale="92500" lnSpcReduction="20000"/>
          </a:bodyPr>
          <a:lstStyle/>
          <a:p>
            <a:pPr marL="0" indent="0" fontAlgn="auto">
              <a:spcAft>
                <a:spcPts val="0"/>
              </a:spcAft>
              <a:buFont typeface="Arial" panose="020B0604020202020204" pitchFamily="34" charset="0"/>
              <a:buNone/>
              <a:defRPr/>
            </a:pPr>
            <a:r>
              <a:rPr lang="en-GB" sz="2400" b="1" dirty="0"/>
              <a:t>The evaluation - 2014 to 2017 aimed to: </a:t>
            </a:r>
          </a:p>
          <a:p>
            <a:pPr fontAlgn="auto">
              <a:spcAft>
                <a:spcPts val="0"/>
              </a:spcAft>
              <a:defRPr/>
            </a:pPr>
            <a:r>
              <a:rPr lang="en-GB" sz="2400" dirty="0"/>
              <a:t>Assess the impact of the WWCCR, incl. whether it had engaged stakeholders, produced clear and easy to use tools and guidance, and improved the understanding  and application of research; </a:t>
            </a:r>
          </a:p>
          <a:p>
            <a:pPr fontAlgn="auto">
              <a:spcAft>
                <a:spcPts val="0"/>
              </a:spcAft>
              <a:defRPr/>
            </a:pPr>
            <a:r>
              <a:rPr lang="en-GB" sz="2400" dirty="0"/>
              <a:t>Chart over time main outputs of the WWCCR, modes of dissemination and user reactions;</a:t>
            </a:r>
          </a:p>
          <a:p>
            <a:pPr fontAlgn="auto">
              <a:spcAft>
                <a:spcPts val="0"/>
              </a:spcAft>
              <a:defRPr/>
            </a:pPr>
            <a:r>
              <a:rPr lang="en-GB" sz="2400" dirty="0"/>
              <a:t>Identify changes in the use of research evidence, especially in strategic decision-making;</a:t>
            </a:r>
          </a:p>
          <a:p>
            <a:pPr fontAlgn="auto">
              <a:spcAft>
                <a:spcPts val="0"/>
              </a:spcAft>
              <a:defRPr/>
            </a:pPr>
            <a:r>
              <a:rPr lang="en-GB" sz="2400" dirty="0"/>
              <a:t>Provide feedback to the College and academic partners over the course of the evaluation. </a:t>
            </a:r>
          </a:p>
        </p:txBody>
      </p:sp>
    </p:spTree>
    <p:extLst>
      <p:ext uri="{BB962C8B-B14F-4D97-AF65-F5344CB8AC3E}">
        <p14:creationId xmlns:p14="http://schemas.microsoft.com/office/powerpoint/2010/main" val="1251461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961EFC-FCF7-4AC0-9388-C01C8C5AC12F}"/>
              </a:ext>
            </a:extLst>
          </p:cNvPr>
          <p:cNvSpPr>
            <a:spLocks noGrp="1"/>
          </p:cNvSpPr>
          <p:nvPr>
            <p:ph type="title"/>
          </p:nvPr>
        </p:nvSpPr>
        <p:spPr>
          <a:xfrm>
            <a:off x="761801" y="296712"/>
            <a:ext cx="9906199" cy="1157242"/>
          </a:xfrm>
        </p:spPr>
        <p:txBody>
          <a:bodyPr>
            <a:normAutofit/>
          </a:bodyPr>
          <a:lstStyle/>
          <a:p>
            <a:pPr algn="ctr"/>
            <a:r>
              <a:rPr lang="en-GB" dirty="0"/>
              <a:t>Achievements </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6951CC-8151-4FD7-AB9E-A7310322633B}"/>
              </a:ext>
            </a:extLst>
          </p:cNvPr>
          <p:cNvGraphicFramePr>
            <a:graphicFrameLocks noGrp="1"/>
          </p:cNvGraphicFramePr>
          <p:nvPr>
            <p:ph idx="1"/>
            <p:extLst>
              <p:ext uri="{D42A27DB-BD31-4B8C-83A1-F6EECF244321}">
                <p14:modId xmlns:p14="http://schemas.microsoft.com/office/powerpoint/2010/main" val="1733015838"/>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6674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2BCD3-C6C9-42A8-BEB5-F5082AB8F5D2}"/>
              </a:ext>
            </a:extLst>
          </p:cNvPr>
          <p:cNvSpPr>
            <a:spLocks noGrp="1"/>
          </p:cNvSpPr>
          <p:nvPr>
            <p:ph type="title"/>
          </p:nvPr>
        </p:nvSpPr>
        <p:spPr/>
        <p:txBody>
          <a:bodyPr>
            <a:normAutofit fontScale="90000"/>
          </a:bodyPr>
          <a:lstStyle/>
          <a:p>
            <a:r>
              <a:rPr lang="en-GB" altLang="en-US" sz="4400" dirty="0">
                <a:latin typeface="Arial"/>
                <a:ea typeface="Times New Roman" panose="02020603050405020304" pitchFamily="18" charset="0"/>
                <a:cs typeface="Arial"/>
              </a:rPr>
              <a:t>Changes in evidence use by senior officers: % </a:t>
            </a:r>
            <a:r>
              <a:rPr lang="en-GB" altLang="en-US" sz="4400" dirty="0">
                <a:ea typeface="Times New Roman" panose="02020603050405020304" pitchFamily="18" charset="0"/>
                <a:cs typeface="Arial"/>
              </a:rPr>
              <a:t>“</a:t>
            </a:r>
            <a:r>
              <a:rPr lang="en-GB" altLang="en-US" sz="4400" dirty="0">
                <a:latin typeface="Arial"/>
                <a:ea typeface="Times New Roman" panose="02020603050405020304" pitchFamily="18" charset="0"/>
                <a:cs typeface="Arial"/>
              </a:rPr>
              <a:t>never or rarely</a:t>
            </a:r>
            <a:r>
              <a:rPr lang="en-GB" altLang="en-US" sz="4400" dirty="0">
                <a:ea typeface="Times New Roman" panose="02020603050405020304" pitchFamily="18" charset="0"/>
                <a:cs typeface="Arial"/>
              </a:rPr>
              <a:t>”</a:t>
            </a:r>
            <a:r>
              <a:rPr lang="en-GB" altLang="en-US" sz="4400" dirty="0">
                <a:latin typeface="Arial"/>
                <a:ea typeface="Times New Roman" panose="02020603050405020304" pitchFamily="18" charset="0"/>
                <a:cs typeface="Arial"/>
              </a:rPr>
              <a:t> using</a:t>
            </a:r>
            <a:br>
              <a:rPr lang="en-GB" altLang="en-US" sz="4400" dirty="0">
                <a:latin typeface="Arial"/>
                <a:ea typeface="Times New Roman" panose="02020603050405020304" pitchFamily="18" charset="0"/>
                <a:cs typeface="Arial"/>
              </a:rPr>
            </a:br>
            <a:endParaRPr lang="en-GB" dirty="0"/>
          </a:p>
        </p:txBody>
      </p:sp>
      <p:graphicFrame>
        <p:nvGraphicFramePr>
          <p:cNvPr id="4" name="Table 3">
            <a:extLst>
              <a:ext uri="{FF2B5EF4-FFF2-40B4-BE49-F238E27FC236}">
                <a16:creationId xmlns:a16="http://schemas.microsoft.com/office/drawing/2014/main" id="{D87DEB53-A797-4714-9518-2A5200EFD72B}"/>
              </a:ext>
            </a:extLst>
          </p:cNvPr>
          <p:cNvGraphicFramePr>
            <a:graphicFrameLocks noGrp="1"/>
          </p:cNvGraphicFramePr>
          <p:nvPr>
            <p:extLst>
              <p:ext uri="{D42A27DB-BD31-4B8C-83A1-F6EECF244321}">
                <p14:modId xmlns:p14="http://schemas.microsoft.com/office/powerpoint/2010/main" val="2532796470"/>
              </p:ext>
            </p:extLst>
          </p:nvPr>
        </p:nvGraphicFramePr>
        <p:xfrm>
          <a:off x="996366" y="2993501"/>
          <a:ext cx="7056437" cy="3146490"/>
        </p:xfrm>
        <a:graphic>
          <a:graphicData uri="http://schemas.openxmlformats.org/drawingml/2006/table">
            <a:tbl>
              <a:tblPr firstRow="1" bandRow="1">
                <a:tableStyleId>{21E4AEA4-8DFA-4A89-87EB-49C32662AFE0}</a:tableStyleId>
              </a:tblPr>
              <a:tblGrid>
                <a:gridCol w="4824299">
                  <a:extLst>
                    <a:ext uri="{9D8B030D-6E8A-4147-A177-3AD203B41FA5}">
                      <a16:colId xmlns:a16="http://schemas.microsoft.com/office/drawing/2014/main" val="20000"/>
                    </a:ext>
                  </a:extLst>
                </a:gridCol>
                <a:gridCol w="1152072">
                  <a:extLst>
                    <a:ext uri="{9D8B030D-6E8A-4147-A177-3AD203B41FA5}">
                      <a16:colId xmlns:a16="http://schemas.microsoft.com/office/drawing/2014/main" val="20001"/>
                    </a:ext>
                  </a:extLst>
                </a:gridCol>
                <a:gridCol w="1080066">
                  <a:extLst>
                    <a:ext uri="{9D8B030D-6E8A-4147-A177-3AD203B41FA5}">
                      <a16:colId xmlns:a16="http://schemas.microsoft.com/office/drawing/2014/main" val="20002"/>
                    </a:ext>
                  </a:extLst>
                </a:gridCol>
              </a:tblGrid>
              <a:tr h="453902">
                <a:tc>
                  <a:txBody>
                    <a:bodyPr/>
                    <a:lstStyle/>
                    <a:p>
                      <a:endParaRPr lang="en-GB" sz="1800"/>
                    </a:p>
                  </a:txBody>
                  <a:tcPr marL="91436" marR="91436" marT="45730" marB="45730">
                    <a:solidFill>
                      <a:schemeClr val="accent1"/>
                    </a:solidFill>
                  </a:tcPr>
                </a:tc>
                <a:tc>
                  <a:txBody>
                    <a:bodyPr/>
                    <a:lstStyle/>
                    <a:p>
                      <a:r>
                        <a:rPr lang="en-GB" sz="1800"/>
                        <a:t>    2014</a:t>
                      </a:r>
                    </a:p>
                  </a:txBody>
                  <a:tcPr marL="91436" marR="91436" marT="45730" marB="45730">
                    <a:solidFill>
                      <a:schemeClr val="accent1"/>
                    </a:solidFill>
                  </a:tcPr>
                </a:tc>
                <a:tc>
                  <a:txBody>
                    <a:bodyPr/>
                    <a:lstStyle/>
                    <a:p>
                      <a:r>
                        <a:rPr lang="en-GB" sz="1800"/>
                        <a:t>    2016</a:t>
                      </a:r>
                    </a:p>
                  </a:txBody>
                  <a:tcPr marL="91436" marR="91436" marT="45730" marB="45730">
                    <a:solidFill>
                      <a:schemeClr val="accent1"/>
                    </a:solidFill>
                  </a:tcPr>
                </a:tc>
                <a:extLst>
                  <a:ext uri="{0D108BD9-81ED-4DB2-BD59-A6C34878D82A}">
                    <a16:rowId xmlns:a16="http://schemas.microsoft.com/office/drawing/2014/main" val="10000"/>
                  </a:ext>
                </a:extLst>
              </a:tr>
              <a:tr h="620524">
                <a:tc>
                  <a:txBody>
                    <a:bodyPr/>
                    <a:lstStyle/>
                    <a:p>
                      <a:r>
                        <a:rPr lang="en-GB" sz="1800" dirty="0"/>
                        <a:t>Never or rarely used academic consultants </a:t>
                      </a:r>
                    </a:p>
                  </a:txBody>
                  <a:tcPr marL="91436" marR="91436" marT="45730" marB="45730"/>
                </a:tc>
                <a:tc>
                  <a:txBody>
                    <a:bodyPr/>
                    <a:lstStyle/>
                    <a:p>
                      <a:r>
                        <a:rPr lang="en-GB" sz="1800"/>
                        <a:t>    43%</a:t>
                      </a:r>
                    </a:p>
                  </a:txBody>
                  <a:tcPr marL="91436" marR="91436" marT="45730" marB="45730"/>
                </a:tc>
                <a:tc>
                  <a:txBody>
                    <a:bodyPr/>
                    <a:lstStyle/>
                    <a:p>
                      <a:r>
                        <a:rPr lang="en-GB" sz="1800"/>
                        <a:t>    31%*</a:t>
                      </a:r>
                    </a:p>
                  </a:txBody>
                  <a:tcPr marL="91436" marR="91436" marT="45730" marB="45730"/>
                </a:tc>
                <a:extLst>
                  <a:ext uri="{0D108BD9-81ED-4DB2-BD59-A6C34878D82A}">
                    <a16:rowId xmlns:a16="http://schemas.microsoft.com/office/drawing/2014/main" val="10001"/>
                  </a:ext>
                </a:extLst>
              </a:tr>
              <a:tr h="620524">
                <a:tc>
                  <a:txBody>
                    <a:bodyPr/>
                    <a:lstStyle/>
                    <a:p>
                      <a:r>
                        <a:rPr lang="en-GB" sz="1800"/>
                        <a:t>Never or rarely used academic journals </a:t>
                      </a:r>
                    </a:p>
                  </a:txBody>
                  <a:tcPr marL="91436" marR="91436" marT="45730" marB="45730"/>
                </a:tc>
                <a:tc>
                  <a:txBody>
                    <a:bodyPr/>
                    <a:lstStyle/>
                    <a:p>
                      <a:r>
                        <a:rPr lang="en-GB" sz="1800"/>
                        <a:t>    69%</a:t>
                      </a:r>
                    </a:p>
                  </a:txBody>
                  <a:tcPr marL="91436" marR="91436" marT="45730" marB="45730"/>
                </a:tc>
                <a:tc>
                  <a:txBody>
                    <a:bodyPr/>
                    <a:lstStyle/>
                    <a:p>
                      <a:r>
                        <a:rPr lang="en-GB" sz="1800"/>
                        <a:t>    56%*</a:t>
                      </a:r>
                    </a:p>
                  </a:txBody>
                  <a:tcPr marL="91436" marR="91436" marT="45730" marB="45730"/>
                </a:tc>
                <a:extLst>
                  <a:ext uri="{0D108BD9-81ED-4DB2-BD59-A6C34878D82A}">
                    <a16:rowId xmlns:a16="http://schemas.microsoft.com/office/drawing/2014/main" val="10002"/>
                  </a:ext>
                </a:extLst>
              </a:tr>
              <a:tr h="725770">
                <a:tc>
                  <a:txBody>
                    <a:bodyPr/>
                    <a:lstStyle/>
                    <a:p>
                      <a:r>
                        <a:rPr lang="en-GB" sz="1800"/>
                        <a:t>Never or rarely visited Campbell Collaboration website </a:t>
                      </a:r>
                    </a:p>
                  </a:txBody>
                  <a:tcPr marL="91436" marR="91436" marT="45730" marB="45730"/>
                </a:tc>
                <a:tc>
                  <a:txBody>
                    <a:bodyPr/>
                    <a:lstStyle/>
                    <a:p>
                      <a:r>
                        <a:rPr lang="en-GB" sz="1800"/>
                        <a:t>    93%</a:t>
                      </a:r>
                    </a:p>
                  </a:txBody>
                  <a:tcPr marL="91436" marR="91436" marT="45730" marB="45730"/>
                </a:tc>
                <a:tc>
                  <a:txBody>
                    <a:bodyPr/>
                    <a:lstStyle/>
                    <a:p>
                      <a:r>
                        <a:rPr lang="en-GB" sz="1800"/>
                        <a:t>    79%*</a:t>
                      </a:r>
                    </a:p>
                  </a:txBody>
                  <a:tcPr marL="91436" marR="91436" marT="45730" marB="45730"/>
                </a:tc>
                <a:extLst>
                  <a:ext uri="{0D108BD9-81ED-4DB2-BD59-A6C34878D82A}">
                    <a16:rowId xmlns:a16="http://schemas.microsoft.com/office/drawing/2014/main" val="10003"/>
                  </a:ext>
                </a:extLst>
              </a:tr>
              <a:tr h="725770">
                <a:tc>
                  <a:txBody>
                    <a:bodyPr/>
                    <a:lstStyle/>
                    <a:p>
                      <a:r>
                        <a:rPr lang="en-GB" sz="1800" dirty="0"/>
                        <a:t>Never or rarely used material from the Society of Evidence Based Policing </a:t>
                      </a:r>
                    </a:p>
                  </a:txBody>
                  <a:tcPr marL="91436" marR="91436" marT="45730" marB="45730"/>
                </a:tc>
                <a:tc>
                  <a:txBody>
                    <a:bodyPr/>
                    <a:lstStyle/>
                    <a:p>
                      <a:r>
                        <a:rPr lang="en-GB" sz="1800"/>
                        <a:t>   84%</a:t>
                      </a:r>
                    </a:p>
                  </a:txBody>
                  <a:tcPr marL="91436" marR="91436" marT="45730" marB="45730"/>
                </a:tc>
                <a:tc>
                  <a:txBody>
                    <a:bodyPr/>
                    <a:lstStyle/>
                    <a:p>
                      <a:r>
                        <a:rPr lang="en-GB" sz="1800" dirty="0"/>
                        <a:t>    58%**</a:t>
                      </a:r>
                    </a:p>
                  </a:txBody>
                  <a:tcPr marL="91436" marR="91436" marT="45730" marB="45730"/>
                </a:tc>
                <a:extLst>
                  <a:ext uri="{0D108BD9-81ED-4DB2-BD59-A6C34878D82A}">
                    <a16:rowId xmlns:a16="http://schemas.microsoft.com/office/drawing/2014/main" val="10004"/>
                  </a:ext>
                </a:extLst>
              </a:tr>
            </a:tbl>
          </a:graphicData>
        </a:graphic>
      </p:graphicFrame>
      <p:sp>
        <p:nvSpPr>
          <p:cNvPr id="6" name="TextBox 5">
            <a:extLst>
              <a:ext uri="{FF2B5EF4-FFF2-40B4-BE49-F238E27FC236}">
                <a16:creationId xmlns:a16="http://schemas.microsoft.com/office/drawing/2014/main" id="{A3766E31-C784-445C-9516-06A6C98AB27A}"/>
              </a:ext>
            </a:extLst>
          </p:cNvPr>
          <p:cNvSpPr txBox="1"/>
          <p:nvPr/>
        </p:nvSpPr>
        <p:spPr>
          <a:xfrm>
            <a:off x="8241632" y="2993501"/>
            <a:ext cx="2954002" cy="3631763"/>
          </a:xfrm>
          <a:prstGeom prst="rect">
            <a:avLst/>
          </a:prstGeom>
          <a:noFill/>
        </p:spPr>
        <p:txBody>
          <a:bodyPr wrap="square" rtlCol="0">
            <a:spAutoFit/>
          </a:bodyPr>
          <a:lstStyle/>
          <a:p>
            <a:pPr marL="0" indent="0">
              <a:spcBef>
                <a:spcPct val="0"/>
              </a:spcBef>
              <a:buNone/>
              <a:defRPr/>
            </a:pPr>
            <a:r>
              <a:rPr lang="en-GB" sz="2000" dirty="0">
                <a:ea typeface="+mn-lt"/>
                <a:cs typeface="+mn-lt"/>
                <a:hlinkClick r:id="rId2">
                  <a:extLst>
                    <a:ext uri="{A12FA001-AC4F-418D-AE19-62706E023703}">
                      <ahyp:hlinkClr xmlns:ahyp="http://schemas.microsoft.com/office/drawing/2018/hyperlinkcolor" val="tx"/>
                    </a:ext>
                  </a:extLst>
                </a:hlinkClick>
              </a:rPr>
              <a:t>https://campbellcollaboration.org/</a:t>
            </a:r>
            <a:endParaRPr lang="en-GB" sz="2000" dirty="0"/>
          </a:p>
          <a:p>
            <a:pPr marL="0" indent="0" eaLnBrk="0" hangingPunct="0">
              <a:spcBef>
                <a:spcPct val="0"/>
              </a:spcBef>
              <a:buNone/>
              <a:defRPr/>
            </a:pPr>
            <a:endParaRPr lang="en-GB" altLang="en-US" sz="2800" dirty="0">
              <a:solidFill>
                <a:schemeClr val="accent2">
                  <a:lumMod val="60000"/>
                  <a:lumOff val="40000"/>
                </a:schemeClr>
              </a:solidFill>
              <a:effectLst>
                <a:outerShdw blurRad="38100" dist="38100" dir="2700000" algn="tl">
                  <a:srgbClr val="000000">
                    <a:alpha val="43137"/>
                  </a:srgbClr>
                </a:outerShdw>
              </a:effectLst>
              <a:ea typeface="Times New Roman" panose="02020603050405020304" pitchFamily="18" charset="0"/>
              <a:cs typeface="Arial"/>
            </a:endParaRPr>
          </a:p>
          <a:p>
            <a:pPr marL="0" indent="0">
              <a:spcBef>
                <a:spcPct val="0"/>
              </a:spcBef>
              <a:buFont typeface="Arial" panose="020B0604020202020204" pitchFamily="34" charset="0"/>
              <a:buNone/>
              <a:defRPr/>
            </a:pPr>
            <a:r>
              <a:rPr lang="en-GB" altLang="en-US" sz="1800" dirty="0">
                <a:ea typeface="Times New Roman" panose="02020603050405020304" pitchFamily="18" charset="0"/>
                <a:cs typeface="Arial"/>
              </a:rPr>
              <a:t>Notes: Max sample sizes were 655 in 2014 and 67 in 2016, with varying but very low rate of attrition in different questions; * and ** denote statistical significance at 5% and 1% respectively.</a:t>
            </a:r>
            <a:endParaRPr lang="en-GB" dirty="0">
              <a:cs typeface="Arial"/>
            </a:endParaRPr>
          </a:p>
          <a:p>
            <a:endParaRPr lang="en-GB" dirty="0"/>
          </a:p>
        </p:txBody>
      </p:sp>
    </p:spTree>
    <p:extLst>
      <p:ext uri="{BB962C8B-B14F-4D97-AF65-F5344CB8AC3E}">
        <p14:creationId xmlns:p14="http://schemas.microsoft.com/office/powerpoint/2010/main" val="2607698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D96E2-9FB5-4026-B7D0-039CC429CFA0}"/>
              </a:ext>
            </a:extLst>
          </p:cNvPr>
          <p:cNvSpPr>
            <a:spLocks noGrp="1"/>
          </p:cNvSpPr>
          <p:nvPr>
            <p:ph type="title"/>
          </p:nvPr>
        </p:nvSpPr>
        <p:spPr/>
        <p:txBody>
          <a:bodyPr>
            <a:normAutofit fontScale="90000"/>
          </a:bodyPr>
          <a:lstStyle/>
          <a:p>
            <a:r>
              <a:rPr lang="en-GB" dirty="0"/>
              <a:t>Change in perceived organisational support for EBP: % agreeing</a:t>
            </a:r>
          </a:p>
        </p:txBody>
      </p:sp>
      <p:sp>
        <p:nvSpPr>
          <p:cNvPr id="3" name="Content Placeholder 2">
            <a:extLst>
              <a:ext uri="{FF2B5EF4-FFF2-40B4-BE49-F238E27FC236}">
                <a16:creationId xmlns:a16="http://schemas.microsoft.com/office/drawing/2014/main" id="{FEAE0263-FA04-4065-8BFA-A5EADA885A56}"/>
              </a:ext>
            </a:extLst>
          </p:cNvPr>
          <p:cNvSpPr>
            <a:spLocks noGrp="1"/>
          </p:cNvSpPr>
          <p:nvPr>
            <p:ph idx="1"/>
          </p:nvPr>
        </p:nvSpPr>
        <p:spPr>
          <a:xfrm>
            <a:off x="8698832" y="2898745"/>
            <a:ext cx="3081846" cy="3100273"/>
          </a:xfrm>
        </p:spPr>
        <p:txBody>
          <a:bodyPr>
            <a:normAutofit fontScale="85000" lnSpcReduction="10000"/>
          </a:bodyPr>
          <a:lstStyle/>
          <a:p>
            <a:pPr marL="0" indent="0" fontAlgn="auto">
              <a:spcAft>
                <a:spcPts val="0"/>
              </a:spcAft>
              <a:buFont typeface="Arial" panose="020B0604020202020204" pitchFamily="34" charset="0"/>
              <a:buNone/>
              <a:defRPr/>
            </a:pPr>
            <a:r>
              <a:rPr lang="en-GB" altLang="en-US" sz="2400" dirty="0">
                <a:ea typeface="Times New Roman" panose="02020603050405020304" pitchFamily="18" charset="0"/>
                <a:cs typeface="Arial" panose="020B0604020202020204" pitchFamily="34" charset="0"/>
              </a:rPr>
              <a:t>Notes: Max sample sizes were 655 in 2014 and 67 in 2016, with varying but very low rate of attrition in different questions; * and</a:t>
            </a:r>
          </a:p>
          <a:p>
            <a:pPr marL="0" indent="0" fontAlgn="auto">
              <a:spcAft>
                <a:spcPts val="0"/>
              </a:spcAft>
              <a:buFont typeface="Arial" panose="020B0604020202020204" pitchFamily="34" charset="0"/>
              <a:buNone/>
              <a:defRPr/>
            </a:pPr>
            <a:r>
              <a:rPr lang="en-GB" altLang="en-US" sz="2400" dirty="0">
                <a:ea typeface="Times New Roman" panose="02020603050405020304" pitchFamily="18" charset="0"/>
                <a:cs typeface="Arial" panose="020B0604020202020204" pitchFamily="34" charset="0"/>
              </a:rPr>
              <a:t> ** denote statistical significance at 5% and 1% respectively.</a:t>
            </a:r>
          </a:p>
        </p:txBody>
      </p:sp>
      <p:graphicFrame>
        <p:nvGraphicFramePr>
          <p:cNvPr id="4" name="Table 3">
            <a:extLst>
              <a:ext uri="{FF2B5EF4-FFF2-40B4-BE49-F238E27FC236}">
                <a16:creationId xmlns:a16="http://schemas.microsoft.com/office/drawing/2014/main" id="{D7571150-7B08-43CF-A27B-95D371EE259B}"/>
              </a:ext>
            </a:extLst>
          </p:cNvPr>
          <p:cNvGraphicFramePr>
            <a:graphicFrameLocks noGrp="1"/>
          </p:cNvGraphicFramePr>
          <p:nvPr>
            <p:extLst>
              <p:ext uri="{D42A27DB-BD31-4B8C-83A1-F6EECF244321}">
                <p14:modId xmlns:p14="http://schemas.microsoft.com/office/powerpoint/2010/main" val="2823313884"/>
              </p:ext>
            </p:extLst>
          </p:nvPr>
        </p:nvGraphicFramePr>
        <p:xfrm>
          <a:off x="559218" y="2634795"/>
          <a:ext cx="7920037" cy="3863901"/>
        </p:xfrm>
        <a:graphic>
          <a:graphicData uri="http://schemas.openxmlformats.org/drawingml/2006/table">
            <a:tbl>
              <a:tblPr firstRow="1" bandRow="1">
                <a:tableStyleId>{21E4AEA4-8DFA-4A89-87EB-49C32662AFE0}</a:tableStyleId>
              </a:tblPr>
              <a:tblGrid>
                <a:gridCol w="6336030">
                  <a:extLst>
                    <a:ext uri="{9D8B030D-6E8A-4147-A177-3AD203B41FA5}">
                      <a16:colId xmlns:a16="http://schemas.microsoft.com/office/drawing/2014/main" val="20000"/>
                    </a:ext>
                  </a:extLst>
                </a:gridCol>
                <a:gridCol w="720003">
                  <a:extLst>
                    <a:ext uri="{9D8B030D-6E8A-4147-A177-3AD203B41FA5}">
                      <a16:colId xmlns:a16="http://schemas.microsoft.com/office/drawing/2014/main" val="20001"/>
                    </a:ext>
                  </a:extLst>
                </a:gridCol>
                <a:gridCol w="864004">
                  <a:extLst>
                    <a:ext uri="{9D8B030D-6E8A-4147-A177-3AD203B41FA5}">
                      <a16:colId xmlns:a16="http://schemas.microsoft.com/office/drawing/2014/main" val="20002"/>
                    </a:ext>
                  </a:extLst>
                </a:gridCol>
              </a:tblGrid>
              <a:tr h="582857">
                <a:tc>
                  <a:txBody>
                    <a:bodyPr/>
                    <a:lstStyle/>
                    <a:p>
                      <a:endParaRPr lang="en-GB" sz="1800" dirty="0"/>
                    </a:p>
                    <a:p>
                      <a:endParaRPr lang="en-GB" sz="1800" dirty="0"/>
                    </a:p>
                  </a:txBody>
                  <a:tcPr marL="91430" marR="91430" marT="45726" marB="45726">
                    <a:solidFill>
                      <a:schemeClr val="accent1"/>
                    </a:solidFill>
                  </a:tcPr>
                </a:tc>
                <a:tc>
                  <a:txBody>
                    <a:bodyPr/>
                    <a:lstStyle/>
                    <a:p>
                      <a:r>
                        <a:rPr lang="en-GB" sz="1800"/>
                        <a:t>2014</a:t>
                      </a:r>
                    </a:p>
                  </a:txBody>
                  <a:tcPr marL="91430" marR="91430" marT="45726" marB="45726">
                    <a:solidFill>
                      <a:schemeClr val="accent1"/>
                    </a:solidFill>
                  </a:tcPr>
                </a:tc>
                <a:tc>
                  <a:txBody>
                    <a:bodyPr/>
                    <a:lstStyle/>
                    <a:p>
                      <a:r>
                        <a:rPr lang="en-GB" sz="1800" dirty="0"/>
                        <a:t>2016</a:t>
                      </a:r>
                    </a:p>
                  </a:txBody>
                  <a:tcPr marL="91430" marR="91430" marT="45726" marB="45726">
                    <a:solidFill>
                      <a:schemeClr val="accent1"/>
                    </a:solidFill>
                  </a:tcPr>
                </a:tc>
                <a:extLst>
                  <a:ext uri="{0D108BD9-81ED-4DB2-BD59-A6C34878D82A}">
                    <a16:rowId xmlns:a16="http://schemas.microsoft.com/office/drawing/2014/main" val="10000"/>
                  </a:ext>
                </a:extLst>
              </a:tr>
              <a:tr h="8345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There is no organisational emphasis on the use of research evidence to inform decision-making.</a:t>
                      </a:r>
                      <a:endParaRPr lang="en-GB" sz="1800"/>
                    </a:p>
                  </a:txBody>
                  <a:tcPr marL="91430" marR="91430" marT="45726" marB="45726"/>
                </a:tc>
                <a:tc>
                  <a:txBody>
                    <a:bodyPr/>
                    <a:lstStyle/>
                    <a:p>
                      <a:r>
                        <a:rPr lang="en-GB" sz="1800"/>
                        <a:t>75%</a:t>
                      </a:r>
                    </a:p>
                  </a:txBody>
                  <a:tcPr marL="91430" marR="91430" marT="45726" marB="45726"/>
                </a:tc>
                <a:tc>
                  <a:txBody>
                    <a:bodyPr/>
                    <a:lstStyle/>
                    <a:p>
                      <a:r>
                        <a:rPr lang="en-GB" sz="1800"/>
                        <a:t>48%*</a:t>
                      </a:r>
                    </a:p>
                  </a:txBody>
                  <a:tcPr marL="91430" marR="91430" marT="45726" marB="45726"/>
                </a:tc>
                <a:extLst>
                  <a:ext uri="{0D108BD9-81ED-4DB2-BD59-A6C34878D82A}">
                    <a16:rowId xmlns:a16="http://schemas.microsoft.com/office/drawing/2014/main" val="10001"/>
                  </a:ext>
                </a:extLst>
              </a:tr>
              <a:tr h="834561">
                <a:tc>
                  <a:txBody>
                    <a:bodyPr/>
                    <a:lstStyle/>
                    <a:p>
                      <a:r>
                        <a:rPr lang="en-GB" sz="1800" kern="1200">
                          <a:solidFill>
                            <a:schemeClr val="dk1"/>
                          </a:solidFill>
                          <a:effectLst/>
                          <a:latin typeface="+mn-lt"/>
                          <a:ea typeface="+mn-ea"/>
                          <a:cs typeface="+mn-cs"/>
                        </a:rPr>
                        <a:t>My organisation promotes collaboration with universities, in order to generate and share evidence-based learning.  </a:t>
                      </a:r>
                      <a:endParaRPr lang="en-GB" sz="1800"/>
                    </a:p>
                  </a:txBody>
                  <a:tcPr marL="91430" marR="91430" marT="45726" marB="45726"/>
                </a:tc>
                <a:tc>
                  <a:txBody>
                    <a:bodyPr/>
                    <a:lstStyle/>
                    <a:p>
                      <a:r>
                        <a:rPr lang="en-GB" sz="1800"/>
                        <a:t>25% </a:t>
                      </a:r>
                    </a:p>
                  </a:txBody>
                  <a:tcPr marL="91430" marR="91430" marT="45726" marB="45726"/>
                </a:tc>
                <a:tc>
                  <a:txBody>
                    <a:bodyPr/>
                    <a:lstStyle/>
                    <a:p>
                      <a:r>
                        <a:rPr lang="en-GB" sz="1800"/>
                        <a:t>73%**</a:t>
                      </a:r>
                    </a:p>
                  </a:txBody>
                  <a:tcPr marL="91430" marR="91430" marT="45726" marB="45726"/>
                </a:tc>
                <a:extLst>
                  <a:ext uri="{0D108BD9-81ED-4DB2-BD59-A6C34878D82A}">
                    <a16:rowId xmlns:a16="http://schemas.microsoft.com/office/drawing/2014/main" val="10002"/>
                  </a:ext>
                </a:extLst>
              </a:tr>
              <a:tr h="640165">
                <a:tc>
                  <a:txBody>
                    <a:bodyPr/>
                    <a:lstStyle/>
                    <a:p>
                      <a:r>
                        <a:rPr lang="en-GB" sz="1800" kern="1200">
                          <a:solidFill>
                            <a:schemeClr val="dk1"/>
                          </a:solidFill>
                          <a:effectLst/>
                          <a:latin typeface="+mn-lt"/>
                          <a:ea typeface="+mn-ea"/>
                          <a:cs typeface="+mn-cs"/>
                        </a:rPr>
                        <a:t>My organisation provides sufficient support and resources to implement evidence- based practice</a:t>
                      </a:r>
                      <a:endParaRPr lang="en-GB" sz="1800"/>
                    </a:p>
                  </a:txBody>
                  <a:tcPr marL="91430" marR="91430" marT="45726" marB="45726"/>
                </a:tc>
                <a:tc>
                  <a:txBody>
                    <a:bodyPr/>
                    <a:lstStyle/>
                    <a:p>
                      <a:r>
                        <a:rPr lang="en-GB" sz="1800"/>
                        <a:t>25%</a:t>
                      </a:r>
                    </a:p>
                  </a:txBody>
                  <a:tcPr marL="91430" marR="91430" marT="45726" marB="45726"/>
                </a:tc>
                <a:tc>
                  <a:txBody>
                    <a:bodyPr/>
                    <a:lstStyle/>
                    <a:p>
                      <a:r>
                        <a:rPr lang="en-GB" sz="1800"/>
                        <a:t>33%</a:t>
                      </a:r>
                    </a:p>
                  </a:txBody>
                  <a:tcPr marL="91430" marR="91430" marT="45726" marB="45726"/>
                </a:tc>
                <a:extLst>
                  <a:ext uri="{0D108BD9-81ED-4DB2-BD59-A6C34878D82A}">
                    <a16:rowId xmlns:a16="http://schemas.microsoft.com/office/drawing/2014/main" val="10003"/>
                  </a:ext>
                </a:extLst>
              </a:tr>
              <a:tr h="9145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My organisation encourages and supports its workforce to gain knowledge and understanding from research evidence.</a:t>
                      </a:r>
                    </a:p>
                    <a:p>
                      <a:endParaRPr lang="en-GB" sz="1800" dirty="0"/>
                    </a:p>
                  </a:txBody>
                  <a:tcPr marL="91430" marR="91430" marT="45726" marB="45726"/>
                </a:tc>
                <a:tc>
                  <a:txBody>
                    <a:bodyPr/>
                    <a:lstStyle/>
                    <a:p>
                      <a:r>
                        <a:rPr lang="en-GB" sz="1800" dirty="0"/>
                        <a:t>31%</a:t>
                      </a:r>
                    </a:p>
                  </a:txBody>
                  <a:tcPr marL="91430" marR="91430" marT="45726" marB="45726"/>
                </a:tc>
                <a:tc>
                  <a:txBody>
                    <a:bodyPr/>
                    <a:lstStyle/>
                    <a:p>
                      <a:r>
                        <a:rPr lang="en-GB" sz="1800" dirty="0"/>
                        <a:t>49%**</a:t>
                      </a:r>
                    </a:p>
                  </a:txBody>
                  <a:tcPr marL="91430" marR="91430" marT="45726" marB="45726"/>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13282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66B13-2E9D-460E-A953-9A5883A3E671}"/>
              </a:ext>
            </a:extLst>
          </p:cNvPr>
          <p:cNvSpPr>
            <a:spLocks noGrp="1"/>
          </p:cNvSpPr>
          <p:nvPr>
            <p:ph type="title"/>
          </p:nvPr>
        </p:nvSpPr>
        <p:spPr/>
        <p:txBody>
          <a:bodyPr/>
          <a:lstStyle/>
          <a:p>
            <a:r>
              <a:rPr lang="en-GB" sz="4400" dirty="0"/>
              <a:t>Challenges</a:t>
            </a:r>
            <a:endParaRPr lang="en-GB" dirty="0"/>
          </a:p>
        </p:txBody>
      </p:sp>
      <p:sp>
        <p:nvSpPr>
          <p:cNvPr id="3" name="Content Placeholder 2">
            <a:extLst>
              <a:ext uri="{FF2B5EF4-FFF2-40B4-BE49-F238E27FC236}">
                <a16:creationId xmlns:a16="http://schemas.microsoft.com/office/drawing/2014/main" id="{95BCF57D-58A6-4F10-AEE4-135ECA3AA7E1}"/>
              </a:ext>
            </a:extLst>
          </p:cNvPr>
          <p:cNvSpPr>
            <a:spLocks noGrp="1"/>
          </p:cNvSpPr>
          <p:nvPr>
            <p:ph idx="1"/>
          </p:nvPr>
        </p:nvSpPr>
        <p:spPr>
          <a:xfrm>
            <a:off x="761801" y="2737229"/>
            <a:ext cx="10381205" cy="4024518"/>
          </a:xfrm>
        </p:spPr>
        <p:txBody>
          <a:bodyPr>
            <a:normAutofit fontScale="92500" lnSpcReduction="10000"/>
          </a:bodyPr>
          <a:lstStyle/>
          <a:p>
            <a:pPr marL="0" indent="0">
              <a:buNone/>
              <a:defRPr/>
            </a:pPr>
            <a:r>
              <a:rPr lang="en-GB" sz="1800" b="1" dirty="0"/>
              <a:t>No change since 2014 in perception of the main </a:t>
            </a:r>
            <a:r>
              <a:rPr lang="en-GB" sz="1800" b="1" i="1" dirty="0"/>
              <a:t>practical</a:t>
            </a:r>
            <a:r>
              <a:rPr lang="en-GB" sz="1800" b="1" dirty="0"/>
              <a:t> barriers to greater engagement with research:  </a:t>
            </a:r>
            <a:endParaRPr lang="en-GB" sz="1800" b="1" dirty="0">
              <a:cs typeface="Calibri"/>
            </a:endParaRPr>
          </a:p>
          <a:p>
            <a:pPr marL="0" indent="0" fontAlgn="auto">
              <a:spcAft>
                <a:spcPts val="0"/>
              </a:spcAft>
              <a:buFont typeface="Arial" panose="020B0604020202020204" pitchFamily="34" charset="0"/>
              <a:buNone/>
              <a:defRPr/>
            </a:pPr>
            <a:endParaRPr lang="en-GB" sz="1800" b="1" dirty="0">
              <a:cs typeface="Calibri"/>
            </a:endParaRPr>
          </a:p>
          <a:p>
            <a:pPr marL="342900" indent="-342900">
              <a:buFont typeface="Arial" panose="020B0604020202020204" pitchFamily="34" charset="0"/>
              <a:buChar char="•"/>
              <a:defRPr/>
            </a:pPr>
            <a:r>
              <a:rPr lang="en-GB" sz="1800" dirty="0"/>
              <a:t>Lack of time to keep up to date with the evidence base; </a:t>
            </a:r>
            <a:endParaRPr lang="en-GB" sz="1800" dirty="0">
              <a:cs typeface="Calibri"/>
            </a:endParaRPr>
          </a:p>
          <a:p>
            <a:pPr marL="342900" indent="-342900" fontAlgn="auto">
              <a:spcAft>
                <a:spcPts val="0"/>
              </a:spcAft>
              <a:buFont typeface="Arial" panose="020B0604020202020204" pitchFamily="34" charset="0"/>
              <a:buChar char="•"/>
              <a:defRPr/>
            </a:pPr>
            <a:r>
              <a:rPr lang="en-GB" sz="1800" dirty="0"/>
              <a:t>Limited resources to promote greater engagement with research and to build capability. </a:t>
            </a:r>
            <a:endParaRPr lang="en-GB" sz="1800" dirty="0">
              <a:cs typeface="Calibri"/>
            </a:endParaRPr>
          </a:p>
          <a:p>
            <a:pPr marL="0" indent="0" fontAlgn="auto">
              <a:spcAft>
                <a:spcPts val="0"/>
              </a:spcAft>
              <a:buFont typeface="Arial" panose="020B0604020202020204" pitchFamily="34" charset="0"/>
              <a:buNone/>
              <a:defRPr/>
            </a:pPr>
            <a:r>
              <a:rPr lang="en-GB" sz="1800" dirty="0"/>
              <a:t>”</a:t>
            </a:r>
            <a:r>
              <a:rPr lang="en-GB" sz="1800" i="1" dirty="0"/>
              <a:t>We’re pretty pressured day to day just keeping things going and running forward. Actually having space to sit down and think about what works, what doesn’t work, what we’d like to do and how we could do it, would be real luxury.”  </a:t>
            </a:r>
            <a:endParaRPr lang="en-GB" sz="1800" i="1" dirty="0">
              <a:cs typeface="Calibri"/>
            </a:endParaRPr>
          </a:p>
          <a:p>
            <a:pPr marL="0" indent="0">
              <a:buNone/>
              <a:defRPr/>
            </a:pPr>
            <a:r>
              <a:rPr lang="en-GB" sz="1800" i="1" dirty="0"/>
              <a:t>“I’m still really, really keen on it, and I’ll push it as much as I can in force. But, it’s going to be a long battle against the backdrop of the austerity cuts.” </a:t>
            </a:r>
            <a:endParaRPr lang="en-GB" sz="1800" i="1" dirty="0">
              <a:cs typeface="Calibri"/>
            </a:endParaRPr>
          </a:p>
          <a:p>
            <a:pPr marL="342900" indent="-342900" fontAlgn="auto">
              <a:spcAft>
                <a:spcPts val="0"/>
              </a:spcAft>
              <a:buFont typeface="Arial" panose="020B0604020202020204" pitchFamily="34" charset="0"/>
              <a:buChar char="•"/>
              <a:defRPr/>
            </a:pPr>
            <a:r>
              <a:rPr lang="en-GB" sz="1800" dirty="0"/>
              <a:t>Some confusion about what the ‘evidence’ in evidence-based practice can mean – only randomised control trials or including boarder range of research methods.</a:t>
            </a:r>
          </a:p>
        </p:txBody>
      </p:sp>
    </p:spTree>
    <p:extLst>
      <p:ext uri="{BB962C8B-B14F-4D97-AF65-F5344CB8AC3E}">
        <p14:creationId xmlns:p14="http://schemas.microsoft.com/office/powerpoint/2010/main" val="3920263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Slide Background">
            <a:extLst>
              <a:ext uri="{FF2B5EF4-FFF2-40B4-BE49-F238E27FC236}">
                <a16:creationId xmlns:a16="http://schemas.microsoft.com/office/drawing/2014/main" id="{5E39F2DB-7862-4382-86B8-7D309E4B3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786ADB-2820-4E30-96CA-41F4B09E626D}"/>
              </a:ext>
            </a:extLst>
          </p:cNvPr>
          <p:cNvSpPr>
            <a:spLocks noGrp="1"/>
          </p:cNvSpPr>
          <p:nvPr>
            <p:ph type="title"/>
          </p:nvPr>
        </p:nvSpPr>
        <p:spPr>
          <a:xfrm>
            <a:off x="761801" y="754336"/>
            <a:ext cx="10593993" cy="1287816"/>
          </a:xfrm>
        </p:spPr>
        <p:txBody>
          <a:bodyPr vert="horz" lIns="91440" tIns="45720" rIns="91440" bIns="45720" rtlCol="0" anchor="b">
            <a:normAutofit/>
          </a:bodyPr>
          <a:lstStyle/>
          <a:p>
            <a:r>
              <a:rPr lang="en-US" sz="4800"/>
              <a:t>Challenges</a:t>
            </a:r>
          </a:p>
        </p:txBody>
      </p:sp>
      <p:sp>
        <p:nvSpPr>
          <p:cNvPr id="3" name="Content Placeholder 2">
            <a:extLst>
              <a:ext uri="{FF2B5EF4-FFF2-40B4-BE49-F238E27FC236}">
                <a16:creationId xmlns:a16="http://schemas.microsoft.com/office/drawing/2014/main" id="{CAECF098-5766-4C8B-A87F-29B67334CC9B}"/>
              </a:ext>
            </a:extLst>
          </p:cNvPr>
          <p:cNvSpPr>
            <a:spLocks noGrp="1"/>
          </p:cNvSpPr>
          <p:nvPr>
            <p:ph idx="1"/>
          </p:nvPr>
        </p:nvSpPr>
        <p:spPr>
          <a:xfrm>
            <a:off x="761801" y="2964520"/>
            <a:ext cx="4570610" cy="3034888"/>
          </a:xfrm>
        </p:spPr>
        <p:txBody>
          <a:bodyPr vert="horz" lIns="91440" tIns="45720" rIns="91440" bIns="45720" rtlCol="0" anchor="t">
            <a:normAutofit/>
          </a:bodyPr>
          <a:lstStyle/>
          <a:p>
            <a:r>
              <a:rPr lang="en-US" sz="2400"/>
              <a:t>What does this suggest to you?</a:t>
            </a:r>
          </a:p>
        </p:txBody>
      </p:sp>
      <p:cxnSp>
        <p:nvCxnSpPr>
          <p:cNvPr id="22" name="Straight Connector 21">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Questions">
            <a:extLst>
              <a:ext uri="{FF2B5EF4-FFF2-40B4-BE49-F238E27FC236}">
                <a16:creationId xmlns:a16="http://schemas.microsoft.com/office/drawing/2014/main" id="{F6104963-4DC6-415A-A549-42538BA949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5711" y="3049859"/>
            <a:ext cx="3350942" cy="3350942"/>
          </a:xfrm>
          <a:prstGeom prst="rect">
            <a:avLst/>
          </a:prstGeom>
          <a:effectLst/>
        </p:spPr>
      </p:pic>
    </p:spTree>
    <p:extLst>
      <p:ext uri="{BB962C8B-B14F-4D97-AF65-F5344CB8AC3E}">
        <p14:creationId xmlns:p14="http://schemas.microsoft.com/office/powerpoint/2010/main" val="3102408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D30A-DA78-4E7F-AB82-A24F11EF6B8D}"/>
              </a:ext>
            </a:extLst>
          </p:cNvPr>
          <p:cNvSpPr>
            <a:spLocks noGrp="1"/>
          </p:cNvSpPr>
          <p:nvPr>
            <p:ph type="title"/>
          </p:nvPr>
        </p:nvSpPr>
        <p:spPr/>
        <p:txBody>
          <a:bodyPr/>
          <a:lstStyle/>
          <a:p>
            <a:r>
              <a:rPr lang="en-GB" dirty="0"/>
              <a:t>Messages to the College of Policing </a:t>
            </a:r>
          </a:p>
        </p:txBody>
      </p:sp>
      <p:sp>
        <p:nvSpPr>
          <p:cNvPr id="3" name="Content Placeholder 2">
            <a:extLst>
              <a:ext uri="{FF2B5EF4-FFF2-40B4-BE49-F238E27FC236}">
                <a16:creationId xmlns:a16="http://schemas.microsoft.com/office/drawing/2014/main" id="{037C086B-C104-463C-8623-4A4A5882410D}"/>
              </a:ext>
            </a:extLst>
          </p:cNvPr>
          <p:cNvSpPr>
            <a:spLocks noGrp="1"/>
          </p:cNvSpPr>
          <p:nvPr>
            <p:ph idx="1"/>
          </p:nvPr>
        </p:nvSpPr>
        <p:spPr>
          <a:xfrm>
            <a:off x="761799" y="2750126"/>
            <a:ext cx="10381205" cy="3769944"/>
          </a:xfrm>
        </p:spPr>
        <p:txBody>
          <a:bodyPr>
            <a:normAutofit fontScale="92500" lnSpcReduction="20000"/>
          </a:bodyPr>
          <a:lstStyle/>
          <a:p>
            <a:pPr fontAlgn="auto">
              <a:spcAft>
                <a:spcPts val="0"/>
              </a:spcAft>
              <a:defRPr/>
            </a:pPr>
            <a:r>
              <a:rPr lang="en-GB" sz="2000" dirty="0"/>
              <a:t>Promote and publicise where evidence-based practice has been successfully applied through ‘live examples’ of its impact on policing practice; </a:t>
            </a:r>
          </a:p>
          <a:p>
            <a:pPr algn="just" fontAlgn="auto">
              <a:spcAft>
                <a:spcPts val="0"/>
              </a:spcAft>
              <a:defRPr/>
            </a:pPr>
            <a:endParaRPr lang="en-GB" sz="2000" dirty="0"/>
          </a:p>
          <a:p>
            <a:pPr algn="just" fontAlgn="auto">
              <a:spcAft>
                <a:spcPts val="0"/>
              </a:spcAft>
              <a:defRPr/>
            </a:pPr>
            <a:r>
              <a:rPr lang="en-GB" sz="2000" dirty="0"/>
              <a:t>Research needs to be locally relevant to engage practitioners;</a:t>
            </a:r>
          </a:p>
          <a:p>
            <a:pPr algn="just" fontAlgn="auto">
              <a:spcAft>
                <a:spcPts val="0"/>
              </a:spcAft>
              <a:defRPr/>
            </a:pPr>
            <a:endParaRPr lang="en-GB" sz="2000" dirty="0"/>
          </a:p>
          <a:p>
            <a:pPr algn="just" fontAlgn="auto">
              <a:spcAft>
                <a:spcPts val="0"/>
              </a:spcAft>
              <a:defRPr/>
            </a:pPr>
            <a:r>
              <a:rPr lang="en-GB" sz="2000" dirty="0"/>
              <a:t>Greater clarity about the meaning of evidence-based practice and the emphasis on the method being appropriate to the question being asked;</a:t>
            </a:r>
          </a:p>
          <a:p>
            <a:pPr marL="0" indent="0" algn="just" fontAlgn="auto">
              <a:spcAft>
                <a:spcPts val="0"/>
              </a:spcAft>
              <a:buFont typeface="Arial" panose="020B0604020202020204" pitchFamily="34" charset="0"/>
              <a:buNone/>
              <a:defRPr/>
            </a:pPr>
            <a:endParaRPr lang="en-GB" sz="2000" dirty="0"/>
          </a:p>
          <a:p>
            <a:pPr algn="just" fontAlgn="auto">
              <a:spcAft>
                <a:spcPts val="0"/>
              </a:spcAft>
              <a:defRPr/>
            </a:pPr>
            <a:r>
              <a:rPr lang="en-GB" sz="2000" dirty="0"/>
              <a:t>The College has a crucial role in coordinating how evidence-based practice is introduced across the police service and the extent to which other bodies in policing and crime reduction are focused on the importance of research.</a:t>
            </a:r>
          </a:p>
        </p:txBody>
      </p:sp>
    </p:spTree>
    <p:extLst>
      <p:ext uri="{BB962C8B-B14F-4D97-AF65-F5344CB8AC3E}">
        <p14:creationId xmlns:p14="http://schemas.microsoft.com/office/powerpoint/2010/main" val="4121069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9A2D2-C4B6-4BBE-9C16-20794ADE99EF}"/>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EEB30319-129F-4A8E-83B8-6A3FD7DDB60B}"/>
              </a:ext>
            </a:extLst>
          </p:cNvPr>
          <p:cNvSpPr>
            <a:spLocks noGrp="1"/>
          </p:cNvSpPr>
          <p:nvPr>
            <p:ph idx="1"/>
          </p:nvPr>
        </p:nvSpPr>
        <p:spPr>
          <a:xfrm>
            <a:off x="761799" y="2750126"/>
            <a:ext cx="10381205" cy="3769944"/>
          </a:xfrm>
        </p:spPr>
        <p:txBody>
          <a:bodyPr>
            <a:normAutofit fontScale="77500" lnSpcReduction="20000"/>
          </a:bodyPr>
          <a:lstStyle/>
          <a:p>
            <a:pPr>
              <a:defRPr/>
            </a:pPr>
            <a:r>
              <a:rPr lang="en-GB" sz="2400" b="1" dirty="0"/>
              <a:t>Focus on developing and sustaining the WWCCR, including the Crime Reduction Toolkit as new evidence becomes available. </a:t>
            </a:r>
            <a:endParaRPr lang="en-GB" sz="2400" b="1" dirty="0">
              <a:cs typeface="Calibri"/>
            </a:endParaRPr>
          </a:p>
          <a:p>
            <a:pPr fontAlgn="auto">
              <a:spcAft>
                <a:spcPts val="0"/>
              </a:spcAft>
              <a:defRPr/>
            </a:pPr>
            <a:endParaRPr lang="en-GB" sz="2400" b="1" dirty="0">
              <a:cs typeface="Calibri"/>
            </a:endParaRPr>
          </a:p>
          <a:p>
            <a:pPr>
              <a:defRPr/>
            </a:pPr>
            <a:r>
              <a:rPr lang="en-GB" sz="2400" b="1" dirty="0"/>
              <a:t>More primary research about effectiveness of crime reduction but also about  other police functions to ensure that evidence-based practice can continue to develop and thrive. </a:t>
            </a:r>
            <a:endParaRPr lang="en-GB" sz="2400" b="1" dirty="0">
              <a:cs typeface="Calibri"/>
            </a:endParaRPr>
          </a:p>
          <a:p>
            <a:pPr fontAlgn="auto">
              <a:spcAft>
                <a:spcPts val="0"/>
              </a:spcAft>
              <a:defRPr/>
            </a:pPr>
            <a:endParaRPr lang="en-GB" sz="2400" b="1" dirty="0">
              <a:cs typeface="Calibri"/>
            </a:endParaRPr>
          </a:p>
          <a:p>
            <a:pPr>
              <a:defRPr/>
            </a:pPr>
            <a:r>
              <a:rPr lang="en-GB" sz="2400" b="1" dirty="0"/>
              <a:t>Building capability amongst police officers - this should be a consequence over the longer-term of the qualifications and training curriculum in policing. </a:t>
            </a:r>
            <a:endParaRPr lang="en-GB" sz="2400" b="1" dirty="0">
              <a:cs typeface="Calibri"/>
            </a:endParaRPr>
          </a:p>
          <a:p>
            <a:pPr fontAlgn="auto">
              <a:spcAft>
                <a:spcPts val="0"/>
              </a:spcAft>
              <a:defRPr/>
            </a:pPr>
            <a:endParaRPr lang="en-GB" sz="2400" b="1" dirty="0">
              <a:cs typeface="Calibri"/>
            </a:endParaRPr>
          </a:p>
          <a:p>
            <a:pPr>
              <a:defRPr/>
            </a:pPr>
            <a:r>
              <a:rPr lang="en-GB" sz="2400" b="1" dirty="0"/>
              <a:t>Consider the future products and potential of the various policing and academic partnerships. </a:t>
            </a:r>
            <a:endParaRPr lang="en-GB" sz="2400" b="1" dirty="0">
              <a:cs typeface="Calibri"/>
            </a:endParaRPr>
          </a:p>
        </p:txBody>
      </p:sp>
    </p:spTree>
    <p:extLst>
      <p:ext uri="{BB962C8B-B14F-4D97-AF65-F5344CB8AC3E}">
        <p14:creationId xmlns:p14="http://schemas.microsoft.com/office/powerpoint/2010/main" val="495361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DD0C0-9B1F-437D-8F86-CC115F10C1BB}"/>
              </a:ext>
            </a:extLst>
          </p:cNvPr>
          <p:cNvSpPr>
            <a:spLocks noGrp="1"/>
          </p:cNvSpPr>
          <p:nvPr>
            <p:ph type="title"/>
          </p:nvPr>
        </p:nvSpPr>
        <p:spPr/>
        <p:txBody>
          <a:bodyPr/>
          <a:lstStyle/>
          <a:p>
            <a:r>
              <a:rPr lang="en-GB" dirty="0"/>
              <a:t>The Benefits of this Approach</a:t>
            </a:r>
          </a:p>
        </p:txBody>
      </p:sp>
      <p:graphicFrame>
        <p:nvGraphicFramePr>
          <p:cNvPr id="4" name="Content Placeholder 3">
            <a:extLst>
              <a:ext uri="{FF2B5EF4-FFF2-40B4-BE49-F238E27FC236}">
                <a16:creationId xmlns:a16="http://schemas.microsoft.com/office/drawing/2014/main" id="{8679F4B7-9C7B-4714-B7BE-97034C87F6BD}"/>
              </a:ext>
            </a:extLst>
          </p:cNvPr>
          <p:cNvGraphicFramePr>
            <a:graphicFrameLocks noGrp="1"/>
          </p:cNvGraphicFramePr>
          <p:nvPr>
            <p:ph idx="1"/>
            <p:extLst>
              <p:ext uri="{D42A27DB-BD31-4B8C-83A1-F6EECF244321}">
                <p14:modId xmlns:p14="http://schemas.microsoft.com/office/powerpoint/2010/main" val="3379423712"/>
              </p:ext>
            </p:extLst>
          </p:nvPr>
        </p:nvGraphicFramePr>
        <p:xfrm>
          <a:off x="596348" y="2556043"/>
          <a:ext cx="10800522" cy="4041860"/>
        </p:xfrm>
        <a:graphic>
          <a:graphicData uri="http://schemas.openxmlformats.org/drawingml/2006/table">
            <a:tbl>
              <a:tblPr/>
              <a:tblGrid>
                <a:gridCol w="4248403">
                  <a:extLst>
                    <a:ext uri="{9D8B030D-6E8A-4147-A177-3AD203B41FA5}">
                      <a16:colId xmlns:a16="http://schemas.microsoft.com/office/drawing/2014/main" val="20000"/>
                    </a:ext>
                  </a:extLst>
                </a:gridCol>
                <a:gridCol w="6552119">
                  <a:extLst>
                    <a:ext uri="{9D8B030D-6E8A-4147-A177-3AD203B41FA5}">
                      <a16:colId xmlns:a16="http://schemas.microsoft.com/office/drawing/2014/main" val="20001"/>
                    </a:ext>
                  </a:extLst>
                </a:gridCol>
              </a:tblGrid>
              <a:tr h="355984">
                <a:tc>
                  <a:txBody>
                    <a:bodyPr/>
                    <a:lstStyle/>
                    <a:p>
                      <a:pPr algn="l"/>
                      <a:r>
                        <a:rPr lang="en-GB" sz="1800">
                          <a:effectLst/>
                          <a:latin typeface="Calibri" panose="020F0502020204030204" pitchFamily="34" charset="0"/>
                        </a:rPr>
                        <a:t>Benefit</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20000"/>
                        <a:lumOff val="80000"/>
                      </a:schemeClr>
                    </a:solidFill>
                  </a:tcPr>
                </a:tc>
                <a:tc>
                  <a:txBody>
                    <a:bodyPr/>
                    <a:lstStyle/>
                    <a:p>
                      <a:pPr algn="l"/>
                      <a:r>
                        <a:rPr lang="en-GB" sz="1800" dirty="0">
                          <a:effectLst/>
                          <a:latin typeface="Calibri" panose="020F0502020204030204" pitchFamily="34" charset="0"/>
                        </a:rPr>
                        <a:t>Example</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0"/>
                  </a:ext>
                </a:extLst>
              </a:tr>
              <a:tr h="676538">
                <a:tc>
                  <a:txBody>
                    <a:bodyPr/>
                    <a:lstStyle/>
                    <a:p>
                      <a:pPr algn="l"/>
                      <a:r>
                        <a:rPr lang="en-GB" sz="1800">
                          <a:effectLst/>
                          <a:latin typeface="Calibri" panose="020F0502020204030204" pitchFamily="34" charset="0"/>
                        </a:rPr>
                        <a:t>More informed decisions</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tc>
                  <a:txBody>
                    <a:bodyPr/>
                    <a:lstStyle/>
                    <a:p>
                      <a:pPr algn="l"/>
                      <a:r>
                        <a:rPr lang="en-GB" sz="1800" dirty="0">
                          <a:effectLst/>
                          <a:latin typeface="Calibri" panose="020F0502020204030204" pitchFamily="34" charset="0"/>
                        </a:rPr>
                        <a:t>Evidence will be translated into practical insights that the police service and their partners can easily use</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1"/>
                  </a:ext>
                </a:extLst>
              </a:tr>
              <a:tr h="798316">
                <a:tc>
                  <a:txBody>
                    <a:bodyPr/>
                    <a:lstStyle/>
                    <a:p>
                      <a:pPr algn="l"/>
                      <a:r>
                        <a:rPr lang="en-GB" sz="1800">
                          <a:effectLst/>
                          <a:latin typeface="Calibri" panose="020F0502020204030204" pitchFamily="34" charset="0"/>
                        </a:rPr>
                        <a:t>Better value for money</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tc>
                  <a:txBody>
                    <a:bodyPr/>
                    <a:lstStyle/>
                    <a:p>
                      <a:pPr algn="l"/>
                      <a:r>
                        <a:rPr lang="en-GB" sz="1800">
                          <a:effectLst/>
                          <a:latin typeface="Calibri" panose="020F0502020204030204" pitchFamily="34" charset="0"/>
                        </a:rPr>
                        <a:t>Guidance will be clear, helping decision-makers to access and apply the evidence locally to make choices about where to spend and disinvest</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2"/>
                  </a:ext>
                </a:extLst>
              </a:tr>
              <a:tr h="798316">
                <a:tc>
                  <a:txBody>
                    <a:bodyPr/>
                    <a:lstStyle/>
                    <a:p>
                      <a:pPr algn="l"/>
                      <a:r>
                        <a:rPr lang="en-GB" sz="1800">
                          <a:effectLst/>
                          <a:latin typeface="Calibri" panose="020F0502020204030204" pitchFamily="34" charset="0"/>
                        </a:rPr>
                        <a:t>Reassurance and accountability</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tc>
                  <a:txBody>
                    <a:bodyPr/>
                    <a:lstStyle/>
                    <a:p>
                      <a:pPr algn="l"/>
                      <a:r>
                        <a:rPr lang="en-GB" sz="1800">
                          <a:effectLst/>
                          <a:latin typeface="Calibri" panose="020F0502020204030204" pitchFamily="34" charset="0"/>
                        </a:rPr>
                        <a:t>Sharing knowledge about "what works" with the public will help build confidence in the police service and its crime reduction partners</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3"/>
                  </a:ext>
                </a:extLst>
              </a:tr>
              <a:tr h="676538">
                <a:tc>
                  <a:txBody>
                    <a:bodyPr/>
                    <a:lstStyle/>
                    <a:p>
                      <a:pPr algn="l"/>
                      <a:r>
                        <a:rPr lang="en-GB" sz="1800">
                          <a:effectLst/>
                          <a:latin typeface="Calibri" panose="020F0502020204030204" pitchFamily="34" charset="0"/>
                        </a:rPr>
                        <a:t>Collaboration and partnership</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tc>
                  <a:txBody>
                    <a:bodyPr/>
                    <a:lstStyle/>
                    <a:p>
                      <a:pPr algn="l"/>
                      <a:r>
                        <a:rPr lang="en-GB" sz="1800">
                          <a:effectLst/>
                          <a:latin typeface="Calibri" panose="020F0502020204030204" pitchFamily="34" charset="0"/>
                        </a:rPr>
                        <a:t>Links will be strengthened between the police service, crime reduction partners and the academic sector</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4"/>
                  </a:ext>
                </a:extLst>
              </a:tr>
              <a:tr h="631830">
                <a:tc>
                  <a:txBody>
                    <a:bodyPr/>
                    <a:lstStyle/>
                    <a:p>
                      <a:pPr algn="l"/>
                      <a:r>
                        <a:rPr lang="en-GB" sz="1800">
                          <a:effectLst/>
                          <a:latin typeface="Calibri" panose="020F0502020204030204" pitchFamily="34" charset="0"/>
                        </a:rPr>
                        <a:t>Prevention, not reaction</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tc>
                  <a:txBody>
                    <a:bodyPr/>
                    <a:lstStyle/>
                    <a:p>
                      <a:pPr algn="l"/>
                      <a:r>
                        <a:rPr lang="en-GB" sz="1800" dirty="0">
                          <a:effectLst/>
                          <a:latin typeface="Calibri" panose="020F0502020204030204" pitchFamily="34" charset="0"/>
                        </a:rPr>
                        <a:t>Evidence will be provided on the most effective approaches that can help prevent crime</a:t>
                      </a:r>
                    </a:p>
                  </a:txBody>
                  <a:tcPr marL="39847" marR="39847" marT="39847" marB="39847"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77964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7B67-B70B-4971-82AC-3C9CCC901A39}"/>
              </a:ext>
            </a:extLst>
          </p:cNvPr>
          <p:cNvSpPr>
            <a:spLocks noGrp="1"/>
          </p:cNvSpPr>
          <p:nvPr>
            <p:ph type="title"/>
          </p:nvPr>
        </p:nvSpPr>
        <p:spPr/>
        <p:txBody>
          <a:bodyPr/>
          <a:lstStyle/>
          <a:p>
            <a:r>
              <a:rPr lang="en-GB" dirty="0"/>
              <a:t>E.M.M.I.E &amp; The Crime Reduction Toolkit</a:t>
            </a:r>
          </a:p>
        </p:txBody>
      </p:sp>
      <p:sp>
        <p:nvSpPr>
          <p:cNvPr id="3" name="Content Placeholder 2">
            <a:extLst>
              <a:ext uri="{FF2B5EF4-FFF2-40B4-BE49-F238E27FC236}">
                <a16:creationId xmlns:a16="http://schemas.microsoft.com/office/drawing/2014/main" id="{450DC6BD-9FB6-4E16-B41E-55FEB9613809}"/>
              </a:ext>
            </a:extLst>
          </p:cNvPr>
          <p:cNvSpPr>
            <a:spLocks noGrp="1"/>
          </p:cNvSpPr>
          <p:nvPr>
            <p:ph idx="1"/>
          </p:nvPr>
        </p:nvSpPr>
        <p:spPr/>
        <p:txBody>
          <a:bodyPr>
            <a:normAutofit/>
          </a:bodyPr>
          <a:lstStyle/>
          <a:p>
            <a:pPr marL="0" indent="0">
              <a:buNone/>
            </a:pPr>
            <a:r>
              <a:rPr lang="en-GB" sz="2800" dirty="0"/>
              <a:t>What is EMMIE?</a:t>
            </a:r>
          </a:p>
          <a:p>
            <a:pPr marL="0" indent="0">
              <a:buNone/>
            </a:pPr>
            <a:endParaRPr lang="en-GB" sz="2800" dirty="0"/>
          </a:p>
          <a:p>
            <a:pPr marL="0" indent="0">
              <a:buNone/>
            </a:pPr>
            <a:r>
              <a:rPr lang="en-GB" sz="2800" dirty="0"/>
              <a:t>Evidence is presented using the framework EMMIE. EMMIE is a rating and ranking system which was developed by academics at </a:t>
            </a:r>
            <a:r>
              <a:rPr lang="en-GB" sz="2800" b="1" dirty="0"/>
              <a:t>University College London</a:t>
            </a:r>
            <a:r>
              <a:rPr lang="en-GB" sz="2800" dirty="0"/>
              <a:t> to help practitioners and decision-makers to access the evidence-base easily and quickly.</a:t>
            </a:r>
          </a:p>
        </p:txBody>
      </p:sp>
    </p:spTree>
    <p:extLst>
      <p:ext uri="{BB962C8B-B14F-4D97-AF65-F5344CB8AC3E}">
        <p14:creationId xmlns:p14="http://schemas.microsoft.com/office/powerpoint/2010/main" val="1006490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4DF0F-29F1-4115-B342-58B8DAD1BF82}"/>
              </a:ext>
            </a:extLst>
          </p:cNvPr>
          <p:cNvSpPr>
            <a:spLocks noGrp="1"/>
          </p:cNvSpPr>
          <p:nvPr>
            <p:ph type="title"/>
          </p:nvPr>
        </p:nvSpPr>
        <p:spPr/>
        <p:txBody>
          <a:bodyPr/>
          <a:lstStyle/>
          <a:p>
            <a:r>
              <a:rPr lang="en-GB" dirty="0"/>
              <a:t>E.M.M.I.E</a:t>
            </a:r>
          </a:p>
        </p:txBody>
      </p:sp>
      <p:graphicFrame>
        <p:nvGraphicFramePr>
          <p:cNvPr id="4" name="Content Placeholder 3">
            <a:extLst>
              <a:ext uri="{FF2B5EF4-FFF2-40B4-BE49-F238E27FC236}">
                <a16:creationId xmlns:a16="http://schemas.microsoft.com/office/drawing/2014/main" id="{551D7456-9E20-4A5A-B1B0-8146D2E43197}"/>
              </a:ext>
            </a:extLst>
          </p:cNvPr>
          <p:cNvGraphicFramePr>
            <a:graphicFrameLocks noGrp="1"/>
          </p:cNvGraphicFramePr>
          <p:nvPr>
            <p:ph idx="1"/>
            <p:extLst>
              <p:ext uri="{D42A27DB-BD31-4B8C-83A1-F6EECF244321}">
                <p14:modId xmlns:p14="http://schemas.microsoft.com/office/powerpoint/2010/main" val="2624269799"/>
              </p:ext>
            </p:extLst>
          </p:nvPr>
        </p:nvGraphicFramePr>
        <p:xfrm>
          <a:off x="583096" y="2915478"/>
          <a:ext cx="10813774" cy="3677346"/>
        </p:xfrm>
        <a:graphic>
          <a:graphicData uri="http://schemas.openxmlformats.org/drawingml/2006/table">
            <a:tbl>
              <a:tblPr/>
              <a:tblGrid>
                <a:gridCol w="4249736">
                  <a:extLst>
                    <a:ext uri="{9D8B030D-6E8A-4147-A177-3AD203B41FA5}">
                      <a16:colId xmlns:a16="http://schemas.microsoft.com/office/drawing/2014/main" val="20000"/>
                    </a:ext>
                  </a:extLst>
                </a:gridCol>
                <a:gridCol w="1407436">
                  <a:extLst>
                    <a:ext uri="{9D8B030D-6E8A-4147-A177-3AD203B41FA5}">
                      <a16:colId xmlns:a16="http://schemas.microsoft.com/office/drawing/2014/main" val="20001"/>
                    </a:ext>
                  </a:extLst>
                </a:gridCol>
                <a:gridCol w="5156602">
                  <a:extLst>
                    <a:ext uri="{9D8B030D-6E8A-4147-A177-3AD203B41FA5}">
                      <a16:colId xmlns:a16="http://schemas.microsoft.com/office/drawing/2014/main" val="20002"/>
                    </a:ext>
                  </a:extLst>
                </a:gridCol>
              </a:tblGrid>
              <a:tr h="892137">
                <a:tc>
                  <a:txBody>
                    <a:bodyPr/>
                    <a:lstStyle/>
                    <a:p>
                      <a:pPr algn="l">
                        <a:buFont typeface="Arial" panose="020B0604020202020204" pitchFamily="34" charset="0"/>
                        <a:buChar char="•"/>
                      </a:pPr>
                      <a:r>
                        <a:rPr lang="en-GB" sz="1500" b="1" dirty="0">
                          <a:solidFill>
                            <a:srgbClr val="FF0000"/>
                          </a:solidFill>
                          <a:effectLst/>
                          <a:latin typeface="fs-elliot"/>
                        </a:rPr>
                        <a:t>Effect</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Impact on crime</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Whether the evidence suggests the intervention led to an increase, decrease or had no impact on crime.</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extLst>
                  <a:ext uri="{0D108BD9-81ED-4DB2-BD59-A6C34878D82A}">
                    <a16:rowId xmlns:a16="http://schemas.microsoft.com/office/drawing/2014/main" val="10000"/>
                  </a:ext>
                </a:extLst>
              </a:tr>
              <a:tr h="500468">
                <a:tc>
                  <a:txBody>
                    <a:bodyPr/>
                    <a:lstStyle/>
                    <a:p>
                      <a:pPr algn="l">
                        <a:buFont typeface="Arial" panose="020B0604020202020204" pitchFamily="34" charset="0"/>
                        <a:buChar char="•"/>
                      </a:pPr>
                      <a:r>
                        <a:rPr lang="en-GB" sz="1500" b="1" dirty="0">
                          <a:solidFill>
                            <a:srgbClr val="FF0000"/>
                          </a:solidFill>
                          <a:effectLst/>
                          <a:latin typeface="fs-elliot"/>
                        </a:rPr>
                        <a:t>Mechanism</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tc>
                  <a:txBody>
                    <a:bodyPr/>
                    <a:lstStyle/>
                    <a:p>
                      <a:pPr algn="l"/>
                      <a:r>
                        <a:rPr lang="en-GB" sz="1500" b="1" dirty="0">
                          <a:solidFill>
                            <a:schemeClr val="accent1">
                              <a:lumMod val="75000"/>
                            </a:schemeClr>
                          </a:solidFill>
                          <a:effectLst/>
                          <a:latin typeface="fs-elliot"/>
                        </a:rPr>
                        <a:t>How it works</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tc>
                  <a:txBody>
                    <a:bodyPr/>
                    <a:lstStyle/>
                    <a:p>
                      <a:pPr algn="l"/>
                      <a:r>
                        <a:rPr lang="en-GB" sz="1500" b="1" dirty="0">
                          <a:solidFill>
                            <a:schemeClr val="accent1">
                              <a:lumMod val="75000"/>
                            </a:schemeClr>
                          </a:solidFill>
                          <a:effectLst/>
                          <a:latin typeface="fs-elliot"/>
                        </a:rPr>
                        <a:t>What is it about the intervention that could explain its effect?</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96302">
                <a:tc>
                  <a:txBody>
                    <a:bodyPr/>
                    <a:lstStyle/>
                    <a:p>
                      <a:pPr algn="l">
                        <a:buFont typeface="Arial" panose="020B0604020202020204" pitchFamily="34" charset="0"/>
                        <a:buChar char="•"/>
                      </a:pPr>
                      <a:r>
                        <a:rPr lang="en-GB" sz="1500" b="1" dirty="0">
                          <a:solidFill>
                            <a:srgbClr val="FF0000"/>
                          </a:solidFill>
                          <a:effectLst/>
                          <a:latin typeface="fs-elliot"/>
                        </a:rPr>
                        <a:t>Moderators</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Where it works</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In what circumstances and contexts is the intervention likely to work / not work?</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extLst>
                  <a:ext uri="{0D108BD9-81ED-4DB2-BD59-A6C34878D82A}">
                    <a16:rowId xmlns:a16="http://schemas.microsoft.com/office/drawing/2014/main" val="10002"/>
                  </a:ext>
                </a:extLst>
              </a:tr>
              <a:tr h="696302">
                <a:tc>
                  <a:txBody>
                    <a:bodyPr/>
                    <a:lstStyle/>
                    <a:p>
                      <a:pPr algn="l">
                        <a:buFont typeface="Arial" panose="020B0604020202020204" pitchFamily="34" charset="0"/>
                        <a:buChar char="•"/>
                      </a:pPr>
                      <a:r>
                        <a:rPr lang="en-GB" sz="1500" b="1" dirty="0">
                          <a:solidFill>
                            <a:srgbClr val="FF0000"/>
                          </a:solidFill>
                          <a:effectLst/>
                          <a:latin typeface="fs-elliot"/>
                        </a:rPr>
                        <a:t>Implementation</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tc>
                  <a:txBody>
                    <a:bodyPr/>
                    <a:lstStyle/>
                    <a:p>
                      <a:pPr algn="l"/>
                      <a:r>
                        <a:rPr lang="en-GB" sz="1500" b="1" dirty="0">
                          <a:solidFill>
                            <a:schemeClr val="accent1">
                              <a:lumMod val="75000"/>
                            </a:schemeClr>
                          </a:solidFill>
                          <a:effectLst/>
                          <a:latin typeface="fs-elliot"/>
                        </a:rPr>
                        <a:t>How to do it</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tc>
                  <a:txBody>
                    <a:bodyPr/>
                    <a:lstStyle/>
                    <a:p>
                      <a:pPr algn="l"/>
                      <a:r>
                        <a:rPr lang="en-GB" sz="1500" b="1" dirty="0">
                          <a:solidFill>
                            <a:schemeClr val="accent1">
                              <a:lumMod val="75000"/>
                            </a:schemeClr>
                          </a:solidFill>
                          <a:effectLst/>
                          <a:latin typeface="fs-elliot"/>
                        </a:rPr>
                        <a:t>What conditions should be considered when implementing an intervention locally?</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892137">
                <a:tc>
                  <a:txBody>
                    <a:bodyPr/>
                    <a:lstStyle/>
                    <a:p>
                      <a:pPr algn="l">
                        <a:buFont typeface="Arial" panose="020B0604020202020204" pitchFamily="34" charset="0"/>
                        <a:buChar char="•"/>
                      </a:pPr>
                      <a:r>
                        <a:rPr lang="en-GB" sz="1500" b="1" dirty="0">
                          <a:solidFill>
                            <a:srgbClr val="FF0000"/>
                          </a:solidFill>
                          <a:effectLst/>
                          <a:latin typeface="fs-elliot"/>
                        </a:rPr>
                        <a:t>Economic cost</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How much it costs </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tc>
                  <a:txBody>
                    <a:bodyPr/>
                    <a:lstStyle/>
                    <a:p>
                      <a:pPr algn="l"/>
                      <a:r>
                        <a:rPr lang="en-GB" sz="1500" b="1" dirty="0">
                          <a:solidFill>
                            <a:schemeClr val="accent1">
                              <a:lumMod val="75000"/>
                            </a:schemeClr>
                          </a:solidFill>
                          <a:effectLst/>
                          <a:latin typeface="fs-elliot"/>
                        </a:rPr>
                        <a:t>What direct or indirect costs are associated with the intervention and is there evidence of cost benefits?</a:t>
                      </a:r>
                    </a:p>
                  </a:txBody>
                  <a:tcPr marL="64369" marR="64369" marT="64369" marB="64369" anchor="ctr">
                    <a:lnL w="7620" cap="flat" cmpd="sng" algn="ctr">
                      <a:solidFill>
                        <a:srgbClr val="556976"/>
                      </a:solidFill>
                      <a:prstDash val="solid"/>
                      <a:round/>
                      <a:headEnd type="none" w="med" len="med"/>
                      <a:tailEnd type="none" w="med" len="med"/>
                    </a:lnL>
                    <a:lnR w="7620" cap="flat" cmpd="sng" algn="ctr">
                      <a:solidFill>
                        <a:srgbClr val="556976"/>
                      </a:solidFill>
                      <a:prstDash val="solid"/>
                      <a:round/>
                      <a:headEnd type="none" w="med" len="med"/>
                      <a:tailEnd type="none" w="med" len="med"/>
                    </a:lnR>
                    <a:lnT w="7620" cap="flat" cmpd="sng" algn="ctr">
                      <a:solidFill>
                        <a:srgbClr val="556976"/>
                      </a:solidFill>
                      <a:prstDash val="solid"/>
                      <a:round/>
                      <a:headEnd type="none" w="med" len="med"/>
                      <a:tailEnd type="none" w="med" len="med"/>
                    </a:lnT>
                    <a:lnB w="7620" cap="flat" cmpd="sng" algn="ctr">
                      <a:solidFill>
                        <a:srgbClr val="556976"/>
                      </a:solidFill>
                      <a:prstDash val="solid"/>
                      <a:round/>
                      <a:headEnd type="none" w="med" len="med"/>
                      <a:tailEnd type="none" w="med" len="med"/>
                    </a:lnB>
                    <a:solidFill>
                      <a:srgbClr val="F6F7F8"/>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398072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E87-8459-4D5B-9B77-27CF95F4B525}"/>
              </a:ext>
            </a:extLst>
          </p:cNvPr>
          <p:cNvSpPr>
            <a:spLocks noGrp="1"/>
          </p:cNvSpPr>
          <p:nvPr>
            <p:ph type="title"/>
          </p:nvPr>
        </p:nvSpPr>
        <p:spPr/>
        <p:txBody>
          <a:bodyPr/>
          <a:lstStyle/>
          <a:p>
            <a:r>
              <a:rPr lang="en-GB" dirty="0"/>
              <a:t>The Crime Reduction Toolkit</a:t>
            </a:r>
          </a:p>
        </p:txBody>
      </p:sp>
      <p:sp>
        <p:nvSpPr>
          <p:cNvPr id="3" name="Content Placeholder 2">
            <a:extLst>
              <a:ext uri="{FF2B5EF4-FFF2-40B4-BE49-F238E27FC236}">
                <a16:creationId xmlns:a16="http://schemas.microsoft.com/office/drawing/2014/main" id="{E5CA3E8D-22B8-4DAD-98B6-C2B18187F005}"/>
              </a:ext>
            </a:extLst>
          </p:cNvPr>
          <p:cNvSpPr>
            <a:spLocks noGrp="1"/>
          </p:cNvSpPr>
          <p:nvPr>
            <p:ph idx="1"/>
          </p:nvPr>
        </p:nvSpPr>
        <p:spPr>
          <a:xfrm>
            <a:off x="761799" y="2750126"/>
            <a:ext cx="10896801" cy="3597665"/>
          </a:xfrm>
        </p:spPr>
        <p:txBody>
          <a:bodyPr>
            <a:normAutofit lnSpcReduction="10000"/>
          </a:bodyPr>
          <a:lstStyle/>
          <a:p>
            <a:r>
              <a:rPr lang="en-GB" sz="1600" dirty="0"/>
              <a:t>The Crime Reduction Toolkit summarises the best available research evidence on what works to reduce crime. </a:t>
            </a:r>
          </a:p>
          <a:p>
            <a:endParaRPr lang="en-GB" sz="1600" dirty="0"/>
          </a:p>
          <a:p>
            <a:r>
              <a:rPr lang="en-GB" sz="1600" dirty="0"/>
              <a:t>It uses the EMMIE framework described below to present evidence from systematic reviews of research on crime reduction interventions in a format that helps users to access and understand it quickly.</a:t>
            </a:r>
          </a:p>
          <a:p>
            <a:endParaRPr lang="en-GB" sz="1600" dirty="0"/>
          </a:p>
          <a:p>
            <a:r>
              <a:rPr lang="en-GB" sz="1600" dirty="0"/>
              <a:t>A systematic review summarises the research evidence from a number of studies on a particular topic and uses strict criteria to exclude studies that do not fit certain quality and methodological requirements. Some systematic reviews include meta-analyses which use statistical tests to estimate the overall effect of an intervention by combining data from multiple studies. </a:t>
            </a:r>
          </a:p>
          <a:p>
            <a:endParaRPr lang="en-GB" sz="1600" dirty="0"/>
          </a:p>
          <a:p>
            <a:r>
              <a:rPr lang="en-GB" sz="1600" dirty="0"/>
              <a:t>In simple terms using the best available research evidence to inform decision making.</a:t>
            </a:r>
          </a:p>
        </p:txBody>
      </p:sp>
      <p:pic>
        <p:nvPicPr>
          <p:cNvPr id="2050" name="Picture 2" descr="Toolkits – History of Place">
            <a:extLst>
              <a:ext uri="{FF2B5EF4-FFF2-40B4-BE49-F238E27FC236}">
                <a16:creationId xmlns:a16="http://schemas.microsoft.com/office/drawing/2014/main" id="{44F43C15-72DE-46ED-A856-EDC1A4ED96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2157" y="0"/>
            <a:ext cx="3514725"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339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E354E-BACF-46D3-8A76-7EA90707AEC4}"/>
              </a:ext>
            </a:extLst>
          </p:cNvPr>
          <p:cNvSpPr>
            <a:spLocks noGrp="1"/>
          </p:cNvSpPr>
          <p:nvPr>
            <p:ph type="title"/>
          </p:nvPr>
        </p:nvSpPr>
        <p:spPr>
          <a:xfrm>
            <a:off x="6788582" y="858983"/>
            <a:ext cx="3968783" cy="2021378"/>
          </a:xfrm>
        </p:spPr>
        <p:txBody>
          <a:bodyPr>
            <a:normAutofit/>
          </a:bodyPr>
          <a:lstStyle/>
          <a:p>
            <a:pPr>
              <a:lnSpc>
                <a:spcPct val="90000"/>
              </a:lnSpc>
            </a:pPr>
            <a:r>
              <a:rPr lang="en-GB" sz="3700"/>
              <a:t>What Works Crime Reduction Toolkit</a:t>
            </a:r>
          </a:p>
        </p:txBody>
      </p:sp>
      <p:pic>
        <p:nvPicPr>
          <p:cNvPr id="4" name="Content Placeholder 3" descr="Graphical user interface, application&#10;&#10;Description automatically generated">
            <a:extLst>
              <a:ext uri="{FF2B5EF4-FFF2-40B4-BE49-F238E27FC236}">
                <a16:creationId xmlns:a16="http://schemas.microsoft.com/office/drawing/2014/main" id="{E9B25FD3-69F7-435D-BB7B-B3DC45F01251}"/>
              </a:ext>
            </a:extLst>
          </p:cNvPr>
          <p:cNvPicPr>
            <a:picLocks noChangeAspect="1"/>
          </p:cNvPicPr>
          <p:nvPr/>
        </p:nvPicPr>
        <p:blipFill rotWithShape="1">
          <a:blip r:embed="rId2"/>
          <a:srcRect r="2" b="10174"/>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176EC0C1-20BF-483F-85D5-B2C61951DEB2}"/>
              </a:ext>
            </a:extLst>
          </p:cNvPr>
          <p:cNvSpPr>
            <a:spLocks noGrp="1"/>
          </p:cNvSpPr>
          <p:nvPr>
            <p:ph idx="1"/>
          </p:nvPr>
        </p:nvSpPr>
        <p:spPr>
          <a:xfrm>
            <a:off x="6788582" y="3282696"/>
            <a:ext cx="3968783" cy="2957383"/>
          </a:xfrm>
        </p:spPr>
        <p:txBody>
          <a:bodyPr anchor="ctr">
            <a:normAutofit/>
          </a:bodyPr>
          <a:lstStyle/>
          <a:p>
            <a:r>
              <a:rPr lang="en-GB" dirty="0">
                <a:hlinkClick r:id="rId3"/>
              </a:rPr>
              <a:t>http://whatworks.college.police.uk/toolkit/Pages/Toolkit.aspx</a:t>
            </a:r>
            <a:r>
              <a:rPr lang="en-GB" dirty="0"/>
              <a:t> </a:t>
            </a:r>
          </a:p>
          <a:p>
            <a:endParaRPr lang="en-US" dirty="0"/>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631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0B7A3-1B57-44D0-AB6F-ED3BC56FE813}"/>
              </a:ext>
            </a:extLst>
          </p:cNvPr>
          <p:cNvSpPr>
            <a:spLocks noGrp="1"/>
          </p:cNvSpPr>
          <p:nvPr>
            <p:ph type="title"/>
          </p:nvPr>
        </p:nvSpPr>
        <p:spPr>
          <a:xfrm>
            <a:off x="761802" y="709938"/>
            <a:ext cx="4826830" cy="5530141"/>
          </a:xfrm>
        </p:spPr>
        <p:txBody>
          <a:bodyPr>
            <a:normAutofit/>
          </a:bodyPr>
          <a:lstStyle/>
          <a:p>
            <a:r>
              <a:rPr lang="en-GB" dirty="0"/>
              <a:t>Exercise for Workshop</a:t>
            </a:r>
          </a:p>
        </p:txBody>
      </p:sp>
      <p:sp useBgFill="1">
        <p:nvSpPr>
          <p:cNvPr id="19"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62B64-F0AE-4BAC-A42D-1B82DBB20410}"/>
              </a:ext>
            </a:extLst>
          </p:cNvPr>
          <p:cNvSpPr>
            <a:spLocks noGrp="1"/>
          </p:cNvSpPr>
          <p:nvPr>
            <p:ph idx="1"/>
          </p:nvPr>
        </p:nvSpPr>
        <p:spPr>
          <a:xfrm>
            <a:off x="6690455" y="709938"/>
            <a:ext cx="4016057" cy="5530141"/>
          </a:xfrm>
        </p:spPr>
        <p:txBody>
          <a:bodyPr anchor="ctr">
            <a:normAutofit/>
          </a:bodyPr>
          <a:lstStyle/>
          <a:p>
            <a:r>
              <a:rPr lang="en-GB" dirty="0"/>
              <a:t>I want you to find a crime “problem” and use the resources available to address it in the best way you can think of.</a:t>
            </a:r>
          </a:p>
        </p:txBody>
      </p:sp>
      <p:cxnSp>
        <p:nvCxnSpPr>
          <p:cNvPr id="20"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8564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0B7A3-1B57-44D0-AB6F-ED3BC56FE813}"/>
              </a:ext>
            </a:extLst>
          </p:cNvPr>
          <p:cNvSpPr>
            <a:spLocks noGrp="1"/>
          </p:cNvSpPr>
          <p:nvPr>
            <p:ph type="title"/>
          </p:nvPr>
        </p:nvSpPr>
        <p:spPr>
          <a:xfrm>
            <a:off x="761802" y="709938"/>
            <a:ext cx="4826830" cy="5530141"/>
          </a:xfrm>
        </p:spPr>
        <p:txBody>
          <a:bodyPr>
            <a:normAutofit/>
          </a:bodyPr>
          <a:lstStyle/>
          <a:p>
            <a:r>
              <a:rPr lang="en-GB" dirty="0"/>
              <a:t>Exercise for Workshop</a:t>
            </a:r>
          </a:p>
        </p:txBody>
      </p:sp>
      <p:sp useBgFill="1">
        <p:nvSpPr>
          <p:cNvPr id="10"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62B64-F0AE-4BAC-A42D-1B82DBB20410}"/>
              </a:ext>
            </a:extLst>
          </p:cNvPr>
          <p:cNvSpPr>
            <a:spLocks noGrp="1"/>
          </p:cNvSpPr>
          <p:nvPr>
            <p:ph idx="1"/>
          </p:nvPr>
        </p:nvSpPr>
        <p:spPr>
          <a:xfrm>
            <a:off x="6690455" y="709938"/>
            <a:ext cx="4016057" cy="5530141"/>
          </a:xfrm>
        </p:spPr>
        <p:txBody>
          <a:bodyPr anchor="ctr">
            <a:normAutofit/>
          </a:bodyPr>
          <a:lstStyle/>
          <a:p>
            <a:pPr>
              <a:lnSpc>
                <a:spcPct val="100000"/>
              </a:lnSpc>
            </a:pPr>
            <a:r>
              <a:rPr lang="en-GB" sz="1500" b="1">
                <a:ea typeface="+mn-lt"/>
                <a:cs typeface="+mn-lt"/>
              </a:rPr>
              <a:t>What would your considerations and actions be to overcome this problem?</a:t>
            </a:r>
            <a:endParaRPr lang="en-GB" sz="1500" b="1">
              <a:cs typeface="Calibri"/>
            </a:endParaRPr>
          </a:p>
          <a:p>
            <a:pPr>
              <a:lnSpc>
                <a:spcPct val="100000"/>
              </a:lnSpc>
            </a:pPr>
            <a:r>
              <a:rPr lang="en-GB" sz="1500" b="1">
                <a:ea typeface="+mn-lt"/>
                <a:cs typeface="+mn-lt"/>
              </a:rPr>
              <a:t>1. Explain the details of the problem, issue or concern, including who may be affected by it. - consider who is involved, as collaborative working plays an important part in EBP</a:t>
            </a:r>
            <a:endParaRPr lang="en-GB" sz="1500" b="1">
              <a:cs typeface="Calibri"/>
            </a:endParaRPr>
          </a:p>
          <a:p>
            <a:pPr marL="0" indent="0">
              <a:lnSpc>
                <a:spcPct val="100000"/>
              </a:lnSpc>
              <a:buNone/>
            </a:pPr>
            <a:r>
              <a:rPr lang="en-GB" sz="1500" b="1">
                <a:ea typeface="+mn-lt"/>
                <a:cs typeface="+mn-lt"/>
              </a:rPr>
              <a:t>Consider the stages of Evidenced Based Policing</a:t>
            </a:r>
            <a:endParaRPr lang="en-GB" sz="1500" b="1">
              <a:cs typeface="Calibri" panose="020F0502020204030204"/>
            </a:endParaRPr>
          </a:p>
          <a:p>
            <a:pPr>
              <a:lnSpc>
                <a:spcPct val="100000"/>
              </a:lnSpc>
            </a:pPr>
            <a:r>
              <a:rPr lang="en-GB" sz="1500" b="1">
                <a:ea typeface="+mn-lt"/>
                <a:cs typeface="+mn-lt"/>
              </a:rPr>
              <a:t>• Identify Problem</a:t>
            </a:r>
            <a:endParaRPr lang="en-GB" sz="1500" b="1">
              <a:cs typeface="Calibri"/>
            </a:endParaRPr>
          </a:p>
          <a:p>
            <a:pPr>
              <a:lnSpc>
                <a:spcPct val="100000"/>
              </a:lnSpc>
            </a:pPr>
            <a:r>
              <a:rPr lang="en-GB" sz="1500" b="1">
                <a:ea typeface="+mn-lt"/>
                <a:cs typeface="+mn-lt"/>
              </a:rPr>
              <a:t>• Define Problem</a:t>
            </a:r>
            <a:endParaRPr lang="en-GB" sz="1500" b="1">
              <a:cs typeface="Calibri"/>
            </a:endParaRPr>
          </a:p>
          <a:p>
            <a:pPr>
              <a:lnSpc>
                <a:spcPct val="100000"/>
              </a:lnSpc>
            </a:pPr>
            <a:r>
              <a:rPr lang="en-GB" sz="1500" b="1">
                <a:ea typeface="+mn-lt"/>
                <a:cs typeface="+mn-lt"/>
              </a:rPr>
              <a:t>• Understand Problem</a:t>
            </a:r>
            <a:endParaRPr lang="en-GB" sz="1500" b="1">
              <a:cs typeface="Calibri"/>
            </a:endParaRPr>
          </a:p>
          <a:p>
            <a:pPr>
              <a:lnSpc>
                <a:spcPct val="100000"/>
              </a:lnSpc>
            </a:pPr>
            <a:r>
              <a:rPr lang="en-GB" sz="1500" b="1">
                <a:ea typeface="+mn-lt"/>
                <a:cs typeface="+mn-lt"/>
              </a:rPr>
              <a:t>• Develop Ideas</a:t>
            </a:r>
            <a:endParaRPr lang="en-GB" sz="1500" b="1">
              <a:cs typeface="Calibri"/>
            </a:endParaRPr>
          </a:p>
          <a:p>
            <a:pPr>
              <a:lnSpc>
                <a:spcPct val="100000"/>
              </a:lnSpc>
            </a:pPr>
            <a:r>
              <a:rPr lang="en-GB" sz="1500" b="1">
                <a:ea typeface="+mn-lt"/>
                <a:cs typeface="+mn-lt"/>
              </a:rPr>
              <a:t>• Identify Opportunities</a:t>
            </a:r>
            <a:endParaRPr lang="en-GB" sz="1500" b="1">
              <a:cs typeface="Calibri"/>
            </a:endParaRPr>
          </a:p>
          <a:p>
            <a:pPr>
              <a:lnSpc>
                <a:spcPct val="100000"/>
              </a:lnSpc>
            </a:pPr>
            <a:r>
              <a:rPr lang="en-GB" sz="1500" b="1">
                <a:ea typeface="+mn-lt"/>
                <a:cs typeface="+mn-lt"/>
              </a:rPr>
              <a:t>• Plan</a:t>
            </a:r>
            <a:endParaRPr lang="en-GB" sz="1500" b="1">
              <a:cs typeface="Calibri"/>
            </a:endParaRPr>
          </a:p>
          <a:p>
            <a:pPr>
              <a:lnSpc>
                <a:spcPct val="100000"/>
              </a:lnSpc>
            </a:pPr>
            <a:r>
              <a:rPr lang="en-GB" sz="1500" b="1">
                <a:ea typeface="+mn-lt"/>
                <a:cs typeface="+mn-lt"/>
              </a:rPr>
              <a:t>• Implement</a:t>
            </a:r>
            <a:endParaRPr lang="en-GB" sz="1500" b="1">
              <a:cs typeface="Calibri"/>
            </a:endParaRPr>
          </a:p>
          <a:p>
            <a:pPr>
              <a:lnSpc>
                <a:spcPct val="100000"/>
              </a:lnSpc>
            </a:pPr>
            <a:r>
              <a:rPr lang="en-GB" sz="1500" b="1">
                <a:ea typeface="+mn-lt"/>
                <a:cs typeface="+mn-lt"/>
              </a:rPr>
              <a:t>• Evaluate This cannot be completed at this stage</a:t>
            </a:r>
            <a:endParaRPr lang="en-GB" sz="1500" b="1">
              <a:cs typeface="Calibri"/>
            </a:endParaRPr>
          </a:p>
          <a:p>
            <a:pPr>
              <a:lnSpc>
                <a:spcPct val="100000"/>
              </a:lnSpc>
            </a:pPr>
            <a:endParaRPr lang="en-GB" sz="1500"/>
          </a:p>
        </p:txBody>
      </p:sp>
      <p:cxnSp>
        <p:nvCxnSpPr>
          <p:cNvPr id="12"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460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13AB2-287A-48BB-8A46-89519438D154}"/>
              </a:ext>
            </a:extLst>
          </p:cNvPr>
          <p:cNvSpPr>
            <a:spLocks noGrp="1"/>
          </p:cNvSpPr>
          <p:nvPr>
            <p:ph type="title"/>
          </p:nvPr>
        </p:nvSpPr>
        <p:spPr>
          <a:xfrm>
            <a:off x="761802" y="709938"/>
            <a:ext cx="4826830" cy="5530141"/>
          </a:xfrm>
        </p:spPr>
        <p:txBody>
          <a:bodyPr>
            <a:normAutofit/>
          </a:bodyPr>
          <a:lstStyle/>
          <a:p>
            <a:r>
              <a:rPr lang="en-GB" dirty="0"/>
              <a:t>Exercise for Workshop</a:t>
            </a:r>
          </a:p>
        </p:txBody>
      </p:sp>
      <p:sp useBgFill="1">
        <p:nvSpPr>
          <p:cNvPr id="10"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D092D-1C75-4ED7-9F9E-50FB1A5F4DBF}"/>
              </a:ext>
            </a:extLst>
          </p:cNvPr>
          <p:cNvSpPr>
            <a:spLocks noGrp="1"/>
          </p:cNvSpPr>
          <p:nvPr>
            <p:ph idx="1"/>
          </p:nvPr>
        </p:nvSpPr>
        <p:spPr>
          <a:xfrm>
            <a:off x="6690455" y="709938"/>
            <a:ext cx="4016057" cy="5530141"/>
          </a:xfrm>
        </p:spPr>
        <p:txBody>
          <a:bodyPr anchor="ctr">
            <a:normAutofit/>
          </a:bodyPr>
          <a:lstStyle/>
          <a:p>
            <a:pPr>
              <a:lnSpc>
                <a:spcPct val="100000"/>
              </a:lnSpc>
            </a:pPr>
            <a:r>
              <a:rPr lang="en-GB" sz="1500" b="1">
                <a:cs typeface="Calibri"/>
              </a:rPr>
              <a:t>2. Outline the key stakeholders in relation to this situation – consider what is involved, the roles and responsibilities of each organisation or</a:t>
            </a:r>
            <a:r>
              <a:rPr lang="en-GB" sz="1500" b="1">
                <a:ea typeface="+mn-lt"/>
                <a:cs typeface="+mn-lt"/>
              </a:rPr>
              <a:t> </a:t>
            </a:r>
            <a:r>
              <a:rPr lang="en-GB" sz="1500" b="1">
                <a:cs typeface="Calibri"/>
              </a:rPr>
              <a:t>individual will have in implementing a new approach</a:t>
            </a:r>
            <a:endParaRPr lang="en-GB" sz="1500" b="1">
              <a:ea typeface="+mn-lt"/>
              <a:cs typeface="+mn-lt"/>
            </a:endParaRPr>
          </a:p>
          <a:p>
            <a:pPr>
              <a:lnSpc>
                <a:spcPct val="100000"/>
              </a:lnSpc>
            </a:pPr>
            <a:r>
              <a:rPr lang="en-GB" sz="1500" b="1">
                <a:cs typeface="Calibri"/>
              </a:rPr>
              <a:t>3. Where may you go to research the problem?</a:t>
            </a:r>
            <a:endParaRPr lang="en-GB" sz="1500" b="1">
              <a:ea typeface="+mn-lt"/>
              <a:cs typeface="+mn-lt"/>
            </a:endParaRPr>
          </a:p>
          <a:p>
            <a:pPr>
              <a:lnSpc>
                <a:spcPct val="100000"/>
              </a:lnSpc>
            </a:pPr>
            <a:r>
              <a:rPr lang="en-GB" sz="1500" b="1">
                <a:cs typeface="Calibri"/>
              </a:rPr>
              <a:t>4. Define possible options for resolving or the issue</a:t>
            </a:r>
            <a:endParaRPr lang="en-GB" sz="1500" b="1">
              <a:ea typeface="+mn-lt"/>
              <a:cs typeface="+mn-lt"/>
            </a:endParaRPr>
          </a:p>
          <a:p>
            <a:pPr>
              <a:lnSpc>
                <a:spcPct val="100000"/>
              </a:lnSpc>
            </a:pPr>
            <a:r>
              <a:rPr lang="en-GB" sz="1500" b="1">
                <a:cs typeface="Calibri"/>
              </a:rPr>
              <a:t>5. Define the preferred solution, including the rationale for the choice and likely benefits based on evidence.</a:t>
            </a:r>
            <a:endParaRPr lang="en-GB" sz="1500" b="1">
              <a:ea typeface="+mn-lt"/>
              <a:cs typeface="+mn-lt"/>
            </a:endParaRPr>
          </a:p>
          <a:p>
            <a:pPr>
              <a:lnSpc>
                <a:spcPct val="100000"/>
              </a:lnSpc>
            </a:pPr>
            <a:r>
              <a:rPr lang="en-GB" sz="1500" b="1">
                <a:cs typeface="Calibri"/>
              </a:rPr>
              <a:t>6. Construct a plan for the implementation of the preferred option. This should include consideration of: cost, resources, any partner agency involvement, timescales, monitoring, recording findings and date for concluding the implementation.</a:t>
            </a:r>
            <a:endParaRPr lang="en-GB" sz="1500" b="1">
              <a:ea typeface="+mn-lt"/>
              <a:cs typeface="+mn-lt"/>
            </a:endParaRPr>
          </a:p>
        </p:txBody>
      </p:sp>
      <p:cxnSp>
        <p:nvCxnSpPr>
          <p:cNvPr id="12"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772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4B4B2-FAC3-46CC-95A6-054A7E8CFED3}"/>
              </a:ext>
            </a:extLst>
          </p:cNvPr>
          <p:cNvSpPr>
            <a:spLocks noGrp="1"/>
          </p:cNvSpPr>
          <p:nvPr>
            <p:ph type="title"/>
          </p:nvPr>
        </p:nvSpPr>
        <p:spPr>
          <a:xfrm>
            <a:off x="761802" y="709938"/>
            <a:ext cx="4826830" cy="5530141"/>
          </a:xfrm>
        </p:spPr>
        <p:txBody>
          <a:bodyPr>
            <a:normAutofit/>
          </a:bodyPr>
          <a:lstStyle/>
          <a:p>
            <a:r>
              <a:rPr lang="en-GB" dirty="0"/>
              <a:t>Resources</a:t>
            </a:r>
          </a:p>
        </p:txBody>
      </p:sp>
      <p:sp useBgFill="1">
        <p:nvSpPr>
          <p:cNvPr id="10"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C857FC-22B6-4EA9-8BA3-398BF0F82A04}"/>
              </a:ext>
            </a:extLst>
          </p:cNvPr>
          <p:cNvSpPr>
            <a:spLocks noGrp="1"/>
          </p:cNvSpPr>
          <p:nvPr>
            <p:ph idx="1"/>
          </p:nvPr>
        </p:nvSpPr>
        <p:spPr>
          <a:xfrm>
            <a:off x="4560580" y="722044"/>
            <a:ext cx="6869618" cy="5530141"/>
          </a:xfrm>
        </p:spPr>
        <p:txBody>
          <a:bodyPr anchor="ctr">
            <a:normAutofit fontScale="92500" lnSpcReduction="20000"/>
          </a:bodyPr>
          <a:lstStyle/>
          <a:p>
            <a:pPr>
              <a:lnSpc>
                <a:spcPct val="100000"/>
              </a:lnSpc>
            </a:pPr>
            <a:r>
              <a:rPr lang="en-GB" sz="1600" dirty="0"/>
              <a:t>Swansea Crime Map</a:t>
            </a:r>
          </a:p>
          <a:p>
            <a:pPr>
              <a:lnSpc>
                <a:spcPct val="100000"/>
              </a:lnSpc>
            </a:pPr>
            <a:r>
              <a:rPr lang="en-GB" sz="1600" dirty="0">
                <a:hlinkClick r:id="rId2"/>
              </a:rPr>
              <a:t>https://www.police.uk/pu/your-area/south-wales-police/swansea/?tab=CrimeMap</a:t>
            </a:r>
            <a:endParaRPr lang="en-GB" sz="1600" dirty="0"/>
          </a:p>
          <a:p>
            <a:pPr>
              <a:lnSpc>
                <a:spcPct val="100000"/>
              </a:lnSpc>
            </a:pPr>
            <a:r>
              <a:rPr lang="en-GB" sz="1600" dirty="0"/>
              <a:t>College of Policing</a:t>
            </a:r>
          </a:p>
          <a:p>
            <a:pPr>
              <a:lnSpc>
                <a:spcPct val="100000"/>
              </a:lnSpc>
            </a:pPr>
            <a:r>
              <a:rPr lang="en-GB" sz="1600" dirty="0">
                <a:hlinkClick r:id="rId3"/>
              </a:rPr>
              <a:t>http://www.college.police.uk/Pages/Home.aspx</a:t>
            </a:r>
            <a:endParaRPr lang="en-GB" sz="1600" dirty="0"/>
          </a:p>
          <a:p>
            <a:pPr>
              <a:lnSpc>
                <a:spcPct val="100000"/>
              </a:lnSpc>
            </a:pPr>
            <a:r>
              <a:rPr lang="en-GB" sz="1600" dirty="0"/>
              <a:t>What Works Centre for Crime Reduction</a:t>
            </a:r>
          </a:p>
          <a:p>
            <a:pPr>
              <a:lnSpc>
                <a:spcPct val="100000"/>
              </a:lnSpc>
            </a:pPr>
            <a:r>
              <a:rPr lang="en-GB" sz="1600" dirty="0">
                <a:hlinkClick r:id="rId4"/>
              </a:rPr>
              <a:t>http://whatworks.college.police.uk/Pages/default.aspx</a:t>
            </a:r>
            <a:endParaRPr lang="en-GB" sz="1600" dirty="0"/>
          </a:p>
          <a:p>
            <a:pPr>
              <a:lnSpc>
                <a:spcPct val="100000"/>
              </a:lnSpc>
            </a:pPr>
            <a:r>
              <a:rPr lang="en-GB" sz="1600" dirty="0"/>
              <a:t>UCL Jill Dando Institute of Security and Crime Science</a:t>
            </a:r>
          </a:p>
          <a:p>
            <a:pPr>
              <a:lnSpc>
                <a:spcPct val="100000"/>
              </a:lnSpc>
            </a:pPr>
            <a:r>
              <a:rPr lang="en-GB" sz="1600" dirty="0">
                <a:hlinkClick r:id="rId5"/>
              </a:rPr>
              <a:t>http://www.ucl.ac.uk/jdi/</a:t>
            </a:r>
            <a:endParaRPr lang="en-GB" sz="1600" dirty="0"/>
          </a:p>
          <a:p>
            <a:pPr>
              <a:lnSpc>
                <a:spcPct val="100000"/>
              </a:lnSpc>
            </a:pPr>
            <a:r>
              <a:rPr lang="en-GB" sz="1600" dirty="0"/>
              <a:t>Cambridge Institute of Criminology</a:t>
            </a:r>
          </a:p>
          <a:p>
            <a:pPr>
              <a:lnSpc>
                <a:spcPct val="100000"/>
              </a:lnSpc>
            </a:pPr>
            <a:r>
              <a:rPr lang="en-GB" sz="1600" dirty="0">
                <a:hlinkClick r:id="rId6"/>
              </a:rPr>
              <a:t>http://www.crim.cam.ac.uk/</a:t>
            </a:r>
            <a:endParaRPr lang="en-GB" sz="1600" dirty="0"/>
          </a:p>
          <a:p>
            <a:pPr>
              <a:lnSpc>
                <a:spcPct val="100000"/>
              </a:lnSpc>
            </a:pPr>
            <a:r>
              <a:rPr lang="en-GB" sz="1600" dirty="0"/>
              <a:t>Society for Evidence Based Policing</a:t>
            </a:r>
          </a:p>
          <a:p>
            <a:pPr>
              <a:lnSpc>
                <a:spcPct val="100000"/>
              </a:lnSpc>
            </a:pPr>
            <a:r>
              <a:rPr lang="en-GB" sz="1600" dirty="0">
                <a:hlinkClick r:id="rId7"/>
              </a:rPr>
              <a:t>https://www.sebp.police.uk/</a:t>
            </a:r>
            <a:endParaRPr lang="en-GB" sz="1600" dirty="0"/>
          </a:p>
          <a:p>
            <a:pPr>
              <a:lnSpc>
                <a:spcPct val="100000"/>
              </a:lnSpc>
            </a:pPr>
            <a:r>
              <a:rPr lang="en-GB" sz="1600" dirty="0"/>
              <a:t>Campbell Collaboration</a:t>
            </a:r>
          </a:p>
          <a:p>
            <a:pPr>
              <a:lnSpc>
                <a:spcPct val="100000"/>
              </a:lnSpc>
            </a:pPr>
            <a:r>
              <a:rPr lang="en-GB" sz="1600" dirty="0">
                <a:hlinkClick r:id="rId8"/>
              </a:rPr>
              <a:t>https://campbellcollaboration.org/</a:t>
            </a:r>
            <a:endParaRPr lang="en-GB" sz="1600" dirty="0"/>
          </a:p>
          <a:p>
            <a:pPr>
              <a:lnSpc>
                <a:spcPct val="100000"/>
              </a:lnSpc>
            </a:pPr>
            <a:r>
              <a:rPr lang="en-GB" sz="1600" dirty="0"/>
              <a:t>Canterbury Centre for Policing Research</a:t>
            </a:r>
          </a:p>
          <a:p>
            <a:pPr>
              <a:lnSpc>
                <a:spcPct val="100000"/>
              </a:lnSpc>
            </a:pPr>
            <a:r>
              <a:rPr lang="en-GB" sz="1600" dirty="0">
                <a:hlinkClick r:id="rId9"/>
              </a:rPr>
              <a:t>https://www.canterbury.ac.uk/social-and-applied-sciences/law-criminal-justice-and-computing/canterbury-centre-for-police-research/canterbuy-centre-for-police-research.aspx</a:t>
            </a:r>
            <a:endParaRPr lang="en-GB" sz="1600" dirty="0"/>
          </a:p>
          <a:p>
            <a:pPr>
              <a:lnSpc>
                <a:spcPct val="100000"/>
              </a:lnSpc>
            </a:pPr>
            <a:endParaRPr lang="en-GB" sz="1600" dirty="0"/>
          </a:p>
        </p:txBody>
      </p:sp>
      <p:cxnSp>
        <p:nvCxnSpPr>
          <p:cNvPr id="12"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8453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BB9488E-CCD7-40EB-A47D-CD30D3BB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43879FB-5E6C-4203-AC25-A44F3CE4E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583140"/>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F9C28-6C9C-4925-B455-2C9AC58A84C1}"/>
              </a:ext>
            </a:extLst>
          </p:cNvPr>
          <p:cNvSpPr>
            <a:spLocks noGrp="1"/>
          </p:cNvSpPr>
          <p:nvPr>
            <p:ph type="title"/>
          </p:nvPr>
        </p:nvSpPr>
        <p:spPr>
          <a:xfrm>
            <a:off x="761801" y="858983"/>
            <a:ext cx="9906799" cy="1359170"/>
          </a:xfrm>
        </p:spPr>
        <p:txBody>
          <a:bodyPr anchor="b">
            <a:normAutofit/>
          </a:bodyPr>
          <a:lstStyle/>
          <a:p>
            <a:r>
              <a:rPr lang="en-GB" dirty="0"/>
              <a:t>Week 4 Lectures Complete!</a:t>
            </a:r>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85AD06A-0295-4A5E-9EBA-A90FE7A1E3A7}"/>
              </a:ext>
            </a:extLst>
          </p:cNvPr>
          <p:cNvGraphicFramePr>
            <a:graphicFrameLocks noGrp="1"/>
          </p:cNvGraphicFramePr>
          <p:nvPr>
            <p:ph idx="1"/>
            <p:extLst>
              <p:ext uri="{D42A27DB-BD31-4B8C-83A1-F6EECF244321}">
                <p14:modId xmlns:p14="http://schemas.microsoft.com/office/powerpoint/2010/main" val="1996866283"/>
              </p:ext>
            </p:extLst>
          </p:nvPr>
        </p:nvGraphicFramePr>
        <p:xfrm>
          <a:off x="332481" y="2811354"/>
          <a:ext cx="10335519" cy="3200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0778651"/>
      </p:ext>
    </p:extLst>
  </p:cSld>
  <p:clrMapOvr>
    <a:masterClrMapping/>
  </p:clrMapOvr>
</p:sld>
</file>

<file path=ppt/theme/theme1.xml><?xml version="1.0" encoding="utf-8"?>
<a:theme xmlns:a="http://schemas.openxmlformats.org/drawingml/2006/main" name="BevelVTI">
  <a:themeElements>
    <a:clrScheme name="AnalogousFromRegularSeedRightStep">
      <a:dk1>
        <a:srgbClr val="000000"/>
      </a:dk1>
      <a:lt1>
        <a:srgbClr val="FFFFFF"/>
      </a:lt1>
      <a:dk2>
        <a:srgbClr val="412B24"/>
      </a:dk2>
      <a:lt2>
        <a:srgbClr val="E2E8E7"/>
      </a:lt2>
      <a:accent1>
        <a:srgbClr val="C7495F"/>
      </a:accent1>
      <a:accent2>
        <a:srgbClr val="B55637"/>
      </a:accent2>
      <a:accent3>
        <a:srgbClr val="C79C49"/>
      </a:accent3>
      <a:accent4>
        <a:srgbClr val="A2AB34"/>
      </a:accent4>
      <a:accent5>
        <a:srgbClr val="7AB141"/>
      </a:accent5>
      <a:accent6>
        <a:srgbClr val="43B537"/>
      </a:accent6>
      <a:hlink>
        <a:srgbClr val="319382"/>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0</TotalTime>
  <Words>1981</Words>
  <Application>Microsoft Office PowerPoint</Application>
  <PresentationFormat>Widescreen</PresentationFormat>
  <Paragraphs>203</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Calibri</vt:lpstr>
      <vt:lpstr>Calibri Light</vt:lpstr>
      <vt:lpstr>nta</vt:lpstr>
      <vt:lpstr>inherit</vt:lpstr>
      <vt:lpstr>Bierstadt</vt:lpstr>
      <vt:lpstr>Arial</vt:lpstr>
      <vt:lpstr>fs-elliot</vt:lpstr>
      <vt:lpstr>BevelVTI</vt:lpstr>
      <vt:lpstr>Evidence Based Policing</vt:lpstr>
      <vt:lpstr>What works?</vt:lpstr>
      <vt:lpstr>The What Works Centre</vt:lpstr>
      <vt:lpstr>The College of Policing</vt:lpstr>
      <vt:lpstr>The What Works Centre for Crime Reduction</vt:lpstr>
      <vt:lpstr>Focus of the Evaluation </vt:lpstr>
      <vt:lpstr>Achievements </vt:lpstr>
      <vt:lpstr>Changes in evidence use by senior officers: % “never or rarely” using </vt:lpstr>
      <vt:lpstr>Change in perceived organisational support for EBP: % agreeing</vt:lpstr>
      <vt:lpstr>Challenges</vt:lpstr>
      <vt:lpstr>Challenges</vt:lpstr>
      <vt:lpstr>Messages to the College of Policing </vt:lpstr>
      <vt:lpstr>Next steps</vt:lpstr>
      <vt:lpstr>The Benefits of this Approach</vt:lpstr>
      <vt:lpstr>E.M.M.I.E &amp; The Crime Reduction Toolkit</vt:lpstr>
      <vt:lpstr>E.M.M.I.E</vt:lpstr>
      <vt:lpstr>The Crime Reduction Toolkit</vt:lpstr>
      <vt:lpstr>What Works Crime Reduction Toolkit</vt:lpstr>
      <vt:lpstr>Exercise for Workshop</vt:lpstr>
      <vt:lpstr>Exercise for Workshop</vt:lpstr>
      <vt:lpstr>Exercise for Workshop</vt:lpstr>
      <vt:lpstr>Resources</vt:lpstr>
      <vt:lpstr>Week 4 Lectures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2022-02-09T14:00:29Z</dcterms:created>
  <dcterms:modified xsi:type="dcterms:W3CDTF">2022-02-10T09:37:56Z</dcterms:modified>
</cp:coreProperties>
</file>