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16AD561D-3906-42B0-A464-9140198310EA}" type="datetimeFigureOut">
              <a:rPr lang="en-US" smtClean="0"/>
              <a:t>6/3/2021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11B16FE-9A7D-4192-ACBB-2C5EC098C5B8}"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16AD561D-3906-42B0-A464-9140198310EA}" type="datetimeFigureOut">
              <a:rPr lang="en-US" smtClean="0"/>
              <a:t>6/3/2021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11B16FE-9A7D-4192-ACBB-2C5EC098C5B8}"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AD561D-3906-42B0-A464-9140198310EA}" type="datetimeFigureOut">
              <a:rPr lang="en-US" smtClean="0"/>
              <a:t>6/3/2021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11B16FE-9A7D-4192-ACBB-2C5EC098C5B8}" type="slidenum">
              <a:rPr lang="en-IN" smtClean="0"/>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16AD561D-3906-42B0-A464-9140198310EA}" type="datetimeFigureOut">
              <a:rPr lang="en-US" smtClean="0"/>
              <a:t>6/3/2021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11B16FE-9A7D-4192-ACBB-2C5EC098C5B8}"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16AD561D-3906-42B0-A464-9140198310EA}" type="datetimeFigureOut">
              <a:rPr lang="en-US" smtClean="0"/>
              <a:t>6/3/2021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11B16FE-9A7D-4192-ACBB-2C5EC098C5B8}"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16AD561D-3906-42B0-A464-9140198310EA}" type="datetimeFigureOut">
              <a:rPr lang="en-US" smtClean="0"/>
              <a:t>6/3/2021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11B16FE-9A7D-4192-ACBB-2C5EC098C5B8}"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AD561D-3906-42B0-A464-9140198310EA}" type="datetimeFigureOut">
              <a:rPr lang="en-US" smtClean="0"/>
              <a:t>6/3/2021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C11B16FE-9A7D-4192-ACBB-2C5EC098C5B8}"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6AD561D-3906-42B0-A464-9140198310EA}" type="datetimeFigureOut">
              <a:rPr lang="en-US" smtClean="0"/>
              <a:t>6/3/2021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11B16FE-9A7D-4192-ACBB-2C5EC098C5B8}"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6AD561D-3906-42B0-A464-9140198310EA}" type="datetimeFigureOut">
              <a:rPr lang="en-US" smtClean="0"/>
              <a:t>6/3/2021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11B16FE-9A7D-4192-ACBB-2C5EC098C5B8}" type="slidenum">
              <a:rPr lang="en-IN" smtClean="0"/>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16AD561D-3906-42B0-A464-9140198310EA}" type="datetimeFigureOut">
              <a:rPr lang="en-US" smtClean="0"/>
              <a:t>6/3/2021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11B16FE-9A7D-4192-ACBB-2C5EC098C5B8}"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16AD561D-3906-42B0-A464-9140198310EA}" type="datetimeFigureOut">
              <a:rPr lang="en-US" smtClean="0"/>
              <a:t>6/3/2021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11B16FE-9A7D-4192-ACBB-2C5EC098C5B8}"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AD561D-3906-42B0-A464-9140198310EA}" type="datetimeFigureOut">
              <a:rPr lang="en-US" smtClean="0"/>
              <a:t>6/3/2021</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1B16FE-9A7D-4192-ACBB-2C5EC098C5B8}"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266" y="2000123"/>
            <a:ext cx="2500298" cy="1871253"/>
          </a:xfrm>
          <a:solidFill>
            <a:srgbClr val="C00000"/>
          </a:solidFill>
        </p:spPr>
        <p:txBody>
          <a:bodyPr>
            <a:normAutofit/>
          </a:bodyPr>
          <a:lstStyle/>
          <a:p>
            <a:r>
              <a:rPr lang="en-IN" sz="1400" b="1" dirty="0">
                <a:highlight>
                  <a:srgbClr val="C0C0C0"/>
                </a:highlight>
              </a:rPr>
              <a:t>Mission statement of AMAZON </a:t>
            </a:r>
            <a:br>
              <a:rPr lang="en-IN" sz="1200" dirty="0">
                <a:highlight>
                  <a:srgbClr val="C0C0C0"/>
                </a:highlight>
              </a:rPr>
            </a:br>
            <a:r>
              <a:rPr lang="en-IN" sz="1200" dirty="0">
                <a:highlight>
                  <a:srgbClr val="C0C0C0"/>
                </a:highlight>
              </a:rPr>
              <a:t>Using internet and technology to help consumers find, discover and buy anything.</a:t>
            </a:r>
          </a:p>
        </p:txBody>
      </p:sp>
      <p:sp>
        <p:nvSpPr>
          <p:cNvPr id="4" name="TextBox 3"/>
          <p:cNvSpPr txBox="1"/>
          <p:nvPr/>
        </p:nvSpPr>
        <p:spPr>
          <a:xfrm>
            <a:off x="0" y="0"/>
            <a:ext cx="2500298" cy="196977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IN" sz="1400" b="1" i="1" dirty="0"/>
              <a:t>Knowledge management </a:t>
            </a:r>
            <a:r>
              <a:rPr lang="en-IN" sz="1200" dirty="0"/>
              <a:t>is a process involving creation of knowledge and its useful sharing and management to conduct an information flow in an organization. It boosts and amplifies the decision making sectors of an organization wherein all employees gain access to the various expertise that is held inside a company</a:t>
            </a:r>
          </a:p>
        </p:txBody>
      </p:sp>
      <p:sp>
        <p:nvSpPr>
          <p:cNvPr id="6" name="TextBox 5"/>
          <p:cNvSpPr txBox="1"/>
          <p:nvPr/>
        </p:nvSpPr>
        <p:spPr>
          <a:xfrm>
            <a:off x="2529638" y="-30355"/>
            <a:ext cx="4047897" cy="301621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IN" sz="1600" b="1" i="1" dirty="0">
                <a:highlight>
                  <a:srgbClr val="C0C0C0"/>
                </a:highlight>
              </a:rPr>
              <a:t>A CRITICAL ANALYSIS OF KNOWLEDGE MANAGEMENT                                                                  IN AMAZON </a:t>
            </a:r>
          </a:p>
          <a:p>
            <a:endParaRPr lang="en-IN" sz="1400" b="1" i="1" dirty="0"/>
          </a:p>
          <a:p>
            <a:r>
              <a:rPr lang="en-IN" sz="1400" b="1" i="1" dirty="0"/>
              <a:t>Knowledge dissemination.</a:t>
            </a:r>
            <a:endParaRPr lang="en-IN" sz="1400" b="0" i="1" dirty="0"/>
          </a:p>
          <a:p>
            <a:r>
              <a:rPr lang="en-IN" sz="1200" dirty="0"/>
              <a:t>The process of knowledge transfer in Amazon is smooth and flexible.</a:t>
            </a:r>
          </a:p>
          <a:p>
            <a:r>
              <a:rPr lang="en-IN" sz="1200" dirty="0"/>
              <a:t>Knowledge trickles from up to down, from higher authorities and board of directors to employees are driven on a pursuit of outstanding positive outcomes siting customer interest</a:t>
            </a:r>
          </a:p>
          <a:p>
            <a:r>
              <a:rPr lang="en-IN" sz="1200" dirty="0"/>
              <a:t>.Amazon implement market culture.</a:t>
            </a:r>
          </a:p>
          <a:p>
            <a:r>
              <a:rPr lang="en-IN" sz="1200" dirty="0"/>
              <a:t>A lot of screening data occurs for Amazon as they need to keep the sanctity of they records to make it easer for users.</a:t>
            </a:r>
            <a:br>
              <a:rPr lang="en-IN" dirty="0"/>
            </a:br>
            <a:endParaRPr lang="en-IN" dirty="0"/>
          </a:p>
        </p:txBody>
      </p:sp>
      <p:sp>
        <p:nvSpPr>
          <p:cNvPr id="7" name="TextBox 6"/>
          <p:cNvSpPr txBox="1"/>
          <p:nvPr/>
        </p:nvSpPr>
        <p:spPr>
          <a:xfrm>
            <a:off x="6597801" y="340974"/>
            <a:ext cx="2546199" cy="2862322"/>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IN" sz="1200" dirty="0"/>
              <a:t>              </a:t>
            </a:r>
            <a:r>
              <a:rPr lang="en-IN" sz="1200" b="1" dirty="0"/>
              <a:t>  </a:t>
            </a:r>
            <a:r>
              <a:rPr lang="en-IN" sz="1200" b="1" dirty="0">
                <a:solidFill>
                  <a:schemeClr val="tx1"/>
                </a:solidFill>
                <a:highlight>
                  <a:srgbClr val="C0C0C0"/>
                </a:highlight>
              </a:rPr>
              <a:t>Quin typology</a:t>
            </a:r>
          </a:p>
          <a:p>
            <a:r>
              <a:rPr lang="en-IN" sz="1200" dirty="0">
                <a:solidFill>
                  <a:schemeClr val="tx1"/>
                </a:solidFill>
                <a:highlight>
                  <a:srgbClr val="C0C0C0"/>
                </a:highlight>
              </a:rPr>
              <a:t>From a </a:t>
            </a:r>
            <a:r>
              <a:rPr lang="en-IN" sz="1200" dirty="0" err="1">
                <a:solidFill>
                  <a:schemeClr val="tx1"/>
                </a:solidFill>
                <a:highlight>
                  <a:srgbClr val="C0C0C0"/>
                </a:highlight>
              </a:rPr>
              <a:t>tipological</a:t>
            </a:r>
            <a:r>
              <a:rPr lang="en-IN" sz="1200" dirty="0">
                <a:solidFill>
                  <a:schemeClr val="tx1"/>
                </a:solidFill>
                <a:highlight>
                  <a:srgbClr val="C0C0C0"/>
                </a:highlight>
              </a:rPr>
              <a:t> point view it would be crucial to also discuss the </a:t>
            </a:r>
            <a:r>
              <a:rPr lang="en-IN" sz="1200" dirty="0" err="1">
                <a:solidFill>
                  <a:schemeClr val="tx1"/>
                </a:solidFill>
                <a:highlight>
                  <a:srgbClr val="C0C0C0"/>
                </a:highlight>
              </a:rPr>
              <a:t>tipologi</a:t>
            </a:r>
            <a:r>
              <a:rPr lang="en-IN" sz="1200" dirty="0">
                <a:solidFill>
                  <a:schemeClr val="tx1"/>
                </a:solidFill>
                <a:highlight>
                  <a:srgbClr val="C0C0C0"/>
                </a:highlight>
              </a:rPr>
              <a:t> </a:t>
            </a:r>
            <a:r>
              <a:rPr lang="en-IN" sz="1200" dirty="0" err="1">
                <a:solidFill>
                  <a:schemeClr val="tx1"/>
                </a:solidFill>
                <a:highlight>
                  <a:srgbClr val="C0C0C0"/>
                </a:highlight>
              </a:rPr>
              <a:t>wich</a:t>
            </a:r>
            <a:r>
              <a:rPr lang="en-IN" sz="1200" dirty="0">
                <a:solidFill>
                  <a:schemeClr val="tx1"/>
                </a:solidFill>
                <a:highlight>
                  <a:srgbClr val="C0C0C0"/>
                </a:highlight>
              </a:rPr>
              <a:t> should be used by Amazon</a:t>
            </a:r>
            <a:r>
              <a:rPr lang="en-IN" sz="1200" dirty="0">
                <a:solidFill>
                  <a:schemeClr val="tx1"/>
                </a:solidFill>
              </a:rPr>
              <a:t>.</a:t>
            </a:r>
          </a:p>
          <a:p>
            <a:r>
              <a:rPr lang="en-IN" sz="1200" b="1" dirty="0">
                <a:highlight>
                  <a:srgbClr val="C0C0C0"/>
                </a:highlight>
              </a:rPr>
              <a:t>      </a:t>
            </a:r>
            <a:r>
              <a:rPr lang="en-IN" sz="1200" b="1" dirty="0">
                <a:solidFill>
                  <a:schemeClr val="tx1"/>
                </a:solidFill>
                <a:highlight>
                  <a:srgbClr val="C0C0C0"/>
                </a:highlight>
              </a:rPr>
              <a:t> Vision statement  of AMAZON </a:t>
            </a:r>
          </a:p>
          <a:p>
            <a:r>
              <a:rPr lang="en-IN" sz="1200" dirty="0">
                <a:solidFill>
                  <a:schemeClr val="tx1"/>
                </a:solidFill>
                <a:highlight>
                  <a:srgbClr val="C0C0C0"/>
                </a:highlight>
              </a:rPr>
              <a:t>To be earth’s most customer-centric company, where customers can find and discover anything they might want to buy online, and endeavours to offer to costumers the lowest possible price</a:t>
            </a:r>
            <a:r>
              <a:rPr lang="en-IN" sz="1200" dirty="0">
                <a:highlight>
                  <a:srgbClr val="C0C0C0"/>
                </a:highlight>
              </a:rPr>
              <a:t>. </a:t>
            </a:r>
          </a:p>
          <a:p>
            <a:r>
              <a:rPr lang="en-IN" sz="1200" b="1" dirty="0">
                <a:solidFill>
                  <a:schemeClr val="tx1"/>
                </a:solidFill>
                <a:highlight>
                  <a:srgbClr val="808080"/>
                </a:highlight>
              </a:rPr>
              <a:t>            </a:t>
            </a:r>
            <a:r>
              <a:rPr lang="en-IN" sz="1200" b="1" dirty="0">
                <a:solidFill>
                  <a:schemeClr val="tx1"/>
                </a:solidFill>
                <a:highlight>
                  <a:srgbClr val="C0C0C0"/>
                </a:highlight>
              </a:rPr>
              <a:t> Values of AMAZON</a:t>
            </a:r>
          </a:p>
          <a:p>
            <a:r>
              <a:rPr lang="en-IN" sz="1200" dirty="0">
                <a:solidFill>
                  <a:schemeClr val="tx1"/>
                </a:solidFill>
                <a:highlight>
                  <a:srgbClr val="C0C0C0"/>
                </a:highlight>
              </a:rPr>
              <a:t>Customer satisfaction, invent and simplify, unified ownership, trust delivering results</a:t>
            </a:r>
          </a:p>
        </p:txBody>
      </p:sp>
      <p:sp>
        <p:nvSpPr>
          <p:cNvPr id="11" name="TextBox 10"/>
          <p:cNvSpPr txBox="1"/>
          <p:nvPr/>
        </p:nvSpPr>
        <p:spPr>
          <a:xfrm>
            <a:off x="6577535" y="18538"/>
            <a:ext cx="2551501" cy="261610"/>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IN" sz="1100" b="1" i="1" dirty="0"/>
              <a:t>About Amazon</a:t>
            </a:r>
          </a:p>
        </p:txBody>
      </p:sp>
      <p:pic>
        <p:nvPicPr>
          <p:cNvPr id="12" name="Picture 3"/>
          <p:cNvPicPr>
            <a:picLocks noChangeAspect="1" noChangeArrowheads="1"/>
          </p:cNvPicPr>
          <p:nvPr/>
        </p:nvPicPr>
        <p:blipFill>
          <a:blip r:embed="rId2"/>
          <a:srcRect/>
          <a:stretch>
            <a:fillRect/>
          </a:stretch>
        </p:blipFill>
        <p:spPr bwMode="auto">
          <a:xfrm>
            <a:off x="5643569" y="5429216"/>
            <a:ext cx="3485467" cy="1428784"/>
          </a:xfrm>
          <a:prstGeom prst="rect">
            <a:avLst/>
          </a:prstGeom>
          <a:noFill/>
          <a:ln w="9525">
            <a:noFill/>
            <a:miter lim="800000"/>
            <a:headEnd/>
            <a:tailEnd/>
          </a:ln>
          <a:effectLst/>
        </p:spPr>
      </p:pic>
      <p:pic>
        <p:nvPicPr>
          <p:cNvPr id="13" name="Picture 2" descr="svddvdvdd"/>
          <p:cNvPicPr>
            <a:picLocks noChangeAspect="1" noChangeArrowheads="1"/>
          </p:cNvPicPr>
          <p:nvPr/>
        </p:nvPicPr>
        <p:blipFill>
          <a:blip r:embed="rId3"/>
          <a:srcRect/>
          <a:stretch>
            <a:fillRect/>
          </a:stretch>
        </p:blipFill>
        <p:spPr bwMode="auto">
          <a:xfrm>
            <a:off x="2490309" y="2689286"/>
            <a:ext cx="4133129" cy="1151737"/>
          </a:xfrm>
          <a:prstGeom prst="rect">
            <a:avLst/>
          </a:prstGeom>
          <a:noFill/>
          <a:ln w="9525">
            <a:noFill/>
            <a:miter lim="800000"/>
            <a:headEnd/>
            <a:tailEnd/>
          </a:ln>
          <a:effectLst/>
        </p:spPr>
      </p:pic>
      <p:sp>
        <p:nvSpPr>
          <p:cNvPr id="14" name="TextBox 13"/>
          <p:cNvSpPr txBox="1"/>
          <p:nvPr/>
        </p:nvSpPr>
        <p:spPr>
          <a:xfrm>
            <a:off x="0" y="3851502"/>
            <a:ext cx="5937604" cy="415498"/>
          </a:xfrm>
          <a:prstGeom prst="rect">
            <a:avLst/>
          </a:prstGeom>
        </p:spPr>
        <p:style>
          <a:lnRef idx="0">
            <a:scrgbClr r="0" g="0" b="0"/>
          </a:lnRef>
          <a:fillRef idx="1003">
            <a:schemeClr val="lt2"/>
          </a:fillRef>
          <a:effectRef idx="0">
            <a:scrgbClr r="0" g="0" b="0"/>
          </a:effectRef>
          <a:fontRef idx="major"/>
        </p:style>
        <p:txBody>
          <a:bodyPr wrap="square" rtlCol="0">
            <a:spAutoFit/>
          </a:bodyPr>
          <a:lstStyle/>
          <a:p>
            <a:r>
              <a:rPr lang="en-IN" sz="1200" b="1" i="1" dirty="0"/>
              <a:t>Comparison with knowledge dissemination of other organizations</a:t>
            </a:r>
          </a:p>
          <a:p>
            <a:endParaRPr lang="en-IN" sz="900" b="1" i="1" dirty="0"/>
          </a:p>
        </p:txBody>
      </p:sp>
      <p:pic>
        <p:nvPicPr>
          <p:cNvPr id="1028" name="Picture 4"/>
          <p:cNvPicPr>
            <a:picLocks noChangeAspect="1" noChangeArrowheads="1"/>
          </p:cNvPicPr>
          <p:nvPr/>
        </p:nvPicPr>
        <p:blipFill>
          <a:blip r:embed="rId4"/>
          <a:srcRect/>
          <a:stretch>
            <a:fillRect/>
          </a:stretch>
        </p:blipFill>
        <p:spPr bwMode="auto">
          <a:xfrm>
            <a:off x="5957870" y="3251712"/>
            <a:ext cx="3186130" cy="1239328"/>
          </a:xfrm>
          <a:prstGeom prst="rect">
            <a:avLst/>
          </a:prstGeom>
          <a:noFill/>
          <a:ln w="9525">
            <a:noFill/>
            <a:miter lim="800000"/>
            <a:headEnd/>
            <a:tailEnd/>
          </a:ln>
          <a:effectLst/>
        </p:spPr>
      </p:pic>
      <p:graphicFrame>
        <p:nvGraphicFramePr>
          <p:cNvPr id="5" name="Table 4"/>
          <p:cNvGraphicFramePr>
            <a:graphicFrameLocks noGrp="1"/>
          </p:cNvGraphicFramePr>
          <p:nvPr>
            <p:extLst>
              <p:ext uri="{D42A27DB-BD31-4B8C-83A1-F6EECF244321}">
                <p14:modId xmlns:p14="http://schemas.microsoft.com/office/powerpoint/2010/main" val="3151215987"/>
              </p:ext>
            </p:extLst>
          </p:nvPr>
        </p:nvGraphicFramePr>
        <p:xfrm>
          <a:off x="29172" y="4267000"/>
          <a:ext cx="5798976" cy="2818550"/>
        </p:xfrm>
        <a:graphic>
          <a:graphicData uri="http://schemas.openxmlformats.org/drawingml/2006/table">
            <a:tbl>
              <a:tblPr firstRow="1" firstCol="1" bandRow="1">
                <a:tableStyleId>{5C22544A-7EE6-4342-B048-85BDC9FD1C3A}</a:tableStyleId>
              </a:tblPr>
              <a:tblGrid>
                <a:gridCol w="2899488">
                  <a:extLst>
                    <a:ext uri="{9D8B030D-6E8A-4147-A177-3AD203B41FA5}">
                      <a16:colId xmlns:a16="http://schemas.microsoft.com/office/drawing/2014/main" val="1336656040"/>
                    </a:ext>
                  </a:extLst>
                </a:gridCol>
                <a:gridCol w="2899488">
                  <a:extLst>
                    <a:ext uri="{9D8B030D-6E8A-4147-A177-3AD203B41FA5}">
                      <a16:colId xmlns:a16="http://schemas.microsoft.com/office/drawing/2014/main" val="1528943534"/>
                    </a:ext>
                  </a:extLst>
                </a:gridCol>
              </a:tblGrid>
              <a:tr h="419541">
                <a:tc>
                  <a:txBody>
                    <a:bodyPr/>
                    <a:lstStyle/>
                    <a:p>
                      <a:pPr marL="0" marR="0" algn="ctr">
                        <a:lnSpc>
                          <a:spcPct val="150000"/>
                        </a:lnSpc>
                        <a:spcBef>
                          <a:spcPts val="0"/>
                        </a:spcBef>
                        <a:spcAft>
                          <a:spcPts val="0"/>
                        </a:spcAft>
                      </a:pPr>
                      <a:r>
                        <a:rPr lang="en-GB" sz="800" dirty="0">
                          <a:effectLst/>
                        </a:rPr>
                        <a:t>Amazon</a:t>
                      </a:r>
                      <a:endParaRPr lang="en-US" sz="800" dirty="0">
                        <a:effectLst/>
                        <a:latin typeface="Times New Roman" panose="02020603050405020304" pitchFamily="18" charset="0"/>
                        <a:ea typeface="Times New Roman" panose="02020603050405020304" pitchFamily="18" charset="0"/>
                      </a:endParaRPr>
                    </a:p>
                  </a:txBody>
                  <a:tcPr marL="56056" marR="56056" marT="0" marB="0"/>
                </a:tc>
                <a:tc>
                  <a:txBody>
                    <a:bodyPr/>
                    <a:lstStyle/>
                    <a:p>
                      <a:pPr marL="0" marR="0" algn="ctr">
                        <a:lnSpc>
                          <a:spcPct val="150000"/>
                        </a:lnSpc>
                        <a:spcBef>
                          <a:spcPts val="0"/>
                        </a:spcBef>
                        <a:spcAft>
                          <a:spcPts val="0"/>
                        </a:spcAft>
                      </a:pPr>
                      <a:r>
                        <a:rPr lang="en-GB" sz="800" dirty="0">
                          <a:effectLst/>
                        </a:rPr>
                        <a:t>Walmart</a:t>
                      </a:r>
                      <a:endParaRPr lang="en-US" sz="800" dirty="0">
                        <a:effectLst/>
                        <a:latin typeface="Times New Roman" panose="02020603050405020304" pitchFamily="18" charset="0"/>
                        <a:ea typeface="Times New Roman" panose="02020603050405020304" pitchFamily="18" charset="0"/>
                      </a:endParaRPr>
                    </a:p>
                  </a:txBody>
                  <a:tcPr marL="56056" marR="56056" marT="0" marB="0"/>
                </a:tc>
                <a:extLst>
                  <a:ext uri="{0D108BD9-81ED-4DB2-BD59-A6C34878D82A}">
                    <a16:rowId xmlns:a16="http://schemas.microsoft.com/office/drawing/2014/main" val="3746667759"/>
                  </a:ext>
                </a:extLst>
              </a:tr>
              <a:tr h="148946">
                <a:tc>
                  <a:txBody>
                    <a:bodyPr/>
                    <a:lstStyle/>
                    <a:p>
                      <a:pPr marL="0" marR="0" algn="just">
                        <a:lnSpc>
                          <a:spcPct val="150000"/>
                        </a:lnSpc>
                        <a:spcBef>
                          <a:spcPts val="0"/>
                        </a:spcBef>
                        <a:spcAft>
                          <a:spcPts val="0"/>
                        </a:spcAft>
                      </a:pPr>
                      <a:r>
                        <a:rPr lang="en-GB" sz="800" dirty="0">
                          <a:effectLst/>
                        </a:rPr>
                        <a:t>-Modular Content: Every page on Amazon is organized into easy-to-read segments. This does not waste time of users scanning through elaborate documents.</a:t>
                      </a:r>
                      <a:endParaRPr lang="en-US" sz="800" dirty="0">
                        <a:effectLst/>
                        <a:latin typeface="Times New Roman" panose="02020603050405020304" pitchFamily="18" charset="0"/>
                        <a:ea typeface="Times New Roman" panose="02020603050405020304" pitchFamily="18" charset="0"/>
                      </a:endParaRPr>
                    </a:p>
                  </a:txBody>
                  <a:tcPr marL="56056" marR="56056" marT="0" marB="0"/>
                </a:tc>
                <a:tc>
                  <a:txBody>
                    <a:bodyPr/>
                    <a:lstStyle/>
                    <a:p>
                      <a:pPr marL="0" marR="0" algn="just">
                        <a:lnSpc>
                          <a:spcPct val="150000"/>
                        </a:lnSpc>
                        <a:spcBef>
                          <a:spcPts val="0"/>
                        </a:spcBef>
                        <a:spcAft>
                          <a:spcPts val="0"/>
                        </a:spcAft>
                      </a:pPr>
                      <a:r>
                        <a:rPr lang="en-GB" sz="800" dirty="0">
                          <a:effectLst/>
                        </a:rPr>
                        <a:t>Modular Content - Every page on Walmart is not as efficiently organised and presented as Amazon’s. The content is very spaced out and requires the use to do lots of scanning.</a:t>
                      </a:r>
                      <a:endParaRPr lang="en-US" sz="800" dirty="0">
                        <a:effectLst/>
                        <a:latin typeface="Times New Roman" panose="02020603050405020304" pitchFamily="18" charset="0"/>
                        <a:ea typeface="Times New Roman" panose="02020603050405020304" pitchFamily="18" charset="0"/>
                      </a:endParaRPr>
                    </a:p>
                  </a:txBody>
                  <a:tcPr marL="56056" marR="56056" marT="0" marB="0"/>
                </a:tc>
                <a:extLst>
                  <a:ext uri="{0D108BD9-81ED-4DB2-BD59-A6C34878D82A}">
                    <a16:rowId xmlns:a16="http://schemas.microsoft.com/office/drawing/2014/main" val="195711656"/>
                  </a:ext>
                </a:extLst>
              </a:tr>
              <a:tr h="279229">
                <a:tc>
                  <a:txBody>
                    <a:bodyPr/>
                    <a:lstStyle/>
                    <a:p>
                      <a:pPr marL="0" marR="0" algn="just">
                        <a:lnSpc>
                          <a:spcPct val="150000"/>
                        </a:lnSpc>
                        <a:spcBef>
                          <a:spcPts val="0"/>
                        </a:spcBef>
                        <a:spcAft>
                          <a:spcPts val="0"/>
                        </a:spcAft>
                      </a:pPr>
                      <a:r>
                        <a:rPr lang="en-GB" sz="800">
                          <a:effectLst/>
                        </a:rPr>
                        <a:t>-Outstanding personalization: The site seems to ‘know’ customers while recommending them products quite perfectly. Productivity and efficiency is enhanced.</a:t>
                      </a:r>
                      <a:endParaRPr lang="en-US" sz="800">
                        <a:effectLst/>
                        <a:latin typeface="Times New Roman" panose="02020603050405020304" pitchFamily="18" charset="0"/>
                        <a:ea typeface="Times New Roman" panose="02020603050405020304" pitchFamily="18" charset="0"/>
                      </a:endParaRPr>
                    </a:p>
                  </a:txBody>
                  <a:tcPr marL="56056" marR="56056" marT="0" marB="0"/>
                </a:tc>
                <a:tc>
                  <a:txBody>
                    <a:bodyPr/>
                    <a:lstStyle/>
                    <a:p>
                      <a:pPr marL="0" marR="0" algn="just">
                        <a:lnSpc>
                          <a:spcPct val="150000"/>
                        </a:lnSpc>
                        <a:spcBef>
                          <a:spcPts val="0"/>
                        </a:spcBef>
                        <a:spcAft>
                          <a:spcPts val="0"/>
                        </a:spcAft>
                      </a:pPr>
                      <a:r>
                        <a:rPr lang="en-GB" sz="800" dirty="0">
                          <a:effectLst/>
                        </a:rPr>
                        <a:t>Personalisation - The website of Walmart does have an advanced algorithm to identify the shopping preferences of consumers and recommend products accordingly.</a:t>
                      </a:r>
                      <a:endParaRPr lang="en-US" sz="800" dirty="0">
                        <a:effectLst/>
                        <a:latin typeface="Times New Roman" panose="02020603050405020304" pitchFamily="18" charset="0"/>
                        <a:ea typeface="Times New Roman" panose="02020603050405020304" pitchFamily="18" charset="0"/>
                      </a:endParaRPr>
                    </a:p>
                  </a:txBody>
                  <a:tcPr marL="56056" marR="56056" marT="0" marB="0"/>
                </a:tc>
                <a:extLst>
                  <a:ext uri="{0D108BD9-81ED-4DB2-BD59-A6C34878D82A}">
                    <a16:rowId xmlns:a16="http://schemas.microsoft.com/office/drawing/2014/main" val="556065131"/>
                  </a:ext>
                </a:extLst>
              </a:tr>
              <a:tr h="247803">
                <a:tc>
                  <a:txBody>
                    <a:bodyPr/>
                    <a:lstStyle/>
                    <a:p>
                      <a:pPr marL="0" marR="0" algn="just">
                        <a:lnSpc>
                          <a:spcPct val="150000"/>
                        </a:lnSpc>
                        <a:spcBef>
                          <a:spcPts val="0"/>
                        </a:spcBef>
                        <a:spcAft>
                          <a:spcPts val="0"/>
                        </a:spcAft>
                      </a:pPr>
                      <a:r>
                        <a:rPr lang="en-GB" sz="800" dirty="0">
                          <a:effectLst/>
                        </a:rPr>
                        <a:t>-Crowdsourcing: To build knowledge and awareness in users while giving customer-provided ratings, reviews and images(Garner, 2018).</a:t>
                      </a:r>
                      <a:endParaRPr lang="en-US" sz="800" dirty="0">
                        <a:effectLst/>
                        <a:latin typeface="Times New Roman" panose="02020603050405020304" pitchFamily="18" charset="0"/>
                        <a:ea typeface="Times New Roman" panose="02020603050405020304" pitchFamily="18" charset="0"/>
                      </a:endParaRPr>
                    </a:p>
                  </a:txBody>
                  <a:tcPr marL="56056" marR="56056" marT="0" marB="0"/>
                </a:tc>
                <a:tc>
                  <a:txBody>
                    <a:bodyPr/>
                    <a:lstStyle/>
                    <a:p>
                      <a:pPr marL="0" marR="0" algn="just">
                        <a:lnSpc>
                          <a:spcPct val="150000"/>
                        </a:lnSpc>
                        <a:spcBef>
                          <a:spcPts val="0"/>
                        </a:spcBef>
                        <a:spcAft>
                          <a:spcPts val="0"/>
                        </a:spcAft>
                      </a:pPr>
                      <a:r>
                        <a:rPr lang="en-GB" sz="800" dirty="0">
                          <a:effectLst/>
                        </a:rPr>
                        <a:t>-Crowdsourcing: Walmart also does crowdsource to develop knowledge and awareness in users while giving their consumer reviews and ratings. </a:t>
                      </a:r>
                      <a:endParaRPr lang="en-US" sz="800" dirty="0">
                        <a:effectLst/>
                        <a:latin typeface="Times New Roman" panose="02020603050405020304" pitchFamily="18" charset="0"/>
                        <a:ea typeface="Times New Roman" panose="02020603050405020304" pitchFamily="18" charset="0"/>
                      </a:endParaRPr>
                    </a:p>
                  </a:txBody>
                  <a:tcPr marL="56056" marR="56056" marT="0" marB="0"/>
                </a:tc>
                <a:extLst>
                  <a:ext uri="{0D108BD9-81ED-4DB2-BD59-A6C34878D82A}">
                    <a16:rowId xmlns:a16="http://schemas.microsoft.com/office/drawing/2014/main" val="3044191183"/>
                  </a:ext>
                </a:extLst>
              </a:tr>
              <a:tr h="811571">
                <a:tc>
                  <a:txBody>
                    <a:bodyPr/>
                    <a:lstStyle/>
                    <a:p>
                      <a:pPr marL="0" marR="0" algn="just">
                        <a:lnSpc>
                          <a:spcPct val="150000"/>
                        </a:lnSpc>
                        <a:spcBef>
                          <a:spcPts val="0"/>
                        </a:spcBef>
                        <a:spcAft>
                          <a:spcPts val="0"/>
                        </a:spcAft>
                      </a:pPr>
                      <a:r>
                        <a:rPr lang="en-GB" sz="800" dirty="0">
                          <a:effectLst/>
                        </a:rPr>
                        <a:t>-Feedback: The site provides meaningful feedback which is not equally authentic in the case of other e-commerce sites. User feedback on content value is very useful in gauging knowledge management effectiveness.</a:t>
                      </a:r>
                      <a:endParaRPr lang="en-US" sz="800" dirty="0">
                        <a:effectLst/>
                        <a:latin typeface="Times New Roman" panose="02020603050405020304" pitchFamily="18" charset="0"/>
                        <a:ea typeface="Times New Roman" panose="02020603050405020304" pitchFamily="18" charset="0"/>
                      </a:endParaRPr>
                    </a:p>
                  </a:txBody>
                  <a:tcPr marL="56056" marR="56056" marT="0" marB="0"/>
                </a:tc>
                <a:tc>
                  <a:txBody>
                    <a:bodyPr/>
                    <a:lstStyle/>
                    <a:p>
                      <a:pPr marL="0" marR="0" algn="just">
                        <a:lnSpc>
                          <a:spcPct val="150000"/>
                        </a:lnSpc>
                        <a:spcBef>
                          <a:spcPts val="0"/>
                        </a:spcBef>
                        <a:spcAft>
                          <a:spcPts val="0"/>
                        </a:spcAft>
                      </a:pPr>
                      <a:r>
                        <a:rPr lang="en-GB" sz="800" dirty="0">
                          <a:effectLst/>
                        </a:rPr>
                        <a:t>-Feedback: Walmart has considerably well-done feedback system in comparison to that of Amazon’s.</a:t>
                      </a:r>
                      <a:endParaRPr lang="en-US" sz="800" dirty="0">
                        <a:effectLst/>
                      </a:endParaRPr>
                    </a:p>
                    <a:p>
                      <a:pPr marL="0" marR="0" algn="just">
                        <a:lnSpc>
                          <a:spcPct val="150000"/>
                        </a:lnSpc>
                        <a:spcBef>
                          <a:spcPts val="0"/>
                        </a:spcBef>
                        <a:spcAft>
                          <a:spcPts val="0"/>
                        </a:spcAft>
                      </a:pPr>
                      <a:r>
                        <a:rPr lang="en-GB" sz="800" dirty="0">
                          <a:effectLst/>
                        </a:rPr>
                        <a:t> </a:t>
                      </a:r>
                      <a:endParaRPr lang="en-US" sz="800" dirty="0">
                        <a:effectLst/>
                        <a:latin typeface="Times New Roman" panose="02020603050405020304" pitchFamily="18" charset="0"/>
                        <a:ea typeface="Times New Roman" panose="02020603050405020304" pitchFamily="18" charset="0"/>
                      </a:endParaRPr>
                    </a:p>
                  </a:txBody>
                  <a:tcPr marL="56056" marR="56056" marT="0" marB="0"/>
                </a:tc>
                <a:extLst>
                  <a:ext uri="{0D108BD9-81ED-4DB2-BD59-A6C34878D82A}">
                    <a16:rowId xmlns:a16="http://schemas.microsoft.com/office/drawing/2014/main" val="4074224171"/>
                  </a:ext>
                </a:extLst>
              </a:tr>
            </a:tbl>
          </a:graphicData>
        </a:graphic>
      </p:graphicFrame>
      <p:sp>
        <p:nvSpPr>
          <p:cNvPr id="17" name="TextBox 16"/>
          <p:cNvSpPr txBox="1"/>
          <p:nvPr/>
        </p:nvSpPr>
        <p:spPr>
          <a:xfrm>
            <a:off x="5828148" y="4491040"/>
            <a:ext cx="3300889" cy="938719"/>
          </a:xfrm>
          <a:prstGeom prst="rect">
            <a:avLst/>
          </a:prstGeom>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IN" sz="1000" b="1" i="1" dirty="0"/>
              <a:t>Gaps in Amazon: </a:t>
            </a:r>
          </a:p>
          <a:p>
            <a:pPr algn="ctr"/>
            <a:r>
              <a:rPr lang="en-IN" sz="900" dirty="0"/>
              <a:t>Amazon is a hypermarket where most goods are sold in accordance to catering to a wide range of interests. This might be arduous for visitors who are unable to find specific things that they want and get uninterested quickly if they don’t get their particular demands met instantly.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125</TotalTime>
  <Words>499</Words>
  <Application>Microsoft Office PowerPoint</Application>
  <PresentationFormat>Expunere pe ecran (4:3)</PresentationFormat>
  <Paragraphs>30</Paragraphs>
  <Slides>1</Slides>
  <Notes>0</Notes>
  <HiddenSlides>0</HiddenSlides>
  <MMClips>0</MMClips>
  <ScaleCrop>false</ScaleCrop>
  <HeadingPairs>
    <vt:vector size="6" baseType="variant">
      <vt:variant>
        <vt:lpstr>Fonturi utilizate</vt:lpstr>
      </vt:variant>
      <vt:variant>
        <vt:i4>3</vt:i4>
      </vt:variant>
      <vt:variant>
        <vt:lpstr>Temă</vt:lpstr>
      </vt:variant>
      <vt:variant>
        <vt:i4>1</vt:i4>
      </vt:variant>
      <vt:variant>
        <vt:lpstr>Titluri diapozitive</vt:lpstr>
      </vt:variant>
      <vt:variant>
        <vt:i4>1</vt:i4>
      </vt:variant>
    </vt:vector>
  </HeadingPairs>
  <TitlesOfParts>
    <vt:vector size="5" baseType="lpstr">
      <vt:lpstr>Arial</vt:lpstr>
      <vt:lpstr>Calibri</vt:lpstr>
      <vt:lpstr>Times New Roman</vt:lpstr>
      <vt:lpstr>Office Theme</vt:lpstr>
      <vt:lpstr>Mission statement of AMAZON  Using internet and technology to help consumers find, discover and buy anything.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Anil</dc:creator>
  <cp:lastModifiedBy>Marius Dumitrache</cp:lastModifiedBy>
  <cp:revision>17</cp:revision>
  <dcterms:created xsi:type="dcterms:W3CDTF">2021-05-21T08:02:53Z</dcterms:created>
  <dcterms:modified xsi:type="dcterms:W3CDTF">2021-06-03T08:10:30Z</dcterms:modified>
</cp:coreProperties>
</file>